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5"/>
    <p:sldMasterId id="214748370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y="6858000" cx="9144000"/>
  <p:notesSz cx="6858000" cy="9144000"/>
  <p:embeddedFontLst>
    <p:embeddedFont>
      <p:font typeface="Ubuntu"/>
      <p:regular r:id="rId78"/>
      <p:bold r:id="rId79"/>
      <p:italic r:id="rId80"/>
      <p:boldItalic r:id="rId81"/>
    </p:embeddedFont>
    <p:embeddedFont>
      <p:font typeface="Ubuntu Light"/>
      <p:regular r:id="rId82"/>
      <p:bold r:id="rId83"/>
      <p:italic r:id="rId84"/>
      <p:boldItalic r:id="rId85"/>
    </p:embeddedFont>
    <p:embeddedFont>
      <p:font typeface="Roboto"/>
      <p:regular r:id="rId86"/>
      <p:bold r:id="rId87"/>
      <p:italic r:id="rId88"/>
      <p:boldItalic r:id="rId89"/>
    </p:embeddedFont>
    <p:embeddedFont>
      <p:font typeface="Arial Narrow"/>
      <p:regular r:id="rId90"/>
      <p:bold r:id="rId91"/>
      <p:italic r:id="rId92"/>
      <p:boldItalic r:id="rId93"/>
    </p:embeddedFont>
    <p:embeddedFont>
      <p:font typeface="Arvo"/>
      <p:regular r:id="rId94"/>
      <p:bold r:id="rId95"/>
      <p:italic r:id="rId96"/>
      <p:boldItalic r:id="rId97"/>
    </p:embeddedFont>
    <p:embeddedFont>
      <p:font typeface="Bodoni"/>
      <p:regular r:id="rId98"/>
      <p:bold r:id="rId99"/>
      <p:italic r:id="rId100"/>
      <p:boldItalic r:id="rId101"/>
    </p:embeddedFont>
    <p:embeddedFont>
      <p:font typeface="Quicksand Light"/>
      <p:regular r:id="rId102"/>
      <p:bold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850">
          <p15:clr>
            <a:srgbClr val="9AA0A6"/>
          </p15:clr>
        </p15:guide>
        <p15:guide id="2" pos="2880">
          <p15:clr>
            <a:srgbClr val="9AA0A6"/>
          </p15:clr>
        </p15:guide>
        <p15:guide id="3" pos="28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422DF1-42C2-4823-9CF6-1FBE49DD57C8}">
  <a:tblStyle styleId="{3A422DF1-42C2-4823-9CF6-1FBE49DD57C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850" orient="horz"/>
        <p:guide pos="2880"/>
        <p:guide pos="28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QuicksandLight-bold.fntdata"/><Relationship Id="rId102" Type="http://schemas.openxmlformats.org/officeDocument/2006/relationships/font" Target="fonts/QuicksandLight-regular.fntdata"/><Relationship Id="rId101" Type="http://schemas.openxmlformats.org/officeDocument/2006/relationships/font" Target="fonts/Bodoni-boldItalic.fntdata"/><Relationship Id="rId100" Type="http://schemas.openxmlformats.org/officeDocument/2006/relationships/font" Target="fonts/Bodoni-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Arvo-bold.fntdata"/><Relationship Id="rId94" Type="http://schemas.openxmlformats.org/officeDocument/2006/relationships/font" Target="fonts/Arvo-regular.fntdata"/><Relationship Id="rId97" Type="http://schemas.openxmlformats.org/officeDocument/2006/relationships/font" Target="fonts/Arvo-boldItalic.fntdata"/><Relationship Id="rId96" Type="http://schemas.openxmlformats.org/officeDocument/2006/relationships/font" Target="fonts/Arvo-italic.fntdata"/><Relationship Id="rId11" Type="http://schemas.openxmlformats.org/officeDocument/2006/relationships/slide" Target="slides/slide4.xml"/><Relationship Id="rId99" Type="http://schemas.openxmlformats.org/officeDocument/2006/relationships/font" Target="fonts/Bodoni-bold.fntdata"/><Relationship Id="rId10" Type="http://schemas.openxmlformats.org/officeDocument/2006/relationships/slide" Target="slides/slide3.xml"/><Relationship Id="rId98" Type="http://schemas.openxmlformats.org/officeDocument/2006/relationships/font" Target="fonts/Bodoni-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ArialNarrow-bold.fntdata"/><Relationship Id="rId90" Type="http://schemas.openxmlformats.org/officeDocument/2006/relationships/font" Target="fonts/ArialNarrow-regular.fntdata"/><Relationship Id="rId93" Type="http://schemas.openxmlformats.org/officeDocument/2006/relationships/font" Target="fonts/ArialNarrow-boldItalic.fntdata"/><Relationship Id="rId92" Type="http://schemas.openxmlformats.org/officeDocument/2006/relationships/font" Target="fonts/ArialNarrow-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UbuntuLight-italic.fntdata"/><Relationship Id="rId83" Type="http://schemas.openxmlformats.org/officeDocument/2006/relationships/font" Target="fonts/UbuntuLight-bold.fntdata"/><Relationship Id="rId86" Type="http://schemas.openxmlformats.org/officeDocument/2006/relationships/font" Target="fonts/Roboto-regular.fntdata"/><Relationship Id="rId85" Type="http://schemas.openxmlformats.org/officeDocument/2006/relationships/font" Target="fonts/UbuntuLight-boldItalic.fntdata"/><Relationship Id="rId88" Type="http://schemas.openxmlformats.org/officeDocument/2006/relationships/font" Target="fonts/Roboto-italic.fntdata"/><Relationship Id="rId87" Type="http://schemas.openxmlformats.org/officeDocument/2006/relationships/font" Target="fonts/Roboto-bold.fntdata"/><Relationship Id="rId89" Type="http://schemas.openxmlformats.org/officeDocument/2006/relationships/font" Target="fonts/Roboto-boldItalic.fntdata"/><Relationship Id="rId80" Type="http://schemas.openxmlformats.org/officeDocument/2006/relationships/font" Target="fonts/Ubuntu-italic.fntdata"/><Relationship Id="rId82" Type="http://schemas.openxmlformats.org/officeDocument/2006/relationships/font" Target="fonts/UbuntuLight-regular.fntdata"/><Relationship Id="rId81" Type="http://schemas.openxmlformats.org/officeDocument/2006/relationships/font" Target="fonts/Ubuntu-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font" Target="fonts/Ubuntu-bold.fntdata"/><Relationship Id="rId78" Type="http://schemas.openxmlformats.org/officeDocument/2006/relationships/font" Target="fonts/Ubuntu-regular.fntdata"/><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442eb61d9d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42eb61d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442eb61d9d_0_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42eb61d9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7823a300a6_0_39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7823a300a6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ce83e5b2d3_0_131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ce83e5b2d3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ce83e5b2d3_0_13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ce83e5b2d3_0_1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ce83e5b2d3_0_136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ce83e5b2d3_0_1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cf7c99440f_0_5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cf7c99440f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84cb157958_2_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84cb157958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cf7c99440f_0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gcf7c99440f_0_267: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cf7c99440f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6" name="Google Shape;486;gcf7c99440f_0_332: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cf7c99440f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gcf7c99440f_0_366: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442eb61d9d_0_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42eb61d9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cf7c99440f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7" name="Google Shape;537;gcf7c99440f_0_387: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cf7c99440f_0_5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cf7c99440f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856283f2dc_0_25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856283f2d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ce83e5b2d3_0_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ce83e5b2d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ce83e5b2d3_0_1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ce83e5b2d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ce83e5b2d3_0_11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ce83e5b2d3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ce83e5b2d3_0_2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ce83e5b2d3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ce83e5b2d3_0_225:notes"/>
          <p:cNvSpPr/>
          <p:nvPr>
            <p:ph idx="2" type="sldImg"/>
          </p:nvPr>
        </p:nvSpPr>
        <p:spPr>
          <a:xfrm>
            <a:off x="917588" y="744538"/>
            <a:ext cx="49626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ce83e5b2d3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gce83e5b2d3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ce83e5b2d3_0_2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ce83e5b2d3_0_2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ce83e5b2d3_0_6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ce83e5b2d3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442eb61d9d_0_6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42eb61d9d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ce83e5b2d3_0_8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ce83e5b2d3_0_8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77fd85c7b6_0_3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77fd85c7b6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7823a300a6_0_5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7823a300a6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ce83e5b2d3_0_8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ce83e5b2d3_0_8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ce83e5b2d3_0_122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ce83e5b2d3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ce83e5b2d3_0_119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ce83e5b2d3_0_1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ce83e5b2d3_0_14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ce83e5b2d3_0_14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ce83e5b2d3_0_14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ce83e5b2d3_0_14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ce83e5b2d3_0_14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gce83e5b2d3_0_14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ce83e5b2d3_0_15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ce83e5b2d3_0_1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84ec70ae8a_0_1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4ec70ae8a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ce83e5b2d3_0_15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ce83e5b2d3_0_15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ce83e5b2d3_0_15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ce83e5b2d3_0_15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77fd85c7b6_0_40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77fd85c7b6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7823a300a6_0_57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7823a300a6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ce83e5b2d3_0_1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ce83e5b2d3_0_15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856283f2dc_0_7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856283f2dc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77fd85c7b6_0_47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77fd85c7b6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7823a300a6_0_57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7823a300a6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ce83e5b2d3_0_14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ce83e5b2d3_0_14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ce83e5b2d3_0_9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gce83e5b2d3_0_9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7823a300a6_0_2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823a300a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potencial del elearning… sabido por todos...</a:t>
            </a:r>
            <a:r>
              <a:rPr lang="es" sz="1300">
                <a:solidFill>
                  <a:srgbClr val="999999"/>
                </a:solidFill>
              </a:rPr>
              <a:t>Superación de barreras espaciales y geográficas; flexibilidad temporal y posibilidad de compaginar con otras actividades... </a:t>
            </a:r>
            <a:endParaRPr sz="1300">
              <a:solidFill>
                <a:srgbClr val="999999"/>
              </a:solidFill>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ce83e5b2d3_0_9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gce83e5b2d3_0_9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ce83e5b2d3_0_9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gce83e5b2d3_0_9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ce83e5b2d3_0_9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ce83e5b2d3_0_9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ce83e5b2d3_0_10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gce83e5b2d3_0_10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ce83e5b2d3_0_10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ce83e5b2d3_0_10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ce83e5b2d3_0_10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gce83e5b2d3_0_10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ce83e5b2d3_0_10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gce83e5b2d3_0_10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ce83e5b2d3_0_10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ce83e5b2d3_0_10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ce83e5b2d3_0_10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ce83e5b2d3_0_10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ce83e5b2d3_0_158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ce83e5b2d3_0_1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7823a300a6_0_1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7823a300a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d284bdb1d8_3_14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d284bdb1d8_3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779938710c_3_1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779938710c_3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7823a300a6_0_6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7823a300a6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77fd85c7b6_0_5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77fd85c7b6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999999"/>
              </a:buClr>
              <a:buSzPts val="1400"/>
              <a:buChar char="●"/>
            </a:pPr>
            <a:r>
              <a:rPr lang="es" sz="1400">
                <a:solidFill>
                  <a:srgbClr val="999999"/>
                </a:solidFill>
              </a:rPr>
              <a:t>Para terminar de definir el diseño y metodología del programa/ módulo, comprobar coherencia entre distintos bloques, proporcionalidad entre actividades y horas de dedicación….</a:t>
            </a:r>
            <a:endParaRPr sz="1400">
              <a:solidFill>
                <a:srgbClr val="999999"/>
              </a:solidFill>
            </a:endParaRPr>
          </a:p>
          <a:p>
            <a:pPr indent="0" lvl="0" marL="457200" rtl="0" algn="l">
              <a:spcBef>
                <a:spcPts val="0"/>
              </a:spcBef>
              <a:spcAft>
                <a:spcPts val="0"/>
              </a:spcAft>
              <a:buClr>
                <a:schemeClr val="dk1"/>
              </a:buClr>
              <a:buSzPts val="1100"/>
              <a:buFont typeface="Arial"/>
              <a:buNone/>
            </a:pPr>
            <a:r>
              <a:t/>
            </a:r>
            <a:endParaRPr sz="1400">
              <a:solidFill>
                <a:srgbClr val="999999"/>
              </a:solidFill>
            </a:endParaRPr>
          </a:p>
          <a:p>
            <a:pPr indent="-317500" lvl="0" marL="457200" rtl="0" algn="l">
              <a:spcBef>
                <a:spcPts val="0"/>
              </a:spcBef>
              <a:spcAft>
                <a:spcPts val="0"/>
              </a:spcAft>
              <a:buClr>
                <a:srgbClr val="999999"/>
              </a:buClr>
              <a:buSzPts val="1400"/>
              <a:buChar char="●"/>
            </a:pPr>
            <a:r>
              <a:rPr lang="es" sz="1400">
                <a:solidFill>
                  <a:srgbClr val="999999"/>
                </a:solidFill>
              </a:rPr>
              <a:t>Para que el alumnado tenga claro desde el inicio cómo se plantea el curso y cada módulo; qué, cómo y cuándo tiene que hacer; o cómo se le va a evaluar.</a:t>
            </a:r>
            <a:endParaRPr sz="1400">
              <a:solidFill>
                <a:srgbClr val="999999"/>
              </a:solidFill>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cf7c99440f_0_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cf7c99440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77fd85c7b6_0_5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77fd85c7b6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7823a300a6_0_6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7823a300a6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 diferencia del anterior, aquí pensamos en e-learning...</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cf7c99440f_0_5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cf7c99440f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d284bdb1d8_3_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d284bdb1d8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74aaae02bf_0_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74aaae02b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d284bdb1d8_5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d284bdb1d8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74aaae02bf_0_1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74aaae02b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89a31f708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89a31f70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442eb61d9d_0_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42eb61d9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type="title">
  <p:cSld name="TITLE">
    <p:bg>
      <p:bgPr>
        <a:solidFill>
          <a:srgbClr val="FFFFFF"/>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610650" y="2475033"/>
            <a:ext cx="6157800" cy="11676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600"/>
              <a:buNone/>
              <a:defRPr b="1" sz="3600"/>
            </a:lvl1pPr>
            <a:lvl2pPr lvl="1" rtl="0" algn="ctr">
              <a:spcBef>
                <a:spcPts val="0"/>
              </a:spcBef>
              <a:spcAft>
                <a:spcPts val="0"/>
              </a:spcAft>
              <a:buClr>
                <a:srgbClr val="434343"/>
              </a:buClr>
              <a:buSzPts val="6000"/>
              <a:buNone/>
              <a:defRPr sz="6000">
                <a:solidFill>
                  <a:srgbClr val="434343"/>
                </a:solidFill>
              </a:defRPr>
            </a:lvl2pPr>
            <a:lvl3pPr lvl="2" rtl="0" algn="ctr">
              <a:spcBef>
                <a:spcPts val="0"/>
              </a:spcBef>
              <a:spcAft>
                <a:spcPts val="0"/>
              </a:spcAft>
              <a:buClr>
                <a:srgbClr val="434343"/>
              </a:buClr>
              <a:buSzPts val="6000"/>
              <a:buNone/>
              <a:defRPr sz="6000">
                <a:solidFill>
                  <a:srgbClr val="434343"/>
                </a:solidFill>
              </a:defRPr>
            </a:lvl3pPr>
            <a:lvl4pPr lvl="3" rtl="0" algn="ctr">
              <a:spcBef>
                <a:spcPts val="0"/>
              </a:spcBef>
              <a:spcAft>
                <a:spcPts val="0"/>
              </a:spcAft>
              <a:buClr>
                <a:srgbClr val="434343"/>
              </a:buClr>
              <a:buSzPts val="6000"/>
              <a:buNone/>
              <a:defRPr sz="6000">
                <a:solidFill>
                  <a:srgbClr val="434343"/>
                </a:solidFill>
              </a:defRPr>
            </a:lvl4pPr>
            <a:lvl5pPr lvl="4" rtl="0" algn="ctr">
              <a:spcBef>
                <a:spcPts val="0"/>
              </a:spcBef>
              <a:spcAft>
                <a:spcPts val="0"/>
              </a:spcAft>
              <a:buClr>
                <a:srgbClr val="434343"/>
              </a:buClr>
              <a:buSzPts val="6000"/>
              <a:buNone/>
              <a:defRPr sz="6000">
                <a:solidFill>
                  <a:srgbClr val="434343"/>
                </a:solidFill>
              </a:defRPr>
            </a:lvl5pPr>
            <a:lvl6pPr lvl="5" rtl="0" algn="ctr">
              <a:spcBef>
                <a:spcPts val="0"/>
              </a:spcBef>
              <a:spcAft>
                <a:spcPts val="0"/>
              </a:spcAft>
              <a:buClr>
                <a:srgbClr val="434343"/>
              </a:buClr>
              <a:buSzPts val="6000"/>
              <a:buNone/>
              <a:defRPr sz="6000">
                <a:solidFill>
                  <a:srgbClr val="434343"/>
                </a:solidFill>
              </a:defRPr>
            </a:lvl6pPr>
            <a:lvl7pPr lvl="6" rtl="0" algn="ctr">
              <a:spcBef>
                <a:spcPts val="0"/>
              </a:spcBef>
              <a:spcAft>
                <a:spcPts val="0"/>
              </a:spcAft>
              <a:buClr>
                <a:srgbClr val="434343"/>
              </a:buClr>
              <a:buSzPts val="6000"/>
              <a:buNone/>
              <a:defRPr sz="6000">
                <a:solidFill>
                  <a:srgbClr val="434343"/>
                </a:solidFill>
              </a:defRPr>
            </a:lvl7pPr>
            <a:lvl8pPr lvl="7" rtl="0" algn="ctr">
              <a:spcBef>
                <a:spcPts val="0"/>
              </a:spcBef>
              <a:spcAft>
                <a:spcPts val="0"/>
              </a:spcAft>
              <a:buClr>
                <a:srgbClr val="434343"/>
              </a:buClr>
              <a:buSzPts val="6000"/>
              <a:buNone/>
              <a:defRPr sz="6000">
                <a:solidFill>
                  <a:srgbClr val="434343"/>
                </a:solidFill>
              </a:defRPr>
            </a:lvl8pPr>
            <a:lvl9pPr lvl="8" rtl="0" algn="ctr">
              <a:spcBef>
                <a:spcPts val="0"/>
              </a:spcBef>
              <a:spcAft>
                <a:spcPts val="0"/>
              </a:spcAft>
              <a:buClr>
                <a:srgbClr val="434343"/>
              </a:buClr>
              <a:buSzPts val="6000"/>
              <a:buNone/>
              <a:defRPr sz="6000">
                <a:solidFill>
                  <a:srgbClr val="434343"/>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bg>
      <p:bgPr>
        <a:solidFill>
          <a:srgbClr val="FFFFFF"/>
        </a:solidFill>
      </p:bgPr>
    </p:bg>
    <p:spTree>
      <p:nvGrpSpPr>
        <p:cNvPr id="42" name="Shape 42"/>
        <p:cNvGrpSpPr/>
        <p:nvPr/>
      </p:nvGrpSpPr>
      <p:grpSpPr>
        <a:xfrm>
          <a:off x="0" y="0"/>
          <a:ext cx="0" cy="0"/>
          <a:chOff x="0" y="0"/>
          <a:chExt cx="0" cy="0"/>
        </a:xfrm>
      </p:grpSpPr>
      <p:sp>
        <p:nvSpPr>
          <p:cNvPr id="43" name="Google Shape;43;p11"/>
          <p:cNvSpPr txBox="1"/>
          <p:nvPr>
            <p:ph type="ctrTitle"/>
          </p:nvPr>
        </p:nvSpPr>
        <p:spPr>
          <a:xfrm>
            <a:off x="1113228" y="2095400"/>
            <a:ext cx="3169500" cy="85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44" name="Google Shape;44;p11"/>
          <p:cNvSpPr txBox="1"/>
          <p:nvPr>
            <p:ph idx="1" type="subTitle"/>
          </p:nvPr>
        </p:nvSpPr>
        <p:spPr>
          <a:xfrm>
            <a:off x="1113229" y="2902667"/>
            <a:ext cx="31014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5" name="Google Shape;45;p11"/>
          <p:cNvSpPr txBox="1"/>
          <p:nvPr>
            <p:ph idx="2" type="ctrTitle"/>
          </p:nvPr>
        </p:nvSpPr>
        <p:spPr>
          <a:xfrm>
            <a:off x="4818378" y="2095400"/>
            <a:ext cx="3169500" cy="85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46" name="Google Shape;46;p11"/>
          <p:cNvSpPr txBox="1"/>
          <p:nvPr>
            <p:ph idx="3" type="subTitle"/>
          </p:nvPr>
        </p:nvSpPr>
        <p:spPr>
          <a:xfrm>
            <a:off x="4818379" y="2902667"/>
            <a:ext cx="31014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7" name="Google Shape;47;p11"/>
          <p:cNvSpPr txBox="1"/>
          <p:nvPr>
            <p:ph idx="4"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1">
  <p:cSld name="TITLE_AND_TWO_COLUMNS_2">
    <p:bg>
      <p:bgPr>
        <a:solidFill>
          <a:srgbClr val="FFFFFF"/>
        </a:solidFill>
      </p:bgPr>
    </p:bg>
    <p:spTree>
      <p:nvGrpSpPr>
        <p:cNvPr id="48" name="Shape 48"/>
        <p:cNvGrpSpPr/>
        <p:nvPr/>
      </p:nvGrpSpPr>
      <p:grpSpPr>
        <a:xfrm>
          <a:off x="0" y="0"/>
          <a:ext cx="0" cy="0"/>
          <a:chOff x="0" y="0"/>
          <a:chExt cx="0" cy="0"/>
        </a:xfrm>
      </p:grpSpPr>
      <p:sp>
        <p:nvSpPr>
          <p:cNvPr id="49" name="Google Shape;49;p12"/>
          <p:cNvSpPr txBox="1"/>
          <p:nvPr>
            <p:ph type="ctrTitle"/>
          </p:nvPr>
        </p:nvSpPr>
        <p:spPr>
          <a:xfrm>
            <a:off x="1113228" y="2868100"/>
            <a:ext cx="3169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0" name="Google Shape;50;p12"/>
          <p:cNvSpPr txBox="1"/>
          <p:nvPr>
            <p:ph idx="1" type="subTitle"/>
          </p:nvPr>
        </p:nvSpPr>
        <p:spPr>
          <a:xfrm>
            <a:off x="1147278" y="3675367"/>
            <a:ext cx="310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1" name="Google Shape;51;p12"/>
          <p:cNvSpPr txBox="1"/>
          <p:nvPr>
            <p:ph idx="2" type="ctrTitle"/>
          </p:nvPr>
        </p:nvSpPr>
        <p:spPr>
          <a:xfrm>
            <a:off x="4818378" y="2868100"/>
            <a:ext cx="3169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2" name="Google Shape;52;p12"/>
          <p:cNvSpPr txBox="1"/>
          <p:nvPr>
            <p:ph idx="3" type="subTitle"/>
          </p:nvPr>
        </p:nvSpPr>
        <p:spPr>
          <a:xfrm>
            <a:off x="4852428" y="3675367"/>
            <a:ext cx="310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3" name="Google Shape;53;p12"/>
          <p:cNvSpPr txBox="1"/>
          <p:nvPr>
            <p:ph idx="4"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_AND_TWO_COLUMNS_1">
    <p:bg>
      <p:bgPr>
        <a:solidFill>
          <a:srgbClr val="FFFFFF"/>
        </a:solid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3"/>
          <p:cNvSpPr txBox="1"/>
          <p:nvPr>
            <p:ph idx="2" type="ctrTitle"/>
          </p:nvPr>
        </p:nvSpPr>
        <p:spPr>
          <a:xfrm>
            <a:off x="11053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7" name="Google Shape;57;p13"/>
          <p:cNvSpPr txBox="1"/>
          <p:nvPr>
            <p:ph idx="1" type="subTitle"/>
          </p:nvPr>
        </p:nvSpPr>
        <p:spPr>
          <a:xfrm>
            <a:off x="11053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8" name="Google Shape;58;p13"/>
          <p:cNvSpPr txBox="1"/>
          <p:nvPr>
            <p:ph idx="3" type="ctrTitle"/>
          </p:nvPr>
        </p:nvSpPr>
        <p:spPr>
          <a:xfrm>
            <a:off x="35152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9" name="Google Shape;59;p13"/>
          <p:cNvSpPr txBox="1"/>
          <p:nvPr>
            <p:ph idx="4" type="subTitle"/>
          </p:nvPr>
        </p:nvSpPr>
        <p:spPr>
          <a:xfrm>
            <a:off x="35152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0" name="Google Shape;60;p13"/>
          <p:cNvSpPr txBox="1"/>
          <p:nvPr>
            <p:ph idx="5" type="ctrTitle"/>
          </p:nvPr>
        </p:nvSpPr>
        <p:spPr>
          <a:xfrm>
            <a:off x="59251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1" name="Google Shape;61;p13"/>
          <p:cNvSpPr txBox="1"/>
          <p:nvPr>
            <p:ph idx="6" type="subTitle"/>
          </p:nvPr>
        </p:nvSpPr>
        <p:spPr>
          <a:xfrm>
            <a:off x="59251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TITLE_AND_TWO_COLUMNS_1_1">
    <p:bg>
      <p:bgPr>
        <a:solidFill>
          <a:srgbClr val="FFFFFF"/>
        </a:solidFill>
      </p:bgPr>
    </p:bg>
    <p:spTree>
      <p:nvGrpSpPr>
        <p:cNvPr id="62" name="Shape 62"/>
        <p:cNvGrpSpPr/>
        <p:nvPr/>
      </p:nvGrpSpPr>
      <p:grpSpPr>
        <a:xfrm>
          <a:off x="0" y="0"/>
          <a:ext cx="0" cy="0"/>
          <a:chOff x="0" y="0"/>
          <a:chExt cx="0" cy="0"/>
        </a:xfrm>
      </p:grpSpPr>
      <p:sp>
        <p:nvSpPr>
          <p:cNvPr id="63" name="Google Shape;63;p14"/>
          <p:cNvSpPr txBox="1"/>
          <p:nvPr>
            <p:ph type="ctrTitle"/>
          </p:nvPr>
        </p:nvSpPr>
        <p:spPr>
          <a:xfrm>
            <a:off x="11053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4" name="Google Shape;64;p14"/>
          <p:cNvSpPr txBox="1"/>
          <p:nvPr>
            <p:ph idx="1" type="subTitle"/>
          </p:nvPr>
        </p:nvSpPr>
        <p:spPr>
          <a:xfrm>
            <a:off x="980600" y="4494733"/>
            <a:ext cx="23631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5" name="Google Shape;65;p14"/>
          <p:cNvSpPr txBox="1"/>
          <p:nvPr>
            <p:ph idx="2" type="ctrTitle"/>
          </p:nvPr>
        </p:nvSpPr>
        <p:spPr>
          <a:xfrm>
            <a:off x="34846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6" name="Google Shape;66;p14"/>
          <p:cNvSpPr txBox="1"/>
          <p:nvPr>
            <p:ph idx="3" type="subTitle"/>
          </p:nvPr>
        </p:nvSpPr>
        <p:spPr>
          <a:xfrm>
            <a:off x="3419975" y="4494733"/>
            <a:ext cx="22428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7" name="Google Shape;67;p14"/>
          <p:cNvSpPr txBox="1"/>
          <p:nvPr>
            <p:ph idx="4" type="ctrTitle"/>
          </p:nvPr>
        </p:nvSpPr>
        <p:spPr>
          <a:xfrm>
            <a:off x="58802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8" name="Google Shape;68;p14"/>
          <p:cNvSpPr txBox="1"/>
          <p:nvPr>
            <p:ph idx="5" type="subTitle"/>
          </p:nvPr>
        </p:nvSpPr>
        <p:spPr>
          <a:xfrm>
            <a:off x="5880250" y="4494733"/>
            <a:ext cx="21135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9" name="Google Shape;69;p14"/>
          <p:cNvSpPr txBox="1"/>
          <p:nvPr>
            <p:ph idx="6" type="title"/>
          </p:nvPr>
        </p:nvSpPr>
        <p:spPr>
          <a:xfrm>
            <a:off x="773850" y="850767"/>
            <a:ext cx="7672500" cy="643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0" name="Google Shape;70;p14"/>
          <p:cNvSpPr txBox="1"/>
          <p:nvPr>
            <p:ph idx="7" type="ctrTitle"/>
          </p:nvPr>
        </p:nvSpPr>
        <p:spPr>
          <a:xfrm>
            <a:off x="11053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1" name="Google Shape;71;p14"/>
          <p:cNvSpPr txBox="1"/>
          <p:nvPr>
            <p:ph idx="8" type="subTitle"/>
          </p:nvPr>
        </p:nvSpPr>
        <p:spPr>
          <a:xfrm>
            <a:off x="1073150" y="2722433"/>
            <a:ext cx="21780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2" name="Google Shape;72;p14"/>
          <p:cNvSpPr txBox="1"/>
          <p:nvPr>
            <p:ph idx="9" type="ctrTitle"/>
          </p:nvPr>
        </p:nvSpPr>
        <p:spPr>
          <a:xfrm>
            <a:off x="34846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3" name="Google Shape;73;p14"/>
          <p:cNvSpPr txBox="1"/>
          <p:nvPr>
            <p:ph idx="13" type="subTitle"/>
          </p:nvPr>
        </p:nvSpPr>
        <p:spPr>
          <a:xfrm>
            <a:off x="3452400" y="2722433"/>
            <a:ext cx="21780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4" name="Google Shape;74;p14"/>
          <p:cNvSpPr txBox="1"/>
          <p:nvPr>
            <p:ph idx="14" type="ctrTitle"/>
          </p:nvPr>
        </p:nvSpPr>
        <p:spPr>
          <a:xfrm>
            <a:off x="58802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5" name="Google Shape;75;p14"/>
          <p:cNvSpPr txBox="1"/>
          <p:nvPr>
            <p:ph idx="15" type="subTitle"/>
          </p:nvPr>
        </p:nvSpPr>
        <p:spPr>
          <a:xfrm>
            <a:off x="5831650" y="2722433"/>
            <a:ext cx="22107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p:cSld name="BIG_NUMBER">
    <p:bg>
      <p:bgPr>
        <a:solidFill>
          <a:srgbClr val="FFFFFF"/>
        </a:solidFill>
      </p:bgPr>
    </p:bg>
    <p:spTree>
      <p:nvGrpSpPr>
        <p:cNvPr id="76" name="Shape 76"/>
        <p:cNvGrpSpPr/>
        <p:nvPr/>
      </p:nvGrpSpPr>
      <p:grpSpPr>
        <a:xfrm>
          <a:off x="0" y="0"/>
          <a:ext cx="0" cy="0"/>
          <a:chOff x="0" y="0"/>
          <a:chExt cx="0" cy="0"/>
        </a:xfrm>
      </p:grpSpPr>
      <p:sp>
        <p:nvSpPr>
          <p:cNvPr id="77" name="Google Shape;77;p15"/>
          <p:cNvSpPr txBox="1"/>
          <p:nvPr>
            <p:ph idx="1" type="subTitle"/>
          </p:nvPr>
        </p:nvSpPr>
        <p:spPr>
          <a:xfrm>
            <a:off x="2433300" y="4020433"/>
            <a:ext cx="42774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78" name="Google Shape;78;p15"/>
          <p:cNvSpPr txBox="1"/>
          <p:nvPr>
            <p:ph type="title"/>
          </p:nvPr>
        </p:nvSpPr>
        <p:spPr>
          <a:xfrm>
            <a:off x="0" y="3288533"/>
            <a:ext cx="9144000" cy="643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mp; some text slide 2">
  <p:cSld name="BIG_NUMBER_2">
    <p:bg>
      <p:bgPr>
        <a:solidFill>
          <a:srgbClr val="FFFFFF"/>
        </a:solidFill>
      </p:bgPr>
    </p:bg>
    <p:spTree>
      <p:nvGrpSpPr>
        <p:cNvPr id="79" name="Shape 79"/>
        <p:cNvGrpSpPr/>
        <p:nvPr/>
      </p:nvGrpSpPr>
      <p:grpSpPr>
        <a:xfrm>
          <a:off x="0" y="0"/>
          <a:ext cx="0" cy="0"/>
          <a:chOff x="0" y="0"/>
          <a:chExt cx="0" cy="0"/>
        </a:xfrm>
      </p:grpSpPr>
      <p:sp>
        <p:nvSpPr>
          <p:cNvPr id="80" name="Google Shape;80;p16"/>
          <p:cNvSpPr txBox="1"/>
          <p:nvPr>
            <p:ph hasCustomPrompt="1" type="title"/>
          </p:nvPr>
        </p:nvSpPr>
        <p:spPr>
          <a:xfrm>
            <a:off x="742950" y="1650800"/>
            <a:ext cx="7729500" cy="2618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b="1"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6"/>
          <p:cNvSpPr txBox="1"/>
          <p:nvPr>
            <p:ph idx="1" type="subTitle"/>
          </p:nvPr>
        </p:nvSpPr>
        <p:spPr>
          <a:xfrm>
            <a:off x="2433300" y="4020433"/>
            <a:ext cx="42774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mp; some text slide 1">
  <p:cSld name="BIG_NUMBER_1">
    <p:bg>
      <p:bgPr>
        <a:solidFill>
          <a:srgbClr val="FFFFFF"/>
        </a:solidFill>
      </p:bgPr>
    </p:bg>
    <p:spTree>
      <p:nvGrpSpPr>
        <p:cNvPr id="82" name="Shape 82"/>
        <p:cNvGrpSpPr/>
        <p:nvPr/>
      </p:nvGrpSpPr>
      <p:grpSpPr>
        <a:xfrm>
          <a:off x="0" y="0"/>
          <a:ext cx="0" cy="0"/>
          <a:chOff x="0" y="0"/>
          <a:chExt cx="0" cy="0"/>
        </a:xfrm>
      </p:grpSpPr>
      <p:sp>
        <p:nvSpPr>
          <p:cNvPr id="83" name="Google Shape;83;p17"/>
          <p:cNvSpPr txBox="1"/>
          <p:nvPr>
            <p:ph hasCustomPrompt="1" type="title"/>
          </p:nvPr>
        </p:nvSpPr>
        <p:spPr>
          <a:xfrm>
            <a:off x="742950" y="1110133"/>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4" name="Google Shape;84;p17"/>
          <p:cNvSpPr txBox="1"/>
          <p:nvPr>
            <p:ph idx="1" type="subTitle"/>
          </p:nvPr>
        </p:nvSpPr>
        <p:spPr>
          <a:xfrm>
            <a:off x="1667075" y="1959333"/>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5" name="Google Shape;85;p17"/>
          <p:cNvSpPr txBox="1"/>
          <p:nvPr>
            <p:ph hasCustomPrompt="1" idx="2" type="title"/>
          </p:nvPr>
        </p:nvSpPr>
        <p:spPr>
          <a:xfrm>
            <a:off x="742950" y="2608000"/>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6" name="Google Shape;86;p17"/>
          <p:cNvSpPr txBox="1"/>
          <p:nvPr>
            <p:ph idx="3" type="subTitle"/>
          </p:nvPr>
        </p:nvSpPr>
        <p:spPr>
          <a:xfrm>
            <a:off x="1667075" y="3457200"/>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7" name="Google Shape;87;p17"/>
          <p:cNvSpPr txBox="1"/>
          <p:nvPr>
            <p:ph hasCustomPrompt="1" idx="4" type="title"/>
          </p:nvPr>
        </p:nvSpPr>
        <p:spPr>
          <a:xfrm>
            <a:off x="742950" y="4105867"/>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8" name="Google Shape;88;p17"/>
          <p:cNvSpPr txBox="1"/>
          <p:nvPr>
            <p:ph idx="5" type="subTitle"/>
          </p:nvPr>
        </p:nvSpPr>
        <p:spPr>
          <a:xfrm>
            <a:off x="1667075" y="4955067"/>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bg>
      <p:bgPr>
        <a:solidFill>
          <a:srgbClr val="FFFFFF"/>
        </a:solidFill>
      </p:bgPr>
    </p:bg>
    <p:spTree>
      <p:nvGrpSpPr>
        <p:cNvPr id="89" name="Shape 8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frame">
  <p:cSld name="BLANK_1_1">
    <p:bg>
      <p:bgPr>
        <a:solidFill>
          <a:srgbClr val="FFFFFF"/>
        </a:solidFill>
      </p:bgPr>
    </p:bg>
    <p:spTree>
      <p:nvGrpSpPr>
        <p:cNvPr id="90" name="Shape 9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quare with title and text">
  <p:cSld name="CUSTOM_1">
    <p:bg>
      <p:bgPr>
        <a:solidFill>
          <a:srgbClr val="FFFFFF"/>
        </a:solidFill>
      </p:bgPr>
    </p:bg>
    <p:spTree>
      <p:nvGrpSpPr>
        <p:cNvPr id="91" name="Shape 91"/>
        <p:cNvGrpSpPr/>
        <p:nvPr/>
      </p:nvGrpSpPr>
      <p:grpSpPr>
        <a:xfrm>
          <a:off x="0" y="0"/>
          <a:ext cx="0" cy="0"/>
          <a:chOff x="0" y="0"/>
          <a:chExt cx="0" cy="0"/>
        </a:xfrm>
      </p:grpSpPr>
      <p:sp>
        <p:nvSpPr>
          <p:cNvPr id="92" name="Google Shape;92;p20"/>
          <p:cNvSpPr txBox="1"/>
          <p:nvPr>
            <p:ph type="title"/>
          </p:nvPr>
        </p:nvSpPr>
        <p:spPr>
          <a:xfrm>
            <a:off x="737850" y="1307013"/>
            <a:ext cx="3571500" cy="770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b="1"/>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93" name="Google Shape;93;p20"/>
          <p:cNvSpPr txBox="1"/>
          <p:nvPr>
            <p:ph idx="1" type="subTitle"/>
          </p:nvPr>
        </p:nvSpPr>
        <p:spPr>
          <a:xfrm>
            <a:off x="737850" y="3015333"/>
            <a:ext cx="3606600" cy="2589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type="secHead">
  <p:cSld name="SECTION_HEADER">
    <p:bg>
      <p:bgPr>
        <a:solidFill>
          <a:srgbClr val="FFFFFF"/>
        </a:solidFill>
      </p:bgPr>
    </p:bg>
    <p:spTree>
      <p:nvGrpSpPr>
        <p:cNvPr id="10" name="Shape 10"/>
        <p:cNvGrpSpPr/>
        <p:nvPr/>
      </p:nvGrpSpPr>
      <p:grpSpPr>
        <a:xfrm>
          <a:off x="0" y="0"/>
          <a:ext cx="0" cy="0"/>
          <a:chOff x="0" y="0"/>
          <a:chExt cx="0" cy="0"/>
        </a:xfrm>
      </p:grpSpPr>
      <p:sp>
        <p:nvSpPr>
          <p:cNvPr id="11" name="Google Shape;11;p3"/>
          <p:cNvSpPr txBox="1"/>
          <p:nvPr>
            <p:ph type="title"/>
          </p:nvPr>
        </p:nvSpPr>
        <p:spPr>
          <a:xfrm>
            <a:off x="4698275" y="253267"/>
            <a:ext cx="53112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12" name="Google Shape;12;p3"/>
          <p:cNvSpPr txBox="1"/>
          <p:nvPr>
            <p:ph idx="1" type="subTitle"/>
          </p:nvPr>
        </p:nvSpPr>
        <p:spPr>
          <a:xfrm>
            <a:off x="4696224" y="2279256"/>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3" name="Google Shape;13;p3"/>
          <p:cNvSpPr/>
          <p:nvPr/>
        </p:nvSpPr>
        <p:spPr>
          <a:xfrm>
            <a:off x="4572000" y="572467"/>
            <a:ext cx="2772000" cy="847500"/>
          </a:xfrm>
          <a:prstGeom prst="rect">
            <a:avLst/>
          </a:prstGeom>
          <a:no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 name="Google Shape;14;p3"/>
          <p:cNvSpPr txBox="1"/>
          <p:nvPr>
            <p:ph idx="2" type="title"/>
          </p:nvPr>
        </p:nvSpPr>
        <p:spPr>
          <a:xfrm>
            <a:off x="4696225" y="1534290"/>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5" name="Google Shape;15;p3"/>
          <p:cNvSpPr txBox="1"/>
          <p:nvPr>
            <p:ph idx="3" type="subTitle"/>
          </p:nvPr>
        </p:nvSpPr>
        <p:spPr>
          <a:xfrm>
            <a:off x="4696224" y="3782230"/>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6" name="Google Shape;16;p3"/>
          <p:cNvSpPr txBox="1"/>
          <p:nvPr>
            <p:ph idx="4" type="title"/>
          </p:nvPr>
        </p:nvSpPr>
        <p:spPr>
          <a:xfrm>
            <a:off x="4696225" y="3037257"/>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7" name="Google Shape;17;p3"/>
          <p:cNvSpPr txBox="1"/>
          <p:nvPr>
            <p:ph idx="5" type="subTitle"/>
          </p:nvPr>
        </p:nvSpPr>
        <p:spPr>
          <a:xfrm>
            <a:off x="4696224" y="5289986"/>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8" name="Google Shape;18;p3"/>
          <p:cNvSpPr txBox="1"/>
          <p:nvPr>
            <p:ph idx="6" type="title"/>
          </p:nvPr>
        </p:nvSpPr>
        <p:spPr>
          <a:xfrm>
            <a:off x="4696225" y="4540245"/>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9" name="Google Shape;19;p3"/>
          <p:cNvSpPr txBox="1"/>
          <p:nvPr>
            <p:ph hasCustomPrompt="1" idx="7" type="title"/>
          </p:nvPr>
        </p:nvSpPr>
        <p:spPr>
          <a:xfrm>
            <a:off x="3372225" y="2024367"/>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20" name="Google Shape;20;p3"/>
          <p:cNvSpPr txBox="1"/>
          <p:nvPr>
            <p:ph hasCustomPrompt="1" idx="8" type="title"/>
          </p:nvPr>
        </p:nvSpPr>
        <p:spPr>
          <a:xfrm>
            <a:off x="3372225" y="3527333"/>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21" name="Google Shape;21;p3"/>
          <p:cNvSpPr txBox="1"/>
          <p:nvPr>
            <p:ph hasCustomPrompt="1" idx="9" type="title"/>
          </p:nvPr>
        </p:nvSpPr>
        <p:spPr>
          <a:xfrm>
            <a:off x="3372225" y="5030300"/>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with cyan frame">
  <p:cSld name="CUSTOM_1_1_1">
    <p:bg>
      <p:bgPr>
        <a:solidFill>
          <a:srgbClr val="FFFFFF"/>
        </a:solidFill>
      </p:bgPr>
    </p:bg>
    <p:spTree>
      <p:nvGrpSpPr>
        <p:cNvPr id="94" name="Shape 94"/>
        <p:cNvGrpSpPr/>
        <p:nvPr/>
      </p:nvGrpSpPr>
      <p:grpSpPr>
        <a:xfrm>
          <a:off x="0" y="0"/>
          <a:ext cx="0" cy="0"/>
          <a:chOff x="0" y="0"/>
          <a:chExt cx="0" cy="0"/>
        </a:xfrm>
      </p:grpSpPr>
      <p:sp>
        <p:nvSpPr>
          <p:cNvPr id="95" name="Google Shape;95;p21"/>
          <p:cNvSpPr txBox="1"/>
          <p:nvPr>
            <p:ph type="title"/>
          </p:nvPr>
        </p:nvSpPr>
        <p:spPr>
          <a:xfrm>
            <a:off x="626079" y="1307013"/>
            <a:ext cx="3571500" cy="7707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96" name="Google Shape;96;p21"/>
          <p:cNvSpPr txBox="1"/>
          <p:nvPr>
            <p:ph idx="1" type="subTitle"/>
          </p:nvPr>
        </p:nvSpPr>
        <p:spPr>
          <a:xfrm>
            <a:off x="626079" y="3015333"/>
            <a:ext cx="36066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 name="Google Shape;97;p21"/>
          <p:cNvSpPr txBox="1"/>
          <p:nvPr>
            <p:ph idx="2" type="subTitle"/>
          </p:nvPr>
        </p:nvSpPr>
        <p:spPr>
          <a:xfrm>
            <a:off x="5079304" y="3015333"/>
            <a:ext cx="36066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frame 1">
  <p:cSld name="CUSTOM_1_1_1_1">
    <p:bg>
      <p:bgPr>
        <a:solidFill>
          <a:srgbClr val="FFFFFF"/>
        </a:solidFill>
      </p:bgPr>
    </p:bg>
    <p:spTree>
      <p:nvGrpSpPr>
        <p:cNvPr id="98"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
  <p:cSld name="CUSTOM_2">
    <p:spTree>
      <p:nvGrpSpPr>
        <p:cNvPr id="99" name="Shape 99"/>
        <p:cNvGrpSpPr/>
        <p:nvPr/>
      </p:nvGrpSpPr>
      <p:grpSpPr>
        <a:xfrm>
          <a:off x="0" y="0"/>
          <a:ext cx="0" cy="0"/>
          <a:chOff x="0" y="0"/>
          <a:chExt cx="0" cy="0"/>
        </a:xfrm>
      </p:grpSpPr>
      <p:sp>
        <p:nvSpPr>
          <p:cNvPr id="100" name="Google Shape;100;p23"/>
          <p:cNvSpPr txBox="1"/>
          <p:nvPr>
            <p:ph type="title"/>
          </p:nvPr>
        </p:nvSpPr>
        <p:spPr>
          <a:xfrm>
            <a:off x="4696275" y="2300600"/>
            <a:ext cx="30555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01" name="Google Shape;101;p23"/>
          <p:cNvSpPr txBox="1"/>
          <p:nvPr>
            <p:ph idx="1" type="subTitle"/>
          </p:nvPr>
        </p:nvSpPr>
        <p:spPr>
          <a:xfrm>
            <a:off x="4696275" y="3786600"/>
            <a:ext cx="2770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1">
  <p:cSld name="CUSTOM_2_1">
    <p:spTree>
      <p:nvGrpSpPr>
        <p:cNvPr id="102" name="Shape 102"/>
        <p:cNvGrpSpPr/>
        <p:nvPr/>
      </p:nvGrpSpPr>
      <p:grpSpPr>
        <a:xfrm>
          <a:off x="0" y="0"/>
          <a:ext cx="0" cy="0"/>
          <a:chOff x="0" y="0"/>
          <a:chExt cx="0" cy="0"/>
        </a:xfrm>
      </p:grpSpPr>
      <p:sp>
        <p:nvSpPr>
          <p:cNvPr id="103" name="Google Shape;103;p24"/>
          <p:cNvSpPr txBox="1"/>
          <p:nvPr>
            <p:ph type="title"/>
          </p:nvPr>
        </p:nvSpPr>
        <p:spPr>
          <a:xfrm>
            <a:off x="1630100" y="2300600"/>
            <a:ext cx="3055500" cy="14859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2400"/>
              <a:buNone/>
              <a:defRPr b="1"/>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p:txBody>
      </p:sp>
      <p:sp>
        <p:nvSpPr>
          <p:cNvPr id="104" name="Google Shape;104;p24"/>
          <p:cNvSpPr txBox="1"/>
          <p:nvPr>
            <p:ph idx="1" type="subTitle"/>
          </p:nvPr>
        </p:nvSpPr>
        <p:spPr>
          <a:xfrm>
            <a:off x="1915400" y="3786600"/>
            <a:ext cx="2770200" cy="770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rgbClr val="666666"/>
                </a:solidFill>
              </a:defRPr>
            </a:lvl1pPr>
            <a:lvl2pPr lvl="1" rtl="0" algn="r">
              <a:spcBef>
                <a:spcPts val="0"/>
              </a:spcBef>
              <a:spcAft>
                <a:spcPts val="0"/>
              </a:spcAft>
              <a:buNone/>
              <a:defRPr>
                <a:solidFill>
                  <a:srgbClr val="666666"/>
                </a:solidFill>
              </a:defRPr>
            </a:lvl2pPr>
            <a:lvl3pPr lvl="2" rtl="0" algn="r">
              <a:spcBef>
                <a:spcPts val="0"/>
              </a:spcBef>
              <a:spcAft>
                <a:spcPts val="0"/>
              </a:spcAft>
              <a:buNone/>
              <a:defRPr>
                <a:solidFill>
                  <a:srgbClr val="666666"/>
                </a:solidFill>
              </a:defRPr>
            </a:lvl3pPr>
            <a:lvl4pPr lvl="3" rtl="0" algn="r">
              <a:spcBef>
                <a:spcPts val="0"/>
              </a:spcBef>
              <a:spcAft>
                <a:spcPts val="0"/>
              </a:spcAft>
              <a:buNone/>
              <a:defRPr>
                <a:solidFill>
                  <a:srgbClr val="666666"/>
                </a:solidFill>
              </a:defRPr>
            </a:lvl4pPr>
            <a:lvl5pPr lvl="4" rtl="0" algn="r">
              <a:spcBef>
                <a:spcPts val="0"/>
              </a:spcBef>
              <a:spcAft>
                <a:spcPts val="0"/>
              </a:spcAft>
              <a:buNone/>
              <a:defRPr>
                <a:solidFill>
                  <a:srgbClr val="666666"/>
                </a:solidFill>
              </a:defRPr>
            </a:lvl5pPr>
            <a:lvl6pPr lvl="5" rtl="0" algn="r">
              <a:spcBef>
                <a:spcPts val="0"/>
              </a:spcBef>
              <a:spcAft>
                <a:spcPts val="0"/>
              </a:spcAft>
              <a:buNone/>
              <a:defRPr>
                <a:solidFill>
                  <a:srgbClr val="666666"/>
                </a:solidFill>
              </a:defRPr>
            </a:lvl6pPr>
            <a:lvl7pPr lvl="6" rtl="0" algn="r">
              <a:spcBef>
                <a:spcPts val="0"/>
              </a:spcBef>
              <a:spcAft>
                <a:spcPts val="0"/>
              </a:spcAft>
              <a:buNone/>
              <a:defRPr>
                <a:solidFill>
                  <a:srgbClr val="666666"/>
                </a:solidFill>
              </a:defRPr>
            </a:lvl7pPr>
            <a:lvl8pPr lvl="7" rtl="0" algn="r">
              <a:spcBef>
                <a:spcPts val="0"/>
              </a:spcBef>
              <a:spcAft>
                <a:spcPts val="0"/>
              </a:spcAft>
              <a:buNone/>
              <a:defRPr>
                <a:solidFill>
                  <a:srgbClr val="666666"/>
                </a:solidFill>
              </a:defRPr>
            </a:lvl8pPr>
            <a:lvl9pPr lvl="8" rtl="0" algn="r">
              <a:spcBef>
                <a:spcPts val="0"/>
              </a:spcBef>
              <a:spcAft>
                <a:spcPts val="0"/>
              </a:spcAft>
              <a:buNone/>
              <a:defRPr>
                <a:solidFill>
                  <a:srgbClr val="666666"/>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USTOM_7">
    <p:bg>
      <p:bgPr>
        <a:solidFill>
          <a:srgbClr val="D2D700"/>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2675900" y="1626713"/>
            <a:ext cx="3926100" cy="6432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7" name="Google Shape;107;p25"/>
          <p:cNvSpPr txBox="1"/>
          <p:nvPr>
            <p:ph idx="1" type="subTitle"/>
          </p:nvPr>
        </p:nvSpPr>
        <p:spPr>
          <a:xfrm>
            <a:off x="2675901" y="3397000"/>
            <a:ext cx="31362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frame ">
  <p:cSld name="BLANK_1_1_1">
    <p:bg>
      <p:bgPr>
        <a:noFill/>
      </p:bgPr>
    </p:bg>
    <p:spTree>
      <p:nvGrpSpPr>
        <p:cNvPr id="108" name="Shape 108"/>
        <p:cNvGrpSpPr/>
        <p:nvPr/>
      </p:nvGrpSpPr>
      <p:grpSpPr>
        <a:xfrm>
          <a:off x="0" y="0"/>
          <a:ext cx="0" cy="0"/>
          <a:chOff x="0" y="0"/>
          <a:chExt cx="0" cy="0"/>
        </a:xfrm>
      </p:grpSpPr>
      <p:sp>
        <p:nvSpPr>
          <p:cNvPr id="109" name="Google Shape;109;p26"/>
          <p:cNvSpPr txBox="1"/>
          <p:nvPr>
            <p:ph type="title"/>
          </p:nvPr>
        </p:nvSpPr>
        <p:spPr>
          <a:xfrm>
            <a:off x="783525" y="2317400"/>
            <a:ext cx="2545800" cy="222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p:cSld name="BLANK_1_1_1_1">
    <p:bg>
      <p:bgPr>
        <a:solidFill>
          <a:srgbClr val="85B016"/>
        </a:solidFill>
      </p:bgPr>
    </p:bg>
    <p:spTree>
      <p:nvGrpSpPr>
        <p:cNvPr id="110" name="Shape 110"/>
        <p:cNvGrpSpPr/>
        <p:nvPr/>
      </p:nvGrpSpPr>
      <p:grpSpPr>
        <a:xfrm>
          <a:off x="0" y="0"/>
          <a:ext cx="0" cy="0"/>
          <a:chOff x="0" y="0"/>
          <a:chExt cx="0" cy="0"/>
        </a:xfrm>
      </p:grpSpPr>
      <p:sp>
        <p:nvSpPr>
          <p:cNvPr id="111" name="Google Shape;111;p27"/>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7"/>
          <p:cNvSpPr txBox="1"/>
          <p:nvPr>
            <p:ph type="title"/>
          </p:nvPr>
        </p:nvSpPr>
        <p:spPr>
          <a:xfrm>
            <a:off x="783525" y="828667"/>
            <a:ext cx="7618200" cy="524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1">
  <p:cSld name="Main Content 1 1">
    <p:bg>
      <p:bgPr>
        <a:solidFill>
          <a:srgbClr val="FFFFFF"/>
        </a:solidFill>
      </p:bgPr>
    </p:bg>
    <p:spTree>
      <p:nvGrpSpPr>
        <p:cNvPr id="113" name="Shape 113"/>
        <p:cNvGrpSpPr/>
        <p:nvPr/>
      </p:nvGrpSpPr>
      <p:grpSpPr>
        <a:xfrm>
          <a:off x="0" y="0"/>
          <a:ext cx="0" cy="0"/>
          <a:chOff x="0" y="0"/>
          <a:chExt cx="0" cy="0"/>
        </a:xfrm>
      </p:grpSpPr>
      <p:sp>
        <p:nvSpPr>
          <p:cNvPr id="114" name="Google Shape;114;p28"/>
          <p:cNvSpPr txBox="1"/>
          <p:nvPr>
            <p:ph type="title"/>
          </p:nvPr>
        </p:nvSpPr>
        <p:spPr>
          <a:xfrm>
            <a:off x="956273" y="4626067"/>
            <a:ext cx="3483000" cy="1485900"/>
          </a:xfrm>
          <a:prstGeom prst="rect">
            <a:avLst/>
          </a:prstGeom>
          <a:noFill/>
          <a:ln>
            <a:noFill/>
          </a:ln>
        </p:spPr>
        <p:txBody>
          <a:bodyPr anchorCtr="0" anchor="b" bIns="91425" lIns="91425" spcFirstLastPara="1" rIns="91425" wrap="square" tIns="91425">
            <a:noAutofit/>
          </a:bodyPr>
          <a:lstStyle>
            <a:lvl1pPr lvl="0" rtl="0" algn="ctr">
              <a:lnSpc>
                <a:spcPct val="115000"/>
              </a:lnSpc>
              <a:spcBef>
                <a:spcPts val="0"/>
              </a:spcBef>
              <a:spcAft>
                <a:spcPts val="0"/>
              </a:spcAft>
              <a:buClr>
                <a:schemeClr val="dk1"/>
              </a:buClr>
              <a:buSzPts val="2400"/>
              <a:buFont typeface="Arial"/>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type="title">
  <p:cSld name="TITLE">
    <p:bg>
      <p:bgPr>
        <a:solidFill>
          <a:srgbClr val="FFFFFF"/>
        </a:solidFill>
      </p:bgPr>
    </p:bg>
    <p:spTree>
      <p:nvGrpSpPr>
        <p:cNvPr id="118" name="Shape 118"/>
        <p:cNvGrpSpPr/>
        <p:nvPr/>
      </p:nvGrpSpPr>
      <p:grpSpPr>
        <a:xfrm>
          <a:off x="0" y="0"/>
          <a:ext cx="0" cy="0"/>
          <a:chOff x="0" y="0"/>
          <a:chExt cx="0" cy="0"/>
        </a:xfrm>
      </p:grpSpPr>
      <p:sp>
        <p:nvSpPr>
          <p:cNvPr id="119" name="Google Shape;119;p30"/>
          <p:cNvSpPr txBox="1"/>
          <p:nvPr>
            <p:ph type="ctrTitle"/>
          </p:nvPr>
        </p:nvSpPr>
        <p:spPr>
          <a:xfrm>
            <a:off x="1610650" y="2475033"/>
            <a:ext cx="6157800" cy="11676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600"/>
              <a:buNone/>
              <a:defRPr b="1" sz="3600"/>
            </a:lvl1pPr>
            <a:lvl2pPr lvl="1" rtl="0" algn="ctr">
              <a:spcBef>
                <a:spcPts val="0"/>
              </a:spcBef>
              <a:spcAft>
                <a:spcPts val="0"/>
              </a:spcAft>
              <a:buClr>
                <a:srgbClr val="434343"/>
              </a:buClr>
              <a:buSzPts val="6000"/>
              <a:buNone/>
              <a:defRPr sz="6000">
                <a:solidFill>
                  <a:srgbClr val="434343"/>
                </a:solidFill>
              </a:defRPr>
            </a:lvl2pPr>
            <a:lvl3pPr lvl="2" rtl="0" algn="ctr">
              <a:spcBef>
                <a:spcPts val="0"/>
              </a:spcBef>
              <a:spcAft>
                <a:spcPts val="0"/>
              </a:spcAft>
              <a:buClr>
                <a:srgbClr val="434343"/>
              </a:buClr>
              <a:buSzPts val="6000"/>
              <a:buNone/>
              <a:defRPr sz="6000">
                <a:solidFill>
                  <a:srgbClr val="434343"/>
                </a:solidFill>
              </a:defRPr>
            </a:lvl3pPr>
            <a:lvl4pPr lvl="3" rtl="0" algn="ctr">
              <a:spcBef>
                <a:spcPts val="0"/>
              </a:spcBef>
              <a:spcAft>
                <a:spcPts val="0"/>
              </a:spcAft>
              <a:buClr>
                <a:srgbClr val="434343"/>
              </a:buClr>
              <a:buSzPts val="6000"/>
              <a:buNone/>
              <a:defRPr sz="6000">
                <a:solidFill>
                  <a:srgbClr val="434343"/>
                </a:solidFill>
              </a:defRPr>
            </a:lvl4pPr>
            <a:lvl5pPr lvl="4" rtl="0" algn="ctr">
              <a:spcBef>
                <a:spcPts val="0"/>
              </a:spcBef>
              <a:spcAft>
                <a:spcPts val="0"/>
              </a:spcAft>
              <a:buClr>
                <a:srgbClr val="434343"/>
              </a:buClr>
              <a:buSzPts val="6000"/>
              <a:buNone/>
              <a:defRPr sz="6000">
                <a:solidFill>
                  <a:srgbClr val="434343"/>
                </a:solidFill>
              </a:defRPr>
            </a:lvl5pPr>
            <a:lvl6pPr lvl="5" rtl="0" algn="ctr">
              <a:spcBef>
                <a:spcPts val="0"/>
              </a:spcBef>
              <a:spcAft>
                <a:spcPts val="0"/>
              </a:spcAft>
              <a:buClr>
                <a:srgbClr val="434343"/>
              </a:buClr>
              <a:buSzPts val="6000"/>
              <a:buNone/>
              <a:defRPr sz="6000">
                <a:solidFill>
                  <a:srgbClr val="434343"/>
                </a:solidFill>
              </a:defRPr>
            </a:lvl6pPr>
            <a:lvl7pPr lvl="6" rtl="0" algn="ctr">
              <a:spcBef>
                <a:spcPts val="0"/>
              </a:spcBef>
              <a:spcAft>
                <a:spcPts val="0"/>
              </a:spcAft>
              <a:buClr>
                <a:srgbClr val="434343"/>
              </a:buClr>
              <a:buSzPts val="6000"/>
              <a:buNone/>
              <a:defRPr sz="6000">
                <a:solidFill>
                  <a:srgbClr val="434343"/>
                </a:solidFill>
              </a:defRPr>
            </a:lvl7pPr>
            <a:lvl8pPr lvl="7" rtl="0" algn="ctr">
              <a:spcBef>
                <a:spcPts val="0"/>
              </a:spcBef>
              <a:spcAft>
                <a:spcPts val="0"/>
              </a:spcAft>
              <a:buClr>
                <a:srgbClr val="434343"/>
              </a:buClr>
              <a:buSzPts val="6000"/>
              <a:buNone/>
              <a:defRPr sz="6000">
                <a:solidFill>
                  <a:srgbClr val="434343"/>
                </a:solidFill>
              </a:defRPr>
            </a:lvl8pPr>
            <a:lvl9pPr lvl="8" rtl="0" algn="ctr">
              <a:spcBef>
                <a:spcPts val="0"/>
              </a:spcBef>
              <a:spcAft>
                <a:spcPts val="0"/>
              </a:spcAft>
              <a:buClr>
                <a:srgbClr val="434343"/>
              </a:buClr>
              <a:buSzPts val="6000"/>
              <a:buNone/>
              <a:defRPr sz="6000">
                <a:solidFill>
                  <a:srgbClr val="434343"/>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type="secHead">
  <p:cSld name="SECTION_HEADER">
    <p:bg>
      <p:bgPr>
        <a:solidFill>
          <a:srgbClr val="FFFFFF"/>
        </a:solidFill>
      </p:bgPr>
    </p:bg>
    <p:spTree>
      <p:nvGrpSpPr>
        <p:cNvPr id="120" name="Shape 120"/>
        <p:cNvGrpSpPr/>
        <p:nvPr/>
      </p:nvGrpSpPr>
      <p:grpSpPr>
        <a:xfrm>
          <a:off x="0" y="0"/>
          <a:ext cx="0" cy="0"/>
          <a:chOff x="0" y="0"/>
          <a:chExt cx="0" cy="0"/>
        </a:xfrm>
      </p:grpSpPr>
      <p:sp>
        <p:nvSpPr>
          <p:cNvPr id="121" name="Google Shape;121;p31"/>
          <p:cNvSpPr txBox="1"/>
          <p:nvPr>
            <p:ph type="title"/>
          </p:nvPr>
        </p:nvSpPr>
        <p:spPr>
          <a:xfrm>
            <a:off x="4698275" y="253267"/>
            <a:ext cx="53112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122" name="Google Shape;122;p31"/>
          <p:cNvSpPr txBox="1"/>
          <p:nvPr>
            <p:ph idx="1" type="subTitle"/>
          </p:nvPr>
        </p:nvSpPr>
        <p:spPr>
          <a:xfrm>
            <a:off x="4696224" y="2279256"/>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23" name="Google Shape;123;p31"/>
          <p:cNvSpPr/>
          <p:nvPr/>
        </p:nvSpPr>
        <p:spPr>
          <a:xfrm>
            <a:off x="4572000" y="496274"/>
            <a:ext cx="2520900" cy="770700"/>
          </a:xfrm>
          <a:prstGeom prst="rect">
            <a:avLst/>
          </a:prstGeom>
          <a:no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24" name="Google Shape;124;p31"/>
          <p:cNvSpPr txBox="1"/>
          <p:nvPr>
            <p:ph idx="2" type="title"/>
          </p:nvPr>
        </p:nvSpPr>
        <p:spPr>
          <a:xfrm>
            <a:off x="4696225" y="1534290"/>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25" name="Google Shape;125;p31"/>
          <p:cNvSpPr txBox="1"/>
          <p:nvPr>
            <p:ph idx="3" type="subTitle"/>
          </p:nvPr>
        </p:nvSpPr>
        <p:spPr>
          <a:xfrm>
            <a:off x="4696224" y="3782230"/>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26" name="Google Shape;126;p31"/>
          <p:cNvSpPr txBox="1"/>
          <p:nvPr>
            <p:ph idx="4" type="title"/>
          </p:nvPr>
        </p:nvSpPr>
        <p:spPr>
          <a:xfrm>
            <a:off x="4696225" y="3037257"/>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27" name="Google Shape;127;p31"/>
          <p:cNvSpPr txBox="1"/>
          <p:nvPr>
            <p:ph idx="5" type="subTitle"/>
          </p:nvPr>
        </p:nvSpPr>
        <p:spPr>
          <a:xfrm>
            <a:off x="4696224" y="5289986"/>
            <a:ext cx="3367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28" name="Google Shape;128;p31"/>
          <p:cNvSpPr txBox="1"/>
          <p:nvPr>
            <p:ph idx="6" type="title"/>
          </p:nvPr>
        </p:nvSpPr>
        <p:spPr>
          <a:xfrm>
            <a:off x="4696225" y="4540245"/>
            <a:ext cx="5311200" cy="90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29" name="Google Shape;129;p31"/>
          <p:cNvSpPr txBox="1"/>
          <p:nvPr>
            <p:ph hasCustomPrompt="1" idx="7" type="title"/>
          </p:nvPr>
        </p:nvSpPr>
        <p:spPr>
          <a:xfrm>
            <a:off x="3372225" y="2024367"/>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130" name="Google Shape;130;p31"/>
          <p:cNvSpPr txBox="1"/>
          <p:nvPr>
            <p:ph hasCustomPrompt="1" idx="8" type="title"/>
          </p:nvPr>
        </p:nvSpPr>
        <p:spPr>
          <a:xfrm>
            <a:off x="3372225" y="3527333"/>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131" name="Google Shape;131;p31"/>
          <p:cNvSpPr txBox="1"/>
          <p:nvPr>
            <p:ph hasCustomPrompt="1" idx="9" type="title"/>
          </p:nvPr>
        </p:nvSpPr>
        <p:spPr>
          <a:xfrm>
            <a:off x="3372225" y="5030300"/>
            <a:ext cx="1258800" cy="84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2">
    <p:bg>
      <p:bgPr>
        <a:solidFill>
          <a:srgbClr val="FFFFFF"/>
        </a:solid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956271" y="253267"/>
            <a:ext cx="53112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24" name="Google Shape;24;p4"/>
          <p:cNvSpPr txBox="1"/>
          <p:nvPr>
            <p:ph idx="1" type="subTitle"/>
          </p:nvPr>
        </p:nvSpPr>
        <p:spPr>
          <a:xfrm>
            <a:off x="954225" y="2279300"/>
            <a:ext cx="3367200" cy="3303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2">
    <p:bg>
      <p:bgPr>
        <a:solidFill>
          <a:srgbClr val="FFFFFF"/>
        </a:solidFill>
      </p:bgPr>
    </p:bg>
    <p:spTree>
      <p:nvGrpSpPr>
        <p:cNvPr id="132" name="Shape 132"/>
        <p:cNvGrpSpPr/>
        <p:nvPr/>
      </p:nvGrpSpPr>
      <p:grpSpPr>
        <a:xfrm>
          <a:off x="0" y="0"/>
          <a:ext cx="0" cy="0"/>
          <a:chOff x="0" y="0"/>
          <a:chExt cx="0" cy="0"/>
        </a:xfrm>
      </p:grpSpPr>
      <p:sp>
        <p:nvSpPr>
          <p:cNvPr id="133" name="Google Shape;133;p32"/>
          <p:cNvSpPr txBox="1"/>
          <p:nvPr>
            <p:ph type="title"/>
          </p:nvPr>
        </p:nvSpPr>
        <p:spPr>
          <a:xfrm>
            <a:off x="956271" y="253267"/>
            <a:ext cx="53112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134" name="Google Shape;134;p32"/>
          <p:cNvSpPr txBox="1"/>
          <p:nvPr>
            <p:ph idx="1" type="subTitle"/>
          </p:nvPr>
        </p:nvSpPr>
        <p:spPr>
          <a:xfrm>
            <a:off x="954225" y="2279300"/>
            <a:ext cx="3367200" cy="3303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SECTION_HEADER_2_1">
    <p:bg>
      <p:bgPr>
        <a:solidFill>
          <a:srgbClr val="FFFFFF"/>
        </a:solidFill>
      </p:bgPr>
    </p:bg>
    <p:spTree>
      <p:nvGrpSpPr>
        <p:cNvPr id="135" name="Shape 135"/>
        <p:cNvGrpSpPr/>
        <p:nvPr/>
      </p:nvGrpSpPr>
      <p:grpSpPr>
        <a:xfrm>
          <a:off x="0" y="0"/>
          <a:ext cx="0" cy="0"/>
          <a:chOff x="0" y="0"/>
          <a:chExt cx="0" cy="0"/>
        </a:xfrm>
      </p:grpSpPr>
      <p:sp>
        <p:nvSpPr>
          <p:cNvPr id="136" name="Google Shape;136;p33"/>
          <p:cNvSpPr txBox="1"/>
          <p:nvPr>
            <p:ph type="title"/>
          </p:nvPr>
        </p:nvSpPr>
        <p:spPr>
          <a:xfrm>
            <a:off x="956273" y="4626067"/>
            <a:ext cx="34830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1">
    <p:bg>
      <p:bgPr>
        <a:solidFill>
          <a:srgbClr val="FFFFFF"/>
        </a:solidFill>
      </p:bgPr>
    </p:bg>
    <p:spTree>
      <p:nvGrpSpPr>
        <p:cNvPr id="137" name="Shape 137"/>
        <p:cNvGrpSpPr/>
        <p:nvPr/>
      </p:nvGrpSpPr>
      <p:grpSpPr>
        <a:xfrm>
          <a:off x="0" y="0"/>
          <a:ext cx="0" cy="0"/>
          <a:chOff x="0" y="0"/>
          <a:chExt cx="0" cy="0"/>
        </a:xfrm>
      </p:grpSpPr>
      <p:sp>
        <p:nvSpPr>
          <p:cNvPr id="138" name="Google Shape;138;p34"/>
          <p:cNvSpPr txBox="1"/>
          <p:nvPr>
            <p:ph type="title"/>
          </p:nvPr>
        </p:nvSpPr>
        <p:spPr>
          <a:xfrm>
            <a:off x="570047" y="1325200"/>
            <a:ext cx="30555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139" name="Google Shape;139;p34"/>
          <p:cNvSpPr txBox="1"/>
          <p:nvPr>
            <p:ph idx="1" type="subTitle"/>
          </p:nvPr>
        </p:nvSpPr>
        <p:spPr>
          <a:xfrm>
            <a:off x="614775" y="3419700"/>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140" name="Google Shape;140;p34"/>
          <p:cNvCxnSpPr/>
          <p:nvPr/>
        </p:nvCxnSpPr>
        <p:spPr>
          <a:xfrm>
            <a:off x="678525" y="2747433"/>
            <a:ext cx="676200" cy="0"/>
          </a:xfrm>
          <a:prstGeom prst="straightConnector1">
            <a:avLst/>
          </a:prstGeom>
          <a:noFill/>
          <a:ln cap="flat" cmpd="sng" w="76200">
            <a:solidFill>
              <a:srgbClr val="87EAD9"/>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CUSTOM">
    <p:bg>
      <p:bgPr>
        <a:solidFill>
          <a:srgbClr val="FFFFFF"/>
        </a:solidFill>
      </p:bgPr>
    </p:bg>
    <p:spTree>
      <p:nvGrpSpPr>
        <p:cNvPr id="141" name="Shape 141"/>
        <p:cNvGrpSpPr/>
        <p:nvPr/>
      </p:nvGrpSpPr>
      <p:grpSpPr>
        <a:xfrm>
          <a:off x="0" y="0"/>
          <a:ext cx="0" cy="0"/>
          <a:chOff x="0" y="0"/>
          <a:chExt cx="0" cy="0"/>
        </a:xfrm>
      </p:grpSpPr>
      <p:sp>
        <p:nvSpPr>
          <p:cNvPr id="142" name="Google Shape;142;p35"/>
          <p:cNvSpPr txBox="1"/>
          <p:nvPr>
            <p:ph idx="1" type="subTitle"/>
          </p:nvPr>
        </p:nvSpPr>
        <p:spPr>
          <a:xfrm>
            <a:off x="1894475" y="1578800"/>
            <a:ext cx="5397600" cy="28011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3000">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p:txBody>
      </p:sp>
      <p:sp>
        <p:nvSpPr>
          <p:cNvPr id="143" name="Google Shape;143;p35"/>
          <p:cNvSpPr txBox="1"/>
          <p:nvPr>
            <p:ph idx="2" type="subTitle"/>
          </p:nvPr>
        </p:nvSpPr>
        <p:spPr>
          <a:xfrm>
            <a:off x="1894475" y="4046067"/>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type="tx">
  <p:cSld name="TITLE_AND_BODY">
    <p:bg>
      <p:bgPr>
        <a:solidFill>
          <a:srgbClr val="FFFFFF"/>
        </a:solidFill>
      </p:bgPr>
    </p:bg>
    <p:spTree>
      <p:nvGrpSpPr>
        <p:cNvPr id="144" name="Shape 144"/>
        <p:cNvGrpSpPr/>
        <p:nvPr/>
      </p:nvGrpSpPr>
      <p:grpSpPr>
        <a:xfrm>
          <a:off x="0" y="0"/>
          <a:ext cx="0" cy="0"/>
          <a:chOff x="0" y="0"/>
          <a:chExt cx="0" cy="0"/>
        </a:xfrm>
      </p:grpSpPr>
      <p:sp>
        <p:nvSpPr>
          <p:cNvPr id="145" name="Google Shape;145;p36"/>
          <p:cNvSpPr txBox="1"/>
          <p:nvPr>
            <p:ph type="title"/>
          </p:nvPr>
        </p:nvSpPr>
        <p:spPr>
          <a:xfrm>
            <a:off x="0" y="288300"/>
            <a:ext cx="9144000" cy="121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
        <p:nvSpPr>
          <p:cNvPr id="146" name="Google Shape;146;p36"/>
          <p:cNvSpPr txBox="1"/>
          <p:nvPr>
            <p:ph idx="1" type="body"/>
          </p:nvPr>
        </p:nvSpPr>
        <p:spPr>
          <a:xfrm>
            <a:off x="1636869" y="2539900"/>
            <a:ext cx="5877000" cy="33360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0"/>
              </a:spcBef>
              <a:spcAft>
                <a:spcPts val="0"/>
              </a:spcAft>
              <a:buSzPts val="1400"/>
              <a:buChar char="○"/>
              <a:defRPr sz="1400"/>
            </a:lvl2pPr>
            <a:lvl3pPr indent="-311150" lvl="2" marL="1371600" rtl="0" algn="ctr">
              <a:lnSpc>
                <a:spcPct val="100000"/>
              </a:lnSpc>
              <a:spcBef>
                <a:spcPts val="0"/>
              </a:spcBef>
              <a:spcAft>
                <a:spcPts val="0"/>
              </a:spcAft>
              <a:buSzPts val="1300"/>
              <a:buChar char="■"/>
              <a:defRPr sz="1300"/>
            </a:lvl3pPr>
            <a:lvl4pPr indent="-311150" lvl="3" marL="1828800" rtl="0" algn="ctr">
              <a:lnSpc>
                <a:spcPct val="100000"/>
              </a:lnSpc>
              <a:spcBef>
                <a:spcPts val="0"/>
              </a:spcBef>
              <a:spcAft>
                <a:spcPts val="0"/>
              </a:spcAft>
              <a:buSzPts val="1300"/>
              <a:buChar char="●"/>
              <a:defRPr sz="1300"/>
            </a:lvl4pPr>
            <a:lvl5pPr indent="-304800" lvl="4" marL="2286000" rtl="0" algn="ctr">
              <a:lnSpc>
                <a:spcPct val="100000"/>
              </a:lnSpc>
              <a:spcBef>
                <a:spcPts val="0"/>
              </a:spcBef>
              <a:spcAft>
                <a:spcPts val="0"/>
              </a:spcAft>
              <a:buSzPts val="1200"/>
              <a:buChar char="○"/>
              <a:defRPr sz="1200"/>
            </a:lvl5pPr>
            <a:lvl6pPr indent="-304800" lvl="5" marL="2743200" rtl="0" algn="ctr">
              <a:lnSpc>
                <a:spcPct val="100000"/>
              </a:lnSpc>
              <a:spcBef>
                <a:spcPts val="0"/>
              </a:spcBef>
              <a:spcAft>
                <a:spcPts val="0"/>
              </a:spcAft>
              <a:buSzPts val="1200"/>
              <a:buChar char="■"/>
              <a:defRPr sz="1200"/>
            </a:lvl6pPr>
            <a:lvl7pPr indent="-298450" lvl="6" marL="3200400" rtl="0" algn="ctr">
              <a:lnSpc>
                <a:spcPct val="100000"/>
              </a:lnSpc>
              <a:spcBef>
                <a:spcPts val="0"/>
              </a:spcBef>
              <a:spcAft>
                <a:spcPts val="0"/>
              </a:spcAft>
              <a:buSzPts val="1100"/>
              <a:buChar char="●"/>
              <a:defRPr sz="1100"/>
            </a:lvl7pPr>
            <a:lvl8pPr indent="-298450" lvl="7" marL="3657600" rtl="0" algn="ctr">
              <a:lnSpc>
                <a:spcPct val="100000"/>
              </a:lnSpc>
              <a:spcBef>
                <a:spcPts val="0"/>
              </a:spcBef>
              <a:spcAft>
                <a:spcPts val="0"/>
              </a:spcAft>
              <a:buSzPts val="1100"/>
              <a:buChar char="○"/>
              <a:defRPr sz="1100"/>
            </a:lvl8pPr>
            <a:lvl9pPr indent="-292100" lvl="8" marL="4114800" rtl="0" algn="ctr">
              <a:lnSpc>
                <a:spcPct val="100000"/>
              </a:lnSpc>
              <a:spcBef>
                <a:spcPts val="0"/>
              </a:spcBef>
              <a:spcAft>
                <a:spcPts val="0"/>
              </a:spcAft>
              <a:buSzPts val="1000"/>
              <a:buChar char="■"/>
              <a:defRPr sz="1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_AND_BODY_2">
    <p:bg>
      <p:bgPr>
        <a:solidFill>
          <a:srgbClr val="FFFFFF"/>
        </a:solidFill>
      </p:bgPr>
    </p:bg>
    <p:spTree>
      <p:nvGrpSpPr>
        <p:cNvPr id="147" name="Shape 147"/>
        <p:cNvGrpSpPr/>
        <p:nvPr/>
      </p:nvGrpSpPr>
      <p:grpSpPr>
        <a:xfrm>
          <a:off x="0" y="0"/>
          <a:ext cx="0" cy="0"/>
          <a:chOff x="0" y="0"/>
          <a:chExt cx="0" cy="0"/>
        </a:xfrm>
      </p:grpSpPr>
      <p:sp>
        <p:nvSpPr>
          <p:cNvPr id="148" name="Google Shape;148;p37"/>
          <p:cNvSpPr txBox="1"/>
          <p:nvPr>
            <p:ph type="title"/>
          </p:nvPr>
        </p:nvSpPr>
        <p:spPr>
          <a:xfrm>
            <a:off x="0" y="288300"/>
            <a:ext cx="9144000" cy="121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_AND_BODY_1">
    <p:bg>
      <p:bgPr>
        <a:solidFill>
          <a:srgbClr val="FFFFFF"/>
        </a:solidFill>
      </p:bgPr>
    </p:bg>
    <p:spTree>
      <p:nvGrpSpPr>
        <p:cNvPr id="149" name="Shape 149"/>
        <p:cNvGrpSpPr/>
        <p:nvPr/>
      </p:nvGrpSpPr>
      <p:grpSpPr>
        <a:xfrm>
          <a:off x="0" y="0"/>
          <a:ext cx="0" cy="0"/>
          <a:chOff x="0" y="0"/>
          <a:chExt cx="0" cy="0"/>
        </a:xfrm>
      </p:grpSpPr>
      <p:sp>
        <p:nvSpPr>
          <p:cNvPr id="150" name="Google Shape;150;p38"/>
          <p:cNvSpPr txBox="1"/>
          <p:nvPr>
            <p:ph type="title"/>
          </p:nvPr>
        </p:nvSpPr>
        <p:spPr>
          <a:xfrm>
            <a:off x="4598900" y="1030800"/>
            <a:ext cx="3888000" cy="1608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1" name="Google Shape;151;p38"/>
          <p:cNvSpPr txBox="1"/>
          <p:nvPr>
            <p:ph idx="1" type="subTitle"/>
          </p:nvPr>
        </p:nvSpPr>
        <p:spPr>
          <a:xfrm>
            <a:off x="4598900" y="3957606"/>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bg>
      <p:bgPr>
        <a:solidFill>
          <a:srgbClr val="FFFFFF"/>
        </a:solidFill>
      </p:bgPr>
    </p:bg>
    <p:spTree>
      <p:nvGrpSpPr>
        <p:cNvPr id="152" name="Shape 152"/>
        <p:cNvGrpSpPr/>
        <p:nvPr/>
      </p:nvGrpSpPr>
      <p:grpSpPr>
        <a:xfrm>
          <a:off x="0" y="0"/>
          <a:ext cx="0" cy="0"/>
          <a:chOff x="0" y="0"/>
          <a:chExt cx="0" cy="0"/>
        </a:xfrm>
      </p:grpSpPr>
      <p:sp>
        <p:nvSpPr>
          <p:cNvPr id="153" name="Google Shape;153;p39"/>
          <p:cNvSpPr txBox="1"/>
          <p:nvPr>
            <p:ph type="ctrTitle"/>
          </p:nvPr>
        </p:nvSpPr>
        <p:spPr>
          <a:xfrm>
            <a:off x="1113228" y="2095400"/>
            <a:ext cx="3169500" cy="85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154" name="Google Shape;154;p39"/>
          <p:cNvSpPr txBox="1"/>
          <p:nvPr>
            <p:ph idx="1" type="subTitle"/>
          </p:nvPr>
        </p:nvSpPr>
        <p:spPr>
          <a:xfrm>
            <a:off x="1113229" y="2902667"/>
            <a:ext cx="31014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155" name="Google Shape;155;p39"/>
          <p:cNvSpPr txBox="1"/>
          <p:nvPr>
            <p:ph idx="2" type="ctrTitle"/>
          </p:nvPr>
        </p:nvSpPr>
        <p:spPr>
          <a:xfrm>
            <a:off x="4818378" y="2095400"/>
            <a:ext cx="3169500" cy="85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156" name="Google Shape;156;p39"/>
          <p:cNvSpPr txBox="1"/>
          <p:nvPr>
            <p:ph idx="3" type="subTitle"/>
          </p:nvPr>
        </p:nvSpPr>
        <p:spPr>
          <a:xfrm>
            <a:off x="4818379" y="2902667"/>
            <a:ext cx="31014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157" name="Google Shape;157;p39"/>
          <p:cNvSpPr txBox="1"/>
          <p:nvPr>
            <p:ph idx="4"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1">
  <p:cSld name="TITLE_AND_TWO_COLUMNS_2">
    <p:bg>
      <p:bgPr>
        <a:solidFill>
          <a:srgbClr val="FFFFFF"/>
        </a:solidFill>
      </p:bgPr>
    </p:bg>
    <p:spTree>
      <p:nvGrpSpPr>
        <p:cNvPr id="158" name="Shape 158"/>
        <p:cNvGrpSpPr/>
        <p:nvPr/>
      </p:nvGrpSpPr>
      <p:grpSpPr>
        <a:xfrm>
          <a:off x="0" y="0"/>
          <a:ext cx="0" cy="0"/>
          <a:chOff x="0" y="0"/>
          <a:chExt cx="0" cy="0"/>
        </a:xfrm>
      </p:grpSpPr>
      <p:sp>
        <p:nvSpPr>
          <p:cNvPr id="159" name="Google Shape;159;p40"/>
          <p:cNvSpPr txBox="1"/>
          <p:nvPr>
            <p:ph type="ctrTitle"/>
          </p:nvPr>
        </p:nvSpPr>
        <p:spPr>
          <a:xfrm>
            <a:off x="1113228" y="2868100"/>
            <a:ext cx="3169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60" name="Google Shape;160;p40"/>
          <p:cNvSpPr txBox="1"/>
          <p:nvPr>
            <p:ph idx="1" type="subTitle"/>
          </p:nvPr>
        </p:nvSpPr>
        <p:spPr>
          <a:xfrm>
            <a:off x="1147278" y="3675367"/>
            <a:ext cx="310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61" name="Google Shape;161;p40"/>
          <p:cNvSpPr txBox="1"/>
          <p:nvPr>
            <p:ph idx="2" type="ctrTitle"/>
          </p:nvPr>
        </p:nvSpPr>
        <p:spPr>
          <a:xfrm>
            <a:off x="4818378" y="2868100"/>
            <a:ext cx="3169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62" name="Google Shape;162;p40"/>
          <p:cNvSpPr txBox="1"/>
          <p:nvPr>
            <p:ph idx="3" type="subTitle"/>
          </p:nvPr>
        </p:nvSpPr>
        <p:spPr>
          <a:xfrm>
            <a:off x="4852428" y="3675367"/>
            <a:ext cx="310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63" name="Google Shape;163;p40"/>
          <p:cNvSpPr txBox="1"/>
          <p:nvPr>
            <p:ph idx="4"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_AND_TWO_COLUMNS_1">
    <p:bg>
      <p:bgPr>
        <a:solidFill>
          <a:srgbClr val="FFFFFF"/>
        </a:solidFill>
      </p:bgPr>
    </p:bg>
    <p:spTree>
      <p:nvGrpSpPr>
        <p:cNvPr id="164" name="Shape 164"/>
        <p:cNvGrpSpPr/>
        <p:nvPr/>
      </p:nvGrpSpPr>
      <p:grpSpPr>
        <a:xfrm>
          <a:off x="0" y="0"/>
          <a:ext cx="0" cy="0"/>
          <a:chOff x="0" y="0"/>
          <a:chExt cx="0" cy="0"/>
        </a:xfrm>
      </p:grpSpPr>
      <p:sp>
        <p:nvSpPr>
          <p:cNvPr id="165" name="Google Shape;165;p41"/>
          <p:cNvSpPr txBox="1"/>
          <p:nvPr>
            <p:ph type="title"/>
          </p:nvPr>
        </p:nvSpPr>
        <p:spPr>
          <a:xfrm>
            <a:off x="-11850" y="1236100"/>
            <a:ext cx="9144000" cy="64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66" name="Google Shape;166;p41"/>
          <p:cNvSpPr txBox="1"/>
          <p:nvPr>
            <p:ph idx="2" type="ctrTitle"/>
          </p:nvPr>
        </p:nvSpPr>
        <p:spPr>
          <a:xfrm>
            <a:off x="11053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67" name="Google Shape;167;p41"/>
          <p:cNvSpPr txBox="1"/>
          <p:nvPr>
            <p:ph idx="1" type="subTitle"/>
          </p:nvPr>
        </p:nvSpPr>
        <p:spPr>
          <a:xfrm>
            <a:off x="11053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68" name="Google Shape;168;p41"/>
          <p:cNvSpPr txBox="1"/>
          <p:nvPr>
            <p:ph idx="3" type="ctrTitle"/>
          </p:nvPr>
        </p:nvSpPr>
        <p:spPr>
          <a:xfrm>
            <a:off x="35152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69" name="Google Shape;169;p41"/>
          <p:cNvSpPr txBox="1"/>
          <p:nvPr>
            <p:ph idx="4" type="subTitle"/>
          </p:nvPr>
        </p:nvSpPr>
        <p:spPr>
          <a:xfrm>
            <a:off x="35152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70" name="Google Shape;170;p41"/>
          <p:cNvSpPr txBox="1"/>
          <p:nvPr>
            <p:ph idx="5" type="ctrTitle"/>
          </p:nvPr>
        </p:nvSpPr>
        <p:spPr>
          <a:xfrm>
            <a:off x="5925151" y="2749900"/>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71" name="Google Shape;171;p41"/>
          <p:cNvSpPr txBox="1"/>
          <p:nvPr>
            <p:ph idx="6" type="subTitle"/>
          </p:nvPr>
        </p:nvSpPr>
        <p:spPr>
          <a:xfrm>
            <a:off x="5925154" y="3557167"/>
            <a:ext cx="21135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SECTION_HEADER_2_1">
    <p:bg>
      <p:bgPr>
        <a:solidFill>
          <a:srgbClr val="FFFFFF"/>
        </a:solidFill>
      </p:bgPr>
    </p:bg>
    <p:spTree>
      <p:nvGrpSpPr>
        <p:cNvPr id="25" name="Shape 25"/>
        <p:cNvGrpSpPr/>
        <p:nvPr/>
      </p:nvGrpSpPr>
      <p:grpSpPr>
        <a:xfrm>
          <a:off x="0" y="0"/>
          <a:ext cx="0" cy="0"/>
          <a:chOff x="0" y="0"/>
          <a:chExt cx="0" cy="0"/>
        </a:xfrm>
      </p:grpSpPr>
      <p:sp>
        <p:nvSpPr>
          <p:cNvPr id="26" name="Google Shape;26;p5"/>
          <p:cNvSpPr txBox="1"/>
          <p:nvPr>
            <p:ph type="title"/>
          </p:nvPr>
        </p:nvSpPr>
        <p:spPr>
          <a:xfrm>
            <a:off x="956273" y="4626067"/>
            <a:ext cx="34830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TITLE_AND_TWO_COLUMNS_1_1">
    <p:bg>
      <p:bgPr>
        <a:solidFill>
          <a:srgbClr val="FFFFFF"/>
        </a:solidFill>
      </p:bgPr>
    </p:bg>
    <p:spTree>
      <p:nvGrpSpPr>
        <p:cNvPr id="172" name="Shape 172"/>
        <p:cNvGrpSpPr/>
        <p:nvPr/>
      </p:nvGrpSpPr>
      <p:grpSpPr>
        <a:xfrm>
          <a:off x="0" y="0"/>
          <a:ext cx="0" cy="0"/>
          <a:chOff x="0" y="0"/>
          <a:chExt cx="0" cy="0"/>
        </a:xfrm>
      </p:grpSpPr>
      <p:sp>
        <p:nvSpPr>
          <p:cNvPr id="173" name="Google Shape;173;p42"/>
          <p:cNvSpPr txBox="1"/>
          <p:nvPr>
            <p:ph type="ctrTitle"/>
          </p:nvPr>
        </p:nvSpPr>
        <p:spPr>
          <a:xfrm>
            <a:off x="11053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74" name="Google Shape;174;p42"/>
          <p:cNvSpPr txBox="1"/>
          <p:nvPr>
            <p:ph idx="1" type="subTitle"/>
          </p:nvPr>
        </p:nvSpPr>
        <p:spPr>
          <a:xfrm>
            <a:off x="980600" y="4494733"/>
            <a:ext cx="23631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75" name="Google Shape;175;p42"/>
          <p:cNvSpPr txBox="1"/>
          <p:nvPr>
            <p:ph idx="2" type="ctrTitle"/>
          </p:nvPr>
        </p:nvSpPr>
        <p:spPr>
          <a:xfrm>
            <a:off x="34846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76" name="Google Shape;176;p42"/>
          <p:cNvSpPr txBox="1"/>
          <p:nvPr>
            <p:ph idx="3" type="subTitle"/>
          </p:nvPr>
        </p:nvSpPr>
        <p:spPr>
          <a:xfrm>
            <a:off x="3419975" y="4494733"/>
            <a:ext cx="22428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77" name="Google Shape;177;p42"/>
          <p:cNvSpPr txBox="1"/>
          <p:nvPr>
            <p:ph idx="4" type="ctrTitle"/>
          </p:nvPr>
        </p:nvSpPr>
        <p:spPr>
          <a:xfrm>
            <a:off x="5880251" y="36874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78" name="Google Shape;178;p42"/>
          <p:cNvSpPr txBox="1"/>
          <p:nvPr>
            <p:ph idx="5" type="subTitle"/>
          </p:nvPr>
        </p:nvSpPr>
        <p:spPr>
          <a:xfrm>
            <a:off x="5880250" y="4494733"/>
            <a:ext cx="21135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79" name="Google Shape;179;p42"/>
          <p:cNvSpPr txBox="1"/>
          <p:nvPr>
            <p:ph idx="6" type="title"/>
          </p:nvPr>
        </p:nvSpPr>
        <p:spPr>
          <a:xfrm>
            <a:off x="773850" y="850767"/>
            <a:ext cx="7672500" cy="643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80" name="Google Shape;180;p42"/>
          <p:cNvSpPr txBox="1"/>
          <p:nvPr>
            <p:ph idx="7" type="ctrTitle"/>
          </p:nvPr>
        </p:nvSpPr>
        <p:spPr>
          <a:xfrm>
            <a:off x="11053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81" name="Google Shape;181;p42"/>
          <p:cNvSpPr txBox="1"/>
          <p:nvPr>
            <p:ph idx="8" type="subTitle"/>
          </p:nvPr>
        </p:nvSpPr>
        <p:spPr>
          <a:xfrm>
            <a:off x="1073150" y="2722433"/>
            <a:ext cx="21780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82" name="Google Shape;182;p42"/>
          <p:cNvSpPr txBox="1"/>
          <p:nvPr>
            <p:ph idx="9" type="ctrTitle"/>
          </p:nvPr>
        </p:nvSpPr>
        <p:spPr>
          <a:xfrm>
            <a:off x="34846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83" name="Google Shape;183;p42"/>
          <p:cNvSpPr txBox="1"/>
          <p:nvPr>
            <p:ph idx="13" type="subTitle"/>
          </p:nvPr>
        </p:nvSpPr>
        <p:spPr>
          <a:xfrm>
            <a:off x="3452400" y="2722433"/>
            <a:ext cx="21780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84" name="Google Shape;184;p42"/>
          <p:cNvSpPr txBox="1"/>
          <p:nvPr>
            <p:ph idx="14" type="ctrTitle"/>
          </p:nvPr>
        </p:nvSpPr>
        <p:spPr>
          <a:xfrm>
            <a:off x="5880251" y="1915167"/>
            <a:ext cx="2113500" cy="85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185" name="Google Shape;185;p42"/>
          <p:cNvSpPr txBox="1"/>
          <p:nvPr>
            <p:ph idx="15" type="subTitle"/>
          </p:nvPr>
        </p:nvSpPr>
        <p:spPr>
          <a:xfrm>
            <a:off x="5831650" y="2722433"/>
            <a:ext cx="22107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p:cSld name="BIG_NUMBER">
    <p:bg>
      <p:bgPr>
        <a:solidFill>
          <a:srgbClr val="FFFFFF"/>
        </a:solidFill>
      </p:bgPr>
    </p:bg>
    <p:spTree>
      <p:nvGrpSpPr>
        <p:cNvPr id="186" name="Shape 186"/>
        <p:cNvGrpSpPr/>
        <p:nvPr/>
      </p:nvGrpSpPr>
      <p:grpSpPr>
        <a:xfrm>
          <a:off x="0" y="0"/>
          <a:ext cx="0" cy="0"/>
          <a:chOff x="0" y="0"/>
          <a:chExt cx="0" cy="0"/>
        </a:xfrm>
      </p:grpSpPr>
      <p:sp>
        <p:nvSpPr>
          <p:cNvPr id="187" name="Google Shape;187;p43"/>
          <p:cNvSpPr txBox="1"/>
          <p:nvPr>
            <p:ph idx="1" type="subTitle"/>
          </p:nvPr>
        </p:nvSpPr>
        <p:spPr>
          <a:xfrm>
            <a:off x="2433300" y="4020433"/>
            <a:ext cx="42774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188" name="Google Shape;188;p43"/>
          <p:cNvSpPr txBox="1"/>
          <p:nvPr>
            <p:ph type="title"/>
          </p:nvPr>
        </p:nvSpPr>
        <p:spPr>
          <a:xfrm>
            <a:off x="0" y="3288533"/>
            <a:ext cx="9144000" cy="643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mp; some text slide 2">
  <p:cSld name="BIG_NUMBER_2">
    <p:bg>
      <p:bgPr>
        <a:solidFill>
          <a:srgbClr val="FFFFFF"/>
        </a:solidFill>
      </p:bgPr>
    </p:bg>
    <p:spTree>
      <p:nvGrpSpPr>
        <p:cNvPr id="189" name="Shape 189"/>
        <p:cNvGrpSpPr/>
        <p:nvPr/>
      </p:nvGrpSpPr>
      <p:grpSpPr>
        <a:xfrm>
          <a:off x="0" y="0"/>
          <a:ext cx="0" cy="0"/>
          <a:chOff x="0" y="0"/>
          <a:chExt cx="0" cy="0"/>
        </a:xfrm>
      </p:grpSpPr>
      <p:sp>
        <p:nvSpPr>
          <p:cNvPr id="190" name="Google Shape;190;p44"/>
          <p:cNvSpPr txBox="1"/>
          <p:nvPr>
            <p:ph hasCustomPrompt="1" type="title"/>
          </p:nvPr>
        </p:nvSpPr>
        <p:spPr>
          <a:xfrm>
            <a:off x="742950" y="1650800"/>
            <a:ext cx="7729500" cy="2618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b="1"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1" name="Google Shape;191;p44"/>
          <p:cNvSpPr txBox="1"/>
          <p:nvPr>
            <p:ph idx="1" type="subTitle"/>
          </p:nvPr>
        </p:nvSpPr>
        <p:spPr>
          <a:xfrm>
            <a:off x="2433300" y="4020433"/>
            <a:ext cx="42774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mp; some text slide 1">
  <p:cSld name="BIG_NUMBER_1">
    <p:bg>
      <p:bgPr>
        <a:solidFill>
          <a:srgbClr val="FFFFFF"/>
        </a:solidFill>
      </p:bgPr>
    </p:bg>
    <p:spTree>
      <p:nvGrpSpPr>
        <p:cNvPr id="192" name="Shape 192"/>
        <p:cNvGrpSpPr/>
        <p:nvPr/>
      </p:nvGrpSpPr>
      <p:grpSpPr>
        <a:xfrm>
          <a:off x="0" y="0"/>
          <a:ext cx="0" cy="0"/>
          <a:chOff x="0" y="0"/>
          <a:chExt cx="0" cy="0"/>
        </a:xfrm>
      </p:grpSpPr>
      <p:sp>
        <p:nvSpPr>
          <p:cNvPr id="193" name="Google Shape;193;p45"/>
          <p:cNvSpPr txBox="1"/>
          <p:nvPr>
            <p:ph hasCustomPrompt="1" type="title"/>
          </p:nvPr>
        </p:nvSpPr>
        <p:spPr>
          <a:xfrm>
            <a:off x="742950" y="1110133"/>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4" name="Google Shape;194;p45"/>
          <p:cNvSpPr txBox="1"/>
          <p:nvPr>
            <p:ph idx="1" type="subTitle"/>
          </p:nvPr>
        </p:nvSpPr>
        <p:spPr>
          <a:xfrm>
            <a:off x="1667075" y="1959333"/>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195" name="Google Shape;195;p45"/>
          <p:cNvSpPr txBox="1"/>
          <p:nvPr>
            <p:ph hasCustomPrompt="1" idx="2" type="title"/>
          </p:nvPr>
        </p:nvSpPr>
        <p:spPr>
          <a:xfrm>
            <a:off x="742950" y="2608000"/>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6" name="Google Shape;196;p45"/>
          <p:cNvSpPr txBox="1"/>
          <p:nvPr>
            <p:ph idx="3" type="subTitle"/>
          </p:nvPr>
        </p:nvSpPr>
        <p:spPr>
          <a:xfrm>
            <a:off x="1667075" y="3457200"/>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197" name="Google Shape;197;p45"/>
          <p:cNvSpPr txBox="1"/>
          <p:nvPr>
            <p:ph hasCustomPrompt="1" idx="4" type="title"/>
          </p:nvPr>
        </p:nvSpPr>
        <p:spPr>
          <a:xfrm>
            <a:off x="742950" y="4105867"/>
            <a:ext cx="7729500" cy="118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8" name="Google Shape;198;p45"/>
          <p:cNvSpPr txBox="1"/>
          <p:nvPr>
            <p:ph idx="5" type="subTitle"/>
          </p:nvPr>
        </p:nvSpPr>
        <p:spPr>
          <a:xfrm>
            <a:off x="1667075" y="4955067"/>
            <a:ext cx="5809800" cy="41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bg>
      <p:bgPr>
        <a:solidFill>
          <a:srgbClr val="FFFFFF"/>
        </a:solidFill>
      </p:bgPr>
    </p:bg>
    <p:spTree>
      <p:nvGrpSpPr>
        <p:cNvPr id="199" name="Shape 19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frame">
  <p:cSld name="BLANK_1_1">
    <p:bg>
      <p:bgPr>
        <a:solidFill>
          <a:srgbClr val="FFFFFF"/>
        </a:solidFill>
      </p:bgPr>
    </p:bg>
    <p:spTree>
      <p:nvGrpSpPr>
        <p:cNvPr id="200" name="Shape 200"/>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quare with title and text">
  <p:cSld name="CUSTOM_1">
    <p:bg>
      <p:bgPr>
        <a:solidFill>
          <a:srgbClr val="FFFFFF"/>
        </a:solidFill>
      </p:bgPr>
    </p:bg>
    <p:spTree>
      <p:nvGrpSpPr>
        <p:cNvPr id="201" name="Shape 201"/>
        <p:cNvGrpSpPr/>
        <p:nvPr/>
      </p:nvGrpSpPr>
      <p:grpSpPr>
        <a:xfrm>
          <a:off x="0" y="0"/>
          <a:ext cx="0" cy="0"/>
          <a:chOff x="0" y="0"/>
          <a:chExt cx="0" cy="0"/>
        </a:xfrm>
      </p:grpSpPr>
      <p:sp>
        <p:nvSpPr>
          <p:cNvPr id="202" name="Google Shape;202;p48"/>
          <p:cNvSpPr txBox="1"/>
          <p:nvPr>
            <p:ph type="title"/>
          </p:nvPr>
        </p:nvSpPr>
        <p:spPr>
          <a:xfrm>
            <a:off x="737850" y="1307013"/>
            <a:ext cx="3571500" cy="770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b="1"/>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203" name="Google Shape;203;p48"/>
          <p:cNvSpPr txBox="1"/>
          <p:nvPr>
            <p:ph idx="1" type="subTitle"/>
          </p:nvPr>
        </p:nvSpPr>
        <p:spPr>
          <a:xfrm>
            <a:off x="737850" y="3015333"/>
            <a:ext cx="3606600" cy="2589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with cyan frame">
  <p:cSld name="CUSTOM_1_1_1">
    <p:bg>
      <p:bgPr>
        <a:solidFill>
          <a:srgbClr val="FFFFFF"/>
        </a:solidFill>
      </p:bgPr>
    </p:bg>
    <p:spTree>
      <p:nvGrpSpPr>
        <p:cNvPr id="204" name="Shape 204"/>
        <p:cNvGrpSpPr/>
        <p:nvPr/>
      </p:nvGrpSpPr>
      <p:grpSpPr>
        <a:xfrm>
          <a:off x="0" y="0"/>
          <a:ext cx="0" cy="0"/>
          <a:chOff x="0" y="0"/>
          <a:chExt cx="0" cy="0"/>
        </a:xfrm>
      </p:grpSpPr>
      <p:sp>
        <p:nvSpPr>
          <p:cNvPr id="205" name="Google Shape;205;p49"/>
          <p:cNvSpPr txBox="1"/>
          <p:nvPr>
            <p:ph type="title"/>
          </p:nvPr>
        </p:nvSpPr>
        <p:spPr>
          <a:xfrm>
            <a:off x="626079" y="1307013"/>
            <a:ext cx="3571500" cy="7707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06" name="Google Shape;206;p49"/>
          <p:cNvSpPr txBox="1"/>
          <p:nvPr>
            <p:ph idx="1" type="subTitle"/>
          </p:nvPr>
        </p:nvSpPr>
        <p:spPr>
          <a:xfrm>
            <a:off x="626079" y="3015333"/>
            <a:ext cx="36066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07" name="Google Shape;207;p49"/>
          <p:cNvSpPr txBox="1"/>
          <p:nvPr>
            <p:ph idx="2" type="subTitle"/>
          </p:nvPr>
        </p:nvSpPr>
        <p:spPr>
          <a:xfrm>
            <a:off x="5079304" y="3015333"/>
            <a:ext cx="36066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frame 1">
  <p:cSld name="CUSTOM_1_1_1_1">
    <p:bg>
      <p:bgPr>
        <a:solidFill>
          <a:srgbClr val="FFFFFF"/>
        </a:solidFill>
      </p:bgPr>
    </p:bg>
    <p:spTree>
      <p:nvGrpSpPr>
        <p:cNvPr id="208" name="Shape 208"/>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
  <p:cSld name="CUSTOM_2">
    <p:spTree>
      <p:nvGrpSpPr>
        <p:cNvPr id="209" name="Shape 209"/>
        <p:cNvGrpSpPr/>
        <p:nvPr/>
      </p:nvGrpSpPr>
      <p:grpSpPr>
        <a:xfrm>
          <a:off x="0" y="0"/>
          <a:ext cx="0" cy="0"/>
          <a:chOff x="0" y="0"/>
          <a:chExt cx="0" cy="0"/>
        </a:xfrm>
      </p:grpSpPr>
      <p:sp>
        <p:nvSpPr>
          <p:cNvPr id="210" name="Google Shape;210;p51"/>
          <p:cNvSpPr txBox="1"/>
          <p:nvPr>
            <p:ph type="title"/>
          </p:nvPr>
        </p:nvSpPr>
        <p:spPr>
          <a:xfrm>
            <a:off x="4696275" y="2300600"/>
            <a:ext cx="30555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11" name="Google Shape;211;p51"/>
          <p:cNvSpPr txBox="1"/>
          <p:nvPr>
            <p:ph idx="1" type="subTitle"/>
          </p:nvPr>
        </p:nvSpPr>
        <p:spPr>
          <a:xfrm>
            <a:off x="4696275" y="3786600"/>
            <a:ext cx="27702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1">
    <p:bg>
      <p:bgPr>
        <a:solidFill>
          <a:srgbClr val="FFFFFF"/>
        </a:solid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570047" y="1325200"/>
            <a:ext cx="3055500" cy="1485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29" name="Google Shape;29;p6"/>
          <p:cNvSpPr txBox="1"/>
          <p:nvPr>
            <p:ph idx="1" type="subTitle"/>
          </p:nvPr>
        </p:nvSpPr>
        <p:spPr>
          <a:xfrm>
            <a:off x="614775" y="3419700"/>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30" name="Google Shape;30;p6"/>
          <p:cNvCxnSpPr/>
          <p:nvPr/>
        </p:nvCxnSpPr>
        <p:spPr>
          <a:xfrm>
            <a:off x="678525" y="2747433"/>
            <a:ext cx="676200" cy="0"/>
          </a:xfrm>
          <a:prstGeom prst="straightConnector1">
            <a:avLst/>
          </a:prstGeom>
          <a:noFill/>
          <a:ln cap="flat" cmpd="sng" w="76200">
            <a:solidFill>
              <a:srgbClr val="87EAD9"/>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1">
  <p:cSld name="CUSTOM_2_1">
    <p:spTree>
      <p:nvGrpSpPr>
        <p:cNvPr id="212" name="Shape 212"/>
        <p:cNvGrpSpPr/>
        <p:nvPr/>
      </p:nvGrpSpPr>
      <p:grpSpPr>
        <a:xfrm>
          <a:off x="0" y="0"/>
          <a:ext cx="0" cy="0"/>
          <a:chOff x="0" y="0"/>
          <a:chExt cx="0" cy="0"/>
        </a:xfrm>
      </p:grpSpPr>
      <p:sp>
        <p:nvSpPr>
          <p:cNvPr id="213" name="Google Shape;213;p52"/>
          <p:cNvSpPr txBox="1"/>
          <p:nvPr>
            <p:ph type="title"/>
          </p:nvPr>
        </p:nvSpPr>
        <p:spPr>
          <a:xfrm>
            <a:off x="1630100" y="2300600"/>
            <a:ext cx="3055500" cy="14859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2400"/>
              <a:buNone/>
              <a:defRPr b="1"/>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p:txBody>
      </p:sp>
      <p:sp>
        <p:nvSpPr>
          <p:cNvPr id="214" name="Google Shape;214;p52"/>
          <p:cNvSpPr txBox="1"/>
          <p:nvPr>
            <p:ph idx="1" type="subTitle"/>
          </p:nvPr>
        </p:nvSpPr>
        <p:spPr>
          <a:xfrm>
            <a:off x="1915400" y="3786600"/>
            <a:ext cx="2770200" cy="770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rgbClr val="666666"/>
                </a:solidFill>
              </a:defRPr>
            </a:lvl1pPr>
            <a:lvl2pPr lvl="1" rtl="0" algn="r">
              <a:spcBef>
                <a:spcPts val="0"/>
              </a:spcBef>
              <a:spcAft>
                <a:spcPts val="0"/>
              </a:spcAft>
              <a:buNone/>
              <a:defRPr>
                <a:solidFill>
                  <a:srgbClr val="666666"/>
                </a:solidFill>
              </a:defRPr>
            </a:lvl2pPr>
            <a:lvl3pPr lvl="2" rtl="0" algn="r">
              <a:spcBef>
                <a:spcPts val="0"/>
              </a:spcBef>
              <a:spcAft>
                <a:spcPts val="0"/>
              </a:spcAft>
              <a:buNone/>
              <a:defRPr>
                <a:solidFill>
                  <a:srgbClr val="666666"/>
                </a:solidFill>
              </a:defRPr>
            </a:lvl3pPr>
            <a:lvl4pPr lvl="3" rtl="0" algn="r">
              <a:spcBef>
                <a:spcPts val="0"/>
              </a:spcBef>
              <a:spcAft>
                <a:spcPts val="0"/>
              </a:spcAft>
              <a:buNone/>
              <a:defRPr>
                <a:solidFill>
                  <a:srgbClr val="666666"/>
                </a:solidFill>
              </a:defRPr>
            </a:lvl4pPr>
            <a:lvl5pPr lvl="4" rtl="0" algn="r">
              <a:spcBef>
                <a:spcPts val="0"/>
              </a:spcBef>
              <a:spcAft>
                <a:spcPts val="0"/>
              </a:spcAft>
              <a:buNone/>
              <a:defRPr>
                <a:solidFill>
                  <a:srgbClr val="666666"/>
                </a:solidFill>
              </a:defRPr>
            </a:lvl5pPr>
            <a:lvl6pPr lvl="5" rtl="0" algn="r">
              <a:spcBef>
                <a:spcPts val="0"/>
              </a:spcBef>
              <a:spcAft>
                <a:spcPts val="0"/>
              </a:spcAft>
              <a:buNone/>
              <a:defRPr>
                <a:solidFill>
                  <a:srgbClr val="666666"/>
                </a:solidFill>
              </a:defRPr>
            </a:lvl6pPr>
            <a:lvl7pPr lvl="6" rtl="0" algn="r">
              <a:spcBef>
                <a:spcPts val="0"/>
              </a:spcBef>
              <a:spcAft>
                <a:spcPts val="0"/>
              </a:spcAft>
              <a:buNone/>
              <a:defRPr>
                <a:solidFill>
                  <a:srgbClr val="666666"/>
                </a:solidFill>
              </a:defRPr>
            </a:lvl7pPr>
            <a:lvl8pPr lvl="7" rtl="0" algn="r">
              <a:spcBef>
                <a:spcPts val="0"/>
              </a:spcBef>
              <a:spcAft>
                <a:spcPts val="0"/>
              </a:spcAft>
              <a:buNone/>
              <a:defRPr>
                <a:solidFill>
                  <a:srgbClr val="666666"/>
                </a:solidFill>
              </a:defRPr>
            </a:lvl8pPr>
            <a:lvl9pPr lvl="8" rtl="0" algn="r">
              <a:spcBef>
                <a:spcPts val="0"/>
              </a:spcBef>
              <a:spcAft>
                <a:spcPts val="0"/>
              </a:spcAft>
              <a:buNone/>
              <a:defRPr>
                <a:solidFill>
                  <a:srgbClr val="666666"/>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USTOM_7">
    <p:bg>
      <p:bgPr>
        <a:solidFill>
          <a:srgbClr val="D2D700"/>
        </a:solidFill>
      </p:bgPr>
    </p:bg>
    <p:spTree>
      <p:nvGrpSpPr>
        <p:cNvPr id="215" name="Shape 215"/>
        <p:cNvGrpSpPr/>
        <p:nvPr/>
      </p:nvGrpSpPr>
      <p:grpSpPr>
        <a:xfrm>
          <a:off x="0" y="0"/>
          <a:ext cx="0" cy="0"/>
          <a:chOff x="0" y="0"/>
          <a:chExt cx="0" cy="0"/>
        </a:xfrm>
      </p:grpSpPr>
      <p:sp>
        <p:nvSpPr>
          <p:cNvPr id="216" name="Google Shape;216;p53"/>
          <p:cNvSpPr txBox="1"/>
          <p:nvPr>
            <p:ph type="title"/>
          </p:nvPr>
        </p:nvSpPr>
        <p:spPr>
          <a:xfrm>
            <a:off x="2675900" y="1626713"/>
            <a:ext cx="3926100" cy="6432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7" name="Google Shape;217;p53"/>
          <p:cNvSpPr txBox="1"/>
          <p:nvPr>
            <p:ph idx="1" type="subTitle"/>
          </p:nvPr>
        </p:nvSpPr>
        <p:spPr>
          <a:xfrm>
            <a:off x="2675901" y="3397000"/>
            <a:ext cx="3136200" cy="258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frame ">
  <p:cSld name="BLANK_1_1_1">
    <p:bg>
      <p:bgPr>
        <a:noFill/>
      </p:bgPr>
    </p:bg>
    <p:spTree>
      <p:nvGrpSpPr>
        <p:cNvPr id="218" name="Shape 218"/>
        <p:cNvGrpSpPr/>
        <p:nvPr/>
      </p:nvGrpSpPr>
      <p:grpSpPr>
        <a:xfrm>
          <a:off x="0" y="0"/>
          <a:ext cx="0" cy="0"/>
          <a:chOff x="0" y="0"/>
          <a:chExt cx="0" cy="0"/>
        </a:xfrm>
      </p:grpSpPr>
      <p:sp>
        <p:nvSpPr>
          <p:cNvPr id="219" name="Google Shape;219;p54"/>
          <p:cNvSpPr txBox="1"/>
          <p:nvPr>
            <p:ph type="title"/>
          </p:nvPr>
        </p:nvSpPr>
        <p:spPr>
          <a:xfrm>
            <a:off x="783525" y="2317400"/>
            <a:ext cx="2545800" cy="222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p:cSld name="BLANK_1_1_1_1">
    <p:bg>
      <p:bgPr>
        <a:solidFill>
          <a:srgbClr val="85B016"/>
        </a:solidFill>
      </p:bgPr>
    </p:bg>
    <p:spTree>
      <p:nvGrpSpPr>
        <p:cNvPr id="220" name="Shape 220"/>
        <p:cNvGrpSpPr/>
        <p:nvPr/>
      </p:nvGrpSpPr>
      <p:grpSpPr>
        <a:xfrm>
          <a:off x="0" y="0"/>
          <a:ext cx="0" cy="0"/>
          <a:chOff x="0" y="0"/>
          <a:chExt cx="0" cy="0"/>
        </a:xfrm>
      </p:grpSpPr>
      <p:sp>
        <p:nvSpPr>
          <p:cNvPr id="221" name="Google Shape;221;p55"/>
          <p:cNvSpPr/>
          <p:nvPr/>
        </p:nvSpPr>
        <p:spPr>
          <a:xfrm>
            <a:off x="406950" y="555000"/>
            <a:ext cx="8330100" cy="57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55"/>
          <p:cNvSpPr txBox="1"/>
          <p:nvPr>
            <p:ph type="title"/>
          </p:nvPr>
        </p:nvSpPr>
        <p:spPr>
          <a:xfrm>
            <a:off x="783525" y="828667"/>
            <a:ext cx="7618200" cy="524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1">
  <p:cSld name="Main Content 1 1">
    <p:bg>
      <p:bgPr>
        <a:solidFill>
          <a:srgbClr val="FFFFFF"/>
        </a:solidFill>
      </p:bgPr>
    </p:bg>
    <p:spTree>
      <p:nvGrpSpPr>
        <p:cNvPr id="223" name="Shape 223"/>
        <p:cNvGrpSpPr/>
        <p:nvPr/>
      </p:nvGrpSpPr>
      <p:grpSpPr>
        <a:xfrm>
          <a:off x="0" y="0"/>
          <a:ext cx="0" cy="0"/>
          <a:chOff x="0" y="0"/>
          <a:chExt cx="0" cy="0"/>
        </a:xfrm>
      </p:grpSpPr>
      <p:sp>
        <p:nvSpPr>
          <p:cNvPr id="224" name="Google Shape;224;p56"/>
          <p:cNvSpPr txBox="1"/>
          <p:nvPr>
            <p:ph type="title"/>
          </p:nvPr>
        </p:nvSpPr>
        <p:spPr>
          <a:xfrm>
            <a:off x="956273" y="4626067"/>
            <a:ext cx="3483000" cy="1485900"/>
          </a:xfrm>
          <a:prstGeom prst="rect">
            <a:avLst/>
          </a:prstGeom>
          <a:noFill/>
          <a:ln>
            <a:noFill/>
          </a:ln>
        </p:spPr>
        <p:txBody>
          <a:bodyPr anchorCtr="0" anchor="b" bIns="91425" lIns="91425" spcFirstLastPara="1" rIns="91425" wrap="square" tIns="91425">
            <a:noAutofit/>
          </a:bodyPr>
          <a:lstStyle>
            <a:lvl1pPr lvl="0" rtl="0" algn="ctr">
              <a:lnSpc>
                <a:spcPct val="115000"/>
              </a:lnSpc>
              <a:spcBef>
                <a:spcPts val="0"/>
              </a:spcBef>
              <a:spcAft>
                <a:spcPts val="0"/>
              </a:spcAft>
              <a:buClr>
                <a:schemeClr val="dk1"/>
              </a:buClr>
              <a:buSzPts val="2400"/>
              <a:buFont typeface="Arial"/>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frame 1 1">
  <p:cSld name="Cyan frame 1">
    <p:bg>
      <p:bgPr>
        <a:solidFill>
          <a:srgbClr val="FFFFFF"/>
        </a:solidFill>
      </p:bgPr>
    </p:bg>
    <p:spTree>
      <p:nvGrpSpPr>
        <p:cNvPr id="225" name="Shape 22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CUSTOM">
    <p:bg>
      <p:bgPr>
        <a:solidFill>
          <a:srgbClr val="FFFFFF"/>
        </a:solidFill>
      </p:bgPr>
    </p:bg>
    <p:spTree>
      <p:nvGrpSpPr>
        <p:cNvPr id="31" name="Shape 31"/>
        <p:cNvGrpSpPr/>
        <p:nvPr/>
      </p:nvGrpSpPr>
      <p:grpSpPr>
        <a:xfrm>
          <a:off x="0" y="0"/>
          <a:ext cx="0" cy="0"/>
          <a:chOff x="0" y="0"/>
          <a:chExt cx="0" cy="0"/>
        </a:xfrm>
      </p:grpSpPr>
      <p:sp>
        <p:nvSpPr>
          <p:cNvPr id="32" name="Google Shape;32;p7"/>
          <p:cNvSpPr txBox="1"/>
          <p:nvPr>
            <p:ph idx="1" type="subTitle"/>
          </p:nvPr>
        </p:nvSpPr>
        <p:spPr>
          <a:xfrm>
            <a:off x="1894475" y="1578800"/>
            <a:ext cx="5397600" cy="28011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3000">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p:txBody>
      </p:sp>
      <p:sp>
        <p:nvSpPr>
          <p:cNvPr id="33" name="Google Shape;33;p7"/>
          <p:cNvSpPr txBox="1"/>
          <p:nvPr>
            <p:ph idx="2" type="subTitle"/>
          </p:nvPr>
        </p:nvSpPr>
        <p:spPr>
          <a:xfrm>
            <a:off x="1894475" y="4046067"/>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type="tx">
  <p:cSld name="TITLE_AND_BODY">
    <p:bg>
      <p:bgPr>
        <a:solidFill>
          <a:srgbClr val="FFFFFF"/>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0" y="288300"/>
            <a:ext cx="9144000" cy="121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
        <p:nvSpPr>
          <p:cNvPr id="36" name="Google Shape;36;p8"/>
          <p:cNvSpPr txBox="1"/>
          <p:nvPr>
            <p:ph idx="1" type="body"/>
          </p:nvPr>
        </p:nvSpPr>
        <p:spPr>
          <a:xfrm>
            <a:off x="1636869" y="2539900"/>
            <a:ext cx="5877000" cy="33360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0"/>
              </a:spcBef>
              <a:spcAft>
                <a:spcPts val="0"/>
              </a:spcAft>
              <a:buSzPts val="1400"/>
              <a:buChar char="○"/>
              <a:defRPr sz="1400"/>
            </a:lvl2pPr>
            <a:lvl3pPr indent="-311150" lvl="2" marL="1371600" rtl="0" algn="ctr">
              <a:lnSpc>
                <a:spcPct val="100000"/>
              </a:lnSpc>
              <a:spcBef>
                <a:spcPts val="0"/>
              </a:spcBef>
              <a:spcAft>
                <a:spcPts val="0"/>
              </a:spcAft>
              <a:buSzPts val="1300"/>
              <a:buChar char="■"/>
              <a:defRPr sz="1300"/>
            </a:lvl3pPr>
            <a:lvl4pPr indent="-311150" lvl="3" marL="1828800" rtl="0" algn="ctr">
              <a:lnSpc>
                <a:spcPct val="100000"/>
              </a:lnSpc>
              <a:spcBef>
                <a:spcPts val="0"/>
              </a:spcBef>
              <a:spcAft>
                <a:spcPts val="0"/>
              </a:spcAft>
              <a:buSzPts val="1300"/>
              <a:buChar char="●"/>
              <a:defRPr sz="1300"/>
            </a:lvl4pPr>
            <a:lvl5pPr indent="-304800" lvl="4" marL="2286000" rtl="0" algn="ctr">
              <a:lnSpc>
                <a:spcPct val="100000"/>
              </a:lnSpc>
              <a:spcBef>
                <a:spcPts val="0"/>
              </a:spcBef>
              <a:spcAft>
                <a:spcPts val="0"/>
              </a:spcAft>
              <a:buSzPts val="1200"/>
              <a:buChar char="○"/>
              <a:defRPr sz="1200"/>
            </a:lvl5pPr>
            <a:lvl6pPr indent="-304800" lvl="5" marL="2743200" rtl="0" algn="ctr">
              <a:lnSpc>
                <a:spcPct val="100000"/>
              </a:lnSpc>
              <a:spcBef>
                <a:spcPts val="0"/>
              </a:spcBef>
              <a:spcAft>
                <a:spcPts val="0"/>
              </a:spcAft>
              <a:buSzPts val="1200"/>
              <a:buChar char="■"/>
              <a:defRPr sz="1200"/>
            </a:lvl6pPr>
            <a:lvl7pPr indent="-298450" lvl="6" marL="3200400" rtl="0" algn="ctr">
              <a:lnSpc>
                <a:spcPct val="100000"/>
              </a:lnSpc>
              <a:spcBef>
                <a:spcPts val="0"/>
              </a:spcBef>
              <a:spcAft>
                <a:spcPts val="0"/>
              </a:spcAft>
              <a:buSzPts val="1100"/>
              <a:buChar char="●"/>
              <a:defRPr sz="1100"/>
            </a:lvl7pPr>
            <a:lvl8pPr indent="-298450" lvl="7" marL="3657600" rtl="0" algn="ctr">
              <a:lnSpc>
                <a:spcPct val="100000"/>
              </a:lnSpc>
              <a:spcBef>
                <a:spcPts val="0"/>
              </a:spcBef>
              <a:spcAft>
                <a:spcPts val="0"/>
              </a:spcAft>
              <a:buSzPts val="1100"/>
              <a:buChar char="○"/>
              <a:defRPr sz="1100"/>
            </a:lvl8pPr>
            <a:lvl9pPr indent="-292100" lvl="8" marL="4114800" rtl="0" algn="ctr">
              <a:lnSpc>
                <a:spcPct val="100000"/>
              </a:lnSpc>
              <a:spcBef>
                <a:spcPts val="0"/>
              </a:spcBef>
              <a:spcAft>
                <a:spcPts val="0"/>
              </a:spcAft>
              <a:buSzPts val="1000"/>
              <a:buChar char="■"/>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_AND_BODY_2">
    <p:bg>
      <p:bgPr>
        <a:solidFill>
          <a:srgbClr val="FFFFFF"/>
        </a:solidFill>
      </p:bgPr>
    </p:bg>
    <p:spTree>
      <p:nvGrpSpPr>
        <p:cNvPr id="37" name="Shape 37"/>
        <p:cNvGrpSpPr/>
        <p:nvPr/>
      </p:nvGrpSpPr>
      <p:grpSpPr>
        <a:xfrm>
          <a:off x="0" y="0"/>
          <a:ext cx="0" cy="0"/>
          <a:chOff x="0" y="0"/>
          <a:chExt cx="0" cy="0"/>
        </a:xfrm>
      </p:grpSpPr>
      <p:sp>
        <p:nvSpPr>
          <p:cNvPr id="38" name="Google Shape;38;p9"/>
          <p:cNvSpPr txBox="1"/>
          <p:nvPr>
            <p:ph type="title"/>
          </p:nvPr>
        </p:nvSpPr>
        <p:spPr>
          <a:xfrm>
            <a:off x="0" y="288300"/>
            <a:ext cx="9144000" cy="121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_AND_BODY_1">
    <p:bg>
      <p:bgPr>
        <a:solidFill>
          <a:srgbClr val="FFFFFF"/>
        </a:solidFill>
      </p:bgPr>
    </p:bg>
    <p:spTree>
      <p:nvGrpSpPr>
        <p:cNvPr id="39" name="Shape 39"/>
        <p:cNvGrpSpPr/>
        <p:nvPr/>
      </p:nvGrpSpPr>
      <p:grpSpPr>
        <a:xfrm>
          <a:off x="0" y="0"/>
          <a:ext cx="0" cy="0"/>
          <a:chOff x="0" y="0"/>
          <a:chExt cx="0" cy="0"/>
        </a:xfrm>
      </p:grpSpPr>
      <p:sp>
        <p:nvSpPr>
          <p:cNvPr id="40" name="Google Shape;40;p10"/>
          <p:cNvSpPr txBox="1"/>
          <p:nvPr>
            <p:ph type="title"/>
          </p:nvPr>
        </p:nvSpPr>
        <p:spPr>
          <a:xfrm>
            <a:off x="4598900" y="1030800"/>
            <a:ext cx="3888000" cy="1608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1" name="Google Shape;41;p10"/>
          <p:cNvSpPr txBox="1"/>
          <p:nvPr>
            <p:ph idx="1" type="subTitle"/>
          </p:nvPr>
        </p:nvSpPr>
        <p:spPr>
          <a:xfrm>
            <a:off x="4598900" y="3957606"/>
            <a:ext cx="2920800" cy="77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theme" Target="../theme/theme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8100" y="1244600"/>
            <a:ext cx="7047300" cy="64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400"/>
              <a:buNone/>
              <a:defRPr b="1" sz="2400">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p:txBody>
      </p:sp>
      <p:sp>
        <p:nvSpPr>
          <p:cNvPr id="7" name="Google Shape;7;p1"/>
          <p:cNvSpPr txBox="1"/>
          <p:nvPr>
            <p:ph idx="1" type="body"/>
          </p:nvPr>
        </p:nvSpPr>
        <p:spPr>
          <a:xfrm>
            <a:off x="1068100" y="2260600"/>
            <a:ext cx="7047300" cy="3336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999999"/>
              </a:buClr>
              <a:buSzPts val="1400"/>
              <a:buChar char="●"/>
              <a:defRPr>
                <a:solidFill>
                  <a:srgbClr val="999999"/>
                </a:solidFill>
              </a:defRPr>
            </a:lvl1pPr>
            <a:lvl2pPr indent="-317500" lvl="1" marL="914400" rtl="0">
              <a:lnSpc>
                <a:spcPct val="100000"/>
              </a:lnSpc>
              <a:spcBef>
                <a:spcPts val="0"/>
              </a:spcBef>
              <a:spcAft>
                <a:spcPts val="0"/>
              </a:spcAft>
              <a:buClr>
                <a:srgbClr val="999999"/>
              </a:buClr>
              <a:buSzPts val="1400"/>
              <a:buChar char="○"/>
              <a:defRPr>
                <a:solidFill>
                  <a:srgbClr val="999999"/>
                </a:solidFill>
              </a:defRPr>
            </a:lvl2pPr>
            <a:lvl3pPr indent="-311150" lvl="2" marL="1371600" rtl="0">
              <a:lnSpc>
                <a:spcPct val="100000"/>
              </a:lnSpc>
              <a:spcBef>
                <a:spcPts val="0"/>
              </a:spcBef>
              <a:spcAft>
                <a:spcPts val="0"/>
              </a:spcAft>
              <a:buClr>
                <a:srgbClr val="999999"/>
              </a:buClr>
              <a:buSzPts val="1300"/>
              <a:buChar char="■"/>
              <a:defRPr sz="1300">
                <a:solidFill>
                  <a:srgbClr val="999999"/>
                </a:solidFill>
              </a:defRPr>
            </a:lvl3pPr>
            <a:lvl4pPr indent="-311150" lvl="3" marL="1828800" rtl="0">
              <a:lnSpc>
                <a:spcPct val="100000"/>
              </a:lnSpc>
              <a:spcBef>
                <a:spcPts val="0"/>
              </a:spcBef>
              <a:spcAft>
                <a:spcPts val="0"/>
              </a:spcAft>
              <a:buClr>
                <a:srgbClr val="999999"/>
              </a:buClr>
              <a:buSzPts val="1300"/>
              <a:buChar char="●"/>
              <a:defRPr sz="1300">
                <a:solidFill>
                  <a:srgbClr val="999999"/>
                </a:solidFill>
              </a:defRPr>
            </a:lvl4pPr>
            <a:lvl5pPr indent="-304800" lvl="4" marL="2286000" rtl="0">
              <a:lnSpc>
                <a:spcPct val="100000"/>
              </a:lnSpc>
              <a:spcBef>
                <a:spcPts val="0"/>
              </a:spcBef>
              <a:spcAft>
                <a:spcPts val="0"/>
              </a:spcAft>
              <a:buClr>
                <a:srgbClr val="999999"/>
              </a:buClr>
              <a:buSzPts val="1200"/>
              <a:buChar char="○"/>
              <a:defRPr sz="1200">
                <a:solidFill>
                  <a:srgbClr val="999999"/>
                </a:solidFill>
              </a:defRPr>
            </a:lvl5pPr>
            <a:lvl6pPr indent="-304800" lvl="5" marL="2743200" rtl="0">
              <a:lnSpc>
                <a:spcPct val="100000"/>
              </a:lnSpc>
              <a:spcBef>
                <a:spcPts val="0"/>
              </a:spcBef>
              <a:spcAft>
                <a:spcPts val="0"/>
              </a:spcAft>
              <a:buClr>
                <a:srgbClr val="999999"/>
              </a:buClr>
              <a:buSzPts val="1200"/>
              <a:buChar char="■"/>
              <a:defRPr sz="1200">
                <a:solidFill>
                  <a:srgbClr val="999999"/>
                </a:solidFill>
              </a:defRPr>
            </a:lvl6pPr>
            <a:lvl7pPr indent="-298450" lvl="6" marL="3200400" rtl="0">
              <a:lnSpc>
                <a:spcPct val="100000"/>
              </a:lnSpc>
              <a:spcBef>
                <a:spcPts val="0"/>
              </a:spcBef>
              <a:spcAft>
                <a:spcPts val="0"/>
              </a:spcAft>
              <a:buClr>
                <a:srgbClr val="999999"/>
              </a:buClr>
              <a:buSzPts val="1100"/>
              <a:buChar char="●"/>
              <a:defRPr sz="1100">
                <a:solidFill>
                  <a:srgbClr val="999999"/>
                </a:solidFill>
              </a:defRPr>
            </a:lvl7pPr>
            <a:lvl8pPr indent="-298450" lvl="7" marL="3657600" rtl="0">
              <a:lnSpc>
                <a:spcPct val="100000"/>
              </a:lnSpc>
              <a:spcBef>
                <a:spcPts val="0"/>
              </a:spcBef>
              <a:spcAft>
                <a:spcPts val="0"/>
              </a:spcAft>
              <a:buClr>
                <a:srgbClr val="999999"/>
              </a:buClr>
              <a:buSzPts val="1100"/>
              <a:buChar char="○"/>
              <a:defRPr sz="1100">
                <a:solidFill>
                  <a:srgbClr val="999999"/>
                </a:solidFill>
              </a:defRPr>
            </a:lvl8pPr>
            <a:lvl9pPr indent="-292100" lvl="8" marL="4114800" rtl="0">
              <a:lnSpc>
                <a:spcPct val="100000"/>
              </a:lnSpc>
              <a:spcBef>
                <a:spcPts val="0"/>
              </a:spcBef>
              <a:spcAft>
                <a:spcPts val="0"/>
              </a:spcAft>
              <a:buClr>
                <a:srgbClr val="999999"/>
              </a:buClr>
              <a:buSzPts val="1000"/>
              <a:buChar char="■"/>
              <a:defRPr sz="1000">
                <a:solidFill>
                  <a:srgbClr val="999999"/>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15" name="Shape 115"/>
        <p:cNvGrpSpPr/>
        <p:nvPr/>
      </p:nvGrpSpPr>
      <p:grpSpPr>
        <a:xfrm>
          <a:off x="0" y="0"/>
          <a:ext cx="0" cy="0"/>
          <a:chOff x="0" y="0"/>
          <a:chExt cx="0" cy="0"/>
        </a:xfrm>
      </p:grpSpPr>
      <p:sp>
        <p:nvSpPr>
          <p:cNvPr id="116" name="Google Shape;116;p29"/>
          <p:cNvSpPr txBox="1"/>
          <p:nvPr>
            <p:ph type="title"/>
          </p:nvPr>
        </p:nvSpPr>
        <p:spPr>
          <a:xfrm>
            <a:off x="1068100" y="1244600"/>
            <a:ext cx="7047300" cy="64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400"/>
              <a:buNone/>
              <a:defRPr b="1" sz="2400">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p:txBody>
      </p:sp>
      <p:sp>
        <p:nvSpPr>
          <p:cNvPr id="117" name="Google Shape;117;p29"/>
          <p:cNvSpPr txBox="1"/>
          <p:nvPr>
            <p:ph idx="1" type="body"/>
          </p:nvPr>
        </p:nvSpPr>
        <p:spPr>
          <a:xfrm>
            <a:off x="1068100" y="2260600"/>
            <a:ext cx="7047300" cy="3336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999999"/>
              </a:buClr>
              <a:buSzPts val="1400"/>
              <a:buChar char="●"/>
              <a:defRPr>
                <a:solidFill>
                  <a:srgbClr val="999999"/>
                </a:solidFill>
              </a:defRPr>
            </a:lvl1pPr>
            <a:lvl2pPr indent="-317500" lvl="1" marL="914400" rtl="0">
              <a:lnSpc>
                <a:spcPct val="100000"/>
              </a:lnSpc>
              <a:spcBef>
                <a:spcPts val="0"/>
              </a:spcBef>
              <a:spcAft>
                <a:spcPts val="0"/>
              </a:spcAft>
              <a:buClr>
                <a:srgbClr val="999999"/>
              </a:buClr>
              <a:buSzPts val="1400"/>
              <a:buChar char="○"/>
              <a:defRPr>
                <a:solidFill>
                  <a:srgbClr val="999999"/>
                </a:solidFill>
              </a:defRPr>
            </a:lvl2pPr>
            <a:lvl3pPr indent="-311150" lvl="2" marL="1371600" rtl="0">
              <a:lnSpc>
                <a:spcPct val="100000"/>
              </a:lnSpc>
              <a:spcBef>
                <a:spcPts val="0"/>
              </a:spcBef>
              <a:spcAft>
                <a:spcPts val="0"/>
              </a:spcAft>
              <a:buClr>
                <a:srgbClr val="999999"/>
              </a:buClr>
              <a:buSzPts val="1300"/>
              <a:buChar char="■"/>
              <a:defRPr sz="1300">
                <a:solidFill>
                  <a:srgbClr val="999999"/>
                </a:solidFill>
              </a:defRPr>
            </a:lvl3pPr>
            <a:lvl4pPr indent="-311150" lvl="3" marL="1828800" rtl="0">
              <a:lnSpc>
                <a:spcPct val="100000"/>
              </a:lnSpc>
              <a:spcBef>
                <a:spcPts val="0"/>
              </a:spcBef>
              <a:spcAft>
                <a:spcPts val="0"/>
              </a:spcAft>
              <a:buClr>
                <a:srgbClr val="999999"/>
              </a:buClr>
              <a:buSzPts val="1300"/>
              <a:buChar char="●"/>
              <a:defRPr sz="1300">
                <a:solidFill>
                  <a:srgbClr val="999999"/>
                </a:solidFill>
              </a:defRPr>
            </a:lvl4pPr>
            <a:lvl5pPr indent="-304800" lvl="4" marL="2286000" rtl="0">
              <a:lnSpc>
                <a:spcPct val="100000"/>
              </a:lnSpc>
              <a:spcBef>
                <a:spcPts val="0"/>
              </a:spcBef>
              <a:spcAft>
                <a:spcPts val="0"/>
              </a:spcAft>
              <a:buClr>
                <a:srgbClr val="999999"/>
              </a:buClr>
              <a:buSzPts val="1200"/>
              <a:buChar char="○"/>
              <a:defRPr sz="1200">
                <a:solidFill>
                  <a:srgbClr val="999999"/>
                </a:solidFill>
              </a:defRPr>
            </a:lvl5pPr>
            <a:lvl6pPr indent="-304800" lvl="5" marL="2743200" rtl="0">
              <a:lnSpc>
                <a:spcPct val="100000"/>
              </a:lnSpc>
              <a:spcBef>
                <a:spcPts val="0"/>
              </a:spcBef>
              <a:spcAft>
                <a:spcPts val="0"/>
              </a:spcAft>
              <a:buClr>
                <a:srgbClr val="999999"/>
              </a:buClr>
              <a:buSzPts val="1200"/>
              <a:buChar char="■"/>
              <a:defRPr sz="1200">
                <a:solidFill>
                  <a:srgbClr val="999999"/>
                </a:solidFill>
              </a:defRPr>
            </a:lvl6pPr>
            <a:lvl7pPr indent="-298450" lvl="6" marL="3200400" rtl="0">
              <a:lnSpc>
                <a:spcPct val="100000"/>
              </a:lnSpc>
              <a:spcBef>
                <a:spcPts val="0"/>
              </a:spcBef>
              <a:spcAft>
                <a:spcPts val="0"/>
              </a:spcAft>
              <a:buClr>
                <a:srgbClr val="999999"/>
              </a:buClr>
              <a:buSzPts val="1100"/>
              <a:buChar char="●"/>
              <a:defRPr sz="1100">
                <a:solidFill>
                  <a:srgbClr val="999999"/>
                </a:solidFill>
              </a:defRPr>
            </a:lvl7pPr>
            <a:lvl8pPr indent="-298450" lvl="7" marL="3657600" rtl="0">
              <a:lnSpc>
                <a:spcPct val="100000"/>
              </a:lnSpc>
              <a:spcBef>
                <a:spcPts val="0"/>
              </a:spcBef>
              <a:spcAft>
                <a:spcPts val="0"/>
              </a:spcAft>
              <a:buClr>
                <a:srgbClr val="999999"/>
              </a:buClr>
              <a:buSzPts val="1100"/>
              <a:buChar char="○"/>
              <a:defRPr sz="1100">
                <a:solidFill>
                  <a:srgbClr val="999999"/>
                </a:solidFill>
              </a:defRPr>
            </a:lvl8pPr>
            <a:lvl9pPr indent="-292100" lvl="8" marL="4114800" rtl="0">
              <a:lnSpc>
                <a:spcPct val="100000"/>
              </a:lnSpc>
              <a:spcBef>
                <a:spcPts val="0"/>
              </a:spcBef>
              <a:spcAft>
                <a:spcPts val="0"/>
              </a:spcAft>
              <a:buClr>
                <a:srgbClr val="999999"/>
              </a:buClr>
              <a:buSzPts val="1000"/>
              <a:buChar char="■"/>
              <a:defRPr sz="1000">
                <a:solidFill>
                  <a:srgbClr val="999999"/>
                </a:solidFill>
              </a:defRPr>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hyperlink" Target="http://www.unia.es/resumenmodeloybienvenidaprofes" TargetMode="Externa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 Id="rId3" Type="http://schemas.openxmlformats.org/officeDocument/2006/relationships/hyperlink" Target="http://outliersschool.net/project/universidadpostpandemia/"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 Id="rId3" Type="http://schemas.openxmlformats.org/officeDocument/2006/relationships/hyperlink" Target="https://www.enriquedans.com/2020/04/la-ensenanza-online-ya-no-es-una-opcion.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hyperlink" Target="https://vimeo.com/429899965"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5.png"/><Relationship Id="rId8"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0.xml"/><Relationship Id="rId3" Type="http://schemas.openxmlformats.org/officeDocument/2006/relationships/hyperlink" Target="https://www.cibermarikiya.com/proyectos/e-book-sobre-evaluacion-online-estrategias-y-herramientas-para-diseno-seguimiento-y-calificacion-de-estudiantes-en-red-202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hyperlink" Target="https://www.cibermarikiya.com/virtualizacion-de-docencia-especial-covid-19/" TargetMode="Externa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hyperlink" Target="https://dspace.unia.es/handle/10334/4023" TargetMode="Externa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hyperlink" Target="https://www.uma.es/servicio-ordenacion-academica/cms/menu/programacion-docent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3.xml"/><Relationship Id="rId3" Type="http://schemas.openxmlformats.org/officeDocument/2006/relationships/image" Target="../media/image33.png"/><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hyperlink" Target="https://www.unia.es/guiasdidacticas" TargetMode="External"/><Relationship Id="rId4" Type="http://schemas.openxmlformats.org/officeDocument/2006/relationships/hyperlink" Target="https://www.unia.es/guiasdidacticas" TargetMode="External"/><Relationship Id="rId5" Type="http://schemas.openxmlformats.org/officeDocument/2006/relationships/image" Target="../media/image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hyperlink" Target="https://vimeo.com/370688679" TargetMode="External"/><Relationship Id="rId4" Type="http://schemas.openxmlformats.org/officeDocument/2006/relationships/image" Target="../media/image23.png"/><Relationship Id="rId5" Type="http://schemas.openxmlformats.org/officeDocument/2006/relationships/hyperlink" Target="https://vimeo.com/364263173" TargetMode="External"/><Relationship Id="rId6" Type="http://schemas.openxmlformats.org/officeDocument/2006/relationships/image" Target="../media/image2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34.png"/><Relationship Id="rId4" Type="http://schemas.openxmlformats.org/officeDocument/2006/relationships/hyperlink" Target="https://eva.unia.es/course/view.php?id=5421"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3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hyperlink" Target="https://bit.ly/396pO6D" TargetMode="External"/><Relationship Id="rId6" Type="http://schemas.openxmlformats.org/officeDocument/2006/relationships/hyperlink" Target="https://bit.ly/396pO6D"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hyperlink" Target="http://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58"/>
          <p:cNvSpPr/>
          <p:nvPr/>
        </p:nvSpPr>
        <p:spPr>
          <a:xfrm>
            <a:off x="676300" y="428267"/>
            <a:ext cx="4885500" cy="59088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31" name="Google Shape;231;p58"/>
          <p:cNvSpPr txBox="1"/>
          <p:nvPr/>
        </p:nvSpPr>
        <p:spPr>
          <a:xfrm>
            <a:off x="1196600" y="1350000"/>
            <a:ext cx="5544600" cy="2976900"/>
          </a:xfrm>
          <a:prstGeom prst="rect">
            <a:avLst/>
          </a:prstGeom>
          <a:noFill/>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b="1" lang="es" sz="3400">
                <a:solidFill>
                  <a:srgbClr val="434343"/>
                </a:solidFill>
              </a:rPr>
              <a:t>Virtualizando la docencia universitaria: aspectos clave, ideas, herramientas y casos prácticos</a:t>
            </a:r>
            <a:endParaRPr b="1" sz="2100">
              <a:solidFill>
                <a:srgbClr val="434343"/>
              </a:solidFill>
            </a:endParaRPr>
          </a:p>
        </p:txBody>
      </p:sp>
      <p:sp>
        <p:nvSpPr>
          <p:cNvPr id="232" name="Google Shape;232;p58"/>
          <p:cNvSpPr txBox="1"/>
          <p:nvPr/>
        </p:nvSpPr>
        <p:spPr>
          <a:xfrm>
            <a:off x="1107400" y="4761150"/>
            <a:ext cx="4327800" cy="68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 sz="1800">
                <a:solidFill>
                  <a:srgbClr val="FFFFFF"/>
                </a:solidFill>
              </a:rPr>
              <a:t>Ponente: María Sánchez González</a:t>
            </a:r>
            <a:endParaRPr sz="1800">
              <a:solidFill>
                <a:srgbClr val="FFFFFF"/>
              </a:solidFill>
            </a:endParaRPr>
          </a:p>
          <a:p>
            <a:pPr indent="0" lvl="0" marL="0" rtl="0" algn="l">
              <a:lnSpc>
                <a:spcPct val="115000"/>
              </a:lnSpc>
              <a:spcBef>
                <a:spcPts val="0"/>
              </a:spcBef>
              <a:spcAft>
                <a:spcPts val="0"/>
              </a:spcAft>
              <a:buNone/>
            </a:pPr>
            <a:r>
              <a:rPr lang="es" sz="1600">
                <a:solidFill>
                  <a:srgbClr val="FFFFFF"/>
                </a:solidFill>
              </a:rPr>
              <a:t>UNIA/ Universidad de Málaga</a:t>
            </a:r>
            <a:endParaRPr sz="1600">
              <a:solidFill>
                <a:srgbClr val="FFFFFF"/>
              </a:solidFill>
            </a:endParaRPr>
          </a:p>
          <a:p>
            <a:pPr indent="0" lvl="0" marL="0" rtl="0" algn="l">
              <a:lnSpc>
                <a:spcPct val="115000"/>
              </a:lnSpc>
              <a:spcBef>
                <a:spcPts val="0"/>
              </a:spcBef>
              <a:spcAft>
                <a:spcPts val="0"/>
              </a:spcAft>
              <a:buNone/>
            </a:pPr>
            <a:r>
              <a:rPr lang="es" sz="1600">
                <a:solidFill>
                  <a:srgbClr val="FFFFFF"/>
                </a:solidFill>
              </a:rPr>
              <a:t>@cibermarikiya | www.cibermarikiya.com</a:t>
            </a:r>
            <a:endParaRPr sz="1600">
              <a:solidFill>
                <a:srgbClr val="FFFFFF"/>
              </a:solidFill>
            </a:endParaRPr>
          </a:p>
          <a:p>
            <a:pPr indent="0" lvl="0" marL="0" rtl="0" algn="l">
              <a:lnSpc>
                <a:spcPct val="115000"/>
              </a:lnSpc>
              <a:spcBef>
                <a:spcPts val="0"/>
              </a:spcBef>
              <a:spcAft>
                <a:spcPts val="0"/>
              </a:spcAft>
              <a:buNone/>
            </a:pPr>
            <a:r>
              <a:t/>
            </a:r>
            <a:endParaRPr sz="1200">
              <a:solidFill>
                <a:srgbClr val="FFFFFF"/>
              </a:solidFill>
            </a:endParaRPr>
          </a:p>
        </p:txBody>
      </p:sp>
      <p:pic>
        <p:nvPicPr>
          <p:cNvPr id="233" name="Google Shape;233;p58"/>
          <p:cNvPicPr preferRelativeResize="0"/>
          <p:nvPr/>
        </p:nvPicPr>
        <p:blipFill rotWithShape="1">
          <a:blip r:embed="rId3">
            <a:alphaModFix/>
          </a:blip>
          <a:srcRect b="0" l="0" r="0" t="0"/>
          <a:stretch/>
        </p:blipFill>
        <p:spPr>
          <a:xfrm>
            <a:off x="676300" y="6403123"/>
            <a:ext cx="668151" cy="233700"/>
          </a:xfrm>
          <a:prstGeom prst="rect">
            <a:avLst/>
          </a:prstGeom>
          <a:noFill/>
          <a:ln>
            <a:noFill/>
          </a:ln>
        </p:spPr>
      </p:pic>
      <p:sp>
        <p:nvSpPr>
          <p:cNvPr id="234" name="Google Shape;234;p58"/>
          <p:cNvSpPr txBox="1"/>
          <p:nvPr/>
        </p:nvSpPr>
        <p:spPr>
          <a:xfrm>
            <a:off x="1107791" y="5462347"/>
            <a:ext cx="4265100" cy="87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900">
                <a:solidFill>
                  <a:srgbClr val="434343"/>
                </a:solidFill>
              </a:rPr>
              <a:t>Curso de Formación Complementaria en Metodología didáctica y técnicas docentes para la educación en línea. </a:t>
            </a:r>
            <a:r>
              <a:rPr lang="es" sz="900">
                <a:solidFill>
                  <a:srgbClr val="434343"/>
                </a:solidFill>
              </a:rPr>
              <a:t>Universidad Internacional de Andalucía (Sede La Rábida), abril de 2021.</a:t>
            </a:r>
            <a:endParaRPr sz="900">
              <a:solidFill>
                <a:srgbClr val="434343"/>
              </a:solidFill>
            </a:endParaRPr>
          </a:p>
          <a:p>
            <a:pPr indent="0" lvl="0" marL="0" rtl="0" algn="l">
              <a:lnSpc>
                <a:spcPct val="115000"/>
              </a:lnSpc>
              <a:spcBef>
                <a:spcPts val="0"/>
              </a:spcBef>
              <a:spcAft>
                <a:spcPts val="0"/>
              </a:spcAft>
              <a:buNone/>
            </a:pPr>
            <a:r>
              <a:t/>
            </a:r>
            <a:endParaRPr sz="1800">
              <a:solidFill>
                <a:srgbClr val="434343"/>
              </a:solidFill>
            </a:endParaRPr>
          </a:p>
        </p:txBody>
      </p:sp>
      <p:pic>
        <p:nvPicPr>
          <p:cNvPr id="235" name="Google Shape;235;p58"/>
          <p:cNvPicPr preferRelativeResize="0"/>
          <p:nvPr/>
        </p:nvPicPr>
        <p:blipFill>
          <a:blip r:embed="rId4">
            <a:alphaModFix/>
          </a:blip>
          <a:stretch>
            <a:fillRect/>
          </a:stretch>
        </p:blipFill>
        <p:spPr>
          <a:xfrm>
            <a:off x="7522225" y="5213688"/>
            <a:ext cx="1375425" cy="137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67"/>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7"/>
          <p:cNvSpPr txBox="1"/>
          <p:nvPr>
            <p:ph type="title"/>
          </p:nvPr>
        </p:nvSpPr>
        <p:spPr>
          <a:xfrm>
            <a:off x="802050" y="960900"/>
            <a:ext cx="7425300" cy="64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2400"/>
              <a:t>Modalidades de enseñanza-aprendizaje en red</a:t>
            </a:r>
            <a:endParaRPr sz="2400"/>
          </a:p>
          <a:p>
            <a:pPr indent="0" lvl="0" marL="0" rtl="0" algn="ctr">
              <a:spcBef>
                <a:spcPts val="0"/>
              </a:spcBef>
              <a:spcAft>
                <a:spcPts val="0"/>
              </a:spcAft>
              <a:buNone/>
            </a:pPr>
            <a:r>
              <a:t/>
            </a:r>
            <a:endParaRPr sz="1700"/>
          </a:p>
        </p:txBody>
      </p:sp>
      <p:sp>
        <p:nvSpPr>
          <p:cNvPr id="335" name="Google Shape;335;p67"/>
          <p:cNvSpPr txBox="1"/>
          <p:nvPr>
            <p:ph idx="2" type="ctrTitle"/>
          </p:nvPr>
        </p:nvSpPr>
        <p:spPr>
          <a:xfrm>
            <a:off x="876751" y="2826100"/>
            <a:ext cx="2113500" cy="85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programas virtuales</a:t>
            </a:r>
            <a:endParaRPr/>
          </a:p>
          <a:p>
            <a:pPr indent="0" lvl="0" marL="0" rtl="0" algn="ctr">
              <a:spcBef>
                <a:spcPts val="0"/>
              </a:spcBef>
              <a:spcAft>
                <a:spcPts val="0"/>
              </a:spcAft>
              <a:buNone/>
            </a:pPr>
            <a:r>
              <a:rPr lang="es"/>
              <a:t>(e-learning)</a:t>
            </a:r>
            <a:endParaRPr/>
          </a:p>
        </p:txBody>
      </p:sp>
      <p:sp>
        <p:nvSpPr>
          <p:cNvPr id="336" name="Google Shape;336;p67"/>
          <p:cNvSpPr txBox="1"/>
          <p:nvPr>
            <p:ph idx="1" type="subTitle"/>
          </p:nvPr>
        </p:nvSpPr>
        <p:spPr>
          <a:xfrm>
            <a:off x="874200" y="3633375"/>
            <a:ext cx="2194800" cy="12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Impartidos totalmente online (campus virtuales, </a:t>
            </a:r>
            <a:r>
              <a:rPr lang="es"/>
              <a:t>videoconferencia</a:t>
            </a:r>
            <a:r>
              <a:rPr lang="es"/>
              <a:t> y otras herramientas)</a:t>
            </a:r>
            <a:endParaRPr/>
          </a:p>
        </p:txBody>
      </p:sp>
      <p:sp>
        <p:nvSpPr>
          <p:cNvPr id="337" name="Google Shape;337;p67"/>
          <p:cNvSpPr txBox="1"/>
          <p:nvPr>
            <p:ph idx="3" type="ctrTitle"/>
          </p:nvPr>
        </p:nvSpPr>
        <p:spPr>
          <a:xfrm>
            <a:off x="3439051" y="2826100"/>
            <a:ext cx="2113500" cy="85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programas semipresenciales</a:t>
            </a:r>
            <a:endParaRPr/>
          </a:p>
          <a:p>
            <a:pPr indent="0" lvl="0" marL="0" rtl="0" algn="ctr">
              <a:spcBef>
                <a:spcPts val="0"/>
              </a:spcBef>
              <a:spcAft>
                <a:spcPts val="0"/>
              </a:spcAft>
              <a:buNone/>
            </a:pPr>
            <a:r>
              <a:rPr lang="es"/>
              <a:t>(b-learning)</a:t>
            </a:r>
            <a:endParaRPr/>
          </a:p>
        </p:txBody>
      </p:sp>
      <p:sp>
        <p:nvSpPr>
          <p:cNvPr id="338" name="Google Shape;338;p67"/>
          <p:cNvSpPr txBox="1"/>
          <p:nvPr>
            <p:ph idx="4" type="subTitle"/>
          </p:nvPr>
        </p:nvSpPr>
        <p:spPr>
          <a:xfrm>
            <a:off x="3439050" y="3633375"/>
            <a:ext cx="2264400" cy="106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¡Distintos modelos, con más o menos “peso” de lo virtual y, por tanto, distinto planteamiento!</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Clr>
                <a:schemeClr val="dk1"/>
              </a:buClr>
              <a:buSzPts val="1100"/>
              <a:buFont typeface="Arial"/>
              <a:buNone/>
            </a:pPr>
            <a:r>
              <a:t/>
            </a:r>
            <a:endParaRPr sz="1200"/>
          </a:p>
        </p:txBody>
      </p:sp>
      <p:sp>
        <p:nvSpPr>
          <p:cNvPr id="339" name="Google Shape;339;p67"/>
          <p:cNvSpPr txBox="1"/>
          <p:nvPr>
            <p:ph idx="5" type="ctrTitle"/>
          </p:nvPr>
        </p:nvSpPr>
        <p:spPr>
          <a:xfrm>
            <a:off x="5982150" y="2826100"/>
            <a:ext cx="2409000" cy="85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s"/>
              <a:t>TICs </a:t>
            </a:r>
            <a:r>
              <a:rPr lang="es"/>
              <a:t>como apoyo a </a:t>
            </a:r>
            <a:r>
              <a:rPr lang="es"/>
              <a:t>docencia presencial </a:t>
            </a:r>
            <a:endParaRPr/>
          </a:p>
          <a:p>
            <a:pPr indent="0" lvl="0" marL="0" rtl="0" algn="ctr">
              <a:spcBef>
                <a:spcPts val="0"/>
              </a:spcBef>
              <a:spcAft>
                <a:spcPts val="0"/>
              </a:spcAft>
              <a:buNone/>
            </a:pPr>
            <a:r>
              <a:t/>
            </a:r>
            <a:endParaRPr/>
          </a:p>
        </p:txBody>
      </p:sp>
      <p:cxnSp>
        <p:nvCxnSpPr>
          <p:cNvPr id="340" name="Google Shape;340;p67"/>
          <p:cNvCxnSpPr/>
          <p:nvPr/>
        </p:nvCxnSpPr>
        <p:spPr>
          <a:xfrm>
            <a:off x="3177850" y="2188100"/>
            <a:ext cx="0" cy="2568300"/>
          </a:xfrm>
          <a:prstGeom prst="straightConnector1">
            <a:avLst/>
          </a:prstGeom>
          <a:noFill/>
          <a:ln cap="flat" cmpd="sng" w="38100">
            <a:solidFill>
              <a:srgbClr val="D2D700"/>
            </a:solidFill>
            <a:prstDash val="solid"/>
            <a:round/>
            <a:headEnd len="med" w="med" type="none"/>
            <a:tailEnd len="med" w="med" type="none"/>
          </a:ln>
        </p:spPr>
      </p:cxnSp>
      <p:cxnSp>
        <p:nvCxnSpPr>
          <p:cNvPr id="341" name="Google Shape;341;p67"/>
          <p:cNvCxnSpPr/>
          <p:nvPr/>
        </p:nvCxnSpPr>
        <p:spPr>
          <a:xfrm>
            <a:off x="5889775" y="2188100"/>
            <a:ext cx="0" cy="2554500"/>
          </a:xfrm>
          <a:prstGeom prst="straightConnector1">
            <a:avLst/>
          </a:prstGeom>
          <a:noFill/>
          <a:ln cap="flat" cmpd="sng" w="38100">
            <a:solidFill>
              <a:srgbClr val="D2D700"/>
            </a:solidFill>
            <a:prstDash val="solid"/>
            <a:round/>
            <a:headEnd len="med" w="med" type="none"/>
            <a:tailEnd len="med" w="med" type="none"/>
          </a:ln>
        </p:spPr>
      </p:cxnSp>
      <p:sp>
        <p:nvSpPr>
          <p:cNvPr id="342" name="Google Shape;342;p67"/>
          <p:cNvSpPr txBox="1"/>
          <p:nvPr>
            <p:ph idx="4" type="subTitle"/>
          </p:nvPr>
        </p:nvSpPr>
        <p:spPr>
          <a:xfrm>
            <a:off x="6005450" y="3457000"/>
            <a:ext cx="2409000" cy="1341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El Campus Virtual y otras herramientas (webconferencia, edición colaborativa online…) llegaron al aula para quedarse.</a:t>
            </a:r>
            <a:endParaRPr/>
          </a:p>
        </p:txBody>
      </p:sp>
      <p:grpSp>
        <p:nvGrpSpPr>
          <p:cNvPr id="343" name="Google Shape;343;p67"/>
          <p:cNvGrpSpPr/>
          <p:nvPr/>
        </p:nvGrpSpPr>
        <p:grpSpPr>
          <a:xfrm>
            <a:off x="6886200" y="1928631"/>
            <a:ext cx="670632" cy="718478"/>
            <a:chOff x="4324119" y="2642487"/>
            <a:chExt cx="346848" cy="371652"/>
          </a:xfrm>
        </p:grpSpPr>
        <p:sp>
          <p:nvSpPr>
            <p:cNvPr id="344" name="Google Shape;344;p67"/>
            <p:cNvSpPr/>
            <p:nvPr/>
          </p:nvSpPr>
          <p:spPr>
            <a:xfrm>
              <a:off x="4381095" y="2704537"/>
              <a:ext cx="227796" cy="309602"/>
            </a:xfrm>
            <a:custGeom>
              <a:rect b="b" l="l" r="r" t="t"/>
              <a:pathLst>
                <a:path extrusionOk="0" h="11471" w="8440">
                  <a:moveTo>
                    <a:pt x="4319" y="434"/>
                  </a:moveTo>
                  <a:cubicBezTo>
                    <a:pt x="5231" y="434"/>
                    <a:pt x="6092" y="761"/>
                    <a:pt x="6777" y="1374"/>
                  </a:cubicBezTo>
                  <a:cubicBezTo>
                    <a:pt x="7558" y="2075"/>
                    <a:pt x="8007" y="3078"/>
                    <a:pt x="8007" y="4127"/>
                  </a:cubicBezTo>
                  <a:cubicBezTo>
                    <a:pt x="8010" y="4842"/>
                    <a:pt x="7805" y="5535"/>
                    <a:pt x="7418" y="6132"/>
                  </a:cubicBezTo>
                  <a:cubicBezTo>
                    <a:pt x="7042" y="6713"/>
                    <a:pt x="6512" y="7177"/>
                    <a:pt x="5885" y="7470"/>
                  </a:cubicBezTo>
                  <a:cubicBezTo>
                    <a:pt x="5499" y="7654"/>
                    <a:pt x="5249" y="8054"/>
                    <a:pt x="5249" y="8489"/>
                  </a:cubicBezTo>
                  <a:lnTo>
                    <a:pt x="5249" y="8741"/>
                  </a:lnTo>
                  <a:lnTo>
                    <a:pt x="3380" y="8741"/>
                  </a:lnTo>
                  <a:lnTo>
                    <a:pt x="3380" y="8489"/>
                  </a:lnTo>
                  <a:cubicBezTo>
                    <a:pt x="3380" y="8054"/>
                    <a:pt x="3127" y="7651"/>
                    <a:pt x="2736" y="7467"/>
                  </a:cubicBezTo>
                  <a:cubicBezTo>
                    <a:pt x="1289" y="6783"/>
                    <a:pt x="451" y="5249"/>
                    <a:pt x="651" y="3652"/>
                  </a:cubicBezTo>
                  <a:cubicBezTo>
                    <a:pt x="858" y="1985"/>
                    <a:pt x="2222" y="642"/>
                    <a:pt x="3892" y="457"/>
                  </a:cubicBezTo>
                  <a:cubicBezTo>
                    <a:pt x="4034" y="441"/>
                    <a:pt x="4178" y="434"/>
                    <a:pt x="4319" y="434"/>
                  </a:cubicBezTo>
                  <a:close/>
                  <a:moveTo>
                    <a:pt x="5249" y="9174"/>
                  </a:moveTo>
                  <a:lnTo>
                    <a:pt x="5249" y="9877"/>
                  </a:lnTo>
                  <a:cubicBezTo>
                    <a:pt x="5249" y="10010"/>
                    <a:pt x="5139" y="10122"/>
                    <a:pt x="5004" y="10122"/>
                  </a:cubicBezTo>
                  <a:lnTo>
                    <a:pt x="3625" y="10122"/>
                  </a:lnTo>
                  <a:cubicBezTo>
                    <a:pt x="3490" y="10122"/>
                    <a:pt x="3380" y="10010"/>
                    <a:pt x="3380" y="9877"/>
                  </a:cubicBezTo>
                  <a:lnTo>
                    <a:pt x="3380" y="9174"/>
                  </a:lnTo>
                  <a:close/>
                  <a:moveTo>
                    <a:pt x="4790" y="10553"/>
                  </a:moveTo>
                  <a:lnTo>
                    <a:pt x="4790" y="10798"/>
                  </a:lnTo>
                  <a:cubicBezTo>
                    <a:pt x="4790" y="10932"/>
                    <a:pt x="4678" y="11042"/>
                    <a:pt x="4545" y="11042"/>
                  </a:cubicBezTo>
                  <a:lnTo>
                    <a:pt x="4085" y="11042"/>
                  </a:lnTo>
                  <a:cubicBezTo>
                    <a:pt x="3952" y="11042"/>
                    <a:pt x="3842" y="10932"/>
                    <a:pt x="3842" y="10798"/>
                  </a:cubicBezTo>
                  <a:lnTo>
                    <a:pt x="3842" y="10553"/>
                  </a:lnTo>
                  <a:close/>
                  <a:moveTo>
                    <a:pt x="4324" y="0"/>
                  </a:moveTo>
                  <a:cubicBezTo>
                    <a:pt x="4166" y="0"/>
                    <a:pt x="4007" y="9"/>
                    <a:pt x="3846" y="27"/>
                  </a:cubicBezTo>
                  <a:cubicBezTo>
                    <a:pt x="1979" y="232"/>
                    <a:pt x="455" y="1735"/>
                    <a:pt x="224" y="3597"/>
                  </a:cubicBezTo>
                  <a:cubicBezTo>
                    <a:pt x="1" y="5382"/>
                    <a:pt x="937" y="7093"/>
                    <a:pt x="2554" y="7857"/>
                  </a:cubicBezTo>
                  <a:cubicBezTo>
                    <a:pt x="2794" y="7970"/>
                    <a:pt x="2949" y="8219"/>
                    <a:pt x="2949" y="8488"/>
                  </a:cubicBezTo>
                  <a:lnTo>
                    <a:pt x="2949" y="9876"/>
                  </a:lnTo>
                  <a:cubicBezTo>
                    <a:pt x="2949" y="10172"/>
                    <a:pt x="3143" y="10426"/>
                    <a:pt x="3409" y="10515"/>
                  </a:cubicBezTo>
                  <a:lnTo>
                    <a:pt x="3409" y="10796"/>
                  </a:lnTo>
                  <a:cubicBezTo>
                    <a:pt x="3409" y="11168"/>
                    <a:pt x="3713" y="11471"/>
                    <a:pt x="4084" y="11471"/>
                  </a:cubicBezTo>
                  <a:lnTo>
                    <a:pt x="4542" y="11471"/>
                  </a:lnTo>
                  <a:cubicBezTo>
                    <a:pt x="4916" y="11471"/>
                    <a:pt x="5218" y="11167"/>
                    <a:pt x="5218" y="10796"/>
                  </a:cubicBezTo>
                  <a:lnTo>
                    <a:pt x="5218" y="10515"/>
                  </a:lnTo>
                  <a:cubicBezTo>
                    <a:pt x="5486" y="10426"/>
                    <a:pt x="5677" y="10172"/>
                    <a:pt x="5677" y="9876"/>
                  </a:cubicBezTo>
                  <a:lnTo>
                    <a:pt x="5677" y="8488"/>
                  </a:lnTo>
                  <a:cubicBezTo>
                    <a:pt x="5677" y="8216"/>
                    <a:pt x="5830" y="7970"/>
                    <a:pt x="6068" y="7858"/>
                  </a:cubicBezTo>
                  <a:cubicBezTo>
                    <a:pt x="6767" y="7528"/>
                    <a:pt x="7357" y="7012"/>
                    <a:pt x="7777" y="6363"/>
                  </a:cubicBezTo>
                  <a:cubicBezTo>
                    <a:pt x="8210" y="5696"/>
                    <a:pt x="8438" y="4922"/>
                    <a:pt x="8438" y="4124"/>
                  </a:cubicBezTo>
                  <a:cubicBezTo>
                    <a:pt x="8440" y="2955"/>
                    <a:pt x="7939" y="1836"/>
                    <a:pt x="7066" y="1052"/>
                  </a:cubicBezTo>
                  <a:cubicBezTo>
                    <a:pt x="6301" y="367"/>
                    <a:pt x="5341" y="0"/>
                    <a:pt x="43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7"/>
            <p:cNvSpPr/>
            <p:nvPr/>
          </p:nvSpPr>
          <p:spPr>
            <a:xfrm>
              <a:off x="4622089" y="2810121"/>
              <a:ext cx="48879" cy="11633"/>
            </a:xfrm>
            <a:custGeom>
              <a:rect b="b" l="l" r="r" t="t"/>
              <a:pathLst>
                <a:path extrusionOk="0" h="431" w="1811">
                  <a:moveTo>
                    <a:pt x="214" y="1"/>
                  </a:moveTo>
                  <a:cubicBezTo>
                    <a:pt x="96" y="1"/>
                    <a:pt x="0" y="96"/>
                    <a:pt x="0" y="215"/>
                  </a:cubicBezTo>
                  <a:cubicBezTo>
                    <a:pt x="0" y="335"/>
                    <a:pt x="96" y="431"/>
                    <a:pt x="214" y="431"/>
                  </a:cubicBezTo>
                  <a:lnTo>
                    <a:pt x="1595" y="431"/>
                  </a:lnTo>
                  <a:cubicBezTo>
                    <a:pt x="1715" y="431"/>
                    <a:pt x="1811" y="335"/>
                    <a:pt x="1811" y="215"/>
                  </a:cubicBezTo>
                  <a:cubicBezTo>
                    <a:pt x="1811" y="96"/>
                    <a:pt x="1715" y="1"/>
                    <a:pt x="15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7"/>
            <p:cNvSpPr/>
            <p:nvPr/>
          </p:nvSpPr>
          <p:spPr>
            <a:xfrm>
              <a:off x="4324119" y="2810121"/>
              <a:ext cx="48879" cy="11633"/>
            </a:xfrm>
            <a:custGeom>
              <a:rect b="b" l="l" r="r" t="t"/>
              <a:pathLst>
                <a:path extrusionOk="0" h="431" w="1811">
                  <a:moveTo>
                    <a:pt x="216" y="1"/>
                  </a:moveTo>
                  <a:cubicBezTo>
                    <a:pt x="96" y="1"/>
                    <a:pt x="0" y="96"/>
                    <a:pt x="0" y="215"/>
                  </a:cubicBezTo>
                  <a:cubicBezTo>
                    <a:pt x="0" y="335"/>
                    <a:pt x="96" y="431"/>
                    <a:pt x="216" y="431"/>
                  </a:cubicBezTo>
                  <a:lnTo>
                    <a:pt x="1596" y="431"/>
                  </a:lnTo>
                  <a:cubicBezTo>
                    <a:pt x="1715" y="431"/>
                    <a:pt x="1811" y="335"/>
                    <a:pt x="1811" y="215"/>
                  </a:cubicBezTo>
                  <a:cubicBezTo>
                    <a:pt x="1811" y="96"/>
                    <a:pt x="1715" y="1"/>
                    <a:pt x="15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7"/>
            <p:cNvSpPr/>
            <p:nvPr/>
          </p:nvSpPr>
          <p:spPr>
            <a:xfrm>
              <a:off x="4491727" y="2642487"/>
              <a:ext cx="11660" cy="48933"/>
            </a:xfrm>
            <a:custGeom>
              <a:rect b="b" l="l" r="r" t="t"/>
              <a:pathLst>
                <a:path extrusionOk="0" h="1813" w="432">
                  <a:moveTo>
                    <a:pt x="216" y="0"/>
                  </a:moveTo>
                  <a:cubicBezTo>
                    <a:pt x="97" y="0"/>
                    <a:pt x="0" y="97"/>
                    <a:pt x="0" y="216"/>
                  </a:cubicBezTo>
                  <a:lnTo>
                    <a:pt x="0" y="1596"/>
                  </a:lnTo>
                  <a:cubicBezTo>
                    <a:pt x="0" y="1715"/>
                    <a:pt x="97" y="1812"/>
                    <a:pt x="216" y="1812"/>
                  </a:cubicBezTo>
                  <a:cubicBezTo>
                    <a:pt x="336" y="1812"/>
                    <a:pt x="432" y="1715"/>
                    <a:pt x="432" y="1596"/>
                  </a:cubicBezTo>
                  <a:lnTo>
                    <a:pt x="432" y="216"/>
                  </a:lnTo>
                  <a:cubicBezTo>
                    <a:pt x="432" y="97"/>
                    <a:pt x="336" y="0"/>
                    <a:pt x="2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7"/>
            <p:cNvSpPr/>
            <p:nvPr/>
          </p:nvSpPr>
          <p:spPr>
            <a:xfrm>
              <a:off x="4479609" y="2748017"/>
              <a:ext cx="35897" cy="110983"/>
            </a:xfrm>
            <a:custGeom>
              <a:rect b="b" l="l" r="r" t="t"/>
              <a:pathLst>
                <a:path extrusionOk="0" h="4112" w="1330">
                  <a:moveTo>
                    <a:pt x="665" y="432"/>
                  </a:moveTo>
                  <a:cubicBezTo>
                    <a:pt x="727" y="432"/>
                    <a:pt x="785" y="458"/>
                    <a:pt x="829" y="501"/>
                  </a:cubicBezTo>
                  <a:cubicBezTo>
                    <a:pt x="872" y="546"/>
                    <a:pt x="894" y="604"/>
                    <a:pt x="891" y="668"/>
                  </a:cubicBezTo>
                  <a:lnTo>
                    <a:pt x="765" y="3667"/>
                  </a:lnTo>
                  <a:cubicBezTo>
                    <a:pt x="765" y="3674"/>
                    <a:pt x="758" y="3681"/>
                    <a:pt x="750" y="3681"/>
                  </a:cubicBezTo>
                  <a:lnTo>
                    <a:pt x="578" y="3681"/>
                  </a:lnTo>
                  <a:cubicBezTo>
                    <a:pt x="571" y="3681"/>
                    <a:pt x="564" y="3677"/>
                    <a:pt x="564" y="3667"/>
                  </a:cubicBezTo>
                  <a:lnTo>
                    <a:pt x="439" y="668"/>
                  </a:lnTo>
                  <a:cubicBezTo>
                    <a:pt x="438" y="606"/>
                    <a:pt x="460" y="546"/>
                    <a:pt x="503" y="501"/>
                  </a:cubicBezTo>
                  <a:cubicBezTo>
                    <a:pt x="546" y="457"/>
                    <a:pt x="604" y="432"/>
                    <a:pt x="665" y="432"/>
                  </a:cubicBezTo>
                  <a:close/>
                  <a:moveTo>
                    <a:pt x="665" y="1"/>
                  </a:moveTo>
                  <a:cubicBezTo>
                    <a:pt x="484" y="1"/>
                    <a:pt x="316" y="73"/>
                    <a:pt x="192" y="203"/>
                  </a:cubicBezTo>
                  <a:cubicBezTo>
                    <a:pt x="66" y="334"/>
                    <a:pt x="1" y="504"/>
                    <a:pt x="8" y="684"/>
                  </a:cubicBezTo>
                  <a:lnTo>
                    <a:pt x="134" y="3684"/>
                  </a:lnTo>
                  <a:cubicBezTo>
                    <a:pt x="144" y="3923"/>
                    <a:pt x="339" y="4111"/>
                    <a:pt x="578" y="4111"/>
                  </a:cubicBezTo>
                  <a:lnTo>
                    <a:pt x="750" y="4111"/>
                  </a:lnTo>
                  <a:cubicBezTo>
                    <a:pt x="989" y="4111"/>
                    <a:pt x="1186" y="3923"/>
                    <a:pt x="1195" y="3684"/>
                  </a:cubicBezTo>
                  <a:lnTo>
                    <a:pt x="1321" y="684"/>
                  </a:lnTo>
                  <a:cubicBezTo>
                    <a:pt x="1329" y="504"/>
                    <a:pt x="1264" y="334"/>
                    <a:pt x="1140" y="203"/>
                  </a:cubicBezTo>
                  <a:cubicBezTo>
                    <a:pt x="1014" y="73"/>
                    <a:pt x="846" y="1"/>
                    <a:pt x="6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7"/>
            <p:cNvSpPr/>
            <p:nvPr/>
          </p:nvSpPr>
          <p:spPr>
            <a:xfrm>
              <a:off x="4482416" y="2872171"/>
              <a:ext cx="30310" cy="30283"/>
            </a:xfrm>
            <a:custGeom>
              <a:rect b="b" l="l" r="r" t="t"/>
              <a:pathLst>
                <a:path extrusionOk="0" h="1122" w="1123">
                  <a:moveTo>
                    <a:pt x="561" y="430"/>
                  </a:moveTo>
                  <a:cubicBezTo>
                    <a:pt x="633" y="430"/>
                    <a:pt x="691" y="488"/>
                    <a:pt x="691" y="560"/>
                  </a:cubicBezTo>
                  <a:cubicBezTo>
                    <a:pt x="690" y="633"/>
                    <a:pt x="632" y="691"/>
                    <a:pt x="561" y="691"/>
                  </a:cubicBezTo>
                  <a:cubicBezTo>
                    <a:pt x="490" y="691"/>
                    <a:pt x="431" y="633"/>
                    <a:pt x="431" y="560"/>
                  </a:cubicBezTo>
                  <a:cubicBezTo>
                    <a:pt x="431" y="489"/>
                    <a:pt x="489" y="430"/>
                    <a:pt x="561" y="430"/>
                  </a:cubicBezTo>
                  <a:close/>
                  <a:moveTo>
                    <a:pt x="561" y="0"/>
                  </a:moveTo>
                  <a:cubicBezTo>
                    <a:pt x="251" y="0"/>
                    <a:pt x="1" y="252"/>
                    <a:pt x="1" y="562"/>
                  </a:cubicBezTo>
                  <a:cubicBezTo>
                    <a:pt x="1" y="871"/>
                    <a:pt x="251" y="1122"/>
                    <a:pt x="561" y="1122"/>
                  </a:cubicBezTo>
                  <a:cubicBezTo>
                    <a:pt x="871" y="1122"/>
                    <a:pt x="1123" y="871"/>
                    <a:pt x="1123" y="562"/>
                  </a:cubicBezTo>
                  <a:cubicBezTo>
                    <a:pt x="1123" y="252"/>
                    <a:pt x="871" y="0"/>
                    <a:pt x="5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7"/>
            <p:cNvSpPr/>
            <p:nvPr/>
          </p:nvSpPr>
          <p:spPr>
            <a:xfrm>
              <a:off x="4556071" y="2681082"/>
              <a:ext cx="22672" cy="27800"/>
            </a:xfrm>
            <a:custGeom>
              <a:rect b="b" l="l" r="r" t="t"/>
              <a:pathLst>
                <a:path extrusionOk="0" h="1030" w="840">
                  <a:moveTo>
                    <a:pt x="593" y="0"/>
                  </a:moveTo>
                  <a:cubicBezTo>
                    <a:pt x="518" y="0"/>
                    <a:pt x="445" y="39"/>
                    <a:pt x="405" y="109"/>
                  </a:cubicBezTo>
                  <a:lnTo>
                    <a:pt x="59" y="705"/>
                  </a:lnTo>
                  <a:cubicBezTo>
                    <a:pt x="0" y="809"/>
                    <a:pt x="36" y="941"/>
                    <a:pt x="139" y="1000"/>
                  </a:cubicBezTo>
                  <a:cubicBezTo>
                    <a:pt x="172" y="1020"/>
                    <a:pt x="209" y="1029"/>
                    <a:pt x="245" y="1029"/>
                  </a:cubicBezTo>
                  <a:cubicBezTo>
                    <a:pt x="320" y="1029"/>
                    <a:pt x="392" y="991"/>
                    <a:pt x="431" y="921"/>
                  </a:cubicBezTo>
                  <a:lnTo>
                    <a:pt x="777" y="324"/>
                  </a:lnTo>
                  <a:cubicBezTo>
                    <a:pt x="840" y="220"/>
                    <a:pt x="803" y="88"/>
                    <a:pt x="699" y="29"/>
                  </a:cubicBezTo>
                  <a:cubicBezTo>
                    <a:pt x="666" y="10"/>
                    <a:pt x="629" y="0"/>
                    <a:pt x="5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7"/>
            <p:cNvSpPr/>
            <p:nvPr/>
          </p:nvSpPr>
          <p:spPr>
            <a:xfrm>
              <a:off x="4416425" y="2922994"/>
              <a:ext cx="22591" cy="27827"/>
            </a:xfrm>
            <a:custGeom>
              <a:rect b="b" l="l" r="r" t="t"/>
              <a:pathLst>
                <a:path extrusionOk="0" h="1031" w="837">
                  <a:moveTo>
                    <a:pt x="592" y="1"/>
                  </a:moveTo>
                  <a:cubicBezTo>
                    <a:pt x="517" y="1"/>
                    <a:pt x="445" y="40"/>
                    <a:pt x="405" y="110"/>
                  </a:cubicBezTo>
                  <a:lnTo>
                    <a:pt x="59" y="706"/>
                  </a:lnTo>
                  <a:cubicBezTo>
                    <a:pt x="0" y="809"/>
                    <a:pt x="36" y="942"/>
                    <a:pt x="139" y="1002"/>
                  </a:cubicBezTo>
                  <a:cubicBezTo>
                    <a:pt x="172" y="1022"/>
                    <a:pt x="208" y="1031"/>
                    <a:pt x="245" y="1031"/>
                  </a:cubicBezTo>
                  <a:cubicBezTo>
                    <a:pt x="320" y="1031"/>
                    <a:pt x="392" y="993"/>
                    <a:pt x="431" y="922"/>
                  </a:cubicBezTo>
                  <a:lnTo>
                    <a:pt x="777" y="324"/>
                  </a:lnTo>
                  <a:cubicBezTo>
                    <a:pt x="837" y="220"/>
                    <a:pt x="803" y="90"/>
                    <a:pt x="699" y="31"/>
                  </a:cubicBezTo>
                  <a:cubicBezTo>
                    <a:pt x="665" y="10"/>
                    <a:pt x="628" y="1"/>
                    <a:pt x="5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7"/>
            <p:cNvSpPr/>
            <p:nvPr/>
          </p:nvSpPr>
          <p:spPr>
            <a:xfrm>
              <a:off x="4416344" y="2681082"/>
              <a:ext cx="22672" cy="27800"/>
            </a:xfrm>
            <a:custGeom>
              <a:rect b="b" l="l" r="r" t="t"/>
              <a:pathLst>
                <a:path extrusionOk="0" h="1030" w="840">
                  <a:moveTo>
                    <a:pt x="247" y="0"/>
                  </a:moveTo>
                  <a:cubicBezTo>
                    <a:pt x="210" y="0"/>
                    <a:pt x="173" y="10"/>
                    <a:pt x="139" y="29"/>
                  </a:cubicBezTo>
                  <a:cubicBezTo>
                    <a:pt x="36" y="88"/>
                    <a:pt x="0" y="220"/>
                    <a:pt x="61" y="324"/>
                  </a:cubicBezTo>
                  <a:lnTo>
                    <a:pt x="405" y="921"/>
                  </a:lnTo>
                  <a:cubicBezTo>
                    <a:pt x="446" y="990"/>
                    <a:pt x="518" y="1029"/>
                    <a:pt x="592" y="1029"/>
                  </a:cubicBezTo>
                  <a:cubicBezTo>
                    <a:pt x="628" y="1029"/>
                    <a:pt x="666" y="1020"/>
                    <a:pt x="699" y="1000"/>
                  </a:cubicBezTo>
                  <a:cubicBezTo>
                    <a:pt x="806" y="941"/>
                    <a:pt x="840" y="809"/>
                    <a:pt x="780" y="705"/>
                  </a:cubicBezTo>
                  <a:lnTo>
                    <a:pt x="434" y="109"/>
                  </a:lnTo>
                  <a:cubicBezTo>
                    <a:pt x="394" y="39"/>
                    <a:pt x="322" y="0"/>
                    <a:pt x="2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7"/>
            <p:cNvSpPr/>
            <p:nvPr/>
          </p:nvSpPr>
          <p:spPr>
            <a:xfrm>
              <a:off x="4556071" y="2922994"/>
              <a:ext cx="22672" cy="27827"/>
            </a:xfrm>
            <a:custGeom>
              <a:rect b="b" l="l" r="r" t="t"/>
              <a:pathLst>
                <a:path extrusionOk="0" h="1031" w="840">
                  <a:moveTo>
                    <a:pt x="247" y="1"/>
                  </a:moveTo>
                  <a:cubicBezTo>
                    <a:pt x="210" y="1"/>
                    <a:pt x="173" y="10"/>
                    <a:pt x="139" y="31"/>
                  </a:cubicBezTo>
                  <a:cubicBezTo>
                    <a:pt x="36" y="90"/>
                    <a:pt x="0" y="222"/>
                    <a:pt x="59" y="324"/>
                  </a:cubicBezTo>
                  <a:lnTo>
                    <a:pt x="405" y="922"/>
                  </a:lnTo>
                  <a:cubicBezTo>
                    <a:pt x="444" y="990"/>
                    <a:pt x="517" y="1031"/>
                    <a:pt x="591" y="1031"/>
                  </a:cubicBezTo>
                  <a:cubicBezTo>
                    <a:pt x="627" y="1031"/>
                    <a:pt x="666" y="1022"/>
                    <a:pt x="698" y="1002"/>
                  </a:cubicBezTo>
                  <a:cubicBezTo>
                    <a:pt x="803" y="939"/>
                    <a:pt x="840" y="809"/>
                    <a:pt x="779" y="706"/>
                  </a:cubicBezTo>
                  <a:lnTo>
                    <a:pt x="434" y="110"/>
                  </a:lnTo>
                  <a:cubicBezTo>
                    <a:pt x="394" y="40"/>
                    <a:pt x="321" y="1"/>
                    <a:pt x="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7"/>
            <p:cNvSpPr/>
            <p:nvPr/>
          </p:nvSpPr>
          <p:spPr>
            <a:xfrm>
              <a:off x="4603790" y="2875248"/>
              <a:ext cx="29446" cy="21052"/>
            </a:xfrm>
            <a:custGeom>
              <a:rect b="b" l="l" r="r" t="t"/>
              <a:pathLst>
                <a:path extrusionOk="0" h="780" w="1091">
                  <a:moveTo>
                    <a:pt x="248" y="1"/>
                  </a:moveTo>
                  <a:cubicBezTo>
                    <a:pt x="173" y="1"/>
                    <a:pt x="100" y="40"/>
                    <a:pt x="60" y="109"/>
                  </a:cubicBezTo>
                  <a:cubicBezTo>
                    <a:pt x="1" y="212"/>
                    <a:pt x="37" y="345"/>
                    <a:pt x="140" y="404"/>
                  </a:cubicBezTo>
                  <a:lnTo>
                    <a:pt x="737" y="750"/>
                  </a:lnTo>
                  <a:cubicBezTo>
                    <a:pt x="771" y="769"/>
                    <a:pt x="807" y="779"/>
                    <a:pt x="843" y="779"/>
                  </a:cubicBezTo>
                  <a:cubicBezTo>
                    <a:pt x="918" y="779"/>
                    <a:pt x="991" y="740"/>
                    <a:pt x="1030" y="671"/>
                  </a:cubicBezTo>
                  <a:cubicBezTo>
                    <a:pt x="1091" y="566"/>
                    <a:pt x="1056" y="435"/>
                    <a:pt x="952" y="375"/>
                  </a:cubicBezTo>
                  <a:lnTo>
                    <a:pt x="355" y="29"/>
                  </a:lnTo>
                  <a:cubicBezTo>
                    <a:pt x="322" y="10"/>
                    <a:pt x="285" y="1"/>
                    <a:pt x="2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7"/>
            <p:cNvSpPr/>
            <p:nvPr/>
          </p:nvSpPr>
          <p:spPr>
            <a:xfrm>
              <a:off x="4361851" y="2735602"/>
              <a:ext cx="29473" cy="21052"/>
            </a:xfrm>
            <a:custGeom>
              <a:rect b="b" l="l" r="r" t="t"/>
              <a:pathLst>
                <a:path extrusionOk="0" h="780" w="1092">
                  <a:moveTo>
                    <a:pt x="248" y="1"/>
                  </a:moveTo>
                  <a:cubicBezTo>
                    <a:pt x="174" y="1"/>
                    <a:pt x="101" y="40"/>
                    <a:pt x="61" y="109"/>
                  </a:cubicBezTo>
                  <a:cubicBezTo>
                    <a:pt x="0" y="212"/>
                    <a:pt x="36" y="345"/>
                    <a:pt x="141" y="404"/>
                  </a:cubicBezTo>
                  <a:lnTo>
                    <a:pt x="737" y="750"/>
                  </a:lnTo>
                  <a:cubicBezTo>
                    <a:pt x="772" y="769"/>
                    <a:pt x="808" y="779"/>
                    <a:pt x="844" y="779"/>
                  </a:cubicBezTo>
                  <a:cubicBezTo>
                    <a:pt x="918" y="779"/>
                    <a:pt x="990" y="740"/>
                    <a:pt x="1031" y="671"/>
                  </a:cubicBezTo>
                  <a:cubicBezTo>
                    <a:pt x="1091" y="565"/>
                    <a:pt x="1055" y="435"/>
                    <a:pt x="953" y="375"/>
                  </a:cubicBezTo>
                  <a:lnTo>
                    <a:pt x="355" y="29"/>
                  </a:lnTo>
                  <a:cubicBezTo>
                    <a:pt x="321" y="10"/>
                    <a:pt x="285" y="1"/>
                    <a:pt x="2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7"/>
            <p:cNvSpPr/>
            <p:nvPr/>
          </p:nvSpPr>
          <p:spPr>
            <a:xfrm>
              <a:off x="4603763" y="2735602"/>
              <a:ext cx="29473" cy="21052"/>
            </a:xfrm>
            <a:custGeom>
              <a:rect b="b" l="l" r="r" t="t"/>
              <a:pathLst>
                <a:path extrusionOk="0" h="780" w="1092">
                  <a:moveTo>
                    <a:pt x="843" y="1"/>
                  </a:moveTo>
                  <a:cubicBezTo>
                    <a:pt x="807" y="1"/>
                    <a:pt x="771" y="10"/>
                    <a:pt x="737" y="29"/>
                  </a:cubicBezTo>
                  <a:lnTo>
                    <a:pt x="139" y="375"/>
                  </a:lnTo>
                  <a:cubicBezTo>
                    <a:pt x="36" y="435"/>
                    <a:pt x="0" y="566"/>
                    <a:pt x="60" y="671"/>
                  </a:cubicBezTo>
                  <a:cubicBezTo>
                    <a:pt x="100" y="739"/>
                    <a:pt x="173" y="779"/>
                    <a:pt x="246" y="779"/>
                  </a:cubicBezTo>
                  <a:cubicBezTo>
                    <a:pt x="283" y="779"/>
                    <a:pt x="320" y="769"/>
                    <a:pt x="353" y="750"/>
                  </a:cubicBezTo>
                  <a:lnTo>
                    <a:pt x="950" y="404"/>
                  </a:lnTo>
                  <a:cubicBezTo>
                    <a:pt x="1057" y="342"/>
                    <a:pt x="1092" y="212"/>
                    <a:pt x="1031" y="109"/>
                  </a:cubicBezTo>
                  <a:cubicBezTo>
                    <a:pt x="991" y="40"/>
                    <a:pt x="918" y="1"/>
                    <a:pt x="8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7"/>
            <p:cNvSpPr/>
            <p:nvPr/>
          </p:nvSpPr>
          <p:spPr>
            <a:xfrm>
              <a:off x="4361851" y="2875248"/>
              <a:ext cx="29473" cy="21052"/>
            </a:xfrm>
            <a:custGeom>
              <a:rect b="b" l="l" r="r" t="t"/>
              <a:pathLst>
                <a:path extrusionOk="0" h="780" w="1092">
                  <a:moveTo>
                    <a:pt x="844" y="1"/>
                  </a:moveTo>
                  <a:cubicBezTo>
                    <a:pt x="807" y="1"/>
                    <a:pt x="770" y="10"/>
                    <a:pt x="737" y="29"/>
                  </a:cubicBezTo>
                  <a:lnTo>
                    <a:pt x="141" y="375"/>
                  </a:lnTo>
                  <a:cubicBezTo>
                    <a:pt x="36" y="435"/>
                    <a:pt x="0" y="566"/>
                    <a:pt x="61" y="671"/>
                  </a:cubicBezTo>
                  <a:cubicBezTo>
                    <a:pt x="100" y="739"/>
                    <a:pt x="172" y="779"/>
                    <a:pt x="246" y="779"/>
                  </a:cubicBezTo>
                  <a:cubicBezTo>
                    <a:pt x="282" y="779"/>
                    <a:pt x="321" y="769"/>
                    <a:pt x="353" y="750"/>
                  </a:cubicBezTo>
                  <a:lnTo>
                    <a:pt x="951" y="404"/>
                  </a:lnTo>
                  <a:cubicBezTo>
                    <a:pt x="1055" y="345"/>
                    <a:pt x="1091" y="212"/>
                    <a:pt x="1032" y="109"/>
                  </a:cubicBezTo>
                  <a:cubicBezTo>
                    <a:pt x="992" y="40"/>
                    <a:pt x="919" y="1"/>
                    <a:pt x="8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8" name="Google Shape;358;p67"/>
          <p:cNvSpPr/>
          <p:nvPr/>
        </p:nvSpPr>
        <p:spPr>
          <a:xfrm>
            <a:off x="1731023" y="1995688"/>
            <a:ext cx="524437" cy="629896"/>
          </a:xfrm>
          <a:custGeom>
            <a:rect b="b" l="l" r="r" t="t"/>
            <a:pathLst>
              <a:path extrusionOk="0" h="13775" w="11470">
                <a:moveTo>
                  <a:pt x="5732" y="439"/>
                </a:moveTo>
                <a:lnTo>
                  <a:pt x="10758" y="1370"/>
                </a:lnTo>
                <a:lnTo>
                  <a:pt x="5732" y="2299"/>
                </a:lnTo>
                <a:lnTo>
                  <a:pt x="707" y="1370"/>
                </a:lnTo>
                <a:lnTo>
                  <a:pt x="5732" y="439"/>
                </a:lnTo>
                <a:close/>
                <a:moveTo>
                  <a:pt x="9889" y="1967"/>
                </a:moveTo>
                <a:lnTo>
                  <a:pt x="9889" y="3487"/>
                </a:lnTo>
                <a:cubicBezTo>
                  <a:pt x="9621" y="3578"/>
                  <a:pt x="9428" y="3831"/>
                  <a:pt x="9428" y="4128"/>
                </a:cubicBezTo>
                <a:cubicBezTo>
                  <a:pt x="9428" y="4150"/>
                  <a:pt x="9430" y="4170"/>
                  <a:pt x="9433" y="4192"/>
                </a:cubicBezTo>
                <a:cubicBezTo>
                  <a:pt x="9234" y="4012"/>
                  <a:pt x="9025" y="3849"/>
                  <a:pt x="8805" y="3701"/>
                </a:cubicBezTo>
                <a:cubicBezTo>
                  <a:pt x="8858" y="3564"/>
                  <a:pt x="8880" y="3412"/>
                  <a:pt x="8861" y="3254"/>
                </a:cubicBezTo>
                <a:lnTo>
                  <a:pt x="8726" y="2183"/>
                </a:lnTo>
                <a:lnTo>
                  <a:pt x="9889" y="1967"/>
                </a:lnTo>
                <a:close/>
                <a:moveTo>
                  <a:pt x="8299" y="2261"/>
                </a:moveTo>
                <a:lnTo>
                  <a:pt x="8430" y="3306"/>
                </a:lnTo>
                <a:cubicBezTo>
                  <a:pt x="8463" y="3549"/>
                  <a:pt x="8305" y="3774"/>
                  <a:pt x="8068" y="3827"/>
                </a:cubicBezTo>
                <a:lnTo>
                  <a:pt x="5994" y="4305"/>
                </a:lnTo>
                <a:cubicBezTo>
                  <a:pt x="5981" y="4309"/>
                  <a:pt x="5964" y="4312"/>
                  <a:pt x="5948" y="4315"/>
                </a:cubicBezTo>
                <a:lnTo>
                  <a:pt x="5948" y="2697"/>
                </a:lnTo>
                <a:lnTo>
                  <a:pt x="8299" y="2261"/>
                </a:lnTo>
                <a:close/>
                <a:moveTo>
                  <a:pt x="3163" y="2263"/>
                </a:moveTo>
                <a:lnTo>
                  <a:pt x="5515" y="2698"/>
                </a:lnTo>
                <a:lnTo>
                  <a:pt x="5515" y="4316"/>
                </a:lnTo>
                <a:lnTo>
                  <a:pt x="5515" y="4316"/>
                </a:lnTo>
                <a:cubicBezTo>
                  <a:pt x="5499" y="4312"/>
                  <a:pt x="5485" y="4310"/>
                  <a:pt x="5470" y="4308"/>
                </a:cubicBezTo>
                <a:lnTo>
                  <a:pt x="3396" y="3830"/>
                </a:lnTo>
                <a:cubicBezTo>
                  <a:pt x="3160" y="3775"/>
                  <a:pt x="3002" y="3551"/>
                  <a:pt x="3033" y="3309"/>
                </a:cubicBezTo>
                <a:lnTo>
                  <a:pt x="3163" y="2263"/>
                </a:lnTo>
                <a:close/>
                <a:moveTo>
                  <a:pt x="10103" y="3884"/>
                </a:moveTo>
                <a:cubicBezTo>
                  <a:pt x="10237" y="3884"/>
                  <a:pt x="10347" y="3994"/>
                  <a:pt x="10347" y="4128"/>
                </a:cubicBezTo>
                <a:cubicBezTo>
                  <a:pt x="10347" y="4261"/>
                  <a:pt x="10237" y="4373"/>
                  <a:pt x="10103" y="4373"/>
                </a:cubicBezTo>
                <a:cubicBezTo>
                  <a:pt x="9970" y="4373"/>
                  <a:pt x="9860" y="4261"/>
                  <a:pt x="9860" y="4128"/>
                </a:cubicBezTo>
                <a:cubicBezTo>
                  <a:pt x="9860" y="3994"/>
                  <a:pt x="9970" y="3884"/>
                  <a:pt x="10103" y="3884"/>
                </a:cubicBezTo>
                <a:close/>
                <a:moveTo>
                  <a:pt x="2913" y="4051"/>
                </a:moveTo>
                <a:cubicBezTo>
                  <a:pt x="3021" y="4146"/>
                  <a:pt x="3153" y="4215"/>
                  <a:pt x="3301" y="4248"/>
                </a:cubicBezTo>
                <a:lnTo>
                  <a:pt x="3505" y="4296"/>
                </a:lnTo>
                <a:cubicBezTo>
                  <a:pt x="3329" y="4587"/>
                  <a:pt x="3176" y="4910"/>
                  <a:pt x="3044" y="5256"/>
                </a:cubicBezTo>
                <a:cubicBezTo>
                  <a:pt x="2651" y="5176"/>
                  <a:pt x="2264" y="5079"/>
                  <a:pt x="1879" y="4968"/>
                </a:cubicBezTo>
                <a:cubicBezTo>
                  <a:pt x="2177" y="4620"/>
                  <a:pt x="2523" y="4312"/>
                  <a:pt x="2913" y="4051"/>
                </a:cubicBezTo>
                <a:close/>
                <a:moveTo>
                  <a:pt x="8554" y="4051"/>
                </a:moveTo>
                <a:cubicBezTo>
                  <a:pt x="8886" y="4274"/>
                  <a:pt x="9191" y="4536"/>
                  <a:pt x="9463" y="4832"/>
                </a:cubicBezTo>
                <a:cubicBezTo>
                  <a:pt x="9443" y="4889"/>
                  <a:pt x="9431" y="4949"/>
                  <a:pt x="9428" y="5011"/>
                </a:cubicBezTo>
                <a:cubicBezTo>
                  <a:pt x="9095" y="5105"/>
                  <a:pt x="8761" y="5186"/>
                  <a:pt x="8422" y="5256"/>
                </a:cubicBezTo>
                <a:cubicBezTo>
                  <a:pt x="8292" y="4908"/>
                  <a:pt x="8137" y="4587"/>
                  <a:pt x="7961" y="4296"/>
                </a:cubicBezTo>
                <a:lnTo>
                  <a:pt x="8165" y="4248"/>
                </a:lnTo>
                <a:cubicBezTo>
                  <a:pt x="8314" y="4215"/>
                  <a:pt x="8446" y="4146"/>
                  <a:pt x="8554" y="4051"/>
                </a:cubicBezTo>
                <a:close/>
                <a:moveTo>
                  <a:pt x="7518" y="4397"/>
                </a:moveTo>
                <a:cubicBezTo>
                  <a:pt x="7699" y="4677"/>
                  <a:pt x="7858" y="4991"/>
                  <a:pt x="7993" y="5332"/>
                </a:cubicBezTo>
                <a:cubicBezTo>
                  <a:pt x="7320" y="5447"/>
                  <a:pt x="6635" y="5509"/>
                  <a:pt x="5949" y="5519"/>
                </a:cubicBezTo>
                <a:lnTo>
                  <a:pt x="5949" y="4751"/>
                </a:lnTo>
                <a:cubicBezTo>
                  <a:pt x="5997" y="4745"/>
                  <a:pt x="6046" y="4737"/>
                  <a:pt x="6092" y="4727"/>
                </a:cubicBezTo>
                <a:lnTo>
                  <a:pt x="7518" y="4397"/>
                </a:lnTo>
                <a:close/>
                <a:moveTo>
                  <a:pt x="3949" y="4399"/>
                </a:moveTo>
                <a:lnTo>
                  <a:pt x="5374" y="4729"/>
                </a:lnTo>
                <a:cubicBezTo>
                  <a:pt x="5421" y="4739"/>
                  <a:pt x="5470" y="4749"/>
                  <a:pt x="5518" y="4753"/>
                </a:cubicBezTo>
                <a:lnTo>
                  <a:pt x="5518" y="5520"/>
                </a:lnTo>
                <a:cubicBezTo>
                  <a:pt x="4832" y="5510"/>
                  <a:pt x="4147" y="5447"/>
                  <a:pt x="3474" y="5335"/>
                </a:cubicBezTo>
                <a:cubicBezTo>
                  <a:pt x="3609" y="4992"/>
                  <a:pt x="3768" y="4678"/>
                  <a:pt x="3949" y="4399"/>
                </a:cubicBezTo>
                <a:close/>
                <a:moveTo>
                  <a:pt x="10103" y="4804"/>
                </a:moveTo>
                <a:cubicBezTo>
                  <a:pt x="10237" y="4804"/>
                  <a:pt x="10347" y="4915"/>
                  <a:pt x="10347" y="5049"/>
                </a:cubicBezTo>
                <a:lnTo>
                  <a:pt x="10347" y="5982"/>
                </a:lnTo>
                <a:lnTo>
                  <a:pt x="9860" y="5982"/>
                </a:lnTo>
                <a:lnTo>
                  <a:pt x="9860" y="5049"/>
                </a:lnTo>
                <a:cubicBezTo>
                  <a:pt x="9860" y="4915"/>
                  <a:pt x="9970" y="4804"/>
                  <a:pt x="10103" y="4804"/>
                </a:cubicBezTo>
                <a:close/>
                <a:moveTo>
                  <a:pt x="1596" y="5329"/>
                </a:moveTo>
                <a:cubicBezTo>
                  <a:pt x="2025" y="5463"/>
                  <a:pt x="2464" y="5575"/>
                  <a:pt x="2902" y="5665"/>
                </a:cubicBezTo>
                <a:cubicBezTo>
                  <a:pt x="2678" y="6393"/>
                  <a:pt x="2548" y="7207"/>
                  <a:pt x="2531" y="8052"/>
                </a:cubicBezTo>
                <a:lnTo>
                  <a:pt x="664" y="8052"/>
                </a:lnTo>
                <a:cubicBezTo>
                  <a:pt x="705" y="7059"/>
                  <a:pt x="1034" y="6118"/>
                  <a:pt x="1596" y="5329"/>
                </a:cubicBezTo>
                <a:close/>
                <a:moveTo>
                  <a:pt x="3328" y="5745"/>
                </a:moveTo>
                <a:cubicBezTo>
                  <a:pt x="4050" y="5871"/>
                  <a:pt x="4781" y="5939"/>
                  <a:pt x="5518" y="5950"/>
                </a:cubicBezTo>
                <a:lnTo>
                  <a:pt x="5518" y="8052"/>
                </a:lnTo>
                <a:lnTo>
                  <a:pt x="2960" y="8052"/>
                </a:lnTo>
                <a:cubicBezTo>
                  <a:pt x="2981" y="7231"/>
                  <a:pt x="3108" y="6444"/>
                  <a:pt x="3328" y="5745"/>
                </a:cubicBezTo>
                <a:close/>
                <a:moveTo>
                  <a:pt x="9428" y="5460"/>
                </a:moveTo>
                <a:lnTo>
                  <a:pt x="9428" y="6199"/>
                </a:lnTo>
                <a:cubicBezTo>
                  <a:pt x="9428" y="6319"/>
                  <a:pt x="9524" y="6415"/>
                  <a:pt x="9644" y="6415"/>
                </a:cubicBezTo>
                <a:lnTo>
                  <a:pt x="10457" y="6415"/>
                </a:lnTo>
                <a:cubicBezTo>
                  <a:pt x="10664" y="6937"/>
                  <a:pt x="10780" y="7486"/>
                  <a:pt x="10803" y="8052"/>
                </a:cubicBezTo>
                <a:lnTo>
                  <a:pt x="8936" y="8052"/>
                </a:lnTo>
                <a:cubicBezTo>
                  <a:pt x="8919" y="7207"/>
                  <a:pt x="8787" y="6393"/>
                  <a:pt x="8563" y="5665"/>
                </a:cubicBezTo>
                <a:cubicBezTo>
                  <a:pt x="8852" y="5606"/>
                  <a:pt x="9142" y="5538"/>
                  <a:pt x="9428" y="5460"/>
                </a:cubicBezTo>
                <a:close/>
                <a:moveTo>
                  <a:pt x="8137" y="5748"/>
                </a:moveTo>
                <a:cubicBezTo>
                  <a:pt x="8357" y="6444"/>
                  <a:pt x="8486" y="7233"/>
                  <a:pt x="8504" y="8053"/>
                </a:cubicBezTo>
                <a:lnTo>
                  <a:pt x="5948" y="8053"/>
                </a:lnTo>
                <a:lnTo>
                  <a:pt x="5948" y="5953"/>
                </a:lnTo>
                <a:cubicBezTo>
                  <a:pt x="6684" y="5940"/>
                  <a:pt x="7415" y="5872"/>
                  <a:pt x="8137" y="5748"/>
                </a:cubicBezTo>
                <a:close/>
                <a:moveTo>
                  <a:pt x="5518" y="8483"/>
                </a:moveTo>
                <a:lnTo>
                  <a:pt x="5518" y="10585"/>
                </a:lnTo>
                <a:cubicBezTo>
                  <a:pt x="4781" y="10596"/>
                  <a:pt x="4050" y="10664"/>
                  <a:pt x="3328" y="10789"/>
                </a:cubicBezTo>
                <a:cubicBezTo>
                  <a:pt x="3105" y="10091"/>
                  <a:pt x="2979" y="9304"/>
                  <a:pt x="2960" y="8483"/>
                </a:cubicBezTo>
                <a:close/>
                <a:moveTo>
                  <a:pt x="8506" y="8486"/>
                </a:moveTo>
                <a:cubicBezTo>
                  <a:pt x="8487" y="9306"/>
                  <a:pt x="8362" y="10091"/>
                  <a:pt x="8139" y="10792"/>
                </a:cubicBezTo>
                <a:cubicBezTo>
                  <a:pt x="7417" y="10666"/>
                  <a:pt x="6686" y="10598"/>
                  <a:pt x="5949" y="10586"/>
                </a:cubicBezTo>
                <a:lnTo>
                  <a:pt x="5949" y="8486"/>
                </a:lnTo>
                <a:close/>
                <a:moveTo>
                  <a:pt x="2532" y="8483"/>
                </a:moveTo>
                <a:cubicBezTo>
                  <a:pt x="2551" y="9330"/>
                  <a:pt x="2678" y="10142"/>
                  <a:pt x="2905" y="10871"/>
                </a:cubicBezTo>
                <a:cubicBezTo>
                  <a:pt x="2464" y="10961"/>
                  <a:pt x="2027" y="11074"/>
                  <a:pt x="1598" y="11205"/>
                </a:cubicBezTo>
                <a:cubicBezTo>
                  <a:pt x="1047" y="10431"/>
                  <a:pt x="707" y="9493"/>
                  <a:pt x="665" y="8483"/>
                </a:cubicBezTo>
                <a:close/>
                <a:moveTo>
                  <a:pt x="10803" y="8483"/>
                </a:moveTo>
                <a:cubicBezTo>
                  <a:pt x="10760" y="9496"/>
                  <a:pt x="10420" y="10431"/>
                  <a:pt x="9868" y="11205"/>
                </a:cubicBezTo>
                <a:cubicBezTo>
                  <a:pt x="9437" y="11074"/>
                  <a:pt x="9003" y="10961"/>
                  <a:pt x="8563" y="10871"/>
                </a:cubicBezTo>
                <a:cubicBezTo>
                  <a:pt x="8790" y="10142"/>
                  <a:pt x="8919" y="9330"/>
                  <a:pt x="8936" y="8483"/>
                </a:cubicBezTo>
                <a:close/>
                <a:moveTo>
                  <a:pt x="8422" y="11281"/>
                </a:moveTo>
                <a:cubicBezTo>
                  <a:pt x="8813" y="11360"/>
                  <a:pt x="9201" y="11454"/>
                  <a:pt x="9585" y="11569"/>
                </a:cubicBezTo>
                <a:cubicBezTo>
                  <a:pt x="8980" y="12272"/>
                  <a:pt x="8185" y="12810"/>
                  <a:pt x="7283" y="13100"/>
                </a:cubicBezTo>
                <a:cubicBezTo>
                  <a:pt x="7558" y="12841"/>
                  <a:pt x="7812" y="12509"/>
                  <a:pt x="8036" y="12113"/>
                </a:cubicBezTo>
                <a:cubicBezTo>
                  <a:pt x="8182" y="11855"/>
                  <a:pt x="8311" y="11576"/>
                  <a:pt x="8422" y="11281"/>
                </a:cubicBezTo>
                <a:close/>
                <a:moveTo>
                  <a:pt x="3044" y="11284"/>
                </a:moveTo>
                <a:cubicBezTo>
                  <a:pt x="3156" y="11580"/>
                  <a:pt x="3285" y="11858"/>
                  <a:pt x="3431" y="12116"/>
                </a:cubicBezTo>
                <a:cubicBezTo>
                  <a:pt x="3655" y="12511"/>
                  <a:pt x="3908" y="12842"/>
                  <a:pt x="4183" y="13101"/>
                </a:cubicBezTo>
                <a:cubicBezTo>
                  <a:pt x="3280" y="12810"/>
                  <a:pt x="2487" y="12272"/>
                  <a:pt x="1882" y="11570"/>
                </a:cubicBezTo>
                <a:cubicBezTo>
                  <a:pt x="2266" y="11457"/>
                  <a:pt x="2654" y="11363"/>
                  <a:pt x="3044" y="11284"/>
                </a:cubicBezTo>
                <a:close/>
                <a:moveTo>
                  <a:pt x="5518" y="11017"/>
                </a:moveTo>
                <a:lnTo>
                  <a:pt x="5518" y="13327"/>
                </a:lnTo>
                <a:cubicBezTo>
                  <a:pt x="4878" y="13235"/>
                  <a:pt x="4277" y="12738"/>
                  <a:pt x="3806" y="11903"/>
                </a:cubicBezTo>
                <a:cubicBezTo>
                  <a:pt x="3683" y="11686"/>
                  <a:pt x="3573" y="11451"/>
                  <a:pt x="3474" y="11204"/>
                </a:cubicBezTo>
                <a:cubicBezTo>
                  <a:pt x="4147" y="11090"/>
                  <a:pt x="4830" y="11027"/>
                  <a:pt x="5518" y="11017"/>
                </a:cubicBezTo>
                <a:close/>
                <a:moveTo>
                  <a:pt x="5949" y="11017"/>
                </a:moveTo>
                <a:cubicBezTo>
                  <a:pt x="6635" y="11027"/>
                  <a:pt x="7320" y="11091"/>
                  <a:pt x="7991" y="11204"/>
                </a:cubicBezTo>
                <a:cubicBezTo>
                  <a:pt x="7894" y="11451"/>
                  <a:pt x="7784" y="11686"/>
                  <a:pt x="7661" y="11903"/>
                </a:cubicBezTo>
                <a:cubicBezTo>
                  <a:pt x="7188" y="12738"/>
                  <a:pt x="6586" y="13235"/>
                  <a:pt x="5949" y="13327"/>
                </a:cubicBezTo>
                <a:lnTo>
                  <a:pt x="5949" y="11017"/>
                </a:lnTo>
                <a:close/>
                <a:moveTo>
                  <a:pt x="5735" y="0"/>
                </a:moveTo>
                <a:cubicBezTo>
                  <a:pt x="5722" y="0"/>
                  <a:pt x="5709" y="2"/>
                  <a:pt x="5696" y="5"/>
                </a:cubicBezTo>
                <a:lnTo>
                  <a:pt x="303" y="1003"/>
                </a:lnTo>
                <a:cubicBezTo>
                  <a:pt x="127" y="1037"/>
                  <a:pt x="1" y="1186"/>
                  <a:pt x="1" y="1367"/>
                </a:cubicBezTo>
                <a:cubicBezTo>
                  <a:pt x="1" y="1548"/>
                  <a:pt x="127" y="1698"/>
                  <a:pt x="303" y="1731"/>
                </a:cubicBezTo>
                <a:lnTo>
                  <a:pt x="2743" y="2183"/>
                </a:lnTo>
                <a:lnTo>
                  <a:pt x="2610" y="3254"/>
                </a:lnTo>
                <a:cubicBezTo>
                  <a:pt x="2590" y="3410"/>
                  <a:pt x="2612" y="3564"/>
                  <a:pt x="2667" y="3701"/>
                </a:cubicBezTo>
                <a:cubicBezTo>
                  <a:pt x="1135" y="4727"/>
                  <a:pt x="228" y="6424"/>
                  <a:pt x="228" y="8269"/>
                </a:cubicBezTo>
                <a:cubicBezTo>
                  <a:pt x="228" y="11305"/>
                  <a:pt x="2697" y="13774"/>
                  <a:pt x="5732" y="13774"/>
                </a:cubicBezTo>
                <a:cubicBezTo>
                  <a:pt x="8768" y="13774"/>
                  <a:pt x="11237" y="11305"/>
                  <a:pt x="11237" y="8269"/>
                </a:cubicBezTo>
                <a:cubicBezTo>
                  <a:pt x="11237" y="7502"/>
                  <a:pt x="11081" y="6761"/>
                  <a:pt x="10777" y="6066"/>
                </a:cubicBezTo>
                <a:lnTo>
                  <a:pt x="10777" y="5049"/>
                </a:lnTo>
                <a:cubicBezTo>
                  <a:pt x="10777" y="4872"/>
                  <a:pt x="10709" y="4709"/>
                  <a:pt x="10596" y="4590"/>
                </a:cubicBezTo>
                <a:cubicBezTo>
                  <a:pt x="10709" y="4468"/>
                  <a:pt x="10777" y="4308"/>
                  <a:pt x="10777" y="4130"/>
                </a:cubicBezTo>
                <a:cubicBezTo>
                  <a:pt x="10777" y="3833"/>
                  <a:pt x="10585" y="3580"/>
                  <a:pt x="10318" y="3490"/>
                </a:cubicBezTo>
                <a:lnTo>
                  <a:pt x="10318" y="1891"/>
                </a:lnTo>
                <a:lnTo>
                  <a:pt x="11167" y="1731"/>
                </a:lnTo>
                <a:cubicBezTo>
                  <a:pt x="11345" y="1698"/>
                  <a:pt x="11469" y="1548"/>
                  <a:pt x="11469" y="1367"/>
                </a:cubicBezTo>
                <a:cubicBezTo>
                  <a:pt x="11469" y="1186"/>
                  <a:pt x="11345" y="1037"/>
                  <a:pt x="11167" y="1003"/>
                </a:cubicBezTo>
                <a:lnTo>
                  <a:pt x="5774" y="5"/>
                </a:lnTo>
                <a:cubicBezTo>
                  <a:pt x="5762" y="2"/>
                  <a:pt x="5749" y="0"/>
                  <a:pt x="57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 name="Google Shape;359;p67"/>
          <p:cNvGrpSpPr/>
          <p:nvPr/>
        </p:nvGrpSpPr>
        <p:grpSpPr>
          <a:xfrm>
            <a:off x="4099540" y="2030666"/>
            <a:ext cx="826482" cy="632426"/>
            <a:chOff x="4171599" y="4378267"/>
            <a:chExt cx="372138" cy="284825"/>
          </a:xfrm>
        </p:grpSpPr>
        <p:sp>
          <p:nvSpPr>
            <p:cNvPr id="360" name="Google Shape;360;p67"/>
            <p:cNvSpPr/>
            <p:nvPr/>
          </p:nvSpPr>
          <p:spPr>
            <a:xfrm>
              <a:off x="4171599" y="4378267"/>
              <a:ext cx="372138" cy="284825"/>
            </a:xfrm>
            <a:custGeom>
              <a:rect b="b" l="l" r="r" t="t"/>
              <a:pathLst>
                <a:path extrusionOk="0" h="10553" w="13788">
                  <a:moveTo>
                    <a:pt x="9197" y="1350"/>
                  </a:moveTo>
                  <a:lnTo>
                    <a:pt x="9197" y="1840"/>
                  </a:lnTo>
                  <a:lnTo>
                    <a:pt x="7329" y="1840"/>
                  </a:lnTo>
                  <a:lnTo>
                    <a:pt x="7329" y="1350"/>
                  </a:lnTo>
                  <a:close/>
                  <a:moveTo>
                    <a:pt x="5272" y="431"/>
                  </a:moveTo>
                  <a:cubicBezTo>
                    <a:pt x="5405" y="431"/>
                    <a:pt x="5515" y="541"/>
                    <a:pt x="5515" y="676"/>
                  </a:cubicBezTo>
                  <a:lnTo>
                    <a:pt x="5515" y="2760"/>
                  </a:lnTo>
                  <a:lnTo>
                    <a:pt x="887" y="2760"/>
                  </a:lnTo>
                  <a:lnTo>
                    <a:pt x="887" y="676"/>
                  </a:lnTo>
                  <a:lnTo>
                    <a:pt x="888" y="676"/>
                  </a:lnTo>
                  <a:cubicBezTo>
                    <a:pt x="888" y="541"/>
                    <a:pt x="998" y="431"/>
                    <a:pt x="1133" y="431"/>
                  </a:cubicBezTo>
                  <a:close/>
                  <a:moveTo>
                    <a:pt x="9654" y="2271"/>
                  </a:moveTo>
                  <a:lnTo>
                    <a:pt x="9654" y="2760"/>
                  </a:lnTo>
                  <a:lnTo>
                    <a:pt x="6867" y="2760"/>
                  </a:lnTo>
                  <a:lnTo>
                    <a:pt x="6867" y="2271"/>
                  </a:lnTo>
                  <a:close/>
                  <a:moveTo>
                    <a:pt x="5518" y="3193"/>
                  </a:moveTo>
                  <a:lnTo>
                    <a:pt x="5518" y="3436"/>
                  </a:lnTo>
                  <a:cubicBezTo>
                    <a:pt x="5518" y="3571"/>
                    <a:pt x="5407" y="3681"/>
                    <a:pt x="5273" y="3681"/>
                  </a:cubicBezTo>
                  <a:lnTo>
                    <a:pt x="1133" y="3681"/>
                  </a:lnTo>
                  <a:cubicBezTo>
                    <a:pt x="998" y="3681"/>
                    <a:pt x="888" y="3571"/>
                    <a:pt x="888" y="3436"/>
                  </a:cubicBezTo>
                  <a:lnTo>
                    <a:pt x="888" y="3193"/>
                  </a:lnTo>
                  <a:close/>
                  <a:moveTo>
                    <a:pt x="9657" y="3193"/>
                  </a:moveTo>
                  <a:lnTo>
                    <a:pt x="9657" y="3681"/>
                  </a:lnTo>
                  <a:lnTo>
                    <a:pt x="7329" y="3681"/>
                  </a:lnTo>
                  <a:lnTo>
                    <a:pt x="7329" y="3193"/>
                  </a:lnTo>
                  <a:close/>
                  <a:moveTo>
                    <a:pt x="3676" y="4112"/>
                  </a:moveTo>
                  <a:lnTo>
                    <a:pt x="3676" y="4600"/>
                  </a:lnTo>
                  <a:lnTo>
                    <a:pt x="2728" y="4600"/>
                  </a:lnTo>
                  <a:lnTo>
                    <a:pt x="2728" y="4112"/>
                  </a:lnTo>
                  <a:close/>
                  <a:moveTo>
                    <a:pt x="10116" y="4112"/>
                  </a:moveTo>
                  <a:lnTo>
                    <a:pt x="10116" y="4600"/>
                  </a:lnTo>
                  <a:lnTo>
                    <a:pt x="6867" y="4600"/>
                  </a:lnTo>
                  <a:lnTo>
                    <a:pt x="6867" y="4112"/>
                  </a:lnTo>
                  <a:close/>
                  <a:moveTo>
                    <a:pt x="13322" y="5032"/>
                  </a:moveTo>
                  <a:cubicBezTo>
                    <a:pt x="13329" y="5032"/>
                    <a:pt x="13336" y="5040"/>
                    <a:pt x="13336" y="5047"/>
                  </a:cubicBezTo>
                  <a:lnTo>
                    <a:pt x="13336" y="5506"/>
                  </a:lnTo>
                  <a:cubicBezTo>
                    <a:pt x="13336" y="5513"/>
                    <a:pt x="13329" y="5520"/>
                    <a:pt x="13322" y="5520"/>
                  </a:cubicBezTo>
                  <a:lnTo>
                    <a:pt x="442" y="5520"/>
                  </a:lnTo>
                  <a:cubicBezTo>
                    <a:pt x="435" y="5520"/>
                    <a:pt x="428" y="5513"/>
                    <a:pt x="428" y="5506"/>
                  </a:cubicBezTo>
                  <a:lnTo>
                    <a:pt x="428" y="5047"/>
                  </a:lnTo>
                  <a:cubicBezTo>
                    <a:pt x="428" y="5040"/>
                    <a:pt x="435" y="5032"/>
                    <a:pt x="442" y="5032"/>
                  </a:cubicBezTo>
                  <a:close/>
                  <a:moveTo>
                    <a:pt x="1136" y="0"/>
                  </a:moveTo>
                  <a:cubicBezTo>
                    <a:pt x="764" y="0"/>
                    <a:pt x="461" y="304"/>
                    <a:pt x="461" y="676"/>
                  </a:cubicBezTo>
                  <a:lnTo>
                    <a:pt x="461" y="3436"/>
                  </a:lnTo>
                  <a:cubicBezTo>
                    <a:pt x="461" y="3809"/>
                    <a:pt x="765" y="4110"/>
                    <a:pt x="1136" y="4110"/>
                  </a:cubicBezTo>
                  <a:lnTo>
                    <a:pt x="2301" y="4110"/>
                  </a:lnTo>
                  <a:lnTo>
                    <a:pt x="2301" y="4600"/>
                  </a:lnTo>
                  <a:lnTo>
                    <a:pt x="447" y="4600"/>
                  </a:lnTo>
                  <a:cubicBezTo>
                    <a:pt x="201" y="4600"/>
                    <a:pt x="1" y="4798"/>
                    <a:pt x="1" y="5044"/>
                  </a:cubicBezTo>
                  <a:lnTo>
                    <a:pt x="1" y="5504"/>
                  </a:lnTo>
                  <a:cubicBezTo>
                    <a:pt x="1" y="5750"/>
                    <a:pt x="201" y="5949"/>
                    <a:pt x="447" y="5949"/>
                  </a:cubicBezTo>
                  <a:lnTo>
                    <a:pt x="1332" y="5949"/>
                  </a:lnTo>
                  <a:lnTo>
                    <a:pt x="464" y="10290"/>
                  </a:lnTo>
                  <a:cubicBezTo>
                    <a:pt x="441" y="10409"/>
                    <a:pt x="518" y="10521"/>
                    <a:pt x="635" y="10544"/>
                  </a:cubicBezTo>
                  <a:cubicBezTo>
                    <a:pt x="649" y="10548"/>
                    <a:pt x="664" y="10548"/>
                    <a:pt x="678" y="10548"/>
                  </a:cubicBezTo>
                  <a:cubicBezTo>
                    <a:pt x="779" y="10548"/>
                    <a:pt x="868" y="10477"/>
                    <a:pt x="889" y="10374"/>
                  </a:cubicBezTo>
                  <a:lnTo>
                    <a:pt x="1774" y="5947"/>
                  </a:lnTo>
                  <a:lnTo>
                    <a:pt x="12002" y="5947"/>
                  </a:lnTo>
                  <a:lnTo>
                    <a:pt x="12880" y="10379"/>
                  </a:lnTo>
                  <a:cubicBezTo>
                    <a:pt x="12901" y="10481"/>
                    <a:pt x="12990" y="10552"/>
                    <a:pt x="13092" y="10552"/>
                  </a:cubicBezTo>
                  <a:cubicBezTo>
                    <a:pt x="13106" y="10552"/>
                    <a:pt x="13121" y="10550"/>
                    <a:pt x="13135" y="10548"/>
                  </a:cubicBezTo>
                  <a:cubicBezTo>
                    <a:pt x="13254" y="10525"/>
                    <a:pt x="13328" y="10411"/>
                    <a:pt x="13306" y="10295"/>
                  </a:cubicBezTo>
                  <a:lnTo>
                    <a:pt x="12437" y="5953"/>
                  </a:lnTo>
                  <a:lnTo>
                    <a:pt x="13323" y="5953"/>
                  </a:lnTo>
                  <a:cubicBezTo>
                    <a:pt x="13569" y="5953"/>
                    <a:pt x="13769" y="5755"/>
                    <a:pt x="13769" y="5509"/>
                  </a:cubicBezTo>
                  <a:lnTo>
                    <a:pt x="13769" y="5048"/>
                  </a:lnTo>
                  <a:cubicBezTo>
                    <a:pt x="13768" y="4801"/>
                    <a:pt x="13568" y="4600"/>
                    <a:pt x="13322" y="4600"/>
                  </a:cubicBezTo>
                  <a:lnTo>
                    <a:pt x="12629" y="4600"/>
                  </a:lnTo>
                  <a:lnTo>
                    <a:pt x="12629" y="4086"/>
                  </a:lnTo>
                  <a:cubicBezTo>
                    <a:pt x="13034" y="4040"/>
                    <a:pt x="13410" y="3859"/>
                    <a:pt x="13704" y="3565"/>
                  </a:cubicBezTo>
                  <a:cubicBezTo>
                    <a:pt x="13788" y="3479"/>
                    <a:pt x="13788" y="3345"/>
                    <a:pt x="13704" y="3259"/>
                  </a:cubicBezTo>
                  <a:cubicBezTo>
                    <a:pt x="13661" y="3217"/>
                    <a:pt x="13606" y="3195"/>
                    <a:pt x="13551" y="3195"/>
                  </a:cubicBezTo>
                  <a:cubicBezTo>
                    <a:pt x="13495" y="3195"/>
                    <a:pt x="13440" y="3217"/>
                    <a:pt x="13398" y="3259"/>
                  </a:cubicBezTo>
                  <a:cubicBezTo>
                    <a:pt x="13134" y="3523"/>
                    <a:pt x="12785" y="3668"/>
                    <a:pt x="12411" y="3668"/>
                  </a:cubicBezTo>
                  <a:cubicBezTo>
                    <a:pt x="12039" y="3668"/>
                    <a:pt x="11691" y="3523"/>
                    <a:pt x="11426" y="3259"/>
                  </a:cubicBezTo>
                  <a:cubicBezTo>
                    <a:pt x="11161" y="2995"/>
                    <a:pt x="11016" y="2646"/>
                    <a:pt x="11016" y="2274"/>
                  </a:cubicBezTo>
                  <a:cubicBezTo>
                    <a:pt x="11016" y="1900"/>
                    <a:pt x="11161" y="1552"/>
                    <a:pt x="11426" y="1287"/>
                  </a:cubicBezTo>
                  <a:cubicBezTo>
                    <a:pt x="11511" y="1203"/>
                    <a:pt x="11511" y="1067"/>
                    <a:pt x="11426" y="981"/>
                  </a:cubicBezTo>
                  <a:cubicBezTo>
                    <a:pt x="11383" y="939"/>
                    <a:pt x="11328" y="917"/>
                    <a:pt x="11273" y="917"/>
                  </a:cubicBezTo>
                  <a:cubicBezTo>
                    <a:pt x="11218" y="917"/>
                    <a:pt x="11163" y="939"/>
                    <a:pt x="11120" y="981"/>
                  </a:cubicBezTo>
                  <a:cubicBezTo>
                    <a:pt x="10775" y="1327"/>
                    <a:pt x="10585" y="1785"/>
                    <a:pt x="10585" y="2274"/>
                  </a:cubicBezTo>
                  <a:cubicBezTo>
                    <a:pt x="10585" y="2762"/>
                    <a:pt x="10775" y="3219"/>
                    <a:pt x="11120" y="3565"/>
                  </a:cubicBezTo>
                  <a:cubicBezTo>
                    <a:pt x="11413" y="3859"/>
                    <a:pt x="11789" y="4040"/>
                    <a:pt x="12194" y="4086"/>
                  </a:cubicBezTo>
                  <a:lnTo>
                    <a:pt x="12194" y="4600"/>
                  </a:lnTo>
                  <a:lnTo>
                    <a:pt x="10547" y="4600"/>
                  </a:lnTo>
                  <a:lnTo>
                    <a:pt x="10547" y="3896"/>
                  </a:lnTo>
                  <a:cubicBezTo>
                    <a:pt x="10547" y="3776"/>
                    <a:pt x="10450" y="3681"/>
                    <a:pt x="10332" y="3681"/>
                  </a:cubicBezTo>
                  <a:lnTo>
                    <a:pt x="10087" y="3681"/>
                  </a:lnTo>
                  <a:lnTo>
                    <a:pt x="10087" y="2977"/>
                  </a:lnTo>
                  <a:lnTo>
                    <a:pt x="10087" y="2057"/>
                  </a:lnTo>
                  <a:cubicBezTo>
                    <a:pt x="10087" y="1937"/>
                    <a:pt x="9992" y="1841"/>
                    <a:pt x="9871" y="1841"/>
                  </a:cubicBezTo>
                  <a:lnTo>
                    <a:pt x="9628" y="1841"/>
                  </a:lnTo>
                  <a:lnTo>
                    <a:pt x="9628" y="1138"/>
                  </a:lnTo>
                  <a:cubicBezTo>
                    <a:pt x="9628" y="1018"/>
                    <a:pt x="9531" y="922"/>
                    <a:pt x="9413" y="922"/>
                  </a:cubicBezTo>
                  <a:lnTo>
                    <a:pt x="7113" y="922"/>
                  </a:lnTo>
                  <a:cubicBezTo>
                    <a:pt x="6994" y="922"/>
                    <a:pt x="6897" y="1018"/>
                    <a:pt x="6897" y="1138"/>
                  </a:cubicBezTo>
                  <a:lnTo>
                    <a:pt x="6897" y="1841"/>
                  </a:lnTo>
                  <a:lnTo>
                    <a:pt x="6654" y="1841"/>
                  </a:lnTo>
                  <a:cubicBezTo>
                    <a:pt x="6534" y="1841"/>
                    <a:pt x="6438" y="1937"/>
                    <a:pt x="6438" y="2057"/>
                  </a:cubicBezTo>
                  <a:lnTo>
                    <a:pt x="6438" y="2977"/>
                  </a:lnTo>
                  <a:cubicBezTo>
                    <a:pt x="6438" y="3096"/>
                    <a:pt x="6534" y="3191"/>
                    <a:pt x="6654" y="3191"/>
                  </a:cubicBezTo>
                  <a:lnTo>
                    <a:pt x="6897" y="3191"/>
                  </a:lnTo>
                  <a:lnTo>
                    <a:pt x="6897" y="3681"/>
                  </a:lnTo>
                  <a:lnTo>
                    <a:pt x="6654" y="3681"/>
                  </a:lnTo>
                  <a:cubicBezTo>
                    <a:pt x="6534" y="3681"/>
                    <a:pt x="6438" y="3776"/>
                    <a:pt x="6438" y="3896"/>
                  </a:cubicBezTo>
                  <a:lnTo>
                    <a:pt x="6438" y="4600"/>
                  </a:lnTo>
                  <a:lnTo>
                    <a:pt x="4110" y="4600"/>
                  </a:lnTo>
                  <a:lnTo>
                    <a:pt x="4110" y="4110"/>
                  </a:lnTo>
                  <a:lnTo>
                    <a:pt x="5275" y="4110"/>
                  </a:lnTo>
                  <a:cubicBezTo>
                    <a:pt x="5648" y="4110"/>
                    <a:pt x="5949" y="3807"/>
                    <a:pt x="5949" y="3436"/>
                  </a:cubicBezTo>
                  <a:lnTo>
                    <a:pt x="5949" y="676"/>
                  </a:lnTo>
                  <a:cubicBezTo>
                    <a:pt x="5949" y="303"/>
                    <a:pt x="5645" y="0"/>
                    <a:pt x="52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7"/>
            <p:cNvSpPr/>
            <p:nvPr/>
          </p:nvSpPr>
          <p:spPr>
            <a:xfrm>
              <a:off x="4475992" y="4409009"/>
              <a:ext cx="61348" cy="61348"/>
            </a:xfrm>
            <a:custGeom>
              <a:rect b="b" l="l" r="r" t="t"/>
              <a:pathLst>
                <a:path extrusionOk="0" h="2273" w="2273">
                  <a:moveTo>
                    <a:pt x="1136" y="433"/>
                  </a:moveTo>
                  <a:cubicBezTo>
                    <a:pt x="1524" y="433"/>
                    <a:pt x="1840" y="748"/>
                    <a:pt x="1840" y="1136"/>
                  </a:cubicBezTo>
                  <a:cubicBezTo>
                    <a:pt x="1840" y="1523"/>
                    <a:pt x="1523" y="1840"/>
                    <a:pt x="1136" y="1840"/>
                  </a:cubicBezTo>
                  <a:cubicBezTo>
                    <a:pt x="747" y="1840"/>
                    <a:pt x="431" y="1523"/>
                    <a:pt x="431" y="1136"/>
                  </a:cubicBezTo>
                  <a:cubicBezTo>
                    <a:pt x="431" y="747"/>
                    <a:pt x="748" y="433"/>
                    <a:pt x="1136" y="433"/>
                  </a:cubicBezTo>
                  <a:close/>
                  <a:moveTo>
                    <a:pt x="1136" y="0"/>
                  </a:moveTo>
                  <a:cubicBezTo>
                    <a:pt x="510" y="0"/>
                    <a:pt x="0" y="510"/>
                    <a:pt x="0" y="1136"/>
                  </a:cubicBezTo>
                  <a:cubicBezTo>
                    <a:pt x="0" y="1762"/>
                    <a:pt x="510" y="2272"/>
                    <a:pt x="1136" y="2272"/>
                  </a:cubicBezTo>
                  <a:cubicBezTo>
                    <a:pt x="1762" y="2272"/>
                    <a:pt x="2272" y="1762"/>
                    <a:pt x="2272" y="1136"/>
                  </a:cubicBezTo>
                  <a:cubicBezTo>
                    <a:pt x="2272" y="508"/>
                    <a:pt x="1762" y="0"/>
                    <a:pt x="11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2" name="Google Shape;362;p67"/>
          <p:cNvSpPr txBox="1"/>
          <p:nvPr>
            <p:ph idx="5" type="ctrTitle"/>
          </p:nvPr>
        </p:nvSpPr>
        <p:spPr>
          <a:xfrm>
            <a:off x="724350" y="5188300"/>
            <a:ext cx="7574700" cy="85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s"/>
              <a:t>¡Y virtualización táctica o ágil de la docencia por causas sobrevenidas!</a:t>
            </a:r>
            <a:endParaRPr/>
          </a:p>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366" name="Shape 366"/>
        <p:cNvGrpSpPr/>
        <p:nvPr/>
      </p:nvGrpSpPr>
      <p:grpSpPr>
        <a:xfrm>
          <a:off x="0" y="0"/>
          <a:ext cx="0" cy="0"/>
          <a:chOff x="0" y="0"/>
          <a:chExt cx="0" cy="0"/>
        </a:xfrm>
      </p:grpSpPr>
      <p:sp>
        <p:nvSpPr>
          <p:cNvPr id="367" name="Google Shape;367;p68"/>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8"/>
          <p:cNvSpPr txBox="1"/>
          <p:nvPr/>
        </p:nvSpPr>
        <p:spPr>
          <a:xfrm>
            <a:off x="4688000" y="1620175"/>
            <a:ext cx="3630000" cy="173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 sz="1500">
                <a:solidFill>
                  <a:schemeClr val="dk2"/>
                </a:solidFill>
              </a:rPr>
              <a:t>Cursos semipresenciales donde prima lo presencial </a:t>
            </a:r>
            <a:endParaRPr b="1" sz="1500">
              <a:solidFill>
                <a:schemeClr val="dk2"/>
              </a:solidFill>
            </a:endParaRPr>
          </a:p>
          <a:p>
            <a:pPr indent="0" lvl="0" marL="0" marR="0" rtl="0" algn="ctr">
              <a:lnSpc>
                <a:spcPct val="100000"/>
              </a:lnSpc>
              <a:spcBef>
                <a:spcPts val="0"/>
              </a:spcBef>
              <a:spcAft>
                <a:spcPts val="0"/>
              </a:spcAft>
              <a:buClr>
                <a:schemeClr val="dk1"/>
              </a:buClr>
              <a:buSzPts val="1100"/>
              <a:buFont typeface="Arial"/>
              <a:buNone/>
            </a:pPr>
            <a:r>
              <a:t/>
            </a:r>
            <a:endParaRPr sz="1100">
              <a:solidFill>
                <a:schemeClr val="dk2"/>
              </a:solidFill>
            </a:endParaRPr>
          </a:p>
          <a:p>
            <a:pPr indent="0" lvl="0" marL="0" marR="0" rtl="0" algn="ctr">
              <a:lnSpc>
                <a:spcPct val="100000"/>
              </a:lnSpc>
              <a:spcBef>
                <a:spcPts val="0"/>
              </a:spcBef>
              <a:spcAft>
                <a:spcPts val="0"/>
              </a:spcAft>
              <a:buClr>
                <a:schemeClr val="dk1"/>
              </a:buClr>
              <a:buSzPts val="1100"/>
              <a:buFont typeface="Arial"/>
              <a:buNone/>
            </a:pPr>
            <a:r>
              <a:rPr lang="es" sz="1200">
                <a:solidFill>
                  <a:schemeClr val="dk2"/>
                </a:solidFill>
              </a:rPr>
              <a:t>Campus Virtual y/o otras herramientas con una finalidad concreta (presentación previa a aprendizaje online, tutorías…), recogida y computada con determinada carga lectiva, como complemento/apoyo a la enseñanza presencial a lo largo del programa.</a:t>
            </a:r>
            <a:endParaRPr sz="1200">
              <a:solidFill>
                <a:schemeClr val="dk2"/>
              </a:solidFill>
            </a:endParaRPr>
          </a:p>
          <a:p>
            <a:pPr indent="0" lvl="0" marL="0" rtl="0" algn="ctr">
              <a:lnSpc>
                <a:spcPct val="115000"/>
              </a:lnSpc>
              <a:spcBef>
                <a:spcPts val="0"/>
              </a:spcBef>
              <a:spcAft>
                <a:spcPts val="0"/>
              </a:spcAft>
              <a:buClr>
                <a:schemeClr val="dk1"/>
              </a:buClr>
              <a:buSzPts val="1100"/>
              <a:buFont typeface="Arial"/>
              <a:buNone/>
            </a:pPr>
            <a:r>
              <a:t/>
            </a:r>
            <a:endParaRPr b="1">
              <a:solidFill>
                <a:schemeClr val="dk2"/>
              </a:solidFill>
            </a:endParaRPr>
          </a:p>
        </p:txBody>
      </p:sp>
      <p:sp>
        <p:nvSpPr>
          <p:cNvPr id="369" name="Google Shape;369;p68"/>
          <p:cNvSpPr txBox="1"/>
          <p:nvPr/>
        </p:nvSpPr>
        <p:spPr>
          <a:xfrm>
            <a:off x="942100" y="1618200"/>
            <a:ext cx="3414300" cy="787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s" sz="1500">
                <a:solidFill>
                  <a:schemeClr val="dk2"/>
                </a:solidFill>
              </a:rPr>
              <a:t>Cursos semipresenciales donde prima lo virtual (=programas online con apoyo presencial)</a:t>
            </a:r>
            <a:endParaRPr b="1" sz="1500">
              <a:solidFill>
                <a:schemeClr val="dk2"/>
              </a:solidFill>
            </a:endParaRPr>
          </a:p>
          <a:p>
            <a:pPr indent="0" lvl="0" marL="0" rtl="0" algn="ctr">
              <a:lnSpc>
                <a:spcPct val="100000"/>
              </a:lnSpc>
              <a:spcBef>
                <a:spcPts val="0"/>
              </a:spcBef>
              <a:spcAft>
                <a:spcPts val="0"/>
              </a:spcAft>
              <a:buClr>
                <a:schemeClr val="dk1"/>
              </a:buClr>
              <a:buSzPts val="1100"/>
              <a:buFont typeface="Arial"/>
              <a:buNone/>
            </a:pPr>
            <a:r>
              <a:t/>
            </a:r>
            <a:endParaRPr b="1">
              <a:solidFill>
                <a:schemeClr val="dk2"/>
              </a:solidFill>
            </a:endParaRPr>
          </a:p>
          <a:p>
            <a:pPr indent="0" lvl="0" marL="0" rtl="0" algn="ctr">
              <a:lnSpc>
                <a:spcPct val="100000"/>
              </a:lnSpc>
              <a:spcBef>
                <a:spcPts val="0"/>
              </a:spcBef>
              <a:spcAft>
                <a:spcPts val="0"/>
              </a:spcAft>
              <a:buClr>
                <a:schemeClr val="dk1"/>
              </a:buClr>
              <a:buSzPts val="1100"/>
              <a:buFont typeface="Arial"/>
              <a:buNone/>
            </a:pPr>
            <a:r>
              <a:rPr lang="es" sz="1200">
                <a:solidFill>
                  <a:schemeClr val="dk2"/>
                </a:solidFill>
              </a:rPr>
              <a:t>S</a:t>
            </a:r>
            <a:r>
              <a:rPr lang="es" sz="1200">
                <a:solidFill>
                  <a:schemeClr val="dk2"/>
                </a:solidFill>
              </a:rPr>
              <a:t>ecuencia de actividad de aprendizaje online a lo largo de un periodo determinado, en las que lo presencial (ej. sesión semanal) </a:t>
            </a:r>
            <a:r>
              <a:rPr lang="es" sz="1200">
                <a:solidFill>
                  <a:schemeClr val="dk2"/>
                </a:solidFill>
              </a:rPr>
              <a:t>supone un apoyo (ej. posgrados con Colegios profesionales)</a:t>
            </a:r>
            <a:endParaRPr sz="1200">
              <a:solidFill>
                <a:schemeClr val="dk2"/>
              </a:solidFill>
            </a:endParaRPr>
          </a:p>
        </p:txBody>
      </p:sp>
      <p:sp>
        <p:nvSpPr>
          <p:cNvPr id="370" name="Google Shape;370;p68"/>
          <p:cNvSpPr txBox="1"/>
          <p:nvPr/>
        </p:nvSpPr>
        <p:spPr>
          <a:xfrm>
            <a:off x="938150" y="3906175"/>
            <a:ext cx="3470700" cy="173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 sz="1500">
                <a:solidFill>
                  <a:schemeClr val="dk2"/>
                </a:solidFill>
              </a:rPr>
              <a:t>Cursos presenciales con módulos/ asignaturas virtuales</a:t>
            </a:r>
            <a:endParaRPr b="1" sz="1500">
              <a:solidFill>
                <a:schemeClr val="dk2"/>
              </a:solidFill>
            </a:endParaRPr>
          </a:p>
          <a:p>
            <a:pPr indent="0" lvl="0" marL="0" marR="0" rtl="0" algn="ctr">
              <a:lnSpc>
                <a:spcPct val="100000"/>
              </a:lnSpc>
              <a:spcBef>
                <a:spcPts val="0"/>
              </a:spcBef>
              <a:spcAft>
                <a:spcPts val="0"/>
              </a:spcAft>
              <a:buNone/>
            </a:pPr>
            <a:r>
              <a:t/>
            </a:r>
            <a:endParaRPr sz="1200">
              <a:solidFill>
                <a:schemeClr val="dk2"/>
              </a:solidFill>
            </a:endParaRPr>
          </a:p>
          <a:p>
            <a:pPr indent="0" lvl="0" marL="0" marR="0" rtl="0" algn="ctr">
              <a:lnSpc>
                <a:spcPct val="100000"/>
              </a:lnSpc>
              <a:spcBef>
                <a:spcPts val="0"/>
              </a:spcBef>
              <a:spcAft>
                <a:spcPts val="0"/>
              </a:spcAft>
              <a:buNone/>
            </a:pPr>
            <a:r>
              <a:rPr lang="es" sz="1200">
                <a:solidFill>
                  <a:schemeClr val="dk2"/>
                </a:solidFill>
              </a:rPr>
              <a:t>Impartición de </a:t>
            </a:r>
            <a:r>
              <a:rPr lang="es" sz="1200">
                <a:solidFill>
                  <a:schemeClr val="dk2"/>
                </a:solidFill>
              </a:rPr>
              <a:t>módulos/asignaturas (con nº de ETCS concreto) totalmente online, por su naturaleza/especificidad, dentro de un programa presencial o semipresencial que también usa el campus virtual (ej. M.O. de Relaciones Internacionales de la UNIA).</a:t>
            </a:r>
            <a:endParaRPr sz="1200">
              <a:solidFill>
                <a:schemeClr val="dk2"/>
              </a:solidFill>
            </a:endParaRPr>
          </a:p>
          <a:p>
            <a:pPr indent="0" lvl="0" marL="0" rtl="0" algn="ctr">
              <a:lnSpc>
                <a:spcPct val="115000"/>
              </a:lnSpc>
              <a:spcBef>
                <a:spcPts val="0"/>
              </a:spcBef>
              <a:spcAft>
                <a:spcPts val="0"/>
              </a:spcAft>
              <a:buClr>
                <a:schemeClr val="dk1"/>
              </a:buClr>
              <a:buSzPts val="1100"/>
              <a:buFont typeface="Arial"/>
              <a:buNone/>
            </a:pPr>
            <a:r>
              <a:t/>
            </a:r>
            <a:endParaRPr b="1">
              <a:solidFill>
                <a:schemeClr val="dk2"/>
              </a:solidFill>
            </a:endParaRPr>
          </a:p>
        </p:txBody>
      </p:sp>
      <p:sp>
        <p:nvSpPr>
          <p:cNvPr id="371" name="Google Shape;371;p68"/>
          <p:cNvSpPr txBox="1"/>
          <p:nvPr/>
        </p:nvSpPr>
        <p:spPr>
          <a:xfrm>
            <a:off x="4770950" y="3906175"/>
            <a:ext cx="3630000" cy="173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 sz="1500">
                <a:solidFill>
                  <a:schemeClr val="dk2"/>
                </a:solidFill>
              </a:rPr>
              <a:t>Cursos virtuales con módulos/ asignaturas o determinadas actividades presenciales</a:t>
            </a:r>
            <a:endParaRPr b="1" sz="1500">
              <a:solidFill>
                <a:schemeClr val="dk2"/>
              </a:solidFill>
            </a:endParaRPr>
          </a:p>
          <a:p>
            <a:pPr indent="0" lvl="0" marL="0" marR="0" rtl="0" algn="ctr">
              <a:lnSpc>
                <a:spcPct val="100000"/>
              </a:lnSpc>
              <a:spcBef>
                <a:spcPts val="0"/>
              </a:spcBef>
              <a:spcAft>
                <a:spcPts val="0"/>
              </a:spcAft>
              <a:buNone/>
            </a:pPr>
            <a:r>
              <a:t/>
            </a:r>
            <a:endParaRPr sz="1100">
              <a:solidFill>
                <a:schemeClr val="dk2"/>
              </a:solidFill>
            </a:endParaRPr>
          </a:p>
          <a:p>
            <a:pPr indent="0" lvl="0" marL="0" marR="0" rtl="0" algn="ctr">
              <a:lnSpc>
                <a:spcPct val="100000"/>
              </a:lnSpc>
              <a:spcBef>
                <a:spcPts val="0"/>
              </a:spcBef>
              <a:spcAft>
                <a:spcPts val="0"/>
              </a:spcAft>
              <a:buNone/>
            </a:pPr>
            <a:r>
              <a:rPr lang="es" sz="1200">
                <a:solidFill>
                  <a:schemeClr val="dk2"/>
                </a:solidFill>
              </a:rPr>
              <a:t>La mayoría del programa, en el tiempo, tiene lugar online para facilitar su seguimiento a determinados estudiantes; y la presencialidad se concentra en un módulo/periodo concreto (ej. programas de La Rábida en la UNIA) o para determinada finalidad (ej. prácticum en M.O de Actividad Física).</a:t>
            </a:r>
            <a:endParaRPr sz="1200">
              <a:solidFill>
                <a:schemeClr val="dk2"/>
              </a:solidFill>
            </a:endParaRPr>
          </a:p>
          <a:p>
            <a:pPr indent="0" lvl="0" marL="0" rtl="0" algn="just">
              <a:lnSpc>
                <a:spcPct val="115000"/>
              </a:lnSpc>
              <a:spcBef>
                <a:spcPts val="0"/>
              </a:spcBef>
              <a:spcAft>
                <a:spcPts val="0"/>
              </a:spcAft>
              <a:buNone/>
            </a:pPr>
            <a:r>
              <a:t/>
            </a:r>
            <a:endParaRPr i="1" sz="1100">
              <a:solidFill>
                <a:schemeClr val="dk2"/>
              </a:solidFill>
            </a:endParaRPr>
          </a:p>
          <a:p>
            <a:pPr indent="-228600" lvl="0" marL="457200" rtl="0" algn="ctr">
              <a:lnSpc>
                <a:spcPct val="115000"/>
              </a:lnSpc>
              <a:spcBef>
                <a:spcPts val="1200"/>
              </a:spcBef>
              <a:spcAft>
                <a:spcPts val="0"/>
              </a:spcAft>
              <a:buClr>
                <a:schemeClr val="dk1"/>
              </a:buClr>
              <a:buSzPts val="1100"/>
              <a:buFont typeface="Arial"/>
              <a:buNone/>
            </a:pPr>
            <a:r>
              <a:t/>
            </a:r>
            <a:endParaRPr sz="1100">
              <a:solidFill>
                <a:schemeClr val="dk2"/>
              </a:solidFill>
            </a:endParaRPr>
          </a:p>
          <a:p>
            <a:pPr indent="0" lvl="0" marL="0" rtl="0" algn="ctr">
              <a:lnSpc>
                <a:spcPct val="115000"/>
              </a:lnSpc>
              <a:spcBef>
                <a:spcPts val="1200"/>
              </a:spcBef>
              <a:spcAft>
                <a:spcPts val="0"/>
              </a:spcAft>
              <a:buClr>
                <a:schemeClr val="dk1"/>
              </a:buClr>
              <a:buSzPts val="1100"/>
              <a:buFont typeface="Arial"/>
              <a:buNone/>
            </a:pPr>
            <a:r>
              <a:t/>
            </a:r>
            <a:endParaRPr b="1">
              <a:solidFill>
                <a:schemeClr val="dk2"/>
              </a:solidFill>
            </a:endParaRPr>
          </a:p>
        </p:txBody>
      </p:sp>
      <p:sp>
        <p:nvSpPr>
          <p:cNvPr id="372" name="Google Shape;372;p68"/>
          <p:cNvSpPr txBox="1"/>
          <p:nvPr>
            <p:ph type="title"/>
          </p:nvPr>
        </p:nvSpPr>
        <p:spPr>
          <a:xfrm>
            <a:off x="956275" y="-174525"/>
            <a:ext cx="78696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de b-learning: modelos en UNIA (a.C)</a:t>
            </a:r>
            <a:endParaRPr>
              <a:solidFill>
                <a:srgbClr val="85B016"/>
              </a:solidFill>
            </a:endParaRPr>
          </a:p>
        </p:txBody>
      </p:sp>
      <p:cxnSp>
        <p:nvCxnSpPr>
          <p:cNvPr id="373" name="Google Shape;373;p68"/>
          <p:cNvCxnSpPr/>
          <p:nvPr/>
        </p:nvCxnSpPr>
        <p:spPr>
          <a:xfrm>
            <a:off x="1068750" y="1359067"/>
            <a:ext cx="676200" cy="0"/>
          </a:xfrm>
          <a:prstGeom prst="straightConnector1">
            <a:avLst/>
          </a:prstGeom>
          <a:noFill/>
          <a:ln cap="flat" cmpd="sng" w="76200">
            <a:solidFill>
              <a:srgbClr val="85B016"/>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377" name="Shape 377"/>
        <p:cNvGrpSpPr/>
        <p:nvPr/>
      </p:nvGrpSpPr>
      <p:grpSpPr>
        <a:xfrm>
          <a:off x="0" y="0"/>
          <a:ext cx="0" cy="0"/>
          <a:chOff x="0" y="0"/>
          <a:chExt cx="0" cy="0"/>
        </a:xfrm>
      </p:grpSpPr>
      <p:sp>
        <p:nvSpPr>
          <p:cNvPr id="378" name="Google Shape;378;p69"/>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9"/>
          <p:cNvSpPr txBox="1"/>
          <p:nvPr/>
        </p:nvSpPr>
        <p:spPr>
          <a:xfrm>
            <a:off x="734775" y="2519625"/>
            <a:ext cx="2244600" cy="509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s" sz="1800">
                <a:solidFill>
                  <a:srgbClr val="85B016"/>
                </a:solidFill>
              </a:rPr>
              <a:t>PROFESORADO Y ALUMNADO</a:t>
            </a:r>
            <a:endParaRPr b="1" sz="1800">
              <a:solidFill>
                <a:srgbClr val="666666"/>
              </a:solidFill>
            </a:endParaRPr>
          </a:p>
        </p:txBody>
      </p:sp>
      <p:sp>
        <p:nvSpPr>
          <p:cNvPr id="380" name="Google Shape;380;p69"/>
          <p:cNvSpPr txBox="1"/>
          <p:nvPr/>
        </p:nvSpPr>
        <p:spPr>
          <a:xfrm>
            <a:off x="3505200" y="2744075"/>
            <a:ext cx="2458500" cy="9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595959"/>
                </a:solidFill>
              </a:rPr>
              <a:t>Metodología flexible</a:t>
            </a:r>
            <a:endParaRPr>
              <a:solidFill>
                <a:srgbClr val="595959"/>
              </a:solidFill>
            </a:endParaRPr>
          </a:p>
          <a:p>
            <a:pPr indent="0" lvl="0" marL="0" rtl="0" algn="ctr">
              <a:spcBef>
                <a:spcPts val="0"/>
              </a:spcBef>
              <a:spcAft>
                <a:spcPts val="0"/>
              </a:spcAft>
              <a:buNone/>
            </a:pPr>
            <a:r>
              <a:t/>
            </a:r>
            <a:endParaRPr>
              <a:solidFill>
                <a:srgbClr val="595959"/>
              </a:solidFill>
            </a:endParaRPr>
          </a:p>
          <a:p>
            <a:pPr indent="0" lvl="0" marL="0" rtl="0" algn="ctr">
              <a:spcBef>
                <a:spcPts val="0"/>
              </a:spcBef>
              <a:spcAft>
                <a:spcPts val="0"/>
              </a:spcAft>
              <a:buNone/>
            </a:pPr>
            <a:r>
              <a:rPr lang="es">
                <a:solidFill>
                  <a:srgbClr val="595959"/>
                </a:solidFill>
              </a:rPr>
              <a:t>Uso pionero del campus virtual en todos los posgrados (&lt;2007)</a:t>
            </a:r>
            <a:endParaRPr>
              <a:solidFill>
                <a:srgbClr val="595959"/>
              </a:solidFill>
            </a:endParaRPr>
          </a:p>
          <a:p>
            <a:pPr indent="0" lvl="0" marL="0" rtl="0" algn="ctr">
              <a:spcBef>
                <a:spcPts val="0"/>
              </a:spcBef>
              <a:spcAft>
                <a:spcPts val="0"/>
              </a:spcAft>
              <a:buNone/>
            </a:pPr>
            <a:r>
              <a:t/>
            </a:r>
            <a:endParaRPr>
              <a:solidFill>
                <a:srgbClr val="595959"/>
              </a:solidFill>
            </a:endParaRPr>
          </a:p>
          <a:p>
            <a:pPr indent="0" lvl="0" marL="0" rtl="0" algn="ctr">
              <a:spcBef>
                <a:spcPts val="0"/>
              </a:spcBef>
              <a:spcAft>
                <a:spcPts val="0"/>
              </a:spcAft>
              <a:buNone/>
            </a:pPr>
            <a:r>
              <a:rPr lang="es">
                <a:solidFill>
                  <a:srgbClr val="595959"/>
                </a:solidFill>
              </a:rPr>
              <a:t>Formación de posgrado y formación permanente mayoritariamente virtual/ semipresencial</a:t>
            </a:r>
            <a:endParaRPr>
              <a:solidFill>
                <a:srgbClr val="595959"/>
              </a:solidFill>
            </a:endParaRPr>
          </a:p>
          <a:p>
            <a:pPr indent="0" lvl="0" marL="0" rtl="0" algn="ctr">
              <a:spcBef>
                <a:spcPts val="0"/>
              </a:spcBef>
              <a:spcAft>
                <a:spcPts val="0"/>
              </a:spcAft>
              <a:buNone/>
            </a:pPr>
            <a:r>
              <a:t/>
            </a:r>
            <a:endParaRPr sz="1800">
              <a:solidFill>
                <a:srgbClr val="595959"/>
              </a:solidFill>
            </a:endParaRPr>
          </a:p>
          <a:p>
            <a:pPr indent="0" lvl="0" marL="0" rtl="0" algn="ctr">
              <a:spcBef>
                <a:spcPts val="0"/>
              </a:spcBef>
              <a:spcAft>
                <a:spcPts val="0"/>
              </a:spcAft>
              <a:buNone/>
            </a:pPr>
            <a:r>
              <a:t/>
            </a:r>
            <a:endParaRPr sz="1800">
              <a:solidFill>
                <a:srgbClr val="595959"/>
              </a:solidFill>
            </a:endParaRPr>
          </a:p>
        </p:txBody>
      </p:sp>
      <p:cxnSp>
        <p:nvCxnSpPr>
          <p:cNvPr id="381" name="Google Shape;381;p69"/>
          <p:cNvCxnSpPr/>
          <p:nvPr/>
        </p:nvCxnSpPr>
        <p:spPr>
          <a:xfrm>
            <a:off x="3177850" y="2269650"/>
            <a:ext cx="0" cy="2735400"/>
          </a:xfrm>
          <a:prstGeom prst="straightConnector1">
            <a:avLst/>
          </a:prstGeom>
          <a:noFill/>
          <a:ln cap="flat" cmpd="sng" w="38100">
            <a:solidFill>
              <a:srgbClr val="93C01F"/>
            </a:solidFill>
            <a:prstDash val="solid"/>
            <a:round/>
            <a:headEnd len="med" w="med" type="none"/>
            <a:tailEnd len="med" w="med" type="none"/>
          </a:ln>
        </p:spPr>
      </p:cxnSp>
      <p:cxnSp>
        <p:nvCxnSpPr>
          <p:cNvPr id="382" name="Google Shape;382;p69"/>
          <p:cNvCxnSpPr/>
          <p:nvPr/>
        </p:nvCxnSpPr>
        <p:spPr>
          <a:xfrm>
            <a:off x="6194575" y="2269650"/>
            <a:ext cx="0" cy="2735400"/>
          </a:xfrm>
          <a:prstGeom prst="straightConnector1">
            <a:avLst/>
          </a:prstGeom>
          <a:noFill/>
          <a:ln cap="flat" cmpd="sng" w="38100">
            <a:solidFill>
              <a:srgbClr val="93C01F"/>
            </a:solidFill>
            <a:prstDash val="solid"/>
            <a:round/>
            <a:headEnd len="med" w="med" type="none"/>
            <a:tailEnd len="med" w="med" type="none"/>
          </a:ln>
        </p:spPr>
      </p:cxnSp>
      <p:sp>
        <p:nvSpPr>
          <p:cNvPr id="383" name="Google Shape;383;p69"/>
          <p:cNvSpPr txBox="1"/>
          <p:nvPr/>
        </p:nvSpPr>
        <p:spPr>
          <a:xfrm>
            <a:off x="6248400" y="2744075"/>
            <a:ext cx="2351700" cy="9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595959"/>
                </a:solidFill>
              </a:rPr>
              <a:t>Sedes en distintas ubicaciones</a:t>
            </a:r>
            <a:endParaRPr>
              <a:solidFill>
                <a:srgbClr val="595959"/>
              </a:solidFill>
            </a:endParaRPr>
          </a:p>
          <a:p>
            <a:pPr indent="0" lvl="0" marL="0" rtl="0" algn="ctr">
              <a:spcBef>
                <a:spcPts val="0"/>
              </a:spcBef>
              <a:spcAft>
                <a:spcPts val="0"/>
              </a:spcAft>
              <a:buNone/>
            </a:pPr>
            <a:r>
              <a:t/>
            </a:r>
            <a:endParaRPr>
              <a:solidFill>
                <a:srgbClr val="595959"/>
              </a:solidFill>
            </a:endParaRPr>
          </a:p>
          <a:p>
            <a:pPr indent="0" lvl="0" marL="0" rtl="0" algn="ctr">
              <a:spcBef>
                <a:spcPts val="0"/>
              </a:spcBef>
              <a:spcAft>
                <a:spcPts val="0"/>
              </a:spcAft>
              <a:buNone/>
            </a:pPr>
            <a:r>
              <a:rPr lang="es">
                <a:solidFill>
                  <a:srgbClr val="595959"/>
                </a:solidFill>
              </a:rPr>
              <a:t>Trabajo en red</a:t>
            </a:r>
            <a:endParaRPr>
              <a:solidFill>
                <a:srgbClr val="595959"/>
              </a:solidFill>
            </a:endParaRPr>
          </a:p>
          <a:p>
            <a:pPr indent="0" lvl="0" marL="0" rtl="0" algn="ctr">
              <a:spcBef>
                <a:spcPts val="0"/>
              </a:spcBef>
              <a:spcAft>
                <a:spcPts val="0"/>
              </a:spcAft>
              <a:buNone/>
            </a:pPr>
            <a:r>
              <a:t/>
            </a:r>
            <a:endParaRPr>
              <a:solidFill>
                <a:srgbClr val="595959"/>
              </a:solidFill>
            </a:endParaRPr>
          </a:p>
          <a:p>
            <a:pPr indent="0" lvl="0" marL="0" rtl="0" algn="ctr">
              <a:spcBef>
                <a:spcPts val="0"/>
              </a:spcBef>
              <a:spcAft>
                <a:spcPts val="0"/>
              </a:spcAft>
              <a:buNone/>
            </a:pPr>
            <a:r>
              <a:rPr lang="es">
                <a:solidFill>
                  <a:srgbClr val="595959"/>
                </a:solidFill>
              </a:rPr>
              <a:t>Colaboración entre vicerrectorados, áreas...</a:t>
            </a:r>
            <a:endParaRPr>
              <a:solidFill>
                <a:srgbClr val="595959"/>
              </a:solidFill>
            </a:endParaRPr>
          </a:p>
          <a:p>
            <a:pPr indent="0" lvl="0" marL="0" rtl="0" algn="ctr">
              <a:spcBef>
                <a:spcPts val="0"/>
              </a:spcBef>
              <a:spcAft>
                <a:spcPts val="0"/>
              </a:spcAft>
              <a:buNone/>
            </a:pPr>
            <a:r>
              <a:t/>
            </a:r>
            <a:endParaRPr>
              <a:solidFill>
                <a:srgbClr val="595959"/>
              </a:solidFill>
            </a:endParaRPr>
          </a:p>
          <a:p>
            <a:pPr indent="0" lvl="0" marL="0" rtl="0" algn="ctr">
              <a:spcBef>
                <a:spcPts val="0"/>
              </a:spcBef>
              <a:spcAft>
                <a:spcPts val="0"/>
              </a:spcAft>
              <a:buNone/>
            </a:pPr>
            <a:r>
              <a:rPr lang="es">
                <a:solidFill>
                  <a:srgbClr val="595959"/>
                </a:solidFill>
              </a:rPr>
              <a:t>...</a:t>
            </a:r>
            <a:endParaRPr>
              <a:solidFill>
                <a:srgbClr val="595959"/>
              </a:solidFill>
            </a:endParaRPr>
          </a:p>
          <a:p>
            <a:pPr indent="0" lvl="0" marL="0" rtl="0" algn="ctr">
              <a:spcBef>
                <a:spcPts val="0"/>
              </a:spcBef>
              <a:spcAft>
                <a:spcPts val="0"/>
              </a:spcAft>
              <a:buNone/>
            </a:pPr>
            <a:r>
              <a:t/>
            </a:r>
            <a:endParaRPr sz="1800">
              <a:solidFill>
                <a:srgbClr val="595959"/>
              </a:solidFill>
            </a:endParaRPr>
          </a:p>
          <a:p>
            <a:pPr indent="0" lvl="0" marL="0" rtl="0" algn="ctr">
              <a:spcBef>
                <a:spcPts val="0"/>
              </a:spcBef>
              <a:spcAft>
                <a:spcPts val="0"/>
              </a:spcAft>
              <a:buNone/>
            </a:pPr>
            <a:r>
              <a:t/>
            </a:r>
            <a:endParaRPr sz="1800">
              <a:solidFill>
                <a:srgbClr val="595959"/>
              </a:solidFill>
            </a:endParaRPr>
          </a:p>
        </p:txBody>
      </p:sp>
      <p:sp>
        <p:nvSpPr>
          <p:cNvPr id="384" name="Google Shape;384;p69"/>
          <p:cNvSpPr txBox="1"/>
          <p:nvPr/>
        </p:nvSpPr>
        <p:spPr>
          <a:xfrm>
            <a:off x="676275" y="2972675"/>
            <a:ext cx="2351700" cy="155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595959"/>
                </a:solidFill>
              </a:rPr>
              <a:t>Docentes con perfiles híbridos: académicos y profesionales (los mejores en su disciplina)</a:t>
            </a:r>
            <a:endParaRPr>
              <a:solidFill>
                <a:srgbClr val="595959"/>
              </a:solidFill>
            </a:endParaRPr>
          </a:p>
          <a:p>
            <a:pPr indent="0" lvl="0" marL="0" rtl="0" algn="ctr">
              <a:spcBef>
                <a:spcPts val="0"/>
              </a:spcBef>
              <a:spcAft>
                <a:spcPts val="0"/>
              </a:spcAft>
              <a:buNone/>
            </a:pPr>
            <a:r>
              <a:t/>
            </a:r>
            <a:endParaRPr>
              <a:solidFill>
                <a:srgbClr val="595959"/>
              </a:solidFill>
            </a:endParaRPr>
          </a:p>
          <a:p>
            <a:pPr indent="0" lvl="0" marL="0" rtl="0" algn="ctr">
              <a:spcBef>
                <a:spcPts val="0"/>
              </a:spcBef>
              <a:spcAft>
                <a:spcPts val="0"/>
              </a:spcAft>
              <a:buNone/>
            </a:pPr>
            <a:r>
              <a:rPr lang="es">
                <a:solidFill>
                  <a:srgbClr val="595959"/>
                </a:solidFill>
              </a:rPr>
              <a:t>Dispersos geográficamente</a:t>
            </a:r>
            <a:endParaRPr>
              <a:solidFill>
                <a:srgbClr val="595959"/>
              </a:solidFill>
            </a:endParaRPr>
          </a:p>
          <a:p>
            <a:pPr indent="0" lvl="0" marL="0" rtl="0" algn="ctr">
              <a:spcBef>
                <a:spcPts val="0"/>
              </a:spcBef>
              <a:spcAft>
                <a:spcPts val="0"/>
              </a:spcAft>
              <a:buNone/>
            </a:pPr>
            <a:r>
              <a:t/>
            </a:r>
            <a:endParaRPr>
              <a:solidFill>
                <a:srgbClr val="595959"/>
              </a:solidFill>
            </a:endParaRPr>
          </a:p>
          <a:p>
            <a:pPr indent="0" lvl="0" marL="0" rtl="0" algn="ctr">
              <a:spcBef>
                <a:spcPts val="0"/>
              </a:spcBef>
              <a:spcAft>
                <a:spcPts val="0"/>
              </a:spcAft>
              <a:buNone/>
            </a:pPr>
            <a:r>
              <a:rPr lang="es">
                <a:solidFill>
                  <a:srgbClr val="595959"/>
                </a:solidFill>
              </a:rPr>
              <a:t>Cambiantes</a:t>
            </a:r>
            <a:endParaRPr>
              <a:solidFill>
                <a:srgbClr val="595959"/>
              </a:solidFill>
            </a:endParaRPr>
          </a:p>
        </p:txBody>
      </p:sp>
      <p:sp>
        <p:nvSpPr>
          <p:cNvPr id="385" name="Google Shape;385;p69"/>
          <p:cNvSpPr txBox="1"/>
          <p:nvPr/>
        </p:nvSpPr>
        <p:spPr>
          <a:xfrm>
            <a:off x="3238950" y="2062425"/>
            <a:ext cx="2800800" cy="644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s" sz="1800">
                <a:solidFill>
                  <a:srgbClr val="85B016"/>
                </a:solidFill>
              </a:rPr>
              <a:t>ENSEÑANZA ONLINE</a:t>
            </a:r>
            <a:endParaRPr b="1" sz="1800">
              <a:solidFill>
                <a:srgbClr val="85B016"/>
              </a:solidFill>
            </a:endParaRPr>
          </a:p>
        </p:txBody>
      </p:sp>
      <p:sp>
        <p:nvSpPr>
          <p:cNvPr id="386" name="Google Shape;386;p69"/>
          <p:cNvSpPr txBox="1"/>
          <p:nvPr/>
        </p:nvSpPr>
        <p:spPr>
          <a:xfrm>
            <a:off x="5982150" y="2062425"/>
            <a:ext cx="2800800" cy="644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s" sz="1800">
                <a:solidFill>
                  <a:srgbClr val="85B016"/>
                </a:solidFill>
              </a:rPr>
              <a:t>ESTRUCTURA</a:t>
            </a:r>
            <a:endParaRPr b="1" sz="1800">
              <a:solidFill>
                <a:srgbClr val="85B016"/>
              </a:solidFill>
            </a:endParaRPr>
          </a:p>
        </p:txBody>
      </p:sp>
      <p:sp>
        <p:nvSpPr>
          <p:cNvPr id="387" name="Google Shape;387;p69"/>
          <p:cNvSpPr txBox="1"/>
          <p:nvPr/>
        </p:nvSpPr>
        <p:spPr>
          <a:xfrm>
            <a:off x="1157700" y="1609025"/>
            <a:ext cx="6715800" cy="39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s" sz="2200">
                <a:solidFill>
                  <a:srgbClr val="434343"/>
                </a:solidFill>
              </a:rPr>
              <a:t>Particularidades clave como Universidad en red</a:t>
            </a:r>
            <a:endParaRPr b="1" sz="2200">
              <a:solidFill>
                <a:srgbClr val="434343"/>
              </a:solidFill>
            </a:endParaRPr>
          </a:p>
        </p:txBody>
      </p:sp>
      <p:pic>
        <p:nvPicPr>
          <p:cNvPr id="388" name="Google Shape;388;p69"/>
          <p:cNvPicPr preferRelativeResize="0"/>
          <p:nvPr/>
        </p:nvPicPr>
        <p:blipFill rotWithShape="1">
          <a:blip r:embed="rId3">
            <a:alphaModFix/>
          </a:blip>
          <a:srcRect b="40248" l="0" r="0" t="0"/>
          <a:stretch/>
        </p:blipFill>
        <p:spPr>
          <a:xfrm>
            <a:off x="1046200" y="5238850"/>
            <a:ext cx="7257725" cy="1370325"/>
          </a:xfrm>
          <a:prstGeom prst="rect">
            <a:avLst/>
          </a:prstGeom>
          <a:noFill/>
          <a:ln>
            <a:noFill/>
          </a:ln>
        </p:spPr>
      </p:pic>
      <p:sp>
        <p:nvSpPr>
          <p:cNvPr id="389" name="Google Shape;389;p69"/>
          <p:cNvSpPr txBox="1"/>
          <p:nvPr>
            <p:ph type="title"/>
          </p:nvPr>
        </p:nvSpPr>
        <p:spPr>
          <a:xfrm>
            <a:off x="880075" y="-98325"/>
            <a:ext cx="74982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contexto y modelo de enseñanza virtual de la UNIA</a:t>
            </a:r>
            <a:endParaRPr>
              <a:solidFill>
                <a:srgbClr val="85B016"/>
              </a:solidFill>
            </a:endParaRPr>
          </a:p>
        </p:txBody>
      </p:sp>
      <p:cxnSp>
        <p:nvCxnSpPr>
          <p:cNvPr id="390" name="Google Shape;390;p69"/>
          <p:cNvCxnSpPr/>
          <p:nvPr/>
        </p:nvCxnSpPr>
        <p:spPr>
          <a:xfrm>
            <a:off x="1068750" y="1359067"/>
            <a:ext cx="676200" cy="0"/>
          </a:xfrm>
          <a:prstGeom prst="straightConnector1">
            <a:avLst/>
          </a:prstGeom>
          <a:noFill/>
          <a:ln cap="flat" cmpd="sng" w="76200">
            <a:solidFill>
              <a:srgbClr val="85B016"/>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394" name="Shape 394"/>
        <p:cNvGrpSpPr/>
        <p:nvPr/>
      </p:nvGrpSpPr>
      <p:grpSpPr>
        <a:xfrm>
          <a:off x="0" y="0"/>
          <a:ext cx="0" cy="0"/>
          <a:chOff x="0" y="0"/>
          <a:chExt cx="0" cy="0"/>
        </a:xfrm>
      </p:grpSpPr>
      <p:sp>
        <p:nvSpPr>
          <p:cNvPr id="395" name="Google Shape;395;p70"/>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70"/>
          <p:cNvSpPr txBox="1"/>
          <p:nvPr/>
        </p:nvSpPr>
        <p:spPr>
          <a:xfrm>
            <a:off x="1152525" y="1688300"/>
            <a:ext cx="6715800" cy="39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s" sz="2200">
                <a:solidFill>
                  <a:srgbClr val="434343"/>
                </a:solidFill>
              </a:rPr>
              <a:t>Ejes del modelo de enseñanza virtual de la UNIA</a:t>
            </a:r>
            <a:endParaRPr b="1" sz="2200">
              <a:solidFill>
                <a:srgbClr val="434343"/>
              </a:solidFill>
            </a:endParaRPr>
          </a:p>
        </p:txBody>
      </p:sp>
      <p:sp>
        <p:nvSpPr>
          <p:cNvPr id="397" name="Google Shape;397;p70"/>
          <p:cNvSpPr/>
          <p:nvPr/>
        </p:nvSpPr>
        <p:spPr>
          <a:xfrm>
            <a:off x="1119000" y="2362875"/>
            <a:ext cx="1536300" cy="25746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0"/>
          <p:cNvSpPr/>
          <p:nvPr/>
        </p:nvSpPr>
        <p:spPr>
          <a:xfrm>
            <a:off x="2901575" y="2362875"/>
            <a:ext cx="1536300" cy="25746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0"/>
          <p:cNvSpPr/>
          <p:nvPr/>
        </p:nvSpPr>
        <p:spPr>
          <a:xfrm>
            <a:off x="4684175" y="2362875"/>
            <a:ext cx="1536300" cy="25746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70"/>
          <p:cNvSpPr/>
          <p:nvPr/>
        </p:nvSpPr>
        <p:spPr>
          <a:xfrm>
            <a:off x="6466750" y="2362875"/>
            <a:ext cx="1536300" cy="25746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0"/>
          <p:cNvSpPr txBox="1"/>
          <p:nvPr/>
        </p:nvSpPr>
        <p:spPr>
          <a:xfrm>
            <a:off x="1124525" y="3327664"/>
            <a:ext cx="15075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200">
                <a:solidFill>
                  <a:srgbClr val="434343"/>
                </a:solidFill>
                <a:latin typeface="Ubuntu"/>
                <a:ea typeface="Ubuntu"/>
                <a:cs typeface="Ubuntu"/>
                <a:sym typeface="Ubuntu"/>
              </a:rPr>
              <a:t>TECNOLOGÍAS Y HERRAMIENTAS</a:t>
            </a:r>
            <a:endParaRPr b="1" sz="1200">
              <a:solidFill>
                <a:srgbClr val="434343"/>
              </a:solidFill>
              <a:latin typeface="Ubuntu"/>
              <a:ea typeface="Ubuntu"/>
              <a:cs typeface="Ubuntu"/>
              <a:sym typeface="Ubuntu"/>
            </a:endParaRPr>
          </a:p>
        </p:txBody>
      </p:sp>
      <p:sp>
        <p:nvSpPr>
          <p:cNvPr id="402" name="Google Shape;402;p70"/>
          <p:cNvSpPr txBox="1"/>
          <p:nvPr/>
        </p:nvSpPr>
        <p:spPr>
          <a:xfrm>
            <a:off x="2900153" y="3251464"/>
            <a:ext cx="15363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200">
                <a:solidFill>
                  <a:srgbClr val="434343"/>
                </a:solidFill>
                <a:latin typeface="Ubuntu"/>
                <a:ea typeface="Ubuntu"/>
                <a:cs typeface="Ubuntu"/>
                <a:sym typeface="Ubuntu"/>
              </a:rPr>
              <a:t>DIDÁCTICO- METODOLÓGICO</a:t>
            </a:r>
            <a:endParaRPr b="1" sz="1200">
              <a:solidFill>
                <a:srgbClr val="434343"/>
              </a:solidFill>
              <a:latin typeface="Ubuntu"/>
              <a:ea typeface="Ubuntu"/>
              <a:cs typeface="Ubuntu"/>
              <a:sym typeface="Ubuntu"/>
            </a:endParaRPr>
          </a:p>
        </p:txBody>
      </p:sp>
      <p:sp>
        <p:nvSpPr>
          <p:cNvPr id="403" name="Google Shape;403;p70"/>
          <p:cNvSpPr txBox="1"/>
          <p:nvPr/>
        </p:nvSpPr>
        <p:spPr>
          <a:xfrm>
            <a:off x="4697300" y="3251464"/>
            <a:ext cx="15075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s" sz="1200">
                <a:solidFill>
                  <a:srgbClr val="434343"/>
                </a:solidFill>
                <a:latin typeface="Ubuntu"/>
                <a:ea typeface="Ubuntu"/>
                <a:cs typeface="Ubuntu"/>
                <a:sym typeface="Ubuntu"/>
              </a:rPr>
              <a:t>FORMATIVO Y DE APOYO/ GUÍA</a:t>
            </a:r>
            <a:endParaRPr b="1" sz="1200">
              <a:solidFill>
                <a:srgbClr val="434343"/>
              </a:solidFill>
              <a:latin typeface="Ubuntu"/>
              <a:ea typeface="Ubuntu"/>
              <a:cs typeface="Ubuntu"/>
              <a:sym typeface="Ubuntu"/>
            </a:endParaRPr>
          </a:p>
          <a:p>
            <a:pPr indent="0" lvl="0" marL="0" rtl="0" algn="ctr">
              <a:spcBef>
                <a:spcPts val="0"/>
              </a:spcBef>
              <a:spcAft>
                <a:spcPts val="0"/>
              </a:spcAft>
              <a:buNone/>
            </a:pPr>
            <a:r>
              <a:t/>
            </a:r>
            <a:endParaRPr b="1" sz="1000">
              <a:solidFill>
                <a:srgbClr val="434343"/>
              </a:solidFill>
              <a:latin typeface="Ubuntu"/>
              <a:ea typeface="Ubuntu"/>
              <a:cs typeface="Ubuntu"/>
              <a:sym typeface="Ubuntu"/>
            </a:endParaRPr>
          </a:p>
        </p:txBody>
      </p:sp>
      <p:sp>
        <p:nvSpPr>
          <p:cNvPr id="404" name="Google Shape;404;p70"/>
          <p:cNvSpPr txBox="1"/>
          <p:nvPr/>
        </p:nvSpPr>
        <p:spPr>
          <a:xfrm>
            <a:off x="6466775" y="3251464"/>
            <a:ext cx="15363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200">
                <a:solidFill>
                  <a:srgbClr val="434343"/>
                </a:solidFill>
                <a:latin typeface="Ubuntu"/>
                <a:ea typeface="Ubuntu"/>
                <a:cs typeface="Ubuntu"/>
                <a:sym typeface="Ubuntu"/>
              </a:rPr>
              <a:t>ORGANIZATIVO Y PROCEDIMENTAL</a:t>
            </a:r>
            <a:endParaRPr b="1" sz="1200">
              <a:solidFill>
                <a:srgbClr val="434343"/>
              </a:solidFill>
              <a:latin typeface="Ubuntu"/>
              <a:ea typeface="Ubuntu"/>
              <a:cs typeface="Ubuntu"/>
              <a:sym typeface="Ubuntu"/>
            </a:endParaRPr>
          </a:p>
        </p:txBody>
      </p:sp>
      <p:cxnSp>
        <p:nvCxnSpPr>
          <p:cNvPr id="405" name="Google Shape;405;p70"/>
          <p:cNvCxnSpPr/>
          <p:nvPr/>
        </p:nvCxnSpPr>
        <p:spPr>
          <a:xfrm>
            <a:off x="1782275" y="3217589"/>
            <a:ext cx="192000" cy="0"/>
          </a:xfrm>
          <a:prstGeom prst="straightConnector1">
            <a:avLst/>
          </a:prstGeom>
          <a:noFill/>
          <a:ln cap="flat" cmpd="sng" w="28575">
            <a:solidFill>
              <a:srgbClr val="D2D700"/>
            </a:solidFill>
            <a:prstDash val="solid"/>
            <a:round/>
            <a:headEnd len="med" w="med" type="none"/>
            <a:tailEnd len="med" w="med" type="none"/>
          </a:ln>
        </p:spPr>
      </p:cxnSp>
      <p:cxnSp>
        <p:nvCxnSpPr>
          <p:cNvPr id="406" name="Google Shape;406;p70"/>
          <p:cNvCxnSpPr/>
          <p:nvPr/>
        </p:nvCxnSpPr>
        <p:spPr>
          <a:xfrm>
            <a:off x="3572303" y="3217589"/>
            <a:ext cx="192000" cy="0"/>
          </a:xfrm>
          <a:prstGeom prst="straightConnector1">
            <a:avLst/>
          </a:prstGeom>
          <a:noFill/>
          <a:ln cap="flat" cmpd="sng" w="28575">
            <a:solidFill>
              <a:srgbClr val="D2D700"/>
            </a:solidFill>
            <a:prstDash val="solid"/>
            <a:round/>
            <a:headEnd len="med" w="med" type="none"/>
            <a:tailEnd len="med" w="med" type="none"/>
          </a:ln>
        </p:spPr>
      </p:cxnSp>
      <p:cxnSp>
        <p:nvCxnSpPr>
          <p:cNvPr id="407" name="Google Shape;407;p70"/>
          <p:cNvCxnSpPr/>
          <p:nvPr/>
        </p:nvCxnSpPr>
        <p:spPr>
          <a:xfrm>
            <a:off x="5355050" y="3217589"/>
            <a:ext cx="192000" cy="0"/>
          </a:xfrm>
          <a:prstGeom prst="straightConnector1">
            <a:avLst/>
          </a:prstGeom>
          <a:noFill/>
          <a:ln cap="flat" cmpd="sng" w="28575">
            <a:solidFill>
              <a:srgbClr val="D2D700"/>
            </a:solidFill>
            <a:prstDash val="solid"/>
            <a:round/>
            <a:headEnd len="med" w="med" type="none"/>
            <a:tailEnd len="med" w="med" type="none"/>
          </a:ln>
        </p:spPr>
      </p:cxnSp>
      <p:cxnSp>
        <p:nvCxnSpPr>
          <p:cNvPr id="408" name="Google Shape;408;p70"/>
          <p:cNvCxnSpPr/>
          <p:nvPr/>
        </p:nvCxnSpPr>
        <p:spPr>
          <a:xfrm>
            <a:off x="7138925" y="3217589"/>
            <a:ext cx="192000" cy="0"/>
          </a:xfrm>
          <a:prstGeom prst="straightConnector1">
            <a:avLst/>
          </a:prstGeom>
          <a:noFill/>
          <a:ln cap="flat" cmpd="sng" w="28575">
            <a:solidFill>
              <a:srgbClr val="D2D700"/>
            </a:solidFill>
            <a:prstDash val="solid"/>
            <a:round/>
            <a:headEnd len="med" w="med" type="none"/>
            <a:tailEnd len="med" w="med" type="none"/>
          </a:ln>
        </p:spPr>
      </p:cxnSp>
      <p:grpSp>
        <p:nvGrpSpPr>
          <p:cNvPr id="409" name="Google Shape;409;p70"/>
          <p:cNvGrpSpPr/>
          <p:nvPr/>
        </p:nvGrpSpPr>
        <p:grpSpPr>
          <a:xfrm>
            <a:off x="6897472" y="2494574"/>
            <a:ext cx="605412" cy="605324"/>
            <a:chOff x="1356407" y="3770723"/>
            <a:chExt cx="371760" cy="371706"/>
          </a:xfrm>
        </p:grpSpPr>
        <p:sp>
          <p:nvSpPr>
            <p:cNvPr id="410" name="Google Shape;410;p70"/>
            <p:cNvSpPr/>
            <p:nvPr/>
          </p:nvSpPr>
          <p:spPr>
            <a:xfrm>
              <a:off x="1388282" y="3770723"/>
              <a:ext cx="339885" cy="269009"/>
            </a:xfrm>
            <a:custGeom>
              <a:rect b="b" l="l" r="r" t="t"/>
              <a:pathLst>
                <a:path extrusionOk="0" h="9967" w="12593">
                  <a:moveTo>
                    <a:pt x="5706" y="0"/>
                  </a:moveTo>
                  <a:cubicBezTo>
                    <a:pt x="3727" y="0"/>
                    <a:pt x="1878" y="834"/>
                    <a:pt x="569" y="2300"/>
                  </a:cubicBezTo>
                  <a:lnTo>
                    <a:pt x="692" y="1443"/>
                  </a:lnTo>
                  <a:cubicBezTo>
                    <a:pt x="711" y="1323"/>
                    <a:pt x="626" y="1209"/>
                    <a:pt x="503" y="1193"/>
                  </a:cubicBezTo>
                  <a:cubicBezTo>
                    <a:pt x="491" y="1191"/>
                    <a:pt x="480" y="1190"/>
                    <a:pt x="469" y="1190"/>
                  </a:cubicBezTo>
                  <a:cubicBezTo>
                    <a:pt x="361" y="1190"/>
                    <a:pt x="267" y="1271"/>
                    <a:pt x="250" y="1383"/>
                  </a:cubicBezTo>
                  <a:lnTo>
                    <a:pt x="11" y="3048"/>
                  </a:lnTo>
                  <a:cubicBezTo>
                    <a:pt x="1" y="3125"/>
                    <a:pt x="30" y="3202"/>
                    <a:pt x="89" y="3251"/>
                  </a:cubicBezTo>
                  <a:cubicBezTo>
                    <a:pt x="131" y="3286"/>
                    <a:pt x="181" y="3303"/>
                    <a:pt x="232" y="3303"/>
                  </a:cubicBezTo>
                  <a:cubicBezTo>
                    <a:pt x="255" y="3303"/>
                    <a:pt x="278" y="3300"/>
                    <a:pt x="302" y="3293"/>
                  </a:cubicBezTo>
                  <a:lnTo>
                    <a:pt x="1730" y="2817"/>
                  </a:lnTo>
                  <a:cubicBezTo>
                    <a:pt x="1847" y="2778"/>
                    <a:pt x="1911" y="2652"/>
                    <a:pt x="1870" y="2535"/>
                  </a:cubicBezTo>
                  <a:cubicBezTo>
                    <a:pt x="1839" y="2441"/>
                    <a:pt x="1753" y="2382"/>
                    <a:pt x="1661" y="2382"/>
                  </a:cubicBezTo>
                  <a:cubicBezTo>
                    <a:pt x="1637" y="2382"/>
                    <a:pt x="1612" y="2386"/>
                    <a:pt x="1588" y="2394"/>
                  </a:cubicBezTo>
                  <a:lnTo>
                    <a:pt x="872" y="2633"/>
                  </a:lnTo>
                  <a:cubicBezTo>
                    <a:pt x="2096" y="1239"/>
                    <a:pt x="3839" y="449"/>
                    <a:pt x="5704" y="449"/>
                  </a:cubicBezTo>
                  <a:cubicBezTo>
                    <a:pt x="7425" y="449"/>
                    <a:pt x="9042" y="1118"/>
                    <a:pt x="10258" y="2336"/>
                  </a:cubicBezTo>
                  <a:cubicBezTo>
                    <a:pt x="11473" y="3552"/>
                    <a:pt x="12145" y="5169"/>
                    <a:pt x="12145" y="6890"/>
                  </a:cubicBezTo>
                  <a:cubicBezTo>
                    <a:pt x="12145" y="7855"/>
                    <a:pt x="11936" y="8784"/>
                    <a:pt x="11525" y="9648"/>
                  </a:cubicBezTo>
                  <a:cubicBezTo>
                    <a:pt x="11473" y="9761"/>
                    <a:pt x="11521" y="9893"/>
                    <a:pt x="11631" y="9945"/>
                  </a:cubicBezTo>
                  <a:cubicBezTo>
                    <a:pt x="11661" y="9959"/>
                    <a:pt x="11695" y="9966"/>
                    <a:pt x="11727" y="9966"/>
                  </a:cubicBezTo>
                  <a:cubicBezTo>
                    <a:pt x="11811" y="9966"/>
                    <a:pt x="11890" y="9919"/>
                    <a:pt x="11928" y="9839"/>
                  </a:cubicBezTo>
                  <a:cubicBezTo>
                    <a:pt x="12368" y="8913"/>
                    <a:pt x="12589" y="7920"/>
                    <a:pt x="12589" y="6890"/>
                  </a:cubicBezTo>
                  <a:cubicBezTo>
                    <a:pt x="12592" y="5046"/>
                    <a:pt x="11874" y="3316"/>
                    <a:pt x="10575" y="2018"/>
                  </a:cubicBezTo>
                  <a:cubicBezTo>
                    <a:pt x="9273" y="717"/>
                    <a:pt x="7544" y="0"/>
                    <a:pt x="5706" y="0"/>
                  </a:cubicBezTo>
                  <a:close/>
                </a:path>
              </a:pathLst>
            </a:custGeom>
            <a:solidFill>
              <a:srgbClr val="93C01F"/>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70"/>
            <p:cNvSpPr/>
            <p:nvPr/>
          </p:nvSpPr>
          <p:spPr>
            <a:xfrm>
              <a:off x="1356407" y="3873500"/>
              <a:ext cx="339831" cy="268928"/>
            </a:xfrm>
            <a:custGeom>
              <a:rect b="b" l="l" r="r" t="t"/>
              <a:pathLst>
                <a:path extrusionOk="0" h="9964" w="12591">
                  <a:moveTo>
                    <a:pt x="864" y="1"/>
                  </a:moveTo>
                  <a:cubicBezTo>
                    <a:pt x="780" y="1"/>
                    <a:pt x="701" y="47"/>
                    <a:pt x="663" y="128"/>
                  </a:cubicBezTo>
                  <a:cubicBezTo>
                    <a:pt x="223" y="1054"/>
                    <a:pt x="1" y="2047"/>
                    <a:pt x="1" y="3077"/>
                  </a:cubicBezTo>
                  <a:cubicBezTo>
                    <a:pt x="1" y="4918"/>
                    <a:pt x="717" y="6645"/>
                    <a:pt x="2018" y="7946"/>
                  </a:cubicBezTo>
                  <a:cubicBezTo>
                    <a:pt x="3319" y="9247"/>
                    <a:pt x="5049" y="9963"/>
                    <a:pt x="6887" y="9963"/>
                  </a:cubicBezTo>
                  <a:cubicBezTo>
                    <a:pt x="7978" y="9963"/>
                    <a:pt x="9020" y="9716"/>
                    <a:pt x="9987" y="9227"/>
                  </a:cubicBezTo>
                  <a:cubicBezTo>
                    <a:pt x="10753" y="8840"/>
                    <a:pt x="11449" y="8305"/>
                    <a:pt x="12023" y="7662"/>
                  </a:cubicBezTo>
                  <a:lnTo>
                    <a:pt x="12023" y="7662"/>
                  </a:lnTo>
                  <a:lnTo>
                    <a:pt x="11900" y="8519"/>
                  </a:lnTo>
                  <a:cubicBezTo>
                    <a:pt x="11881" y="8641"/>
                    <a:pt x="11967" y="8755"/>
                    <a:pt x="12090" y="8771"/>
                  </a:cubicBezTo>
                  <a:cubicBezTo>
                    <a:pt x="12100" y="8772"/>
                    <a:pt x="12112" y="8772"/>
                    <a:pt x="12122" y="8772"/>
                  </a:cubicBezTo>
                  <a:cubicBezTo>
                    <a:pt x="12230" y="8772"/>
                    <a:pt x="12327" y="8693"/>
                    <a:pt x="12343" y="8581"/>
                  </a:cubicBezTo>
                  <a:lnTo>
                    <a:pt x="12582" y="6915"/>
                  </a:lnTo>
                  <a:cubicBezTo>
                    <a:pt x="12591" y="6839"/>
                    <a:pt x="12560" y="6763"/>
                    <a:pt x="12502" y="6714"/>
                  </a:cubicBezTo>
                  <a:cubicBezTo>
                    <a:pt x="12462" y="6680"/>
                    <a:pt x="12411" y="6662"/>
                    <a:pt x="12359" y="6662"/>
                  </a:cubicBezTo>
                  <a:cubicBezTo>
                    <a:pt x="12336" y="6662"/>
                    <a:pt x="12312" y="6666"/>
                    <a:pt x="12288" y="6674"/>
                  </a:cubicBezTo>
                  <a:lnTo>
                    <a:pt x="10861" y="7150"/>
                  </a:lnTo>
                  <a:cubicBezTo>
                    <a:pt x="10744" y="7190"/>
                    <a:pt x="10680" y="7315"/>
                    <a:pt x="10721" y="7432"/>
                  </a:cubicBezTo>
                  <a:cubicBezTo>
                    <a:pt x="10752" y="7526"/>
                    <a:pt x="10838" y="7585"/>
                    <a:pt x="10932" y="7585"/>
                  </a:cubicBezTo>
                  <a:cubicBezTo>
                    <a:pt x="10955" y="7585"/>
                    <a:pt x="10979" y="7582"/>
                    <a:pt x="11003" y="7574"/>
                  </a:cubicBezTo>
                  <a:lnTo>
                    <a:pt x="11719" y="7335"/>
                  </a:lnTo>
                  <a:lnTo>
                    <a:pt x="11719" y="7335"/>
                  </a:lnTo>
                  <a:cubicBezTo>
                    <a:pt x="11177" y="7950"/>
                    <a:pt x="10515" y="8461"/>
                    <a:pt x="9787" y="8830"/>
                  </a:cubicBezTo>
                  <a:cubicBezTo>
                    <a:pt x="8883" y="9286"/>
                    <a:pt x="7907" y="9518"/>
                    <a:pt x="6887" y="9518"/>
                  </a:cubicBezTo>
                  <a:cubicBezTo>
                    <a:pt x="5166" y="9518"/>
                    <a:pt x="3549" y="8849"/>
                    <a:pt x="2334" y="7632"/>
                  </a:cubicBezTo>
                  <a:cubicBezTo>
                    <a:pt x="1118" y="6416"/>
                    <a:pt x="446" y="4798"/>
                    <a:pt x="446" y="3077"/>
                  </a:cubicBezTo>
                  <a:cubicBezTo>
                    <a:pt x="446" y="2112"/>
                    <a:pt x="655" y="1184"/>
                    <a:pt x="1064" y="319"/>
                  </a:cubicBezTo>
                  <a:cubicBezTo>
                    <a:pt x="1118" y="207"/>
                    <a:pt x="1070" y="74"/>
                    <a:pt x="960" y="22"/>
                  </a:cubicBezTo>
                  <a:cubicBezTo>
                    <a:pt x="929" y="7"/>
                    <a:pt x="896" y="1"/>
                    <a:pt x="864" y="1"/>
                  </a:cubicBezTo>
                  <a:close/>
                </a:path>
              </a:pathLst>
            </a:custGeom>
            <a:solidFill>
              <a:srgbClr val="93C01F"/>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70"/>
            <p:cNvSpPr/>
            <p:nvPr/>
          </p:nvSpPr>
          <p:spPr>
            <a:xfrm>
              <a:off x="1427067" y="3841382"/>
              <a:ext cx="230414" cy="230387"/>
            </a:xfrm>
            <a:custGeom>
              <a:rect b="b" l="l" r="r" t="t"/>
              <a:pathLst>
                <a:path extrusionOk="0" h="8536" w="8537">
                  <a:moveTo>
                    <a:pt x="4269" y="443"/>
                  </a:moveTo>
                  <a:cubicBezTo>
                    <a:pt x="6376" y="443"/>
                    <a:pt x="8091" y="2158"/>
                    <a:pt x="8091" y="4266"/>
                  </a:cubicBezTo>
                  <a:cubicBezTo>
                    <a:pt x="8091" y="6373"/>
                    <a:pt x="6375" y="8088"/>
                    <a:pt x="4269" y="8088"/>
                  </a:cubicBezTo>
                  <a:cubicBezTo>
                    <a:pt x="2162" y="8088"/>
                    <a:pt x="447" y="6373"/>
                    <a:pt x="447" y="4266"/>
                  </a:cubicBezTo>
                  <a:cubicBezTo>
                    <a:pt x="447" y="2158"/>
                    <a:pt x="2162" y="443"/>
                    <a:pt x="4269" y="443"/>
                  </a:cubicBezTo>
                  <a:close/>
                  <a:moveTo>
                    <a:pt x="4269" y="1"/>
                  </a:moveTo>
                  <a:cubicBezTo>
                    <a:pt x="1916" y="1"/>
                    <a:pt x="1" y="1914"/>
                    <a:pt x="1" y="4267"/>
                  </a:cubicBezTo>
                  <a:cubicBezTo>
                    <a:pt x="1" y="6620"/>
                    <a:pt x="1916" y="8535"/>
                    <a:pt x="4269" y="8535"/>
                  </a:cubicBezTo>
                  <a:cubicBezTo>
                    <a:pt x="6622" y="8535"/>
                    <a:pt x="8537" y="6620"/>
                    <a:pt x="8537" y="4267"/>
                  </a:cubicBezTo>
                  <a:cubicBezTo>
                    <a:pt x="8537" y="1914"/>
                    <a:pt x="6621" y="1"/>
                    <a:pt x="4269" y="1"/>
                  </a:cubicBezTo>
                  <a:close/>
                </a:path>
              </a:pathLst>
            </a:custGeom>
            <a:solidFill>
              <a:srgbClr val="93C01F"/>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0"/>
            <p:cNvSpPr/>
            <p:nvPr/>
          </p:nvSpPr>
          <p:spPr>
            <a:xfrm>
              <a:off x="1516997" y="3924862"/>
              <a:ext cx="50525" cy="101941"/>
            </a:xfrm>
            <a:custGeom>
              <a:rect b="b" l="l" r="r" t="t"/>
              <a:pathLst>
                <a:path extrusionOk="0" h="3777" w="1872">
                  <a:moveTo>
                    <a:pt x="1189" y="446"/>
                  </a:moveTo>
                  <a:lnTo>
                    <a:pt x="1189" y="3331"/>
                  </a:lnTo>
                  <a:lnTo>
                    <a:pt x="682" y="3331"/>
                  </a:lnTo>
                  <a:lnTo>
                    <a:pt x="682" y="446"/>
                  </a:lnTo>
                  <a:close/>
                  <a:moveTo>
                    <a:pt x="222" y="0"/>
                  </a:moveTo>
                  <a:cubicBezTo>
                    <a:pt x="99" y="0"/>
                    <a:pt x="0" y="100"/>
                    <a:pt x="0" y="223"/>
                  </a:cubicBezTo>
                  <a:cubicBezTo>
                    <a:pt x="0" y="346"/>
                    <a:pt x="99" y="446"/>
                    <a:pt x="222" y="446"/>
                  </a:cubicBezTo>
                  <a:lnTo>
                    <a:pt x="236" y="446"/>
                  </a:lnTo>
                  <a:lnTo>
                    <a:pt x="236" y="3331"/>
                  </a:lnTo>
                  <a:lnTo>
                    <a:pt x="222" y="3331"/>
                  </a:lnTo>
                  <a:cubicBezTo>
                    <a:pt x="99" y="3331"/>
                    <a:pt x="0" y="3430"/>
                    <a:pt x="0" y="3554"/>
                  </a:cubicBezTo>
                  <a:cubicBezTo>
                    <a:pt x="0" y="3677"/>
                    <a:pt x="99" y="3776"/>
                    <a:pt x="222" y="3776"/>
                  </a:cubicBezTo>
                  <a:lnTo>
                    <a:pt x="1650" y="3776"/>
                  </a:lnTo>
                  <a:cubicBezTo>
                    <a:pt x="1773" y="3776"/>
                    <a:pt x="1872" y="3677"/>
                    <a:pt x="1872" y="3554"/>
                  </a:cubicBezTo>
                  <a:cubicBezTo>
                    <a:pt x="1872" y="3430"/>
                    <a:pt x="1773" y="3331"/>
                    <a:pt x="1650" y="3331"/>
                  </a:cubicBezTo>
                  <a:lnTo>
                    <a:pt x="1636" y="3331"/>
                  </a:lnTo>
                  <a:lnTo>
                    <a:pt x="1636" y="446"/>
                  </a:lnTo>
                  <a:lnTo>
                    <a:pt x="1650" y="446"/>
                  </a:lnTo>
                  <a:cubicBezTo>
                    <a:pt x="1773" y="446"/>
                    <a:pt x="1872" y="346"/>
                    <a:pt x="1872" y="223"/>
                  </a:cubicBezTo>
                  <a:cubicBezTo>
                    <a:pt x="1872" y="100"/>
                    <a:pt x="1773" y="0"/>
                    <a:pt x="1650" y="0"/>
                  </a:cubicBezTo>
                  <a:close/>
                </a:path>
              </a:pathLst>
            </a:custGeom>
            <a:solidFill>
              <a:srgbClr val="93C01F"/>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0"/>
            <p:cNvSpPr/>
            <p:nvPr/>
          </p:nvSpPr>
          <p:spPr>
            <a:xfrm>
              <a:off x="1523448" y="3879897"/>
              <a:ext cx="37705" cy="37732"/>
            </a:xfrm>
            <a:custGeom>
              <a:rect b="b" l="l" r="r" t="t"/>
              <a:pathLst>
                <a:path extrusionOk="0" h="1398" w="1397">
                  <a:moveTo>
                    <a:pt x="698" y="445"/>
                  </a:moveTo>
                  <a:cubicBezTo>
                    <a:pt x="837" y="445"/>
                    <a:pt x="951" y="559"/>
                    <a:pt x="951" y="698"/>
                  </a:cubicBezTo>
                  <a:cubicBezTo>
                    <a:pt x="951" y="839"/>
                    <a:pt x="837" y="951"/>
                    <a:pt x="698" y="951"/>
                  </a:cubicBezTo>
                  <a:cubicBezTo>
                    <a:pt x="559" y="951"/>
                    <a:pt x="445" y="839"/>
                    <a:pt x="445" y="698"/>
                  </a:cubicBezTo>
                  <a:cubicBezTo>
                    <a:pt x="445" y="559"/>
                    <a:pt x="559" y="445"/>
                    <a:pt x="698" y="445"/>
                  </a:cubicBezTo>
                  <a:close/>
                  <a:moveTo>
                    <a:pt x="698" y="1"/>
                  </a:moveTo>
                  <a:cubicBezTo>
                    <a:pt x="313" y="1"/>
                    <a:pt x="0" y="313"/>
                    <a:pt x="0" y="698"/>
                  </a:cubicBezTo>
                  <a:cubicBezTo>
                    <a:pt x="0" y="1085"/>
                    <a:pt x="313" y="1397"/>
                    <a:pt x="698" y="1397"/>
                  </a:cubicBezTo>
                  <a:cubicBezTo>
                    <a:pt x="1083" y="1397"/>
                    <a:pt x="1397" y="1085"/>
                    <a:pt x="1397" y="698"/>
                  </a:cubicBezTo>
                  <a:cubicBezTo>
                    <a:pt x="1397" y="313"/>
                    <a:pt x="1083" y="1"/>
                    <a:pt x="698" y="1"/>
                  </a:cubicBezTo>
                  <a:close/>
                </a:path>
              </a:pathLst>
            </a:custGeom>
            <a:solidFill>
              <a:srgbClr val="93C01F"/>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 name="Google Shape;415;p70"/>
          <p:cNvGrpSpPr/>
          <p:nvPr/>
        </p:nvGrpSpPr>
        <p:grpSpPr>
          <a:xfrm>
            <a:off x="5156243" y="2494564"/>
            <a:ext cx="508420" cy="635765"/>
            <a:chOff x="1794509" y="2642487"/>
            <a:chExt cx="297322" cy="371814"/>
          </a:xfrm>
        </p:grpSpPr>
        <p:sp>
          <p:nvSpPr>
            <p:cNvPr id="416" name="Google Shape;416;p70"/>
            <p:cNvSpPr/>
            <p:nvPr/>
          </p:nvSpPr>
          <p:spPr>
            <a:xfrm>
              <a:off x="1794509" y="2642487"/>
              <a:ext cx="297322" cy="371814"/>
            </a:xfrm>
            <a:custGeom>
              <a:rect b="b" l="l" r="r" t="t"/>
              <a:pathLst>
                <a:path extrusionOk="0" h="13776" w="11016">
                  <a:moveTo>
                    <a:pt x="4358" y="433"/>
                  </a:moveTo>
                  <a:cubicBezTo>
                    <a:pt x="6522" y="433"/>
                    <a:pt x="8281" y="2193"/>
                    <a:pt x="8281" y="4356"/>
                  </a:cubicBezTo>
                  <a:cubicBezTo>
                    <a:pt x="8281" y="5177"/>
                    <a:pt x="8030" y="5963"/>
                    <a:pt x="7564" y="6621"/>
                  </a:cubicBezTo>
                  <a:lnTo>
                    <a:pt x="7564" y="5886"/>
                  </a:lnTo>
                  <a:cubicBezTo>
                    <a:pt x="7564" y="5467"/>
                    <a:pt x="7252" y="5106"/>
                    <a:pt x="6854" y="5066"/>
                  </a:cubicBezTo>
                  <a:cubicBezTo>
                    <a:pt x="6828" y="5063"/>
                    <a:pt x="6802" y="5062"/>
                    <a:pt x="6777" y="5062"/>
                  </a:cubicBezTo>
                  <a:cubicBezTo>
                    <a:pt x="6580" y="5062"/>
                    <a:pt x="6389" y="5134"/>
                    <a:pt x="6242" y="5267"/>
                  </a:cubicBezTo>
                  <a:cubicBezTo>
                    <a:pt x="6076" y="5416"/>
                    <a:pt x="5982" y="5629"/>
                    <a:pt x="5982" y="5852"/>
                  </a:cubicBezTo>
                  <a:lnTo>
                    <a:pt x="5982" y="7930"/>
                  </a:lnTo>
                  <a:cubicBezTo>
                    <a:pt x="5472" y="8163"/>
                    <a:pt x="4925" y="8282"/>
                    <a:pt x="4358" y="8282"/>
                  </a:cubicBezTo>
                  <a:cubicBezTo>
                    <a:pt x="2194" y="8282"/>
                    <a:pt x="433" y="6520"/>
                    <a:pt x="433" y="4356"/>
                  </a:cubicBezTo>
                  <a:cubicBezTo>
                    <a:pt x="433" y="2193"/>
                    <a:pt x="2194" y="433"/>
                    <a:pt x="4358" y="433"/>
                  </a:cubicBezTo>
                  <a:close/>
                  <a:moveTo>
                    <a:pt x="6772" y="5493"/>
                  </a:moveTo>
                  <a:cubicBezTo>
                    <a:pt x="6785" y="5493"/>
                    <a:pt x="6798" y="5493"/>
                    <a:pt x="6811" y="5495"/>
                  </a:cubicBezTo>
                  <a:cubicBezTo>
                    <a:pt x="6992" y="5513"/>
                    <a:pt x="7132" y="5685"/>
                    <a:pt x="7132" y="5886"/>
                  </a:cubicBezTo>
                  <a:lnTo>
                    <a:pt x="7132" y="9073"/>
                  </a:lnTo>
                  <a:cubicBezTo>
                    <a:pt x="7132" y="9192"/>
                    <a:pt x="7228" y="9289"/>
                    <a:pt x="7348" y="9289"/>
                  </a:cubicBezTo>
                  <a:cubicBezTo>
                    <a:pt x="7467" y="9289"/>
                    <a:pt x="7564" y="9192"/>
                    <a:pt x="7564" y="9073"/>
                  </a:cubicBezTo>
                  <a:cubicBezTo>
                    <a:pt x="7564" y="8972"/>
                    <a:pt x="7607" y="8873"/>
                    <a:pt x="7681" y="8807"/>
                  </a:cubicBezTo>
                  <a:cubicBezTo>
                    <a:pt x="7746" y="8748"/>
                    <a:pt x="7830" y="8715"/>
                    <a:pt x="7919" y="8715"/>
                  </a:cubicBezTo>
                  <a:cubicBezTo>
                    <a:pt x="7932" y="8715"/>
                    <a:pt x="7945" y="8716"/>
                    <a:pt x="7959" y="8717"/>
                  </a:cubicBezTo>
                  <a:cubicBezTo>
                    <a:pt x="8140" y="8735"/>
                    <a:pt x="8281" y="8907"/>
                    <a:pt x="8281" y="9108"/>
                  </a:cubicBezTo>
                  <a:lnTo>
                    <a:pt x="8281" y="9305"/>
                  </a:lnTo>
                  <a:cubicBezTo>
                    <a:pt x="8281" y="9423"/>
                    <a:pt x="8377" y="9520"/>
                    <a:pt x="8497" y="9520"/>
                  </a:cubicBezTo>
                  <a:cubicBezTo>
                    <a:pt x="8616" y="9520"/>
                    <a:pt x="8711" y="9423"/>
                    <a:pt x="8711" y="9305"/>
                  </a:cubicBezTo>
                  <a:cubicBezTo>
                    <a:pt x="8711" y="9203"/>
                    <a:pt x="8755" y="9106"/>
                    <a:pt x="8830" y="9038"/>
                  </a:cubicBezTo>
                  <a:cubicBezTo>
                    <a:pt x="8895" y="8979"/>
                    <a:pt x="8979" y="8946"/>
                    <a:pt x="9068" y="8946"/>
                  </a:cubicBezTo>
                  <a:cubicBezTo>
                    <a:pt x="9081" y="8946"/>
                    <a:pt x="9094" y="8947"/>
                    <a:pt x="9108" y="8949"/>
                  </a:cubicBezTo>
                  <a:cubicBezTo>
                    <a:pt x="9289" y="8966"/>
                    <a:pt x="9431" y="9138"/>
                    <a:pt x="9431" y="9340"/>
                  </a:cubicBezTo>
                  <a:lnTo>
                    <a:pt x="9431" y="9536"/>
                  </a:lnTo>
                  <a:cubicBezTo>
                    <a:pt x="9431" y="9656"/>
                    <a:pt x="9526" y="9752"/>
                    <a:pt x="9645" y="9752"/>
                  </a:cubicBezTo>
                  <a:cubicBezTo>
                    <a:pt x="9765" y="9752"/>
                    <a:pt x="9860" y="9656"/>
                    <a:pt x="9860" y="9536"/>
                  </a:cubicBezTo>
                  <a:cubicBezTo>
                    <a:pt x="9860" y="9435"/>
                    <a:pt x="9904" y="9338"/>
                    <a:pt x="9978" y="9270"/>
                  </a:cubicBezTo>
                  <a:cubicBezTo>
                    <a:pt x="10044" y="9211"/>
                    <a:pt x="10129" y="9178"/>
                    <a:pt x="10217" y="9178"/>
                  </a:cubicBezTo>
                  <a:cubicBezTo>
                    <a:pt x="10230" y="9178"/>
                    <a:pt x="10244" y="9179"/>
                    <a:pt x="10257" y="9180"/>
                  </a:cubicBezTo>
                  <a:cubicBezTo>
                    <a:pt x="10438" y="9198"/>
                    <a:pt x="10578" y="9370"/>
                    <a:pt x="10578" y="9571"/>
                  </a:cubicBezTo>
                  <a:lnTo>
                    <a:pt x="10583" y="11257"/>
                  </a:lnTo>
                  <a:cubicBezTo>
                    <a:pt x="10583" y="12406"/>
                    <a:pt x="9648" y="13341"/>
                    <a:pt x="8499" y="13341"/>
                  </a:cubicBezTo>
                  <a:cubicBezTo>
                    <a:pt x="7349" y="13341"/>
                    <a:pt x="6414" y="12406"/>
                    <a:pt x="6414" y="11257"/>
                  </a:cubicBezTo>
                  <a:lnTo>
                    <a:pt x="6414" y="5852"/>
                  </a:lnTo>
                  <a:cubicBezTo>
                    <a:pt x="6414" y="5750"/>
                    <a:pt x="6458" y="5652"/>
                    <a:pt x="6532" y="5585"/>
                  </a:cubicBezTo>
                  <a:cubicBezTo>
                    <a:pt x="6598" y="5526"/>
                    <a:pt x="6684" y="5493"/>
                    <a:pt x="6772" y="5493"/>
                  </a:cubicBezTo>
                  <a:close/>
                  <a:moveTo>
                    <a:pt x="4358" y="0"/>
                  </a:moveTo>
                  <a:cubicBezTo>
                    <a:pt x="1954" y="0"/>
                    <a:pt x="0" y="1954"/>
                    <a:pt x="0" y="4356"/>
                  </a:cubicBezTo>
                  <a:cubicBezTo>
                    <a:pt x="0" y="6759"/>
                    <a:pt x="1954" y="8713"/>
                    <a:pt x="4358" y="8713"/>
                  </a:cubicBezTo>
                  <a:cubicBezTo>
                    <a:pt x="4922" y="8713"/>
                    <a:pt x="5466" y="8609"/>
                    <a:pt x="5982" y="8400"/>
                  </a:cubicBezTo>
                  <a:lnTo>
                    <a:pt x="5982" y="11259"/>
                  </a:lnTo>
                  <a:cubicBezTo>
                    <a:pt x="5982" y="12647"/>
                    <a:pt x="7111" y="13775"/>
                    <a:pt x="8499" y="13775"/>
                  </a:cubicBezTo>
                  <a:cubicBezTo>
                    <a:pt x="9887" y="13775"/>
                    <a:pt x="11015" y="12647"/>
                    <a:pt x="11015" y="11259"/>
                  </a:cubicBezTo>
                  <a:lnTo>
                    <a:pt x="11015" y="9567"/>
                  </a:lnTo>
                  <a:cubicBezTo>
                    <a:pt x="11013" y="9144"/>
                    <a:pt x="10701" y="8784"/>
                    <a:pt x="10303" y="8745"/>
                  </a:cubicBezTo>
                  <a:cubicBezTo>
                    <a:pt x="10277" y="8742"/>
                    <a:pt x="10250" y="8741"/>
                    <a:pt x="10223" y="8741"/>
                  </a:cubicBezTo>
                  <a:cubicBezTo>
                    <a:pt x="10051" y="8741"/>
                    <a:pt x="9883" y="8797"/>
                    <a:pt x="9745" y="8901"/>
                  </a:cubicBezTo>
                  <a:cubicBezTo>
                    <a:pt x="9619" y="8690"/>
                    <a:pt x="9403" y="8539"/>
                    <a:pt x="9153" y="8515"/>
                  </a:cubicBezTo>
                  <a:cubicBezTo>
                    <a:pt x="9126" y="8512"/>
                    <a:pt x="9099" y="8511"/>
                    <a:pt x="9073" y="8511"/>
                  </a:cubicBezTo>
                  <a:cubicBezTo>
                    <a:pt x="8900" y="8511"/>
                    <a:pt x="8731" y="8567"/>
                    <a:pt x="8594" y="8672"/>
                  </a:cubicBezTo>
                  <a:cubicBezTo>
                    <a:pt x="8468" y="8460"/>
                    <a:pt x="8253" y="8310"/>
                    <a:pt x="8002" y="8284"/>
                  </a:cubicBezTo>
                  <a:cubicBezTo>
                    <a:pt x="7976" y="8282"/>
                    <a:pt x="7951" y="8281"/>
                    <a:pt x="7925" y="8281"/>
                  </a:cubicBezTo>
                  <a:cubicBezTo>
                    <a:pt x="7798" y="8281"/>
                    <a:pt x="7674" y="8310"/>
                    <a:pt x="7564" y="8367"/>
                  </a:cubicBezTo>
                  <a:lnTo>
                    <a:pt x="7564" y="7306"/>
                  </a:lnTo>
                  <a:cubicBezTo>
                    <a:pt x="8305" y="6498"/>
                    <a:pt x="8714" y="5456"/>
                    <a:pt x="8714" y="4356"/>
                  </a:cubicBezTo>
                  <a:cubicBezTo>
                    <a:pt x="8714" y="1954"/>
                    <a:pt x="6760" y="0"/>
                    <a:pt x="4358" y="0"/>
                  </a:cubicBezTo>
                  <a:close/>
                </a:path>
              </a:pathLst>
            </a:custGeom>
            <a:solidFill>
              <a:srgbClr val="85B016"/>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70"/>
            <p:cNvSpPr/>
            <p:nvPr/>
          </p:nvSpPr>
          <p:spPr>
            <a:xfrm>
              <a:off x="1862766" y="2692148"/>
              <a:ext cx="98918" cy="110983"/>
            </a:xfrm>
            <a:custGeom>
              <a:rect b="b" l="l" r="r" t="t"/>
              <a:pathLst>
                <a:path extrusionOk="0" h="4112" w="3665">
                  <a:moveTo>
                    <a:pt x="1826" y="1"/>
                  </a:moveTo>
                  <a:cubicBezTo>
                    <a:pt x="1343" y="1"/>
                    <a:pt x="890" y="186"/>
                    <a:pt x="545" y="525"/>
                  </a:cubicBezTo>
                  <a:cubicBezTo>
                    <a:pt x="195" y="871"/>
                    <a:pt x="1" y="1333"/>
                    <a:pt x="1" y="1826"/>
                  </a:cubicBezTo>
                  <a:cubicBezTo>
                    <a:pt x="1" y="1945"/>
                    <a:pt x="96" y="2042"/>
                    <a:pt x="217" y="2042"/>
                  </a:cubicBezTo>
                  <a:cubicBezTo>
                    <a:pt x="335" y="2042"/>
                    <a:pt x="432" y="1945"/>
                    <a:pt x="432" y="1826"/>
                  </a:cubicBezTo>
                  <a:cubicBezTo>
                    <a:pt x="432" y="1450"/>
                    <a:pt x="580" y="1097"/>
                    <a:pt x="848" y="833"/>
                  </a:cubicBezTo>
                  <a:cubicBezTo>
                    <a:pt x="1110" y="574"/>
                    <a:pt x="1456" y="431"/>
                    <a:pt x="1824" y="431"/>
                  </a:cubicBezTo>
                  <a:cubicBezTo>
                    <a:pt x="1832" y="431"/>
                    <a:pt x="1839" y="431"/>
                    <a:pt x="1846" y="431"/>
                  </a:cubicBezTo>
                  <a:cubicBezTo>
                    <a:pt x="2581" y="442"/>
                    <a:pt x="3211" y="1072"/>
                    <a:pt x="3221" y="1806"/>
                  </a:cubicBezTo>
                  <a:cubicBezTo>
                    <a:pt x="3233" y="2521"/>
                    <a:pt x="2706" y="3123"/>
                    <a:pt x="1998" y="3210"/>
                  </a:cubicBezTo>
                  <a:cubicBezTo>
                    <a:pt x="1778" y="3237"/>
                    <a:pt x="1612" y="3427"/>
                    <a:pt x="1612" y="3650"/>
                  </a:cubicBezTo>
                  <a:lnTo>
                    <a:pt x="1612" y="3896"/>
                  </a:lnTo>
                  <a:cubicBezTo>
                    <a:pt x="1612" y="4014"/>
                    <a:pt x="1707" y="4111"/>
                    <a:pt x="1826" y="4111"/>
                  </a:cubicBezTo>
                  <a:cubicBezTo>
                    <a:pt x="1946" y="4111"/>
                    <a:pt x="2042" y="4014"/>
                    <a:pt x="2042" y="3896"/>
                  </a:cubicBezTo>
                  <a:lnTo>
                    <a:pt x="2042" y="3651"/>
                  </a:lnTo>
                  <a:cubicBezTo>
                    <a:pt x="2042" y="3644"/>
                    <a:pt x="2046" y="3641"/>
                    <a:pt x="2049" y="3638"/>
                  </a:cubicBezTo>
                  <a:cubicBezTo>
                    <a:pt x="2975" y="3525"/>
                    <a:pt x="3664" y="2736"/>
                    <a:pt x="3650" y="1800"/>
                  </a:cubicBezTo>
                  <a:cubicBezTo>
                    <a:pt x="3647" y="1330"/>
                    <a:pt x="3454" y="884"/>
                    <a:pt x="3113" y="541"/>
                  </a:cubicBezTo>
                  <a:cubicBezTo>
                    <a:pt x="2771" y="199"/>
                    <a:pt x="2324" y="8"/>
                    <a:pt x="1853" y="1"/>
                  </a:cubicBezTo>
                  <a:cubicBezTo>
                    <a:pt x="1844" y="1"/>
                    <a:pt x="1835" y="1"/>
                    <a:pt x="1826" y="1"/>
                  </a:cubicBezTo>
                  <a:close/>
                </a:path>
              </a:pathLst>
            </a:custGeom>
            <a:solidFill>
              <a:srgbClr val="85B016"/>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70"/>
            <p:cNvSpPr/>
            <p:nvPr/>
          </p:nvSpPr>
          <p:spPr>
            <a:xfrm>
              <a:off x="1903170" y="2813171"/>
              <a:ext cx="17867" cy="17921"/>
            </a:xfrm>
            <a:custGeom>
              <a:rect b="b" l="l" r="r" t="t"/>
              <a:pathLst>
                <a:path extrusionOk="0" h="664" w="662">
                  <a:moveTo>
                    <a:pt x="332" y="1"/>
                  </a:moveTo>
                  <a:cubicBezTo>
                    <a:pt x="148" y="1"/>
                    <a:pt x="0" y="150"/>
                    <a:pt x="0" y="332"/>
                  </a:cubicBezTo>
                  <a:cubicBezTo>
                    <a:pt x="0" y="515"/>
                    <a:pt x="148" y="664"/>
                    <a:pt x="332" y="664"/>
                  </a:cubicBezTo>
                  <a:cubicBezTo>
                    <a:pt x="514" y="664"/>
                    <a:pt x="662" y="515"/>
                    <a:pt x="662" y="332"/>
                  </a:cubicBezTo>
                  <a:cubicBezTo>
                    <a:pt x="662" y="150"/>
                    <a:pt x="514" y="1"/>
                    <a:pt x="332" y="1"/>
                  </a:cubicBezTo>
                  <a:close/>
                </a:path>
              </a:pathLst>
            </a:custGeom>
            <a:solidFill>
              <a:srgbClr val="85B016"/>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70"/>
          <p:cNvSpPr/>
          <p:nvPr/>
        </p:nvSpPr>
        <p:spPr>
          <a:xfrm>
            <a:off x="3405053" y="2494570"/>
            <a:ext cx="529369" cy="635751"/>
          </a:xfrm>
          <a:custGeom>
            <a:rect b="b" l="l" r="r" t="t"/>
            <a:pathLst>
              <a:path extrusionOk="0" h="13775" w="11470">
                <a:moveTo>
                  <a:pt x="5732" y="439"/>
                </a:moveTo>
                <a:lnTo>
                  <a:pt x="10758" y="1370"/>
                </a:lnTo>
                <a:lnTo>
                  <a:pt x="5732" y="2299"/>
                </a:lnTo>
                <a:lnTo>
                  <a:pt x="707" y="1370"/>
                </a:lnTo>
                <a:lnTo>
                  <a:pt x="5732" y="439"/>
                </a:lnTo>
                <a:close/>
                <a:moveTo>
                  <a:pt x="9889" y="1967"/>
                </a:moveTo>
                <a:lnTo>
                  <a:pt x="9889" y="3487"/>
                </a:lnTo>
                <a:cubicBezTo>
                  <a:pt x="9621" y="3578"/>
                  <a:pt x="9428" y="3831"/>
                  <a:pt x="9428" y="4128"/>
                </a:cubicBezTo>
                <a:cubicBezTo>
                  <a:pt x="9428" y="4150"/>
                  <a:pt x="9430" y="4170"/>
                  <a:pt x="9433" y="4192"/>
                </a:cubicBezTo>
                <a:cubicBezTo>
                  <a:pt x="9234" y="4012"/>
                  <a:pt x="9025" y="3849"/>
                  <a:pt x="8805" y="3701"/>
                </a:cubicBezTo>
                <a:cubicBezTo>
                  <a:pt x="8858" y="3564"/>
                  <a:pt x="8880" y="3412"/>
                  <a:pt x="8861" y="3254"/>
                </a:cubicBezTo>
                <a:lnTo>
                  <a:pt x="8726" y="2183"/>
                </a:lnTo>
                <a:lnTo>
                  <a:pt x="9889" y="1967"/>
                </a:lnTo>
                <a:close/>
                <a:moveTo>
                  <a:pt x="8299" y="2261"/>
                </a:moveTo>
                <a:lnTo>
                  <a:pt x="8430" y="3306"/>
                </a:lnTo>
                <a:cubicBezTo>
                  <a:pt x="8463" y="3549"/>
                  <a:pt x="8305" y="3774"/>
                  <a:pt x="8068" y="3827"/>
                </a:cubicBezTo>
                <a:lnTo>
                  <a:pt x="5994" y="4305"/>
                </a:lnTo>
                <a:cubicBezTo>
                  <a:pt x="5981" y="4309"/>
                  <a:pt x="5964" y="4312"/>
                  <a:pt x="5948" y="4315"/>
                </a:cubicBezTo>
                <a:lnTo>
                  <a:pt x="5948" y="2697"/>
                </a:lnTo>
                <a:lnTo>
                  <a:pt x="8299" y="2261"/>
                </a:lnTo>
                <a:close/>
                <a:moveTo>
                  <a:pt x="3163" y="2263"/>
                </a:moveTo>
                <a:lnTo>
                  <a:pt x="5515" y="2698"/>
                </a:lnTo>
                <a:lnTo>
                  <a:pt x="5515" y="4316"/>
                </a:lnTo>
                <a:lnTo>
                  <a:pt x="5515" y="4316"/>
                </a:lnTo>
                <a:cubicBezTo>
                  <a:pt x="5499" y="4312"/>
                  <a:pt x="5485" y="4310"/>
                  <a:pt x="5470" y="4308"/>
                </a:cubicBezTo>
                <a:lnTo>
                  <a:pt x="3396" y="3830"/>
                </a:lnTo>
                <a:cubicBezTo>
                  <a:pt x="3160" y="3775"/>
                  <a:pt x="3002" y="3551"/>
                  <a:pt x="3033" y="3309"/>
                </a:cubicBezTo>
                <a:lnTo>
                  <a:pt x="3163" y="2263"/>
                </a:lnTo>
                <a:close/>
                <a:moveTo>
                  <a:pt x="10103" y="3884"/>
                </a:moveTo>
                <a:cubicBezTo>
                  <a:pt x="10237" y="3884"/>
                  <a:pt x="10347" y="3994"/>
                  <a:pt x="10347" y="4128"/>
                </a:cubicBezTo>
                <a:cubicBezTo>
                  <a:pt x="10347" y="4261"/>
                  <a:pt x="10237" y="4373"/>
                  <a:pt x="10103" y="4373"/>
                </a:cubicBezTo>
                <a:cubicBezTo>
                  <a:pt x="9970" y="4373"/>
                  <a:pt x="9860" y="4261"/>
                  <a:pt x="9860" y="4128"/>
                </a:cubicBezTo>
                <a:cubicBezTo>
                  <a:pt x="9860" y="3994"/>
                  <a:pt x="9970" y="3884"/>
                  <a:pt x="10103" y="3884"/>
                </a:cubicBezTo>
                <a:close/>
                <a:moveTo>
                  <a:pt x="2913" y="4051"/>
                </a:moveTo>
                <a:cubicBezTo>
                  <a:pt x="3021" y="4146"/>
                  <a:pt x="3153" y="4215"/>
                  <a:pt x="3301" y="4248"/>
                </a:cubicBezTo>
                <a:lnTo>
                  <a:pt x="3505" y="4296"/>
                </a:lnTo>
                <a:cubicBezTo>
                  <a:pt x="3329" y="4587"/>
                  <a:pt x="3176" y="4910"/>
                  <a:pt x="3044" y="5256"/>
                </a:cubicBezTo>
                <a:cubicBezTo>
                  <a:pt x="2651" y="5176"/>
                  <a:pt x="2264" y="5079"/>
                  <a:pt x="1879" y="4968"/>
                </a:cubicBezTo>
                <a:cubicBezTo>
                  <a:pt x="2177" y="4620"/>
                  <a:pt x="2523" y="4312"/>
                  <a:pt x="2913" y="4051"/>
                </a:cubicBezTo>
                <a:close/>
                <a:moveTo>
                  <a:pt x="8554" y="4051"/>
                </a:moveTo>
                <a:cubicBezTo>
                  <a:pt x="8886" y="4274"/>
                  <a:pt x="9191" y="4536"/>
                  <a:pt x="9463" y="4832"/>
                </a:cubicBezTo>
                <a:cubicBezTo>
                  <a:pt x="9443" y="4889"/>
                  <a:pt x="9431" y="4949"/>
                  <a:pt x="9428" y="5011"/>
                </a:cubicBezTo>
                <a:cubicBezTo>
                  <a:pt x="9095" y="5105"/>
                  <a:pt x="8761" y="5186"/>
                  <a:pt x="8422" y="5256"/>
                </a:cubicBezTo>
                <a:cubicBezTo>
                  <a:pt x="8292" y="4908"/>
                  <a:pt x="8137" y="4587"/>
                  <a:pt x="7961" y="4296"/>
                </a:cubicBezTo>
                <a:lnTo>
                  <a:pt x="8165" y="4248"/>
                </a:lnTo>
                <a:cubicBezTo>
                  <a:pt x="8314" y="4215"/>
                  <a:pt x="8446" y="4146"/>
                  <a:pt x="8554" y="4051"/>
                </a:cubicBezTo>
                <a:close/>
                <a:moveTo>
                  <a:pt x="7518" y="4397"/>
                </a:moveTo>
                <a:cubicBezTo>
                  <a:pt x="7699" y="4677"/>
                  <a:pt x="7858" y="4991"/>
                  <a:pt x="7993" y="5332"/>
                </a:cubicBezTo>
                <a:cubicBezTo>
                  <a:pt x="7320" y="5447"/>
                  <a:pt x="6635" y="5509"/>
                  <a:pt x="5949" y="5519"/>
                </a:cubicBezTo>
                <a:lnTo>
                  <a:pt x="5949" y="4751"/>
                </a:lnTo>
                <a:cubicBezTo>
                  <a:pt x="5997" y="4745"/>
                  <a:pt x="6046" y="4737"/>
                  <a:pt x="6092" y="4727"/>
                </a:cubicBezTo>
                <a:lnTo>
                  <a:pt x="7518" y="4397"/>
                </a:lnTo>
                <a:close/>
                <a:moveTo>
                  <a:pt x="3949" y="4399"/>
                </a:moveTo>
                <a:lnTo>
                  <a:pt x="5374" y="4729"/>
                </a:lnTo>
                <a:cubicBezTo>
                  <a:pt x="5421" y="4739"/>
                  <a:pt x="5470" y="4749"/>
                  <a:pt x="5518" y="4753"/>
                </a:cubicBezTo>
                <a:lnTo>
                  <a:pt x="5518" y="5520"/>
                </a:lnTo>
                <a:cubicBezTo>
                  <a:pt x="4832" y="5510"/>
                  <a:pt x="4147" y="5447"/>
                  <a:pt x="3474" y="5335"/>
                </a:cubicBezTo>
                <a:cubicBezTo>
                  <a:pt x="3609" y="4992"/>
                  <a:pt x="3768" y="4678"/>
                  <a:pt x="3949" y="4399"/>
                </a:cubicBezTo>
                <a:close/>
                <a:moveTo>
                  <a:pt x="10103" y="4804"/>
                </a:moveTo>
                <a:cubicBezTo>
                  <a:pt x="10237" y="4804"/>
                  <a:pt x="10347" y="4915"/>
                  <a:pt x="10347" y="5049"/>
                </a:cubicBezTo>
                <a:lnTo>
                  <a:pt x="10347" y="5982"/>
                </a:lnTo>
                <a:lnTo>
                  <a:pt x="9860" y="5982"/>
                </a:lnTo>
                <a:lnTo>
                  <a:pt x="9860" y="5049"/>
                </a:lnTo>
                <a:cubicBezTo>
                  <a:pt x="9860" y="4915"/>
                  <a:pt x="9970" y="4804"/>
                  <a:pt x="10103" y="4804"/>
                </a:cubicBezTo>
                <a:close/>
                <a:moveTo>
                  <a:pt x="1596" y="5329"/>
                </a:moveTo>
                <a:cubicBezTo>
                  <a:pt x="2025" y="5463"/>
                  <a:pt x="2464" y="5575"/>
                  <a:pt x="2902" y="5665"/>
                </a:cubicBezTo>
                <a:cubicBezTo>
                  <a:pt x="2678" y="6393"/>
                  <a:pt x="2548" y="7207"/>
                  <a:pt x="2531" y="8052"/>
                </a:cubicBezTo>
                <a:lnTo>
                  <a:pt x="664" y="8052"/>
                </a:lnTo>
                <a:cubicBezTo>
                  <a:pt x="705" y="7059"/>
                  <a:pt x="1034" y="6118"/>
                  <a:pt x="1596" y="5329"/>
                </a:cubicBezTo>
                <a:close/>
                <a:moveTo>
                  <a:pt x="3328" y="5745"/>
                </a:moveTo>
                <a:cubicBezTo>
                  <a:pt x="4050" y="5871"/>
                  <a:pt x="4781" y="5939"/>
                  <a:pt x="5518" y="5950"/>
                </a:cubicBezTo>
                <a:lnTo>
                  <a:pt x="5518" y="8052"/>
                </a:lnTo>
                <a:lnTo>
                  <a:pt x="2960" y="8052"/>
                </a:lnTo>
                <a:cubicBezTo>
                  <a:pt x="2981" y="7231"/>
                  <a:pt x="3108" y="6444"/>
                  <a:pt x="3328" y="5745"/>
                </a:cubicBezTo>
                <a:close/>
                <a:moveTo>
                  <a:pt x="9428" y="5460"/>
                </a:moveTo>
                <a:lnTo>
                  <a:pt x="9428" y="6199"/>
                </a:lnTo>
                <a:cubicBezTo>
                  <a:pt x="9428" y="6319"/>
                  <a:pt x="9524" y="6415"/>
                  <a:pt x="9644" y="6415"/>
                </a:cubicBezTo>
                <a:lnTo>
                  <a:pt x="10457" y="6415"/>
                </a:lnTo>
                <a:cubicBezTo>
                  <a:pt x="10664" y="6937"/>
                  <a:pt x="10780" y="7486"/>
                  <a:pt x="10803" y="8052"/>
                </a:cubicBezTo>
                <a:lnTo>
                  <a:pt x="8936" y="8052"/>
                </a:lnTo>
                <a:cubicBezTo>
                  <a:pt x="8919" y="7207"/>
                  <a:pt x="8787" y="6393"/>
                  <a:pt x="8563" y="5665"/>
                </a:cubicBezTo>
                <a:cubicBezTo>
                  <a:pt x="8852" y="5606"/>
                  <a:pt x="9142" y="5538"/>
                  <a:pt x="9428" y="5460"/>
                </a:cubicBezTo>
                <a:close/>
                <a:moveTo>
                  <a:pt x="8137" y="5748"/>
                </a:moveTo>
                <a:cubicBezTo>
                  <a:pt x="8357" y="6444"/>
                  <a:pt x="8486" y="7233"/>
                  <a:pt x="8504" y="8053"/>
                </a:cubicBezTo>
                <a:lnTo>
                  <a:pt x="5948" y="8053"/>
                </a:lnTo>
                <a:lnTo>
                  <a:pt x="5948" y="5953"/>
                </a:lnTo>
                <a:cubicBezTo>
                  <a:pt x="6684" y="5940"/>
                  <a:pt x="7415" y="5872"/>
                  <a:pt x="8137" y="5748"/>
                </a:cubicBezTo>
                <a:close/>
                <a:moveTo>
                  <a:pt x="5518" y="8483"/>
                </a:moveTo>
                <a:lnTo>
                  <a:pt x="5518" y="10585"/>
                </a:lnTo>
                <a:cubicBezTo>
                  <a:pt x="4781" y="10596"/>
                  <a:pt x="4050" y="10664"/>
                  <a:pt x="3328" y="10789"/>
                </a:cubicBezTo>
                <a:cubicBezTo>
                  <a:pt x="3105" y="10091"/>
                  <a:pt x="2979" y="9304"/>
                  <a:pt x="2960" y="8483"/>
                </a:cubicBezTo>
                <a:close/>
                <a:moveTo>
                  <a:pt x="8506" y="8486"/>
                </a:moveTo>
                <a:cubicBezTo>
                  <a:pt x="8487" y="9306"/>
                  <a:pt x="8362" y="10091"/>
                  <a:pt x="8139" y="10792"/>
                </a:cubicBezTo>
                <a:cubicBezTo>
                  <a:pt x="7417" y="10666"/>
                  <a:pt x="6686" y="10598"/>
                  <a:pt x="5949" y="10586"/>
                </a:cubicBezTo>
                <a:lnTo>
                  <a:pt x="5949" y="8486"/>
                </a:lnTo>
                <a:close/>
                <a:moveTo>
                  <a:pt x="2532" y="8483"/>
                </a:moveTo>
                <a:cubicBezTo>
                  <a:pt x="2551" y="9330"/>
                  <a:pt x="2678" y="10142"/>
                  <a:pt x="2905" y="10871"/>
                </a:cubicBezTo>
                <a:cubicBezTo>
                  <a:pt x="2464" y="10961"/>
                  <a:pt x="2027" y="11074"/>
                  <a:pt x="1598" y="11205"/>
                </a:cubicBezTo>
                <a:cubicBezTo>
                  <a:pt x="1047" y="10431"/>
                  <a:pt x="707" y="9493"/>
                  <a:pt x="665" y="8483"/>
                </a:cubicBezTo>
                <a:close/>
                <a:moveTo>
                  <a:pt x="10803" y="8483"/>
                </a:moveTo>
                <a:cubicBezTo>
                  <a:pt x="10760" y="9496"/>
                  <a:pt x="10420" y="10431"/>
                  <a:pt x="9868" y="11205"/>
                </a:cubicBezTo>
                <a:cubicBezTo>
                  <a:pt x="9437" y="11074"/>
                  <a:pt x="9003" y="10961"/>
                  <a:pt x="8563" y="10871"/>
                </a:cubicBezTo>
                <a:cubicBezTo>
                  <a:pt x="8790" y="10142"/>
                  <a:pt x="8919" y="9330"/>
                  <a:pt x="8936" y="8483"/>
                </a:cubicBezTo>
                <a:close/>
                <a:moveTo>
                  <a:pt x="8422" y="11281"/>
                </a:moveTo>
                <a:cubicBezTo>
                  <a:pt x="8813" y="11360"/>
                  <a:pt x="9201" y="11454"/>
                  <a:pt x="9585" y="11569"/>
                </a:cubicBezTo>
                <a:cubicBezTo>
                  <a:pt x="8980" y="12272"/>
                  <a:pt x="8185" y="12810"/>
                  <a:pt x="7283" y="13100"/>
                </a:cubicBezTo>
                <a:cubicBezTo>
                  <a:pt x="7558" y="12841"/>
                  <a:pt x="7812" y="12509"/>
                  <a:pt x="8036" y="12113"/>
                </a:cubicBezTo>
                <a:cubicBezTo>
                  <a:pt x="8182" y="11855"/>
                  <a:pt x="8311" y="11576"/>
                  <a:pt x="8422" y="11281"/>
                </a:cubicBezTo>
                <a:close/>
                <a:moveTo>
                  <a:pt x="3044" y="11284"/>
                </a:moveTo>
                <a:cubicBezTo>
                  <a:pt x="3156" y="11580"/>
                  <a:pt x="3285" y="11858"/>
                  <a:pt x="3431" y="12116"/>
                </a:cubicBezTo>
                <a:cubicBezTo>
                  <a:pt x="3655" y="12511"/>
                  <a:pt x="3908" y="12842"/>
                  <a:pt x="4183" y="13101"/>
                </a:cubicBezTo>
                <a:cubicBezTo>
                  <a:pt x="3280" y="12810"/>
                  <a:pt x="2487" y="12272"/>
                  <a:pt x="1882" y="11570"/>
                </a:cubicBezTo>
                <a:cubicBezTo>
                  <a:pt x="2266" y="11457"/>
                  <a:pt x="2654" y="11363"/>
                  <a:pt x="3044" y="11284"/>
                </a:cubicBezTo>
                <a:close/>
                <a:moveTo>
                  <a:pt x="5518" y="11017"/>
                </a:moveTo>
                <a:lnTo>
                  <a:pt x="5518" y="13327"/>
                </a:lnTo>
                <a:cubicBezTo>
                  <a:pt x="4878" y="13235"/>
                  <a:pt x="4277" y="12738"/>
                  <a:pt x="3806" y="11903"/>
                </a:cubicBezTo>
                <a:cubicBezTo>
                  <a:pt x="3683" y="11686"/>
                  <a:pt x="3573" y="11451"/>
                  <a:pt x="3474" y="11204"/>
                </a:cubicBezTo>
                <a:cubicBezTo>
                  <a:pt x="4147" y="11090"/>
                  <a:pt x="4830" y="11027"/>
                  <a:pt x="5518" y="11017"/>
                </a:cubicBezTo>
                <a:close/>
                <a:moveTo>
                  <a:pt x="5949" y="11017"/>
                </a:moveTo>
                <a:cubicBezTo>
                  <a:pt x="6635" y="11027"/>
                  <a:pt x="7320" y="11091"/>
                  <a:pt x="7991" y="11204"/>
                </a:cubicBezTo>
                <a:cubicBezTo>
                  <a:pt x="7894" y="11451"/>
                  <a:pt x="7784" y="11686"/>
                  <a:pt x="7661" y="11903"/>
                </a:cubicBezTo>
                <a:cubicBezTo>
                  <a:pt x="7188" y="12738"/>
                  <a:pt x="6586" y="13235"/>
                  <a:pt x="5949" y="13327"/>
                </a:cubicBezTo>
                <a:lnTo>
                  <a:pt x="5949" y="11017"/>
                </a:lnTo>
                <a:close/>
                <a:moveTo>
                  <a:pt x="5735" y="0"/>
                </a:moveTo>
                <a:cubicBezTo>
                  <a:pt x="5722" y="0"/>
                  <a:pt x="5709" y="2"/>
                  <a:pt x="5696" y="5"/>
                </a:cubicBezTo>
                <a:lnTo>
                  <a:pt x="303" y="1003"/>
                </a:lnTo>
                <a:cubicBezTo>
                  <a:pt x="127" y="1037"/>
                  <a:pt x="1" y="1186"/>
                  <a:pt x="1" y="1367"/>
                </a:cubicBezTo>
                <a:cubicBezTo>
                  <a:pt x="1" y="1548"/>
                  <a:pt x="127" y="1698"/>
                  <a:pt x="303" y="1731"/>
                </a:cubicBezTo>
                <a:lnTo>
                  <a:pt x="2743" y="2183"/>
                </a:lnTo>
                <a:lnTo>
                  <a:pt x="2610" y="3254"/>
                </a:lnTo>
                <a:cubicBezTo>
                  <a:pt x="2590" y="3410"/>
                  <a:pt x="2612" y="3564"/>
                  <a:pt x="2667" y="3701"/>
                </a:cubicBezTo>
                <a:cubicBezTo>
                  <a:pt x="1135" y="4727"/>
                  <a:pt x="228" y="6424"/>
                  <a:pt x="228" y="8269"/>
                </a:cubicBezTo>
                <a:cubicBezTo>
                  <a:pt x="228" y="11305"/>
                  <a:pt x="2697" y="13774"/>
                  <a:pt x="5732" y="13774"/>
                </a:cubicBezTo>
                <a:cubicBezTo>
                  <a:pt x="8768" y="13774"/>
                  <a:pt x="11237" y="11305"/>
                  <a:pt x="11237" y="8269"/>
                </a:cubicBezTo>
                <a:cubicBezTo>
                  <a:pt x="11237" y="7502"/>
                  <a:pt x="11081" y="6761"/>
                  <a:pt x="10777" y="6066"/>
                </a:cubicBezTo>
                <a:lnTo>
                  <a:pt x="10777" y="5049"/>
                </a:lnTo>
                <a:cubicBezTo>
                  <a:pt x="10777" y="4872"/>
                  <a:pt x="10709" y="4709"/>
                  <a:pt x="10596" y="4590"/>
                </a:cubicBezTo>
                <a:cubicBezTo>
                  <a:pt x="10709" y="4468"/>
                  <a:pt x="10777" y="4308"/>
                  <a:pt x="10777" y="4130"/>
                </a:cubicBezTo>
                <a:cubicBezTo>
                  <a:pt x="10777" y="3833"/>
                  <a:pt x="10585" y="3580"/>
                  <a:pt x="10318" y="3490"/>
                </a:cubicBezTo>
                <a:lnTo>
                  <a:pt x="10318" y="1891"/>
                </a:lnTo>
                <a:lnTo>
                  <a:pt x="11167" y="1731"/>
                </a:lnTo>
                <a:cubicBezTo>
                  <a:pt x="11345" y="1698"/>
                  <a:pt x="11469" y="1548"/>
                  <a:pt x="11469" y="1367"/>
                </a:cubicBezTo>
                <a:cubicBezTo>
                  <a:pt x="11469" y="1186"/>
                  <a:pt x="11345" y="1037"/>
                  <a:pt x="11167" y="1003"/>
                </a:cubicBezTo>
                <a:lnTo>
                  <a:pt x="5774" y="5"/>
                </a:lnTo>
                <a:cubicBezTo>
                  <a:pt x="5762" y="2"/>
                  <a:pt x="5749" y="0"/>
                  <a:pt x="5735" y="0"/>
                </a:cubicBezTo>
                <a:close/>
              </a:path>
            </a:pathLst>
          </a:custGeom>
          <a:solidFill>
            <a:srgbClr val="85B016"/>
          </a:solidFill>
          <a:ln cap="flat" cmpd="sng" w="9525">
            <a:solidFill>
              <a:srgbClr val="85B0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20" name="Google Shape;420;p70"/>
          <p:cNvSpPr/>
          <p:nvPr/>
        </p:nvSpPr>
        <p:spPr>
          <a:xfrm>
            <a:off x="1565126" y="2500549"/>
            <a:ext cx="605392" cy="607006"/>
          </a:xfrm>
          <a:custGeom>
            <a:rect b="b" l="l" r="r" t="t"/>
            <a:pathLst>
              <a:path extrusionOk="0" h="12036" w="12004">
                <a:moveTo>
                  <a:pt x="10933" y="4947"/>
                </a:moveTo>
                <a:cubicBezTo>
                  <a:pt x="11122" y="4947"/>
                  <a:pt x="11279" y="5104"/>
                  <a:pt x="11279" y="5293"/>
                </a:cubicBezTo>
                <a:lnTo>
                  <a:pt x="11279" y="5671"/>
                </a:lnTo>
                <a:lnTo>
                  <a:pt x="7782" y="5671"/>
                </a:lnTo>
                <a:lnTo>
                  <a:pt x="7782" y="5293"/>
                </a:lnTo>
                <a:cubicBezTo>
                  <a:pt x="7782" y="5104"/>
                  <a:pt x="7940" y="4947"/>
                  <a:pt x="8129" y="4947"/>
                </a:cubicBezTo>
                <a:close/>
                <a:moveTo>
                  <a:pt x="9547" y="694"/>
                </a:moveTo>
                <a:cubicBezTo>
                  <a:pt x="9736" y="694"/>
                  <a:pt x="9893" y="851"/>
                  <a:pt x="9893" y="1040"/>
                </a:cubicBezTo>
                <a:lnTo>
                  <a:pt x="9893" y="4254"/>
                </a:lnTo>
                <a:lnTo>
                  <a:pt x="8129" y="4254"/>
                </a:lnTo>
                <a:cubicBezTo>
                  <a:pt x="7530" y="4254"/>
                  <a:pt x="7058" y="4726"/>
                  <a:pt x="7058" y="5293"/>
                </a:cubicBezTo>
                <a:lnTo>
                  <a:pt x="7058" y="6365"/>
                </a:lnTo>
                <a:lnTo>
                  <a:pt x="694" y="6365"/>
                </a:lnTo>
                <a:lnTo>
                  <a:pt x="694" y="1040"/>
                </a:lnTo>
                <a:cubicBezTo>
                  <a:pt x="725" y="851"/>
                  <a:pt x="883" y="694"/>
                  <a:pt x="1072" y="694"/>
                </a:cubicBezTo>
                <a:close/>
                <a:moveTo>
                  <a:pt x="7121" y="7026"/>
                </a:moveTo>
                <a:lnTo>
                  <a:pt x="7121" y="7751"/>
                </a:lnTo>
                <a:lnTo>
                  <a:pt x="1072" y="7751"/>
                </a:lnTo>
                <a:cubicBezTo>
                  <a:pt x="883" y="7751"/>
                  <a:pt x="725" y="7593"/>
                  <a:pt x="725" y="7404"/>
                </a:cubicBezTo>
                <a:lnTo>
                  <a:pt x="725" y="7026"/>
                </a:lnTo>
                <a:close/>
                <a:moveTo>
                  <a:pt x="5703" y="8444"/>
                </a:moveTo>
                <a:lnTo>
                  <a:pt x="5703" y="9168"/>
                </a:lnTo>
                <a:lnTo>
                  <a:pt x="4947" y="9168"/>
                </a:lnTo>
                <a:lnTo>
                  <a:pt x="4947" y="8444"/>
                </a:lnTo>
                <a:close/>
                <a:moveTo>
                  <a:pt x="7089" y="8444"/>
                </a:moveTo>
                <a:lnTo>
                  <a:pt x="7089" y="9168"/>
                </a:lnTo>
                <a:lnTo>
                  <a:pt x="6365" y="9168"/>
                </a:lnTo>
                <a:lnTo>
                  <a:pt x="6365" y="8444"/>
                </a:lnTo>
                <a:close/>
                <a:moveTo>
                  <a:pt x="11279" y="6333"/>
                </a:moveTo>
                <a:lnTo>
                  <a:pt x="11279" y="9830"/>
                </a:lnTo>
                <a:lnTo>
                  <a:pt x="7782" y="9830"/>
                </a:lnTo>
                <a:lnTo>
                  <a:pt x="7782" y="6333"/>
                </a:lnTo>
                <a:close/>
                <a:moveTo>
                  <a:pt x="11279" y="10523"/>
                </a:moveTo>
                <a:lnTo>
                  <a:pt x="11279" y="10901"/>
                </a:lnTo>
                <a:cubicBezTo>
                  <a:pt x="11279" y="11090"/>
                  <a:pt x="11122" y="11248"/>
                  <a:pt x="10933" y="11248"/>
                </a:cubicBezTo>
                <a:lnTo>
                  <a:pt x="8129" y="11248"/>
                </a:lnTo>
                <a:cubicBezTo>
                  <a:pt x="7940" y="11248"/>
                  <a:pt x="7782" y="11090"/>
                  <a:pt x="7782" y="10901"/>
                </a:cubicBezTo>
                <a:lnTo>
                  <a:pt x="7782" y="10523"/>
                </a:lnTo>
                <a:close/>
                <a:moveTo>
                  <a:pt x="1040" y="1"/>
                </a:moveTo>
                <a:cubicBezTo>
                  <a:pt x="442" y="1"/>
                  <a:pt x="1" y="473"/>
                  <a:pt x="1" y="1040"/>
                </a:cubicBezTo>
                <a:lnTo>
                  <a:pt x="1" y="7436"/>
                </a:lnTo>
                <a:cubicBezTo>
                  <a:pt x="1" y="8034"/>
                  <a:pt x="442" y="8507"/>
                  <a:pt x="1040" y="8507"/>
                </a:cubicBezTo>
                <a:lnTo>
                  <a:pt x="4191" y="8507"/>
                </a:lnTo>
                <a:lnTo>
                  <a:pt x="4191" y="9200"/>
                </a:lnTo>
                <a:lnTo>
                  <a:pt x="3151" y="9200"/>
                </a:lnTo>
                <a:cubicBezTo>
                  <a:pt x="2931" y="9200"/>
                  <a:pt x="2773" y="9357"/>
                  <a:pt x="2773" y="9546"/>
                </a:cubicBezTo>
                <a:cubicBezTo>
                  <a:pt x="2773" y="9767"/>
                  <a:pt x="2931" y="9925"/>
                  <a:pt x="3151" y="9925"/>
                </a:cubicBezTo>
                <a:lnTo>
                  <a:pt x="7026" y="9925"/>
                </a:lnTo>
                <a:lnTo>
                  <a:pt x="7026" y="10964"/>
                </a:lnTo>
                <a:cubicBezTo>
                  <a:pt x="7026" y="11563"/>
                  <a:pt x="7499" y="12035"/>
                  <a:pt x="8097" y="12035"/>
                </a:cubicBezTo>
                <a:lnTo>
                  <a:pt x="10901" y="12035"/>
                </a:lnTo>
                <a:cubicBezTo>
                  <a:pt x="11468" y="12035"/>
                  <a:pt x="11941" y="11563"/>
                  <a:pt x="11941" y="10964"/>
                </a:cubicBezTo>
                <a:lnTo>
                  <a:pt x="11941" y="5356"/>
                </a:lnTo>
                <a:cubicBezTo>
                  <a:pt x="12004" y="4726"/>
                  <a:pt x="11531" y="4254"/>
                  <a:pt x="10933" y="4254"/>
                </a:cubicBezTo>
                <a:lnTo>
                  <a:pt x="10586" y="4254"/>
                </a:lnTo>
                <a:lnTo>
                  <a:pt x="10586" y="1040"/>
                </a:lnTo>
                <a:cubicBezTo>
                  <a:pt x="10586" y="473"/>
                  <a:pt x="10114" y="1"/>
                  <a:pt x="9515" y="1"/>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70"/>
          <p:cNvSpPr txBox="1"/>
          <p:nvPr>
            <p:ph type="title"/>
          </p:nvPr>
        </p:nvSpPr>
        <p:spPr>
          <a:xfrm>
            <a:off x="687525" y="5088900"/>
            <a:ext cx="7618200" cy="1218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800"/>
              <a:t>Enfoque holístico</a:t>
            </a:r>
            <a:endParaRPr sz="1800"/>
          </a:p>
          <a:p>
            <a:pPr indent="0" lvl="0" marL="0" rtl="0" algn="l">
              <a:lnSpc>
                <a:spcPct val="100000"/>
              </a:lnSpc>
              <a:spcBef>
                <a:spcPts val="0"/>
              </a:spcBef>
              <a:spcAft>
                <a:spcPts val="0"/>
              </a:spcAft>
              <a:buNone/>
            </a:pPr>
            <a:r>
              <a:rPr b="0" lang="es" sz="1200"/>
              <a:t>¡No basta con innovación tecnológica ni educativa, también los procesos y otros aspectos organizativos pueden sumar o restar!</a:t>
            </a:r>
            <a:endParaRPr b="0" sz="1200"/>
          </a:p>
          <a:p>
            <a:pPr indent="0" lvl="0" marL="0" rtl="0" algn="l">
              <a:lnSpc>
                <a:spcPct val="100000"/>
              </a:lnSpc>
              <a:spcBef>
                <a:spcPts val="0"/>
              </a:spcBef>
              <a:spcAft>
                <a:spcPts val="0"/>
              </a:spcAft>
              <a:buNone/>
            </a:pPr>
            <a:r>
              <a:rPr b="0" lang="es" sz="1200"/>
              <a:t>Implicación del equipo de gobierno y distintas áreas para asegurar la calidad de la docencia en la Universidad y la coherencia entre sus distintos títulos.</a:t>
            </a:r>
            <a:endParaRPr b="0" sz="1200"/>
          </a:p>
        </p:txBody>
      </p:sp>
      <p:sp>
        <p:nvSpPr>
          <p:cNvPr id="422" name="Google Shape;422;p70"/>
          <p:cNvSpPr txBox="1"/>
          <p:nvPr/>
        </p:nvSpPr>
        <p:spPr>
          <a:xfrm>
            <a:off x="1171775" y="3901875"/>
            <a:ext cx="1507500" cy="5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s" sz="1200">
                <a:solidFill>
                  <a:srgbClr val="434343"/>
                </a:solidFill>
                <a:latin typeface="Ubuntu"/>
                <a:ea typeface="Ubuntu"/>
                <a:cs typeface="Ubuntu"/>
                <a:sym typeface="Ubuntu"/>
              </a:rPr>
              <a:t>Innovación tecnológica y mejoras de campus virtual</a:t>
            </a:r>
            <a:endParaRPr b="1" sz="1200">
              <a:solidFill>
                <a:srgbClr val="434343"/>
              </a:solidFill>
              <a:latin typeface="Ubuntu"/>
              <a:ea typeface="Ubuntu"/>
              <a:cs typeface="Ubuntu"/>
              <a:sym typeface="Ubuntu"/>
            </a:endParaRPr>
          </a:p>
          <a:p>
            <a:pPr indent="0" lvl="0" marL="0" rtl="0" algn="l">
              <a:spcBef>
                <a:spcPts val="0"/>
              </a:spcBef>
              <a:spcAft>
                <a:spcPts val="0"/>
              </a:spcAft>
              <a:buNone/>
            </a:pPr>
            <a:r>
              <a:t/>
            </a:r>
            <a:endParaRPr b="1" sz="1200">
              <a:solidFill>
                <a:srgbClr val="434343"/>
              </a:solidFill>
              <a:latin typeface="Ubuntu"/>
              <a:ea typeface="Ubuntu"/>
              <a:cs typeface="Ubuntu"/>
              <a:sym typeface="Ubuntu"/>
            </a:endParaRPr>
          </a:p>
        </p:txBody>
      </p:sp>
      <p:sp>
        <p:nvSpPr>
          <p:cNvPr id="423" name="Google Shape;423;p70"/>
          <p:cNvSpPr txBox="1"/>
          <p:nvPr/>
        </p:nvSpPr>
        <p:spPr>
          <a:xfrm>
            <a:off x="2958275" y="4029625"/>
            <a:ext cx="1314900" cy="48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rgbClr val="434343"/>
                </a:solidFill>
                <a:latin typeface="Ubuntu"/>
                <a:ea typeface="Ubuntu"/>
                <a:cs typeface="Ubuntu"/>
                <a:sym typeface="Ubuntu"/>
              </a:rPr>
              <a:t>Innovación didáctica y metodológica</a:t>
            </a:r>
            <a:endParaRPr b="1" sz="1200">
              <a:solidFill>
                <a:srgbClr val="434343"/>
              </a:solidFill>
              <a:latin typeface="Ubuntu"/>
              <a:ea typeface="Ubuntu"/>
              <a:cs typeface="Ubuntu"/>
              <a:sym typeface="Ubuntu"/>
            </a:endParaRPr>
          </a:p>
        </p:txBody>
      </p:sp>
      <p:sp>
        <p:nvSpPr>
          <p:cNvPr id="424" name="Google Shape;424;p70"/>
          <p:cNvSpPr txBox="1"/>
          <p:nvPr/>
        </p:nvSpPr>
        <p:spPr>
          <a:xfrm>
            <a:off x="4750450" y="3759825"/>
            <a:ext cx="1314900" cy="5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rgbClr val="434343"/>
                </a:solidFill>
                <a:latin typeface="Ubuntu"/>
                <a:ea typeface="Ubuntu"/>
                <a:cs typeface="Ubuntu"/>
                <a:sym typeface="Ubuntu"/>
              </a:rPr>
              <a:t>Innovación educativa al servicio de la formación del profesorado</a:t>
            </a:r>
            <a:endParaRPr b="1" sz="1200">
              <a:solidFill>
                <a:srgbClr val="434343"/>
              </a:solidFill>
              <a:latin typeface="Ubuntu"/>
              <a:ea typeface="Ubuntu"/>
              <a:cs typeface="Ubuntu"/>
              <a:sym typeface="Ubuntu"/>
            </a:endParaRPr>
          </a:p>
        </p:txBody>
      </p:sp>
      <p:sp>
        <p:nvSpPr>
          <p:cNvPr id="425" name="Google Shape;425;p70"/>
          <p:cNvSpPr txBox="1"/>
          <p:nvPr/>
        </p:nvSpPr>
        <p:spPr>
          <a:xfrm>
            <a:off x="6604200" y="3871425"/>
            <a:ext cx="13149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rgbClr val="434343"/>
                </a:solidFill>
                <a:latin typeface="Ubuntu"/>
                <a:ea typeface="Ubuntu"/>
                <a:cs typeface="Ubuntu"/>
                <a:sym typeface="Ubuntu"/>
              </a:rPr>
              <a:t>Innovación en gestión y en comunicación interna</a:t>
            </a:r>
            <a:endParaRPr b="1" sz="1200">
              <a:solidFill>
                <a:srgbClr val="434343"/>
              </a:solidFill>
              <a:latin typeface="Ubuntu"/>
              <a:ea typeface="Ubuntu"/>
              <a:cs typeface="Ubuntu"/>
              <a:sym typeface="Ubuntu"/>
            </a:endParaRPr>
          </a:p>
        </p:txBody>
      </p:sp>
      <p:sp>
        <p:nvSpPr>
          <p:cNvPr id="426" name="Google Shape;426;p70"/>
          <p:cNvSpPr txBox="1"/>
          <p:nvPr>
            <p:ph type="title"/>
          </p:nvPr>
        </p:nvSpPr>
        <p:spPr>
          <a:xfrm>
            <a:off x="880075" y="-22125"/>
            <a:ext cx="74982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contexto y modelo de enseñanza virtual de la UNIA</a:t>
            </a:r>
            <a:endParaRPr>
              <a:solidFill>
                <a:srgbClr val="85B016"/>
              </a:solidFill>
            </a:endParaRPr>
          </a:p>
        </p:txBody>
      </p:sp>
      <p:cxnSp>
        <p:nvCxnSpPr>
          <p:cNvPr id="427" name="Google Shape;427;p70"/>
          <p:cNvCxnSpPr/>
          <p:nvPr/>
        </p:nvCxnSpPr>
        <p:spPr>
          <a:xfrm>
            <a:off x="1068750" y="1435267"/>
            <a:ext cx="676200" cy="0"/>
          </a:xfrm>
          <a:prstGeom prst="straightConnector1">
            <a:avLst/>
          </a:prstGeom>
          <a:noFill/>
          <a:ln cap="flat" cmpd="sng" w="76200">
            <a:solidFill>
              <a:srgbClr val="85B016"/>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1"/>
          <p:cNvSpPr txBox="1"/>
          <p:nvPr/>
        </p:nvSpPr>
        <p:spPr>
          <a:xfrm>
            <a:off x="149775" y="6460175"/>
            <a:ext cx="8809800" cy="53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1000">
                <a:solidFill>
                  <a:srgbClr val="666666"/>
                </a:solidFill>
              </a:rPr>
              <a:t>Acceso y descarga gratuita vía: </a:t>
            </a:r>
            <a:r>
              <a:rPr lang="es" sz="1050" u="sng">
                <a:solidFill>
                  <a:srgbClr val="172B4D"/>
                </a:solidFill>
                <a:highlight>
                  <a:srgbClr val="FFFFFF"/>
                </a:highlight>
                <a:latin typeface="Roboto"/>
                <a:ea typeface="Roboto"/>
                <a:cs typeface="Roboto"/>
                <a:sym typeface="Roboto"/>
                <a:hlinkClick r:id="rId3">
                  <a:extLst>
                    <a:ext uri="{A12FA001-AC4F-418D-AE19-62706E023703}">
                      <ahyp:hlinkClr val="tx"/>
                    </a:ext>
                  </a:extLst>
                </a:hlinkClick>
              </a:rPr>
              <a:t>www.unia.es/resumenmodeloybienvenidaprofes</a:t>
            </a:r>
            <a:endParaRPr sz="1000" u="sng">
              <a:solidFill>
                <a:srgbClr val="666666"/>
              </a:solidFill>
            </a:endParaRPr>
          </a:p>
        </p:txBody>
      </p:sp>
      <p:pic>
        <p:nvPicPr>
          <p:cNvPr id="433" name="Google Shape;433;p71"/>
          <p:cNvPicPr preferRelativeResize="0"/>
          <p:nvPr/>
        </p:nvPicPr>
        <p:blipFill>
          <a:blip r:embed="rId4">
            <a:alphaModFix/>
          </a:blip>
          <a:stretch>
            <a:fillRect/>
          </a:stretch>
        </p:blipFill>
        <p:spPr>
          <a:xfrm>
            <a:off x="0" y="44053"/>
            <a:ext cx="9144003" cy="64650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2"/>
          <p:cNvSpPr/>
          <p:nvPr/>
        </p:nvSpPr>
        <p:spPr>
          <a:xfrm>
            <a:off x="0" y="1369800"/>
            <a:ext cx="9144000" cy="4118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2"/>
          <p:cNvSpPr txBox="1"/>
          <p:nvPr>
            <p:ph type="title"/>
          </p:nvPr>
        </p:nvSpPr>
        <p:spPr>
          <a:xfrm>
            <a:off x="5153475" y="12338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Más info y RA</a:t>
            </a:r>
            <a:endParaRPr sz="2200"/>
          </a:p>
        </p:txBody>
      </p:sp>
      <p:sp>
        <p:nvSpPr>
          <p:cNvPr id="440" name="Google Shape;440;p72"/>
          <p:cNvSpPr txBox="1"/>
          <p:nvPr>
            <p:ph idx="1" type="subTitle"/>
          </p:nvPr>
        </p:nvSpPr>
        <p:spPr>
          <a:xfrm>
            <a:off x="5153475" y="2719800"/>
            <a:ext cx="2770200" cy="17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chemeClr val="dk2"/>
                </a:solidFill>
              </a:rPr>
              <a:t>Área de Innovación UNIA (2020). Guía para responsables académicos sobre el modelo de enseñanza virtual de la UNIA.</a:t>
            </a:r>
            <a:endParaRPr sz="1500">
              <a:solidFill>
                <a:schemeClr val="dk2"/>
              </a:solidFill>
            </a:endParaRPr>
          </a:p>
        </p:txBody>
      </p:sp>
      <p:grpSp>
        <p:nvGrpSpPr>
          <p:cNvPr id="441" name="Google Shape;441;p72"/>
          <p:cNvGrpSpPr/>
          <p:nvPr/>
        </p:nvGrpSpPr>
        <p:grpSpPr>
          <a:xfrm>
            <a:off x="1509542" y="1411406"/>
            <a:ext cx="2934646" cy="4035179"/>
            <a:chOff x="-734425" y="725975"/>
            <a:chExt cx="2684700" cy="3691500"/>
          </a:xfrm>
        </p:grpSpPr>
        <p:sp>
          <p:nvSpPr>
            <p:cNvPr id="442" name="Google Shape;442;p72"/>
            <p:cNvSpPr/>
            <p:nvPr/>
          </p:nvSpPr>
          <p:spPr>
            <a:xfrm>
              <a:off x="-734425" y="725975"/>
              <a:ext cx="2684700" cy="3691500"/>
            </a:xfrm>
            <a:prstGeom prst="roundRect">
              <a:avLst>
                <a:gd fmla="val 4846"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443" name="Google Shape;443;p72"/>
            <p:cNvSpPr/>
            <p:nvPr/>
          </p:nvSpPr>
          <p:spPr>
            <a:xfrm>
              <a:off x="515525" y="4253150"/>
              <a:ext cx="184800" cy="109500"/>
            </a:xfrm>
            <a:prstGeom prst="roundRect">
              <a:avLst>
                <a:gd fmla="val 50000"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72"/>
            <p:cNvSpPr/>
            <p:nvPr/>
          </p:nvSpPr>
          <p:spPr>
            <a:xfrm>
              <a:off x="577175" y="801325"/>
              <a:ext cx="61500" cy="61500"/>
            </a:xfrm>
            <a:prstGeom prst="ellipse">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5" name="Google Shape;445;p72"/>
          <p:cNvSpPr txBox="1"/>
          <p:nvPr/>
        </p:nvSpPr>
        <p:spPr>
          <a:xfrm>
            <a:off x="149775" y="5545775"/>
            <a:ext cx="8809800" cy="53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1000">
                <a:solidFill>
                  <a:srgbClr val="666666"/>
                </a:solidFill>
              </a:rPr>
              <a:t>Acceso y descarga gratuita vía: https://www.unia.es/guiamodelovirtual</a:t>
            </a:r>
            <a:endParaRPr sz="1000" u="sng">
              <a:solidFill>
                <a:srgbClr val="666666"/>
              </a:solidFill>
            </a:endParaRPr>
          </a:p>
        </p:txBody>
      </p:sp>
      <p:pic>
        <p:nvPicPr>
          <p:cNvPr id="446" name="Google Shape;446;p72"/>
          <p:cNvPicPr preferRelativeResize="0"/>
          <p:nvPr/>
        </p:nvPicPr>
        <p:blipFill rotWithShape="1">
          <a:blip r:embed="rId3">
            <a:alphaModFix/>
          </a:blip>
          <a:srcRect b="0" l="0" r="0" t="950"/>
          <a:stretch/>
        </p:blipFill>
        <p:spPr>
          <a:xfrm>
            <a:off x="1734925" y="1639225"/>
            <a:ext cx="2507375" cy="35252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2" name="Google Shape;452;p73"/>
          <p:cNvCxnSpPr/>
          <p:nvPr/>
        </p:nvCxnSpPr>
        <p:spPr>
          <a:xfrm>
            <a:off x="4778200" y="3707500"/>
            <a:ext cx="676200" cy="0"/>
          </a:xfrm>
          <a:prstGeom prst="straightConnector1">
            <a:avLst/>
          </a:prstGeom>
          <a:noFill/>
          <a:ln cap="flat" cmpd="sng" w="76200">
            <a:solidFill>
              <a:srgbClr val="93C01F"/>
            </a:solidFill>
            <a:prstDash val="solid"/>
            <a:round/>
            <a:headEnd len="med" w="med" type="none"/>
            <a:tailEnd len="med" w="med" type="none"/>
          </a:ln>
        </p:spPr>
      </p:cxnSp>
      <p:sp>
        <p:nvSpPr>
          <p:cNvPr id="453" name="Google Shape;453;p73"/>
          <p:cNvSpPr txBox="1"/>
          <p:nvPr>
            <p:ph type="title"/>
          </p:nvPr>
        </p:nvSpPr>
        <p:spPr>
          <a:xfrm>
            <a:off x="4598900" y="1989067"/>
            <a:ext cx="3593700" cy="160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t>2. Diseñar e-learning o virtualizar como proceso estratégico</a:t>
            </a:r>
            <a:endParaRPr>
              <a:solidFill>
                <a:srgbClr val="434343"/>
              </a:solidFill>
            </a:endParaRPr>
          </a:p>
        </p:txBody>
      </p:sp>
      <p:sp>
        <p:nvSpPr>
          <p:cNvPr id="454" name="Google Shape;454;p73"/>
          <p:cNvSpPr txBox="1"/>
          <p:nvPr>
            <p:ph idx="1" type="subTitle"/>
          </p:nvPr>
        </p:nvSpPr>
        <p:spPr>
          <a:xfrm>
            <a:off x="4598900" y="3957600"/>
            <a:ext cx="3499500" cy="69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t>Bases </a:t>
            </a:r>
            <a:r>
              <a:rPr lang="es" sz="1600"/>
              <a:t>para la toma de decisiones </a:t>
            </a:r>
            <a:r>
              <a:rPr lang="es" sz="1600"/>
              <a:t>y la importancia de planificar</a:t>
            </a:r>
            <a:endParaRPr sz="1600"/>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74"/>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0" name="Google Shape;460;p74"/>
          <p:cNvCxnSpPr/>
          <p:nvPr/>
        </p:nvCxnSpPr>
        <p:spPr>
          <a:xfrm>
            <a:off x="887300" y="2670175"/>
            <a:ext cx="7370700" cy="0"/>
          </a:xfrm>
          <a:prstGeom prst="straightConnector1">
            <a:avLst/>
          </a:prstGeom>
          <a:noFill/>
          <a:ln cap="flat" cmpd="sng" w="57150">
            <a:solidFill>
              <a:schemeClr val="dk2"/>
            </a:solidFill>
            <a:prstDash val="solid"/>
            <a:round/>
            <a:headEnd len="sm" w="sm" type="none"/>
            <a:tailEnd len="sm" w="sm" type="none"/>
          </a:ln>
        </p:spPr>
      </p:cxnSp>
      <p:sp>
        <p:nvSpPr>
          <p:cNvPr id="461" name="Google Shape;461;p74"/>
          <p:cNvSpPr/>
          <p:nvPr/>
        </p:nvSpPr>
        <p:spPr>
          <a:xfrm>
            <a:off x="2317449" y="2061550"/>
            <a:ext cx="585900" cy="400200"/>
          </a:xfrm>
          <a:prstGeom prst="rect">
            <a:avLst/>
          </a:prstGeom>
          <a:noFill/>
          <a:ln>
            <a:noFill/>
          </a:ln>
        </p:spPr>
        <p:txBody>
          <a:bodyPr anchorCtr="0" anchor="t" bIns="38075" lIns="76200" spcFirstLastPara="1" rIns="76200" wrap="square" tIns="38075">
            <a:noAutofit/>
          </a:bodyPr>
          <a:lstStyle/>
          <a:p>
            <a:pPr indent="0" lvl="0" marL="0" marR="0" rtl="0" algn="l">
              <a:spcBef>
                <a:spcPts val="0"/>
              </a:spcBef>
              <a:spcAft>
                <a:spcPts val="0"/>
              </a:spcAft>
              <a:buNone/>
            </a:pPr>
            <a:r>
              <a:rPr b="1" lang="es" sz="1700">
                <a:solidFill>
                  <a:srgbClr val="666666"/>
                </a:solidFill>
                <a:latin typeface="Arial"/>
                <a:ea typeface="Arial"/>
                <a:cs typeface="Arial"/>
                <a:sym typeface="Arial"/>
              </a:rPr>
              <a:t>a.C.</a:t>
            </a:r>
            <a:endParaRPr sz="1700">
              <a:solidFill>
                <a:schemeClr val="dk1"/>
              </a:solidFill>
              <a:latin typeface="Arial"/>
              <a:ea typeface="Arial"/>
              <a:cs typeface="Arial"/>
              <a:sym typeface="Arial"/>
            </a:endParaRPr>
          </a:p>
        </p:txBody>
      </p:sp>
      <p:sp>
        <p:nvSpPr>
          <p:cNvPr id="462" name="Google Shape;462;p74"/>
          <p:cNvSpPr/>
          <p:nvPr/>
        </p:nvSpPr>
        <p:spPr>
          <a:xfrm>
            <a:off x="6278000" y="2034875"/>
            <a:ext cx="585900" cy="400200"/>
          </a:xfrm>
          <a:prstGeom prst="rect">
            <a:avLst/>
          </a:prstGeom>
          <a:noFill/>
          <a:ln>
            <a:noFill/>
          </a:ln>
        </p:spPr>
        <p:txBody>
          <a:bodyPr anchorCtr="0" anchor="t" bIns="38075" lIns="76200" spcFirstLastPara="1" rIns="76200" wrap="square" tIns="38075">
            <a:noAutofit/>
          </a:bodyPr>
          <a:lstStyle/>
          <a:p>
            <a:pPr indent="0" lvl="0" marL="0" marR="0" rtl="0" algn="l">
              <a:spcBef>
                <a:spcPts val="0"/>
              </a:spcBef>
              <a:spcAft>
                <a:spcPts val="0"/>
              </a:spcAft>
              <a:buNone/>
            </a:pPr>
            <a:r>
              <a:rPr b="1" lang="es" sz="1700">
                <a:solidFill>
                  <a:srgbClr val="666666"/>
                </a:solidFill>
                <a:latin typeface="Arial"/>
                <a:ea typeface="Arial"/>
                <a:cs typeface="Arial"/>
                <a:sym typeface="Arial"/>
              </a:rPr>
              <a:t>d.C.</a:t>
            </a:r>
            <a:endParaRPr sz="1700">
              <a:solidFill>
                <a:schemeClr val="dk1"/>
              </a:solidFill>
              <a:latin typeface="Arial"/>
              <a:ea typeface="Arial"/>
              <a:cs typeface="Arial"/>
              <a:sym typeface="Arial"/>
            </a:endParaRPr>
          </a:p>
        </p:txBody>
      </p:sp>
      <p:grpSp>
        <p:nvGrpSpPr>
          <p:cNvPr id="463" name="Google Shape;463;p74"/>
          <p:cNvGrpSpPr/>
          <p:nvPr/>
        </p:nvGrpSpPr>
        <p:grpSpPr>
          <a:xfrm>
            <a:off x="2115019" y="2952680"/>
            <a:ext cx="839548" cy="878140"/>
            <a:chOff x="4324119" y="2642487"/>
            <a:chExt cx="346849" cy="371652"/>
          </a:xfrm>
        </p:grpSpPr>
        <p:sp>
          <p:nvSpPr>
            <p:cNvPr id="464" name="Google Shape;464;p74"/>
            <p:cNvSpPr/>
            <p:nvPr/>
          </p:nvSpPr>
          <p:spPr>
            <a:xfrm>
              <a:off x="4381095" y="2704537"/>
              <a:ext cx="227796" cy="309602"/>
            </a:xfrm>
            <a:custGeom>
              <a:rect b="b" l="l" r="r" t="t"/>
              <a:pathLst>
                <a:path extrusionOk="0" h="11471" w="8440">
                  <a:moveTo>
                    <a:pt x="4319" y="434"/>
                  </a:moveTo>
                  <a:cubicBezTo>
                    <a:pt x="5231" y="434"/>
                    <a:pt x="6092" y="761"/>
                    <a:pt x="6777" y="1374"/>
                  </a:cubicBezTo>
                  <a:cubicBezTo>
                    <a:pt x="7558" y="2075"/>
                    <a:pt x="8007" y="3078"/>
                    <a:pt x="8007" y="4127"/>
                  </a:cubicBezTo>
                  <a:cubicBezTo>
                    <a:pt x="8010" y="4842"/>
                    <a:pt x="7805" y="5535"/>
                    <a:pt x="7418" y="6132"/>
                  </a:cubicBezTo>
                  <a:cubicBezTo>
                    <a:pt x="7042" y="6713"/>
                    <a:pt x="6512" y="7177"/>
                    <a:pt x="5885" y="7470"/>
                  </a:cubicBezTo>
                  <a:cubicBezTo>
                    <a:pt x="5499" y="7654"/>
                    <a:pt x="5249" y="8054"/>
                    <a:pt x="5249" y="8489"/>
                  </a:cubicBezTo>
                  <a:lnTo>
                    <a:pt x="5249" y="8741"/>
                  </a:lnTo>
                  <a:lnTo>
                    <a:pt x="3380" y="8741"/>
                  </a:lnTo>
                  <a:lnTo>
                    <a:pt x="3380" y="8489"/>
                  </a:lnTo>
                  <a:cubicBezTo>
                    <a:pt x="3380" y="8054"/>
                    <a:pt x="3127" y="7651"/>
                    <a:pt x="2736" y="7467"/>
                  </a:cubicBezTo>
                  <a:cubicBezTo>
                    <a:pt x="1289" y="6783"/>
                    <a:pt x="451" y="5249"/>
                    <a:pt x="651" y="3652"/>
                  </a:cubicBezTo>
                  <a:cubicBezTo>
                    <a:pt x="858" y="1985"/>
                    <a:pt x="2222" y="642"/>
                    <a:pt x="3892" y="457"/>
                  </a:cubicBezTo>
                  <a:cubicBezTo>
                    <a:pt x="4034" y="441"/>
                    <a:pt x="4178" y="434"/>
                    <a:pt x="4319" y="434"/>
                  </a:cubicBezTo>
                  <a:close/>
                  <a:moveTo>
                    <a:pt x="5249" y="9174"/>
                  </a:moveTo>
                  <a:lnTo>
                    <a:pt x="5249" y="9877"/>
                  </a:lnTo>
                  <a:cubicBezTo>
                    <a:pt x="5249" y="10010"/>
                    <a:pt x="5139" y="10122"/>
                    <a:pt x="5004" y="10122"/>
                  </a:cubicBezTo>
                  <a:lnTo>
                    <a:pt x="3625" y="10122"/>
                  </a:lnTo>
                  <a:cubicBezTo>
                    <a:pt x="3490" y="10122"/>
                    <a:pt x="3380" y="10010"/>
                    <a:pt x="3380" y="9877"/>
                  </a:cubicBezTo>
                  <a:lnTo>
                    <a:pt x="3380" y="9174"/>
                  </a:lnTo>
                  <a:close/>
                  <a:moveTo>
                    <a:pt x="4790" y="10553"/>
                  </a:moveTo>
                  <a:lnTo>
                    <a:pt x="4790" y="10798"/>
                  </a:lnTo>
                  <a:cubicBezTo>
                    <a:pt x="4790" y="10932"/>
                    <a:pt x="4678" y="11042"/>
                    <a:pt x="4545" y="11042"/>
                  </a:cubicBezTo>
                  <a:lnTo>
                    <a:pt x="4085" y="11042"/>
                  </a:lnTo>
                  <a:cubicBezTo>
                    <a:pt x="3952" y="11042"/>
                    <a:pt x="3842" y="10932"/>
                    <a:pt x="3842" y="10798"/>
                  </a:cubicBezTo>
                  <a:lnTo>
                    <a:pt x="3842" y="10553"/>
                  </a:lnTo>
                  <a:close/>
                  <a:moveTo>
                    <a:pt x="4324" y="0"/>
                  </a:moveTo>
                  <a:cubicBezTo>
                    <a:pt x="4166" y="0"/>
                    <a:pt x="4007" y="9"/>
                    <a:pt x="3846" y="27"/>
                  </a:cubicBezTo>
                  <a:cubicBezTo>
                    <a:pt x="1979" y="232"/>
                    <a:pt x="455" y="1735"/>
                    <a:pt x="224" y="3597"/>
                  </a:cubicBezTo>
                  <a:cubicBezTo>
                    <a:pt x="1" y="5382"/>
                    <a:pt x="937" y="7093"/>
                    <a:pt x="2554" y="7857"/>
                  </a:cubicBezTo>
                  <a:cubicBezTo>
                    <a:pt x="2794" y="7970"/>
                    <a:pt x="2949" y="8219"/>
                    <a:pt x="2949" y="8488"/>
                  </a:cubicBezTo>
                  <a:lnTo>
                    <a:pt x="2949" y="9876"/>
                  </a:lnTo>
                  <a:cubicBezTo>
                    <a:pt x="2949" y="10172"/>
                    <a:pt x="3143" y="10426"/>
                    <a:pt x="3409" y="10515"/>
                  </a:cubicBezTo>
                  <a:lnTo>
                    <a:pt x="3409" y="10796"/>
                  </a:lnTo>
                  <a:cubicBezTo>
                    <a:pt x="3409" y="11168"/>
                    <a:pt x="3713" y="11471"/>
                    <a:pt x="4084" y="11471"/>
                  </a:cubicBezTo>
                  <a:lnTo>
                    <a:pt x="4542" y="11471"/>
                  </a:lnTo>
                  <a:cubicBezTo>
                    <a:pt x="4916" y="11471"/>
                    <a:pt x="5218" y="11167"/>
                    <a:pt x="5218" y="10796"/>
                  </a:cubicBezTo>
                  <a:lnTo>
                    <a:pt x="5218" y="10515"/>
                  </a:lnTo>
                  <a:cubicBezTo>
                    <a:pt x="5486" y="10426"/>
                    <a:pt x="5677" y="10172"/>
                    <a:pt x="5677" y="9876"/>
                  </a:cubicBezTo>
                  <a:lnTo>
                    <a:pt x="5677" y="8488"/>
                  </a:lnTo>
                  <a:cubicBezTo>
                    <a:pt x="5677" y="8216"/>
                    <a:pt x="5830" y="7970"/>
                    <a:pt x="6068" y="7858"/>
                  </a:cubicBezTo>
                  <a:cubicBezTo>
                    <a:pt x="6767" y="7528"/>
                    <a:pt x="7357" y="7012"/>
                    <a:pt x="7777" y="6363"/>
                  </a:cubicBezTo>
                  <a:cubicBezTo>
                    <a:pt x="8210" y="5696"/>
                    <a:pt x="8438" y="4922"/>
                    <a:pt x="8438" y="4124"/>
                  </a:cubicBezTo>
                  <a:cubicBezTo>
                    <a:pt x="8440" y="2955"/>
                    <a:pt x="7939" y="1836"/>
                    <a:pt x="7066" y="1052"/>
                  </a:cubicBezTo>
                  <a:cubicBezTo>
                    <a:pt x="6301" y="367"/>
                    <a:pt x="5341" y="0"/>
                    <a:pt x="4324"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65" name="Google Shape;465;p74"/>
            <p:cNvSpPr/>
            <p:nvPr/>
          </p:nvSpPr>
          <p:spPr>
            <a:xfrm>
              <a:off x="4622089" y="2810121"/>
              <a:ext cx="48879" cy="11633"/>
            </a:xfrm>
            <a:custGeom>
              <a:rect b="b" l="l" r="r" t="t"/>
              <a:pathLst>
                <a:path extrusionOk="0" h="431" w="1811">
                  <a:moveTo>
                    <a:pt x="214" y="1"/>
                  </a:moveTo>
                  <a:cubicBezTo>
                    <a:pt x="96" y="1"/>
                    <a:pt x="0" y="96"/>
                    <a:pt x="0" y="215"/>
                  </a:cubicBezTo>
                  <a:cubicBezTo>
                    <a:pt x="0" y="335"/>
                    <a:pt x="96" y="431"/>
                    <a:pt x="214" y="431"/>
                  </a:cubicBezTo>
                  <a:lnTo>
                    <a:pt x="1595" y="431"/>
                  </a:lnTo>
                  <a:cubicBezTo>
                    <a:pt x="1715" y="431"/>
                    <a:pt x="1811" y="335"/>
                    <a:pt x="1811" y="215"/>
                  </a:cubicBezTo>
                  <a:cubicBezTo>
                    <a:pt x="1811" y="96"/>
                    <a:pt x="1715" y="1"/>
                    <a:pt x="1595"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66" name="Google Shape;466;p74"/>
            <p:cNvSpPr/>
            <p:nvPr/>
          </p:nvSpPr>
          <p:spPr>
            <a:xfrm>
              <a:off x="4324119" y="2810121"/>
              <a:ext cx="48879" cy="11633"/>
            </a:xfrm>
            <a:custGeom>
              <a:rect b="b" l="l" r="r" t="t"/>
              <a:pathLst>
                <a:path extrusionOk="0" h="431" w="1811">
                  <a:moveTo>
                    <a:pt x="216" y="1"/>
                  </a:moveTo>
                  <a:cubicBezTo>
                    <a:pt x="96" y="1"/>
                    <a:pt x="0" y="96"/>
                    <a:pt x="0" y="215"/>
                  </a:cubicBezTo>
                  <a:cubicBezTo>
                    <a:pt x="0" y="335"/>
                    <a:pt x="96" y="431"/>
                    <a:pt x="216" y="431"/>
                  </a:cubicBezTo>
                  <a:lnTo>
                    <a:pt x="1596" y="431"/>
                  </a:lnTo>
                  <a:cubicBezTo>
                    <a:pt x="1715" y="431"/>
                    <a:pt x="1811" y="335"/>
                    <a:pt x="1811" y="215"/>
                  </a:cubicBezTo>
                  <a:cubicBezTo>
                    <a:pt x="1811" y="96"/>
                    <a:pt x="1715" y="1"/>
                    <a:pt x="1596"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67" name="Google Shape;467;p74"/>
            <p:cNvSpPr/>
            <p:nvPr/>
          </p:nvSpPr>
          <p:spPr>
            <a:xfrm>
              <a:off x="4491727" y="2642487"/>
              <a:ext cx="11660" cy="48933"/>
            </a:xfrm>
            <a:custGeom>
              <a:rect b="b" l="l" r="r" t="t"/>
              <a:pathLst>
                <a:path extrusionOk="0" h="1813" w="432">
                  <a:moveTo>
                    <a:pt x="216" y="0"/>
                  </a:moveTo>
                  <a:cubicBezTo>
                    <a:pt x="97" y="0"/>
                    <a:pt x="0" y="97"/>
                    <a:pt x="0" y="216"/>
                  </a:cubicBezTo>
                  <a:lnTo>
                    <a:pt x="0" y="1596"/>
                  </a:lnTo>
                  <a:cubicBezTo>
                    <a:pt x="0" y="1715"/>
                    <a:pt x="97" y="1812"/>
                    <a:pt x="216" y="1812"/>
                  </a:cubicBezTo>
                  <a:cubicBezTo>
                    <a:pt x="336" y="1812"/>
                    <a:pt x="432" y="1715"/>
                    <a:pt x="432" y="1596"/>
                  </a:cubicBezTo>
                  <a:lnTo>
                    <a:pt x="432" y="216"/>
                  </a:lnTo>
                  <a:cubicBezTo>
                    <a:pt x="432" y="97"/>
                    <a:pt x="336" y="0"/>
                    <a:pt x="216"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68" name="Google Shape;468;p74"/>
            <p:cNvSpPr/>
            <p:nvPr/>
          </p:nvSpPr>
          <p:spPr>
            <a:xfrm>
              <a:off x="4479609" y="2748017"/>
              <a:ext cx="35897" cy="110983"/>
            </a:xfrm>
            <a:custGeom>
              <a:rect b="b" l="l" r="r" t="t"/>
              <a:pathLst>
                <a:path extrusionOk="0" h="4112" w="1330">
                  <a:moveTo>
                    <a:pt x="665" y="432"/>
                  </a:moveTo>
                  <a:cubicBezTo>
                    <a:pt x="727" y="432"/>
                    <a:pt x="785" y="458"/>
                    <a:pt x="829" y="501"/>
                  </a:cubicBezTo>
                  <a:cubicBezTo>
                    <a:pt x="872" y="546"/>
                    <a:pt x="894" y="604"/>
                    <a:pt x="891" y="668"/>
                  </a:cubicBezTo>
                  <a:lnTo>
                    <a:pt x="765" y="3667"/>
                  </a:lnTo>
                  <a:cubicBezTo>
                    <a:pt x="765" y="3674"/>
                    <a:pt x="758" y="3681"/>
                    <a:pt x="750" y="3681"/>
                  </a:cubicBezTo>
                  <a:lnTo>
                    <a:pt x="578" y="3681"/>
                  </a:lnTo>
                  <a:cubicBezTo>
                    <a:pt x="571" y="3681"/>
                    <a:pt x="564" y="3677"/>
                    <a:pt x="564" y="3667"/>
                  </a:cubicBezTo>
                  <a:lnTo>
                    <a:pt x="439" y="668"/>
                  </a:lnTo>
                  <a:cubicBezTo>
                    <a:pt x="438" y="606"/>
                    <a:pt x="460" y="546"/>
                    <a:pt x="503" y="501"/>
                  </a:cubicBezTo>
                  <a:cubicBezTo>
                    <a:pt x="546" y="457"/>
                    <a:pt x="604" y="432"/>
                    <a:pt x="665" y="432"/>
                  </a:cubicBezTo>
                  <a:close/>
                  <a:moveTo>
                    <a:pt x="665" y="1"/>
                  </a:moveTo>
                  <a:cubicBezTo>
                    <a:pt x="484" y="1"/>
                    <a:pt x="316" y="73"/>
                    <a:pt x="192" y="203"/>
                  </a:cubicBezTo>
                  <a:cubicBezTo>
                    <a:pt x="66" y="334"/>
                    <a:pt x="1" y="504"/>
                    <a:pt x="8" y="684"/>
                  </a:cubicBezTo>
                  <a:lnTo>
                    <a:pt x="134" y="3684"/>
                  </a:lnTo>
                  <a:cubicBezTo>
                    <a:pt x="144" y="3923"/>
                    <a:pt x="339" y="4111"/>
                    <a:pt x="578" y="4111"/>
                  </a:cubicBezTo>
                  <a:lnTo>
                    <a:pt x="750" y="4111"/>
                  </a:lnTo>
                  <a:cubicBezTo>
                    <a:pt x="989" y="4111"/>
                    <a:pt x="1186" y="3923"/>
                    <a:pt x="1195" y="3684"/>
                  </a:cubicBezTo>
                  <a:lnTo>
                    <a:pt x="1321" y="684"/>
                  </a:lnTo>
                  <a:cubicBezTo>
                    <a:pt x="1329" y="504"/>
                    <a:pt x="1264" y="334"/>
                    <a:pt x="1140" y="203"/>
                  </a:cubicBezTo>
                  <a:cubicBezTo>
                    <a:pt x="1014" y="73"/>
                    <a:pt x="846" y="1"/>
                    <a:pt x="665"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69" name="Google Shape;469;p74"/>
            <p:cNvSpPr/>
            <p:nvPr/>
          </p:nvSpPr>
          <p:spPr>
            <a:xfrm>
              <a:off x="4482416" y="2872171"/>
              <a:ext cx="30310" cy="30283"/>
            </a:xfrm>
            <a:custGeom>
              <a:rect b="b" l="l" r="r" t="t"/>
              <a:pathLst>
                <a:path extrusionOk="0" h="1122" w="1123">
                  <a:moveTo>
                    <a:pt x="561" y="430"/>
                  </a:moveTo>
                  <a:cubicBezTo>
                    <a:pt x="633" y="430"/>
                    <a:pt x="691" y="488"/>
                    <a:pt x="691" y="560"/>
                  </a:cubicBezTo>
                  <a:cubicBezTo>
                    <a:pt x="690" y="633"/>
                    <a:pt x="632" y="691"/>
                    <a:pt x="561" y="691"/>
                  </a:cubicBezTo>
                  <a:cubicBezTo>
                    <a:pt x="490" y="691"/>
                    <a:pt x="431" y="633"/>
                    <a:pt x="431" y="560"/>
                  </a:cubicBezTo>
                  <a:cubicBezTo>
                    <a:pt x="431" y="489"/>
                    <a:pt x="489" y="430"/>
                    <a:pt x="561" y="430"/>
                  </a:cubicBezTo>
                  <a:close/>
                  <a:moveTo>
                    <a:pt x="561" y="0"/>
                  </a:moveTo>
                  <a:cubicBezTo>
                    <a:pt x="251" y="0"/>
                    <a:pt x="1" y="252"/>
                    <a:pt x="1" y="562"/>
                  </a:cubicBezTo>
                  <a:cubicBezTo>
                    <a:pt x="1" y="871"/>
                    <a:pt x="251" y="1122"/>
                    <a:pt x="561" y="1122"/>
                  </a:cubicBezTo>
                  <a:cubicBezTo>
                    <a:pt x="871" y="1122"/>
                    <a:pt x="1123" y="871"/>
                    <a:pt x="1123" y="562"/>
                  </a:cubicBezTo>
                  <a:cubicBezTo>
                    <a:pt x="1123" y="252"/>
                    <a:pt x="871" y="0"/>
                    <a:pt x="561"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0" name="Google Shape;470;p74"/>
            <p:cNvSpPr/>
            <p:nvPr/>
          </p:nvSpPr>
          <p:spPr>
            <a:xfrm>
              <a:off x="4556071" y="2681082"/>
              <a:ext cx="22672" cy="27800"/>
            </a:xfrm>
            <a:custGeom>
              <a:rect b="b" l="l" r="r" t="t"/>
              <a:pathLst>
                <a:path extrusionOk="0" h="1030" w="840">
                  <a:moveTo>
                    <a:pt x="593" y="0"/>
                  </a:moveTo>
                  <a:cubicBezTo>
                    <a:pt x="518" y="0"/>
                    <a:pt x="445" y="39"/>
                    <a:pt x="405" y="109"/>
                  </a:cubicBezTo>
                  <a:lnTo>
                    <a:pt x="59" y="705"/>
                  </a:lnTo>
                  <a:cubicBezTo>
                    <a:pt x="0" y="809"/>
                    <a:pt x="36" y="941"/>
                    <a:pt x="139" y="1000"/>
                  </a:cubicBezTo>
                  <a:cubicBezTo>
                    <a:pt x="172" y="1020"/>
                    <a:pt x="209" y="1029"/>
                    <a:pt x="245" y="1029"/>
                  </a:cubicBezTo>
                  <a:cubicBezTo>
                    <a:pt x="320" y="1029"/>
                    <a:pt x="392" y="991"/>
                    <a:pt x="431" y="921"/>
                  </a:cubicBezTo>
                  <a:lnTo>
                    <a:pt x="777" y="324"/>
                  </a:lnTo>
                  <a:cubicBezTo>
                    <a:pt x="840" y="220"/>
                    <a:pt x="803" y="88"/>
                    <a:pt x="699" y="29"/>
                  </a:cubicBezTo>
                  <a:cubicBezTo>
                    <a:pt x="666" y="10"/>
                    <a:pt x="629" y="0"/>
                    <a:pt x="593"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1" name="Google Shape;471;p74"/>
            <p:cNvSpPr/>
            <p:nvPr/>
          </p:nvSpPr>
          <p:spPr>
            <a:xfrm>
              <a:off x="4416425" y="2922994"/>
              <a:ext cx="22591" cy="27827"/>
            </a:xfrm>
            <a:custGeom>
              <a:rect b="b" l="l" r="r" t="t"/>
              <a:pathLst>
                <a:path extrusionOk="0" h="1031" w="837">
                  <a:moveTo>
                    <a:pt x="592" y="1"/>
                  </a:moveTo>
                  <a:cubicBezTo>
                    <a:pt x="517" y="1"/>
                    <a:pt x="445" y="40"/>
                    <a:pt x="405" y="110"/>
                  </a:cubicBezTo>
                  <a:lnTo>
                    <a:pt x="59" y="706"/>
                  </a:lnTo>
                  <a:cubicBezTo>
                    <a:pt x="0" y="809"/>
                    <a:pt x="36" y="942"/>
                    <a:pt x="139" y="1002"/>
                  </a:cubicBezTo>
                  <a:cubicBezTo>
                    <a:pt x="172" y="1022"/>
                    <a:pt x="208" y="1031"/>
                    <a:pt x="245" y="1031"/>
                  </a:cubicBezTo>
                  <a:cubicBezTo>
                    <a:pt x="320" y="1031"/>
                    <a:pt x="392" y="993"/>
                    <a:pt x="431" y="922"/>
                  </a:cubicBezTo>
                  <a:lnTo>
                    <a:pt x="777" y="324"/>
                  </a:lnTo>
                  <a:cubicBezTo>
                    <a:pt x="837" y="220"/>
                    <a:pt x="803" y="90"/>
                    <a:pt x="699" y="31"/>
                  </a:cubicBezTo>
                  <a:cubicBezTo>
                    <a:pt x="665" y="10"/>
                    <a:pt x="628" y="1"/>
                    <a:pt x="592"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2" name="Google Shape;472;p74"/>
            <p:cNvSpPr/>
            <p:nvPr/>
          </p:nvSpPr>
          <p:spPr>
            <a:xfrm>
              <a:off x="4416344" y="2681082"/>
              <a:ext cx="22672" cy="27800"/>
            </a:xfrm>
            <a:custGeom>
              <a:rect b="b" l="l" r="r" t="t"/>
              <a:pathLst>
                <a:path extrusionOk="0" h="1030" w="840">
                  <a:moveTo>
                    <a:pt x="247" y="0"/>
                  </a:moveTo>
                  <a:cubicBezTo>
                    <a:pt x="210" y="0"/>
                    <a:pt x="173" y="10"/>
                    <a:pt x="139" y="29"/>
                  </a:cubicBezTo>
                  <a:cubicBezTo>
                    <a:pt x="36" y="88"/>
                    <a:pt x="0" y="220"/>
                    <a:pt x="61" y="324"/>
                  </a:cubicBezTo>
                  <a:lnTo>
                    <a:pt x="405" y="921"/>
                  </a:lnTo>
                  <a:cubicBezTo>
                    <a:pt x="446" y="990"/>
                    <a:pt x="518" y="1029"/>
                    <a:pt x="592" y="1029"/>
                  </a:cubicBezTo>
                  <a:cubicBezTo>
                    <a:pt x="628" y="1029"/>
                    <a:pt x="666" y="1020"/>
                    <a:pt x="699" y="1000"/>
                  </a:cubicBezTo>
                  <a:cubicBezTo>
                    <a:pt x="806" y="941"/>
                    <a:pt x="840" y="809"/>
                    <a:pt x="780" y="705"/>
                  </a:cubicBezTo>
                  <a:lnTo>
                    <a:pt x="434" y="109"/>
                  </a:lnTo>
                  <a:cubicBezTo>
                    <a:pt x="394" y="39"/>
                    <a:pt x="322" y="0"/>
                    <a:pt x="247"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3" name="Google Shape;473;p74"/>
            <p:cNvSpPr/>
            <p:nvPr/>
          </p:nvSpPr>
          <p:spPr>
            <a:xfrm>
              <a:off x="4556071" y="2922994"/>
              <a:ext cx="22672" cy="27827"/>
            </a:xfrm>
            <a:custGeom>
              <a:rect b="b" l="l" r="r" t="t"/>
              <a:pathLst>
                <a:path extrusionOk="0" h="1031" w="840">
                  <a:moveTo>
                    <a:pt x="247" y="1"/>
                  </a:moveTo>
                  <a:cubicBezTo>
                    <a:pt x="210" y="1"/>
                    <a:pt x="173" y="10"/>
                    <a:pt x="139" y="31"/>
                  </a:cubicBezTo>
                  <a:cubicBezTo>
                    <a:pt x="36" y="90"/>
                    <a:pt x="0" y="222"/>
                    <a:pt x="59" y="324"/>
                  </a:cubicBezTo>
                  <a:lnTo>
                    <a:pt x="405" y="922"/>
                  </a:lnTo>
                  <a:cubicBezTo>
                    <a:pt x="444" y="990"/>
                    <a:pt x="517" y="1031"/>
                    <a:pt x="591" y="1031"/>
                  </a:cubicBezTo>
                  <a:cubicBezTo>
                    <a:pt x="627" y="1031"/>
                    <a:pt x="666" y="1022"/>
                    <a:pt x="698" y="1002"/>
                  </a:cubicBezTo>
                  <a:cubicBezTo>
                    <a:pt x="803" y="939"/>
                    <a:pt x="840" y="809"/>
                    <a:pt x="779" y="706"/>
                  </a:cubicBezTo>
                  <a:lnTo>
                    <a:pt x="434" y="110"/>
                  </a:lnTo>
                  <a:cubicBezTo>
                    <a:pt x="394" y="40"/>
                    <a:pt x="321" y="1"/>
                    <a:pt x="247"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4" name="Google Shape;474;p74"/>
            <p:cNvSpPr/>
            <p:nvPr/>
          </p:nvSpPr>
          <p:spPr>
            <a:xfrm>
              <a:off x="4603790" y="2875248"/>
              <a:ext cx="29446" cy="21052"/>
            </a:xfrm>
            <a:custGeom>
              <a:rect b="b" l="l" r="r" t="t"/>
              <a:pathLst>
                <a:path extrusionOk="0" h="780" w="1091">
                  <a:moveTo>
                    <a:pt x="248" y="1"/>
                  </a:moveTo>
                  <a:cubicBezTo>
                    <a:pt x="173" y="1"/>
                    <a:pt x="100" y="40"/>
                    <a:pt x="60" y="109"/>
                  </a:cubicBezTo>
                  <a:cubicBezTo>
                    <a:pt x="1" y="212"/>
                    <a:pt x="37" y="345"/>
                    <a:pt x="140" y="404"/>
                  </a:cubicBezTo>
                  <a:lnTo>
                    <a:pt x="737" y="750"/>
                  </a:lnTo>
                  <a:cubicBezTo>
                    <a:pt x="771" y="769"/>
                    <a:pt x="807" y="779"/>
                    <a:pt x="843" y="779"/>
                  </a:cubicBezTo>
                  <a:cubicBezTo>
                    <a:pt x="918" y="779"/>
                    <a:pt x="991" y="740"/>
                    <a:pt x="1030" y="671"/>
                  </a:cubicBezTo>
                  <a:cubicBezTo>
                    <a:pt x="1091" y="566"/>
                    <a:pt x="1056" y="435"/>
                    <a:pt x="952" y="375"/>
                  </a:cubicBezTo>
                  <a:lnTo>
                    <a:pt x="355" y="29"/>
                  </a:lnTo>
                  <a:cubicBezTo>
                    <a:pt x="322" y="10"/>
                    <a:pt x="285" y="1"/>
                    <a:pt x="248"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5" name="Google Shape;475;p74"/>
            <p:cNvSpPr/>
            <p:nvPr/>
          </p:nvSpPr>
          <p:spPr>
            <a:xfrm>
              <a:off x="4361851" y="2735602"/>
              <a:ext cx="29473" cy="21052"/>
            </a:xfrm>
            <a:custGeom>
              <a:rect b="b" l="l" r="r" t="t"/>
              <a:pathLst>
                <a:path extrusionOk="0" h="780" w="1092">
                  <a:moveTo>
                    <a:pt x="248" y="1"/>
                  </a:moveTo>
                  <a:cubicBezTo>
                    <a:pt x="174" y="1"/>
                    <a:pt x="101" y="40"/>
                    <a:pt x="61" y="109"/>
                  </a:cubicBezTo>
                  <a:cubicBezTo>
                    <a:pt x="0" y="212"/>
                    <a:pt x="36" y="345"/>
                    <a:pt x="141" y="404"/>
                  </a:cubicBezTo>
                  <a:lnTo>
                    <a:pt x="737" y="750"/>
                  </a:lnTo>
                  <a:cubicBezTo>
                    <a:pt x="772" y="769"/>
                    <a:pt x="808" y="779"/>
                    <a:pt x="844" y="779"/>
                  </a:cubicBezTo>
                  <a:cubicBezTo>
                    <a:pt x="918" y="779"/>
                    <a:pt x="990" y="740"/>
                    <a:pt x="1031" y="671"/>
                  </a:cubicBezTo>
                  <a:cubicBezTo>
                    <a:pt x="1091" y="565"/>
                    <a:pt x="1055" y="435"/>
                    <a:pt x="953" y="375"/>
                  </a:cubicBezTo>
                  <a:lnTo>
                    <a:pt x="355" y="29"/>
                  </a:lnTo>
                  <a:cubicBezTo>
                    <a:pt x="321" y="10"/>
                    <a:pt x="285" y="1"/>
                    <a:pt x="248"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6" name="Google Shape;476;p74"/>
            <p:cNvSpPr/>
            <p:nvPr/>
          </p:nvSpPr>
          <p:spPr>
            <a:xfrm>
              <a:off x="4603763" y="2735602"/>
              <a:ext cx="29473" cy="21052"/>
            </a:xfrm>
            <a:custGeom>
              <a:rect b="b" l="l" r="r" t="t"/>
              <a:pathLst>
                <a:path extrusionOk="0" h="780" w="1092">
                  <a:moveTo>
                    <a:pt x="843" y="1"/>
                  </a:moveTo>
                  <a:cubicBezTo>
                    <a:pt x="807" y="1"/>
                    <a:pt x="771" y="10"/>
                    <a:pt x="737" y="29"/>
                  </a:cubicBezTo>
                  <a:lnTo>
                    <a:pt x="139" y="375"/>
                  </a:lnTo>
                  <a:cubicBezTo>
                    <a:pt x="36" y="435"/>
                    <a:pt x="0" y="566"/>
                    <a:pt x="60" y="671"/>
                  </a:cubicBezTo>
                  <a:cubicBezTo>
                    <a:pt x="100" y="739"/>
                    <a:pt x="173" y="779"/>
                    <a:pt x="246" y="779"/>
                  </a:cubicBezTo>
                  <a:cubicBezTo>
                    <a:pt x="283" y="779"/>
                    <a:pt x="320" y="769"/>
                    <a:pt x="353" y="750"/>
                  </a:cubicBezTo>
                  <a:lnTo>
                    <a:pt x="950" y="404"/>
                  </a:lnTo>
                  <a:cubicBezTo>
                    <a:pt x="1057" y="342"/>
                    <a:pt x="1092" y="212"/>
                    <a:pt x="1031" y="109"/>
                  </a:cubicBezTo>
                  <a:cubicBezTo>
                    <a:pt x="991" y="40"/>
                    <a:pt x="918" y="1"/>
                    <a:pt x="843"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7" name="Google Shape;477;p74"/>
            <p:cNvSpPr/>
            <p:nvPr/>
          </p:nvSpPr>
          <p:spPr>
            <a:xfrm>
              <a:off x="4361851" y="2875248"/>
              <a:ext cx="29473" cy="21052"/>
            </a:xfrm>
            <a:custGeom>
              <a:rect b="b" l="l" r="r" t="t"/>
              <a:pathLst>
                <a:path extrusionOk="0" h="780" w="1092">
                  <a:moveTo>
                    <a:pt x="844" y="1"/>
                  </a:moveTo>
                  <a:cubicBezTo>
                    <a:pt x="807" y="1"/>
                    <a:pt x="770" y="10"/>
                    <a:pt x="737" y="29"/>
                  </a:cubicBezTo>
                  <a:lnTo>
                    <a:pt x="141" y="375"/>
                  </a:lnTo>
                  <a:cubicBezTo>
                    <a:pt x="36" y="435"/>
                    <a:pt x="0" y="566"/>
                    <a:pt x="61" y="671"/>
                  </a:cubicBezTo>
                  <a:cubicBezTo>
                    <a:pt x="100" y="739"/>
                    <a:pt x="172" y="779"/>
                    <a:pt x="246" y="779"/>
                  </a:cubicBezTo>
                  <a:cubicBezTo>
                    <a:pt x="282" y="779"/>
                    <a:pt x="321" y="769"/>
                    <a:pt x="353" y="750"/>
                  </a:cubicBezTo>
                  <a:lnTo>
                    <a:pt x="951" y="404"/>
                  </a:lnTo>
                  <a:cubicBezTo>
                    <a:pt x="1055" y="345"/>
                    <a:pt x="1091" y="212"/>
                    <a:pt x="1032" y="109"/>
                  </a:cubicBezTo>
                  <a:cubicBezTo>
                    <a:pt x="992" y="40"/>
                    <a:pt x="919" y="1"/>
                    <a:pt x="844"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grpSp>
      <p:sp>
        <p:nvSpPr>
          <p:cNvPr id="478" name="Google Shape;478;p74"/>
          <p:cNvSpPr/>
          <p:nvPr/>
        </p:nvSpPr>
        <p:spPr>
          <a:xfrm>
            <a:off x="6191519" y="3024712"/>
            <a:ext cx="687483" cy="806182"/>
          </a:xfrm>
          <a:custGeom>
            <a:rect b="b" l="l" r="r" t="t"/>
            <a:pathLst>
              <a:path extrusionOk="0" h="13775" w="11470">
                <a:moveTo>
                  <a:pt x="5732" y="439"/>
                </a:moveTo>
                <a:lnTo>
                  <a:pt x="10758" y="1370"/>
                </a:lnTo>
                <a:lnTo>
                  <a:pt x="5732" y="2299"/>
                </a:lnTo>
                <a:lnTo>
                  <a:pt x="707" y="1370"/>
                </a:lnTo>
                <a:lnTo>
                  <a:pt x="5732" y="439"/>
                </a:lnTo>
                <a:close/>
                <a:moveTo>
                  <a:pt x="9889" y="1967"/>
                </a:moveTo>
                <a:lnTo>
                  <a:pt x="9889" y="3487"/>
                </a:lnTo>
                <a:cubicBezTo>
                  <a:pt x="9621" y="3578"/>
                  <a:pt x="9428" y="3831"/>
                  <a:pt x="9428" y="4128"/>
                </a:cubicBezTo>
                <a:cubicBezTo>
                  <a:pt x="9428" y="4150"/>
                  <a:pt x="9430" y="4170"/>
                  <a:pt x="9433" y="4192"/>
                </a:cubicBezTo>
                <a:cubicBezTo>
                  <a:pt x="9234" y="4012"/>
                  <a:pt x="9025" y="3849"/>
                  <a:pt x="8805" y="3701"/>
                </a:cubicBezTo>
                <a:cubicBezTo>
                  <a:pt x="8858" y="3564"/>
                  <a:pt x="8880" y="3412"/>
                  <a:pt x="8861" y="3254"/>
                </a:cubicBezTo>
                <a:lnTo>
                  <a:pt x="8726" y="2183"/>
                </a:lnTo>
                <a:lnTo>
                  <a:pt x="9889" y="1967"/>
                </a:lnTo>
                <a:close/>
                <a:moveTo>
                  <a:pt x="8299" y="2261"/>
                </a:moveTo>
                <a:lnTo>
                  <a:pt x="8430" y="3306"/>
                </a:lnTo>
                <a:cubicBezTo>
                  <a:pt x="8463" y="3549"/>
                  <a:pt x="8305" y="3774"/>
                  <a:pt x="8068" y="3827"/>
                </a:cubicBezTo>
                <a:lnTo>
                  <a:pt x="5994" y="4305"/>
                </a:lnTo>
                <a:cubicBezTo>
                  <a:pt x="5981" y="4309"/>
                  <a:pt x="5964" y="4312"/>
                  <a:pt x="5948" y="4315"/>
                </a:cubicBezTo>
                <a:lnTo>
                  <a:pt x="5948" y="2697"/>
                </a:lnTo>
                <a:lnTo>
                  <a:pt x="8299" y="2261"/>
                </a:lnTo>
                <a:close/>
                <a:moveTo>
                  <a:pt x="3163" y="2263"/>
                </a:moveTo>
                <a:lnTo>
                  <a:pt x="5515" y="2698"/>
                </a:lnTo>
                <a:lnTo>
                  <a:pt x="5515" y="4316"/>
                </a:lnTo>
                <a:lnTo>
                  <a:pt x="5515" y="4316"/>
                </a:lnTo>
                <a:cubicBezTo>
                  <a:pt x="5499" y="4312"/>
                  <a:pt x="5485" y="4310"/>
                  <a:pt x="5470" y="4308"/>
                </a:cubicBezTo>
                <a:lnTo>
                  <a:pt x="3396" y="3830"/>
                </a:lnTo>
                <a:cubicBezTo>
                  <a:pt x="3160" y="3775"/>
                  <a:pt x="3002" y="3551"/>
                  <a:pt x="3033" y="3309"/>
                </a:cubicBezTo>
                <a:lnTo>
                  <a:pt x="3163" y="2263"/>
                </a:lnTo>
                <a:close/>
                <a:moveTo>
                  <a:pt x="10103" y="3884"/>
                </a:moveTo>
                <a:cubicBezTo>
                  <a:pt x="10237" y="3884"/>
                  <a:pt x="10347" y="3994"/>
                  <a:pt x="10347" y="4128"/>
                </a:cubicBezTo>
                <a:cubicBezTo>
                  <a:pt x="10347" y="4261"/>
                  <a:pt x="10237" y="4373"/>
                  <a:pt x="10103" y="4373"/>
                </a:cubicBezTo>
                <a:cubicBezTo>
                  <a:pt x="9970" y="4373"/>
                  <a:pt x="9860" y="4261"/>
                  <a:pt x="9860" y="4128"/>
                </a:cubicBezTo>
                <a:cubicBezTo>
                  <a:pt x="9860" y="3994"/>
                  <a:pt x="9970" y="3884"/>
                  <a:pt x="10103" y="3884"/>
                </a:cubicBezTo>
                <a:close/>
                <a:moveTo>
                  <a:pt x="2913" y="4051"/>
                </a:moveTo>
                <a:cubicBezTo>
                  <a:pt x="3021" y="4146"/>
                  <a:pt x="3153" y="4215"/>
                  <a:pt x="3301" y="4248"/>
                </a:cubicBezTo>
                <a:lnTo>
                  <a:pt x="3505" y="4296"/>
                </a:lnTo>
                <a:cubicBezTo>
                  <a:pt x="3329" y="4587"/>
                  <a:pt x="3176" y="4910"/>
                  <a:pt x="3044" y="5256"/>
                </a:cubicBezTo>
                <a:cubicBezTo>
                  <a:pt x="2651" y="5176"/>
                  <a:pt x="2264" y="5079"/>
                  <a:pt x="1879" y="4968"/>
                </a:cubicBezTo>
                <a:cubicBezTo>
                  <a:pt x="2177" y="4620"/>
                  <a:pt x="2523" y="4312"/>
                  <a:pt x="2913" y="4051"/>
                </a:cubicBezTo>
                <a:close/>
                <a:moveTo>
                  <a:pt x="8554" y="4051"/>
                </a:moveTo>
                <a:cubicBezTo>
                  <a:pt x="8886" y="4274"/>
                  <a:pt x="9191" y="4536"/>
                  <a:pt x="9463" y="4832"/>
                </a:cubicBezTo>
                <a:cubicBezTo>
                  <a:pt x="9443" y="4889"/>
                  <a:pt x="9431" y="4949"/>
                  <a:pt x="9428" y="5011"/>
                </a:cubicBezTo>
                <a:cubicBezTo>
                  <a:pt x="9095" y="5105"/>
                  <a:pt x="8761" y="5186"/>
                  <a:pt x="8422" y="5256"/>
                </a:cubicBezTo>
                <a:cubicBezTo>
                  <a:pt x="8292" y="4908"/>
                  <a:pt x="8137" y="4587"/>
                  <a:pt x="7961" y="4296"/>
                </a:cubicBezTo>
                <a:lnTo>
                  <a:pt x="8165" y="4248"/>
                </a:lnTo>
                <a:cubicBezTo>
                  <a:pt x="8314" y="4215"/>
                  <a:pt x="8446" y="4146"/>
                  <a:pt x="8554" y="4051"/>
                </a:cubicBezTo>
                <a:close/>
                <a:moveTo>
                  <a:pt x="7518" y="4397"/>
                </a:moveTo>
                <a:cubicBezTo>
                  <a:pt x="7699" y="4677"/>
                  <a:pt x="7858" y="4991"/>
                  <a:pt x="7993" y="5332"/>
                </a:cubicBezTo>
                <a:cubicBezTo>
                  <a:pt x="7320" y="5447"/>
                  <a:pt x="6635" y="5509"/>
                  <a:pt x="5949" y="5519"/>
                </a:cubicBezTo>
                <a:lnTo>
                  <a:pt x="5949" y="4751"/>
                </a:lnTo>
                <a:cubicBezTo>
                  <a:pt x="5997" y="4745"/>
                  <a:pt x="6046" y="4737"/>
                  <a:pt x="6092" y="4727"/>
                </a:cubicBezTo>
                <a:lnTo>
                  <a:pt x="7518" y="4397"/>
                </a:lnTo>
                <a:close/>
                <a:moveTo>
                  <a:pt x="3949" y="4399"/>
                </a:moveTo>
                <a:lnTo>
                  <a:pt x="5374" y="4729"/>
                </a:lnTo>
                <a:cubicBezTo>
                  <a:pt x="5421" y="4739"/>
                  <a:pt x="5470" y="4749"/>
                  <a:pt x="5518" y="4753"/>
                </a:cubicBezTo>
                <a:lnTo>
                  <a:pt x="5518" y="5520"/>
                </a:lnTo>
                <a:cubicBezTo>
                  <a:pt x="4832" y="5510"/>
                  <a:pt x="4147" y="5447"/>
                  <a:pt x="3474" y="5335"/>
                </a:cubicBezTo>
                <a:cubicBezTo>
                  <a:pt x="3609" y="4992"/>
                  <a:pt x="3768" y="4678"/>
                  <a:pt x="3949" y="4399"/>
                </a:cubicBezTo>
                <a:close/>
                <a:moveTo>
                  <a:pt x="10103" y="4804"/>
                </a:moveTo>
                <a:cubicBezTo>
                  <a:pt x="10237" y="4804"/>
                  <a:pt x="10347" y="4915"/>
                  <a:pt x="10347" y="5049"/>
                </a:cubicBezTo>
                <a:lnTo>
                  <a:pt x="10347" y="5982"/>
                </a:lnTo>
                <a:lnTo>
                  <a:pt x="9860" y="5982"/>
                </a:lnTo>
                <a:lnTo>
                  <a:pt x="9860" y="5049"/>
                </a:lnTo>
                <a:cubicBezTo>
                  <a:pt x="9860" y="4915"/>
                  <a:pt x="9970" y="4804"/>
                  <a:pt x="10103" y="4804"/>
                </a:cubicBezTo>
                <a:close/>
                <a:moveTo>
                  <a:pt x="1596" y="5329"/>
                </a:moveTo>
                <a:cubicBezTo>
                  <a:pt x="2025" y="5463"/>
                  <a:pt x="2464" y="5575"/>
                  <a:pt x="2902" y="5665"/>
                </a:cubicBezTo>
                <a:cubicBezTo>
                  <a:pt x="2678" y="6393"/>
                  <a:pt x="2548" y="7207"/>
                  <a:pt x="2531" y="8052"/>
                </a:cubicBezTo>
                <a:lnTo>
                  <a:pt x="664" y="8052"/>
                </a:lnTo>
                <a:cubicBezTo>
                  <a:pt x="705" y="7059"/>
                  <a:pt x="1034" y="6118"/>
                  <a:pt x="1596" y="5329"/>
                </a:cubicBezTo>
                <a:close/>
                <a:moveTo>
                  <a:pt x="3328" y="5745"/>
                </a:moveTo>
                <a:cubicBezTo>
                  <a:pt x="4050" y="5871"/>
                  <a:pt x="4781" y="5939"/>
                  <a:pt x="5518" y="5950"/>
                </a:cubicBezTo>
                <a:lnTo>
                  <a:pt x="5518" y="8052"/>
                </a:lnTo>
                <a:lnTo>
                  <a:pt x="2960" y="8052"/>
                </a:lnTo>
                <a:cubicBezTo>
                  <a:pt x="2981" y="7231"/>
                  <a:pt x="3108" y="6444"/>
                  <a:pt x="3328" y="5745"/>
                </a:cubicBezTo>
                <a:close/>
                <a:moveTo>
                  <a:pt x="9428" y="5460"/>
                </a:moveTo>
                <a:lnTo>
                  <a:pt x="9428" y="6199"/>
                </a:lnTo>
                <a:cubicBezTo>
                  <a:pt x="9428" y="6319"/>
                  <a:pt x="9524" y="6415"/>
                  <a:pt x="9644" y="6415"/>
                </a:cubicBezTo>
                <a:lnTo>
                  <a:pt x="10457" y="6415"/>
                </a:lnTo>
                <a:cubicBezTo>
                  <a:pt x="10664" y="6937"/>
                  <a:pt x="10780" y="7486"/>
                  <a:pt x="10803" y="8052"/>
                </a:cubicBezTo>
                <a:lnTo>
                  <a:pt x="8936" y="8052"/>
                </a:lnTo>
                <a:cubicBezTo>
                  <a:pt x="8919" y="7207"/>
                  <a:pt x="8787" y="6393"/>
                  <a:pt x="8563" y="5665"/>
                </a:cubicBezTo>
                <a:cubicBezTo>
                  <a:pt x="8852" y="5606"/>
                  <a:pt x="9142" y="5538"/>
                  <a:pt x="9428" y="5460"/>
                </a:cubicBezTo>
                <a:close/>
                <a:moveTo>
                  <a:pt x="8137" y="5748"/>
                </a:moveTo>
                <a:cubicBezTo>
                  <a:pt x="8357" y="6444"/>
                  <a:pt x="8486" y="7233"/>
                  <a:pt x="8504" y="8053"/>
                </a:cubicBezTo>
                <a:lnTo>
                  <a:pt x="5948" y="8053"/>
                </a:lnTo>
                <a:lnTo>
                  <a:pt x="5948" y="5953"/>
                </a:lnTo>
                <a:cubicBezTo>
                  <a:pt x="6684" y="5940"/>
                  <a:pt x="7415" y="5872"/>
                  <a:pt x="8137" y="5748"/>
                </a:cubicBezTo>
                <a:close/>
                <a:moveTo>
                  <a:pt x="5518" y="8483"/>
                </a:moveTo>
                <a:lnTo>
                  <a:pt x="5518" y="10585"/>
                </a:lnTo>
                <a:cubicBezTo>
                  <a:pt x="4781" y="10596"/>
                  <a:pt x="4050" y="10664"/>
                  <a:pt x="3328" y="10789"/>
                </a:cubicBezTo>
                <a:cubicBezTo>
                  <a:pt x="3105" y="10091"/>
                  <a:pt x="2979" y="9304"/>
                  <a:pt x="2960" y="8483"/>
                </a:cubicBezTo>
                <a:close/>
                <a:moveTo>
                  <a:pt x="8506" y="8486"/>
                </a:moveTo>
                <a:cubicBezTo>
                  <a:pt x="8487" y="9306"/>
                  <a:pt x="8362" y="10091"/>
                  <a:pt x="8139" y="10792"/>
                </a:cubicBezTo>
                <a:cubicBezTo>
                  <a:pt x="7417" y="10666"/>
                  <a:pt x="6686" y="10598"/>
                  <a:pt x="5949" y="10586"/>
                </a:cubicBezTo>
                <a:lnTo>
                  <a:pt x="5949" y="8486"/>
                </a:lnTo>
                <a:close/>
                <a:moveTo>
                  <a:pt x="2532" y="8483"/>
                </a:moveTo>
                <a:cubicBezTo>
                  <a:pt x="2551" y="9330"/>
                  <a:pt x="2678" y="10142"/>
                  <a:pt x="2905" y="10871"/>
                </a:cubicBezTo>
                <a:cubicBezTo>
                  <a:pt x="2464" y="10961"/>
                  <a:pt x="2027" y="11074"/>
                  <a:pt x="1598" y="11205"/>
                </a:cubicBezTo>
                <a:cubicBezTo>
                  <a:pt x="1047" y="10431"/>
                  <a:pt x="707" y="9493"/>
                  <a:pt x="665" y="8483"/>
                </a:cubicBezTo>
                <a:close/>
                <a:moveTo>
                  <a:pt x="10803" y="8483"/>
                </a:moveTo>
                <a:cubicBezTo>
                  <a:pt x="10760" y="9496"/>
                  <a:pt x="10420" y="10431"/>
                  <a:pt x="9868" y="11205"/>
                </a:cubicBezTo>
                <a:cubicBezTo>
                  <a:pt x="9437" y="11074"/>
                  <a:pt x="9003" y="10961"/>
                  <a:pt x="8563" y="10871"/>
                </a:cubicBezTo>
                <a:cubicBezTo>
                  <a:pt x="8790" y="10142"/>
                  <a:pt x="8919" y="9330"/>
                  <a:pt x="8936" y="8483"/>
                </a:cubicBezTo>
                <a:close/>
                <a:moveTo>
                  <a:pt x="8422" y="11281"/>
                </a:moveTo>
                <a:cubicBezTo>
                  <a:pt x="8813" y="11360"/>
                  <a:pt x="9201" y="11454"/>
                  <a:pt x="9585" y="11569"/>
                </a:cubicBezTo>
                <a:cubicBezTo>
                  <a:pt x="8980" y="12272"/>
                  <a:pt x="8185" y="12810"/>
                  <a:pt x="7283" y="13100"/>
                </a:cubicBezTo>
                <a:cubicBezTo>
                  <a:pt x="7558" y="12841"/>
                  <a:pt x="7812" y="12509"/>
                  <a:pt x="8036" y="12113"/>
                </a:cubicBezTo>
                <a:cubicBezTo>
                  <a:pt x="8182" y="11855"/>
                  <a:pt x="8311" y="11576"/>
                  <a:pt x="8422" y="11281"/>
                </a:cubicBezTo>
                <a:close/>
                <a:moveTo>
                  <a:pt x="3044" y="11284"/>
                </a:moveTo>
                <a:cubicBezTo>
                  <a:pt x="3156" y="11580"/>
                  <a:pt x="3285" y="11858"/>
                  <a:pt x="3431" y="12116"/>
                </a:cubicBezTo>
                <a:cubicBezTo>
                  <a:pt x="3655" y="12511"/>
                  <a:pt x="3908" y="12842"/>
                  <a:pt x="4183" y="13101"/>
                </a:cubicBezTo>
                <a:cubicBezTo>
                  <a:pt x="3280" y="12810"/>
                  <a:pt x="2487" y="12272"/>
                  <a:pt x="1882" y="11570"/>
                </a:cubicBezTo>
                <a:cubicBezTo>
                  <a:pt x="2266" y="11457"/>
                  <a:pt x="2654" y="11363"/>
                  <a:pt x="3044" y="11284"/>
                </a:cubicBezTo>
                <a:close/>
                <a:moveTo>
                  <a:pt x="5518" y="11017"/>
                </a:moveTo>
                <a:lnTo>
                  <a:pt x="5518" y="13327"/>
                </a:lnTo>
                <a:cubicBezTo>
                  <a:pt x="4878" y="13235"/>
                  <a:pt x="4277" y="12738"/>
                  <a:pt x="3806" y="11903"/>
                </a:cubicBezTo>
                <a:cubicBezTo>
                  <a:pt x="3683" y="11686"/>
                  <a:pt x="3573" y="11451"/>
                  <a:pt x="3474" y="11204"/>
                </a:cubicBezTo>
                <a:cubicBezTo>
                  <a:pt x="4147" y="11090"/>
                  <a:pt x="4830" y="11027"/>
                  <a:pt x="5518" y="11017"/>
                </a:cubicBezTo>
                <a:close/>
                <a:moveTo>
                  <a:pt x="5949" y="11017"/>
                </a:moveTo>
                <a:cubicBezTo>
                  <a:pt x="6635" y="11027"/>
                  <a:pt x="7320" y="11091"/>
                  <a:pt x="7991" y="11204"/>
                </a:cubicBezTo>
                <a:cubicBezTo>
                  <a:pt x="7894" y="11451"/>
                  <a:pt x="7784" y="11686"/>
                  <a:pt x="7661" y="11903"/>
                </a:cubicBezTo>
                <a:cubicBezTo>
                  <a:pt x="7188" y="12738"/>
                  <a:pt x="6586" y="13235"/>
                  <a:pt x="5949" y="13327"/>
                </a:cubicBezTo>
                <a:lnTo>
                  <a:pt x="5949" y="11017"/>
                </a:lnTo>
                <a:close/>
                <a:moveTo>
                  <a:pt x="5735" y="0"/>
                </a:moveTo>
                <a:cubicBezTo>
                  <a:pt x="5722" y="0"/>
                  <a:pt x="5709" y="2"/>
                  <a:pt x="5696" y="5"/>
                </a:cubicBezTo>
                <a:lnTo>
                  <a:pt x="303" y="1003"/>
                </a:lnTo>
                <a:cubicBezTo>
                  <a:pt x="127" y="1037"/>
                  <a:pt x="1" y="1186"/>
                  <a:pt x="1" y="1367"/>
                </a:cubicBezTo>
                <a:cubicBezTo>
                  <a:pt x="1" y="1548"/>
                  <a:pt x="127" y="1698"/>
                  <a:pt x="303" y="1731"/>
                </a:cubicBezTo>
                <a:lnTo>
                  <a:pt x="2743" y="2183"/>
                </a:lnTo>
                <a:lnTo>
                  <a:pt x="2610" y="3254"/>
                </a:lnTo>
                <a:cubicBezTo>
                  <a:pt x="2590" y="3410"/>
                  <a:pt x="2612" y="3564"/>
                  <a:pt x="2667" y="3701"/>
                </a:cubicBezTo>
                <a:cubicBezTo>
                  <a:pt x="1135" y="4727"/>
                  <a:pt x="228" y="6424"/>
                  <a:pt x="228" y="8269"/>
                </a:cubicBezTo>
                <a:cubicBezTo>
                  <a:pt x="228" y="11305"/>
                  <a:pt x="2697" y="13774"/>
                  <a:pt x="5732" y="13774"/>
                </a:cubicBezTo>
                <a:cubicBezTo>
                  <a:pt x="8768" y="13774"/>
                  <a:pt x="11237" y="11305"/>
                  <a:pt x="11237" y="8269"/>
                </a:cubicBezTo>
                <a:cubicBezTo>
                  <a:pt x="11237" y="7502"/>
                  <a:pt x="11081" y="6761"/>
                  <a:pt x="10777" y="6066"/>
                </a:cubicBezTo>
                <a:lnTo>
                  <a:pt x="10777" y="5049"/>
                </a:lnTo>
                <a:cubicBezTo>
                  <a:pt x="10777" y="4872"/>
                  <a:pt x="10709" y="4709"/>
                  <a:pt x="10596" y="4590"/>
                </a:cubicBezTo>
                <a:cubicBezTo>
                  <a:pt x="10709" y="4468"/>
                  <a:pt x="10777" y="4308"/>
                  <a:pt x="10777" y="4130"/>
                </a:cubicBezTo>
                <a:cubicBezTo>
                  <a:pt x="10777" y="3833"/>
                  <a:pt x="10585" y="3580"/>
                  <a:pt x="10318" y="3490"/>
                </a:cubicBezTo>
                <a:lnTo>
                  <a:pt x="10318" y="1891"/>
                </a:lnTo>
                <a:lnTo>
                  <a:pt x="11167" y="1731"/>
                </a:lnTo>
                <a:cubicBezTo>
                  <a:pt x="11345" y="1698"/>
                  <a:pt x="11469" y="1548"/>
                  <a:pt x="11469" y="1367"/>
                </a:cubicBezTo>
                <a:cubicBezTo>
                  <a:pt x="11469" y="1186"/>
                  <a:pt x="11345" y="1037"/>
                  <a:pt x="11167" y="1003"/>
                </a:cubicBezTo>
                <a:lnTo>
                  <a:pt x="5774" y="5"/>
                </a:lnTo>
                <a:cubicBezTo>
                  <a:pt x="5762" y="2"/>
                  <a:pt x="5749" y="0"/>
                  <a:pt x="5735"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79" name="Google Shape;479;p74"/>
          <p:cNvSpPr/>
          <p:nvPr/>
        </p:nvSpPr>
        <p:spPr>
          <a:xfrm rot="5400000">
            <a:off x="2420501" y="2547035"/>
            <a:ext cx="258000" cy="227100"/>
          </a:xfrm>
          <a:prstGeom prst="rect">
            <a:avLst/>
          </a:prstGeom>
          <a:solidFill>
            <a:schemeClr val="dk2"/>
          </a:solid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t/>
            </a:r>
            <a:endParaRPr sz="5000">
              <a:solidFill>
                <a:schemeClr val="lt1"/>
              </a:solidFill>
              <a:latin typeface="Arial"/>
              <a:ea typeface="Arial"/>
              <a:cs typeface="Arial"/>
              <a:sym typeface="Arial"/>
            </a:endParaRPr>
          </a:p>
        </p:txBody>
      </p:sp>
      <p:sp>
        <p:nvSpPr>
          <p:cNvPr id="480" name="Google Shape;480;p74"/>
          <p:cNvSpPr/>
          <p:nvPr/>
        </p:nvSpPr>
        <p:spPr>
          <a:xfrm rot="5400000">
            <a:off x="6410991" y="2527581"/>
            <a:ext cx="258000" cy="227100"/>
          </a:xfrm>
          <a:prstGeom prst="rect">
            <a:avLst/>
          </a:prstGeom>
          <a:solidFill>
            <a:schemeClr val="dk2"/>
          </a:solid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t/>
            </a:r>
            <a:endParaRPr sz="5000">
              <a:solidFill>
                <a:schemeClr val="lt1"/>
              </a:solidFill>
              <a:latin typeface="Arial"/>
              <a:ea typeface="Arial"/>
              <a:cs typeface="Arial"/>
              <a:sym typeface="Arial"/>
            </a:endParaRPr>
          </a:p>
        </p:txBody>
      </p:sp>
      <p:sp>
        <p:nvSpPr>
          <p:cNvPr id="481" name="Google Shape;481;p74"/>
          <p:cNvSpPr txBox="1"/>
          <p:nvPr/>
        </p:nvSpPr>
        <p:spPr>
          <a:xfrm flipH="1">
            <a:off x="1300000" y="4151550"/>
            <a:ext cx="2363400" cy="715500"/>
          </a:xfrm>
          <a:prstGeom prst="rect">
            <a:avLst/>
          </a:prstGeom>
          <a:noFill/>
          <a:ln>
            <a:noFill/>
          </a:ln>
        </p:spPr>
        <p:txBody>
          <a:bodyPr anchorCtr="0" anchor="b" bIns="0" lIns="101575" spcFirstLastPara="1" rIns="101575" wrap="square" tIns="101575">
            <a:noAutofit/>
          </a:bodyPr>
          <a:lstStyle/>
          <a:p>
            <a:pPr indent="0" lvl="0" marL="0" marR="0" rtl="0" algn="ctr">
              <a:spcBef>
                <a:spcPts val="0"/>
              </a:spcBef>
              <a:spcAft>
                <a:spcPts val="1800"/>
              </a:spcAft>
              <a:buNone/>
            </a:pPr>
            <a:r>
              <a:rPr lang="es">
                <a:solidFill>
                  <a:srgbClr val="595959"/>
                </a:solidFill>
                <a:latin typeface="Arial"/>
                <a:ea typeface="Arial"/>
                <a:cs typeface="Arial"/>
                <a:sym typeface="Arial"/>
              </a:rPr>
              <a:t>Tics como apoyo a la docencia presencial: do</a:t>
            </a:r>
            <a:r>
              <a:rPr lang="es">
                <a:solidFill>
                  <a:srgbClr val="595959"/>
                </a:solidFill>
              </a:rPr>
              <a:t>centes “early adopters”</a:t>
            </a:r>
            <a:endParaRPr>
              <a:solidFill>
                <a:srgbClr val="595959"/>
              </a:solidFill>
              <a:latin typeface="Arial"/>
              <a:ea typeface="Arial"/>
              <a:cs typeface="Arial"/>
              <a:sym typeface="Arial"/>
            </a:endParaRPr>
          </a:p>
        </p:txBody>
      </p:sp>
      <p:sp>
        <p:nvSpPr>
          <p:cNvPr id="482" name="Google Shape;482;p74"/>
          <p:cNvSpPr txBox="1"/>
          <p:nvPr/>
        </p:nvSpPr>
        <p:spPr>
          <a:xfrm>
            <a:off x="4905475" y="3944325"/>
            <a:ext cx="3299400" cy="1971300"/>
          </a:xfrm>
          <a:prstGeom prst="rect">
            <a:avLst/>
          </a:prstGeom>
          <a:noFill/>
          <a:ln>
            <a:noFill/>
          </a:ln>
        </p:spPr>
        <p:txBody>
          <a:bodyPr anchorCtr="0" anchor="t" bIns="101575" lIns="101575" spcFirstLastPara="1" rIns="101575" wrap="square" tIns="101575">
            <a:noAutofit/>
          </a:bodyPr>
          <a:lstStyle/>
          <a:p>
            <a:pPr indent="0" lvl="0" marL="0" marR="0" rtl="0" algn="ctr">
              <a:spcBef>
                <a:spcPts val="0"/>
              </a:spcBef>
              <a:spcAft>
                <a:spcPts val="1800"/>
              </a:spcAft>
              <a:buNone/>
            </a:pPr>
            <a:r>
              <a:rPr lang="es">
                <a:solidFill>
                  <a:srgbClr val="595959"/>
                </a:solidFill>
                <a:latin typeface="Arial"/>
                <a:ea typeface="Arial"/>
                <a:cs typeface="Arial"/>
                <a:sym typeface="Arial"/>
              </a:rPr>
              <a:t>De virtualización táctica o ágil de la docencia por causas sobrevenidas (2019-20) a modelos semipresenciales planificados (2020-21) y fácilmente adaptables a lo virtual (posibles nuevos confinamientos/ empeoramiento de la pandemia)</a:t>
            </a:r>
            <a:endParaRPr>
              <a:solidFill>
                <a:srgbClr val="595959"/>
              </a:solidFill>
              <a:latin typeface="Arial"/>
              <a:ea typeface="Arial"/>
              <a:cs typeface="Arial"/>
              <a:sym typeface="Arial"/>
            </a:endParaRPr>
          </a:p>
        </p:txBody>
      </p:sp>
      <p:sp>
        <p:nvSpPr>
          <p:cNvPr id="483" name="Google Shape;483;p74"/>
          <p:cNvSpPr txBox="1"/>
          <p:nvPr>
            <p:ph idx="4294967295" type="title"/>
          </p:nvPr>
        </p:nvSpPr>
        <p:spPr>
          <a:xfrm>
            <a:off x="802050" y="960900"/>
            <a:ext cx="74253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Antecedentes/ diagnóstico</a:t>
            </a:r>
            <a:endParaRPr/>
          </a:p>
          <a:p>
            <a:pPr indent="0" lvl="0" marL="0" rtl="0" algn="l">
              <a:spcBef>
                <a:spcPts val="0"/>
              </a:spcBef>
              <a:spcAft>
                <a:spcPts val="0"/>
              </a:spcAft>
              <a:buNone/>
            </a:pPr>
            <a:r>
              <a:rPr lang="es" sz="2200">
                <a:solidFill>
                  <a:srgbClr val="85B016"/>
                </a:solidFill>
              </a:rPr>
              <a:t>Pasos dados en enseñanza virtual en la Universidad</a:t>
            </a:r>
            <a:endParaRPr sz="2200">
              <a:solidFill>
                <a:srgbClr val="85B016"/>
              </a:solidFill>
            </a:endParaRPr>
          </a:p>
          <a:p>
            <a:pPr indent="0" lvl="0" marL="0" rtl="0" algn="ctr">
              <a:spcBef>
                <a:spcPts val="0"/>
              </a:spcBef>
              <a:spcAft>
                <a:spcPts val="0"/>
              </a:spcAft>
              <a:buNone/>
            </a:pPr>
            <a:r>
              <a:t/>
            </a:r>
            <a:endParaRPr sz="1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7" name="Shape 487"/>
        <p:cNvGrpSpPr/>
        <p:nvPr/>
      </p:nvGrpSpPr>
      <p:grpSpPr>
        <a:xfrm>
          <a:off x="0" y="0"/>
          <a:ext cx="0" cy="0"/>
          <a:chOff x="0" y="0"/>
          <a:chExt cx="0" cy="0"/>
        </a:xfrm>
      </p:grpSpPr>
      <p:sp>
        <p:nvSpPr>
          <p:cNvPr id="488" name="Google Shape;488;p75"/>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5"/>
          <p:cNvSpPr/>
          <p:nvPr/>
        </p:nvSpPr>
        <p:spPr>
          <a:xfrm>
            <a:off x="6046289" y="2151913"/>
            <a:ext cx="2428800" cy="461700"/>
          </a:xfrm>
          <a:prstGeom prst="rect">
            <a:avLst/>
          </a:prstGeom>
          <a:no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rPr b="1" lang="es" sz="1800">
                <a:solidFill>
                  <a:srgbClr val="85B016"/>
                </a:solidFill>
                <a:latin typeface="Arial"/>
                <a:ea typeface="Arial"/>
                <a:cs typeface="Arial"/>
                <a:sym typeface="Arial"/>
              </a:rPr>
              <a:t>Visión a medio plazo</a:t>
            </a:r>
            <a:endParaRPr sz="1800">
              <a:solidFill>
                <a:srgbClr val="85B016"/>
              </a:solidFill>
              <a:latin typeface="Calibri"/>
              <a:ea typeface="Calibri"/>
              <a:cs typeface="Calibri"/>
              <a:sym typeface="Calibri"/>
            </a:endParaRPr>
          </a:p>
        </p:txBody>
      </p:sp>
      <p:sp>
        <p:nvSpPr>
          <p:cNvPr id="490" name="Google Shape;490;p75"/>
          <p:cNvSpPr/>
          <p:nvPr/>
        </p:nvSpPr>
        <p:spPr>
          <a:xfrm>
            <a:off x="493225" y="3087725"/>
            <a:ext cx="1783500" cy="1631100"/>
          </a:xfrm>
          <a:prstGeom prst="rect">
            <a:avLst/>
          </a:prstGeom>
          <a:no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rPr b="1" lang="es" sz="1800">
                <a:solidFill>
                  <a:srgbClr val="85B016"/>
                </a:solidFill>
                <a:latin typeface="Arial"/>
                <a:ea typeface="Arial"/>
                <a:cs typeface="Arial"/>
                <a:sym typeface="Arial"/>
              </a:rPr>
              <a:t>Distintos escenarios, incertidumbre y toma de decisiones</a:t>
            </a:r>
            <a:endParaRPr sz="1800">
              <a:solidFill>
                <a:srgbClr val="85B016"/>
              </a:solidFill>
            </a:endParaRPr>
          </a:p>
        </p:txBody>
      </p:sp>
      <p:sp>
        <p:nvSpPr>
          <p:cNvPr id="491" name="Google Shape;491;p75"/>
          <p:cNvSpPr txBox="1"/>
          <p:nvPr/>
        </p:nvSpPr>
        <p:spPr>
          <a:xfrm>
            <a:off x="3558875" y="2315825"/>
            <a:ext cx="2156100" cy="974400"/>
          </a:xfrm>
          <a:prstGeom prst="rect">
            <a:avLst/>
          </a:prstGeom>
          <a:noFill/>
          <a:ln>
            <a:noFill/>
          </a:ln>
        </p:spPr>
        <p:txBody>
          <a:bodyPr anchorCtr="0" anchor="t" bIns="76200" lIns="76200" spcFirstLastPara="1" rIns="76200" wrap="square" tIns="76200">
            <a:noAutofit/>
          </a:bodyPr>
          <a:lstStyle/>
          <a:p>
            <a:pPr indent="0" lvl="0" marL="0" marR="0" rtl="0" algn="ctr">
              <a:spcBef>
                <a:spcPts val="0"/>
              </a:spcBef>
              <a:spcAft>
                <a:spcPts val="0"/>
              </a:spcAft>
              <a:buClr>
                <a:schemeClr val="dk1"/>
              </a:buClr>
              <a:buSzPts val="900"/>
              <a:buFont typeface="Noto Sans Symbols"/>
              <a:buNone/>
            </a:pPr>
            <a:r>
              <a:rPr b="1" lang="es" sz="1500">
                <a:solidFill>
                  <a:srgbClr val="595959"/>
                </a:solidFill>
                <a:latin typeface="Arial"/>
                <a:ea typeface="Arial"/>
                <a:cs typeface="Arial"/>
                <a:sym typeface="Arial"/>
              </a:rPr>
              <a:t>Escenario</a:t>
            </a:r>
            <a:r>
              <a:rPr lang="es" sz="1500">
                <a:solidFill>
                  <a:srgbClr val="595959"/>
                </a:solidFill>
                <a:latin typeface="Arial"/>
                <a:ea typeface="Arial"/>
                <a:cs typeface="Arial"/>
                <a:sym typeface="Arial"/>
              </a:rPr>
              <a:t> </a:t>
            </a:r>
            <a:r>
              <a:rPr b="1" lang="es" sz="1500">
                <a:solidFill>
                  <a:srgbClr val="595959"/>
                </a:solidFill>
                <a:latin typeface="Arial"/>
                <a:ea typeface="Arial"/>
                <a:cs typeface="Arial"/>
                <a:sym typeface="Arial"/>
              </a:rPr>
              <a:t>bimodal/</a:t>
            </a:r>
            <a:endParaRPr b="1" sz="1500">
              <a:solidFill>
                <a:srgbClr val="595959"/>
              </a:solidFill>
              <a:latin typeface="Arial"/>
              <a:ea typeface="Arial"/>
              <a:cs typeface="Arial"/>
              <a:sym typeface="Arial"/>
            </a:endParaRPr>
          </a:p>
          <a:p>
            <a:pPr indent="0" lvl="0" marL="0" marR="0" rtl="0" algn="ctr">
              <a:spcBef>
                <a:spcPts val="0"/>
              </a:spcBef>
              <a:spcAft>
                <a:spcPts val="0"/>
              </a:spcAft>
              <a:buClr>
                <a:schemeClr val="dk1"/>
              </a:buClr>
              <a:buSzPts val="900"/>
              <a:buFont typeface="Noto Sans Symbols"/>
              <a:buNone/>
            </a:pPr>
            <a:r>
              <a:rPr b="1" lang="es" sz="1500">
                <a:solidFill>
                  <a:srgbClr val="595959"/>
                </a:solidFill>
                <a:latin typeface="Arial"/>
                <a:ea typeface="Arial"/>
                <a:cs typeface="Arial"/>
                <a:sym typeface="Arial"/>
              </a:rPr>
              <a:t>semipresencial</a:t>
            </a:r>
            <a:endParaRPr sz="1500">
              <a:solidFill>
                <a:srgbClr val="595959"/>
              </a:solidFill>
              <a:latin typeface="Arial"/>
              <a:ea typeface="Arial"/>
              <a:cs typeface="Arial"/>
              <a:sym typeface="Arial"/>
            </a:endParaRPr>
          </a:p>
          <a:p>
            <a:pPr indent="0" lvl="0" marL="0" marR="0" rtl="0" algn="ctr">
              <a:spcBef>
                <a:spcPts val="0"/>
              </a:spcBef>
              <a:spcAft>
                <a:spcPts val="0"/>
              </a:spcAft>
              <a:buClr>
                <a:schemeClr val="dk1"/>
              </a:buClr>
              <a:buSzPts val="900"/>
              <a:buFont typeface="Noto Sans Symbols"/>
              <a:buNone/>
            </a:pPr>
            <a:r>
              <a:t/>
            </a:r>
            <a:endParaRPr sz="1200"/>
          </a:p>
        </p:txBody>
      </p:sp>
      <p:sp>
        <p:nvSpPr>
          <p:cNvPr id="492" name="Google Shape;492;p75"/>
          <p:cNvSpPr txBox="1"/>
          <p:nvPr/>
        </p:nvSpPr>
        <p:spPr>
          <a:xfrm>
            <a:off x="3611138" y="3975033"/>
            <a:ext cx="2040000" cy="1091400"/>
          </a:xfrm>
          <a:prstGeom prst="rect">
            <a:avLst/>
          </a:prstGeom>
          <a:noFill/>
          <a:ln>
            <a:noFill/>
          </a:ln>
        </p:spPr>
        <p:txBody>
          <a:bodyPr anchorCtr="0" anchor="t" bIns="76200" lIns="76200" spcFirstLastPara="1" rIns="76200" wrap="square" tIns="76200">
            <a:noAutofit/>
          </a:bodyPr>
          <a:lstStyle/>
          <a:p>
            <a:pPr indent="0" lvl="0" marL="0" marR="0" rtl="0" algn="ctr">
              <a:spcBef>
                <a:spcPts val="0"/>
              </a:spcBef>
              <a:spcAft>
                <a:spcPts val="0"/>
              </a:spcAft>
              <a:buClr>
                <a:schemeClr val="dk1"/>
              </a:buClr>
              <a:buSzPts val="900"/>
              <a:buFont typeface="Noto Sans Symbols"/>
              <a:buNone/>
            </a:pPr>
            <a:r>
              <a:rPr b="1" lang="es" sz="1500">
                <a:solidFill>
                  <a:srgbClr val="595959"/>
                </a:solidFill>
                <a:latin typeface="Arial"/>
                <a:ea typeface="Arial"/>
                <a:cs typeface="Arial"/>
                <a:sym typeface="Arial"/>
              </a:rPr>
              <a:t>Escenario</a:t>
            </a:r>
            <a:r>
              <a:rPr lang="es" sz="1500">
                <a:solidFill>
                  <a:srgbClr val="595959"/>
                </a:solidFill>
                <a:latin typeface="Arial"/>
                <a:ea typeface="Arial"/>
                <a:cs typeface="Arial"/>
                <a:sym typeface="Arial"/>
              </a:rPr>
              <a:t> </a:t>
            </a:r>
            <a:r>
              <a:rPr b="1" lang="es" sz="1500">
                <a:solidFill>
                  <a:srgbClr val="595959"/>
                </a:solidFill>
                <a:latin typeface="Arial"/>
                <a:ea typeface="Arial"/>
                <a:cs typeface="Arial"/>
                <a:sym typeface="Arial"/>
              </a:rPr>
              <a:t>virtual</a:t>
            </a:r>
            <a:endParaRPr sz="1500">
              <a:solidFill>
                <a:srgbClr val="595959"/>
              </a:solidFill>
              <a:latin typeface="Arial"/>
              <a:ea typeface="Arial"/>
              <a:cs typeface="Arial"/>
              <a:sym typeface="Arial"/>
            </a:endParaRPr>
          </a:p>
          <a:p>
            <a:pPr indent="0" lvl="0" marL="0" marR="0" rtl="0" algn="ctr">
              <a:spcBef>
                <a:spcPts val="0"/>
              </a:spcBef>
              <a:spcAft>
                <a:spcPts val="0"/>
              </a:spcAft>
              <a:buClr>
                <a:schemeClr val="dk1"/>
              </a:buClr>
              <a:buSzPts val="900"/>
              <a:buFont typeface="Noto Sans Symbols"/>
              <a:buNone/>
            </a:pPr>
            <a:r>
              <a:rPr lang="es" sz="1200">
                <a:solidFill>
                  <a:srgbClr val="595959"/>
                </a:solidFill>
                <a:latin typeface="Arial"/>
                <a:ea typeface="Arial"/>
                <a:cs typeface="Arial"/>
                <a:sym typeface="Arial"/>
              </a:rPr>
              <a:t>Docencia totalmente online, derivada de posibles nuevos confinamientos.</a:t>
            </a:r>
            <a:endParaRPr sz="1200"/>
          </a:p>
        </p:txBody>
      </p:sp>
      <p:cxnSp>
        <p:nvCxnSpPr>
          <p:cNvPr id="493" name="Google Shape;493;p75"/>
          <p:cNvCxnSpPr/>
          <p:nvPr/>
        </p:nvCxnSpPr>
        <p:spPr>
          <a:xfrm flipH="1" rot="10800000">
            <a:off x="2538356" y="2574149"/>
            <a:ext cx="974100" cy="716400"/>
          </a:xfrm>
          <a:prstGeom prst="straightConnector1">
            <a:avLst/>
          </a:prstGeom>
          <a:noFill/>
          <a:ln cap="flat" cmpd="sng" w="28575">
            <a:solidFill>
              <a:srgbClr val="85B016"/>
            </a:solidFill>
            <a:prstDash val="dash"/>
            <a:round/>
            <a:headEnd len="sm" w="sm" type="none"/>
            <a:tailEnd len="sm" w="sm" type="none"/>
          </a:ln>
        </p:spPr>
      </p:cxnSp>
      <p:sp>
        <p:nvSpPr>
          <p:cNvPr id="494" name="Google Shape;494;p75"/>
          <p:cNvSpPr/>
          <p:nvPr/>
        </p:nvSpPr>
        <p:spPr>
          <a:xfrm rot="5400000">
            <a:off x="2326900" y="3339271"/>
            <a:ext cx="179700" cy="179700"/>
          </a:xfrm>
          <a:prstGeom prst="rect">
            <a:avLst/>
          </a:prstGeom>
          <a:solidFill>
            <a:srgbClr val="85B016"/>
          </a:solid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t/>
            </a:r>
            <a:endParaRPr sz="5000">
              <a:solidFill>
                <a:schemeClr val="lt1"/>
              </a:solidFill>
              <a:latin typeface="Arial"/>
              <a:ea typeface="Arial"/>
              <a:cs typeface="Arial"/>
              <a:sym typeface="Arial"/>
            </a:endParaRPr>
          </a:p>
        </p:txBody>
      </p:sp>
      <p:cxnSp>
        <p:nvCxnSpPr>
          <p:cNvPr id="495" name="Google Shape;495;p75"/>
          <p:cNvCxnSpPr/>
          <p:nvPr/>
        </p:nvCxnSpPr>
        <p:spPr>
          <a:xfrm>
            <a:off x="2506600" y="3591526"/>
            <a:ext cx="1027200" cy="712500"/>
          </a:xfrm>
          <a:prstGeom prst="straightConnector1">
            <a:avLst/>
          </a:prstGeom>
          <a:noFill/>
          <a:ln cap="flat" cmpd="sng" w="28575">
            <a:solidFill>
              <a:srgbClr val="85B016"/>
            </a:solidFill>
            <a:prstDash val="dash"/>
            <a:round/>
            <a:headEnd len="sm" w="sm" type="none"/>
            <a:tailEnd len="sm" w="sm" type="none"/>
          </a:ln>
        </p:spPr>
      </p:cxnSp>
      <p:cxnSp>
        <p:nvCxnSpPr>
          <p:cNvPr id="496" name="Google Shape;496;p75"/>
          <p:cNvCxnSpPr/>
          <p:nvPr/>
        </p:nvCxnSpPr>
        <p:spPr>
          <a:xfrm rot="10800000">
            <a:off x="5862278" y="1477224"/>
            <a:ext cx="0" cy="4488300"/>
          </a:xfrm>
          <a:prstGeom prst="straightConnector1">
            <a:avLst/>
          </a:prstGeom>
          <a:noFill/>
          <a:ln cap="flat" cmpd="sng" w="57150">
            <a:solidFill>
              <a:srgbClr val="85B016"/>
            </a:solidFill>
            <a:prstDash val="solid"/>
            <a:round/>
            <a:headEnd len="sm" w="sm" type="none"/>
            <a:tailEnd len="sm" w="sm" type="none"/>
          </a:ln>
        </p:spPr>
      </p:cxnSp>
      <p:grpSp>
        <p:nvGrpSpPr>
          <p:cNvPr id="497" name="Google Shape;497;p75"/>
          <p:cNvGrpSpPr/>
          <p:nvPr/>
        </p:nvGrpSpPr>
        <p:grpSpPr>
          <a:xfrm>
            <a:off x="6952728" y="1705766"/>
            <a:ext cx="613484" cy="363622"/>
            <a:chOff x="-27721750" y="3598250"/>
            <a:chExt cx="297750" cy="191400"/>
          </a:xfrm>
        </p:grpSpPr>
        <p:sp>
          <p:nvSpPr>
            <p:cNvPr id="498" name="Google Shape;498;p75"/>
            <p:cNvSpPr/>
            <p:nvPr/>
          </p:nvSpPr>
          <p:spPr>
            <a:xfrm>
              <a:off x="-27616200" y="3651800"/>
              <a:ext cx="86650" cy="86675"/>
            </a:xfrm>
            <a:custGeom>
              <a:rect b="b" l="l" r="r" t="t"/>
              <a:pathLst>
                <a:path extrusionOk="0" h="3467" w="3466">
                  <a:moveTo>
                    <a:pt x="1386" y="662"/>
                  </a:moveTo>
                  <a:cubicBezTo>
                    <a:pt x="1764" y="662"/>
                    <a:pt x="2079" y="977"/>
                    <a:pt x="2079" y="1387"/>
                  </a:cubicBezTo>
                  <a:cubicBezTo>
                    <a:pt x="2079" y="1765"/>
                    <a:pt x="1764" y="2080"/>
                    <a:pt x="1386" y="2080"/>
                  </a:cubicBezTo>
                  <a:cubicBezTo>
                    <a:pt x="977" y="2080"/>
                    <a:pt x="662" y="1765"/>
                    <a:pt x="662" y="1387"/>
                  </a:cubicBezTo>
                  <a:cubicBezTo>
                    <a:pt x="662" y="977"/>
                    <a:pt x="977" y="662"/>
                    <a:pt x="1386" y="662"/>
                  </a:cubicBezTo>
                  <a:close/>
                  <a:moveTo>
                    <a:pt x="1733" y="1"/>
                  </a:moveTo>
                  <a:cubicBezTo>
                    <a:pt x="788" y="1"/>
                    <a:pt x="0" y="788"/>
                    <a:pt x="0" y="1733"/>
                  </a:cubicBezTo>
                  <a:cubicBezTo>
                    <a:pt x="0" y="2679"/>
                    <a:pt x="788" y="3466"/>
                    <a:pt x="1733" y="3466"/>
                  </a:cubicBezTo>
                  <a:cubicBezTo>
                    <a:pt x="2678" y="3466"/>
                    <a:pt x="3466" y="2679"/>
                    <a:pt x="3466" y="1733"/>
                  </a:cubicBezTo>
                  <a:cubicBezTo>
                    <a:pt x="3466" y="788"/>
                    <a:pt x="2678" y="1"/>
                    <a:pt x="1733"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Clr>
                  <a:schemeClr val="dk1"/>
                </a:buClr>
                <a:buSzPts val="1500"/>
                <a:buFont typeface="Calibri"/>
                <a:buNone/>
              </a:pPr>
              <a:r>
                <a:t/>
              </a:r>
              <a:endParaRPr sz="1500">
                <a:solidFill>
                  <a:schemeClr val="dk1"/>
                </a:solidFill>
                <a:latin typeface="Calibri"/>
                <a:ea typeface="Calibri"/>
                <a:cs typeface="Calibri"/>
                <a:sym typeface="Calibri"/>
              </a:endParaRPr>
            </a:p>
          </p:txBody>
        </p:sp>
        <p:sp>
          <p:nvSpPr>
            <p:cNvPr id="499" name="Google Shape;499;p75"/>
            <p:cNvSpPr/>
            <p:nvPr/>
          </p:nvSpPr>
          <p:spPr>
            <a:xfrm>
              <a:off x="-27721750" y="3598250"/>
              <a:ext cx="297750" cy="191400"/>
            </a:xfrm>
            <a:custGeom>
              <a:rect b="b" l="l" r="r" t="t"/>
              <a:pathLst>
                <a:path extrusionOk="0" h="7656" w="11910">
                  <a:moveTo>
                    <a:pt x="5955" y="1418"/>
                  </a:moveTo>
                  <a:cubicBezTo>
                    <a:pt x="7278" y="1418"/>
                    <a:pt x="8381" y="2521"/>
                    <a:pt x="8381" y="3875"/>
                  </a:cubicBezTo>
                  <a:cubicBezTo>
                    <a:pt x="8381" y="5199"/>
                    <a:pt x="7278" y="6301"/>
                    <a:pt x="5955" y="6301"/>
                  </a:cubicBezTo>
                  <a:cubicBezTo>
                    <a:pt x="4600" y="6301"/>
                    <a:pt x="3497" y="5199"/>
                    <a:pt x="3497" y="3875"/>
                  </a:cubicBezTo>
                  <a:cubicBezTo>
                    <a:pt x="3497" y="2521"/>
                    <a:pt x="4600" y="1418"/>
                    <a:pt x="5955" y="1418"/>
                  </a:cubicBezTo>
                  <a:close/>
                  <a:moveTo>
                    <a:pt x="5955" y="0"/>
                  </a:moveTo>
                  <a:cubicBezTo>
                    <a:pt x="2710" y="0"/>
                    <a:pt x="189" y="3466"/>
                    <a:pt x="95" y="3623"/>
                  </a:cubicBezTo>
                  <a:cubicBezTo>
                    <a:pt x="0" y="3749"/>
                    <a:pt x="0" y="3907"/>
                    <a:pt x="95" y="4033"/>
                  </a:cubicBezTo>
                  <a:cubicBezTo>
                    <a:pt x="189" y="4190"/>
                    <a:pt x="2773" y="7656"/>
                    <a:pt x="5955" y="7656"/>
                  </a:cubicBezTo>
                  <a:cubicBezTo>
                    <a:pt x="9137" y="7656"/>
                    <a:pt x="11689" y="4190"/>
                    <a:pt x="11815" y="4033"/>
                  </a:cubicBezTo>
                  <a:cubicBezTo>
                    <a:pt x="11909" y="3907"/>
                    <a:pt x="11909" y="3749"/>
                    <a:pt x="11815" y="3623"/>
                  </a:cubicBezTo>
                  <a:cubicBezTo>
                    <a:pt x="11689" y="3466"/>
                    <a:pt x="9168" y="0"/>
                    <a:pt x="5955"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Clr>
                  <a:schemeClr val="dk1"/>
                </a:buClr>
                <a:buSzPts val="1500"/>
                <a:buFont typeface="Calibri"/>
                <a:buNone/>
              </a:pPr>
              <a:r>
                <a:t/>
              </a:r>
              <a:endParaRPr sz="1500">
                <a:solidFill>
                  <a:schemeClr val="dk1"/>
                </a:solidFill>
                <a:latin typeface="Calibri"/>
                <a:ea typeface="Calibri"/>
                <a:cs typeface="Calibri"/>
                <a:sym typeface="Calibri"/>
              </a:endParaRPr>
            </a:p>
          </p:txBody>
        </p:sp>
      </p:grpSp>
      <p:sp>
        <p:nvSpPr>
          <p:cNvPr id="500" name="Google Shape;500;p75"/>
          <p:cNvSpPr/>
          <p:nvPr/>
        </p:nvSpPr>
        <p:spPr>
          <a:xfrm>
            <a:off x="3669050" y="1768371"/>
            <a:ext cx="1989000" cy="339000"/>
          </a:xfrm>
          <a:prstGeom prst="rect">
            <a:avLst/>
          </a:prstGeom>
          <a:no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rPr b="1" lang="es" sz="1800">
                <a:solidFill>
                  <a:srgbClr val="85B016"/>
                </a:solidFill>
                <a:latin typeface="Arial"/>
                <a:ea typeface="Arial"/>
                <a:cs typeface="Arial"/>
                <a:sym typeface="Arial"/>
              </a:rPr>
              <a:t>Objetivo/ Visión </a:t>
            </a:r>
            <a:endParaRPr sz="1800">
              <a:solidFill>
                <a:srgbClr val="85B016"/>
              </a:solidFill>
            </a:endParaRPr>
          </a:p>
        </p:txBody>
      </p:sp>
      <p:sp>
        <p:nvSpPr>
          <p:cNvPr id="501" name="Google Shape;501;p75"/>
          <p:cNvSpPr/>
          <p:nvPr/>
        </p:nvSpPr>
        <p:spPr>
          <a:xfrm>
            <a:off x="5956113" y="2723350"/>
            <a:ext cx="2585400" cy="2400600"/>
          </a:xfrm>
          <a:prstGeom prst="rect">
            <a:avLst/>
          </a:prstGeom>
          <a:no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rPr b="1" lang="es" sz="1500">
                <a:solidFill>
                  <a:srgbClr val="666666"/>
                </a:solidFill>
                <a:latin typeface="Arial"/>
                <a:ea typeface="Arial"/>
                <a:cs typeface="Arial"/>
                <a:sym typeface="Arial"/>
              </a:rPr>
              <a:t>Modelos “híbridos”, conectados e innovadores </a:t>
            </a:r>
            <a:r>
              <a:rPr lang="es" sz="1200">
                <a:solidFill>
                  <a:srgbClr val="666666"/>
                </a:solidFill>
                <a:latin typeface="Arial"/>
                <a:ea typeface="Arial"/>
                <a:cs typeface="Arial"/>
                <a:sym typeface="Arial"/>
              </a:rPr>
              <a:t>donde desaparezcan las fronteras entre lo físico y lo virtual y las TICs estén al servicio del aprendizaje activo y significativo del alumnado y faciliten la labor al docente.</a:t>
            </a:r>
            <a:endParaRPr sz="1100"/>
          </a:p>
          <a:p>
            <a:pPr indent="0" lvl="0" marL="0" marR="0" rtl="0" algn="ctr">
              <a:spcBef>
                <a:spcPts val="0"/>
              </a:spcBef>
              <a:spcAft>
                <a:spcPts val="0"/>
              </a:spcAft>
              <a:buNone/>
            </a:pPr>
            <a:r>
              <a:t/>
            </a:r>
            <a:endParaRPr sz="1300">
              <a:solidFill>
                <a:srgbClr val="666666"/>
              </a:solidFill>
              <a:latin typeface="Arial"/>
              <a:ea typeface="Arial"/>
              <a:cs typeface="Arial"/>
              <a:sym typeface="Arial"/>
            </a:endParaRPr>
          </a:p>
          <a:p>
            <a:pPr indent="0" lvl="0" marL="0" marR="0" rtl="0" algn="ctr">
              <a:spcBef>
                <a:spcPts val="0"/>
              </a:spcBef>
              <a:spcAft>
                <a:spcPts val="0"/>
              </a:spcAft>
              <a:buNone/>
            </a:pPr>
            <a:r>
              <a:rPr b="1" lang="es" sz="1500">
                <a:solidFill>
                  <a:srgbClr val="666666"/>
                </a:solidFill>
                <a:latin typeface="Arial"/>
                <a:ea typeface="Arial"/>
                <a:cs typeface="Arial"/>
                <a:sym typeface="Arial"/>
              </a:rPr>
              <a:t>Transformación digital</a:t>
            </a:r>
            <a:endParaRPr sz="1200"/>
          </a:p>
        </p:txBody>
      </p:sp>
      <p:sp>
        <p:nvSpPr>
          <p:cNvPr id="502" name="Google Shape;502;p75"/>
          <p:cNvSpPr txBox="1"/>
          <p:nvPr/>
        </p:nvSpPr>
        <p:spPr>
          <a:xfrm>
            <a:off x="6096000" y="4930650"/>
            <a:ext cx="2284500" cy="1188900"/>
          </a:xfrm>
          <a:prstGeom prst="rect">
            <a:avLst/>
          </a:prstGeom>
          <a:noFill/>
          <a:ln>
            <a:noFill/>
          </a:ln>
        </p:spPr>
        <p:txBody>
          <a:bodyPr anchorCtr="0" anchor="t" bIns="76200" lIns="76200" spcFirstLastPara="1" rIns="76200" wrap="square" tIns="76200">
            <a:noAutofit/>
          </a:bodyPr>
          <a:lstStyle/>
          <a:p>
            <a:pPr indent="0" lvl="0" marL="0" marR="0" rtl="0" algn="ctr">
              <a:spcBef>
                <a:spcPts val="0"/>
              </a:spcBef>
              <a:spcAft>
                <a:spcPts val="0"/>
              </a:spcAft>
              <a:buNone/>
            </a:pPr>
            <a:r>
              <a:rPr lang="es" sz="1200">
                <a:solidFill>
                  <a:srgbClr val="595959"/>
                </a:solidFill>
                <a:latin typeface="Arial"/>
                <a:ea typeface="Arial"/>
                <a:cs typeface="Arial"/>
                <a:sym typeface="Arial"/>
              </a:rPr>
              <a:t>“Expandir la universidad más allá de la enseñanza remota de emergencia (…)” </a:t>
            </a:r>
            <a:endParaRPr sz="1200"/>
          </a:p>
          <a:p>
            <a:pPr indent="0" lvl="0" marL="0" marR="0" rtl="0" algn="ctr">
              <a:spcBef>
                <a:spcPts val="0"/>
              </a:spcBef>
              <a:spcAft>
                <a:spcPts val="0"/>
              </a:spcAft>
              <a:buNone/>
            </a:pPr>
            <a:r>
              <a:rPr lang="es" sz="1200" u="sng">
                <a:solidFill>
                  <a:schemeClr val="dk2"/>
                </a:solidFill>
                <a:latin typeface="Arial"/>
                <a:ea typeface="Arial"/>
                <a:cs typeface="Arial"/>
                <a:sym typeface="Arial"/>
                <a:hlinkClick r:id="rId3">
                  <a:extLst>
                    <a:ext uri="{A12FA001-AC4F-418D-AE19-62706E023703}">
                      <ahyp:hlinkClr val="tx"/>
                    </a:ext>
                  </a:extLst>
                </a:hlinkClick>
              </a:rPr>
              <a:t>Pardo y Cobo</a:t>
            </a:r>
            <a:r>
              <a:rPr lang="es" sz="1200">
                <a:solidFill>
                  <a:srgbClr val="595959"/>
                </a:solidFill>
                <a:latin typeface="Arial"/>
                <a:ea typeface="Arial"/>
                <a:cs typeface="Arial"/>
                <a:sym typeface="Arial"/>
              </a:rPr>
              <a:t>, 2020</a:t>
            </a:r>
            <a:endParaRPr sz="1200"/>
          </a:p>
        </p:txBody>
      </p:sp>
      <p:grpSp>
        <p:nvGrpSpPr>
          <p:cNvPr id="503" name="Google Shape;503;p75"/>
          <p:cNvGrpSpPr/>
          <p:nvPr/>
        </p:nvGrpSpPr>
        <p:grpSpPr>
          <a:xfrm>
            <a:off x="1137276" y="2574415"/>
            <a:ext cx="455500" cy="461709"/>
            <a:chOff x="2085450" y="842250"/>
            <a:chExt cx="483700" cy="481850"/>
          </a:xfrm>
        </p:grpSpPr>
        <p:sp>
          <p:nvSpPr>
            <p:cNvPr id="504" name="Google Shape;504;p75"/>
            <p:cNvSpPr/>
            <p:nvPr/>
          </p:nvSpPr>
          <p:spPr>
            <a:xfrm>
              <a:off x="2085525" y="926925"/>
              <a:ext cx="483625" cy="397175"/>
            </a:xfrm>
            <a:custGeom>
              <a:rect b="b" l="l" r="r" t="t"/>
              <a:pathLst>
                <a:path extrusionOk="0" h="15887" w="19345">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Clr>
                  <a:schemeClr val="dk1"/>
                </a:buClr>
                <a:buSzPts val="1200"/>
                <a:buFont typeface="Calibri"/>
                <a:buNone/>
              </a:pPr>
              <a:r>
                <a:t/>
              </a:r>
              <a:endParaRPr sz="1200">
                <a:solidFill>
                  <a:srgbClr val="435D74"/>
                </a:solidFill>
                <a:latin typeface="Calibri"/>
                <a:ea typeface="Calibri"/>
                <a:cs typeface="Calibri"/>
                <a:sym typeface="Calibri"/>
              </a:endParaRPr>
            </a:p>
          </p:txBody>
        </p:sp>
        <p:sp>
          <p:nvSpPr>
            <p:cNvPr id="505" name="Google Shape;505;p75"/>
            <p:cNvSpPr/>
            <p:nvPr/>
          </p:nvSpPr>
          <p:spPr>
            <a:xfrm>
              <a:off x="2085450" y="1151875"/>
              <a:ext cx="143650" cy="87575"/>
            </a:xfrm>
            <a:custGeom>
              <a:rect b="b" l="l" r="r" t="t"/>
              <a:pathLst>
                <a:path extrusionOk="0" h="3503" w="5746">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Clr>
                  <a:schemeClr val="dk1"/>
                </a:buClr>
                <a:buSzPts val="1200"/>
                <a:buFont typeface="Calibri"/>
                <a:buNone/>
              </a:pPr>
              <a:r>
                <a:t/>
              </a:r>
              <a:endParaRPr sz="1200">
                <a:solidFill>
                  <a:srgbClr val="435D74"/>
                </a:solidFill>
                <a:latin typeface="Calibri"/>
                <a:ea typeface="Calibri"/>
                <a:cs typeface="Calibri"/>
                <a:sym typeface="Calibri"/>
              </a:endParaRPr>
            </a:p>
          </p:txBody>
        </p:sp>
        <p:sp>
          <p:nvSpPr>
            <p:cNvPr id="506" name="Google Shape;506;p75"/>
            <p:cNvSpPr/>
            <p:nvPr/>
          </p:nvSpPr>
          <p:spPr>
            <a:xfrm>
              <a:off x="2274775" y="842250"/>
              <a:ext cx="294375" cy="197650"/>
            </a:xfrm>
            <a:custGeom>
              <a:rect b="b" l="l" r="r" t="t"/>
              <a:pathLst>
                <a:path extrusionOk="0" h="7906" w="11775">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85B016"/>
            </a:solidFill>
            <a:ln>
              <a:noFill/>
            </a:ln>
          </p:spPr>
          <p:txBody>
            <a:bodyPr anchorCtr="0" anchor="ctr" bIns="76200" lIns="76200" spcFirstLastPara="1" rIns="76200" wrap="square" tIns="76200">
              <a:noAutofit/>
            </a:bodyPr>
            <a:lstStyle/>
            <a:p>
              <a:pPr indent="0" lvl="0" marL="0" marR="0" rtl="0" algn="l">
                <a:spcBef>
                  <a:spcPts val="0"/>
                </a:spcBef>
                <a:spcAft>
                  <a:spcPts val="0"/>
                </a:spcAft>
                <a:buClr>
                  <a:schemeClr val="dk1"/>
                </a:buClr>
                <a:buSzPts val="1200"/>
                <a:buFont typeface="Calibri"/>
                <a:buNone/>
              </a:pPr>
              <a:r>
                <a:t/>
              </a:r>
              <a:endParaRPr sz="1200">
                <a:solidFill>
                  <a:srgbClr val="435D74"/>
                </a:solidFill>
                <a:latin typeface="Calibri"/>
                <a:ea typeface="Calibri"/>
                <a:cs typeface="Calibri"/>
                <a:sym typeface="Calibri"/>
              </a:endParaRPr>
            </a:p>
          </p:txBody>
        </p:sp>
      </p:grpSp>
      <p:sp>
        <p:nvSpPr>
          <p:cNvPr id="507" name="Google Shape;507;p75"/>
          <p:cNvSpPr/>
          <p:nvPr/>
        </p:nvSpPr>
        <p:spPr>
          <a:xfrm>
            <a:off x="497775" y="5295250"/>
            <a:ext cx="5305800" cy="772500"/>
          </a:xfrm>
          <a:prstGeom prst="rect">
            <a:avLst/>
          </a:prstGeom>
          <a:no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rPr b="1" lang="es" sz="1700">
                <a:solidFill>
                  <a:schemeClr val="dk2"/>
                </a:solidFill>
                <a:latin typeface="Arial"/>
                <a:ea typeface="Arial"/>
                <a:cs typeface="Arial"/>
                <a:sym typeface="Arial"/>
              </a:rPr>
              <a:t>¿Qué Universidad queremos? </a:t>
            </a:r>
            <a:endParaRPr sz="1700">
              <a:solidFill>
                <a:schemeClr val="dk2"/>
              </a:solidFill>
            </a:endParaRPr>
          </a:p>
          <a:p>
            <a:pPr indent="0" lvl="0" marL="0" marR="0" rtl="0" algn="ctr">
              <a:spcBef>
                <a:spcPts val="0"/>
              </a:spcBef>
              <a:spcAft>
                <a:spcPts val="0"/>
              </a:spcAft>
              <a:buNone/>
            </a:pPr>
            <a:r>
              <a:rPr b="1" lang="es" sz="1700">
                <a:solidFill>
                  <a:schemeClr val="dk2"/>
                </a:solidFill>
                <a:latin typeface="Arial"/>
                <a:ea typeface="Arial"/>
                <a:cs typeface="Arial"/>
                <a:sym typeface="Arial"/>
              </a:rPr>
              <a:t>¡Pensar en el futuro, más allá de la C</a:t>
            </a:r>
            <a:r>
              <a:rPr b="1" lang="es" sz="1700">
                <a:solidFill>
                  <a:schemeClr val="dk2"/>
                </a:solidFill>
              </a:rPr>
              <a:t>ovid</a:t>
            </a:r>
            <a:r>
              <a:rPr b="1" lang="es" sz="1700">
                <a:solidFill>
                  <a:schemeClr val="dk2"/>
                </a:solidFill>
                <a:latin typeface="Arial"/>
                <a:ea typeface="Arial"/>
                <a:cs typeface="Arial"/>
                <a:sym typeface="Arial"/>
              </a:rPr>
              <a:t>-19!</a:t>
            </a:r>
            <a:endParaRPr b="1" sz="1700">
              <a:solidFill>
                <a:schemeClr val="dk2"/>
              </a:solidFill>
              <a:latin typeface="Arial"/>
              <a:ea typeface="Arial"/>
              <a:cs typeface="Arial"/>
              <a:sym typeface="Arial"/>
            </a:endParaRPr>
          </a:p>
        </p:txBody>
      </p:sp>
      <p:sp>
        <p:nvSpPr>
          <p:cNvPr id="508" name="Google Shape;508;p75"/>
          <p:cNvSpPr txBox="1"/>
          <p:nvPr>
            <p:ph idx="4294967295" type="title"/>
          </p:nvPr>
        </p:nvSpPr>
        <p:spPr>
          <a:xfrm>
            <a:off x="802050" y="960900"/>
            <a:ext cx="7425300" cy="5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Decisiones y prospectiva</a:t>
            </a:r>
            <a:endParaRPr/>
          </a:p>
          <a:p>
            <a:pPr indent="0" lvl="0" marL="0" rtl="0" algn="l">
              <a:spcBef>
                <a:spcPts val="0"/>
              </a:spcBef>
              <a:spcAft>
                <a:spcPts val="0"/>
              </a:spcAft>
              <a:buNone/>
            </a:pPr>
            <a:r>
              <a:t/>
            </a:r>
            <a:endParaRPr sz="1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2" name="Shape 512"/>
        <p:cNvGrpSpPr/>
        <p:nvPr/>
      </p:nvGrpSpPr>
      <p:grpSpPr>
        <a:xfrm>
          <a:off x="0" y="0"/>
          <a:ext cx="0" cy="0"/>
          <a:chOff x="0" y="0"/>
          <a:chExt cx="0" cy="0"/>
        </a:xfrm>
      </p:grpSpPr>
      <p:sp>
        <p:nvSpPr>
          <p:cNvPr id="513" name="Google Shape;513;p76"/>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76"/>
          <p:cNvSpPr txBox="1"/>
          <p:nvPr/>
        </p:nvSpPr>
        <p:spPr>
          <a:xfrm>
            <a:off x="821175" y="2016600"/>
            <a:ext cx="4480500" cy="275700"/>
          </a:xfrm>
          <a:prstGeom prst="rect">
            <a:avLst/>
          </a:prstGeom>
          <a:noFill/>
          <a:ln>
            <a:noFill/>
          </a:ln>
        </p:spPr>
        <p:txBody>
          <a:bodyPr anchorCtr="0" anchor="t" bIns="76200" lIns="76200" spcFirstLastPara="1" rIns="76200" wrap="square" tIns="76200">
            <a:noAutofit/>
          </a:bodyPr>
          <a:lstStyle/>
          <a:p>
            <a:pPr indent="0" lvl="0" marL="0" rtl="0" algn="l">
              <a:spcBef>
                <a:spcPts val="0"/>
              </a:spcBef>
              <a:spcAft>
                <a:spcPts val="0"/>
              </a:spcAft>
              <a:buClr>
                <a:schemeClr val="dk1"/>
              </a:buClr>
              <a:buFont typeface="Arial"/>
              <a:buNone/>
            </a:pPr>
            <a:r>
              <a:rPr b="1" lang="es" sz="1800">
                <a:solidFill>
                  <a:srgbClr val="85B016"/>
                </a:solidFill>
              </a:rPr>
              <a:t>De modalidades a enfoques “híbridos” o “líquidos”</a:t>
            </a:r>
            <a:r>
              <a:rPr lang="es" sz="1800">
                <a:solidFill>
                  <a:srgbClr val="85B016"/>
                </a:solidFill>
              </a:rPr>
              <a:t> </a:t>
            </a:r>
            <a:r>
              <a:rPr lang="es" sz="1000" u="sng">
                <a:solidFill>
                  <a:schemeClr val="dk2"/>
                </a:solidFill>
                <a:latin typeface="Arial"/>
                <a:ea typeface="Arial"/>
                <a:cs typeface="Arial"/>
                <a:sym typeface="Arial"/>
                <a:hlinkClick r:id="rId3">
                  <a:extLst>
                    <a:ext uri="{A12FA001-AC4F-418D-AE19-62706E023703}">
                      <ahyp:hlinkClr val="tx"/>
                    </a:ext>
                  </a:extLst>
                </a:hlinkClick>
              </a:rPr>
              <a:t>Dans, 2020</a:t>
            </a:r>
            <a:endParaRPr sz="1000">
              <a:solidFill>
                <a:schemeClr val="dk2"/>
              </a:solidFill>
              <a:latin typeface="Arial"/>
              <a:ea typeface="Arial"/>
              <a:cs typeface="Arial"/>
              <a:sym typeface="Arial"/>
            </a:endParaRPr>
          </a:p>
        </p:txBody>
      </p:sp>
      <p:sp>
        <p:nvSpPr>
          <p:cNvPr id="515" name="Google Shape;515;p76"/>
          <p:cNvSpPr/>
          <p:nvPr/>
        </p:nvSpPr>
        <p:spPr>
          <a:xfrm>
            <a:off x="825250" y="3001003"/>
            <a:ext cx="4356900" cy="712800"/>
          </a:xfrm>
          <a:prstGeom prst="rect">
            <a:avLst/>
          </a:prstGeom>
          <a:noFill/>
          <a:ln>
            <a:noFill/>
          </a:ln>
        </p:spPr>
        <p:txBody>
          <a:bodyPr anchorCtr="0" anchor="t" bIns="38075" lIns="76200" spcFirstLastPara="1" rIns="76200" wrap="square" tIns="38075">
            <a:noAutofit/>
          </a:bodyPr>
          <a:lstStyle/>
          <a:p>
            <a:pPr indent="0" lvl="0" marL="0" marR="0" rtl="0" algn="l">
              <a:spcBef>
                <a:spcPts val="0"/>
              </a:spcBef>
              <a:spcAft>
                <a:spcPts val="0"/>
              </a:spcAft>
              <a:buNone/>
            </a:pPr>
            <a:r>
              <a:rPr b="1" lang="es" sz="1800">
                <a:solidFill>
                  <a:srgbClr val="85B016"/>
                </a:solidFill>
              </a:rPr>
              <a:t>De crisis a oportunidad y de lo táctico a lo estratégico</a:t>
            </a:r>
            <a:endParaRPr sz="1800">
              <a:solidFill>
                <a:srgbClr val="85B016"/>
              </a:solidFill>
            </a:endParaRPr>
          </a:p>
        </p:txBody>
      </p:sp>
      <p:sp>
        <p:nvSpPr>
          <p:cNvPr id="516" name="Google Shape;516;p76"/>
          <p:cNvSpPr txBox="1"/>
          <p:nvPr>
            <p:ph idx="4294967295" type="title"/>
          </p:nvPr>
        </p:nvSpPr>
        <p:spPr>
          <a:xfrm>
            <a:off x="800100" y="3789400"/>
            <a:ext cx="5157000" cy="791700"/>
          </a:xfrm>
          <a:prstGeom prst="rect">
            <a:avLst/>
          </a:prstGeom>
          <a:noFill/>
          <a:ln>
            <a:noFill/>
          </a:ln>
        </p:spPr>
        <p:txBody>
          <a:bodyPr anchorCtr="0" anchor="t" bIns="101575" lIns="101575" spcFirstLastPara="1" rIns="101575" wrap="square" tIns="101575">
            <a:noAutofit/>
          </a:bodyPr>
          <a:lstStyle/>
          <a:p>
            <a:pPr indent="0" lvl="0" marL="0" marR="0" rtl="0" algn="l">
              <a:spcBef>
                <a:spcPts val="0"/>
              </a:spcBef>
              <a:spcAft>
                <a:spcPts val="0"/>
              </a:spcAft>
              <a:buClr>
                <a:srgbClr val="005E90"/>
              </a:buClr>
              <a:buSzPts val="2000"/>
              <a:buFont typeface="Arial"/>
              <a:buNone/>
            </a:pPr>
            <a:r>
              <a:rPr b="1" lang="es" sz="1800">
                <a:solidFill>
                  <a:srgbClr val="85B016"/>
                </a:solidFill>
                <a:latin typeface="Arial"/>
                <a:ea typeface="Arial"/>
                <a:cs typeface="Arial"/>
                <a:sym typeface="Arial"/>
              </a:rPr>
              <a:t>De</a:t>
            </a:r>
            <a:r>
              <a:rPr lang="es" sz="1800">
                <a:solidFill>
                  <a:srgbClr val="85B016"/>
                </a:solidFill>
                <a:latin typeface="Arial"/>
                <a:ea typeface="Arial"/>
                <a:cs typeface="Arial"/>
                <a:sym typeface="Arial"/>
              </a:rPr>
              <a:t> </a:t>
            </a:r>
            <a:r>
              <a:rPr b="1" lang="es" sz="1800">
                <a:solidFill>
                  <a:srgbClr val="85B016"/>
                </a:solidFill>
                <a:latin typeface="Arial"/>
                <a:ea typeface="Arial"/>
                <a:cs typeface="Arial"/>
                <a:sym typeface="Arial"/>
              </a:rPr>
              <a:t>innovación</a:t>
            </a:r>
            <a:r>
              <a:rPr lang="es" sz="1800">
                <a:solidFill>
                  <a:srgbClr val="85B016"/>
                </a:solidFill>
                <a:latin typeface="Arial"/>
                <a:ea typeface="Arial"/>
                <a:cs typeface="Arial"/>
                <a:sym typeface="Arial"/>
              </a:rPr>
              <a:t> </a:t>
            </a:r>
            <a:r>
              <a:rPr b="1" lang="es" sz="1800">
                <a:solidFill>
                  <a:srgbClr val="85B016"/>
                </a:solidFill>
                <a:latin typeface="Arial"/>
                <a:ea typeface="Arial"/>
                <a:cs typeface="Arial"/>
                <a:sym typeface="Arial"/>
              </a:rPr>
              <a:t>tecnológica</a:t>
            </a:r>
            <a:r>
              <a:rPr lang="es" sz="1800">
                <a:solidFill>
                  <a:srgbClr val="85B016"/>
                </a:solidFill>
                <a:latin typeface="Arial"/>
                <a:ea typeface="Arial"/>
                <a:cs typeface="Arial"/>
                <a:sym typeface="Arial"/>
              </a:rPr>
              <a:t> </a:t>
            </a:r>
            <a:r>
              <a:rPr b="1" lang="es" sz="1800">
                <a:solidFill>
                  <a:srgbClr val="85B016"/>
                </a:solidFill>
                <a:latin typeface="Arial"/>
                <a:ea typeface="Arial"/>
                <a:cs typeface="Arial"/>
                <a:sym typeface="Arial"/>
              </a:rPr>
              <a:t>a</a:t>
            </a:r>
            <a:r>
              <a:rPr lang="es" sz="1800">
                <a:solidFill>
                  <a:srgbClr val="85B016"/>
                </a:solidFill>
                <a:latin typeface="Arial"/>
                <a:ea typeface="Arial"/>
                <a:cs typeface="Arial"/>
                <a:sym typeface="Arial"/>
              </a:rPr>
              <a:t> </a:t>
            </a:r>
            <a:r>
              <a:rPr b="1" lang="es" sz="1800">
                <a:solidFill>
                  <a:srgbClr val="85B016"/>
                </a:solidFill>
                <a:latin typeface="Arial"/>
                <a:ea typeface="Arial"/>
                <a:cs typeface="Arial"/>
                <a:sym typeface="Arial"/>
              </a:rPr>
              <a:t>cambio organizativo y cultural y de adaptación a adopción de la enseñanza enseñanza en Red</a:t>
            </a:r>
            <a:endParaRPr b="1" sz="1800">
              <a:solidFill>
                <a:srgbClr val="85B016"/>
              </a:solidFill>
              <a:latin typeface="Arial"/>
              <a:ea typeface="Arial"/>
              <a:cs typeface="Arial"/>
              <a:sym typeface="Arial"/>
            </a:endParaRPr>
          </a:p>
        </p:txBody>
      </p:sp>
      <p:sp>
        <p:nvSpPr>
          <p:cNvPr id="517" name="Google Shape;517;p76"/>
          <p:cNvSpPr/>
          <p:nvPr/>
        </p:nvSpPr>
        <p:spPr>
          <a:xfrm>
            <a:off x="1257300" y="5321375"/>
            <a:ext cx="6421800" cy="369300"/>
          </a:xfrm>
          <a:prstGeom prst="rect">
            <a:avLst/>
          </a:prstGeom>
          <a:noFill/>
          <a:ln>
            <a:noFill/>
          </a:ln>
        </p:spPr>
        <p:txBody>
          <a:bodyPr anchorCtr="0" anchor="t" bIns="38075" lIns="76200" spcFirstLastPara="1" rIns="76200" wrap="square" tIns="38075">
            <a:noAutofit/>
          </a:bodyPr>
          <a:lstStyle/>
          <a:p>
            <a:pPr indent="0" lvl="0" marL="0" marR="0" rtl="0" algn="ctr">
              <a:spcBef>
                <a:spcPts val="0"/>
              </a:spcBef>
              <a:spcAft>
                <a:spcPts val="0"/>
              </a:spcAft>
              <a:buNone/>
            </a:pPr>
            <a:r>
              <a:rPr b="1" lang="es" sz="1700">
                <a:solidFill>
                  <a:schemeClr val="dk2"/>
                </a:solidFill>
                <a:latin typeface="Arial"/>
                <a:ea typeface="Arial"/>
                <a:cs typeface="Arial"/>
                <a:sym typeface="Arial"/>
              </a:rPr>
              <a:t>¡B</a:t>
            </a:r>
            <a:r>
              <a:rPr b="1" lang="es" sz="1700">
                <a:solidFill>
                  <a:schemeClr val="dk2"/>
                </a:solidFill>
              </a:rPr>
              <a:t>uscar un ROI</a:t>
            </a:r>
            <a:r>
              <a:rPr b="1" lang="es" sz="1700">
                <a:solidFill>
                  <a:schemeClr val="dk2"/>
                </a:solidFill>
                <a:latin typeface="Arial"/>
                <a:ea typeface="Arial"/>
                <a:cs typeface="Arial"/>
                <a:sym typeface="Arial"/>
              </a:rPr>
              <a:t>! ¡</a:t>
            </a:r>
            <a:r>
              <a:rPr b="1" lang="es" sz="1700">
                <a:solidFill>
                  <a:schemeClr val="dk2"/>
                </a:solidFill>
              </a:rPr>
              <a:t>Diseño conectado y adaptado!</a:t>
            </a:r>
            <a:r>
              <a:rPr b="1" lang="es" sz="1700">
                <a:solidFill>
                  <a:schemeClr val="dk2"/>
                </a:solidFill>
                <a:latin typeface="Arial"/>
                <a:ea typeface="Arial"/>
                <a:cs typeface="Arial"/>
                <a:sym typeface="Arial"/>
              </a:rPr>
              <a:t> </a:t>
            </a:r>
            <a:r>
              <a:rPr b="1" lang="es" sz="1700">
                <a:solidFill>
                  <a:schemeClr val="dk2"/>
                </a:solidFill>
              </a:rPr>
              <a:t>¡Apropiarnos de la tecnología, aportar </a:t>
            </a:r>
            <a:r>
              <a:rPr b="1" lang="es" sz="1700">
                <a:solidFill>
                  <a:schemeClr val="dk2"/>
                </a:solidFill>
                <a:latin typeface="Arial"/>
                <a:ea typeface="Arial"/>
                <a:cs typeface="Arial"/>
                <a:sym typeface="Arial"/>
              </a:rPr>
              <a:t>valor</a:t>
            </a:r>
            <a:r>
              <a:rPr b="1" lang="es" sz="1700">
                <a:solidFill>
                  <a:schemeClr val="dk2"/>
                </a:solidFill>
              </a:rPr>
              <a:t> añadido!</a:t>
            </a:r>
            <a:r>
              <a:rPr b="1" lang="es" sz="1700">
                <a:solidFill>
                  <a:schemeClr val="dk2"/>
                </a:solidFill>
                <a:latin typeface="Arial"/>
                <a:ea typeface="Arial"/>
                <a:cs typeface="Arial"/>
                <a:sym typeface="Arial"/>
              </a:rPr>
              <a:t> </a:t>
            </a:r>
            <a:endParaRPr sz="1700">
              <a:solidFill>
                <a:schemeClr val="dk2"/>
              </a:solidFill>
              <a:latin typeface="Arial"/>
              <a:ea typeface="Arial"/>
              <a:cs typeface="Arial"/>
              <a:sym typeface="Arial"/>
            </a:endParaRPr>
          </a:p>
        </p:txBody>
      </p:sp>
      <p:sp>
        <p:nvSpPr>
          <p:cNvPr id="518" name="Google Shape;518;p76"/>
          <p:cNvSpPr txBox="1"/>
          <p:nvPr>
            <p:ph idx="4294967295" type="title"/>
          </p:nvPr>
        </p:nvSpPr>
        <p:spPr>
          <a:xfrm>
            <a:off x="802050" y="960900"/>
            <a:ext cx="7425300" cy="5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Objetivos estratégicos</a:t>
            </a:r>
            <a:endParaRPr/>
          </a:p>
          <a:p>
            <a:pPr indent="0" lvl="0" marL="0" rtl="0" algn="l">
              <a:spcBef>
                <a:spcPts val="0"/>
              </a:spcBef>
              <a:spcAft>
                <a:spcPts val="0"/>
              </a:spcAft>
              <a:buNone/>
            </a:pPr>
            <a:r>
              <a:t/>
            </a:r>
            <a:endParaRPr sz="1700"/>
          </a:p>
        </p:txBody>
      </p:sp>
      <p:grpSp>
        <p:nvGrpSpPr>
          <p:cNvPr id="519" name="Google Shape;519;p76"/>
          <p:cNvGrpSpPr/>
          <p:nvPr/>
        </p:nvGrpSpPr>
        <p:grpSpPr>
          <a:xfrm>
            <a:off x="7028275" y="1840352"/>
            <a:ext cx="1356907" cy="1364371"/>
            <a:chOff x="4132675" y="1951813"/>
            <a:chExt cx="1356907" cy="1023304"/>
          </a:xfrm>
        </p:grpSpPr>
        <p:sp>
          <p:nvSpPr>
            <p:cNvPr id="520" name="Google Shape;520;p76"/>
            <p:cNvSpPr/>
            <p:nvPr/>
          </p:nvSpPr>
          <p:spPr>
            <a:xfrm>
              <a:off x="4188008" y="1952264"/>
              <a:ext cx="1243078" cy="1022852"/>
            </a:xfrm>
            <a:custGeom>
              <a:rect b="b" l="l" r="r" t="t"/>
              <a:pathLst>
                <a:path extrusionOk="0" h="4529" w="5504">
                  <a:moveTo>
                    <a:pt x="2759" y="1"/>
                  </a:moveTo>
                  <a:cubicBezTo>
                    <a:pt x="2058" y="1"/>
                    <a:pt x="1356" y="154"/>
                    <a:pt x="822" y="460"/>
                  </a:cubicBezTo>
                  <a:cubicBezTo>
                    <a:pt x="267" y="778"/>
                    <a:pt x="0" y="1203"/>
                    <a:pt x="22" y="1622"/>
                  </a:cubicBezTo>
                  <a:lnTo>
                    <a:pt x="22" y="2285"/>
                  </a:lnTo>
                  <a:cubicBezTo>
                    <a:pt x="22" y="2696"/>
                    <a:pt x="289" y="3100"/>
                    <a:pt x="822" y="3410"/>
                  </a:cubicBezTo>
                  <a:lnTo>
                    <a:pt x="2763" y="4528"/>
                  </a:lnTo>
                  <a:lnTo>
                    <a:pt x="4696" y="3410"/>
                  </a:lnTo>
                  <a:cubicBezTo>
                    <a:pt x="5236" y="3100"/>
                    <a:pt x="5503" y="2689"/>
                    <a:pt x="5496" y="2285"/>
                  </a:cubicBezTo>
                  <a:lnTo>
                    <a:pt x="5496" y="1578"/>
                  </a:lnTo>
                  <a:cubicBezTo>
                    <a:pt x="5496" y="1175"/>
                    <a:pt x="5229" y="771"/>
                    <a:pt x="4696" y="460"/>
                  </a:cubicBezTo>
                  <a:cubicBezTo>
                    <a:pt x="4162" y="154"/>
                    <a:pt x="3460" y="1"/>
                    <a:pt x="2759" y="1"/>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6"/>
            <p:cNvSpPr/>
            <p:nvPr/>
          </p:nvSpPr>
          <p:spPr>
            <a:xfrm>
              <a:off x="4811806" y="1951813"/>
              <a:ext cx="619281" cy="1023304"/>
            </a:xfrm>
            <a:custGeom>
              <a:rect b="b" l="l" r="r" t="t"/>
              <a:pathLst>
                <a:path extrusionOk="0" h="4531" w="2742">
                  <a:moveTo>
                    <a:pt x="1" y="1"/>
                  </a:moveTo>
                  <a:lnTo>
                    <a:pt x="1" y="4530"/>
                  </a:lnTo>
                  <a:lnTo>
                    <a:pt x="1934" y="3412"/>
                  </a:lnTo>
                  <a:cubicBezTo>
                    <a:pt x="2467" y="3102"/>
                    <a:pt x="2741" y="2698"/>
                    <a:pt x="2734" y="2287"/>
                  </a:cubicBezTo>
                  <a:lnTo>
                    <a:pt x="2734" y="1580"/>
                  </a:lnTo>
                  <a:cubicBezTo>
                    <a:pt x="2734" y="1177"/>
                    <a:pt x="2467" y="773"/>
                    <a:pt x="1934" y="462"/>
                  </a:cubicBezTo>
                  <a:cubicBezTo>
                    <a:pt x="1400" y="160"/>
                    <a:pt x="700" y="1"/>
                    <a:pt x="1" y="1"/>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6"/>
            <p:cNvSpPr/>
            <p:nvPr/>
          </p:nvSpPr>
          <p:spPr>
            <a:xfrm>
              <a:off x="4132675" y="1952264"/>
              <a:ext cx="1356907" cy="861599"/>
            </a:xfrm>
            <a:custGeom>
              <a:rect b="b" l="l" r="r" t="t"/>
              <a:pathLst>
                <a:path extrusionOk="0" h="3815" w="6008">
                  <a:moveTo>
                    <a:pt x="3004" y="1"/>
                  </a:moveTo>
                  <a:cubicBezTo>
                    <a:pt x="2303" y="1"/>
                    <a:pt x="1601" y="154"/>
                    <a:pt x="1067" y="460"/>
                  </a:cubicBezTo>
                  <a:cubicBezTo>
                    <a:pt x="0" y="1081"/>
                    <a:pt x="0" y="2083"/>
                    <a:pt x="1067" y="2696"/>
                  </a:cubicBezTo>
                  <a:lnTo>
                    <a:pt x="3008" y="3814"/>
                  </a:lnTo>
                  <a:lnTo>
                    <a:pt x="4941" y="2696"/>
                  </a:lnTo>
                  <a:cubicBezTo>
                    <a:pt x="6008" y="2083"/>
                    <a:pt x="6008" y="1081"/>
                    <a:pt x="4941" y="460"/>
                  </a:cubicBezTo>
                  <a:cubicBezTo>
                    <a:pt x="4407" y="154"/>
                    <a:pt x="3705" y="1"/>
                    <a:pt x="3004" y="1"/>
                  </a:cubicBez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6"/>
            <p:cNvSpPr/>
            <p:nvPr/>
          </p:nvSpPr>
          <p:spPr>
            <a:xfrm>
              <a:off x="4435539" y="2092062"/>
              <a:ext cx="751177" cy="433397"/>
            </a:xfrm>
            <a:custGeom>
              <a:rect b="b" l="l" r="r" t="t"/>
              <a:pathLst>
                <a:path extrusionOk="0" h="1919" w="3326">
                  <a:moveTo>
                    <a:pt x="1667" y="0"/>
                  </a:moveTo>
                  <a:cubicBezTo>
                    <a:pt x="743" y="0"/>
                    <a:pt x="1" y="433"/>
                    <a:pt x="1" y="959"/>
                  </a:cubicBezTo>
                  <a:cubicBezTo>
                    <a:pt x="1" y="1493"/>
                    <a:pt x="743" y="1919"/>
                    <a:pt x="1667" y="1919"/>
                  </a:cubicBezTo>
                  <a:cubicBezTo>
                    <a:pt x="2583" y="1919"/>
                    <a:pt x="3325" y="1493"/>
                    <a:pt x="3325" y="959"/>
                  </a:cubicBezTo>
                  <a:cubicBezTo>
                    <a:pt x="3325" y="433"/>
                    <a:pt x="2583" y="0"/>
                    <a:pt x="1667" y="0"/>
                  </a:cubicBezTo>
                  <a:close/>
                </a:path>
              </a:pathLst>
            </a:cu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6"/>
            <p:cNvSpPr/>
            <p:nvPr/>
          </p:nvSpPr>
          <p:spPr>
            <a:xfrm>
              <a:off x="4422440" y="2092062"/>
              <a:ext cx="777376" cy="246171"/>
            </a:xfrm>
            <a:custGeom>
              <a:rect b="b" l="l" r="r" t="t"/>
              <a:pathLst>
                <a:path extrusionOk="0" h="1090" w="3442">
                  <a:moveTo>
                    <a:pt x="1721" y="0"/>
                  </a:moveTo>
                  <a:cubicBezTo>
                    <a:pt x="1294" y="0"/>
                    <a:pt x="866" y="94"/>
                    <a:pt x="542" y="281"/>
                  </a:cubicBezTo>
                  <a:cubicBezTo>
                    <a:pt x="159" y="505"/>
                    <a:pt x="1" y="808"/>
                    <a:pt x="73" y="1089"/>
                  </a:cubicBezTo>
                  <a:cubicBezTo>
                    <a:pt x="123" y="894"/>
                    <a:pt x="282" y="707"/>
                    <a:pt x="542" y="548"/>
                  </a:cubicBezTo>
                  <a:cubicBezTo>
                    <a:pt x="866" y="361"/>
                    <a:pt x="1294" y="267"/>
                    <a:pt x="1721" y="267"/>
                  </a:cubicBezTo>
                  <a:cubicBezTo>
                    <a:pt x="2148" y="267"/>
                    <a:pt x="2576" y="361"/>
                    <a:pt x="2900" y="548"/>
                  </a:cubicBezTo>
                  <a:cubicBezTo>
                    <a:pt x="3160" y="707"/>
                    <a:pt x="3319" y="894"/>
                    <a:pt x="3369" y="1089"/>
                  </a:cubicBezTo>
                  <a:cubicBezTo>
                    <a:pt x="3441" y="801"/>
                    <a:pt x="3282" y="498"/>
                    <a:pt x="2900" y="281"/>
                  </a:cubicBezTo>
                  <a:cubicBezTo>
                    <a:pt x="2576" y="94"/>
                    <a:pt x="2148" y="0"/>
                    <a:pt x="1721"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 name="Google Shape;525;p76"/>
          <p:cNvGrpSpPr/>
          <p:nvPr/>
        </p:nvGrpSpPr>
        <p:grpSpPr>
          <a:xfrm>
            <a:off x="5993882" y="2732869"/>
            <a:ext cx="1554074" cy="1167740"/>
            <a:chOff x="3098282" y="2621217"/>
            <a:chExt cx="1554074" cy="875827"/>
          </a:xfrm>
        </p:grpSpPr>
        <p:sp>
          <p:nvSpPr>
            <p:cNvPr id="526" name="Google Shape;526;p76"/>
            <p:cNvSpPr/>
            <p:nvPr/>
          </p:nvSpPr>
          <p:spPr>
            <a:xfrm>
              <a:off x="3158584" y="2621895"/>
              <a:ext cx="1493772" cy="875149"/>
            </a:xfrm>
            <a:custGeom>
              <a:rect b="b" l="l" r="r" t="t"/>
              <a:pathLst>
                <a:path extrusionOk="0" h="3875" w="6614">
                  <a:moveTo>
                    <a:pt x="2740" y="0"/>
                  </a:moveTo>
                  <a:cubicBezTo>
                    <a:pt x="2039" y="0"/>
                    <a:pt x="1338" y="153"/>
                    <a:pt x="801" y="460"/>
                  </a:cubicBezTo>
                  <a:cubicBezTo>
                    <a:pt x="274" y="770"/>
                    <a:pt x="0" y="1174"/>
                    <a:pt x="0" y="1578"/>
                  </a:cubicBezTo>
                  <a:lnTo>
                    <a:pt x="0" y="2292"/>
                  </a:lnTo>
                  <a:cubicBezTo>
                    <a:pt x="0" y="2696"/>
                    <a:pt x="274" y="3107"/>
                    <a:pt x="801" y="3410"/>
                  </a:cubicBezTo>
                  <a:cubicBezTo>
                    <a:pt x="1338" y="3720"/>
                    <a:pt x="2039" y="3875"/>
                    <a:pt x="2741" y="3875"/>
                  </a:cubicBezTo>
                  <a:cubicBezTo>
                    <a:pt x="3442" y="3875"/>
                    <a:pt x="4144" y="3720"/>
                    <a:pt x="4681" y="3410"/>
                  </a:cubicBezTo>
                  <a:lnTo>
                    <a:pt x="6614" y="2292"/>
                  </a:lnTo>
                  <a:lnTo>
                    <a:pt x="6614" y="1578"/>
                  </a:lnTo>
                  <a:lnTo>
                    <a:pt x="4674" y="460"/>
                  </a:lnTo>
                  <a:cubicBezTo>
                    <a:pt x="4140" y="153"/>
                    <a:pt x="3440" y="0"/>
                    <a:pt x="2740"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6"/>
            <p:cNvSpPr/>
            <p:nvPr/>
          </p:nvSpPr>
          <p:spPr>
            <a:xfrm>
              <a:off x="3098282" y="2621217"/>
              <a:ext cx="1554074" cy="714574"/>
            </a:xfrm>
            <a:custGeom>
              <a:rect b="b" l="l" r="r" t="t"/>
              <a:pathLst>
                <a:path extrusionOk="0" h="3164" w="6881">
                  <a:moveTo>
                    <a:pt x="3014" y="0"/>
                  </a:moveTo>
                  <a:cubicBezTo>
                    <a:pt x="2310" y="0"/>
                    <a:pt x="1606" y="155"/>
                    <a:pt x="1068" y="463"/>
                  </a:cubicBezTo>
                  <a:cubicBezTo>
                    <a:pt x="0" y="1076"/>
                    <a:pt x="0" y="2078"/>
                    <a:pt x="1068" y="2699"/>
                  </a:cubicBezTo>
                  <a:cubicBezTo>
                    <a:pt x="1605" y="3009"/>
                    <a:pt x="2306" y="3164"/>
                    <a:pt x="3007" y="3164"/>
                  </a:cubicBezTo>
                  <a:cubicBezTo>
                    <a:pt x="3707" y="3164"/>
                    <a:pt x="4407" y="3009"/>
                    <a:pt x="4941" y="2699"/>
                  </a:cubicBezTo>
                  <a:lnTo>
                    <a:pt x="6881" y="1581"/>
                  </a:lnTo>
                  <a:lnTo>
                    <a:pt x="4948" y="463"/>
                  </a:lnTo>
                  <a:cubicBezTo>
                    <a:pt x="4412" y="154"/>
                    <a:pt x="3713" y="0"/>
                    <a:pt x="3014" y="0"/>
                  </a:cubicBez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6"/>
            <p:cNvSpPr/>
            <p:nvPr/>
          </p:nvSpPr>
          <p:spPr>
            <a:xfrm>
              <a:off x="3401146" y="2761467"/>
              <a:ext cx="751177" cy="435203"/>
            </a:xfrm>
            <a:custGeom>
              <a:rect b="b" l="l" r="r" t="t"/>
              <a:pathLst>
                <a:path extrusionOk="0" h="1927" w="3326">
                  <a:moveTo>
                    <a:pt x="1667" y="0"/>
                  </a:moveTo>
                  <a:cubicBezTo>
                    <a:pt x="744" y="0"/>
                    <a:pt x="1" y="433"/>
                    <a:pt x="1" y="960"/>
                  </a:cubicBezTo>
                  <a:cubicBezTo>
                    <a:pt x="1" y="1493"/>
                    <a:pt x="744" y="1926"/>
                    <a:pt x="1667" y="1926"/>
                  </a:cubicBezTo>
                  <a:cubicBezTo>
                    <a:pt x="2583" y="1926"/>
                    <a:pt x="3326" y="1493"/>
                    <a:pt x="3326" y="960"/>
                  </a:cubicBezTo>
                  <a:cubicBezTo>
                    <a:pt x="3326" y="433"/>
                    <a:pt x="2583" y="0"/>
                    <a:pt x="1667" y="0"/>
                  </a:cubicBezTo>
                  <a:close/>
                </a:path>
              </a:pathLst>
            </a:cu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6"/>
            <p:cNvSpPr/>
            <p:nvPr/>
          </p:nvSpPr>
          <p:spPr>
            <a:xfrm>
              <a:off x="3389854" y="2761467"/>
              <a:ext cx="775569" cy="247752"/>
            </a:xfrm>
            <a:custGeom>
              <a:rect b="b" l="l" r="r" t="t"/>
              <a:pathLst>
                <a:path extrusionOk="0" h="1097" w="3434">
                  <a:moveTo>
                    <a:pt x="1717" y="0"/>
                  </a:moveTo>
                  <a:cubicBezTo>
                    <a:pt x="1291" y="0"/>
                    <a:pt x="866" y="94"/>
                    <a:pt x="541" y="282"/>
                  </a:cubicBezTo>
                  <a:cubicBezTo>
                    <a:pt x="152" y="505"/>
                    <a:pt x="0" y="808"/>
                    <a:pt x="72" y="1097"/>
                  </a:cubicBezTo>
                  <a:cubicBezTo>
                    <a:pt x="116" y="895"/>
                    <a:pt x="274" y="707"/>
                    <a:pt x="541" y="556"/>
                  </a:cubicBezTo>
                  <a:cubicBezTo>
                    <a:pt x="866" y="368"/>
                    <a:pt x="1291" y="275"/>
                    <a:pt x="1717" y="275"/>
                  </a:cubicBezTo>
                  <a:cubicBezTo>
                    <a:pt x="2142" y="275"/>
                    <a:pt x="2568" y="368"/>
                    <a:pt x="2892" y="556"/>
                  </a:cubicBezTo>
                  <a:cubicBezTo>
                    <a:pt x="3159" y="707"/>
                    <a:pt x="3311" y="895"/>
                    <a:pt x="3361" y="1097"/>
                  </a:cubicBezTo>
                  <a:cubicBezTo>
                    <a:pt x="3433" y="808"/>
                    <a:pt x="3275" y="498"/>
                    <a:pt x="2892" y="282"/>
                  </a:cubicBezTo>
                  <a:cubicBezTo>
                    <a:pt x="2568" y="94"/>
                    <a:pt x="2142" y="0"/>
                    <a:pt x="1717"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76"/>
          <p:cNvGrpSpPr/>
          <p:nvPr/>
        </p:nvGrpSpPr>
        <p:grpSpPr>
          <a:xfrm>
            <a:off x="7021725" y="3425744"/>
            <a:ext cx="1360295" cy="1363769"/>
            <a:chOff x="4126125" y="3140886"/>
            <a:chExt cx="1360295" cy="1022852"/>
          </a:xfrm>
        </p:grpSpPr>
        <p:sp>
          <p:nvSpPr>
            <p:cNvPr id="531" name="Google Shape;531;p76"/>
            <p:cNvSpPr/>
            <p:nvPr/>
          </p:nvSpPr>
          <p:spPr>
            <a:xfrm>
              <a:off x="4186427" y="3140886"/>
              <a:ext cx="1238110" cy="1022852"/>
            </a:xfrm>
            <a:custGeom>
              <a:rect b="b" l="l" r="r" t="t"/>
              <a:pathLst>
                <a:path extrusionOk="0" h="4529" w="5482">
                  <a:moveTo>
                    <a:pt x="2741" y="1"/>
                  </a:moveTo>
                  <a:lnTo>
                    <a:pt x="808" y="1119"/>
                  </a:lnTo>
                  <a:cubicBezTo>
                    <a:pt x="267" y="1429"/>
                    <a:pt x="0" y="1833"/>
                    <a:pt x="0" y="2237"/>
                  </a:cubicBezTo>
                  <a:lnTo>
                    <a:pt x="0" y="2951"/>
                  </a:lnTo>
                  <a:cubicBezTo>
                    <a:pt x="0" y="3355"/>
                    <a:pt x="274" y="3759"/>
                    <a:pt x="808" y="4069"/>
                  </a:cubicBezTo>
                  <a:cubicBezTo>
                    <a:pt x="1342" y="4375"/>
                    <a:pt x="2041" y="4529"/>
                    <a:pt x="2742" y="4529"/>
                  </a:cubicBezTo>
                  <a:cubicBezTo>
                    <a:pt x="3442" y="4529"/>
                    <a:pt x="4144" y="4375"/>
                    <a:pt x="4681" y="4069"/>
                  </a:cubicBezTo>
                  <a:cubicBezTo>
                    <a:pt x="5215" y="3759"/>
                    <a:pt x="5481" y="3355"/>
                    <a:pt x="5481" y="2951"/>
                  </a:cubicBezTo>
                  <a:lnTo>
                    <a:pt x="5481" y="2165"/>
                  </a:lnTo>
                  <a:lnTo>
                    <a:pt x="5474" y="2165"/>
                  </a:lnTo>
                  <a:cubicBezTo>
                    <a:pt x="5445" y="1782"/>
                    <a:pt x="5179" y="1407"/>
                    <a:pt x="4681" y="1119"/>
                  </a:cubicBezTo>
                  <a:lnTo>
                    <a:pt x="2741" y="1"/>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6"/>
            <p:cNvSpPr/>
            <p:nvPr/>
          </p:nvSpPr>
          <p:spPr>
            <a:xfrm>
              <a:off x="4126125" y="3140886"/>
              <a:ext cx="1360295" cy="861599"/>
            </a:xfrm>
            <a:custGeom>
              <a:rect b="b" l="l" r="r" t="t"/>
              <a:pathLst>
                <a:path extrusionOk="0" h="3815" w="6023">
                  <a:moveTo>
                    <a:pt x="3015" y="1"/>
                  </a:moveTo>
                  <a:lnTo>
                    <a:pt x="1075" y="1119"/>
                  </a:lnTo>
                  <a:cubicBezTo>
                    <a:pt x="0" y="1732"/>
                    <a:pt x="0" y="2734"/>
                    <a:pt x="1075" y="3355"/>
                  </a:cubicBezTo>
                  <a:cubicBezTo>
                    <a:pt x="1609" y="3661"/>
                    <a:pt x="2308" y="3815"/>
                    <a:pt x="3009" y="3815"/>
                  </a:cubicBezTo>
                  <a:cubicBezTo>
                    <a:pt x="3709" y="3815"/>
                    <a:pt x="4411" y="3661"/>
                    <a:pt x="4948" y="3355"/>
                  </a:cubicBezTo>
                  <a:cubicBezTo>
                    <a:pt x="6023" y="2734"/>
                    <a:pt x="6015" y="1732"/>
                    <a:pt x="4948" y="1119"/>
                  </a:cubicBezTo>
                  <a:lnTo>
                    <a:pt x="3015" y="1"/>
                  </a:ln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6"/>
            <p:cNvSpPr/>
            <p:nvPr/>
          </p:nvSpPr>
          <p:spPr>
            <a:xfrm>
              <a:off x="4393306" y="3427710"/>
              <a:ext cx="824353" cy="435203"/>
            </a:xfrm>
            <a:custGeom>
              <a:rect b="b" l="l" r="r" t="t"/>
              <a:pathLst>
                <a:path extrusionOk="0" h="1927" w="3650">
                  <a:moveTo>
                    <a:pt x="1825" y="0"/>
                  </a:moveTo>
                  <a:cubicBezTo>
                    <a:pt x="1399" y="0"/>
                    <a:pt x="974" y="94"/>
                    <a:pt x="649" y="282"/>
                  </a:cubicBezTo>
                  <a:cubicBezTo>
                    <a:pt x="0" y="664"/>
                    <a:pt x="0" y="1270"/>
                    <a:pt x="649" y="1645"/>
                  </a:cubicBezTo>
                  <a:cubicBezTo>
                    <a:pt x="974" y="1832"/>
                    <a:pt x="1399" y="1926"/>
                    <a:pt x="1825" y="1926"/>
                  </a:cubicBezTo>
                  <a:cubicBezTo>
                    <a:pt x="2250" y="1926"/>
                    <a:pt x="2676" y="1832"/>
                    <a:pt x="3000" y="1645"/>
                  </a:cubicBezTo>
                  <a:cubicBezTo>
                    <a:pt x="3649" y="1270"/>
                    <a:pt x="3649" y="657"/>
                    <a:pt x="3000" y="282"/>
                  </a:cubicBezTo>
                  <a:cubicBezTo>
                    <a:pt x="2676" y="94"/>
                    <a:pt x="2250" y="0"/>
                    <a:pt x="1825" y="0"/>
                  </a:cubicBezTo>
                  <a:close/>
                </a:path>
              </a:pathLst>
            </a:cu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6"/>
            <p:cNvSpPr/>
            <p:nvPr/>
          </p:nvSpPr>
          <p:spPr>
            <a:xfrm>
              <a:off x="4417697" y="3427710"/>
              <a:ext cx="775569" cy="247752"/>
            </a:xfrm>
            <a:custGeom>
              <a:rect b="b" l="l" r="r" t="t"/>
              <a:pathLst>
                <a:path extrusionOk="0" h="1097" w="3434">
                  <a:moveTo>
                    <a:pt x="1717" y="0"/>
                  </a:moveTo>
                  <a:cubicBezTo>
                    <a:pt x="1291" y="0"/>
                    <a:pt x="866" y="94"/>
                    <a:pt x="541" y="282"/>
                  </a:cubicBezTo>
                  <a:cubicBezTo>
                    <a:pt x="159" y="505"/>
                    <a:pt x="0" y="808"/>
                    <a:pt x="72" y="1097"/>
                  </a:cubicBezTo>
                  <a:cubicBezTo>
                    <a:pt x="123" y="902"/>
                    <a:pt x="274" y="707"/>
                    <a:pt x="541" y="556"/>
                  </a:cubicBezTo>
                  <a:cubicBezTo>
                    <a:pt x="866" y="368"/>
                    <a:pt x="1291" y="274"/>
                    <a:pt x="1717" y="274"/>
                  </a:cubicBezTo>
                  <a:cubicBezTo>
                    <a:pt x="2142" y="274"/>
                    <a:pt x="2568" y="368"/>
                    <a:pt x="2892" y="556"/>
                  </a:cubicBezTo>
                  <a:cubicBezTo>
                    <a:pt x="3159" y="707"/>
                    <a:pt x="3318" y="902"/>
                    <a:pt x="3361" y="1097"/>
                  </a:cubicBezTo>
                  <a:cubicBezTo>
                    <a:pt x="3433" y="808"/>
                    <a:pt x="3282" y="505"/>
                    <a:pt x="2892" y="282"/>
                  </a:cubicBezTo>
                  <a:cubicBezTo>
                    <a:pt x="2568" y="94"/>
                    <a:pt x="2142" y="0"/>
                    <a:pt x="1717" y="0"/>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59"/>
          <p:cNvSpPr txBox="1"/>
          <p:nvPr>
            <p:ph type="title"/>
          </p:nvPr>
        </p:nvSpPr>
        <p:spPr>
          <a:xfrm>
            <a:off x="570050" y="1325200"/>
            <a:ext cx="36495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600"/>
              <a:t>María Sánchez González</a:t>
            </a:r>
            <a:endParaRPr b="1" sz="2600">
              <a:solidFill>
                <a:srgbClr val="434343"/>
              </a:solidFill>
            </a:endParaRPr>
          </a:p>
        </p:txBody>
      </p:sp>
      <p:sp>
        <p:nvSpPr>
          <p:cNvPr id="241" name="Google Shape;241;p59"/>
          <p:cNvSpPr txBox="1"/>
          <p:nvPr>
            <p:ph idx="1" type="subTitle"/>
          </p:nvPr>
        </p:nvSpPr>
        <p:spPr>
          <a:xfrm>
            <a:off x="614775" y="2886300"/>
            <a:ext cx="3472200" cy="212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800"/>
              <a:t>Técnico de Innovación en @uniauniversidad, profesora asociada doctora e investigadora en Periodismo en @infouma y organizadora de @databeersMLG</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lang="es" sz="1600"/>
              <a:t>www.cibermarikiya.com | @cibermarikiya |m.sanchezgonzalez@gmail.com</a:t>
            </a:r>
            <a:endParaRPr sz="1600"/>
          </a:p>
          <a:p>
            <a:pPr indent="0" lvl="0" marL="0" rtl="0" algn="l">
              <a:spcBef>
                <a:spcPts val="0"/>
              </a:spcBef>
              <a:spcAft>
                <a:spcPts val="0"/>
              </a:spcAft>
              <a:buClr>
                <a:srgbClr val="000000"/>
              </a:buClr>
              <a:buSzPts val="1100"/>
              <a:buFont typeface="Arial"/>
              <a:buNone/>
            </a:pPr>
            <a:r>
              <a:t/>
            </a:r>
            <a:endParaRPr sz="1800"/>
          </a:p>
        </p:txBody>
      </p:sp>
      <p:cxnSp>
        <p:nvCxnSpPr>
          <p:cNvPr id="242" name="Google Shape;242;p59"/>
          <p:cNvCxnSpPr/>
          <p:nvPr/>
        </p:nvCxnSpPr>
        <p:spPr>
          <a:xfrm>
            <a:off x="678525" y="2747433"/>
            <a:ext cx="676200" cy="0"/>
          </a:xfrm>
          <a:prstGeom prst="straightConnector1">
            <a:avLst/>
          </a:prstGeom>
          <a:noFill/>
          <a:ln cap="flat" cmpd="sng" w="76200">
            <a:solidFill>
              <a:srgbClr val="D2D700"/>
            </a:solidFill>
            <a:prstDash val="solid"/>
            <a:round/>
            <a:headEnd len="med" w="med" type="none"/>
            <a:tailEnd len="med" w="med" type="none"/>
          </a:ln>
        </p:spPr>
      </p:cxnSp>
      <p:pic>
        <p:nvPicPr>
          <p:cNvPr id="243" name="Google Shape;243;p59"/>
          <p:cNvPicPr preferRelativeResize="0"/>
          <p:nvPr/>
        </p:nvPicPr>
        <p:blipFill>
          <a:blip r:embed="rId3">
            <a:alphaModFix/>
          </a:blip>
          <a:stretch>
            <a:fillRect/>
          </a:stretch>
        </p:blipFill>
        <p:spPr>
          <a:xfrm>
            <a:off x="4219550" y="1200625"/>
            <a:ext cx="4102874" cy="4462701"/>
          </a:xfrm>
          <a:prstGeom prst="rect">
            <a:avLst/>
          </a:prstGeom>
          <a:noFill/>
          <a:ln>
            <a:noFill/>
          </a:ln>
        </p:spPr>
      </p:pic>
      <p:sp>
        <p:nvSpPr>
          <p:cNvPr id="244" name="Google Shape;244;p59"/>
          <p:cNvSpPr txBox="1"/>
          <p:nvPr>
            <p:ph type="title"/>
          </p:nvPr>
        </p:nvSpPr>
        <p:spPr>
          <a:xfrm>
            <a:off x="602325" y="1245675"/>
            <a:ext cx="6902400" cy="66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sz="3600"/>
              <a:t>Sobre mí:</a:t>
            </a:r>
            <a:endParaRPr b="1"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sp>
        <p:nvSpPr>
          <p:cNvPr id="539" name="Google Shape;539;p77"/>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7"/>
          <p:cNvSpPr/>
          <p:nvPr/>
        </p:nvSpPr>
        <p:spPr>
          <a:xfrm>
            <a:off x="413538" y="4716760"/>
            <a:ext cx="8208900" cy="1569600"/>
          </a:xfrm>
          <a:prstGeom prst="rect">
            <a:avLst/>
          </a:prstGeom>
          <a:no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1500">
              <a:solidFill>
                <a:srgbClr val="666666"/>
              </a:solidFill>
              <a:latin typeface="Arial"/>
              <a:ea typeface="Arial"/>
              <a:cs typeface="Arial"/>
              <a:sym typeface="Arial"/>
            </a:endParaRPr>
          </a:p>
          <a:p>
            <a:pPr indent="0" lvl="0" marL="0" marR="0" rtl="0" algn="ctr">
              <a:spcBef>
                <a:spcPts val="1000"/>
              </a:spcBef>
              <a:spcAft>
                <a:spcPts val="0"/>
              </a:spcAft>
              <a:buNone/>
            </a:pPr>
            <a:r>
              <a:rPr b="1" lang="es" sz="1700">
                <a:solidFill>
                  <a:schemeClr val="dk2"/>
                </a:solidFill>
                <a:latin typeface="Arial"/>
                <a:ea typeface="Arial"/>
                <a:cs typeface="Arial"/>
                <a:sym typeface="Arial"/>
              </a:rPr>
              <a:t>¿Cómo mantenerlos, o impulsarlos, en modelos híbridos o virtuales?</a:t>
            </a:r>
            <a:endParaRPr sz="1200">
              <a:solidFill>
                <a:schemeClr val="dk2"/>
              </a:solidFill>
            </a:endParaRPr>
          </a:p>
          <a:p>
            <a:pPr indent="0" lvl="0" marL="0" marR="0" rtl="0" algn="ctr">
              <a:spcBef>
                <a:spcPts val="1000"/>
              </a:spcBef>
              <a:spcAft>
                <a:spcPts val="0"/>
              </a:spcAft>
              <a:buNone/>
            </a:pPr>
            <a:r>
              <a:rPr lang="es" sz="1700">
                <a:solidFill>
                  <a:srgbClr val="666666"/>
                </a:solidFill>
                <a:latin typeface="Arial"/>
                <a:ea typeface="Arial"/>
                <a:cs typeface="Arial"/>
                <a:sym typeface="Arial"/>
              </a:rPr>
              <a:t>El </a:t>
            </a:r>
            <a:r>
              <a:rPr b="1" lang="es" sz="1700">
                <a:solidFill>
                  <a:srgbClr val="666666"/>
                </a:solidFill>
                <a:latin typeface="Arial"/>
                <a:ea typeface="Arial"/>
                <a:cs typeface="Arial"/>
                <a:sym typeface="Arial"/>
              </a:rPr>
              <a:t>primer paso</a:t>
            </a:r>
            <a:r>
              <a:rPr lang="es" sz="1700">
                <a:solidFill>
                  <a:srgbClr val="666666"/>
                </a:solidFill>
                <a:latin typeface="Arial"/>
                <a:ea typeface="Arial"/>
                <a:cs typeface="Arial"/>
                <a:sym typeface="Arial"/>
              </a:rPr>
              <a:t>, un buen </a:t>
            </a:r>
            <a:r>
              <a:rPr b="1" lang="es" sz="1700">
                <a:solidFill>
                  <a:srgbClr val="666666"/>
                </a:solidFill>
                <a:latin typeface="Arial"/>
                <a:ea typeface="Arial"/>
                <a:cs typeface="Arial"/>
                <a:sym typeface="Arial"/>
              </a:rPr>
              <a:t>diseño y planificación…</a:t>
            </a:r>
            <a:endParaRPr sz="1200"/>
          </a:p>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541" name="Google Shape;541;p77"/>
          <p:cNvSpPr/>
          <p:nvPr/>
        </p:nvSpPr>
        <p:spPr>
          <a:xfrm>
            <a:off x="2985225" y="1926525"/>
            <a:ext cx="5196900" cy="2992500"/>
          </a:xfrm>
          <a:prstGeom prst="rect">
            <a:avLst/>
          </a:prstGeom>
          <a:noFill/>
          <a:ln>
            <a:noFill/>
          </a:ln>
        </p:spPr>
        <p:txBody>
          <a:bodyPr anchorCtr="0" anchor="t" bIns="38075" lIns="76200" spcFirstLastPara="1" rIns="76200" wrap="square" tIns="38075">
            <a:noAutofit/>
          </a:bodyPr>
          <a:lstStyle/>
          <a:p>
            <a:pPr indent="0" lvl="0" marL="0" marR="0" rtl="0" algn="l">
              <a:spcBef>
                <a:spcPts val="0"/>
              </a:spcBef>
              <a:spcAft>
                <a:spcPts val="0"/>
              </a:spcAft>
              <a:buNone/>
            </a:pPr>
            <a:r>
              <a:rPr lang="es" sz="1500">
                <a:solidFill>
                  <a:srgbClr val="666666"/>
                </a:solidFill>
                <a:latin typeface="Arial"/>
                <a:ea typeface="Arial"/>
                <a:cs typeface="Arial"/>
                <a:sym typeface="Arial"/>
              </a:rPr>
              <a:t>Colaboración</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Comunicación e interacción</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Transparencia</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Cercanía y “humanización”</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Aprendizaje</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autónomo</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Aprendizaje</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activo</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y</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significativo</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Inclusión</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Flexibilidad</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Personalización </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Atención</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a</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la</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diversidad</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Innovación y mejora</a:t>
            </a:r>
            <a:r>
              <a:rPr lang="es" sz="1500">
                <a:solidFill>
                  <a:schemeClr val="dk1"/>
                </a:solidFill>
                <a:latin typeface="Arial"/>
                <a:ea typeface="Arial"/>
                <a:cs typeface="Arial"/>
                <a:sym typeface="Arial"/>
              </a:rPr>
              <a:t> </a:t>
            </a:r>
            <a:r>
              <a:rPr lang="es" sz="1500">
                <a:solidFill>
                  <a:srgbClr val="666666"/>
                </a:solidFill>
                <a:latin typeface="Arial"/>
                <a:ea typeface="Arial"/>
                <a:cs typeface="Arial"/>
                <a:sym typeface="Arial"/>
              </a:rPr>
              <a:t>continua</a:t>
            </a:r>
            <a:endParaRPr sz="1200"/>
          </a:p>
          <a:p>
            <a:pPr indent="0" lvl="0" marL="0" marR="0" rtl="0" algn="l">
              <a:spcBef>
                <a:spcPts val="0"/>
              </a:spcBef>
              <a:spcAft>
                <a:spcPts val="0"/>
              </a:spcAft>
              <a:buNone/>
            </a:pPr>
            <a:r>
              <a:rPr lang="es" sz="1500">
                <a:solidFill>
                  <a:srgbClr val="666666"/>
                </a:solidFill>
                <a:latin typeface="Arial"/>
                <a:ea typeface="Arial"/>
                <a:cs typeface="Arial"/>
                <a:sym typeface="Arial"/>
              </a:rPr>
              <a:t>…</a:t>
            </a:r>
            <a:endParaRPr sz="1200"/>
          </a:p>
        </p:txBody>
      </p:sp>
      <p:sp>
        <p:nvSpPr>
          <p:cNvPr id="542" name="Google Shape;542;p77"/>
          <p:cNvSpPr txBox="1"/>
          <p:nvPr>
            <p:ph idx="4294967295" type="title"/>
          </p:nvPr>
        </p:nvSpPr>
        <p:spPr>
          <a:xfrm>
            <a:off x="802050" y="960900"/>
            <a:ext cx="7425300" cy="5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Visión y principios guía</a:t>
            </a:r>
            <a:endParaRPr/>
          </a:p>
          <a:p>
            <a:pPr indent="0" lvl="0" marL="0" rtl="0" algn="l">
              <a:spcBef>
                <a:spcPts val="0"/>
              </a:spcBef>
              <a:spcAft>
                <a:spcPts val="0"/>
              </a:spcAft>
              <a:buNone/>
            </a:pPr>
            <a:r>
              <a:t/>
            </a:r>
            <a:endParaRPr sz="1700"/>
          </a:p>
        </p:txBody>
      </p:sp>
      <p:grpSp>
        <p:nvGrpSpPr>
          <p:cNvPr id="543" name="Google Shape;543;p77"/>
          <p:cNvGrpSpPr/>
          <p:nvPr/>
        </p:nvGrpSpPr>
        <p:grpSpPr>
          <a:xfrm>
            <a:off x="1072468" y="2091855"/>
            <a:ext cx="1505973" cy="2237499"/>
            <a:chOff x="3431675" y="243350"/>
            <a:chExt cx="145175" cy="215675"/>
          </a:xfrm>
        </p:grpSpPr>
        <p:sp>
          <p:nvSpPr>
            <p:cNvPr id="544" name="Google Shape;544;p77"/>
            <p:cNvSpPr/>
            <p:nvPr/>
          </p:nvSpPr>
          <p:spPr>
            <a:xfrm>
              <a:off x="3519500" y="424200"/>
              <a:ext cx="57350" cy="34825"/>
            </a:xfrm>
            <a:custGeom>
              <a:rect b="b" l="l" r="r" t="t"/>
              <a:pathLst>
                <a:path extrusionOk="0" h="1393" w="2294">
                  <a:moveTo>
                    <a:pt x="51" y="0"/>
                  </a:moveTo>
                  <a:lnTo>
                    <a:pt x="0" y="29"/>
                  </a:lnTo>
                  <a:lnTo>
                    <a:pt x="974" y="635"/>
                  </a:lnTo>
                  <a:lnTo>
                    <a:pt x="2294" y="1392"/>
                  </a:lnTo>
                  <a:lnTo>
                    <a:pt x="5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77"/>
            <p:cNvSpPr/>
            <p:nvPr/>
          </p:nvSpPr>
          <p:spPr>
            <a:xfrm>
              <a:off x="3464675" y="262275"/>
              <a:ext cx="112175" cy="196750"/>
            </a:xfrm>
            <a:custGeom>
              <a:rect b="b" l="l" r="r" t="t"/>
              <a:pathLst>
                <a:path extrusionOk="0" h="7870" w="4487">
                  <a:moveTo>
                    <a:pt x="4487" y="0"/>
                  </a:moveTo>
                  <a:lnTo>
                    <a:pt x="1" y="2590"/>
                  </a:lnTo>
                  <a:lnTo>
                    <a:pt x="1" y="7775"/>
                  </a:lnTo>
                  <a:lnTo>
                    <a:pt x="2244" y="6477"/>
                  </a:lnTo>
                  <a:lnTo>
                    <a:pt x="4487" y="7869"/>
                  </a:lnTo>
                  <a:lnTo>
                    <a:pt x="4487" y="5179"/>
                  </a:lnTo>
                  <a:lnTo>
                    <a:pt x="4487" y="0"/>
                  </a:lnTo>
                  <a:close/>
                </a:path>
              </a:pathLst>
            </a:cu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7"/>
            <p:cNvSpPr/>
            <p:nvPr/>
          </p:nvSpPr>
          <p:spPr>
            <a:xfrm>
              <a:off x="3431675" y="308075"/>
              <a:ext cx="33025" cy="148600"/>
            </a:xfrm>
            <a:custGeom>
              <a:rect b="b" l="l" r="r" t="t"/>
              <a:pathLst>
                <a:path extrusionOk="0" h="5944" w="1321">
                  <a:moveTo>
                    <a:pt x="1" y="0"/>
                  </a:moveTo>
                  <a:lnTo>
                    <a:pt x="1" y="5186"/>
                  </a:lnTo>
                  <a:lnTo>
                    <a:pt x="1321" y="5943"/>
                  </a:lnTo>
                  <a:lnTo>
                    <a:pt x="1321" y="758"/>
                  </a:lnTo>
                  <a:lnTo>
                    <a:pt x="1" y="0"/>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7"/>
            <p:cNvSpPr/>
            <p:nvPr/>
          </p:nvSpPr>
          <p:spPr>
            <a:xfrm>
              <a:off x="3431675" y="243350"/>
              <a:ext cx="145175" cy="83675"/>
            </a:xfrm>
            <a:custGeom>
              <a:rect b="b" l="l" r="r" t="t"/>
              <a:pathLst>
                <a:path extrusionOk="0" h="3347" w="5807">
                  <a:moveTo>
                    <a:pt x="4487" y="0"/>
                  </a:moveTo>
                  <a:lnTo>
                    <a:pt x="1" y="2589"/>
                  </a:lnTo>
                  <a:lnTo>
                    <a:pt x="1321" y="3347"/>
                  </a:lnTo>
                  <a:lnTo>
                    <a:pt x="5807" y="757"/>
                  </a:lnTo>
                  <a:lnTo>
                    <a:pt x="4487" y="0"/>
                  </a:ln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78"/>
          <p:cNvPicPr preferRelativeResize="0"/>
          <p:nvPr/>
        </p:nvPicPr>
        <p:blipFill>
          <a:blip r:embed="rId3">
            <a:alphaModFix/>
          </a:blip>
          <a:stretch>
            <a:fillRect/>
          </a:stretch>
        </p:blipFill>
        <p:spPr>
          <a:xfrm>
            <a:off x="-762000" y="0"/>
            <a:ext cx="10653223"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9"/>
          <p:cNvSpPr/>
          <p:nvPr/>
        </p:nvSpPr>
        <p:spPr>
          <a:xfrm>
            <a:off x="406950" y="469600"/>
            <a:ext cx="42879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8" name="Google Shape;558;p79"/>
          <p:cNvCxnSpPr/>
          <p:nvPr/>
        </p:nvCxnSpPr>
        <p:spPr>
          <a:xfrm>
            <a:off x="2203050" y="2129967"/>
            <a:ext cx="676200" cy="0"/>
          </a:xfrm>
          <a:prstGeom prst="straightConnector1">
            <a:avLst/>
          </a:prstGeom>
          <a:noFill/>
          <a:ln cap="flat" cmpd="sng" w="76200">
            <a:solidFill>
              <a:srgbClr val="93C01F"/>
            </a:solidFill>
            <a:prstDash val="solid"/>
            <a:round/>
            <a:headEnd len="med" w="med" type="none"/>
            <a:tailEnd len="med" w="med" type="none"/>
          </a:ln>
        </p:spPr>
      </p:cxnSp>
      <p:sp>
        <p:nvSpPr>
          <p:cNvPr id="559" name="Google Shape;559;p79"/>
          <p:cNvSpPr txBox="1"/>
          <p:nvPr>
            <p:ph type="title"/>
          </p:nvPr>
        </p:nvSpPr>
        <p:spPr>
          <a:xfrm>
            <a:off x="737850" y="1307013"/>
            <a:ext cx="3571500" cy="77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La planificación NO está reñida con la innovación</a:t>
            </a:r>
            <a:endParaRPr>
              <a:solidFill>
                <a:srgbClr val="434343"/>
              </a:solidFill>
            </a:endParaRPr>
          </a:p>
        </p:txBody>
      </p:sp>
      <p:sp>
        <p:nvSpPr>
          <p:cNvPr id="560" name="Google Shape;560;p79"/>
          <p:cNvSpPr txBox="1"/>
          <p:nvPr>
            <p:ph idx="1" type="subTitle"/>
          </p:nvPr>
        </p:nvSpPr>
        <p:spPr>
          <a:xfrm>
            <a:off x="737850" y="2305633"/>
            <a:ext cx="3671100" cy="329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600"/>
              <a:t>Analizar, evaluar, tomar decisiones… durante el diseño instruccional, factor clave del éxito </a:t>
            </a:r>
            <a:r>
              <a:rPr lang="es" sz="1200"/>
              <a:t>(Sánchez, 2017)</a:t>
            </a:r>
            <a:endParaRPr sz="1200"/>
          </a:p>
          <a:p>
            <a:pPr indent="0" lvl="0" marL="0" rtl="0" algn="ctr">
              <a:spcBef>
                <a:spcPts val="0"/>
              </a:spcBef>
              <a:spcAft>
                <a:spcPts val="0"/>
              </a:spcAft>
              <a:buNone/>
            </a:pPr>
            <a:r>
              <a:t/>
            </a:r>
            <a:endParaRPr b="1" sz="2000">
              <a:solidFill>
                <a:schemeClr val="dk2"/>
              </a:solidFill>
            </a:endParaRPr>
          </a:p>
          <a:p>
            <a:pPr indent="0" lvl="0" marL="0" rtl="0" algn="ctr">
              <a:spcBef>
                <a:spcPts val="0"/>
              </a:spcBef>
              <a:spcAft>
                <a:spcPts val="0"/>
              </a:spcAft>
              <a:buNone/>
            </a:pPr>
            <a:r>
              <a:rPr b="1" lang="es" sz="2000">
                <a:solidFill>
                  <a:schemeClr val="dk2"/>
                </a:solidFill>
              </a:rPr>
              <a:t>Diseño realista y “sistémico” </a:t>
            </a:r>
            <a:endParaRPr b="1" sz="2000">
              <a:solidFill>
                <a:schemeClr val="dk2"/>
              </a:solidFill>
            </a:endParaRPr>
          </a:p>
          <a:p>
            <a:pPr indent="0" lvl="0" marL="0" rtl="0" algn="ctr">
              <a:spcBef>
                <a:spcPts val="0"/>
              </a:spcBef>
              <a:spcAft>
                <a:spcPts val="0"/>
              </a:spcAft>
              <a:buNone/>
            </a:pPr>
            <a:r>
              <a:t/>
            </a:r>
            <a:endParaRPr sz="1600"/>
          </a:p>
          <a:p>
            <a:pPr indent="0" lvl="0" marL="0" rtl="0" algn="ctr">
              <a:spcBef>
                <a:spcPts val="0"/>
              </a:spcBef>
              <a:spcAft>
                <a:spcPts val="0"/>
              </a:spcAft>
              <a:buNone/>
            </a:pPr>
            <a:r>
              <a:rPr lang="es" sz="1500"/>
              <a:t>Conocer el contexto, la política de la institución, su normativa, las herramientas y recursos disponibles para el profesorado… antes de dar pasos.</a:t>
            </a:r>
            <a:endParaRPr sz="1500"/>
          </a:p>
          <a:p>
            <a:pPr indent="0" lvl="0" marL="0" rtl="0" algn="ctr">
              <a:spcBef>
                <a:spcPts val="0"/>
              </a:spcBef>
              <a:spcAft>
                <a:spcPts val="0"/>
              </a:spcAft>
              <a:buNone/>
            </a:pPr>
            <a:r>
              <a:t/>
            </a:r>
            <a:endParaRPr sz="1500"/>
          </a:p>
          <a:p>
            <a:pPr indent="0" lvl="0" marL="0" rtl="0" algn="ctr">
              <a:lnSpc>
                <a:spcPct val="115000"/>
              </a:lnSpc>
              <a:spcBef>
                <a:spcPts val="0"/>
              </a:spcBef>
              <a:spcAft>
                <a:spcPts val="0"/>
              </a:spcAft>
              <a:buNone/>
            </a:pPr>
            <a:r>
              <a:rPr lang="es" sz="1600"/>
              <a:t>Los procesos de la innovación: mejor con otros que solo</a:t>
            </a:r>
            <a:r>
              <a:rPr lang="es" sz="1200"/>
              <a:t> (</a:t>
            </a:r>
            <a:r>
              <a:rPr lang="es" sz="1200" u="sng">
                <a:hlinkClick r:id="rId3"/>
              </a:rPr>
              <a:t>Marcelo, 2020</a:t>
            </a:r>
            <a:r>
              <a:rPr lang="es" sz="1200"/>
              <a:t>).</a:t>
            </a:r>
            <a:endParaRPr sz="1200"/>
          </a:p>
        </p:txBody>
      </p:sp>
      <p:pic>
        <p:nvPicPr>
          <p:cNvPr id="561" name="Google Shape;561;p79"/>
          <p:cNvPicPr preferRelativeResize="0"/>
          <p:nvPr/>
        </p:nvPicPr>
        <p:blipFill rotWithShape="1">
          <a:blip r:embed="rId4">
            <a:alphaModFix/>
          </a:blip>
          <a:srcRect b="0" l="16193" r="39391" t="0"/>
          <a:stretch/>
        </p:blipFill>
        <p:spPr>
          <a:xfrm>
            <a:off x="4912437" y="0"/>
            <a:ext cx="4231562" cy="6858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0"/>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7" name="Google Shape;567;p80"/>
          <p:cNvCxnSpPr/>
          <p:nvPr/>
        </p:nvCxnSpPr>
        <p:spPr>
          <a:xfrm>
            <a:off x="3191200" y="1798400"/>
            <a:ext cx="0" cy="4272600"/>
          </a:xfrm>
          <a:prstGeom prst="straightConnector1">
            <a:avLst/>
          </a:prstGeom>
          <a:noFill/>
          <a:ln cap="flat" cmpd="sng" w="38100">
            <a:solidFill>
              <a:srgbClr val="93C01F"/>
            </a:solidFill>
            <a:prstDash val="solid"/>
            <a:round/>
            <a:headEnd len="med" w="med" type="none"/>
            <a:tailEnd len="med" w="med" type="none"/>
          </a:ln>
        </p:spPr>
      </p:cxnSp>
      <p:cxnSp>
        <p:nvCxnSpPr>
          <p:cNvPr id="568" name="Google Shape;568;p80"/>
          <p:cNvCxnSpPr/>
          <p:nvPr/>
        </p:nvCxnSpPr>
        <p:spPr>
          <a:xfrm>
            <a:off x="5891600" y="1798400"/>
            <a:ext cx="0" cy="4272600"/>
          </a:xfrm>
          <a:prstGeom prst="straightConnector1">
            <a:avLst/>
          </a:prstGeom>
          <a:noFill/>
          <a:ln cap="flat" cmpd="sng" w="38100">
            <a:solidFill>
              <a:srgbClr val="93C01F"/>
            </a:solidFill>
            <a:prstDash val="solid"/>
            <a:round/>
            <a:headEnd len="med" w="med" type="none"/>
            <a:tailEnd len="med" w="med" type="none"/>
          </a:ln>
        </p:spPr>
      </p:cxnSp>
      <p:cxnSp>
        <p:nvCxnSpPr>
          <p:cNvPr id="569" name="Google Shape;569;p80"/>
          <p:cNvCxnSpPr/>
          <p:nvPr/>
        </p:nvCxnSpPr>
        <p:spPr>
          <a:xfrm>
            <a:off x="4233900" y="1493967"/>
            <a:ext cx="676200" cy="0"/>
          </a:xfrm>
          <a:prstGeom prst="straightConnector1">
            <a:avLst/>
          </a:prstGeom>
          <a:noFill/>
          <a:ln cap="flat" cmpd="sng" w="76200">
            <a:solidFill>
              <a:srgbClr val="93C01F"/>
            </a:solidFill>
            <a:prstDash val="solid"/>
            <a:round/>
            <a:headEnd len="med" w="med" type="none"/>
            <a:tailEnd len="med" w="med" type="none"/>
          </a:ln>
        </p:spPr>
      </p:cxnSp>
      <p:cxnSp>
        <p:nvCxnSpPr>
          <p:cNvPr id="570" name="Google Shape;570;p80"/>
          <p:cNvCxnSpPr/>
          <p:nvPr/>
        </p:nvCxnSpPr>
        <p:spPr>
          <a:xfrm>
            <a:off x="749950" y="3890675"/>
            <a:ext cx="7502400" cy="0"/>
          </a:xfrm>
          <a:prstGeom prst="straightConnector1">
            <a:avLst/>
          </a:prstGeom>
          <a:noFill/>
          <a:ln cap="flat" cmpd="sng" w="38100">
            <a:solidFill>
              <a:srgbClr val="93C01F"/>
            </a:solidFill>
            <a:prstDash val="solid"/>
            <a:round/>
            <a:headEnd len="med" w="med" type="none"/>
            <a:tailEnd len="med" w="med" type="none"/>
          </a:ln>
        </p:spPr>
      </p:cxnSp>
      <p:sp>
        <p:nvSpPr>
          <p:cNvPr id="571" name="Google Shape;571;p80"/>
          <p:cNvSpPr txBox="1"/>
          <p:nvPr>
            <p:ph idx="6" type="title"/>
          </p:nvPr>
        </p:nvSpPr>
        <p:spPr>
          <a:xfrm>
            <a:off x="763650" y="811575"/>
            <a:ext cx="7707900" cy="69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2200"/>
              <a:t>La importancia de planificar la enseñanza en red: algunas razones</a:t>
            </a:r>
            <a:endParaRPr b="0" sz="1000">
              <a:solidFill>
                <a:srgbClr val="999999"/>
              </a:solidFill>
              <a:latin typeface="Ubuntu Light"/>
              <a:ea typeface="Ubuntu Light"/>
              <a:cs typeface="Ubuntu Light"/>
              <a:sym typeface="Ubuntu Light"/>
            </a:endParaRPr>
          </a:p>
        </p:txBody>
      </p:sp>
      <p:sp>
        <p:nvSpPr>
          <p:cNvPr id="572" name="Google Shape;572;p80"/>
          <p:cNvSpPr txBox="1"/>
          <p:nvPr/>
        </p:nvSpPr>
        <p:spPr>
          <a:xfrm>
            <a:off x="707250" y="2145125"/>
            <a:ext cx="2337900" cy="151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666666"/>
                </a:solidFill>
              </a:rPr>
              <a:t>MENTE ESTRATÉGICA, ACTITUD TÁCTICA</a:t>
            </a:r>
            <a:endParaRPr b="1" sz="1500">
              <a:solidFill>
                <a:srgbClr val="666666"/>
              </a:solidFill>
            </a:endParaRPr>
          </a:p>
          <a:p>
            <a:pPr indent="0" lvl="0" marL="0" rtl="0" algn="ctr">
              <a:spcBef>
                <a:spcPts val="0"/>
              </a:spcBef>
              <a:spcAft>
                <a:spcPts val="0"/>
              </a:spcAft>
              <a:buNone/>
            </a:pPr>
            <a:r>
              <a:rPr lang="es" sz="1200">
                <a:solidFill>
                  <a:srgbClr val="999999"/>
                </a:solidFill>
              </a:rPr>
              <a:t>(Sánchez, 2017)</a:t>
            </a:r>
            <a:endParaRPr sz="1200">
              <a:solidFill>
                <a:srgbClr val="999999"/>
              </a:solidFill>
            </a:endParaRPr>
          </a:p>
          <a:p>
            <a:pPr indent="0" lvl="0" marL="0" rtl="0" algn="ctr">
              <a:spcBef>
                <a:spcPts val="0"/>
              </a:spcBef>
              <a:spcAft>
                <a:spcPts val="0"/>
              </a:spcAft>
              <a:buNone/>
            </a:pPr>
            <a:br>
              <a:rPr lang="es" sz="1300">
                <a:solidFill>
                  <a:srgbClr val="999999"/>
                </a:solidFill>
              </a:rPr>
            </a:br>
            <a:r>
              <a:rPr lang="es" sz="1300">
                <a:solidFill>
                  <a:srgbClr val="999999"/>
                </a:solidFill>
              </a:rPr>
              <a:t>Planificar= mejor y más rápida adaptación a cambios sobrevenidos</a:t>
            </a:r>
            <a:endParaRPr>
              <a:solidFill>
                <a:srgbClr val="999999"/>
              </a:solidFill>
            </a:endParaRPr>
          </a:p>
        </p:txBody>
      </p:sp>
      <p:sp>
        <p:nvSpPr>
          <p:cNvPr id="573" name="Google Shape;573;p80"/>
          <p:cNvSpPr txBox="1"/>
          <p:nvPr/>
        </p:nvSpPr>
        <p:spPr>
          <a:xfrm>
            <a:off x="813750" y="4482250"/>
            <a:ext cx="2231400" cy="151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666666"/>
                </a:solidFill>
              </a:rPr>
              <a:t>ROMPER DISTANCIAS</a:t>
            </a:r>
            <a:endParaRPr b="1" sz="1500">
              <a:solidFill>
                <a:srgbClr val="666666"/>
              </a:solidFill>
            </a:endParaRPr>
          </a:p>
          <a:p>
            <a:pPr indent="0" lvl="0" marL="0" rtl="0" algn="ctr">
              <a:spcBef>
                <a:spcPts val="0"/>
              </a:spcBef>
              <a:spcAft>
                <a:spcPts val="0"/>
              </a:spcAft>
              <a:buNone/>
            </a:pPr>
            <a:r>
              <a:rPr lang="es" sz="1300">
                <a:solidFill>
                  <a:srgbClr val="999999"/>
                </a:solidFill>
              </a:rPr>
              <a:t>Planificar y comunicarlo a estudiantes, básico</a:t>
            </a:r>
            <a:endParaRPr sz="1300">
              <a:solidFill>
                <a:srgbClr val="999999"/>
              </a:solidFill>
            </a:endParaRPr>
          </a:p>
          <a:p>
            <a:pPr indent="0" lvl="0" marL="0" rtl="0" algn="ctr">
              <a:spcBef>
                <a:spcPts val="0"/>
              </a:spcBef>
              <a:spcAft>
                <a:spcPts val="0"/>
              </a:spcAft>
              <a:buNone/>
            </a:pPr>
            <a:r>
              <a:rPr lang="es" sz="1300">
                <a:solidFill>
                  <a:srgbClr val="999999"/>
                </a:solidFill>
              </a:rPr>
              <a:t>Transparencia, romper incertidumbre, miedos...</a:t>
            </a:r>
            <a:endParaRPr sz="1300">
              <a:solidFill>
                <a:srgbClr val="999999"/>
              </a:solidFill>
            </a:endParaRPr>
          </a:p>
        </p:txBody>
      </p:sp>
      <p:sp>
        <p:nvSpPr>
          <p:cNvPr id="574" name="Google Shape;574;p80"/>
          <p:cNvSpPr txBox="1"/>
          <p:nvPr/>
        </p:nvSpPr>
        <p:spPr>
          <a:xfrm>
            <a:off x="5936450" y="2215225"/>
            <a:ext cx="2571900" cy="151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666666"/>
                </a:solidFill>
              </a:rPr>
              <a:t>TRABAJO ORQUESTADO</a:t>
            </a:r>
            <a:endParaRPr b="1" sz="1500">
              <a:solidFill>
                <a:srgbClr val="666666"/>
              </a:solidFill>
            </a:endParaRPr>
          </a:p>
          <a:p>
            <a:pPr indent="0" lvl="0" marL="0" rtl="0" algn="ctr">
              <a:spcBef>
                <a:spcPts val="0"/>
              </a:spcBef>
              <a:spcAft>
                <a:spcPts val="0"/>
              </a:spcAft>
              <a:buNone/>
            </a:pPr>
            <a:r>
              <a:rPr lang="es" sz="1300">
                <a:solidFill>
                  <a:srgbClr val="999999"/>
                </a:solidFill>
              </a:rPr>
              <a:t>Asignaturas/ programas con v</a:t>
            </a:r>
            <a:r>
              <a:rPr lang="es" sz="1300">
                <a:solidFill>
                  <a:srgbClr val="999999"/>
                </a:solidFill>
              </a:rPr>
              <a:t>arios docentes y otros roles, gestores… y dentro de un sistema (titulación, centro, universidad…) requieren coherencia y planificación.</a:t>
            </a:r>
            <a:endParaRPr sz="1300">
              <a:solidFill>
                <a:srgbClr val="999999"/>
              </a:solidFill>
            </a:endParaRPr>
          </a:p>
        </p:txBody>
      </p:sp>
      <p:sp>
        <p:nvSpPr>
          <p:cNvPr id="575" name="Google Shape;575;p80"/>
          <p:cNvSpPr txBox="1"/>
          <p:nvPr/>
        </p:nvSpPr>
        <p:spPr>
          <a:xfrm>
            <a:off x="6036825" y="4513975"/>
            <a:ext cx="2231400" cy="151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666666"/>
                </a:solidFill>
              </a:rPr>
              <a:t>MEDIR E INNOVAR</a:t>
            </a:r>
            <a:endParaRPr b="1" sz="1500">
              <a:solidFill>
                <a:srgbClr val="666666"/>
              </a:solidFill>
            </a:endParaRPr>
          </a:p>
          <a:p>
            <a:pPr indent="0" lvl="0" marL="0" rtl="0" algn="ctr">
              <a:spcBef>
                <a:spcPts val="0"/>
              </a:spcBef>
              <a:spcAft>
                <a:spcPts val="0"/>
              </a:spcAft>
              <a:buNone/>
            </a:pPr>
            <a:r>
              <a:rPr lang="es" sz="1300">
                <a:solidFill>
                  <a:srgbClr val="999999"/>
                </a:solidFill>
              </a:rPr>
              <a:t>Planificar incluye definir KPIs o indicadores clave de valoración y por tanto mejora continua</a:t>
            </a:r>
            <a:endParaRPr sz="1300">
              <a:solidFill>
                <a:srgbClr val="999999"/>
              </a:solidFill>
            </a:endParaRPr>
          </a:p>
        </p:txBody>
      </p:sp>
      <p:sp>
        <p:nvSpPr>
          <p:cNvPr id="576" name="Google Shape;576;p80"/>
          <p:cNvSpPr txBox="1"/>
          <p:nvPr/>
        </p:nvSpPr>
        <p:spPr>
          <a:xfrm>
            <a:off x="3402100" y="2425550"/>
            <a:ext cx="2274600" cy="1385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s" sz="1300">
                <a:solidFill>
                  <a:srgbClr val="999999"/>
                </a:solidFill>
              </a:rPr>
              <a:t>Tecnologías y herramientas al servicio de la innovación didáctica y metodológica: importancia de los contenidos, recursos formativos y acción tutorial.</a:t>
            </a:r>
            <a:endParaRPr sz="1300">
              <a:solidFill>
                <a:srgbClr val="999999"/>
              </a:solidFill>
            </a:endParaRPr>
          </a:p>
        </p:txBody>
      </p:sp>
      <p:sp>
        <p:nvSpPr>
          <p:cNvPr id="577" name="Google Shape;577;p80"/>
          <p:cNvSpPr txBox="1"/>
          <p:nvPr/>
        </p:nvSpPr>
        <p:spPr>
          <a:xfrm>
            <a:off x="3388425" y="2169475"/>
            <a:ext cx="2274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500">
                <a:solidFill>
                  <a:srgbClr val="666666"/>
                </a:solidFill>
              </a:rPr>
              <a:t>ENFOQUE HOLÍSTICO</a:t>
            </a:r>
            <a:endParaRPr sz="1500"/>
          </a:p>
        </p:txBody>
      </p:sp>
      <p:sp>
        <p:nvSpPr>
          <p:cNvPr id="578" name="Google Shape;578;p80"/>
          <p:cNvSpPr txBox="1"/>
          <p:nvPr/>
        </p:nvSpPr>
        <p:spPr>
          <a:xfrm>
            <a:off x="3353925" y="4409300"/>
            <a:ext cx="2274600" cy="151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666666"/>
                </a:solidFill>
              </a:rPr>
              <a:t>MEJORAR LA EXPERIENCIA DEL ALUMNADO</a:t>
            </a:r>
            <a:endParaRPr b="1" sz="1500">
              <a:solidFill>
                <a:srgbClr val="666666"/>
              </a:solidFill>
            </a:endParaRPr>
          </a:p>
          <a:p>
            <a:pPr indent="0" lvl="0" marL="0" rtl="0" algn="ctr">
              <a:spcBef>
                <a:spcPts val="0"/>
              </a:spcBef>
              <a:spcAft>
                <a:spcPts val="0"/>
              </a:spcAft>
              <a:buNone/>
            </a:pPr>
            <a:r>
              <a:rPr lang="es" sz="1300">
                <a:solidFill>
                  <a:srgbClr val="999999"/>
                </a:solidFill>
              </a:rPr>
              <a:t>Tanto desde el punto de vista del aprendizaje como de otros aspectos subjetivos (percepción, emociones…)</a:t>
            </a:r>
            <a:endParaRPr sz="1300">
              <a:solidFill>
                <a:srgbClr val="999999"/>
              </a:solidFill>
            </a:endParaRPr>
          </a:p>
          <a:p>
            <a:pPr indent="0" lvl="0" marL="0" rtl="0" algn="ctr">
              <a:spcBef>
                <a:spcPts val="0"/>
              </a:spcBef>
              <a:spcAft>
                <a:spcPts val="0"/>
              </a:spcAft>
              <a:buNone/>
            </a:pPr>
            <a:r>
              <a:t/>
            </a:r>
            <a:endParaRPr sz="1200">
              <a:solidFill>
                <a:srgbClr val="999999"/>
              </a:solidFill>
            </a:endParaRPr>
          </a:p>
        </p:txBody>
      </p:sp>
      <p:pic>
        <p:nvPicPr>
          <p:cNvPr id="579" name="Google Shape;579;p80"/>
          <p:cNvPicPr preferRelativeResize="0"/>
          <p:nvPr/>
        </p:nvPicPr>
        <p:blipFill>
          <a:blip r:embed="rId3">
            <a:alphaModFix/>
          </a:blip>
          <a:stretch>
            <a:fillRect/>
          </a:stretch>
        </p:blipFill>
        <p:spPr>
          <a:xfrm>
            <a:off x="1687850" y="1833875"/>
            <a:ext cx="483196" cy="259400"/>
          </a:xfrm>
          <a:prstGeom prst="rect">
            <a:avLst/>
          </a:prstGeom>
          <a:noFill/>
          <a:ln>
            <a:noFill/>
          </a:ln>
        </p:spPr>
      </p:pic>
      <p:pic>
        <p:nvPicPr>
          <p:cNvPr id="580" name="Google Shape;580;p80"/>
          <p:cNvPicPr preferRelativeResize="0"/>
          <p:nvPr/>
        </p:nvPicPr>
        <p:blipFill>
          <a:blip r:embed="rId4">
            <a:alphaModFix/>
          </a:blip>
          <a:stretch>
            <a:fillRect/>
          </a:stretch>
        </p:blipFill>
        <p:spPr>
          <a:xfrm>
            <a:off x="4293599" y="1700599"/>
            <a:ext cx="483200" cy="476761"/>
          </a:xfrm>
          <a:prstGeom prst="rect">
            <a:avLst/>
          </a:prstGeom>
          <a:noFill/>
          <a:ln>
            <a:noFill/>
          </a:ln>
        </p:spPr>
      </p:pic>
      <p:pic>
        <p:nvPicPr>
          <p:cNvPr id="581" name="Google Shape;581;p80"/>
          <p:cNvPicPr preferRelativeResize="0"/>
          <p:nvPr/>
        </p:nvPicPr>
        <p:blipFill>
          <a:blip r:embed="rId5">
            <a:alphaModFix/>
          </a:blip>
          <a:stretch>
            <a:fillRect/>
          </a:stretch>
        </p:blipFill>
        <p:spPr>
          <a:xfrm>
            <a:off x="6993423" y="1798396"/>
            <a:ext cx="394227" cy="400200"/>
          </a:xfrm>
          <a:prstGeom prst="rect">
            <a:avLst/>
          </a:prstGeom>
          <a:noFill/>
          <a:ln>
            <a:noFill/>
          </a:ln>
        </p:spPr>
      </p:pic>
      <p:pic>
        <p:nvPicPr>
          <p:cNvPr id="582" name="Google Shape;582;p80"/>
          <p:cNvPicPr preferRelativeResize="0"/>
          <p:nvPr/>
        </p:nvPicPr>
        <p:blipFill>
          <a:blip r:embed="rId6">
            <a:alphaModFix/>
          </a:blip>
          <a:stretch>
            <a:fillRect/>
          </a:stretch>
        </p:blipFill>
        <p:spPr>
          <a:xfrm>
            <a:off x="1733900" y="4028300"/>
            <a:ext cx="404950" cy="410272"/>
          </a:xfrm>
          <a:prstGeom prst="rect">
            <a:avLst/>
          </a:prstGeom>
          <a:noFill/>
          <a:ln>
            <a:noFill/>
          </a:ln>
        </p:spPr>
      </p:pic>
      <p:pic>
        <p:nvPicPr>
          <p:cNvPr id="583" name="Google Shape;583;p80"/>
          <p:cNvPicPr preferRelativeResize="0"/>
          <p:nvPr/>
        </p:nvPicPr>
        <p:blipFill>
          <a:blip r:embed="rId7">
            <a:alphaModFix/>
          </a:blip>
          <a:stretch>
            <a:fillRect/>
          </a:stretch>
        </p:blipFill>
        <p:spPr>
          <a:xfrm>
            <a:off x="6917225" y="4051317"/>
            <a:ext cx="394225" cy="443503"/>
          </a:xfrm>
          <a:prstGeom prst="rect">
            <a:avLst/>
          </a:prstGeom>
          <a:noFill/>
          <a:ln>
            <a:noFill/>
          </a:ln>
        </p:spPr>
      </p:pic>
      <p:pic>
        <p:nvPicPr>
          <p:cNvPr id="584" name="Google Shape;584;p80"/>
          <p:cNvPicPr preferRelativeResize="0"/>
          <p:nvPr/>
        </p:nvPicPr>
        <p:blipFill>
          <a:blip r:embed="rId8">
            <a:alphaModFix/>
          </a:blip>
          <a:stretch>
            <a:fillRect/>
          </a:stretch>
        </p:blipFill>
        <p:spPr>
          <a:xfrm>
            <a:off x="4313113" y="4028300"/>
            <a:ext cx="404975" cy="40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1"/>
          <p:cNvSpPr/>
          <p:nvPr/>
        </p:nvSpPr>
        <p:spPr>
          <a:xfrm>
            <a:off x="406950" y="545800"/>
            <a:ext cx="83301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0" name="Google Shape;590;p81"/>
          <p:cNvCxnSpPr/>
          <p:nvPr/>
        </p:nvCxnSpPr>
        <p:spPr>
          <a:xfrm>
            <a:off x="4233900" y="1722567"/>
            <a:ext cx="676200" cy="0"/>
          </a:xfrm>
          <a:prstGeom prst="straightConnector1">
            <a:avLst/>
          </a:prstGeom>
          <a:noFill/>
          <a:ln cap="flat" cmpd="sng" w="76200">
            <a:solidFill>
              <a:srgbClr val="93C01F"/>
            </a:solidFill>
            <a:prstDash val="solid"/>
            <a:round/>
            <a:headEnd len="med" w="med" type="none"/>
            <a:tailEnd len="med" w="med" type="none"/>
          </a:ln>
        </p:spPr>
      </p:cxnSp>
      <p:sp>
        <p:nvSpPr>
          <p:cNvPr id="591" name="Google Shape;591;p81"/>
          <p:cNvSpPr txBox="1"/>
          <p:nvPr>
            <p:ph idx="6" type="title"/>
          </p:nvPr>
        </p:nvSpPr>
        <p:spPr>
          <a:xfrm>
            <a:off x="763650" y="963975"/>
            <a:ext cx="7707900" cy="69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Bases del diseño y la planificación: por dónde empezar, qué tener en cuenta (nivel “macro” y “micro”)</a:t>
            </a:r>
            <a:endParaRPr b="0" sz="1000">
              <a:solidFill>
                <a:srgbClr val="999999"/>
              </a:solidFill>
              <a:latin typeface="Ubuntu Light"/>
              <a:ea typeface="Ubuntu Light"/>
              <a:cs typeface="Ubuntu Light"/>
              <a:sym typeface="Ubuntu Light"/>
            </a:endParaRPr>
          </a:p>
        </p:txBody>
      </p:sp>
      <p:sp>
        <p:nvSpPr>
          <p:cNvPr id="592" name="Google Shape;592;p81"/>
          <p:cNvSpPr txBox="1"/>
          <p:nvPr/>
        </p:nvSpPr>
        <p:spPr>
          <a:xfrm>
            <a:off x="809825" y="1932750"/>
            <a:ext cx="56289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600">
                <a:solidFill>
                  <a:schemeClr val="dk2"/>
                </a:solidFill>
              </a:rPr>
              <a:t>Peculiaridades de enseñanza en red </a:t>
            </a:r>
            <a:r>
              <a:rPr lang="es" sz="1600">
                <a:solidFill>
                  <a:schemeClr val="dk2"/>
                </a:solidFill>
              </a:rPr>
              <a:t>(potencial, claves…)</a:t>
            </a:r>
            <a:endParaRPr sz="1600">
              <a:solidFill>
                <a:schemeClr val="dk2"/>
              </a:solidFill>
            </a:endParaRPr>
          </a:p>
        </p:txBody>
      </p:sp>
      <p:sp>
        <p:nvSpPr>
          <p:cNvPr id="593" name="Google Shape;593;p81"/>
          <p:cNvSpPr txBox="1"/>
          <p:nvPr/>
        </p:nvSpPr>
        <p:spPr>
          <a:xfrm>
            <a:off x="809825" y="2405150"/>
            <a:ext cx="5490000" cy="156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600">
                <a:solidFill>
                  <a:schemeClr val="dk2"/>
                </a:solidFill>
              </a:rPr>
              <a:t>Universidad como sistema:</a:t>
            </a:r>
            <a:endParaRPr b="1" sz="1600">
              <a:solidFill>
                <a:schemeClr val="dk2"/>
              </a:solidFill>
            </a:endParaRPr>
          </a:p>
          <a:p>
            <a:pPr indent="0" lvl="0" marL="0" rtl="0" algn="l">
              <a:lnSpc>
                <a:spcPct val="115000"/>
              </a:lnSpc>
              <a:spcBef>
                <a:spcPts val="0"/>
              </a:spcBef>
              <a:spcAft>
                <a:spcPts val="0"/>
              </a:spcAft>
              <a:buNone/>
            </a:pPr>
            <a:r>
              <a:rPr lang="es" sz="1600">
                <a:solidFill>
                  <a:schemeClr val="dk2"/>
                </a:solidFill>
              </a:rPr>
              <a:t>-Normativa/pautas macro y universitaria, centro… Modelo bimodal semipresencial; virtualizado; etc.</a:t>
            </a:r>
            <a:endParaRPr sz="1600">
              <a:solidFill>
                <a:schemeClr val="dk2"/>
              </a:solidFill>
            </a:endParaRPr>
          </a:p>
          <a:p>
            <a:pPr indent="0" lvl="0" marL="0" rtl="0" algn="l">
              <a:lnSpc>
                <a:spcPct val="115000"/>
              </a:lnSpc>
              <a:spcBef>
                <a:spcPts val="0"/>
              </a:spcBef>
              <a:spcAft>
                <a:spcPts val="0"/>
              </a:spcAft>
              <a:buNone/>
            </a:pPr>
            <a:r>
              <a:rPr lang="es" sz="1600">
                <a:solidFill>
                  <a:schemeClr val="dk2"/>
                </a:solidFill>
              </a:rPr>
              <a:t>-Herramientas tecnológicas y recursos de apoyo disponibles en universidad.</a:t>
            </a:r>
            <a:endParaRPr sz="1600">
              <a:solidFill>
                <a:schemeClr val="dk2"/>
              </a:solidFill>
            </a:endParaRPr>
          </a:p>
        </p:txBody>
      </p:sp>
      <p:sp>
        <p:nvSpPr>
          <p:cNvPr id="594" name="Google Shape;594;p81"/>
          <p:cNvSpPr txBox="1"/>
          <p:nvPr/>
        </p:nvSpPr>
        <p:spPr>
          <a:xfrm>
            <a:off x="809825" y="4621525"/>
            <a:ext cx="32934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600">
                <a:solidFill>
                  <a:schemeClr val="dk2"/>
                </a:solidFill>
              </a:rPr>
              <a:t>La propia asignatura:</a:t>
            </a:r>
            <a:endParaRPr b="1" sz="1600">
              <a:solidFill>
                <a:schemeClr val="dk2"/>
              </a:solidFill>
            </a:endParaRPr>
          </a:p>
          <a:p>
            <a:pPr indent="0" lvl="0" marL="0" rtl="0" algn="l">
              <a:lnSpc>
                <a:spcPct val="115000"/>
              </a:lnSpc>
              <a:spcBef>
                <a:spcPts val="0"/>
              </a:spcBef>
              <a:spcAft>
                <a:spcPts val="0"/>
              </a:spcAft>
              <a:buNone/>
            </a:pPr>
            <a:r>
              <a:rPr lang="es" sz="1600">
                <a:solidFill>
                  <a:schemeClr val="dk2"/>
                </a:solidFill>
              </a:rPr>
              <a:t>-Su enfoque y resultados a.C.</a:t>
            </a:r>
            <a:endParaRPr sz="1600">
              <a:solidFill>
                <a:schemeClr val="dk2"/>
              </a:solidFill>
            </a:endParaRPr>
          </a:p>
          <a:p>
            <a:pPr indent="0" lvl="0" marL="0" rtl="0" algn="l">
              <a:lnSpc>
                <a:spcPct val="115000"/>
              </a:lnSpc>
              <a:spcBef>
                <a:spcPts val="0"/>
              </a:spcBef>
              <a:spcAft>
                <a:spcPts val="0"/>
              </a:spcAft>
              <a:buNone/>
            </a:pPr>
            <a:r>
              <a:rPr lang="es" sz="1600">
                <a:solidFill>
                  <a:schemeClr val="dk2"/>
                </a:solidFill>
              </a:rPr>
              <a:t>-Compromiso en Guías didácticas y “adendas”. </a:t>
            </a:r>
            <a:endParaRPr sz="1600">
              <a:solidFill>
                <a:schemeClr val="dk2"/>
              </a:solidFill>
            </a:endParaRPr>
          </a:p>
        </p:txBody>
      </p:sp>
      <p:sp>
        <p:nvSpPr>
          <p:cNvPr id="595" name="Google Shape;595;p81"/>
          <p:cNvSpPr txBox="1"/>
          <p:nvPr/>
        </p:nvSpPr>
        <p:spPr>
          <a:xfrm>
            <a:off x="5167050" y="4768975"/>
            <a:ext cx="31902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a:solidFill>
                  <a:srgbClr val="666666"/>
                </a:solidFill>
              </a:rPr>
              <a:t>1.Contenidos.</a:t>
            </a:r>
            <a:endParaRPr>
              <a:solidFill>
                <a:srgbClr val="666666"/>
              </a:solidFill>
            </a:endParaRPr>
          </a:p>
          <a:p>
            <a:pPr indent="0" lvl="0" marL="0" rtl="0" algn="l">
              <a:lnSpc>
                <a:spcPct val="115000"/>
              </a:lnSpc>
              <a:spcBef>
                <a:spcPts val="0"/>
              </a:spcBef>
              <a:spcAft>
                <a:spcPts val="0"/>
              </a:spcAft>
              <a:buNone/>
            </a:pPr>
            <a:r>
              <a:rPr lang="es">
                <a:solidFill>
                  <a:srgbClr val="666666"/>
                </a:solidFill>
              </a:rPr>
              <a:t>2.Actividades formativas (metodología de aprendizaje).</a:t>
            </a:r>
            <a:endParaRPr>
              <a:solidFill>
                <a:srgbClr val="666666"/>
              </a:solidFill>
            </a:endParaRPr>
          </a:p>
          <a:p>
            <a:pPr indent="0" lvl="0" marL="0" rtl="0" algn="l">
              <a:lnSpc>
                <a:spcPct val="115000"/>
              </a:lnSpc>
              <a:spcBef>
                <a:spcPts val="0"/>
              </a:spcBef>
              <a:spcAft>
                <a:spcPts val="0"/>
              </a:spcAft>
              <a:buNone/>
            </a:pPr>
            <a:r>
              <a:rPr lang="es">
                <a:solidFill>
                  <a:srgbClr val="666666"/>
                </a:solidFill>
              </a:rPr>
              <a:t>3.Procedimiento de evaluación.</a:t>
            </a:r>
            <a:endParaRPr>
              <a:solidFill>
                <a:srgbClr val="666666"/>
              </a:solidFill>
            </a:endParaRPr>
          </a:p>
          <a:p>
            <a:pPr indent="0" lvl="0" marL="0" rtl="0" algn="l">
              <a:lnSpc>
                <a:spcPct val="115000"/>
              </a:lnSpc>
              <a:spcBef>
                <a:spcPts val="0"/>
              </a:spcBef>
              <a:spcAft>
                <a:spcPts val="0"/>
              </a:spcAft>
              <a:buNone/>
            </a:pPr>
            <a:r>
              <a:rPr lang="es">
                <a:solidFill>
                  <a:srgbClr val="666666"/>
                </a:solidFill>
              </a:rPr>
              <a:t>4.Tutorías.</a:t>
            </a:r>
            <a:endParaRPr>
              <a:solidFill>
                <a:srgbClr val="666666"/>
              </a:solidFill>
            </a:endParaRPr>
          </a:p>
        </p:txBody>
      </p:sp>
      <p:sp>
        <p:nvSpPr>
          <p:cNvPr id="596" name="Google Shape;596;p81"/>
          <p:cNvSpPr txBox="1"/>
          <p:nvPr/>
        </p:nvSpPr>
        <p:spPr>
          <a:xfrm>
            <a:off x="5145750" y="4485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600">
                <a:solidFill>
                  <a:srgbClr val="666666"/>
                </a:solidFill>
              </a:rPr>
              <a:t>Aspectos a cubrir</a:t>
            </a:r>
            <a:endParaRPr b="1" sz="1600">
              <a:solidFill>
                <a:srgbClr val="666666"/>
              </a:solidFill>
            </a:endParaRPr>
          </a:p>
        </p:txBody>
      </p:sp>
      <p:pic>
        <p:nvPicPr>
          <p:cNvPr id="597" name="Google Shape;597;p81"/>
          <p:cNvPicPr preferRelativeResize="0"/>
          <p:nvPr/>
        </p:nvPicPr>
        <p:blipFill>
          <a:blip r:embed="rId3">
            <a:alphaModFix/>
          </a:blip>
          <a:stretch>
            <a:fillRect/>
          </a:stretch>
        </p:blipFill>
        <p:spPr>
          <a:xfrm>
            <a:off x="6438725" y="2245825"/>
            <a:ext cx="1967300" cy="1735425"/>
          </a:xfrm>
          <a:prstGeom prst="rect">
            <a:avLst/>
          </a:prstGeom>
          <a:noFill/>
          <a:ln>
            <a:noFill/>
          </a:ln>
        </p:spPr>
      </p:pic>
      <p:sp>
        <p:nvSpPr>
          <p:cNvPr id="598" name="Google Shape;598;p81"/>
          <p:cNvSpPr/>
          <p:nvPr/>
        </p:nvSpPr>
        <p:spPr>
          <a:xfrm>
            <a:off x="4186131" y="5017931"/>
            <a:ext cx="771722" cy="640299"/>
          </a:xfrm>
          <a:custGeom>
            <a:rect b="b" l="l" r="r" t="t"/>
            <a:pathLst>
              <a:path extrusionOk="0" h="2179" w="2626">
                <a:moveTo>
                  <a:pt x="0" y="1"/>
                </a:moveTo>
                <a:lnTo>
                  <a:pt x="887" y="1090"/>
                </a:lnTo>
                <a:lnTo>
                  <a:pt x="0" y="2179"/>
                </a:lnTo>
                <a:lnTo>
                  <a:pt x="1644" y="2179"/>
                </a:lnTo>
                <a:lnTo>
                  <a:pt x="2625" y="1090"/>
                </a:lnTo>
                <a:lnTo>
                  <a:pt x="1644" y="1"/>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81"/>
          <p:cNvSpPr txBox="1"/>
          <p:nvPr/>
        </p:nvSpPr>
        <p:spPr>
          <a:xfrm>
            <a:off x="809825" y="3935725"/>
            <a:ext cx="75201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600">
                <a:solidFill>
                  <a:schemeClr val="dk2"/>
                </a:solidFill>
              </a:rPr>
              <a:t>Tipo de enseñanza y perfil de estudiantes </a:t>
            </a:r>
            <a:r>
              <a:rPr lang="es" sz="1600">
                <a:solidFill>
                  <a:schemeClr val="dk2"/>
                </a:solidFill>
              </a:rPr>
              <a:t>(grados vs. posgrados y f.continua, dedicación y tiempos distintos)</a:t>
            </a:r>
            <a:endParaRPr sz="16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603" name="Shape 603"/>
        <p:cNvGrpSpPr/>
        <p:nvPr/>
      </p:nvGrpSpPr>
      <p:grpSpPr>
        <a:xfrm>
          <a:off x="0" y="0"/>
          <a:ext cx="0" cy="0"/>
          <a:chOff x="0" y="0"/>
          <a:chExt cx="0" cy="0"/>
        </a:xfrm>
      </p:grpSpPr>
      <p:sp>
        <p:nvSpPr>
          <p:cNvPr id="604" name="Google Shape;604;p82"/>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5" name="Google Shape;605;p82"/>
          <p:cNvCxnSpPr/>
          <p:nvPr/>
        </p:nvCxnSpPr>
        <p:spPr>
          <a:xfrm>
            <a:off x="992550" y="1663867"/>
            <a:ext cx="676200" cy="0"/>
          </a:xfrm>
          <a:prstGeom prst="straightConnector1">
            <a:avLst/>
          </a:prstGeom>
          <a:noFill/>
          <a:ln cap="flat" cmpd="sng" w="76200">
            <a:solidFill>
              <a:srgbClr val="85B016"/>
            </a:solidFill>
            <a:prstDash val="solid"/>
            <a:round/>
            <a:headEnd len="med" w="med" type="none"/>
            <a:tailEnd len="med" w="med" type="none"/>
          </a:ln>
        </p:spPr>
      </p:cxnSp>
      <p:sp>
        <p:nvSpPr>
          <p:cNvPr id="606" name="Google Shape;606;p82"/>
          <p:cNvSpPr txBox="1"/>
          <p:nvPr>
            <p:ph type="title"/>
          </p:nvPr>
        </p:nvSpPr>
        <p:spPr>
          <a:xfrm>
            <a:off x="880075" y="130275"/>
            <a:ext cx="77916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a:t>
            </a:r>
            <a:r>
              <a:rPr lang="es">
                <a:solidFill>
                  <a:srgbClr val="85B016"/>
                </a:solidFill>
              </a:rPr>
              <a:t>Marco para la organización del curso 2020-21. Facultad CCCom Universidad de Málaga</a:t>
            </a:r>
            <a:endParaRPr>
              <a:solidFill>
                <a:srgbClr val="85B016"/>
              </a:solidFill>
            </a:endParaRPr>
          </a:p>
        </p:txBody>
      </p:sp>
      <p:sp>
        <p:nvSpPr>
          <p:cNvPr id="607" name="Google Shape;607;p82"/>
          <p:cNvSpPr/>
          <p:nvPr/>
        </p:nvSpPr>
        <p:spPr>
          <a:xfrm>
            <a:off x="845025" y="1911575"/>
            <a:ext cx="5568900" cy="447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200">
                <a:solidFill>
                  <a:srgbClr val="595959"/>
                </a:solidFill>
                <a:latin typeface="Arial"/>
                <a:ea typeface="Arial"/>
                <a:cs typeface="Arial"/>
                <a:sym typeface="Arial"/>
              </a:rPr>
              <a:t>“La memoria de verificación de nuestros títulos de grado y el plan de ordenación docente de la UMA establecen que cada estudiante debe recibir, en cada asignatura, 45 horas de docencia de carácter presencial (33.3 en grupo grande y 11.7 en grupo reducido), a las que hay que añadir las correspondientes derivadas de otras tareas formativas complementarias, de evaluación y de trabajo autónomo del estudiante hasta completar las </a:t>
            </a:r>
            <a:r>
              <a:rPr b="1" lang="es" sz="1200">
                <a:solidFill>
                  <a:srgbClr val="595959"/>
                </a:solidFill>
                <a:latin typeface="Arial"/>
                <a:ea typeface="Arial"/>
                <a:cs typeface="Arial"/>
                <a:sym typeface="Arial"/>
              </a:rPr>
              <a:t>150 horas de dedicación</a:t>
            </a:r>
            <a:r>
              <a:rPr lang="es" sz="1200">
                <a:solidFill>
                  <a:srgbClr val="595959"/>
                </a:solidFill>
                <a:latin typeface="Arial"/>
                <a:ea typeface="Arial"/>
                <a:cs typeface="Arial"/>
                <a:sym typeface="Arial"/>
              </a:rPr>
              <a:t>.”</a:t>
            </a:r>
            <a:endParaRPr sz="1200"/>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lang="es" sz="1200">
                <a:solidFill>
                  <a:srgbClr val="595959"/>
                </a:solidFill>
                <a:latin typeface="Arial"/>
                <a:ea typeface="Arial"/>
                <a:cs typeface="Arial"/>
                <a:sym typeface="Arial"/>
              </a:rPr>
              <a:t>Se “subdividirá a ese estudiantado dentro de cada grupo de manera que acudirán al centro en semanas alternas –interactuando en el aula con el profesorado-, mientras que el resto del grupo, </a:t>
            </a:r>
            <a:r>
              <a:rPr b="1" lang="es" sz="1200">
                <a:solidFill>
                  <a:srgbClr val="595959"/>
                </a:solidFill>
                <a:latin typeface="Arial"/>
                <a:ea typeface="Arial"/>
                <a:cs typeface="Arial"/>
                <a:sym typeface="Arial"/>
              </a:rPr>
              <a:t>seguirá síncronamente </a:t>
            </a:r>
            <a:r>
              <a:rPr lang="es" sz="1200">
                <a:solidFill>
                  <a:srgbClr val="595959"/>
                </a:solidFill>
                <a:latin typeface="Arial"/>
                <a:ea typeface="Arial"/>
                <a:cs typeface="Arial"/>
                <a:sym typeface="Arial"/>
              </a:rPr>
              <a:t>el discurrir de la clase que ha tenido lugar en las instalaciones universitarias.”</a:t>
            </a:r>
            <a:endParaRPr sz="1200">
              <a:solidFill>
                <a:srgbClr val="0073B4"/>
              </a:solidFill>
              <a:latin typeface="Arial"/>
              <a:ea typeface="Arial"/>
              <a:cs typeface="Arial"/>
              <a:sym typeface="Arial"/>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lang="es" sz="1200">
                <a:solidFill>
                  <a:srgbClr val="595959"/>
                </a:solidFill>
                <a:latin typeface="Arial"/>
                <a:ea typeface="Arial"/>
                <a:cs typeface="Arial"/>
                <a:sym typeface="Arial"/>
              </a:rPr>
              <a:t>“La planificación de la asignatura por parte del profesor/a en lo que se refiere al cronograma y diseño de actividades en cada grupo, se realizaría con la misma secuenciación que en el escenario de normalidad, únicamente teniendo en cuenta que la mitad del estudiantado se encuentra siguiendo desde casa ese contenido, por lo que se deberá ser consciente de esta particularidad y de </a:t>
            </a:r>
            <a:r>
              <a:rPr b="1" lang="es" sz="1200">
                <a:solidFill>
                  <a:srgbClr val="595959"/>
                </a:solidFill>
                <a:latin typeface="Arial"/>
                <a:ea typeface="Arial"/>
                <a:cs typeface="Arial"/>
                <a:sym typeface="Arial"/>
              </a:rPr>
              <a:t>favorecer un refuerzo a la falta de interacción </a:t>
            </a:r>
            <a:r>
              <a:rPr lang="es" sz="1200">
                <a:solidFill>
                  <a:srgbClr val="595959"/>
                </a:solidFill>
                <a:latin typeface="Arial"/>
                <a:ea typeface="Arial"/>
                <a:cs typeface="Arial"/>
                <a:sym typeface="Arial"/>
              </a:rPr>
              <a:t>en la parte de planificación de la materia dentro de las </a:t>
            </a:r>
            <a:r>
              <a:rPr b="1" lang="es" sz="1200">
                <a:solidFill>
                  <a:srgbClr val="595959"/>
                </a:solidFill>
                <a:latin typeface="Arial"/>
                <a:ea typeface="Arial"/>
                <a:cs typeface="Arial"/>
                <a:sym typeface="Arial"/>
              </a:rPr>
              <a:t>105 horas de dedicación restantes</a:t>
            </a:r>
            <a:r>
              <a:rPr lang="es" sz="1200">
                <a:solidFill>
                  <a:srgbClr val="595959"/>
                </a:solidFill>
                <a:latin typeface="Arial"/>
                <a:ea typeface="Arial"/>
                <a:cs typeface="Arial"/>
                <a:sym typeface="Arial"/>
              </a:rPr>
              <a:t> del alumnado en caso de que ello sea necesario”</a:t>
            </a:r>
            <a:endParaRPr sz="1200"/>
          </a:p>
        </p:txBody>
      </p:sp>
      <p:sp>
        <p:nvSpPr>
          <p:cNvPr id="608" name="Google Shape;608;p82"/>
          <p:cNvSpPr/>
          <p:nvPr/>
        </p:nvSpPr>
        <p:spPr>
          <a:xfrm>
            <a:off x="6732250" y="2341800"/>
            <a:ext cx="1944300" cy="343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800">
                <a:solidFill>
                  <a:srgbClr val="85B016"/>
                </a:solidFill>
              </a:rPr>
              <a:t>MODELO BIMODAL</a:t>
            </a:r>
            <a:endParaRPr sz="1800">
              <a:solidFill>
                <a:srgbClr val="85B016"/>
              </a:solidFill>
            </a:endParaRPr>
          </a:p>
          <a:p>
            <a:pPr indent="0" lvl="0" marL="0" marR="0" rtl="0" algn="l">
              <a:spcBef>
                <a:spcPts val="0"/>
              </a:spcBef>
              <a:spcAft>
                <a:spcPts val="0"/>
              </a:spcAft>
              <a:buNone/>
            </a:pPr>
            <a:r>
              <a:t/>
            </a:r>
            <a:endParaRPr sz="1800">
              <a:solidFill>
                <a:srgbClr val="85B016"/>
              </a:solidFill>
            </a:endParaRPr>
          </a:p>
          <a:p>
            <a:pPr indent="0" lvl="0" marL="0" marR="0" rtl="0" algn="l">
              <a:spcBef>
                <a:spcPts val="0"/>
              </a:spcBef>
              <a:spcAft>
                <a:spcPts val="0"/>
              </a:spcAft>
              <a:buNone/>
            </a:pPr>
            <a:r>
              <a:rPr lang="es" sz="1800">
                <a:solidFill>
                  <a:srgbClr val="85B016"/>
                </a:solidFill>
                <a:latin typeface="Arial"/>
                <a:ea typeface="Arial"/>
                <a:cs typeface="Arial"/>
                <a:sym typeface="Arial"/>
              </a:rPr>
              <a:t>equipamiento de aulas con cámaras, micrófonos, ordenador con webconferencia (y posterior grabación)</a:t>
            </a:r>
            <a:endParaRPr>
              <a:solidFill>
                <a:srgbClr val="85B01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83"/>
          <p:cNvSpPr/>
          <p:nvPr/>
        </p:nvSpPr>
        <p:spPr>
          <a:xfrm>
            <a:off x="305526" y="302695"/>
            <a:ext cx="8478900" cy="5418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s" sz="2200">
                <a:solidFill>
                  <a:schemeClr val="dk2"/>
                </a:solidFill>
                <a:latin typeface="Arial"/>
                <a:ea typeface="Arial"/>
                <a:cs typeface="Arial"/>
                <a:sym typeface="Arial"/>
              </a:rPr>
              <a:t>Esquema-guía con algunas ideas para virtualizar</a:t>
            </a:r>
            <a:endParaRPr b="1" sz="2200">
              <a:solidFill>
                <a:schemeClr val="dk2"/>
              </a:solidFill>
              <a:latin typeface="Arial"/>
              <a:ea typeface="Arial"/>
              <a:cs typeface="Arial"/>
              <a:sym typeface="Arial"/>
            </a:endParaRPr>
          </a:p>
        </p:txBody>
      </p:sp>
      <p:sp>
        <p:nvSpPr>
          <p:cNvPr id="614" name="Google Shape;614;p83"/>
          <p:cNvSpPr/>
          <p:nvPr/>
        </p:nvSpPr>
        <p:spPr>
          <a:xfrm>
            <a:off x="1727925" y="1680800"/>
            <a:ext cx="7056600" cy="1863000"/>
          </a:xfrm>
          <a:prstGeom prst="rect">
            <a:avLst/>
          </a:prstGeom>
          <a:noFill/>
          <a:ln>
            <a:noFill/>
          </a:ln>
        </p:spPr>
        <p:txBody>
          <a:bodyPr anchorCtr="0" anchor="ctr" bIns="116050" lIns="116050" spcFirstLastPara="1" rIns="116050" wrap="square" tIns="116050">
            <a:noAutofit/>
          </a:bodyPr>
          <a:lstStyle/>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Sesión en el aula con la mitad del alumnado presencialmente, emitida en directo por webconferencia para su seguimiento por la otra mitad online (“clases bimodales”)/ sesiones online síncronas por webconferencia (videoclases). Posterior grabación en su caso y subida al campus junto a material base.</a:t>
            </a:r>
            <a:endParaRPr sz="1200"/>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Creación de test/ pruebas de autocomprobación online de su seguimiento por estudiantes.</a:t>
            </a:r>
            <a:endParaRPr sz="1200"/>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Producción de contenidos (vídeos, videotutoriales…) que ayuden a “liberar” tiempo de exposición en el aula/aula virtual y al seguimiento de la asignatura online.</a:t>
            </a:r>
            <a:endParaRPr sz="1200"/>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Selección e inclusión de recursos complementarios en el campus virtual.</a:t>
            </a:r>
            <a:endParaRPr sz="1200"/>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Charlas/seminarios monográficos con expertos invitados, en el aula/por webconferencia.</a:t>
            </a:r>
            <a:endParaRPr sz="1100">
              <a:solidFill>
                <a:srgbClr val="434343"/>
              </a:solidFill>
              <a:latin typeface="Arial"/>
              <a:ea typeface="Arial"/>
              <a:cs typeface="Arial"/>
              <a:sym typeface="Arial"/>
            </a:endParaRPr>
          </a:p>
        </p:txBody>
      </p:sp>
      <p:sp>
        <p:nvSpPr>
          <p:cNvPr id="615" name="Google Shape;615;p83"/>
          <p:cNvSpPr/>
          <p:nvPr/>
        </p:nvSpPr>
        <p:spPr>
          <a:xfrm>
            <a:off x="1727925" y="3544616"/>
            <a:ext cx="7056600" cy="1760700"/>
          </a:xfrm>
          <a:prstGeom prst="rect">
            <a:avLst/>
          </a:prstGeom>
          <a:noFill/>
          <a:ln>
            <a:noFill/>
          </a:ln>
        </p:spPr>
        <p:txBody>
          <a:bodyPr anchorCtr="0" anchor="ctr" bIns="116050" lIns="116050" spcFirstLastPara="1" rIns="116050" wrap="square" tIns="116050">
            <a:noAutofit/>
          </a:bodyPr>
          <a:lstStyle/>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Actividades “síncronas” grupales/colaborativas en el aula/aula virtual, por grupos/ por webconferencia con la totalidad del alumnado (exposición de proyectos, debates, simulación, resolución de problemas y casos prácticos insitu…).</a:t>
            </a:r>
            <a:endParaRPr sz="1100">
              <a:solidFill>
                <a:srgbClr val="434343"/>
              </a:solidFill>
              <a:latin typeface="Arial"/>
              <a:ea typeface="Arial"/>
              <a:cs typeface="Arial"/>
              <a:sym typeface="Arial"/>
            </a:endParaRPr>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Proyectos prácticos individuales/grupales de desarrollo/ diseño, a trabajar en el aula/aula virtual bajo tutela/ de forma autónoma, entrega posterior online (ej. Tareas) y evaluación vía rúbricas.</a:t>
            </a:r>
            <a:endParaRPr sz="1200"/>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Exámenes o pruebas parciales objetivas vía cuestionarios online, a realizar en el aula/ a distancia.</a:t>
            </a:r>
            <a:endParaRPr sz="1200"/>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Actividades optativas online (ej. Foros de debate u otras colaborativas: wikis, glosarios...).</a:t>
            </a:r>
            <a:endParaRPr sz="1100">
              <a:solidFill>
                <a:srgbClr val="434343"/>
              </a:solidFill>
              <a:latin typeface="Arial"/>
              <a:ea typeface="Arial"/>
              <a:cs typeface="Arial"/>
              <a:sym typeface="Arial"/>
            </a:endParaRPr>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¡Valorar asistencia/ participación online y en el aula/ aula virtual!</a:t>
            </a:r>
            <a:endParaRPr sz="1100">
              <a:solidFill>
                <a:srgbClr val="434343"/>
              </a:solidFill>
              <a:latin typeface="Arial"/>
              <a:ea typeface="Arial"/>
              <a:cs typeface="Arial"/>
              <a:sym typeface="Arial"/>
            </a:endParaRPr>
          </a:p>
          <a:p>
            <a:pPr indent="-173037" lvl="0" marL="185737" marR="0" rtl="0" algn="l">
              <a:spcBef>
                <a:spcPts val="0"/>
              </a:spcBef>
              <a:spcAft>
                <a:spcPts val="0"/>
              </a:spcAft>
              <a:buClr>
                <a:srgbClr val="434343"/>
              </a:buClr>
              <a:buSzPts val="900"/>
              <a:buFont typeface="Arial"/>
              <a:buChar char="●"/>
            </a:pPr>
            <a:r>
              <a:rPr lang="es" sz="1100">
                <a:solidFill>
                  <a:srgbClr val="434343"/>
                </a:solidFill>
                <a:latin typeface="Arial"/>
                <a:ea typeface="Arial"/>
                <a:cs typeface="Arial"/>
                <a:sym typeface="Arial"/>
              </a:rPr>
              <a:t>Configurar sistema de calificaciones del campus virtual y aportar feedback personalizado.</a:t>
            </a:r>
            <a:endParaRPr sz="1100">
              <a:solidFill>
                <a:srgbClr val="434343"/>
              </a:solidFill>
              <a:latin typeface="Arial"/>
              <a:ea typeface="Arial"/>
              <a:cs typeface="Arial"/>
              <a:sym typeface="Arial"/>
            </a:endParaRPr>
          </a:p>
          <a:p>
            <a:pPr indent="0" lvl="0" marL="0" marR="0" rtl="0" algn="l">
              <a:spcBef>
                <a:spcPts val="0"/>
              </a:spcBef>
              <a:spcAft>
                <a:spcPts val="0"/>
              </a:spcAft>
              <a:buNone/>
            </a:pPr>
            <a:r>
              <a:t/>
            </a:r>
            <a:endParaRPr sz="900">
              <a:solidFill>
                <a:srgbClr val="434343"/>
              </a:solidFill>
              <a:latin typeface="Arial"/>
              <a:ea typeface="Arial"/>
              <a:cs typeface="Arial"/>
              <a:sym typeface="Arial"/>
            </a:endParaRPr>
          </a:p>
        </p:txBody>
      </p:sp>
      <p:sp>
        <p:nvSpPr>
          <p:cNvPr id="616" name="Google Shape;616;p83"/>
          <p:cNvSpPr/>
          <p:nvPr/>
        </p:nvSpPr>
        <p:spPr>
          <a:xfrm>
            <a:off x="381725" y="2076050"/>
            <a:ext cx="1340100" cy="968700"/>
          </a:xfrm>
          <a:prstGeom prst="homePlate">
            <a:avLst>
              <a:gd fmla="val 50000" name="adj"/>
            </a:avLst>
          </a:pr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7" name="Google Shape;617;p83"/>
          <p:cNvSpPr/>
          <p:nvPr/>
        </p:nvSpPr>
        <p:spPr>
          <a:xfrm>
            <a:off x="382010" y="3836831"/>
            <a:ext cx="1340100" cy="968700"/>
          </a:xfrm>
          <a:prstGeom prst="homePlate">
            <a:avLst>
              <a:gd fmla="val 50000" name="adj"/>
            </a:avLst>
          </a:pr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8" name="Google Shape;618;p83"/>
          <p:cNvSpPr/>
          <p:nvPr/>
        </p:nvSpPr>
        <p:spPr>
          <a:xfrm>
            <a:off x="381725" y="5344800"/>
            <a:ext cx="1340100" cy="968700"/>
          </a:xfrm>
          <a:prstGeom prst="homePlate">
            <a:avLst>
              <a:gd fmla="val 50000" name="adj"/>
            </a:avLst>
          </a:pr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9" name="Google Shape;619;p83"/>
          <p:cNvSpPr/>
          <p:nvPr/>
        </p:nvSpPr>
        <p:spPr>
          <a:xfrm>
            <a:off x="1727925" y="5314525"/>
            <a:ext cx="7056600" cy="1143000"/>
          </a:xfrm>
          <a:prstGeom prst="rect">
            <a:avLst/>
          </a:prstGeom>
          <a:noFill/>
          <a:ln>
            <a:noFill/>
          </a:ln>
        </p:spPr>
        <p:txBody>
          <a:bodyPr anchorCtr="0" anchor="ctr" bIns="116050" lIns="116050" spcFirstLastPara="1" rIns="116050" wrap="square" tIns="116050">
            <a:noAutofit/>
          </a:bodyPr>
          <a:lstStyle/>
          <a:p>
            <a:pPr indent="-173037" lvl="0" marL="185737" marR="0" rtl="0" algn="l">
              <a:spcBef>
                <a:spcPts val="0"/>
              </a:spcBef>
              <a:spcAft>
                <a:spcPts val="0"/>
              </a:spcAft>
              <a:buClr>
                <a:srgbClr val="434343"/>
              </a:buClr>
              <a:buSzPts val="900"/>
              <a:buFont typeface="Roboto"/>
              <a:buChar char="●"/>
            </a:pPr>
            <a:r>
              <a:rPr lang="es" sz="1100">
                <a:solidFill>
                  <a:srgbClr val="434343"/>
                </a:solidFill>
                <a:latin typeface="Arial"/>
                <a:ea typeface="Arial"/>
                <a:cs typeface="Arial"/>
                <a:sym typeface="Arial"/>
              </a:rPr>
              <a:t>Reforzar recursos de apoyo y orientación online (ej. guía didáctica; publicaciones con bienvenida, avisos y planning semanal de trabajo por el foro, indicaciones de prácticas “autosuficientes”…).</a:t>
            </a:r>
            <a:endParaRPr sz="1100">
              <a:solidFill>
                <a:srgbClr val="434343"/>
              </a:solidFill>
              <a:latin typeface="Arial"/>
              <a:ea typeface="Arial"/>
              <a:cs typeface="Arial"/>
              <a:sym typeface="Arial"/>
            </a:endParaRPr>
          </a:p>
          <a:p>
            <a:pPr indent="-173037" lvl="0" marL="185737" marR="0" rtl="0" algn="l">
              <a:spcBef>
                <a:spcPts val="0"/>
              </a:spcBef>
              <a:spcAft>
                <a:spcPts val="0"/>
              </a:spcAft>
              <a:buClr>
                <a:srgbClr val="434343"/>
              </a:buClr>
              <a:buSzPts val="900"/>
              <a:buFont typeface="Roboto"/>
              <a:buChar char="●"/>
            </a:pPr>
            <a:r>
              <a:rPr lang="es" sz="1100">
                <a:solidFill>
                  <a:srgbClr val="434343"/>
                </a:solidFill>
                <a:latin typeface="Arial"/>
                <a:ea typeface="Arial"/>
                <a:cs typeface="Arial"/>
                <a:sym typeface="Arial"/>
              </a:rPr>
              <a:t>Atención a consultas, empleando webconferencia y herramientas del campus virtual (sistema de mensajería y/o foros).</a:t>
            </a:r>
            <a:endParaRPr sz="1100">
              <a:solidFill>
                <a:srgbClr val="434343"/>
              </a:solidFill>
              <a:latin typeface="Arial"/>
              <a:ea typeface="Arial"/>
              <a:cs typeface="Arial"/>
              <a:sym typeface="Arial"/>
            </a:endParaRPr>
          </a:p>
          <a:p>
            <a:pPr indent="-173037" lvl="0" marL="185737" marR="0" rtl="0" algn="l">
              <a:spcBef>
                <a:spcPts val="0"/>
              </a:spcBef>
              <a:spcAft>
                <a:spcPts val="0"/>
              </a:spcAft>
              <a:buClr>
                <a:srgbClr val="434343"/>
              </a:buClr>
              <a:buSzPts val="900"/>
              <a:buFont typeface="Roboto"/>
              <a:buChar char="●"/>
            </a:pPr>
            <a:r>
              <a:rPr lang="es" sz="1100">
                <a:solidFill>
                  <a:srgbClr val="434343"/>
                </a:solidFill>
                <a:latin typeface="Arial"/>
                <a:ea typeface="Arial"/>
                <a:cs typeface="Arial"/>
                <a:sym typeface="Arial"/>
              </a:rPr>
              <a:t>Evaluación formativa y personalizada en red (feedback a tareas, criterios y rúbricas...).</a:t>
            </a:r>
            <a:endParaRPr sz="1100">
              <a:solidFill>
                <a:srgbClr val="434343"/>
              </a:solidFill>
              <a:latin typeface="Arial"/>
              <a:ea typeface="Arial"/>
              <a:cs typeface="Arial"/>
              <a:sym typeface="Arial"/>
            </a:endParaRPr>
          </a:p>
        </p:txBody>
      </p:sp>
      <p:sp>
        <p:nvSpPr>
          <p:cNvPr id="620" name="Google Shape;620;p83"/>
          <p:cNvSpPr/>
          <p:nvPr/>
        </p:nvSpPr>
        <p:spPr>
          <a:xfrm>
            <a:off x="1007604" y="1123836"/>
            <a:ext cx="7236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800">
                <a:solidFill>
                  <a:srgbClr val="85B016"/>
                </a:solidFill>
                <a:latin typeface="Arial"/>
                <a:ea typeface="Arial"/>
                <a:cs typeface="Arial"/>
                <a:sym typeface="Arial"/>
              </a:rPr>
              <a:t>Campus virtual como espacio centralizador y webconferencia como herramienta “estrella”</a:t>
            </a:r>
            <a:endParaRPr>
              <a:solidFill>
                <a:srgbClr val="85B016"/>
              </a:solidFill>
            </a:endParaRPr>
          </a:p>
        </p:txBody>
      </p:sp>
      <p:sp>
        <p:nvSpPr>
          <p:cNvPr id="621" name="Google Shape;621;p83"/>
          <p:cNvSpPr txBox="1"/>
          <p:nvPr/>
        </p:nvSpPr>
        <p:spPr>
          <a:xfrm>
            <a:off x="350975" y="2270475"/>
            <a:ext cx="1111200" cy="7890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600"/>
              </a:spcBef>
              <a:spcAft>
                <a:spcPts val="0"/>
              </a:spcAft>
              <a:buNone/>
            </a:pPr>
            <a:r>
              <a:rPr b="1" lang="es" sz="1300">
                <a:solidFill>
                  <a:srgbClr val="FFFFFF"/>
                </a:solidFill>
                <a:latin typeface="Arial"/>
                <a:ea typeface="Arial"/>
                <a:cs typeface="Arial"/>
                <a:sym typeface="Arial"/>
              </a:rPr>
              <a:t>Exposición de contenidos</a:t>
            </a:r>
            <a:endParaRPr b="1" sz="1300">
              <a:solidFill>
                <a:srgbClr val="FFFFFF"/>
              </a:solidFill>
              <a:latin typeface="Arial"/>
              <a:ea typeface="Arial"/>
              <a:cs typeface="Arial"/>
              <a:sym typeface="Arial"/>
            </a:endParaRPr>
          </a:p>
        </p:txBody>
      </p:sp>
      <p:sp>
        <p:nvSpPr>
          <p:cNvPr id="622" name="Google Shape;622;p83"/>
          <p:cNvSpPr txBox="1"/>
          <p:nvPr/>
        </p:nvSpPr>
        <p:spPr>
          <a:xfrm>
            <a:off x="381726" y="3952119"/>
            <a:ext cx="1111200" cy="8430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600"/>
              </a:spcBef>
              <a:spcAft>
                <a:spcPts val="0"/>
              </a:spcAft>
              <a:buNone/>
            </a:pPr>
            <a:r>
              <a:rPr b="1" lang="es" sz="1300">
                <a:solidFill>
                  <a:srgbClr val="FFFFFF"/>
                </a:solidFill>
                <a:latin typeface="Arial"/>
                <a:ea typeface="Arial"/>
                <a:cs typeface="Arial"/>
                <a:sym typeface="Arial"/>
              </a:rPr>
              <a:t>Actividades prácticas y evaluación continua</a:t>
            </a:r>
            <a:endParaRPr b="1" sz="1300">
              <a:solidFill>
                <a:srgbClr val="FFFFFF"/>
              </a:solidFill>
              <a:latin typeface="Arial"/>
              <a:ea typeface="Arial"/>
              <a:cs typeface="Arial"/>
              <a:sym typeface="Arial"/>
            </a:endParaRPr>
          </a:p>
        </p:txBody>
      </p:sp>
      <p:sp>
        <p:nvSpPr>
          <p:cNvPr id="623" name="Google Shape;623;p83"/>
          <p:cNvSpPr txBox="1"/>
          <p:nvPr/>
        </p:nvSpPr>
        <p:spPr>
          <a:xfrm>
            <a:off x="352200" y="5603325"/>
            <a:ext cx="1111200" cy="7314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600"/>
              </a:spcBef>
              <a:spcAft>
                <a:spcPts val="0"/>
              </a:spcAft>
              <a:buNone/>
            </a:pPr>
            <a:r>
              <a:rPr b="1" lang="es" sz="1300">
                <a:solidFill>
                  <a:srgbClr val="FFFFFF"/>
                </a:solidFill>
                <a:latin typeface="Arial"/>
                <a:ea typeface="Arial"/>
                <a:cs typeface="Arial"/>
                <a:sym typeface="Arial"/>
              </a:rPr>
              <a:t>Orientación y tutorías</a:t>
            </a:r>
            <a:endParaRPr b="1" sz="1300">
              <a:solidFill>
                <a:srgbClr val="FFFFFF"/>
              </a:solidFill>
              <a:latin typeface="Arial"/>
              <a:ea typeface="Arial"/>
              <a:cs typeface="Arial"/>
              <a:sym typeface="Arial"/>
            </a:endParaRPr>
          </a:p>
        </p:txBody>
      </p:sp>
      <p:sp>
        <p:nvSpPr>
          <p:cNvPr id="624" name="Google Shape;624;p83"/>
          <p:cNvSpPr txBox="1"/>
          <p:nvPr/>
        </p:nvSpPr>
        <p:spPr>
          <a:xfrm>
            <a:off x="1216800" y="732475"/>
            <a:ext cx="6916800" cy="39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000">
                <a:solidFill>
                  <a:srgbClr val="434343"/>
                </a:solidFill>
                <a:latin typeface="Roboto"/>
                <a:ea typeface="Roboto"/>
                <a:cs typeface="Roboto"/>
                <a:sym typeface="Roboto"/>
              </a:rPr>
              <a:t>Elaboración propia, adaptado de documento de Área de Innovación, 2020, y de mi propia experiencia en la UMA</a:t>
            </a:r>
            <a:endParaRPr>
              <a:solidFill>
                <a:srgbClr val="43434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4"/>
          <p:cNvSpPr/>
          <p:nvPr/>
        </p:nvSpPr>
        <p:spPr>
          <a:xfrm>
            <a:off x="479950" y="1520975"/>
            <a:ext cx="959697" cy="1990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1" name="Google Shape;631;p84"/>
          <p:cNvSpPr/>
          <p:nvPr/>
        </p:nvSpPr>
        <p:spPr>
          <a:xfrm>
            <a:off x="1535900" y="1488200"/>
            <a:ext cx="1092299" cy="2018274"/>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2" name="Google Shape;632;p84"/>
          <p:cNvSpPr/>
          <p:nvPr/>
        </p:nvSpPr>
        <p:spPr>
          <a:xfrm>
            <a:off x="4116375" y="3782425"/>
            <a:ext cx="1913777" cy="2199451"/>
          </a:xfrm>
          <a:custGeom>
            <a:rect b="b" l="l" r="r" t="t"/>
            <a:pathLst>
              <a:path extrusionOk="0" h="5225" w="4733">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3" name="Google Shape;633;p84"/>
          <p:cNvSpPr txBox="1"/>
          <p:nvPr/>
        </p:nvSpPr>
        <p:spPr>
          <a:xfrm>
            <a:off x="4170391" y="3965350"/>
            <a:ext cx="1806000" cy="1303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Visualización/ repaso de sesión presencial y visionado de resto de recursos por estudiantes + planteamiento de dudas online sobre contenidos/ actividades (foros, sistema de mensajería, tutorías por webconferencia)</a:t>
            </a:r>
            <a:endParaRPr sz="1300">
              <a:solidFill>
                <a:srgbClr val="434343"/>
              </a:solidFill>
              <a:latin typeface="Arial Narrow"/>
              <a:ea typeface="Arial Narrow"/>
              <a:cs typeface="Arial Narrow"/>
              <a:sym typeface="Arial Narrow"/>
            </a:endParaRPr>
          </a:p>
        </p:txBody>
      </p:sp>
      <p:sp>
        <p:nvSpPr>
          <p:cNvPr id="634" name="Google Shape;634;p84"/>
          <p:cNvSpPr/>
          <p:nvPr/>
        </p:nvSpPr>
        <p:spPr>
          <a:xfrm>
            <a:off x="2734100" y="1488200"/>
            <a:ext cx="1237749" cy="1990124"/>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5" name="Google Shape;635;p84"/>
          <p:cNvSpPr/>
          <p:nvPr/>
        </p:nvSpPr>
        <p:spPr>
          <a:xfrm>
            <a:off x="4047550" y="1488200"/>
            <a:ext cx="1171501" cy="1990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6" name="Google Shape;636;p84"/>
          <p:cNvSpPr/>
          <p:nvPr/>
        </p:nvSpPr>
        <p:spPr>
          <a:xfrm>
            <a:off x="5289625" y="1488200"/>
            <a:ext cx="959697" cy="1990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7" name="Google Shape;637;p84"/>
          <p:cNvSpPr/>
          <p:nvPr/>
        </p:nvSpPr>
        <p:spPr>
          <a:xfrm>
            <a:off x="6346717" y="1488188"/>
            <a:ext cx="1128629" cy="1990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8" name="Google Shape;638;p84"/>
          <p:cNvSpPr/>
          <p:nvPr/>
        </p:nvSpPr>
        <p:spPr>
          <a:xfrm>
            <a:off x="7554895" y="1520987"/>
            <a:ext cx="1134130" cy="1990137"/>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9" name="Google Shape;639;p84"/>
          <p:cNvSpPr/>
          <p:nvPr/>
        </p:nvSpPr>
        <p:spPr>
          <a:xfrm>
            <a:off x="6551400" y="3846597"/>
            <a:ext cx="1314969" cy="2135275"/>
          </a:xfrm>
          <a:custGeom>
            <a:rect b="b" l="l" r="r" t="t"/>
            <a:pathLst>
              <a:path extrusionOk="0" h="5225" w="4733">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0" name="Google Shape;640;p84"/>
          <p:cNvSpPr txBox="1"/>
          <p:nvPr/>
        </p:nvSpPr>
        <p:spPr>
          <a:xfrm>
            <a:off x="6557979" y="4000872"/>
            <a:ext cx="1308300" cy="1259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Realización (presencial/ online) y entrega de actividades/ evidencias de realización a través del campus virtual (tareas, foros, etc.) </a:t>
            </a:r>
            <a:endParaRPr sz="1300">
              <a:solidFill>
                <a:srgbClr val="434343"/>
              </a:solidFill>
              <a:latin typeface="Arial Narrow"/>
              <a:ea typeface="Arial Narrow"/>
              <a:cs typeface="Arial Narrow"/>
              <a:sym typeface="Arial Narrow"/>
            </a:endParaRPr>
          </a:p>
        </p:txBody>
      </p:sp>
      <p:sp>
        <p:nvSpPr>
          <p:cNvPr id="641" name="Google Shape;641;p84"/>
          <p:cNvSpPr/>
          <p:nvPr/>
        </p:nvSpPr>
        <p:spPr>
          <a:xfrm>
            <a:off x="1445850" y="3857700"/>
            <a:ext cx="1171500" cy="2104147"/>
          </a:xfrm>
          <a:custGeom>
            <a:rect b="b" l="l" r="r" t="t"/>
            <a:pathLst>
              <a:path extrusionOk="0" h="5225" w="4733">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2" name="Google Shape;642;p84"/>
          <p:cNvSpPr txBox="1"/>
          <p:nvPr/>
        </p:nvSpPr>
        <p:spPr>
          <a:xfrm>
            <a:off x="1417458" y="4040623"/>
            <a:ext cx="1171500" cy="5229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Asistencia presencial/ seguimiento online de sesión presencial (clase bimodal)/ seguimiento de sesión síncrona online</a:t>
            </a:r>
            <a:endParaRPr sz="1300">
              <a:solidFill>
                <a:srgbClr val="434343"/>
              </a:solidFill>
              <a:latin typeface="Arial Narrow"/>
              <a:ea typeface="Arial Narrow"/>
              <a:cs typeface="Arial Narrow"/>
              <a:sym typeface="Arial Narrow"/>
            </a:endParaRPr>
          </a:p>
        </p:txBody>
      </p:sp>
      <p:sp>
        <p:nvSpPr>
          <p:cNvPr id="643" name="Google Shape;643;p84"/>
          <p:cNvSpPr/>
          <p:nvPr/>
        </p:nvSpPr>
        <p:spPr>
          <a:xfrm>
            <a:off x="489750" y="3649125"/>
            <a:ext cx="7730981" cy="46754"/>
          </a:xfrm>
          <a:custGeom>
            <a:rect b="b" l="l" r="r" t="t"/>
            <a:pathLst>
              <a:path extrusionOk="0" h="211" w="22549">
                <a:moveTo>
                  <a:pt x="0" y="1"/>
                </a:moveTo>
                <a:lnTo>
                  <a:pt x="0" y="210"/>
                </a:lnTo>
                <a:lnTo>
                  <a:pt x="22548" y="210"/>
                </a:lnTo>
                <a:lnTo>
                  <a:pt x="22548" y="1"/>
                </a:lnTo>
                <a:close/>
              </a:path>
            </a:pathLst>
          </a:custGeom>
          <a:solidFill>
            <a:srgbClr val="85B0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4" name="Google Shape;644;p84"/>
          <p:cNvSpPr txBox="1"/>
          <p:nvPr/>
        </p:nvSpPr>
        <p:spPr>
          <a:xfrm>
            <a:off x="1577275" y="5981875"/>
            <a:ext cx="959700" cy="427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200">
                <a:solidFill>
                  <a:srgbClr val="434343"/>
                </a:solidFill>
                <a:latin typeface="Arial Narrow"/>
                <a:ea typeface="Arial Narrow"/>
                <a:cs typeface="Arial Narrow"/>
                <a:sym typeface="Arial Narrow"/>
              </a:rPr>
              <a:t>Inicio bloque temático</a:t>
            </a:r>
            <a:endParaRPr sz="1200">
              <a:solidFill>
                <a:srgbClr val="434343"/>
              </a:solidFill>
              <a:latin typeface="Arial Narrow"/>
              <a:ea typeface="Arial Narrow"/>
              <a:cs typeface="Arial Narrow"/>
              <a:sym typeface="Arial Narrow"/>
            </a:endParaRPr>
          </a:p>
        </p:txBody>
      </p:sp>
      <p:sp>
        <p:nvSpPr>
          <p:cNvPr id="645" name="Google Shape;645;p84"/>
          <p:cNvSpPr txBox="1"/>
          <p:nvPr/>
        </p:nvSpPr>
        <p:spPr>
          <a:xfrm>
            <a:off x="7946850" y="5923575"/>
            <a:ext cx="822000" cy="427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200">
                <a:solidFill>
                  <a:srgbClr val="434343"/>
                </a:solidFill>
                <a:latin typeface="Arial Narrow"/>
                <a:ea typeface="Arial Narrow"/>
                <a:cs typeface="Arial Narrow"/>
                <a:sym typeface="Arial Narrow"/>
              </a:rPr>
              <a:t>Fin bloque temático</a:t>
            </a:r>
            <a:endParaRPr sz="1200">
              <a:solidFill>
                <a:srgbClr val="434343"/>
              </a:solidFill>
              <a:latin typeface="Arial Narrow"/>
              <a:ea typeface="Arial Narrow"/>
              <a:cs typeface="Arial Narrow"/>
              <a:sym typeface="Arial Narrow"/>
            </a:endParaRPr>
          </a:p>
        </p:txBody>
      </p:sp>
      <p:sp>
        <p:nvSpPr>
          <p:cNvPr id="646" name="Google Shape;646;p84"/>
          <p:cNvSpPr txBox="1"/>
          <p:nvPr/>
        </p:nvSpPr>
        <p:spPr>
          <a:xfrm>
            <a:off x="3739716" y="6190456"/>
            <a:ext cx="1476300" cy="20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s" sz="1300">
                <a:solidFill>
                  <a:srgbClr val="434343"/>
                </a:solidFill>
                <a:latin typeface="Arial Narrow"/>
                <a:ea typeface="Arial Narrow"/>
                <a:cs typeface="Arial Narrow"/>
                <a:sym typeface="Arial Narrow"/>
              </a:rPr>
              <a:t>ALUMNADO</a:t>
            </a:r>
            <a:endParaRPr b="1" sz="1300">
              <a:solidFill>
                <a:srgbClr val="434343"/>
              </a:solidFill>
              <a:latin typeface="Arial Narrow"/>
              <a:ea typeface="Arial Narrow"/>
              <a:cs typeface="Arial Narrow"/>
              <a:sym typeface="Arial Narrow"/>
            </a:endParaRPr>
          </a:p>
        </p:txBody>
      </p:sp>
      <p:sp>
        <p:nvSpPr>
          <p:cNvPr id="647" name="Google Shape;647;p84"/>
          <p:cNvSpPr txBox="1"/>
          <p:nvPr/>
        </p:nvSpPr>
        <p:spPr>
          <a:xfrm>
            <a:off x="3797853" y="1048544"/>
            <a:ext cx="1476300" cy="20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s" sz="1300">
                <a:solidFill>
                  <a:srgbClr val="434343"/>
                </a:solidFill>
                <a:latin typeface="Arial Narrow"/>
                <a:ea typeface="Arial Narrow"/>
                <a:cs typeface="Arial Narrow"/>
                <a:sym typeface="Arial Narrow"/>
              </a:rPr>
              <a:t>PROFESORADO</a:t>
            </a:r>
            <a:endParaRPr b="1" sz="1300">
              <a:solidFill>
                <a:srgbClr val="434343"/>
              </a:solidFill>
              <a:latin typeface="Arial Narrow"/>
              <a:ea typeface="Arial Narrow"/>
              <a:cs typeface="Arial Narrow"/>
              <a:sym typeface="Arial Narrow"/>
            </a:endParaRPr>
          </a:p>
        </p:txBody>
      </p:sp>
      <p:sp>
        <p:nvSpPr>
          <p:cNvPr id="648" name="Google Shape;648;p84"/>
          <p:cNvSpPr/>
          <p:nvPr/>
        </p:nvSpPr>
        <p:spPr>
          <a:xfrm>
            <a:off x="314558" y="366963"/>
            <a:ext cx="8478900" cy="5418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s" sz="2200">
                <a:solidFill>
                  <a:schemeClr val="dk2"/>
                </a:solidFill>
                <a:latin typeface="Arial"/>
                <a:ea typeface="Arial"/>
                <a:cs typeface="Arial"/>
                <a:sym typeface="Arial"/>
              </a:rPr>
              <a:t>Secuencia tipo metodología “clásica”: exposición-aplicación</a:t>
            </a:r>
            <a:endParaRPr sz="2200">
              <a:solidFill>
                <a:schemeClr val="dk2"/>
              </a:solidFill>
            </a:endParaRPr>
          </a:p>
        </p:txBody>
      </p:sp>
      <p:sp>
        <p:nvSpPr>
          <p:cNvPr id="649" name="Google Shape;649;p84"/>
          <p:cNvSpPr/>
          <p:nvPr/>
        </p:nvSpPr>
        <p:spPr>
          <a:xfrm rot="5400000">
            <a:off x="1930390" y="3602620"/>
            <a:ext cx="258000" cy="227100"/>
          </a:xfrm>
          <a:prstGeom prst="rect">
            <a:avLst/>
          </a:prstGeom>
          <a:solidFill>
            <a:srgbClr val="85B01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650" name="Google Shape;650;p84"/>
          <p:cNvSpPr/>
          <p:nvPr/>
        </p:nvSpPr>
        <p:spPr>
          <a:xfrm rot="5400000">
            <a:off x="8145377" y="3583514"/>
            <a:ext cx="258000" cy="227100"/>
          </a:xfrm>
          <a:prstGeom prst="rect">
            <a:avLst/>
          </a:prstGeom>
          <a:solidFill>
            <a:srgbClr val="85B01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651" name="Google Shape;651;p84"/>
          <p:cNvSpPr txBox="1"/>
          <p:nvPr/>
        </p:nvSpPr>
        <p:spPr>
          <a:xfrm>
            <a:off x="1499250" y="1480600"/>
            <a:ext cx="1171500" cy="1521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Sesión presencial expositiva en el aula con webconferencia (seguimiento a distancia)/ sesión online</a:t>
            </a:r>
            <a:endParaRPr sz="1300">
              <a:solidFill>
                <a:srgbClr val="434343"/>
              </a:solidFill>
              <a:latin typeface="Arial Narrow"/>
              <a:ea typeface="Arial Narrow"/>
              <a:cs typeface="Arial Narrow"/>
              <a:sym typeface="Arial Narrow"/>
            </a:endParaRPr>
          </a:p>
        </p:txBody>
      </p:sp>
      <p:sp>
        <p:nvSpPr>
          <p:cNvPr id="652" name="Google Shape;652;p84"/>
          <p:cNvSpPr txBox="1"/>
          <p:nvPr/>
        </p:nvSpPr>
        <p:spPr>
          <a:xfrm>
            <a:off x="4071550" y="1494600"/>
            <a:ext cx="11340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Apertura de foros y sistema de mensajería online + tutorías por webconferencia para atención a dudas</a:t>
            </a:r>
            <a:endParaRPr sz="1300">
              <a:solidFill>
                <a:srgbClr val="434343"/>
              </a:solidFill>
              <a:latin typeface="Arial Narrow"/>
              <a:ea typeface="Arial Narrow"/>
              <a:cs typeface="Arial Narrow"/>
              <a:sym typeface="Arial Narrow"/>
            </a:endParaRPr>
          </a:p>
        </p:txBody>
      </p:sp>
      <p:sp>
        <p:nvSpPr>
          <p:cNvPr id="653" name="Google Shape;653;p84"/>
          <p:cNvSpPr txBox="1"/>
          <p:nvPr/>
        </p:nvSpPr>
        <p:spPr>
          <a:xfrm>
            <a:off x="5277450" y="1494600"/>
            <a:ext cx="9987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Suministro de instrucciones y recursos para actividades (presencial/ online)</a:t>
            </a:r>
            <a:endParaRPr sz="1300">
              <a:solidFill>
                <a:srgbClr val="434343"/>
              </a:solidFill>
              <a:latin typeface="Arial Narrow"/>
              <a:ea typeface="Arial Narrow"/>
              <a:cs typeface="Arial Narrow"/>
              <a:sym typeface="Arial Narrow"/>
            </a:endParaRPr>
          </a:p>
        </p:txBody>
      </p:sp>
      <p:sp>
        <p:nvSpPr>
          <p:cNvPr id="654" name="Google Shape;654;p84"/>
          <p:cNvSpPr txBox="1"/>
          <p:nvPr/>
        </p:nvSpPr>
        <p:spPr>
          <a:xfrm>
            <a:off x="6351525" y="1494600"/>
            <a:ext cx="10923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Tiempo para la realización de actividades prácticas individuales/ grupales (presencial/  online) </a:t>
            </a:r>
            <a:endParaRPr sz="1300">
              <a:solidFill>
                <a:srgbClr val="434343"/>
              </a:solidFill>
              <a:latin typeface="Arial Narrow"/>
              <a:ea typeface="Arial Narrow"/>
              <a:cs typeface="Arial Narrow"/>
              <a:sym typeface="Arial Narrow"/>
            </a:endParaRPr>
          </a:p>
        </p:txBody>
      </p:sp>
      <p:sp>
        <p:nvSpPr>
          <p:cNvPr id="655" name="Google Shape;655;p84"/>
          <p:cNvSpPr txBox="1"/>
          <p:nvPr/>
        </p:nvSpPr>
        <p:spPr>
          <a:xfrm>
            <a:off x="7545050" y="1523600"/>
            <a:ext cx="11715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Seguimiento de actividades y feedback sobre sus resultados (evaluación continua) a través del campus virtual</a:t>
            </a:r>
            <a:endParaRPr sz="1300">
              <a:solidFill>
                <a:srgbClr val="434343"/>
              </a:solidFill>
              <a:latin typeface="Arial Narrow"/>
              <a:ea typeface="Arial Narrow"/>
              <a:cs typeface="Arial Narrow"/>
              <a:sym typeface="Arial Narrow"/>
            </a:endParaRPr>
          </a:p>
        </p:txBody>
      </p:sp>
      <p:sp>
        <p:nvSpPr>
          <p:cNvPr id="656" name="Google Shape;656;p84"/>
          <p:cNvSpPr txBox="1"/>
          <p:nvPr/>
        </p:nvSpPr>
        <p:spPr>
          <a:xfrm>
            <a:off x="2717850" y="1480600"/>
            <a:ext cx="12540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Publicación en campus virtual de material y grabación de sesión + recursos complementarios de ampliación/ síntesis</a:t>
            </a:r>
            <a:endParaRPr sz="1300">
              <a:solidFill>
                <a:srgbClr val="434343"/>
              </a:solidFill>
              <a:latin typeface="Arial Narrow"/>
              <a:ea typeface="Arial Narrow"/>
              <a:cs typeface="Arial Narrow"/>
              <a:sym typeface="Arial Narrow"/>
            </a:endParaRPr>
          </a:p>
        </p:txBody>
      </p:sp>
      <p:sp>
        <p:nvSpPr>
          <p:cNvPr id="657" name="Google Shape;657;p84"/>
          <p:cNvSpPr/>
          <p:nvPr/>
        </p:nvSpPr>
        <p:spPr>
          <a:xfrm>
            <a:off x="457650" y="1552600"/>
            <a:ext cx="959700" cy="14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Indicaciones previas en su caso sobre sesión presencial/ virtual vía foros virtuales</a:t>
            </a:r>
            <a:endParaRPr sz="1300">
              <a:solidFill>
                <a:schemeClr val="dk1"/>
              </a:solidFill>
              <a:latin typeface="Arial Narrow"/>
              <a:ea typeface="Arial Narrow"/>
              <a:cs typeface="Arial Narrow"/>
              <a:sym typeface="Arial Narro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85"/>
          <p:cNvSpPr/>
          <p:nvPr/>
        </p:nvSpPr>
        <p:spPr>
          <a:xfrm>
            <a:off x="478775" y="1653400"/>
            <a:ext cx="1313095" cy="2154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3" name="Google Shape;663;p85"/>
          <p:cNvSpPr/>
          <p:nvPr/>
        </p:nvSpPr>
        <p:spPr>
          <a:xfrm>
            <a:off x="1940000" y="1619650"/>
            <a:ext cx="1777528" cy="2154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4" name="Google Shape;664;p85"/>
          <p:cNvSpPr/>
          <p:nvPr/>
        </p:nvSpPr>
        <p:spPr>
          <a:xfrm>
            <a:off x="4495799" y="4062800"/>
            <a:ext cx="1895472" cy="1993625"/>
          </a:xfrm>
          <a:custGeom>
            <a:rect b="b" l="l" r="r" t="t"/>
            <a:pathLst>
              <a:path extrusionOk="0" h="5225" w="4733">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noFill/>
          <a:ln cap="flat" cmpd="sng" w="28575">
            <a:solidFill>
              <a:srgbClr val="E2E61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5" name="Google Shape;665;p85"/>
          <p:cNvSpPr/>
          <p:nvPr/>
        </p:nvSpPr>
        <p:spPr>
          <a:xfrm>
            <a:off x="1385646" y="3914222"/>
            <a:ext cx="6588761" cy="45719"/>
          </a:xfrm>
          <a:custGeom>
            <a:rect b="b" l="l" r="r" t="t"/>
            <a:pathLst>
              <a:path extrusionOk="0" h="211" w="22549">
                <a:moveTo>
                  <a:pt x="0" y="1"/>
                </a:moveTo>
                <a:lnTo>
                  <a:pt x="0" y="210"/>
                </a:lnTo>
                <a:lnTo>
                  <a:pt x="22548" y="210"/>
                </a:lnTo>
                <a:lnTo>
                  <a:pt x="22548" y="1"/>
                </a:lnTo>
                <a:close/>
              </a:path>
            </a:pathLst>
          </a:custGeom>
          <a:solidFill>
            <a:srgbClr val="85B0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6" name="Google Shape;666;p85"/>
          <p:cNvSpPr txBox="1"/>
          <p:nvPr/>
        </p:nvSpPr>
        <p:spPr>
          <a:xfrm>
            <a:off x="892928" y="6110725"/>
            <a:ext cx="1006500" cy="427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200">
                <a:solidFill>
                  <a:srgbClr val="434343"/>
                </a:solidFill>
                <a:latin typeface="Arial Narrow"/>
                <a:ea typeface="Arial Narrow"/>
                <a:cs typeface="Arial Narrow"/>
                <a:sym typeface="Arial Narrow"/>
              </a:rPr>
              <a:t>Inicio bloque temático</a:t>
            </a:r>
            <a:endParaRPr sz="1200">
              <a:solidFill>
                <a:srgbClr val="434343"/>
              </a:solidFill>
              <a:latin typeface="Arial Narrow"/>
              <a:ea typeface="Arial Narrow"/>
              <a:cs typeface="Arial Narrow"/>
              <a:sym typeface="Arial Narrow"/>
            </a:endParaRPr>
          </a:p>
        </p:txBody>
      </p:sp>
      <p:sp>
        <p:nvSpPr>
          <p:cNvPr id="667" name="Google Shape;667;p85"/>
          <p:cNvSpPr txBox="1"/>
          <p:nvPr/>
        </p:nvSpPr>
        <p:spPr>
          <a:xfrm>
            <a:off x="7643672" y="6110725"/>
            <a:ext cx="946800" cy="427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200">
                <a:solidFill>
                  <a:srgbClr val="434343"/>
                </a:solidFill>
                <a:latin typeface="Arial Narrow"/>
                <a:ea typeface="Arial Narrow"/>
                <a:cs typeface="Arial Narrow"/>
                <a:sym typeface="Arial Narrow"/>
              </a:rPr>
              <a:t>Fin bloque temático</a:t>
            </a:r>
            <a:endParaRPr sz="1200">
              <a:solidFill>
                <a:srgbClr val="434343"/>
              </a:solidFill>
              <a:latin typeface="Arial Narrow"/>
              <a:ea typeface="Arial Narrow"/>
              <a:cs typeface="Arial Narrow"/>
              <a:sym typeface="Arial Narrow"/>
            </a:endParaRPr>
          </a:p>
        </p:txBody>
      </p:sp>
      <p:sp>
        <p:nvSpPr>
          <p:cNvPr id="668" name="Google Shape;668;p85"/>
          <p:cNvSpPr/>
          <p:nvPr/>
        </p:nvSpPr>
        <p:spPr>
          <a:xfrm>
            <a:off x="3890901" y="1619650"/>
            <a:ext cx="1110600" cy="2154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9" name="Google Shape;669;p85"/>
          <p:cNvSpPr/>
          <p:nvPr/>
        </p:nvSpPr>
        <p:spPr>
          <a:xfrm>
            <a:off x="5176176" y="1619650"/>
            <a:ext cx="1247426" cy="2154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0" name="Google Shape;670;p85"/>
          <p:cNvSpPr txBox="1"/>
          <p:nvPr/>
        </p:nvSpPr>
        <p:spPr>
          <a:xfrm>
            <a:off x="4022322" y="6258272"/>
            <a:ext cx="1476300" cy="20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s" sz="1300">
                <a:solidFill>
                  <a:srgbClr val="434343"/>
                </a:solidFill>
                <a:latin typeface="Arial Narrow"/>
                <a:ea typeface="Arial Narrow"/>
                <a:cs typeface="Arial Narrow"/>
                <a:sym typeface="Arial Narrow"/>
              </a:rPr>
              <a:t>ALUMNADO</a:t>
            </a:r>
            <a:endParaRPr b="1" sz="1300">
              <a:solidFill>
                <a:srgbClr val="434343"/>
              </a:solidFill>
              <a:latin typeface="Arial Narrow"/>
              <a:ea typeface="Arial Narrow"/>
              <a:cs typeface="Arial Narrow"/>
              <a:sym typeface="Arial Narrow"/>
            </a:endParaRPr>
          </a:p>
        </p:txBody>
      </p:sp>
      <p:sp>
        <p:nvSpPr>
          <p:cNvPr id="671" name="Google Shape;671;p85"/>
          <p:cNvSpPr txBox="1"/>
          <p:nvPr/>
        </p:nvSpPr>
        <p:spPr>
          <a:xfrm>
            <a:off x="3950253" y="1204576"/>
            <a:ext cx="1476300" cy="20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s" sz="1300">
                <a:solidFill>
                  <a:srgbClr val="434343"/>
                </a:solidFill>
                <a:latin typeface="Arial Narrow"/>
                <a:ea typeface="Arial Narrow"/>
                <a:cs typeface="Arial Narrow"/>
                <a:sym typeface="Arial Narrow"/>
              </a:rPr>
              <a:t>PROFESORADO</a:t>
            </a:r>
            <a:endParaRPr b="1" sz="1300">
              <a:solidFill>
                <a:srgbClr val="434343"/>
              </a:solidFill>
              <a:latin typeface="Arial Narrow"/>
              <a:ea typeface="Arial Narrow"/>
              <a:cs typeface="Arial Narrow"/>
              <a:sym typeface="Arial Narrow"/>
            </a:endParaRPr>
          </a:p>
        </p:txBody>
      </p:sp>
      <p:sp>
        <p:nvSpPr>
          <p:cNvPr id="672" name="Google Shape;672;p85"/>
          <p:cNvSpPr/>
          <p:nvPr/>
        </p:nvSpPr>
        <p:spPr>
          <a:xfrm>
            <a:off x="6617900" y="4136025"/>
            <a:ext cx="1422148" cy="1920396"/>
          </a:xfrm>
          <a:custGeom>
            <a:rect b="b" l="l" r="r" t="t"/>
            <a:pathLst>
              <a:path extrusionOk="0" h="5225" w="4733">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noFill/>
          <a:ln cap="flat" cmpd="sng" w="28575">
            <a:solidFill>
              <a:srgbClr val="E2E61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3" name="Google Shape;673;p85"/>
          <p:cNvSpPr/>
          <p:nvPr/>
        </p:nvSpPr>
        <p:spPr>
          <a:xfrm>
            <a:off x="6586716" y="1653398"/>
            <a:ext cx="1110660" cy="2154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4" name="Google Shape;674;p85"/>
          <p:cNvSpPr/>
          <p:nvPr/>
        </p:nvSpPr>
        <p:spPr>
          <a:xfrm>
            <a:off x="7839488" y="1653398"/>
            <a:ext cx="847537" cy="215415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5" name="Google Shape;675;p85"/>
          <p:cNvSpPr/>
          <p:nvPr/>
        </p:nvSpPr>
        <p:spPr>
          <a:xfrm>
            <a:off x="929500" y="4170794"/>
            <a:ext cx="946683" cy="1907752"/>
          </a:xfrm>
          <a:custGeom>
            <a:rect b="b" l="l" r="r" t="t"/>
            <a:pathLst>
              <a:path extrusionOk="0" h="5225" w="4733">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noFill/>
          <a:ln cap="flat" cmpd="sng" w="28575">
            <a:solidFill>
              <a:srgbClr val="E2E61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6" name="Google Shape;676;p85"/>
          <p:cNvSpPr/>
          <p:nvPr/>
        </p:nvSpPr>
        <p:spPr>
          <a:xfrm>
            <a:off x="314558" y="332656"/>
            <a:ext cx="8478900" cy="7401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s" sz="2200">
                <a:solidFill>
                  <a:schemeClr val="dk2"/>
                </a:solidFill>
                <a:latin typeface="Arial"/>
                <a:ea typeface="Arial"/>
                <a:cs typeface="Arial"/>
                <a:sym typeface="Arial"/>
              </a:rPr>
              <a:t>Secuencia próxima al Flipped Classroom para contenidos/ actividades (laboratorios, prácticas…)</a:t>
            </a:r>
            <a:endParaRPr sz="1200">
              <a:solidFill>
                <a:schemeClr val="dk2"/>
              </a:solidFill>
            </a:endParaRPr>
          </a:p>
        </p:txBody>
      </p:sp>
      <p:sp>
        <p:nvSpPr>
          <p:cNvPr id="677" name="Google Shape;677;p85"/>
          <p:cNvSpPr/>
          <p:nvPr/>
        </p:nvSpPr>
        <p:spPr>
          <a:xfrm>
            <a:off x="2266225" y="4099650"/>
            <a:ext cx="1495675" cy="1993625"/>
          </a:xfrm>
          <a:custGeom>
            <a:rect b="b" l="l" r="r" t="t"/>
            <a:pathLst>
              <a:path extrusionOk="0" h="5225" w="4733">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noFill/>
          <a:ln cap="flat" cmpd="sng" w="28575">
            <a:solidFill>
              <a:srgbClr val="E2E61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8" name="Google Shape;678;p85"/>
          <p:cNvSpPr/>
          <p:nvPr/>
        </p:nvSpPr>
        <p:spPr>
          <a:xfrm rot="5400000">
            <a:off x="1270370" y="3888828"/>
            <a:ext cx="258000" cy="227100"/>
          </a:xfrm>
          <a:prstGeom prst="rect">
            <a:avLst/>
          </a:prstGeom>
          <a:solidFill>
            <a:srgbClr val="85B01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679" name="Google Shape;679;p85"/>
          <p:cNvSpPr/>
          <p:nvPr/>
        </p:nvSpPr>
        <p:spPr>
          <a:xfrm rot="5400000">
            <a:off x="7826522" y="3842107"/>
            <a:ext cx="258000" cy="227100"/>
          </a:xfrm>
          <a:prstGeom prst="rect">
            <a:avLst/>
          </a:prstGeom>
          <a:solidFill>
            <a:srgbClr val="85B01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680" name="Google Shape;680;p85"/>
          <p:cNvSpPr txBox="1"/>
          <p:nvPr/>
        </p:nvSpPr>
        <p:spPr>
          <a:xfrm>
            <a:off x="3905399" y="1613200"/>
            <a:ext cx="11106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Suministro de material de sesión e instrucciones a través del campus virtual para la realización/ fin de proyectos</a:t>
            </a:r>
            <a:endParaRPr/>
          </a:p>
        </p:txBody>
      </p:sp>
      <p:sp>
        <p:nvSpPr>
          <p:cNvPr id="681" name="Google Shape;681;p85"/>
          <p:cNvSpPr txBox="1"/>
          <p:nvPr/>
        </p:nvSpPr>
        <p:spPr>
          <a:xfrm>
            <a:off x="5221275" y="1642175"/>
            <a:ext cx="11604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Apertura de foros y sistema de mensajería online + tutorías por webconferencia para atención a dudas</a:t>
            </a:r>
            <a:endParaRPr sz="1300">
              <a:solidFill>
                <a:srgbClr val="434343"/>
              </a:solidFill>
              <a:latin typeface="Arial Narrow"/>
              <a:ea typeface="Arial Narrow"/>
              <a:cs typeface="Arial Narrow"/>
              <a:sym typeface="Arial Narrow"/>
            </a:endParaRPr>
          </a:p>
        </p:txBody>
      </p:sp>
      <p:sp>
        <p:nvSpPr>
          <p:cNvPr id="682" name="Google Shape;682;p85"/>
          <p:cNvSpPr/>
          <p:nvPr/>
        </p:nvSpPr>
        <p:spPr>
          <a:xfrm>
            <a:off x="486775" y="1700800"/>
            <a:ext cx="1313100" cy="14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Publicación en campus virtual de contenidos clave (ej. Videos, videotutoriales…) y realización, en su caso, de actividad previa (ej. Cuestionarios)</a:t>
            </a:r>
            <a:endParaRPr sz="1300">
              <a:solidFill>
                <a:schemeClr val="dk1"/>
              </a:solidFill>
              <a:latin typeface="Arial Narrow"/>
              <a:ea typeface="Arial Narrow"/>
              <a:cs typeface="Arial Narrow"/>
              <a:sym typeface="Arial Narrow"/>
            </a:endParaRPr>
          </a:p>
        </p:txBody>
      </p:sp>
      <p:sp>
        <p:nvSpPr>
          <p:cNvPr id="683" name="Google Shape;683;p85"/>
          <p:cNvSpPr txBox="1"/>
          <p:nvPr/>
        </p:nvSpPr>
        <p:spPr>
          <a:xfrm>
            <a:off x="6656384" y="1642176"/>
            <a:ext cx="1006500" cy="1037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Tiempo para la realización de actividades/ proyectos (sesión presencial/ trabajo autónomo)</a:t>
            </a:r>
            <a:endParaRPr sz="1300">
              <a:solidFill>
                <a:srgbClr val="434343"/>
              </a:solidFill>
              <a:latin typeface="Arial Narrow"/>
              <a:ea typeface="Arial Narrow"/>
              <a:cs typeface="Arial Narrow"/>
              <a:sym typeface="Arial Narrow"/>
            </a:endParaRPr>
          </a:p>
        </p:txBody>
      </p:sp>
      <p:sp>
        <p:nvSpPr>
          <p:cNvPr id="684" name="Google Shape;684;p85"/>
          <p:cNvSpPr/>
          <p:nvPr/>
        </p:nvSpPr>
        <p:spPr>
          <a:xfrm flipH="1">
            <a:off x="7842050" y="1696625"/>
            <a:ext cx="843900" cy="1292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Segui-</a:t>
            </a:r>
            <a:endParaRPr sz="1300">
              <a:solidFill>
                <a:srgbClr val="434343"/>
              </a:solidFill>
              <a:latin typeface="Arial Narrow"/>
              <a:ea typeface="Arial Narrow"/>
              <a:cs typeface="Arial Narrow"/>
              <a:sym typeface="Arial Narrow"/>
            </a:endParaRPr>
          </a:p>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miento de entregas y feedback a través del campus virtual</a:t>
            </a:r>
            <a:endParaRPr sz="1300">
              <a:solidFill>
                <a:schemeClr val="dk1"/>
              </a:solidFill>
              <a:latin typeface="Arial Narrow"/>
              <a:ea typeface="Arial Narrow"/>
              <a:cs typeface="Arial Narrow"/>
              <a:sym typeface="Arial Narrow"/>
            </a:endParaRPr>
          </a:p>
        </p:txBody>
      </p:sp>
      <p:sp>
        <p:nvSpPr>
          <p:cNvPr id="685" name="Google Shape;685;p85"/>
          <p:cNvSpPr txBox="1"/>
          <p:nvPr/>
        </p:nvSpPr>
        <p:spPr>
          <a:xfrm>
            <a:off x="1940000" y="1651525"/>
            <a:ext cx="1722600" cy="13629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Sesión presencial en el aula con webconferencia (seguimiento a distancia) o, en su caso, síncrona online, basada en la aplicación de los contenidos/ dedicada a comenzar proyectos</a:t>
            </a:r>
            <a:endParaRPr sz="1300">
              <a:solidFill>
                <a:srgbClr val="434343"/>
              </a:solidFill>
              <a:latin typeface="Arial Narrow"/>
              <a:ea typeface="Arial Narrow"/>
              <a:cs typeface="Arial Narrow"/>
              <a:sym typeface="Arial Narrow"/>
            </a:endParaRPr>
          </a:p>
        </p:txBody>
      </p:sp>
      <p:sp>
        <p:nvSpPr>
          <p:cNvPr id="686" name="Google Shape;686;p85"/>
          <p:cNvSpPr txBox="1"/>
          <p:nvPr/>
        </p:nvSpPr>
        <p:spPr>
          <a:xfrm>
            <a:off x="4495800" y="4229475"/>
            <a:ext cx="1821900" cy="1303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Visualización/ repaso de sesión presencial y visionado de resto de recursos por estudiantes + planteamiento de dudas online sobre contenidos/ actividades (foros, tutorías por webconferencia</a:t>
            </a:r>
            <a:endParaRPr sz="1300">
              <a:solidFill>
                <a:srgbClr val="434343"/>
              </a:solidFill>
              <a:latin typeface="Arial Narrow"/>
              <a:ea typeface="Arial Narrow"/>
              <a:cs typeface="Arial Narrow"/>
              <a:sym typeface="Arial Narrow"/>
            </a:endParaRPr>
          </a:p>
        </p:txBody>
      </p:sp>
      <p:sp>
        <p:nvSpPr>
          <p:cNvPr id="687" name="Google Shape;687;p85"/>
          <p:cNvSpPr txBox="1"/>
          <p:nvPr/>
        </p:nvSpPr>
        <p:spPr>
          <a:xfrm>
            <a:off x="920874" y="4297300"/>
            <a:ext cx="1006500" cy="10125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Visualización previa de contenidos clave y realización en su caso de actividad previa</a:t>
            </a:r>
            <a:endParaRPr sz="1300">
              <a:solidFill>
                <a:srgbClr val="434343"/>
              </a:solidFill>
              <a:latin typeface="Arial Narrow"/>
              <a:ea typeface="Arial Narrow"/>
              <a:cs typeface="Arial Narrow"/>
              <a:sym typeface="Arial Narrow"/>
            </a:endParaRPr>
          </a:p>
        </p:txBody>
      </p:sp>
      <p:sp>
        <p:nvSpPr>
          <p:cNvPr id="688" name="Google Shape;688;p85"/>
          <p:cNvSpPr txBox="1"/>
          <p:nvPr/>
        </p:nvSpPr>
        <p:spPr>
          <a:xfrm>
            <a:off x="2249742" y="4278457"/>
            <a:ext cx="1495500" cy="5229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Asistencia presencial/ seguimiento online de sesión presencial (clase bimodal)/ seguimiento de sesión síncrona online + comienzo en su caso de proyectos</a:t>
            </a:r>
            <a:endParaRPr sz="1300">
              <a:solidFill>
                <a:srgbClr val="434343"/>
              </a:solidFill>
              <a:latin typeface="Arial Narrow"/>
              <a:ea typeface="Arial Narrow"/>
              <a:cs typeface="Arial Narrow"/>
              <a:sym typeface="Arial Narrow"/>
            </a:endParaRPr>
          </a:p>
        </p:txBody>
      </p:sp>
      <p:sp>
        <p:nvSpPr>
          <p:cNvPr id="689" name="Google Shape;689;p85"/>
          <p:cNvSpPr txBox="1"/>
          <p:nvPr/>
        </p:nvSpPr>
        <p:spPr>
          <a:xfrm>
            <a:off x="6617900" y="4288000"/>
            <a:ext cx="1383600" cy="14493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300">
                <a:solidFill>
                  <a:srgbClr val="434343"/>
                </a:solidFill>
                <a:latin typeface="Arial Narrow"/>
                <a:ea typeface="Arial Narrow"/>
                <a:cs typeface="Arial Narrow"/>
                <a:sym typeface="Arial Narrow"/>
              </a:rPr>
              <a:t>Realización (presencial/ online) y entrega de actividades/ evidencias de realización a través del campus virtual (tareas, foros, etc.) </a:t>
            </a:r>
            <a:endParaRPr sz="1300">
              <a:solidFill>
                <a:srgbClr val="434343"/>
              </a:solidFill>
              <a:latin typeface="Arial Narrow"/>
              <a:ea typeface="Arial Narrow"/>
              <a:cs typeface="Arial Narrow"/>
              <a:sym typeface="Arial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86"/>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5" name="Google Shape;695;p86"/>
          <p:cNvCxnSpPr/>
          <p:nvPr/>
        </p:nvCxnSpPr>
        <p:spPr>
          <a:xfrm>
            <a:off x="4778200" y="3707500"/>
            <a:ext cx="676200" cy="0"/>
          </a:xfrm>
          <a:prstGeom prst="straightConnector1">
            <a:avLst/>
          </a:prstGeom>
          <a:noFill/>
          <a:ln cap="flat" cmpd="sng" w="76200">
            <a:solidFill>
              <a:srgbClr val="93C01F"/>
            </a:solidFill>
            <a:prstDash val="solid"/>
            <a:round/>
            <a:headEnd len="med" w="med" type="none"/>
            <a:tailEnd len="med" w="med" type="none"/>
          </a:ln>
        </p:spPr>
      </p:cxnSp>
      <p:sp>
        <p:nvSpPr>
          <p:cNvPr id="696" name="Google Shape;696;p86"/>
          <p:cNvSpPr txBox="1"/>
          <p:nvPr>
            <p:ph type="title"/>
          </p:nvPr>
        </p:nvSpPr>
        <p:spPr>
          <a:xfrm>
            <a:off x="4598900" y="1989075"/>
            <a:ext cx="4070700" cy="160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t>3. Enfoques e ideas para innovar y aportar valor a la enseñanza en red</a:t>
            </a:r>
            <a:endParaRPr>
              <a:solidFill>
                <a:srgbClr val="434343"/>
              </a:solidFill>
            </a:endParaRPr>
          </a:p>
        </p:txBody>
      </p:sp>
      <p:sp>
        <p:nvSpPr>
          <p:cNvPr id="697" name="Google Shape;697;p86"/>
          <p:cNvSpPr txBox="1"/>
          <p:nvPr>
            <p:ph idx="1" type="subTitle"/>
          </p:nvPr>
        </p:nvSpPr>
        <p:spPr>
          <a:xfrm>
            <a:off x="4598900" y="3957600"/>
            <a:ext cx="3489000" cy="212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t>Organización de clases síncronas, diseño/ adaptación de recursos y actividades, tutorización y evaluación en red</a:t>
            </a:r>
            <a:endParaRPr sz="1600"/>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60"/>
          <p:cNvSpPr/>
          <p:nvPr/>
        </p:nvSpPr>
        <p:spPr>
          <a:xfrm>
            <a:off x="1430400" y="871800"/>
            <a:ext cx="6283200" cy="511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0"/>
          <p:cNvSpPr txBox="1"/>
          <p:nvPr>
            <p:ph idx="1" type="subTitle"/>
          </p:nvPr>
        </p:nvSpPr>
        <p:spPr>
          <a:xfrm>
            <a:off x="2675900" y="2330200"/>
            <a:ext cx="4332900" cy="12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800"/>
              <a:t>Facilitar a los docentes universitarios su labor, en lo referente a la planificación e impartición de sus asignaturas bajo modalidad semipresencial/virtual…</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s" sz="1800"/>
              <a:t>proporcionando claves, estrategias, herramientas y casos prácticos relacionados con el diseño de actividades y recursos de aprendizaje, la tutorización y la evaluación formativa de estudiantes en red.</a:t>
            </a:r>
            <a:endParaRPr sz="1800"/>
          </a:p>
        </p:txBody>
      </p:sp>
      <p:sp>
        <p:nvSpPr>
          <p:cNvPr id="251" name="Google Shape;251;p60"/>
          <p:cNvSpPr txBox="1"/>
          <p:nvPr>
            <p:ph type="title"/>
          </p:nvPr>
        </p:nvSpPr>
        <p:spPr>
          <a:xfrm>
            <a:off x="2675900" y="1474275"/>
            <a:ext cx="4905000" cy="6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sz="3600"/>
              <a:t>Sobre este bloque:</a:t>
            </a:r>
            <a:endParaRPr b="1" sz="3600"/>
          </a:p>
        </p:txBody>
      </p:sp>
      <p:sp>
        <p:nvSpPr>
          <p:cNvPr id="252" name="Google Shape;252;p60"/>
          <p:cNvSpPr/>
          <p:nvPr/>
        </p:nvSpPr>
        <p:spPr>
          <a:xfrm>
            <a:off x="1134775" y="1828600"/>
            <a:ext cx="1442700" cy="5319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7"/>
          <p:cNvSpPr/>
          <p:nvPr/>
        </p:nvSpPr>
        <p:spPr>
          <a:xfrm rot="5400000">
            <a:off x="-1723000" y="1723050"/>
            <a:ext cx="6858000" cy="34119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703" name="Google Shape;703;p87"/>
          <p:cNvSpPr/>
          <p:nvPr/>
        </p:nvSpPr>
        <p:spPr>
          <a:xfrm>
            <a:off x="402050" y="1656100"/>
            <a:ext cx="2636400" cy="249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Enfoques y recursos para humanizar y romper distancias online</a:t>
            </a:r>
            <a:endParaRPr b="1" sz="2600">
              <a:solidFill>
                <a:schemeClr val="lt1"/>
              </a:solidFill>
              <a:latin typeface="Arial"/>
              <a:ea typeface="Arial"/>
              <a:cs typeface="Arial"/>
              <a:sym typeface="Arial"/>
            </a:endParaRPr>
          </a:p>
        </p:txBody>
      </p:sp>
      <p:sp>
        <p:nvSpPr>
          <p:cNvPr id="704" name="Google Shape;704;p87"/>
          <p:cNvSpPr txBox="1"/>
          <p:nvPr/>
        </p:nvSpPr>
        <p:spPr>
          <a:xfrm>
            <a:off x="3747225" y="609150"/>
            <a:ext cx="4945500" cy="5706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sz="1600">
                <a:solidFill>
                  <a:srgbClr val="595959"/>
                </a:solidFill>
                <a:latin typeface="Ubuntu"/>
                <a:ea typeface="Ubuntu"/>
                <a:cs typeface="Ubuntu"/>
                <a:sym typeface="Ubuntu"/>
              </a:rPr>
              <a:t>TELEPRESENCIA PARA HUMANIZAR…</a:t>
            </a:r>
            <a:endParaRPr sz="1600">
              <a:latin typeface="Ubuntu"/>
              <a:ea typeface="Ubuntu"/>
              <a:cs typeface="Ubuntu"/>
              <a:sym typeface="Ubuntu"/>
            </a:endParaRPr>
          </a:p>
          <a:p>
            <a:pPr indent="0" lvl="0" marL="0" marR="0" rtl="0" algn="l">
              <a:spcBef>
                <a:spcPts val="1000"/>
              </a:spcBef>
              <a:spcAft>
                <a:spcPts val="0"/>
              </a:spcAft>
              <a:buNone/>
            </a:pPr>
            <a:r>
              <a:rPr lang="es" sz="1500">
                <a:solidFill>
                  <a:srgbClr val="595959"/>
                </a:solidFill>
                <a:latin typeface="Ubuntu"/>
                <a:ea typeface="Ubuntu"/>
                <a:cs typeface="Ubuntu"/>
                <a:sym typeface="Ubuntu"/>
              </a:rPr>
              <a:t>-</a:t>
            </a:r>
            <a:r>
              <a:rPr b="1" lang="es" sz="1500">
                <a:solidFill>
                  <a:srgbClr val="595959"/>
                </a:solidFill>
                <a:latin typeface="Ubuntu"/>
                <a:ea typeface="Ubuntu"/>
                <a:cs typeface="Ubuntu"/>
                <a:sym typeface="Ubuntu"/>
              </a:rPr>
              <a:t>Aprendizaje síncrono: </a:t>
            </a:r>
            <a:r>
              <a:rPr lang="es" sz="1500">
                <a:solidFill>
                  <a:srgbClr val="595959"/>
                </a:solidFill>
                <a:latin typeface="Ubuntu"/>
                <a:ea typeface="Ubuntu"/>
                <a:cs typeface="Ubuntu"/>
                <a:sym typeface="Ubuntu"/>
              </a:rPr>
              <a:t>los estudiantes agradecen sesiones por webconferencia, sobre todo cuando se deja tiempo para dudas…</a:t>
            </a:r>
            <a:endParaRPr sz="1500">
              <a:latin typeface="Ubuntu"/>
              <a:ea typeface="Ubuntu"/>
              <a:cs typeface="Ubuntu"/>
              <a:sym typeface="Ubuntu"/>
            </a:endParaRPr>
          </a:p>
          <a:p>
            <a:pPr indent="0" lvl="0" marL="0" marR="0" rtl="0" algn="l">
              <a:spcBef>
                <a:spcPts val="1000"/>
              </a:spcBef>
              <a:spcAft>
                <a:spcPts val="0"/>
              </a:spcAft>
              <a:buNone/>
            </a:pPr>
            <a:r>
              <a:rPr lang="es" sz="1500">
                <a:solidFill>
                  <a:srgbClr val="595959"/>
                </a:solidFill>
                <a:latin typeface="Ubuntu"/>
                <a:ea typeface="Ubuntu"/>
                <a:cs typeface="Ubuntu"/>
                <a:sym typeface="Ubuntu"/>
              </a:rPr>
              <a:t>-</a:t>
            </a:r>
            <a:r>
              <a:rPr b="1" lang="es" sz="1500">
                <a:solidFill>
                  <a:srgbClr val="595959"/>
                </a:solidFill>
                <a:latin typeface="Ubuntu"/>
                <a:ea typeface="Ubuntu"/>
                <a:cs typeface="Ubuntu"/>
                <a:sym typeface="Ubuntu"/>
              </a:rPr>
              <a:t>Formas</a:t>
            </a:r>
            <a:r>
              <a:rPr lang="es" sz="1500">
                <a:solidFill>
                  <a:srgbClr val="595959"/>
                </a:solidFill>
                <a:latin typeface="Ubuntu"/>
                <a:ea typeface="Ubuntu"/>
                <a:cs typeface="Ubuntu"/>
                <a:sym typeface="Ubuntu"/>
              </a:rPr>
              <a:t> </a:t>
            </a:r>
            <a:r>
              <a:rPr b="1" lang="es" sz="1500">
                <a:solidFill>
                  <a:srgbClr val="595959"/>
                </a:solidFill>
                <a:latin typeface="Ubuntu"/>
                <a:ea typeface="Ubuntu"/>
                <a:cs typeface="Ubuntu"/>
                <a:sym typeface="Ubuntu"/>
              </a:rPr>
              <a:t>“asíncronas” y flexibles</a:t>
            </a:r>
            <a:r>
              <a:rPr lang="es" sz="1500">
                <a:solidFill>
                  <a:srgbClr val="595959"/>
                </a:solidFill>
                <a:latin typeface="Ubuntu"/>
                <a:ea typeface="Ubuntu"/>
                <a:cs typeface="Ubuntu"/>
                <a:sym typeface="Ubuntu"/>
              </a:rPr>
              <a:t> </a:t>
            </a:r>
            <a:r>
              <a:rPr b="1" lang="es" sz="1500">
                <a:solidFill>
                  <a:srgbClr val="595959"/>
                </a:solidFill>
                <a:latin typeface="Ubuntu"/>
                <a:ea typeface="Ubuntu"/>
                <a:cs typeface="Ubuntu"/>
                <a:sym typeface="Ubuntu"/>
              </a:rPr>
              <a:t>de “humanizar” la enseñanza en red</a:t>
            </a:r>
            <a:r>
              <a:rPr lang="es" sz="1500">
                <a:solidFill>
                  <a:srgbClr val="595959"/>
                </a:solidFill>
                <a:latin typeface="Ubuntu"/>
                <a:ea typeface="Ubuntu"/>
                <a:cs typeface="Ubuntu"/>
                <a:sym typeface="Ubuntu"/>
              </a:rPr>
              <a:t>: video-guías; vídeos para resolver dudas frecuentes o mostrar ejemplo de corrección de prácticas; cápsulas de aprendizaje en vídeo o podcast...</a:t>
            </a:r>
            <a:endParaRPr sz="1500">
              <a:latin typeface="Ubuntu"/>
              <a:ea typeface="Ubuntu"/>
              <a:cs typeface="Ubuntu"/>
              <a:sym typeface="Ubuntu"/>
            </a:endParaRPr>
          </a:p>
          <a:p>
            <a:pPr indent="0" lvl="0" marL="0" marR="0" rtl="0" algn="l">
              <a:spcBef>
                <a:spcPts val="1000"/>
              </a:spcBef>
              <a:spcAft>
                <a:spcPts val="0"/>
              </a:spcAft>
              <a:buNone/>
            </a:pPr>
            <a:r>
              <a:t/>
            </a:r>
            <a:endParaRPr b="1" sz="1600">
              <a:solidFill>
                <a:srgbClr val="595959"/>
              </a:solidFill>
              <a:latin typeface="Ubuntu"/>
              <a:ea typeface="Ubuntu"/>
              <a:cs typeface="Ubuntu"/>
              <a:sym typeface="Ubuntu"/>
            </a:endParaRPr>
          </a:p>
          <a:p>
            <a:pPr indent="0" lvl="0" marL="0" marR="0" rtl="0" algn="l">
              <a:spcBef>
                <a:spcPts val="1000"/>
              </a:spcBef>
              <a:spcAft>
                <a:spcPts val="0"/>
              </a:spcAft>
              <a:buNone/>
            </a:pPr>
            <a:r>
              <a:rPr b="1" lang="es" sz="1600">
                <a:solidFill>
                  <a:srgbClr val="595959"/>
                </a:solidFill>
                <a:latin typeface="Ubuntu"/>
                <a:ea typeface="Ubuntu"/>
                <a:cs typeface="Ubuntu"/>
                <a:sym typeface="Ubuntu"/>
              </a:rPr>
              <a:t>SER DIGITALES, INTERACTIVOS Y COLABORATIVOS</a:t>
            </a:r>
            <a:endParaRPr sz="1600">
              <a:latin typeface="Ubuntu"/>
              <a:ea typeface="Ubuntu"/>
              <a:cs typeface="Ubuntu"/>
              <a:sym typeface="Ubuntu"/>
            </a:endParaRPr>
          </a:p>
          <a:p>
            <a:pPr indent="0" lvl="0" marL="0" marR="0" rtl="0" algn="l">
              <a:spcBef>
                <a:spcPts val="1000"/>
              </a:spcBef>
              <a:spcAft>
                <a:spcPts val="0"/>
              </a:spcAft>
              <a:buNone/>
            </a:pPr>
            <a:r>
              <a:rPr lang="es" sz="1500">
                <a:solidFill>
                  <a:srgbClr val="595959"/>
                </a:solidFill>
                <a:latin typeface="Ubuntu"/>
                <a:ea typeface="Ubuntu"/>
                <a:cs typeface="Ubuntu"/>
                <a:sym typeface="Ubuntu"/>
              </a:rPr>
              <a:t>-</a:t>
            </a:r>
            <a:r>
              <a:rPr b="1" lang="es" sz="1500">
                <a:solidFill>
                  <a:srgbClr val="595959"/>
                </a:solidFill>
                <a:latin typeface="Ubuntu"/>
                <a:ea typeface="Ubuntu"/>
                <a:cs typeface="Ubuntu"/>
                <a:sym typeface="Ubuntu"/>
              </a:rPr>
              <a:t>Transformar actividades grupales en colaborativas; abrir nuevas vías para interaccionar online…</a:t>
            </a:r>
            <a:r>
              <a:rPr lang="es" sz="1500">
                <a:solidFill>
                  <a:srgbClr val="595959"/>
                </a:solidFill>
                <a:latin typeface="Ubuntu"/>
                <a:ea typeface="Ubuntu"/>
                <a:cs typeface="Ubuntu"/>
                <a:sym typeface="Ubuntu"/>
              </a:rPr>
              <a:t> ayuda a sentirse grupo, más aún en tiempos de confinamiento y de falta de presencialidad.</a:t>
            </a:r>
            <a:endParaRPr sz="1500">
              <a:latin typeface="Ubuntu"/>
              <a:ea typeface="Ubuntu"/>
              <a:cs typeface="Ubuntu"/>
              <a:sym typeface="Ubuntu"/>
            </a:endParaRPr>
          </a:p>
          <a:p>
            <a:pPr indent="0" lvl="0" marL="0" marR="0" rtl="0" algn="l">
              <a:spcBef>
                <a:spcPts val="1000"/>
              </a:spcBef>
              <a:spcAft>
                <a:spcPts val="0"/>
              </a:spcAft>
              <a:buNone/>
            </a:pPr>
            <a:r>
              <a:rPr lang="es" sz="1500">
                <a:solidFill>
                  <a:srgbClr val="595959"/>
                </a:solidFill>
                <a:latin typeface="Ubuntu"/>
                <a:ea typeface="Ubuntu"/>
                <a:cs typeface="Ubuntu"/>
                <a:sym typeface="Ubuntu"/>
              </a:rPr>
              <a:t>-Uso de </a:t>
            </a:r>
            <a:r>
              <a:rPr b="1" lang="es" sz="1500">
                <a:solidFill>
                  <a:srgbClr val="595959"/>
                </a:solidFill>
                <a:latin typeface="Ubuntu"/>
                <a:ea typeface="Ubuntu"/>
                <a:cs typeface="Ubuntu"/>
                <a:sym typeface="Ubuntu"/>
              </a:rPr>
              <a:t>webconferencia más allá de sesiones expositivas</a:t>
            </a:r>
            <a:r>
              <a:rPr lang="es" sz="1500">
                <a:solidFill>
                  <a:srgbClr val="595959"/>
                </a:solidFill>
                <a:latin typeface="Ubuntu"/>
                <a:ea typeface="Ubuntu"/>
                <a:cs typeface="Ubuntu"/>
                <a:sym typeface="Ubuntu"/>
              </a:rPr>
              <a:t>: debates, presentación de proyectos por estudiantes…</a:t>
            </a:r>
            <a:endParaRPr sz="1500">
              <a:latin typeface="Ubuntu"/>
              <a:ea typeface="Ubuntu"/>
              <a:cs typeface="Ubuntu"/>
              <a:sym typeface="Ubuntu"/>
            </a:endParaRPr>
          </a:p>
          <a:p>
            <a:pPr indent="0" lvl="0" marL="0" marR="0" rtl="0" algn="l">
              <a:spcBef>
                <a:spcPts val="1000"/>
              </a:spcBef>
              <a:spcAft>
                <a:spcPts val="0"/>
              </a:spcAft>
              <a:buNone/>
            </a:pPr>
            <a:r>
              <a:rPr lang="es" sz="1500">
                <a:solidFill>
                  <a:srgbClr val="595959"/>
                </a:solidFill>
                <a:latin typeface="Ubuntu"/>
                <a:ea typeface="Ubuntu"/>
                <a:cs typeface="Ubuntu"/>
                <a:sym typeface="Ubuntu"/>
              </a:rPr>
              <a:t>-Creación de </a:t>
            </a:r>
            <a:r>
              <a:rPr b="1" lang="es" sz="1500">
                <a:solidFill>
                  <a:srgbClr val="595959"/>
                </a:solidFill>
                <a:latin typeface="Ubuntu"/>
                <a:ea typeface="Ubuntu"/>
                <a:cs typeface="Ubuntu"/>
                <a:sym typeface="Ubuntu"/>
              </a:rPr>
              <a:t>contenidos y recursos de aprendizaje más visuales</a:t>
            </a:r>
            <a:r>
              <a:rPr lang="es" sz="1500">
                <a:solidFill>
                  <a:srgbClr val="595959"/>
                </a:solidFill>
                <a:latin typeface="Ubuntu"/>
                <a:ea typeface="Ubuntu"/>
                <a:cs typeface="Ubuntu"/>
                <a:sym typeface="Ubuntu"/>
              </a:rPr>
              <a:t> y con materiales adicionales.</a:t>
            </a:r>
            <a:endParaRPr sz="1500">
              <a:latin typeface="Ubuntu"/>
              <a:ea typeface="Ubuntu"/>
              <a:cs typeface="Ubuntu"/>
              <a:sym typeface="Ubuntu"/>
            </a:endParaRPr>
          </a:p>
          <a:p>
            <a:pPr indent="0" lvl="0" marL="0" marR="0" rtl="0" algn="l">
              <a:spcBef>
                <a:spcPts val="1000"/>
              </a:spcBef>
              <a:spcAft>
                <a:spcPts val="0"/>
              </a:spcAft>
              <a:buNone/>
            </a:pPr>
            <a:br>
              <a:rPr lang="es" sz="1500">
                <a:solidFill>
                  <a:schemeClr val="dk1"/>
                </a:solidFill>
                <a:latin typeface="Ubuntu"/>
                <a:ea typeface="Ubuntu"/>
                <a:cs typeface="Ubuntu"/>
                <a:sym typeface="Ubuntu"/>
              </a:rPr>
            </a:br>
            <a:br>
              <a:rPr lang="es" sz="1500">
                <a:solidFill>
                  <a:schemeClr val="dk1"/>
                </a:solidFill>
                <a:latin typeface="Ubuntu"/>
                <a:ea typeface="Ubuntu"/>
                <a:cs typeface="Ubuntu"/>
                <a:sym typeface="Ubuntu"/>
              </a:rPr>
            </a:br>
            <a:endParaRPr sz="1500">
              <a:solidFill>
                <a:srgbClr val="666666"/>
              </a:solidFill>
              <a:latin typeface="Ubuntu"/>
              <a:ea typeface="Ubuntu"/>
              <a:cs typeface="Ubuntu"/>
              <a:sym typeface="Ubuntu"/>
            </a:endParaRPr>
          </a:p>
          <a:p>
            <a:pPr indent="0" lvl="0" marL="0" marR="0" rtl="0" algn="l">
              <a:spcBef>
                <a:spcPts val="1000"/>
              </a:spcBef>
              <a:spcAft>
                <a:spcPts val="0"/>
              </a:spcAft>
              <a:buNone/>
            </a:pPr>
            <a:r>
              <a:t/>
            </a:r>
            <a:endParaRPr sz="1500">
              <a:solidFill>
                <a:srgbClr val="999999"/>
              </a:solidFill>
              <a:latin typeface="Ubuntu"/>
              <a:ea typeface="Ubuntu"/>
              <a:cs typeface="Ubuntu"/>
              <a:sym typeface="Ubuntu"/>
            </a:endParaRPr>
          </a:p>
        </p:txBody>
      </p:sp>
      <p:grpSp>
        <p:nvGrpSpPr>
          <p:cNvPr id="705" name="Google Shape;705;p87"/>
          <p:cNvGrpSpPr/>
          <p:nvPr/>
        </p:nvGrpSpPr>
        <p:grpSpPr>
          <a:xfrm>
            <a:off x="1368715" y="4278950"/>
            <a:ext cx="712812" cy="764319"/>
            <a:chOff x="5651375" y="3806450"/>
            <a:chExt cx="481825" cy="481825"/>
          </a:xfrm>
        </p:grpSpPr>
        <p:sp>
          <p:nvSpPr>
            <p:cNvPr id="706" name="Google Shape;706;p87"/>
            <p:cNvSpPr/>
            <p:nvPr/>
          </p:nvSpPr>
          <p:spPr>
            <a:xfrm>
              <a:off x="5793425" y="3976800"/>
              <a:ext cx="28250" cy="28275"/>
            </a:xfrm>
            <a:custGeom>
              <a:rect b="b" l="l" r="r" t="t"/>
              <a:pathLst>
                <a:path extrusionOk="0" h="1131" w="113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sp>
          <p:nvSpPr>
            <p:cNvPr id="707" name="Google Shape;707;p87"/>
            <p:cNvSpPr/>
            <p:nvPr/>
          </p:nvSpPr>
          <p:spPr>
            <a:xfrm>
              <a:off x="5794475" y="4089725"/>
              <a:ext cx="195600" cy="84725"/>
            </a:xfrm>
            <a:custGeom>
              <a:rect b="b" l="l" r="r" t="t"/>
              <a:pathLst>
                <a:path extrusionOk="0" h="3389" w="7824">
                  <a:moveTo>
                    <a:pt x="1" y="1"/>
                  </a:moveTo>
                  <a:cubicBezTo>
                    <a:pt x="284" y="1943"/>
                    <a:pt x="1949" y="3385"/>
                    <a:pt x="3912" y="3388"/>
                  </a:cubicBezTo>
                  <a:cubicBezTo>
                    <a:pt x="5875" y="3385"/>
                    <a:pt x="7541" y="1943"/>
                    <a:pt x="782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sp>
          <p:nvSpPr>
            <p:cNvPr id="708" name="Google Shape;708;p87"/>
            <p:cNvSpPr/>
            <p:nvPr/>
          </p:nvSpPr>
          <p:spPr>
            <a:xfrm>
              <a:off x="5651375" y="3806450"/>
              <a:ext cx="481825" cy="481825"/>
            </a:xfrm>
            <a:custGeom>
              <a:rect b="b" l="l" r="r" t="t"/>
              <a:pathLst>
                <a:path extrusionOk="0" h="19273" w="19273">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sp>
          <p:nvSpPr>
            <p:cNvPr id="709" name="Google Shape;709;p87"/>
            <p:cNvSpPr/>
            <p:nvPr/>
          </p:nvSpPr>
          <p:spPr>
            <a:xfrm>
              <a:off x="5962800" y="3976800"/>
              <a:ext cx="28250" cy="28275"/>
            </a:xfrm>
            <a:custGeom>
              <a:rect b="b" l="l" r="r" t="t"/>
              <a:pathLst>
                <a:path extrusionOk="0" h="1131"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88"/>
          <p:cNvSpPr/>
          <p:nvPr/>
        </p:nvSpPr>
        <p:spPr>
          <a:xfrm>
            <a:off x="0" y="0"/>
            <a:ext cx="3419700" cy="68940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88"/>
          <p:cNvSpPr txBox="1"/>
          <p:nvPr/>
        </p:nvSpPr>
        <p:spPr>
          <a:xfrm>
            <a:off x="16681609" y="5926801"/>
            <a:ext cx="5487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716" name="Google Shape;716;p88"/>
          <p:cNvSpPr txBox="1"/>
          <p:nvPr/>
        </p:nvSpPr>
        <p:spPr>
          <a:xfrm>
            <a:off x="146700" y="2307525"/>
            <a:ext cx="3135900" cy="1409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s" sz="2600">
                <a:solidFill>
                  <a:srgbClr val="FFFFFF"/>
                </a:solidFill>
              </a:rPr>
              <a:t>Equipo humano: roles, funciones y </a:t>
            </a:r>
            <a:endParaRPr b="1" sz="2600">
              <a:solidFill>
                <a:srgbClr val="FFFFFF"/>
              </a:solidFill>
            </a:endParaRPr>
          </a:p>
          <a:p>
            <a:pPr indent="0" lvl="0" marL="0" rtl="0" algn="ctr">
              <a:lnSpc>
                <a:spcPct val="100000"/>
              </a:lnSpc>
              <a:spcBef>
                <a:spcPts val="0"/>
              </a:spcBef>
              <a:spcAft>
                <a:spcPts val="0"/>
              </a:spcAft>
              <a:buNone/>
            </a:pPr>
            <a:r>
              <a:rPr b="1" lang="es" sz="2600">
                <a:solidFill>
                  <a:srgbClr val="FFFFFF"/>
                </a:solidFill>
              </a:rPr>
              <a:t>responsabilidades</a:t>
            </a:r>
            <a:endParaRPr b="1" sz="2600">
              <a:solidFill>
                <a:srgbClr val="FFFFFF"/>
              </a:solidFill>
            </a:endParaRPr>
          </a:p>
        </p:txBody>
      </p:sp>
      <p:grpSp>
        <p:nvGrpSpPr>
          <p:cNvPr id="717" name="Google Shape;717;p88"/>
          <p:cNvGrpSpPr/>
          <p:nvPr/>
        </p:nvGrpSpPr>
        <p:grpSpPr>
          <a:xfrm>
            <a:off x="1242487" y="3825573"/>
            <a:ext cx="823130" cy="823130"/>
            <a:chOff x="3497300" y="3227275"/>
            <a:chExt cx="296175" cy="296175"/>
          </a:xfrm>
        </p:grpSpPr>
        <p:sp>
          <p:nvSpPr>
            <p:cNvPr id="718" name="Google Shape;718;p88"/>
            <p:cNvSpPr/>
            <p:nvPr/>
          </p:nvSpPr>
          <p:spPr>
            <a:xfrm>
              <a:off x="3609925" y="3339900"/>
              <a:ext cx="69350" cy="68550"/>
            </a:xfrm>
            <a:custGeom>
              <a:rect b="b" l="l" r="r" t="t"/>
              <a:pathLst>
                <a:path extrusionOk="0" h="2742" w="2774">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8"/>
            <p:cNvSpPr/>
            <p:nvPr/>
          </p:nvSpPr>
          <p:spPr>
            <a:xfrm>
              <a:off x="3531175" y="3227275"/>
              <a:ext cx="86650" cy="86675"/>
            </a:xfrm>
            <a:custGeom>
              <a:rect b="b" l="l" r="r" t="t"/>
              <a:pathLst>
                <a:path extrusionOk="0" h="3467" w="3466">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88"/>
            <p:cNvSpPr/>
            <p:nvPr/>
          </p:nvSpPr>
          <p:spPr>
            <a:xfrm>
              <a:off x="3670575" y="3227275"/>
              <a:ext cx="86675" cy="86675"/>
            </a:xfrm>
            <a:custGeom>
              <a:rect b="b" l="l" r="r" t="t"/>
              <a:pathLst>
                <a:path extrusionOk="0" h="3467" w="3467">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88"/>
            <p:cNvSpPr/>
            <p:nvPr/>
          </p:nvSpPr>
          <p:spPr>
            <a:xfrm>
              <a:off x="3622525" y="3421825"/>
              <a:ext cx="41775" cy="25225"/>
            </a:xfrm>
            <a:custGeom>
              <a:rect b="b" l="l" r="r" t="t"/>
              <a:pathLst>
                <a:path extrusionOk="0" h="1009" w="1671">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88"/>
            <p:cNvSpPr/>
            <p:nvPr/>
          </p:nvSpPr>
          <p:spPr>
            <a:xfrm>
              <a:off x="3566600" y="3416300"/>
              <a:ext cx="70125" cy="106350"/>
            </a:xfrm>
            <a:custGeom>
              <a:rect b="b" l="l" r="r" t="t"/>
              <a:pathLst>
                <a:path extrusionOk="0" h="4254" w="2805">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88"/>
            <p:cNvSpPr/>
            <p:nvPr/>
          </p:nvSpPr>
          <p:spPr>
            <a:xfrm>
              <a:off x="3653250" y="3417100"/>
              <a:ext cx="70125" cy="106350"/>
            </a:xfrm>
            <a:custGeom>
              <a:rect b="b" l="l" r="r" t="t"/>
              <a:pathLst>
                <a:path extrusionOk="0" h="4254" w="2805">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88"/>
            <p:cNvSpPr/>
            <p:nvPr/>
          </p:nvSpPr>
          <p:spPr>
            <a:xfrm>
              <a:off x="3655625" y="3310775"/>
              <a:ext cx="137850" cy="108700"/>
            </a:xfrm>
            <a:custGeom>
              <a:rect b="b" l="l" r="r" t="t"/>
              <a:pathLst>
                <a:path extrusionOk="0" h="4348" w="5514">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88"/>
            <p:cNvSpPr/>
            <p:nvPr/>
          </p:nvSpPr>
          <p:spPr>
            <a:xfrm>
              <a:off x="3497300" y="3309975"/>
              <a:ext cx="136275" cy="108725"/>
            </a:xfrm>
            <a:custGeom>
              <a:rect b="b" l="l" r="r" t="t"/>
              <a:pathLst>
                <a:path extrusionOk="0" h="4349" w="5451">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6" name="Google Shape;726;p88"/>
          <p:cNvSpPr txBox="1"/>
          <p:nvPr/>
        </p:nvSpPr>
        <p:spPr>
          <a:xfrm>
            <a:off x="3777700" y="640075"/>
            <a:ext cx="4802100" cy="46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solidFill>
                  <a:srgbClr val="666666"/>
                </a:solidFill>
                <a:latin typeface="Ubuntu"/>
                <a:ea typeface="Ubuntu"/>
                <a:cs typeface="Ubuntu"/>
                <a:sym typeface="Ubuntu"/>
              </a:rPr>
              <a:t>GESTIÓN ACADÉMICA DE ESTUDIANTES</a:t>
            </a:r>
            <a:endParaRPr b="1" sz="1600">
              <a:solidFill>
                <a:srgbClr val="666666"/>
              </a:solidFill>
              <a:latin typeface="Ubuntu"/>
              <a:ea typeface="Ubuntu"/>
              <a:cs typeface="Ubuntu"/>
              <a:sym typeface="Ubuntu"/>
            </a:endParaRPr>
          </a:p>
          <a:p>
            <a:pPr indent="0" lvl="0" marL="177800" rtl="0" algn="l">
              <a:spcBef>
                <a:spcPts val="0"/>
              </a:spcBef>
              <a:spcAft>
                <a:spcPts val="0"/>
              </a:spcAft>
              <a:buClr>
                <a:schemeClr val="dk1"/>
              </a:buClr>
              <a:buSzPts val="1100"/>
              <a:buFont typeface="Arial"/>
              <a:buNone/>
            </a:pPr>
            <a:r>
              <a:t/>
            </a:r>
            <a:endParaRPr b="1" sz="1600">
              <a:solidFill>
                <a:srgbClr val="666666"/>
              </a:solidFill>
              <a:latin typeface="Ubuntu"/>
              <a:ea typeface="Ubuntu"/>
              <a:cs typeface="Ubuntu"/>
              <a:sym typeface="Ubuntu"/>
            </a:endParaRPr>
          </a:p>
          <a:p>
            <a:pPr indent="0" lvl="0" marL="0" rtl="0" algn="l">
              <a:spcBef>
                <a:spcPts val="0"/>
              </a:spcBef>
              <a:spcAft>
                <a:spcPts val="0"/>
              </a:spcAft>
              <a:buSzPts val="1100"/>
              <a:buNone/>
            </a:pPr>
            <a:r>
              <a:rPr b="1" lang="es" sz="1600">
                <a:solidFill>
                  <a:srgbClr val="666666"/>
                </a:solidFill>
                <a:latin typeface="Ubuntu"/>
                <a:ea typeface="Ubuntu"/>
                <a:cs typeface="Ubuntu"/>
                <a:sym typeface="Ubuntu"/>
              </a:rPr>
              <a:t>SOPORTE A USUARIOS. </a:t>
            </a:r>
            <a:r>
              <a:rPr lang="es" sz="1500">
                <a:solidFill>
                  <a:schemeClr val="dk2"/>
                </a:solidFill>
                <a:latin typeface="Ubuntu"/>
                <a:ea typeface="Ubuntu"/>
                <a:cs typeface="Ubuntu"/>
                <a:sym typeface="Ubuntu"/>
              </a:rPr>
              <a:t>Técnicos, puestos en valor.</a:t>
            </a:r>
            <a:endParaRPr sz="1200">
              <a:solidFill>
                <a:schemeClr val="dk1"/>
              </a:solidFill>
              <a:latin typeface="Ubuntu"/>
              <a:ea typeface="Ubuntu"/>
              <a:cs typeface="Ubuntu"/>
              <a:sym typeface="Ubuntu"/>
            </a:endParaRPr>
          </a:p>
          <a:p>
            <a:pPr indent="0" lvl="0" marL="177800" rtl="0" algn="l">
              <a:spcBef>
                <a:spcPts val="0"/>
              </a:spcBef>
              <a:spcAft>
                <a:spcPts val="0"/>
              </a:spcAft>
              <a:buClr>
                <a:schemeClr val="dk1"/>
              </a:buClr>
              <a:buSzPts val="1100"/>
              <a:buFont typeface="Arial"/>
              <a:buNone/>
            </a:pPr>
            <a:r>
              <a:t/>
            </a:r>
            <a:endParaRPr sz="1200">
              <a:solidFill>
                <a:srgbClr val="666666"/>
              </a:solidFill>
              <a:latin typeface="Ubuntu"/>
              <a:ea typeface="Ubuntu"/>
              <a:cs typeface="Ubuntu"/>
              <a:sym typeface="Ubuntu"/>
            </a:endParaRPr>
          </a:p>
          <a:p>
            <a:pPr indent="0" lvl="0" marL="0" marR="0" rtl="0" algn="l">
              <a:spcBef>
                <a:spcPts val="0"/>
              </a:spcBef>
              <a:spcAft>
                <a:spcPts val="0"/>
              </a:spcAft>
              <a:buNone/>
            </a:pPr>
            <a:r>
              <a:rPr b="1" lang="es" sz="1600">
                <a:solidFill>
                  <a:srgbClr val="595959"/>
                </a:solidFill>
                <a:latin typeface="Ubuntu"/>
                <a:ea typeface="Ubuntu"/>
                <a:cs typeface="Ubuntu"/>
                <a:sym typeface="Ubuntu"/>
              </a:rPr>
              <a:t>¡PROFESORADO: NUEVAS COMPETENCIAS!</a:t>
            </a:r>
            <a:endParaRPr sz="1300">
              <a:latin typeface="Ubuntu"/>
              <a:ea typeface="Ubuntu"/>
              <a:cs typeface="Ubuntu"/>
              <a:sym typeface="Ubuntu"/>
            </a:endParaRPr>
          </a:p>
          <a:p>
            <a:pPr indent="0" lvl="0" marL="0" marR="0" rtl="0" algn="l">
              <a:spcBef>
                <a:spcPts val="0"/>
              </a:spcBef>
              <a:spcAft>
                <a:spcPts val="0"/>
              </a:spcAft>
              <a:buNone/>
            </a:pPr>
            <a:r>
              <a:t/>
            </a:r>
            <a:endParaRPr b="1" sz="1600">
              <a:solidFill>
                <a:srgbClr val="595959"/>
              </a:solidFill>
              <a:latin typeface="Ubuntu"/>
              <a:ea typeface="Ubuntu"/>
              <a:cs typeface="Ubuntu"/>
              <a:sym typeface="Ubuntu"/>
            </a:endParaRPr>
          </a:p>
          <a:p>
            <a:pPr indent="0" lvl="0" marL="0" marR="0" rtl="0" algn="l">
              <a:spcBef>
                <a:spcPts val="0"/>
              </a:spcBef>
              <a:spcAft>
                <a:spcPts val="0"/>
              </a:spcAft>
              <a:buNone/>
            </a:pPr>
            <a:r>
              <a:rPr b="1" lang="es" sz="1600">
                <a:solidFill>
                  <a:srgbClr val="595959"/>
                </a:solidFill>
                <a:latin typeface="Ubuntu"/>
                <a:ea typeface="Ubuntu"/>
                <a:cs typeface="Ubuntu"/>
                <a:sym typeface="Ubuntu"/>
              </a:rPr>
              <a:t>COORDINACIÓN DOCENTE: RETO Y OPORTUNIDAD</a:t>
            </a:r>
            <a:endParaRPr sz="1300">
              <a:latin typeface="Ubuntu"/>
              <a:ea typeface="Ubuntu"/>
              <a:cs typeface="Ubuntu"/>
              <a:sym typeface="Ubuntu"/>
            </a:endParaRPr>
          </a:p>
          <a:p>
            <a:pPr indent="0" lvl="0" marL="0" marR="0" rtl="0" algn="l">
              <a:spcBef>
                <a:spcPts val="0"/>
              </a:spcBef>
              <a:spcAft>
                <a:spcPts val="0"/>
              </a:spcAft>
              <a:buNone/>
            </a:pPr>
            <a:r>
              <a:t/>
            </a:r>
            <a:endParaRPr sz="16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Mismo espacio en campus virtual, grabaciones, avisos desde foros… oportunidad para mejorar coordinación de asignatura.</a:t>
            </a:r>
            <a:endParaRPr sz="12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Coordinador/a como director/a de orquesta y responsable del diseño de la asignatura y su plasmación online.</a:t>
            </a:r>
            <a:endParaRPr sz="1200">
              <a:latin typeface="Ubuntu"/>
              <a:ea typeface="Ubuntu"/>
              <a:cs typeface="Ubuntu"/>
              <a:sym typeface="Ubuntu"/>
            </a:endParaRPr>
          </a:p>
          <a:p>
            <a:pPr indent="0" lvl="0" marL="0" marR="0" rtl="0" algn="l">
              <a:spcBef>
                <a:spcPts val="0"/>
              </a:spcBef>
              <a:spcAft>
                <a:spcPts val="0"/>
              </a:spcAft>
              <a:buNone/>
            </a:pPr>
            <a:r>
              <a:t/>
            </a:r>
            <a:endParaRPr sz="1600">
              <a:solidFill>
                <a:srgbClr val="595959"/>
              </a:solidFill>
              <a:latin typeface="Ubuntu"/>
              <a:ea typeface="Ubuntu"/>
              <a:cs typeface="Ubuntu"/>
              <a:sym typeface="Ubuntu"/>
            </a:endParaRPr>
          </a:p>
          <a:p>
            <a:pPr indent="0" lvl="0" marL="0" marR="0" rtl="0" algn="l">
              <a:spcBef>
                <a:spcPts val="0"/>
              </a:spcBef>
              <a:spcAft>
                <a:spcPts val="0"/>
              </a:spcAft>
              <a:buNone/>
            </a:pPr>
            <a:r>
              <a:rPr b="1" lang="es" sz="1600">
                <a:solidFill>
                  <a:srgbClr val="595959"/>
                </a:solidFill>
                <a:latin typeface="Ubuntu"/>
                <a:ea typeface="Ubuntu"/>
                <a:cs typeface="Ubuntu"/>
                <a:sym typeface="Ubuntu"/>
              </a:rPr>
              <a:t>NUEVOS ROLES DE APOYO DOCENTE</a:t>
            </a:r>
            <a:endParaRPr sz="1300">
              <a:latin typeface="Ubuntu"/>
              <a:ea typeface="Ubuntu"/>
              <a:cs typeface="Ubuntu"/>
              <a:sym typeface="Ubuntu"/>
            </a:endParaRPr>
          </a:p>
          <a:p>
            <a:pPr indent="0" lvl="0" marL="0" marR="0" rtl="0" algn="l">
              <a:spcBef>
                <a:spcPts val="0"/>
              </a:spcBef>
              <a:spcAft>
                <a:spcPts val="0"/>
              </a:spcAft>
              <a:buNone/>
            </a:pPr>
            <a:r>
              <a:t/>
            </a:r>
            <a:endParaRPr sz="16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Muchas Universidades han creado figuras del tipo mentores digitales u otras que se encargan de asesorar al profesorado/ formarlo en la adaptación de sus asignaturas. ¡Infórmate y pregunta!</a:t>
            </a:r>
            <a:endParaRPr sz="1200">
              <a:latin typeface="Ubuntu"/>
              <a:ea typeface="Ubuntu"/>
              <a:cs typeface="Ubuntu"/>
              <a:sym typeface="Ubuntu"/>
            </a:endParaRPr>
          </a:p>
          <a:p>
            <a:pPr indent="0" lvl="0" marL="0" marR="0" rtl="0" algn="l">
              <a:spcBef>
                <a:spcPts val="0"/>
              </a:spcBef>
              <a:spcAft>
                <a:spcPts val="0"/>
              </a:spcAft>
              <a:buNone/>
            </a:pPr>
            <a:r>
              <a:t/>
            </a:r>
            <a:endParaRPr sz="1600">
              <a:solidFill>
                <a:srgbClr val="595959"/>
              </a:solidFill>
              <a:latin typeface="Ubuntu"/>
              <a:ea typeface="Ubuntu"/>
              <a:cs typeface="Ubuntu"/>
              <a:sym typeface="Ubuntu"/>
            </a:endParaRPr>
          </a:p>
          <a:p>
            <a:pPr indent="0" lvl="0" marL="0" marR="0" rtl="0" algn="l">
              <a:spcBef>
                <a:spcPts val="0"/>
              </a:spcBef>
              <a:spcAft>
                <a:spcPts val="0"/>
              </a:spcAft>
              <a:buNone/>
            </a:pPr>
            <a:r>
              <a:t/>
            </a:r>
            <a:endParaRPr sz="1600">
              <a:solidFill>
                <a:srgbClr val="595959"/>
              </a:solidFill>
              <a:latin typeface="Ubuntu"/>
              <a:ea typeface="Ubuntu"/>
              <a:cs typeface="Ubuntu"/>
              <a:sym typeface="Ubuntu"/>
            </a:endParaRPr>
          </a:p>
          <a:p>
            <a:pPr indent="0" lvl="0" marL="0" marR="0" rtl="0" algn="l">
              <a:spcBef>
                <a:spcPts val="0"/>
              </a:spcBef>
              <a:spcAft>
                <a:spcPts val="0"/>
              </a:spcAft>
              <a:buNone/>
            </a:pPr>
            <a:r>
              <a:t/>
            </a:r>
            <a:endParaRPr sz="1600">
              <a:solidFill>
                <a:srgbClr val="595959"/>
              </a:solidFill>
              <a:latin typeface="Ubuntu"/>
              <a:ea typeface="Ubuntu"/>
              <a:cs typeface="Ubuntu"/>
              <a:sym typeface="Ubuntu"/>
            </a:endParaRPr>
          </a:p>
          <a:p>
            <a:pPr indent="0" lvl="0" marL="0" marR="0" rtl="0" algn="l">
              <a:spcBef>
                <a:spcPts val="0"/>
              </a:spcBef>
              <a:spcAft>
                <a:spcPts val="0"/>
              </a:spcAft>
              <a:buNone/>
            </a:pPr>
            <a:r>
              <a:t/>
            </a:r>
            <a:endParaRPr sz="1600">
              <a:solidFill>
                <a:srgbClr val="595959"/>
              </a:solidFill>
              <a:latin typeface="Ubuntu"/>
              <a:ea typeface="Ubuntu"/>
              <a:cs typeface="Ubuntu"/>
              <a:sym typeface="Ubuntu"/>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730" name="Shape 730"/>
        <p:cNvGrpSpPr/>
        <p:nvPr/>
      </p:nvGrpSpPr>
      <p:grpSpPr>
        <a:xfrm>
          <a:off x="0" y="0"/>
          <a:ext cx="0" cy="0"/>
          <a:chOff x="0" y="0"/>
          <a:chExt cx="0" cy="0"/>
        </a:xfrm>
      </p:grpSpPr>
      <p:sp>
        <p:nvSpPr>
          <p:cNvPr id="731" name="Google Shape;731;p89"/>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2" name="Google Shape;732;p89"/>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733" name="Google Shape;733;p89"/>
          <p:cNvSpPr txBox="1"/>
          <p:nvPr>
            <p:ph type="title"/>
          </p:nvPr>
        </p:nvSpPr>
        <p:spPr>
          <a:xfrm>
            <a:off x="956275" y="4626075"/>
            <a:ext cx="77454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roles docentes en programas virtuales/ semipresenciales de la UNIA</a:t>
            </a:r>
            <a:endParaRPr>
              <a:solidFill>
                <a:srgbClr val="85B016"/>
              </a:solidFill>
            </a:endParaRPr>
          </a:p>
        </p:txBody>
      </p:sp>
      <p:sp>
        <p:nvSpPr>
          <p:cNvPr id="734" name="Google Shape;734;p89"/>
          <p:cNvSpPr txBox="1"/>
          <p:nvPr/>
        </p:nvSpPr>
        <p:spPr>
          <a:xfrm>
            <a:off x="678175" y="830575"/>
            <a:ext cx="7745400" cy="2401200"/>
          </a:xfrm>
          <a:prstGeom prst="rect">
            <a:avLst/>
          </a:prstGeom>
          <a:noFill/>
          <a:ln>
            <a:noFill/>
          </a:ln>
        </p:spPr>
        <p:txBody>
          <a:bodyPr anchorCtr="0" anchor="t" bIns="91425" lIns="91425" spcFirstLastPara="1" rIns="91425" wrap="square" tIns="91425">
            <a:spAutoFit/>
          </a:bodyPr>
          <a:lstStyle/>
          <a:p>
            <a:pPr indent="0" lvl="0" marL="177800" rtl="0" algn="l">
              <a:spcBef>
                <a:spcPts val="0"/>
              </a:spcBef>
              <a:spcAft>
                <a:spcPts val="0"/>
              </a:spcAft>
              <a:buNone/>
            </a:pPr>
            <a:r>
              <a:rPr b="1" lang="es" sz="1600">
                <a:solidFill>
                  <a:srgbClr val="666666"/>
                </a:solidFill>
                <a:latin typeface="Ubuntu"/>
                <a:ea typeface="Ubuntu"/>
                <a:cs typeface="Ubuntu"/>
                <a:sym typeface="Ubuntu"/>
              </a:rPr>
              <a:t>¡EQUIPO DOCENTE! </a:t>
            </a:r>
            <a:r>
              <a:rPr lang="es" sz="1600">
                <a:solidFill>
                  <a:srgbClr val="666666"/>
                </a:solidFill>
                <a:latin typeface="Ubuntu"/>
                <a:ea typeface="Ubuntu"/>
                <a:cs typeface="Ubuntu"/>
                <a:sym typeface="Ubuntu"/>
              </a:rPr>
              <a:t>Más o menos numeroso según el curso. Ante programas modulares/ amplios, se recomiendan distintos roles:</a:t>
            </a:r>
            <a:endParaRPr sz="1600">
              <a:solidFill>
                <a:srgbClr val="666666"/>
              </a:solidFill>
              <a:latin typeface="Ubuntu"/>
              <a:ea typeface="Ubuntu"/>
              <a:cs typeface="Ubuntu"/>
              <a:sym typeface="Ubuntu"/>
            </a:endParaRPr>
          </a:p>
          <a:p>
            <a:pPr indent="0" lvl="0" marL="0" rtl="0" algn="l">
              <a:spcBef>
                <a:spcPts val="0"/>
              </a:spcBef>
              <a:spcAft>
                <a:spcPts val="0"/>
              </a:spcAft>
              <a:buNone/>
            </a:pPr>
            <a:r>
              <a:t/>
            </a:r>
            <a:endParaRPr b="1" sz="1600">
              <a:solidFill>
                <a:srgbClr val="666666"/>
              </a:solidFill>
              <a:latin typeface="Ubuntu"/>
              <a:ea typeface="Ubuntu"/>
              <a:cs typeface="Ubuntu"/>
              <a:sym typeface="Ubuntu"/>
            </a:endParaRPr>
          </a:p>
          <a:p>
            <a:pPr indent="0" lvl="0" marL="177800" rtl="0" algn="l">
              <a:spcBef>
                <a:spcPts val="0"/>
              </a:spcBef>
              <a:spcAft>
                <a:spcPts val="0"/>
              </a:spcAft>
              <a:buNone/>
            </a:pPr>
            <a:r>
              <a:rPr b="1" lang="es" sz="1600">
                <a:solidFill>
                  <a:srgbClr val="666666"/>
                </a:solidFill>
                <a:latin typeface="Ubuntu"/>
                <a:ea typeface="Ubuntu"/>
                <a:cs typeface="Ubuntu"/>
                <a:sym typeface="Ubuntu"/>
              </a:rPr>
              <a:t>-Director/a o coordinadores generales </a:t>
            </a:r>
            <a:r>
              <a:rPr lang="es" sz="1600">
                <a:solidFill>
                  <a:srgbClr val="666666"/>
                </a:solidFill>
                <a:latin typeface="Ubuntu"/>
                <a:ea typeface="Ubuntu"/>
                <a:cs typeface="Ubuntu"/>
                <a:sym typeface="Ubuntu"/>
              </a:rPr>
              <a:t>(diseño de programa y recursos comunes, comunicación con institución, supervisión de calidad…).</a:t>
            </a:r>
            <a:endParaRPr sz="1600">
              <a:solidFill>
                <a:srgbClr val="666666"/>
              </a:solidFill>
              <a:latin typeface="Ubuntu"/>
              <a:ea typeface="Ubuntu"/>
              <a:cs typeface="Ubuntu"/>
              <a:sym typeface="Ubuntu"/>
            </a:endParaRPr>
          </a:p>
          <a:p>
            <a:pPr indent="0" lvl="0" marL="177800" rtl="0" algn="l">
              <a:spcBef>
                <a:spcPts val="0"/>
              </a:spcBef>
              <a:spcAft>
                <a:spcPts val="0"/>
              </a:spcAft>
              <a:buNone/>
            </a:pPr>
            <a:r>
              <a:rPr b="1" lang="es" sz="1600">
                <a:solidFill>
                  <a:srgbClr val="666666"/>
                </a:solidFill>
                <a:latin typeface="Ubuntu"/>
                <a:ea typeface="Ubuntu"/>
                <a:cs typeface="Ubuntu"/>
                <a:sym typeface="Ubuntu"/>
              </a:rPr>
              <a:t>-Responsables de módulo/ materia </a:t>
            </a:r>
            <a:r>
              <a:rPr lang="es" sz="1600">
                <a:solidFill>
                  <a:srgbClr val="666666"/>
                </a:solidFill>
                <a:latin typeface="Ubuntu"/>
                <a:ea typeface="Ubuntu"/>
                <a:cs typeface="Ubuntu"/>
                <a:sym typeface="Ubuntu"/>
              </a:rPr>
              <a:t>(coordinación de profesorado de éste, creación de recursos modulares y aspectos de gestión: actas, comunicación con dirección...).</a:t>
            </a:r>
            <a:endParaRPr sz="1600">
              <a:solidFill>
                <a:srgbClr val="666666"/>
              </a:solidFill>
              <a:latin typeface="Ubuntu"/>
              <a:ea typeface="Ubuntu"/>
              <a:cs typeface="Ubuntu"/>
              <a:sym typeface="Ubuntu"/>
            </a:endParaRPr>
          </a:p>
          <a:p>
            <a:pPr indent="0" lvl="0" marL="177800" rtl="0" algn="l">
              <a:spcBef>
                <a:spcPts val="0"/>
              </a:spcBef>
              <a:spcAft>
                <a:spcPts val="0"/>
              </a:spcAft>
              <a:buNone/>
            </a:pPr>
            <a:r>
              <a:rPr b="1" lang="es" sz="1600">
                <a:solidFill>
                  <a:srgbClr val="666666"/>
                </a:solidFill>
                <a:latin typeface="Ubuntu"/>
                <a:ea typeface="Ubuntu"/>
                <a:cs typeface="Ubuntu"/>
                <a:sym typeface="Ubuntu"/>
              </a:rPr>
              <a:t>-Docentes </a:t>
            </a:r>
            <a:r>
              <a:rPr lang="es" sz="1600">
                <a:solidFill>
                  <a:srgbClr val="666666"/>
                </a:solidFill>
                <a:latin typeface="Ubuntu"/>
                <a:ea typeface="Ubuntu"/>
                <a:cs typeface="Ubuntu"/>
                <a:sym typeface="Ubuntu"/>
              </a:rPr>
              <a:t>(elaboración de materiales e impartición de cada bloque/ tema).</a:t>
            </a:r>
            <a:endParaRPr/>
          </a:p>
        </p:txBody>
      </p:sp>
      <p:sp>
        <p:nvSpPr>
          <p:cNvPr id="735" name="Google Shape;735;p89"/>
          <p:cNvSpPr txBox="1"/>
          <p:nvPr/>
        </p:nvSpPr>
        <p:spPr>
          <a:xfrm>
            <a:off x="906775" y="3329950"/>
            <a:ext cx="7516800" cy="369300"/>
          </a:xfrm>
          <a:prstGeom prst="rect">
            <a:avLst/>
          </a:prstGeom>
          <a:noFill/>
          <a:ln>
            <a:noFill/>
          </a:ln>
        </p:spPr>
        <p:txBody>
          <a:bodyPr anchorCtr="0" anchor="t" bIns="91425" lIns="91425" spcFirstLastPara="1" rIns="91425" wrap="square" tIns="91425">
            <a:spAutoFit/>
          </a:bodyPr>
          <a:lstStyle/>
          <a:p>
            <a:pPr indent="0" lvl="0" marL="177800" rtl="0" algn="l">
              <a:spcBef>
                <a:spcPts val="0"/>
              </a:spcBef>
              <a:spcAft>
                <a:spcPts val="0"/>
              </a:spcAft>
              <a:buNone/>
            </a:pPr>
            <a:r>
              <a:rPr lang="es" sz="1200">
                <a:solidFill>
                  <a:srgbClr val="666666"/>
                </a:solidFill>
                <a:latin typeface="Ubuntu"/>
                <a:ea typeface="Ubuntu"/>
                <a:cs typeface="Ubuntu"/>
                <a:sym typeface="Ubuntu"/>
              </a:rPr>
              <a:t>*Hay veces que hay expertos que elaboran materiales y otros ejercen de dinamizadores online.</a:t>
            </a:r>
            <a:endParaRPr sz="1200">
              <a:solidFill>
                <a:srgbClr val="666666"/>
              </a:solidFill>
              <a:latin typeface="Ubuntu"/>
              <a:ea typeface="Ubuntu"/>
              <a:cs typeface="Ubuntu"/>
              <a:sym typeface="Ubuntu"/>
            </a:endParaRPr>
          </a:p>
        </p:txBody>
      </p:sp>
      <p:grpSp>
        <p:nvGrpSpPr>
          <p:cNvPr id="736" name="Google Shape;736;p89"/>
          <p:cNvGrpSpPr/>
          <p:nvPr/>
        </p:nvGrpSpPr>
        <p:grpSpPr>
          <a:xfrm>
            <a:off x="1143437" y="4214198"/>
            <a:ext cx="823130" cy="823130"/>
            <a:chOff x="3497300" y="3227275"/>
            <a:chExt cx="296175" cy="296175"/>
          </a:xfrm>
        </p:grpSpPr>
        <p:sp>
          <p:nvSpPr>
            <p:cNvPr id="737" name="Google Shape;737;p89"/>
            <p:cNvSpPr/>
            <p:nvPr/>
          </p:nvSpPr>
          <p:spPr>
            <a:xfrm>
              <a:off x="3609925" y="3339900"/>
              <a:ext cx="69350" cy="68550"/>
            </a:xfrm>
            <a:custGeom>
              <a:rect b="b" l="l" r="r" t="t"/>
              <a:pathLst>
                <a:path extrusionOk="0" h="2742" w="2774">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89"/>
            <p:cNvSpPr/>
            <p:nvPr/>
          </p:nvSpPr>
          <p:spPr>
            <a:xfrm>
              <a:off x="3531175" y="3227275"/>
              <a:ext cx="86650" cy="86675"/>
            </a:xfrm>
            <a:custGeom>
              <a:rect b="b" l="l" r="r" t="t"/>
              <a:pathLst>
                <a:path extrusionOk="0" h="3467" w="3466">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89"/>
            <p:cNvSpPr/>
            <p:nvPr/>
          </p:nvSpPr>
          <p:spPr>
            <a:xfrm>
              <a:off x="3670575" y="3227275"/>
              <a:ext cx="86675" cy="86675"/>
            </a:xfrm>
            <a:custGeom>
              <a:rect b="b" l="l" r="r" t="t"/>
              <a:pathLst>
                <a:path extrusionOk="0" h="3467" w="3467">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89"/>
            <p:cNvSpPr/>
            <p:nvPr/>
          </p:nvSpPr>
          <p:spPr>
            <a:xfrm>
              <a:off x="3622525" y="3421825"/>
              <a:ext cx="41775" cy="25225"/>
            </a:xfrm>
            <a:custGeom>
              <a:rect b="b" l="l" r="r" t="t"/>
              <a:pathLst>
                <a:path extrusionOk="0" h="1009" w="1671">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89"/>
            <p:cNvSpPr/>
            <p:nvPr/>
          </p:nvSpPr>
          <p:spPr>
            <a:xfrm>
              <a:off x="3566600" y="3416300"/>
              <a:ext cx="70125" cy="106350"/>
            </a:xfrm>
            <a:custGeom>
              <a:rect b="b" l="l" r="r" t="t"/>
              <a:pathLst>
                <a:path extrusionOk="0" h="4254" w="2805">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9"/>
            <p:cNvSpPr/>
            <p:nvPr/>
          </p:nvSpPr>
          <p:spPr>
            <a:xfrm>
              <a:off x="3653250" y="3417100"/>
              <a:ext cx="70125" cy="106350"/>
            </a:xfrm>
            <a:custGeom>
              <a:rect b="b" l="l" r="r" t="t"/>
              <a:pathLst>
                <a:path extrusionOk="0" h="4254" w="2805">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9"/>
            <p:cNvSpPr/>
            <p:nvPr/>
          </p:nvSpPr>
          <p:spPr>
            <a:xfrm>
              <a:off x="3655625" y="3310775"/>
              <a:ext cx="137850" cy="108700"/>
            </a:xfrm>
            <a:custGeom>
              <a:rect b="b" l="l" r="r" t="t"/>
              <a:pathLst>
                <a:path extrusionOk="0" h="4348" w="5514">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9"/>
            <p:cNvSpPr/>
            <p:nvPr/>
          </p:nvSpPr>
          <p:spPr>
            <a:xfrm>
              <a:off x="3497300" y="3309975"/>
              <a:ext cx="136275" cy="108725"/>
            </a:xfrm>
            <a:custGeom>
              <a:rect b="b" l="l" r="r" t="t"/>
              <a:pathLst>
                <a:path extrusionOk="0" h="4349" w="5451">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0"/>
          <p:cNvSpPr/>
          <p:nvPr/>
        </p:nvSpPr>
        <p:spPr>
          <a:xfrm rot="5400000">
            <a:off x="-1711550" y="1711650"/>
            <a:ext cx="6858000" cy="34347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750" name="Google Shape;750;p90"/>
          <p:cNvSpPr/>
          <p:nvPr/>
        </p:nvSpPr>
        <p:spPr>
          <a:xfrm>
            <a:off x="363950" y="2236875"/>
            <a:ext cx="2705100" cy="2370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Disponibilidad y tiempo de dedicación del estudiante: no sobrecargar</a:t>
            </a:r>
            <a:endParaRPr b="1" sz="26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1" name="Google Shape;751;p90"/>
          <p:cNvSpPr txBox="1"/>
          <p:nvPr/>
        </p:nvSpPr>
        <p:spPr>
          <a:xfrm>
            <a:off x="3747225" y="576500"/>
            <a:ext cx="4839600" cy="482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sz="1500">
                <a:solidFill>
                  <a:srgbClr val="595959"/>
                </a:solidFill>
                <a:latin typeface="Ubuntu"/>
                <a:ea typeface="Ubuntu"/>
                <a:cs typeface="Ubuntu"/>
                <a:sym typeface="Ubuntu"/>
              </a:rPr>
              <a:t>PREGUNTAS CLAVE: </a:t>
            </a:r>
            <a:r>
              <a:rPr lang="es" sz="1500">
                <a:solidFill>
                  <a:srgbClr val="595959"/>
                </a:solidFill>
                <a:latin typeface="Ubuntu"/>
                <a:ea typeface="Ubuntu"/>
                <a:cs typeface="Ubuntu"/>
                <a:sym typeface="Ubuntu"/>
              </a:rPr>
              <a:t>¿Cuál es mi perfil de estudiante? (grado vs. posgrado y formación profesional), ¿actividad virtual nativa o virtualizada?</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600">
                <a:solidFill>
                  <a:srgbClr val="595959"/>
                </a:solidFill>
                <a:latin typeface="Ubuntu"/>
                <a:ea typeface="Ubuntu"/>
                <a:cs typeface="Ubuntu"/>
                <a:sym typeface="Ubuntu"/>
              </a:rPr>
              <a:t>En actividades “virtualizadas”, s</a:t>
            </a:r>
            <a:r>
              <a:rPr b="1" lang="es" sz="1600">
                <a:solidFill>
                  <a:srgbClr val="595959"/>
                </a:solidFill>
                <a:latin typeface="Ubuntu"/>
                <a:ea typeface="Ubuntu"/>
                <a:cs typeface="Ubuntu"/>
                <a:sym typeface="Ubuntu"/>
              </a:rPr>
              <a:t>esiones síncronas y tutorías online por webconferencia, RESPETANDO HORARIO ASIGNADO</a:t>
            </a:r>
            <a:endParaRPr sz="1600">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600">
                <a:solidFill>
                  <a:srgbClr val="595959"/>
                </a:solidFill>
                <a:latin typeface="Ubuntu"/>
                <a:ea typeface="Ubuntu"/>
                <a:cs typeface="Ubuntu"/>
                <a:sym typeface="Ubuntu"/>
              </a:rPr>
              <a:t>TRABAJO AUTÓNOMO</a:t>
            </a:r>
            <a:endParaRPr b="1" sz="16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¡Los días tienen las mismas horas en entornos virtuales! </a:t>
            </a:r>
            <a:r>
              <a:rPr lang="es" sz="1500">
                <a:solidFill>
                  <a:srgbClr val="595959"/>
                </a:solidFill>
                <a:latin typeface="Ubuntu"/>
                <a:ea typeface="Ubuntu"/>
                <a:cs typeface="Ubuntu"/>
                <a:sym typeface="Ubuntu"/>
              </a:rPr>
              <a:t>¡Pensar en horas de dedicación para la asignatura y calcular carga lectiva semanal al planificar trabajo autónomo!</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182562" marR="0" rtl="0" algn="l">
              <a:spcBef>
                <a:spcPts val="0"/>
              </a:spcBef>
              <a:spcAft>
                <a:spcPts val="0"/>
              </a:spcAft>
              <a:buNone/>
            </a:pPr>
            <a:r>
              <a:rPr lang="es">
                <a:solidFill>
                  <a:srgbClr val="595959"/>
                </a:solidFill>
                <a:latin typeface="Ubuntu"/>
                <a:ea typeface="Ubuntu"/>
                <a:cs typeface="Ubuntu"/>
                <a:sym typeface="Ubuntu"/>
              </a:rPr>
              <a:t>Ej. Asignaturas de 150 horas de dedicación en la UMA. 33,3 en GR y 11,7 en GR, ambas presenciales, restan 105 de trabajo autónomo. 1 semestre= 12/14 semanas de docencia y actividades complementarias =10-12 horas semanales de dedicación.</a:t>
            </a:r>
            <a:endParaRPr>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A veces l</a:t>
            </a:r>
            <a:r>
              <a:rPr b="1" lang="es" sz="1500">
                <a:solidFill>
                  <a:srgbClr val="595959"/>
                </a:solidFill>
                <a:latin typeface="Ubuntu"/>
                <a:ea typeface="Ubuntu"/>
                <a:cs typeface="Ubuntu"/>
                <a:sym typeface="Ubuntu"/>
              </a:rPr>
              <a:t>os estudiantes cursan varias asignaturas en paralelo! </a:t>
            </a:r>
            <a:r>
              <a:rPr lang="es" sz="1500">
                <a:solidFill>
                  <a:srgbClr val="595959"/>
                </a:solidFill>
                <a:latin typeface="Ubuntu"/>
                <a:ea typeface="Ubuntu"/>
                <a:cs typeface="Ubuntu"/>
                <a:sym typeface="Ubuntu"/>
              </a:rPr>
              <a:t>Secuenciar, procurar no sobrepasar carga lectiva semanal y en todo caso, coordinarse con compañeros/as. Teoría de juegos.</a:t>
            </a:r>
            <a:endParaRPr sz="1500">
              <a:solidFill>
                <a:srgbClr val="999999"/>
              </a:solidFill>
              <a:latin typeface="Ubuntu"/>
              <a:ea typeface="Ubuntu"/>
              <a:cs typeface="Ubuntu"/>
              <a:sym typeface="Ubuntu"/>
            </a:endParaRPr>
          </a:p>
        </p:txBody>
      </p:sp>
      <p:grpSp>
        <p:nvGrpSpPr>
          <p:cNvPr id="752" name="Google Shape;752;p90"/>
          <p:cNvGrpSpPr/>
          <p:nvPr/>
        </p:nvGrpSpPr>
        <p:grpSpPr>
          <a:xfrm>
            <a:off x="1329368" y="4480111"/>
            <a:ext cx="787934" cy="785841"/>
            <a:chOff x="3859600" y="3591950"/>
            <a:chExt cx="296975" cy="296175"/>
          </a:xfrm>
        </p:grpSpPr>
        <p:sp>
          <p:nvSpPr>
            <p:cNvPr id="753" name="Google Shape;753;p90"/>
            <p:cNvSpPr/>
            <p:nvPr/>
          </p:nvSpPr>
          <p:spPr>
            <a:xfrm>
              <a:off x="4034450" y="3766000"/>
              <a:ext cx="122125" cy="122125"/>
            </a:xfrm>
            <a:custGeom>
              <a:rect b="b" l="l" r="r" t="t"/>
              <a:pathLst>
                <a:path extrusionOk="0" h="4885" w="4885">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90"/>
            <p:cNvSpPr/>
            <p:nvPr/>
          </p:nvSpPr>
          <p:spPr>
            <a:xfrm>
              <a:off x="3860400" y="3679375"/>
              <a:ext cx="260725" cy="173300"/>
            </a:xfrm>
            <a:custGeom>
              <a:rect b="b" l="l" r="r" t="t"/>
              <a:pathLst>
                <a:path extrusionOk="0" h="6932" w="10429">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90"/>
            <p:cNvSpPr/>
            <p:nvPr/>
          </p:nvSpPr>
          <p:spPr>
            <a:xfrm>
              <a:off x="3859600" y="3591950"/>
              <a:ext cx="261525" cy="70900"/>
            </a:xfrm>
            <a:custGeom>
              <a:rect b="b" l="l" r="r" t="t"/>
              <a:pathLst>
                <a:path extrusionOk="0" h="2836" w="10461">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759" name="Shape 759"/>
        <p:cNvGrpSpPr/>
        <p:nvPr/>
      </p:nvGrpSpPr>
      <p:grpSpPr>
        <a:xfrm>
          <a:off x="0" y="0"/>
          <a:ext cx="0" cy="0"/>
          <a:chOff x="0" y="0"/>
          <a:chExt cx="0" cy="0"/>
        </a:xfrm>
      </p:grpSpPr>
      <p:sp>
        <p:nvSpPr>
          <p:cNvPr id="760" name="Google Shape;760;p91"/>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1" name="Google Shape;761;p91"/>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762" name="Google Shape;762;p91"/>
          <p:cNvSpPr txBox="1"/>
          <p:nvPr>
            <p:ph type="title"/>
          </p:nvPr>
        </p:nvSpPr>
        <p:spPr>
          <a:xfrm>
            <a:off x="956275" y="4626075"/>
            <a:ext cx="77454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o</a:t>
            </a:r>
            <a:r>
              <a:rPr lang="es">
                <a:solidFill>
                  <a:srgbClr val="85B016"/>
                </a:solidFill>
              </a:rPr>
              <a:t>rganización, carga lectiva semanal y calendarización de programas modulares en UNIA</a:t>
            </a:r>
            <a:endParaRPr>
              <a:solidFill>
                <a:srgbClr val="85B016"/>
              </a:solidFill>
            </a:endParaRPr>
          </a:p>
        </p:txBody>
      </p:sp>
      <p:sp>
        <p:nvSpPr>
          <p:cNvPr id="763" name="Google Shape;763;p91"/>
          <p:cNvSpPr txBox="1"/>
          <p:nvPr/>
        </p:nvSpPr>
        <p:spPr>
          <a:xfrm>
            <a:off x="600175" y="545875"/>
            <a:ext cx="8010600" cy="3621000"/>
          </a:xfrm>
          <a:prstGeom prst="rect">
            <a:avLst/>
          </a:prstGeom>
          <a:noFill/>
          <a:ln>
            <a:noFill/>
          </a:ln>
        </p:spPr>
        <p:txBody>
          <a:bodyPr anchorCtr="0" anchor="t" bIns="91425" lIns="91425" spcFirstLastPara="1" rIns="91425" wrap="square" tIns="91425">
            <a:noAutofit/>
          </a:bodyPr>
          <a:lstStyle/>
          <a:p>
            <a:pPr indent="0" lvl="0" marL="177800" rtl="0" algn="l">
              <a:lnSpc>
                <a:spcPct val="100000"/>
              </a:lnSpc>
              <a:spcBef>
                <a:spcPts val="0"/>
              </a:spcBef>
              <a:spcAft>
                <a:spcPts val="0"/>
              </a:spcAft>
              <a:buNone/>
            </a:pPr>
            <a:r>
              <a:rPr lang="es" sz="1600">
                <a:solidFill>
                  <a:srgbClr val="666666"/>
                </a:solidFill>
                <a:latin typeface="Ubuntu"/>
                <a:ea typeface="Ubuntu"/>
                <a:cs typeface="Ubuntu"/>
                <a:sym typeface="Ubuntu"/>
              </a:rPr>
              <a:t>Si son programas extensos, </a:t>
            </a:r>
            <a:r>
              <a:rPr b="1" lang="es" sz="1600">
                <a:solidFill>
                  <a:srgbClr val="666666"/>
                </a:solidFill>
                <a:latin typeface="Ubuntu"/>
                <a:ea typeface="Ubuntu"/>
                <a:cs typeface="Ubuntu"/>
                <a:sym typeface="Ubuntu"/>
              </a:rPr>
              <a:t>DIVIDIR </a:t>
            </a:r>
            <a:r>
              <a:rPr lang="es" sz="1600">
                <a:solidFill>
                  <a:srgbClr val="666666"/>
                </a:solidFill>
                <a:latin typeface="Ubuntu"/>
                <a:ea typeface="Ubuntu"/>
                <a:cs typeface="Ubuntu"/>
                <a:sym typeface="Ubuntu"/>
              </a:rPr>
              <a:t>en módulos y temas/ asignaturas.</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lang="es" sz="1600">
                <a:solidFill>
                  <a:srgbClr val="666666"/>
                </a:solidFill>
                <a:latin typeface="Ubuntu"/>
                <a:ea typeface="Ubuntu"/>
                <a:cs typeface="Ubuntu"/>
                <a:sym typeface="Ubuntu"/>
              </a:rPr>
              <a:t>Determinar </a:t>
            </a:r>
            <a:r>
              <a:rPr b="1" lang="es" sz="1600">
                <a:solidFill>
                  <a:srgbClr val="666666"/>
                </a:solidFill>
                <a:latin typeface="Ubuntu"/>
                <a:ea typeface="Ubuntu"/>
                <a:cs typeface="Ubuntu"/>
                <a:sym typeface="Ubuntu"/>
              </a:rPr>
              <a:t>CONTENIDOS, CARGA LECTIVA </a:t>
            </a:r>
            <a:r>
              <a:rPr lang="es" sz="1600">
                <a:solidFill>
                  <a:srgbClr val="666666"/>
                </a:solidFill>
                <a:latin typeface="Ubuntu"/>
                <a:ea typeface="Ubuntu"/>
                <a:cs typeface="Ubuntu"/>
                <a:sym typeface="Ubuntu"/>
              </a:rPr>
              <a:t>de cada nivel en ECTS/ horas y </a:t>
            </a:r>
            <a:r>
              <a:rPr b="1" lang="es" sz="1600">
                <a:solidFill>
                  <a:srgbClr val="666666"/>
                </a:solidFill>
                <a:latin typeface="Ubuntu"/>
                <a:ea typeface="Ubuntu"/>
                <a:cs typeface="Ubuntu"/>
                <a:sym typeface="Ubuntu"/>
              </a:rPr>
              <a:t>TEMPORALIZACIÓN</a:t>
            </a:r>
            <a:r>
              <a:rPr lang="es" sz="1600">
                <a:solidFill>
                  <a:srgbClr val="666666"/>
                </a:solidFill>
                <a:latin typeface="Ubuntu"/>
                <a:ea typeface="Ubuntu"/>
                <a:cs typeface="Ubuntu"/>
                <a:sym typeface="Ubuntu"/>
              </a:rPr>
              <a:t>. </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lang="es" sz="1600">
                <a:solidFill>
                  <a:srgbClr val="666666"/>
                </a:solidFill>
                <a:latin typeface="Ubuntu"/>
                <a:ea typeface="Ubuntu"/>
                <a:cs typeface="Ubuntu"/>
                <a:sym typeface="Ubuntu"/>
              </a:rPr>
              <a:t>Asignar </a:t>
            </a:r>
            <a:r>
              <a:rPr b="1" lang="es" sz="1600">
                <a:solidFill>
                  <a:srgbClr val="666666"/>
                </a:solidFill>
                <a:latin typeface="Ubuntu"/>
                <a:ea typeface="Ubuntu"/>
                <a:cs typeface="Ubuntu"/>
                <a:sym typeface="Ubuntu"/>
              </a:rPr>
              <a:t>RESPONSABLES </a:t>
            </a:r>
            <a:r>
              <a:rPr lang="es" sz="1600">
                <a:solidFill>
                  <a:srgbClr val="666666"/>
                </a:solidFill>
                <a:latin typeface="Ubuntu"/>
                <a:ea typeface="Ubuntu"/>
                <a:cs typeface="Ubuntu"/>
                <a:sym typeface="Ubuntu"/>
              </a:rPr>
              <a:t>a cada nivel (programa/ módulo…).</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lang="es" sz="1600">
                <a:solidFill>
                  <a:srgbClr val="666666"/>
                </a:solidFill>
                <a:latin typeface="Ubuntu"/>
                <a:ea typeface="Ubuntu"/>
                <a:cs typeface="Ubuntu"/>
                <a:sym typeface="Ubuntu"/>
              </a:rPr>
              <a:t>Pensar en una </a:t>
            </a:r>
            <a:r>
              <a:rPr b="1" lang="es" sz="1600">
                <a:solidFill>
                  <a:srgbClr val="666666"/>
                </a:solidFill>
                <a:latin typeface="Ubuntu"/>
                <a:ea typeface="Ubuntu"/>
                <a:cs typeface="Ubuntu"/>
                <a:sym typeface="Ubuntu"/>
              </a:rPr>
              <a:t>“SECUENCIA” común </a:t>
            </a:r>
            <a:r>
              <a:rPr lang="es" sz="1600">
                <a:solidFill>
                  <a:srgbClr val="666666"/>
                </a:solidFill>
                <a:latin typeface="Ubuntu"/>
                <a:ea typeface="Ubuntu"/>
                <a:cs typeface="Ubuntu"/>
                <a:sym typeface="Ubuntu"/>
              </a:rPr>
              <a:t>en cuanto a recursos, sistema de evaluación... que facilite el aprendizaje al estudiante (ej. cuestionarios al final de cada módulo)</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sz="1600">
              <a:solidFill>
                <a:srgbClr val="666666"/>
              </a:solidFill>
              <a:latin typeface="Ubuntu"/>
              <a:ea typeface="Ubuntu"/>
              <a:cs typeface="Ubuntu"/>
              <a:sym typeface="Ubuntu"/>
            </a:endParaRPr>
          </a:p>
          <a:p>
            <a:pPr indent="0" lvl="0" marL="177800" rtl="0" algn="l">
              <a:spcBef>
                <a:spcPts val="0"/>
              </a:spcBef>
              <a:spcAft>
                <a:spcPts val="0"/>
              </a:spcAft>
              <a:buClr>
                <a:schemeClr val="dk1"/>
              </a:buClr>
              <a:buSzPts val="1100"/>
              <a:buFont typeface="Arial"/>
              <a:buNone/>
            </a:pPr>
            <a:r>
              <a:rPr lang="es" sz="1600">
                <a:solidFill>
                  <a:srgbClr val="666666"/>
                </a:solidFill>
                <a:latin typeface="Ubuntu"/>
                <a:ea typeface="Ubuntu"/>
                <a:cs typeface="Ubuntu"/>
                <a:sym typeface="Ubuntu"/>
              </a:rPr>
              <a:t>¡Cuidado, los días online tienen las mismas horas! ¡</a:t>
            </a:r>
            <a:r>
              <a:rPr b="1" lang="es" sz="1600">
                <a:solidFill>
                  <a:srgbClr val="666666"/>
                </a:solidFill>
                <a:latin typeface="Ubuntu"/>
                <a:ea typeface="Ubuntu"/>
                <a:cs typeface="Ubuntu"/>
                <a:sym typeface="Ubuntu"/>
              </a:rPr>
              <a:t>NO SOBRECARGAR</a:t>
            </a:r>
            <a:r>
              <a:rPr lang="es" sz="1600">
                <a:solidFill>
                  <a:srgbClr val="666666"/>
                </a:solidFill>
                <a:latin typeface="Ubuntu"/>
                <a:ea typeface="Ubuntu"/>
                <a:cs typeface="Ubuntu"/>
                <a:sym typeface="Ubuntu"/>
              </a:rPr>
              <a:t>!</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lang="es" sz="1600">
                <a:solidFill>
                  <a:srgbClr val="666666"/>
                </a:solidFill>
                <a:latin typeface="Ubuntu"/>
                <a:ea typeface="Ubuntu"/>
                <a:cs typeface="Ubuntu"/>
                <a:sym typeface="Ubuntu"/>
              </a:rPr>
              <a:t>Dejar si es posible </a:t>
            </a:r>
            <a:r>
              <a:rPr b="1" lang="es" sz="1600">
                <a:solidFill>
                  <a:srgbClr val="666666"/>
                </a:solidFill>
                <a:latin typeface="Ubuntu"/>
                <a:ea typeface="Ubuntu"/>
                <a:cs typeface="Ubuntu"/>
                <a:sym typeface="Ubuntu"/>
              </a:rPr>
              <a:t>“MARGEN TEMPORAL” </a:t>
            </a:r>
            <a:r>
              <a:rPr lang="es" sz="1600">
                <a:solidFill>
                  <a:srgbClr val="666666"/>
                </a:solidFill>
                <a:latin typeface="Ubuntu"/>
                <a:ea typeface="Ubuntu"/>
                <a:cs typeface="Ubuntu"/>
                <a:sym typeface="Ubuntu"/>
              </a:rPr>
              <a:t>(ej. 1 semana) entre módulos (“dar respiros”, “recuperaciones insitu…”)</a:t>
            </a:r>
            <a:endParaRPr sz="16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b="1" sz="1600">
              <a:solidFill>
                <a:srgbClr val="666666"/>
              </a:solidFill>
              <a:latin typeface="Ubuntu"/>
              <a:ea typeface="Ubuntu"/>
              <a:cs typeface="Ubuntu"/>
              <a:sym typeface="Ubuntu"/>
            </a:endParaRPr>
          </a:p>
          <a:p>
            <a:pPr indent="0" lvl="0" marL="0" rtl="0" algn="l">
              <a:lnSpc>
                <a:spcPct val="100000"/>
              </a:lnSpc>
              <a:spcBef>
                <a:spcPts val="0"/>
              </a:spcBef>
              <a:spcAft>
                <a:spcPts val="0"/>
              </a:spcAft>
              <a:buNone/>
            </a:pPr>
            <a:r>
              <a:t/>
            </a:r>
            <a:endParaRPr sz="1600">
              <a:solidFill>
                <a:srgbClr val="666666"/>
              </a:solidFill>
              <a:latin typeface="Ubuntu"/>
              <a:ea typeface="Ubuntu"/>
              <a:cs typeface="Ubuntu"/>
              <a:sym typeface="Ubuntu"/>
            </a:endParaRPr>
          </a:p>
        </p:txBody>
      </p:sp>
      <p:grpSp>
        <p:nvGrpSpPr>
          <p:cNvPr id="764" name="Google Shape;764;p91"/>
          <p:cNvGrpSpPr/>
          <p:nvPr/>
        </p:nvGrpSpPr>
        <p:grpSpPr>
          <a:xfrm>
            <a:off x="1100768" y="4327711"/>
            <a:ext cx="787934" cy="785841"/>
            <a:chOff x="3859600" y="3591950"/>
            <a:chExt cx="296975" cy="296175"/>
          </a:xfrm>
        </p:grpSpPr>
        <p:sp>
          <p:nvSpPr>
            <p:cNvPr id="765" name="Google Shape;765;p91"/>
            <p:cNvSpPr/>
            <p:nvPr/>
          </p:nvSpPr>
          <p:spPr>
            <a:xfrm>
              <a:off x="4034450" y="3766000"/>
              <a:ext cx="122125" cy="122125"/>
            </a:xfrm>
            <a:custGeom>
              <a:rect b="b" l="l" r="r" t="t"/>
              <a:pathLst>
                <a:path extrusionOk="0" h="4885" w="4885">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91"/>
            <p:cNvSpPr/>
            <p:nvPr/>
          </p:nvSpPr>
          <p:spPr>
            <a:xfrm>
              <a:off x="3860400" y="3679375"/>
              <a:ext cx="260725" cy="173300"/>
            </a:xfrm>
            <a:custGeom>
              <a:rect b="b" l="l" r="r" t="t"/>
              <a:pathLst>
                <a:path extrusionOk="0" h="6932" w="10429">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91"/>
            <p:cNvSpPr/>
            <p:nvPr/>
          </p:nvSpPr>
          <p:spPr>
            <a:xfrm>
              <a:off x="3859600" y="3591950"/>
              <a:ext cx="261525" cy="70900"/>
            </a:xfrm>
            <a:custGeom>
              <a:rect b="b" l="l" r="r" t="t"/>
              <a:pathLst>
                <a:path extrusionOk="0" h="2836" w="10461">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771" name="Shape 771"/>
        <p:cNvGrpSpPr/>
        <p:nvPr/>
      </p:nvGrpSpPr>
      <p:grpSpPr>
        <a:xfrm>
          <a:off x="0" y="0"/>
          <a:ext cx="0" cy="0"/>
          <a:chOff x="0" y="0"/>
          <a:chExt cx="0" cy="0"/>
        </a:xfrm>
      </p:grpSpPr>
      <p:sp>
        <p:nvSpPr>
          <p:cNvPr id="772" name="Google Shape;772;p92"/>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3" name="Google Shape;773;p92"/>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774" name="Google Shape;774;p92"/>
          <p:cNvSpPr txBox="1"/>
          <p:nvPr>
            <p:ph type="title"/>
          </p:nvPr>
        </p:nvSpPr>
        <p:spPr>
          <a:xfrm>
            <a:off x="1032475" y="663675"/>
            <a:ext cx="7294500" cy="67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1800">
                <a:solidFill>
                  <a:schemeClr val="dk2"/>
                </a:solidFill>
              </a:rPr>
              <a:t>E</a:t>
            </a:r>
            <a:r>
              <a:rPr lang="es" sz="1800">
                <a:solidFill>
                  <a:schemeClr val="dk2"/>
                </a:solidFill>
              </a:rPr>
              <a:t>xtracto de cronograma de programa modular de la UNIA</a:t>
            </a:r>
            <a:r>
              <a:rPr lang="es" sz="1800">
                <a:solidFill>
                  <a:schemeClr val="dk2"/>
                </a:solidFill>
              </a:rPr>
              <a:t>, con carga lectiva y roles docentes</a:t>
            </a:r>
            <a:endParaRPr sz="1800">
              <a:solidFill>
                <a:schemeClr val="dk2"/>
              </a:solidFill>
            </a:endParaRPr>
          </a:p>
        </p:txBody>
      </p:sp>
      <p:graphicFrame>
        <p:nvGraphicFramePr>
          <p:cNvPr id="775" name="Google Shape;775;p92"/>
          <p:cNvGraphicFramePr/>
          <p:nvPr/>
        </p:nvGraphicFramePr>
        <p:xfrm>
          <a:off x="923550" y="1470175"/>
          <a:ext cx="3000000" cy="3000000"/>
        </p:xfrm>
        <a:graphic>
          <a:graphicData uri="http://schemas.openxmlformats.org/drawingml/2006/table">
            <a:tbl>
              <a:tblPr>
                <a:noFill/>
                <a:tableStyleId>{3A422DF1-42C2-4823-9CF6-1FBE49DD57C8}</a:tableStyleId>
              </a:tblPr>
              <a:tblGrid>
                <a:gridCol w="756675"/>
                <a:gridCol w="649700"/>
                <a:gridCol w="1042850"/>
                <a:gridCol w="1250125"/>
                <a:gridCol w="944900"/>
                <a:gridCol w="583825"/>
                <a:gridCol w="657275"/>
                <a:gridCol w="665050"/>
                <a:gridCol w="826800"/>
              </a:tblGrid>
              <a:tr h="401850">
                <a:tc>
                  <a:txBody>
                    <a:bodyPr/>
                    <a:lstStyle/>
                    <a:p>
                      <a:pPr indent="0" lvl="0" marL="0" rtl="0" algn="ctr">
                        <a:lnSpc>
                          <a:spcPct val="100000"/>
                        </a:lnSpc>
                        <a:spcBef>
                          <a:spcPts val="1200"/>
                        </a:spcBef>
                        <a:spcAft>
                          <a:spcPts val="1200"/>
                        </a:spcAft>
                        <a:buNone/>
                      </a:pPr>
                      <a:r>
                        <a:rPr b="1" lang="es" sz="1100">
                          <a:solidFill>
                            <a:srgbClr val="434343"/>
                          </a:solidFill>
                        </a:rPr>
                        <a:t>MÓDULO</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Nº ECTS</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Coordinador/a</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ASIGNATURAS</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Docente y tutor/a</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Nº ECTS</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Fecha inicio</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Fecha fin</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a:txBody>
                    <a:bodyPr/>
                    <a:lstStyle/>
                    <a:p>
                      <a:pPr indent="0" lvl="0" marL="0" rtl="0" algn="ctr">
                        <a:lnSpc>
                          <a:spcPct val="100000"/>
                        </a:lnSpc>
                        <a:spcBef>
                          <a:spcPts val="1200"/>
                        </a:spcBef>
                        <a:spcAft>
                          <a:spcPts val="1200"/>
                        </a:spcAft>
                        <a:buNone/>
                      </a:pPr>
                      <a:r>
                        <a:rPr b="1" lang="es" sz="1100">
                          <a:solidFill>
                            <a:srgbClr val="434343"/>
                          </a:solidFill>
                        </a:rPr>
                        <a:t>Sesión presencial</a:t>
                      </a:r>
                      <a:endParaRPr b="1" sz="1100">
                        <a:solidFill>
                          <a:srgbClr val="434343"/>
                        </a:solidFill>
                      </a:endParaRPr>
                    </a:p>
                  </a:txBody>
                  <a:tcPr marT="91425" marB="91425" marR="44450" marL="4445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r>
              <a:tr h="440300">
                <a:tc rowSpan="4">
                  <a:txBody>
                    <a:bodyPr/>
                    <a:lstStyle/>
                    <a:p>
                      <a:pPr indent="0" lvl="0" marL="0" rtl="0" algn="just">
                        <a:lnSpc>
                          <a:spcPct val="100000"/>
                        </a:lnSpc>
                        <a:spcBef>
                          <a:spcPts val="1200"/>
                        </a:spcBef>
                        <a:spcAft>
                          <a:spcPts val="1200"/>
                        </a:spcAft>
                        <a:buNone/>
                      </a:pPr>
                      <a:r>
                        <a:rPr b="1" lang="es" sz="1100">
                          <a:solidFill>
                            <a:srgbClr val="434343"/>
                          </a:solidFill>
                        </a:rPr>
                        <a:t>Nombre del módulo</a:t>
                      </a:r>
                      <a:endParaRPr b="1" sz="1100">
                        <a:solidFill>
                          <a:srgbClr val="434343"/>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2D050"/>
                    </a:solidFill>
                  </a:tcPr>
                </a:tc>
                <a:tc rowSpan="4">
                  <a:txBody>
                    <a:bodyPr/>
                    <a:lstStyle/>
                    <a:p>
                      <a:pPr indent="0" lvl="0" marL="0" rtl="0" algn="ctr">
                        <a:lnSpc>
                          <a:spcPct val="100000"/>
                        </a:lnSpc>
                        <a:spcBef>
                          <a:spcPts val="1200"/>
                        </a:spcBef>
                        <a:spcAft>
                          <a:spcPts val="1200"/>
                        </a:spcAft>
                        <a:buNone/>
                      </a:pPr>
                      <a:r>
                        <a:rPr lang="es" sz="1100">
                          <a:solidFill>
                            <a:schemeClr val="dk2"/>
                          </a:solidFill>
                        </a:rPr>
                        <a:t>4</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rowSpan="4">
                  <a:txBody>
                    <a:bodyPr/>
                    <a:lstStyle/>
                    <a:p>
                      <a:pPr indent="0" lvl="0" marL="0" rtl="0" algn="just">
                        <a:lnSpc>
                          <a:spcPct val="100000"/>
                        </a:lnSpc>
                        <a:spcBef>
                          <a:spcPts val="1200"/>
                        </a:spcBef>
                        <a:spcAft>
                          <a:spcPts val="1200"/>
                        </a:spcAft>
                        <a:buNone/>
                      </a:pPr>
                      <a:r>
                        <a:rPr lang="es" sz="1100">
                          <a:solidFill>
                            <a:schemeClr val="dk2"/>
                          </a:solidFill>
                        </a:rPr>
                        <a:t>Nombre coordinador/a</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00000"/>
                        </a:lnSpc>
                        <a:spcBef>
                          <a:spcPts val="1200"/>
                        </a:spcBef>
                        <a:spcAft>
                          <a:spcPts val="1200"/>
                        </a:spcAft>
                        <a:buNone/>
                      </a:pPr>
                      <a:r>
                        <a:rPr lang="es" sz="1100">
                          <a:solidFill>
                            <a:schemeClr val="dk2"/>
                          </a:solidFill>
                        </a:rPr>
                        <a:t>Nombre del tema</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s" sz="1100">
                          <a:solidFill>
                            <a:schemeClr val="dk2"/>
                          </a:solidFill>
                        </a:rPr>
                        <a:t>Nombre docente </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1</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20/01/20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26/01/20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25/01/20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93125">
                <a:tc vMerge="1"/>
                <a:tc vMerge="1"/>
                <a:tc vMerge="1"/>
                <a:tc>
                  <a:txBody>
                    <a:bodyPr/>
                    <a:lstStyle/>
                    <a:p>
                      <a:pPr indent="0" lvl="0" marL="0" rtl="0" algn="l">
                        <a:lnSpc>
                          <a:spcPct val="100000"/>
                        </a:lnSpc>
                        <a:spcBef>
                          <a:spcPts val="1200"/>
                        </a:spcBef>
                        <a:spcAft>
                          <a:spcPts val="1200"/>
                        </a:spcAft>
                        <a:buClr>
                          <a:schemeClr val="dk1"/>
                        </a:buClr>
                        <a:buSzPts val="1100"/>
                        <a:buFont typeface="Arial"/>
                        <a:buNone/>
                      </a:pPr>
                      <a:r>
                        <a:rPr lang="es" sz="1100">
                          <a:solidFill>
                            <a:schemeClr val="dk2"/>
                          </a:solidFill>
                        </a:rPr>
                        <a:t>Nombre del tema</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Clr>
                          <a:schemeClr val="dk1"/>
                        </a:buClr>
                        <a:buSzPts val="1100"/>
                        <a:buFont typeface="Arial"/>
                        <a:buNone/>
                      </a:pPr>
                      <a:r>
                        <a:rPr lang="es" sz="1100">
                          <a:solidFill>
                            <a:schemeClr val="dk2"/>
                          </a:solidFill>
                        </a:rPr>
                        <a:t>Nombre docente </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1</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20/01/20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26/01/20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25/01/20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536950">
                <a:tc vMerge="1"/>
                <a:tc vMerge="1"/>
                <a:tc vMerge="1"/>
                <a:tc>
                  <a:txBody>
                    <a:bodyPr/>
                    <a:lstStyle/>
                    <a:p>
                      <a:pPr indent="0" lvl="0" marL="0" rtl="0" algn="l">
                        <a:lnSpc>
                          <a:spcPct val="100000"/>
                        </a:lnSpc>
                        <a:spcBef>
                          <a:spcPts val="1200"/>
                        </a:spcBef>
                        <a:spcAft>
                          <a:spcPts val="1200"/>
                        </a:spcAft>
                        <a:buClr>
                          <a:schemeClr val="dk1"/>
                        </a:buClr>
                        <a:buSzPts val="1100"/>
                        <a:buFont typeface="Arial"/>
                        <a:buNone/>
                      </a:pPr>
                      <a:r>
                        <a:rPr lang="es" sz="1100">
                          <a:solidFill>
                            <a:schemeClr val="dk2"/>
                          </a:solidFill>
                        </a:rPr>
                        <a:t>Nombre del tema</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Clr>
                          <a:schemeClr val="dk1"/>
                        </a:buClr>
                        <a:buSzPts val="1100"/>
                        <a:buFont typeface="Arial"/>
                        <a:buNone/>
                      </a:pPr>
                      <a:r>
                        <a:rPr lang="es" sz="1100">
                          <a:solidFill>
                            <a:schemeClr val="dk2"/>
                          </a:solidFill>
                        </a:rPr>
                        <a:t>Nombre docente </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1</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27/01/20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02/02/20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01/02/20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536950">
                <a:tc vMerge="1"/>
                <a:tc vMerge="1"/>
                <a:tc vMerge="1"/>
                <a:tc>
                  <a:txBody>
                    <a:bodyPr/>
                    <a:lstStyle/>
                    <a:p>
                      <a:pPr indent="0" lvl="0" marL="0" rtl="0" algn="l">
                        <a:lnSpc>
                          <a:spcPct val="100000"/>
                        </a:lnSpc>
                        <a:spcBef>
                          <a:spcPts val="1200"/>
                        </a:spcBef>
                        <a:spcAft>
                          <a:spcPts val="1200"/>
                        </a:spcAft>
                        <a:buClr>
                          <a:schemeClr val="dk1"/>
                        </a:buClr>
                        <a:buSzPts val="1100"/>
                        <a:buFont typeface="Arial"/>
                        <a:buNone/>
                      </a:pPr>
                      <a:r>
                        <a:rPr lang="es" sz="1100">
                          <a:solidFill>
                            <a:schemeClr val="dk2"/>
                          </a:solidFill>
                        </a:rPr>
                        <a:t>Nombre del tema</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Clr>
                          <a:schemeClr val="dk1"/>
                        </a:buClr>
                        <a:buSzPts val="1100"/>
                        <a:buFont typeface="Arial"/>
                        <a:buNone/>
                      </a:pPr>
                      <a:r>
                        <a:rPr lang="es" sz="1100">
                          <a:solidFill>
                            <a:schemeClr val="dk2"/>
                          </a:solidFill>
                        </a:rPr>
                        <a:t>Nombre docente </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1</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27/01/20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02/02/20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s" sz="1100">
                          <a:solidFill>
                            <a:schemeClr val="dk2"/>
                          </a:solidFill>
                        </a:rPr>
                        <a:t>01/02/20</a:t>
                      </a:r>
                      <a:endParaRPr sz="1100">
                        <a:solidFill>
                          <a:schemeClr val="dk2"/>
                        </a:solidFill>
                      </a:endParaRPr>
                    </a:p>
                  </a:txBody>
                  <a:tcPr marT="91425" marB="91425" marR="44450" marL="44450" anchor="ctr">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
        <p:nvSpPr>
          <p:cNvPr id="776" name="Google Shape;776;p92"/>
          <p:cNvSpPr txBox="1"/>
          <p:nvPr>
            <p:ph type="title"/>
          </p:nvPr>
        </p:nvSpPr>
        <p:spPr>
          <a:xfrm>
            <a:off x="956275" y="4626075"/>
            <a:ext cx="77454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organización, carga lectiva semanal y calendarización de programas modulares en UNIA</a:t>
            </a:r>
            <a:endParaRPr>
              <a:solidFill>
                <a:srgbClr val="85B01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3"/>
          <p:cNvSpPr/>
          <p:nvPr/>
        </p:nvSpPr>
        <p:spPr>
          <a:xfrm rot="5400000">
            <a:off x="-1719125" y="1719300"/>
            <a:ext cx="6858000" cy="34194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782" name="Google Shape;782;p93"/>
          <p:cNvSpPr/>
          <p:nvPr/>
        </p:nvSpPr>
        <p:spPr>
          <a:xfrm>
            <a:off x="363950" y="1962200"/>
            <a:ext cx="2689800" cy="20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La docencia semipresencial/virtual debería ser más flexible y accesible…</a:t>
            </a:r>
            <a:endParaRPr sz="2600">
              <a:solidFill>
                <a:schemeClr val="lt1"/>
              </a:solidFill>
              <a:latin typeface="Arial"/>
              <a:ea typeface="Arial"/>
              <a:cs typeface="Arial"/>
              <a:sym typeface="Arial"/>
            </a:endParaRPr>
          </a:p>
        </p:txBody>
      </p:sp>
      <p:sp>
        <p:nvSpPr>
          <p:cNvPr id="783" name="Google Shape;783;p93"/>
          <p:cNvSpPr/>
          <p:nvPr/>
        </p:nvSpPr>
        <p:spPr>
          <a:xfrm>
            <a:off x="3754850" y="678975"/>
            <a:ext cx="4789500" cy="532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500">
                <a:solidFill>
                  <a:srgbClr val="595959"/>
                </a:solidFill>
                <a:latin typeface="Ubuntu"/>
                <a:ea typeface="Ubuntu"/>
                <a:cs typeface="Ubuntu"/>
                <a:sym typeface="Ubuntu"/>
              </a:rPr>
              <a:t>Si algo caracteriza </a:t>
            </a:r>
            <a:r>
              <a:rPr b="1" lang="es" sz="1500">
                <a:solidFill>
                  <a:srgbClr val="595959"/>
                </a:solidFill>
                <a:latin typeface="Ubuntu"/>
                <a:ea typeface="Ubuntu"/>
                <a:cs typeface="Ubuntu"/>
                <a:sym typeface="Ubuntu"/>
              </a:rPr>
              <a:t>la enseñanza-aprendizaje en red</a:t>
            </a:r>
            <a:r>
              <a:rPr lang="es" sz="1500">
                <a:solidFill>
                  <a:srgbClr val="595959"/>
                </a:solidFill>
                <a:latin typeface="Ubuntu"/>
                <a:ea typeface="Ubuntu"/>
                <a:cs typeface="Ubuntu"/>
                <a:sym typeface="Ubuntu"/>
              </a:rPr>
              <a:t> es su </a:t>
            </a:r>
            <a:r>
              <a:rPr b="1" lang="es" sz="1500">
                <a:solidFill>
                  <a:srgbClr val="595959"/>
                </a:solidFill>
                <a:latin typeface="Ubuntu"/>
                <a:ea typeface="Ubuntu"/>
                <a:cs typeface="Ubuntu"/>
                <a:sym typeface="Ubuntu"/>
              </a:rPr>
              <a:t>FLEXIBILIDAD</a:t>
            </a:r>
            <a:r>
              <a:rPr lang="es" sz="1500">
                <a:solidFill>
                  <a:srgbClr val="595959"/>
                </a:solidFill>
                <a:latin typeface="Ubuntu"/>
                <a:ea typeface="Ubuntu"/>
                <a:cs typeface="Ubuntu"/>
                <a:sym typeface="Ubuntu"/>
              </a:rPr>
              <a:t>: los estudiantes, dentro de las “reglas” y márgenes, pueden avanzar a su ritmo y organizarse.</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Lo </a:t>
            </a:r>
            <a:r>
              <a:rPr b="1" lang="es" sz="1500">
                <a:solidFill>
                  <a:srgbClr val="595959"/>
                </a:solidFill>
                <a:latin typeface="Ubuntu"/>
                <a:ea typeface="Ubuntu"/>
                <a:cs typeface="Ubuntu"/>
                <a:sym typeface="Ubuntu"/>
              </a:rPr>
              <a:t>SÍNCRONO</a:t>
            </a:r>
            <a:r>
              <a:rPr lang="es" sz="1500">
                <a:solidFill>
                  <a:srgbClr val="595959"/>
                </a:solidFill>
                <a:latin typeface="Ubuntu"/>
                <a:ea typeface="Ubuntu"/>
                <a:cs typeface="Ubuntu"/>
                <a:sym typeface="Ubuntu"/>
              </a:rPr>
              <a:t> humaniza y acompaña, pero si abusamos de ello nos convertimos y convertimos a nuestros estudiantes en esclavos </a:t>
            </a:r>
            <a:r>
              <a:rPr b="1" lang="es" sz="1500">
                <a:solidFill>
                  <a:srgbClr val="595959"/>
                </a:solidFill>
                <a:latin typeface="Ubuntu"/>
                <a:ea typeface="Ubuntu"/>
                <a:cs typeface="Ubuntu"/>
                <a:sym typeface="Ubuntu"/>
              </a:rPr>
              <a:t>¡Usarlo con sentido y aportando valor!</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¡SECUENCIAR RECURSOS! </a:t>
            </a:r>
            <a:r>
              <a:rPr lang="es" sz="1500">
                <a:solidFill>
                  <a:srgbClr val="595959"/>
                </a:solidFill>
                <a:latin typeface="Ubuntu"/>
                <a:ea typeface="Ubuntu"/>
                <a:cs typeface="Ubuntu"/>
                <a:sym typeface="Ubuntu"/>
              </a:rPr>
              <a:t>Compartir con margen y de forma ordenada recursos y pautas de actividades que vayan a trabajarse en el aula/ online.</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Grabar y compartir sesiones impartidas en el aula</a:t>
            </a:r>
            <a:r>
              <a:rPr lang="es" sz="1500">
                <a:solidFill>
                  <a:srgbClr val="595959"/>
                </a:solidFill>
                <a:latin typeface="Ubuntu"/>
                <a:ea typeface="Ubuntu"/>
                <a:cs typeface="Ubuntu"/>
                <a:sym typeface="Ubuntu"/>
              </a:rPr>
              <a:t>, y dejar un </a:t>
            </a:r>
            <a:r>
              <a:rPr b="1" lang="es" sz="1500">
                <a:solidFill>
                  <a:srgbClr val="595959"/>
                </a:solidFill>
                <a:latin typeface="Ubuntu"/>
                <a:ea typeface="Ubuntu"/>
                <a:cs typeface="Ubuntu"/>
                <a:sym typeface="Ubuntu"/>
              </a:rPr>
              <a:t>MARGEN</a:t>
            </a:r>
            <a:r>
              <a:rPr lang="es" sz="1500">
                <a:solidFill>
                  <a:srgbClr val="595959"/>
                </a:solidFill>
                <a:latin typeface="Ubuntu"/>
                <a:ea typeface="Ubuntu"/>
                <a:cs typeface="Ubuntu"/>
                <a:sym typeface="Ubuntu"/>
              </a:rPr>
              <a:t> para que el alumnado con problemas de conexión/ otras razones pueda visualizarlas.</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¡ATENCIÓN A LA DIVERSIDAD Y ACCESIBILIDAD! </a:t>
            </a:r>
            <a:r>
              <a:rPr lang="es" sz="1500">
                <a:solidFill>
                  <a:srgbClr val="595959"/>
                </a:solidFill>
                <a:latin typeface="Ubuntu"/>
                <a:ea typeface="Ubuntu"/>
                <a:cs typeface="Ubuntu"/>
                <a:sym typeface="Ubuntu"/>
              </a:rPr>
              <a:t>Además de lo anterior, proporcionar contenidos en distintos formatos (grabaciones y presentaciones, textos, audios y esquemas…)</a:t>
            </a:r>
            <a:endParaRPr sz="1500">
              <a:latin typeface="Ubuntu"/>
              <a:ea typeface="Ubuntu"/>
              <a:cs typeface="Ubuntu"/>
              <a:sym typeface="Ubuntu"/>
            </a:endParaRPr>
          </a:p>
        </p:txBody>
      </p:sp>
      <p:grpSp>
        <p:nvGrpSpPr>
          <p:cNvPr id="784" name="Google Shape;784;p93"/>
          <p:cNvGrpSpPr/>
          <p:nvPr/>
        </p:nvGrpSpPr>
        <p:grpSpPr>
          <a:xfrm>
            <a:off x="1329751" y="4151561"/>
            <a:ext cx="726297" cy="842028"/>
            <a:chOff x="3858100" y="1435075"/>
            <a:chExt cx="487775" cy="481875"/>
          </a:xfrm>
        </p:grpSpPr>
        <p:sp>
          <p:nvSpPr>
            <p:cNvPr id="785" name="Google Shape;785;p93"/>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435D74"/>
                </a:solidFill>
                <a:latin typeface="Arial"/>
                <a:ea typeface="Arial"/>
                <a:cs typeface="Arial"/>
                <a:sym typeface="Arial"/>
              </a:endParaRPr>
            </a:p>
          </p:txBody>
        </p:sp>
        <p:sp>
          <p:nvSpPr>
            <p:cNvPr id="786" name="Google Shape;786;p93"/>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435D74"/>
                </a:solidFill>
                <a:latin typeface="Arial"/>
                <a:ea typeface="Arial"/>
                <a:cs typeface="Arial"/>
                <a:sym typeface="Arial"/>
              </a:endParaRPr>
            </a:p>
          </p:txBody>
        </p:sp>
        <p:sp>
          <p:nvSpPr>
            <p:cNvPr id="787" name="Google Shape;787;p93"/>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435D74"/>
                </a:solidFill>
                <a:latin typeface="Arial"/>
                <a:ea typeface="Arial"/>
                <a:cs typeface="Arial"/>
                <a:sym typeface="Arial"/>
              </a:endParaRPr>
            </a:p>
          </p:txBody>
        </p:sp>
        <p:sp>
          <p:nvSpPr>
            <p:cNvPr id="788" name="Google Shape;788;p93"/>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435D74"/>
                </a:solidFill>
                <a:latin typeface="Arial"/>
                <a:ea typeface="Arial"/>
                <a:cs typeface="Arial"/>
                <a:sym typeface="Arial"/>
              </a:endParaRPr>
            </a:p>
          </p:txBody>
        </p:sp>
        <p:sp>
          <p:nvSpPr>
            <p:cNvPr id="789" name="Google Shape;789;p93"/>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435D74"/>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94"/>
          <p:cNvSpPr/>
          <p:nvPr/>
        </p:nvSpPr>
        <p:spPr>
          <a:xfrm rot="5400000">
            <a:off x="-1711550" y="1711650"/>
            <a:ext cx="6858000" cy="34347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795" name="Google Shape;795;p94"/>
          <p:cNvSpPr/>
          <p:nvPr/>
        </p:nvSpPr>
        <p:spPr>
          <a:xfrm>
            <a:off x="470625" y="1718425"/>
            <a:ext cx="2451600" cy="2216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Ganar tiempo aprovechando las posibilidades de la enseñanza en red…</a:t>
            </a:r>
            <a:endParaRPr b="1" sz="26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6" name="Google Shape;796;p94"/>
          <p:cNvSpPr/>
          <p:nvPr/>
        </p:nvSpPr>
        <p:spPr>
          <a:xfrm>
            <a:off x="3792950" y="797750"/>
            <a:ext cx="4765800" cy="506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El “TIEMPO” en el aula presencial (o virtual), más VALIOSO </a:t>
            </a:r>
            <a:r>
              <a:rPr lang="es" sz="1500">
                <a:solidFill>
                  <a:srgbClr val="595959"/>
                </a:solidFill>
                <a:latin typeface="Ubuntu"/>
                <a:ea typeface="Ubuntu"/>
                <a:cs typeface="Ubuntu"/>
                <a:sym typeface="Ubuntu"/>
              </a:rPr>
              <a:t>que nunca en ciertos casos (*en docencia bimodal el alumnado no puede estar siempre físicamente en todas las sesiones y en docencia online debemos limitarlas para no saturar).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Algunas </a:t>
            </a:r>
            <a:r>
              <a:rPr b="1" lang="es" sz="1500">
                <a:solidFill>
                  <a:srgbClr val="595959"/>
                </a:solidFill>
                <a:latin typeface="Ubuntu"/>
                <a:ea typeface="Ubuntu"/>
                <a:cs typeface="Ubuntu"/>
                <a:sym typeface="Ubuntu"/>
              </a:rPr>
              <a:t>ideas para aprovecharlo</a:t>
            </a:r>
            <a:r>
              <a:rPr lang="es" sz="1500">
                <a:solidFill>
                  <a:srgbClr val="595959"/>
                </a:solidFill>
                <a:latin typeface="Ubuntu"/>
                <a:ea typeface="Ubuntu"/>
                <a:cs typeface="Ubuntu"/>
                <a:sym typeface="Ubuntu"/>
              </a:rPr>
              <a:t>:</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-Liberar tiempo empleando recursos online (ej. Videotutoriales y guías previas) en asignaturas prácticas que requieran manejo de programas, instrumental…</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-Sesiones presenciales/síncronas online centradas en dejar tiempo a trabajar a los estudiantes (con menor acceso/sin acceso a estos recursos/horas de prácticas libres presenciales) y atender dudas, etc.</a:t>
            </a:r>
            <a:endParaRPr sz="1500">
              <a:latin typeface="Ubuntu"/>
              <a:ea typeface="Ubuntu"/>
              <a:cs typeface="Ubuntu"/>
              <a:sym typeface="Ubuntu"/>
            </a:endParaRPr>
          </a:p>
          <a:p>
            <a:pPr indent="0" lvl="0" marL="0" marR="0" rtl="0" algn="l">
              <a:spcBef>
                <a:spcPts val="0"/>
              </a:spcBef>
              <a:spcAft>
                <a:spcPts val="0"/>
              </a:spcAft>
              <a:buNone/>
            </a:pPr>
            <a:r>
              <a:t/>
            </a:r>
            <a:endParaRPr b="1" sz="1500">
              <a:solidFill>
                <a:schemeClr val="dk1"/>
              </a:solidFill>
              <a:latin typeface="Ubuntu"/>
              <a:ea typeface="Ubuntu"/>
              <a:cs typeface="Ubuntu"/>
              <a:sym typeface="Ubuntu"/>
            </a:endParaRPr>
          </a:p>
          <a:p>
            <a:pPr indent="0" lvl="0" marL="0" marR="0" rtl="0" algn="l">
              <a:spcBef>
                <a:spcPts val="0"/>
              </a:spcBef>
              <a:spcAft>
                <a:spcPts val="0"/>
              </a:spcAft>
              <a:buNone/>
            </a:pPr>
            <a:r>
              <a:t/>
            </a:r>
            <a:endParaRPr b="1" sz="1500">
              <a:solidFill>
                <a:schemeClr val="dk1"/>
              </a:solidFill>
              <a:latin typeface="Ubuntu"/>
              <a:ea typeface="Ubuntu"/>
              <a:cs typeface="Ubuntu"/>
              <a:sym typeface="Ubuntu"/>
            </a:endParaRPr>
          </a:p>
          <a:p>
            <a:pPr indent="0" lvl="0" marL="0" marR="0" rtl="0" algn="l">
              <a:spcBef>
                <a:spcPts val="0"/>
              </a:spcBef>
              <a:spcAft>
                <a:spcPts val="0"/>
              </a:spcAft>
              <a:buNone/>
            </a:pPr>
            <a:r>
              <a:t/>
            </a:r>
            <a:endParaRPr b="1" sz="1500">
              <a:solidFill>
                <a:schemeClr val="dk1"/>
              </a:solidFill>
              <a:latin typeface="Ubuntu"/>
              <a:ea typeface="Ubuntu"/>
              <a:cs typeface="Ubuntu"/>
              <a:sym typeface="Ubuntu"/>
            </a:endParaRPr>
          </a:p>
        </p:txBody>
      </p:sp>
      <p:grpSp>
        <p:nvGrpSpPr>
          <p:cNvPr id="797" name="Google Shape;797;p94"/>
          <p:cNvGrpSpPr/>
          <p:nvPr/>
        </p:nvGrpSpPr>
        <p:grpSpPr>
          <a:xfrm>
            <a:off x="1306780" y="4631881"/>
            <a:ext cx="816278" cy="784736"/>
            <a:chOff x="-62890750" y="3747425"/>
            <a:chExt cx="330825" cy="317900"/>
          </a:xfrm>
        </p:grpSpPr>
        <p:sp>
          <p:nvSpPr>
            <p:cNvPr id="798" name="Google Shape;798;p94"/>
            <p:cNvSpPr/>
            <p:nvPr/>
          </p:nvSpPr>
          <p:spPr>
            <a:xfrm>
              <a:off x="-62890750" y="3747425"/>
              <a:ext cx="313500" cy="195825"/>
            </a:xfrm>
            <a:custGeom>
              <a:rect b="b" l="l" r="r" t="t"/>
              <a:pathLst>
                <a:path extrusionOk="0" h="7833" w="1254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9" name="Google Shape;799;p94"/>
            <p:cNvSpPr/>
            <p:nvPr/>
          </p:nvSpPr>
          <p:spPr>
            <a:xfrm>
              <a:off x="-62874975" y="3869075"/>
              <a:ext cx="315050" cy="196250"/>
            </a:xfrm>
            <a:custGeom>
              <a:rect b="b" l="l" r="r" t="t"/>
              <a:pathLst>
                <a:path extrusionOk="0" h="7850" w="12602">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0" name="Google Shape;800;p94"/>
            <p:cNvSpPr/>
            <p:nvPr/>
          </p:nvSpPr>
          <p:spPr>
            <a:xfrm>
              <a:off x="-62751325" y="3834525"/>
              <a:ext cx="15775" cy="26800"/>
            </a:xfrm>
            <a:custGeom>
              <a:rect b="b" l="l" r="r" t="t"/>
              <a:pathLst>
                <a:path extrusionOk="0" h="1072" w="631">
                  <a:moveTo>
                    <a:pt x="630" y="1"/>
                  </a:moveTo>
                  <a:cubicBezTo>
                    <a:pt x="410" y="221"/>
                    <a:pt x="158" y="599"/>
                    <a:pt x="0" y="1072"/>
                  </a:cubicBezTo>
                  <a:lnTo>
                    <a:pt x="630" y="1072"/>
                  </a:lnTo>
                  <a:lnTo>
                    <a:pt x="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1" name="Google Shape;801;p94"/>
            <p:cNvSpPr/>
            <p:nvPr/>
          </p:nvSpPr>
          <p:spPr>
            <a:xfrm>
              <a:off x="-62715100" y="3950300"/>
              <a:ext cx="15775" cy="26025"/>
            </a:xfrm>
            <a:custGeom>
              <a:rect b="b" l="l" r="r" t="t"/>
              <a:pathLst>
                <a:path extrusionOk="0" h="1041" w="631">
                  <a:moveTo>
                    <a:pt x="1" y="1"/>
                  </a:moveTo>
                  <a:lnTo>
                    <a:pt x="1" y="1041"/>
                  </a:lnTo>
                  <a:cubicBezTo>
                    <a:pt x="253" y="852"/>
                    <a:pt x="473" y="473"/>
                    <a:pt x="63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2" name="Google Shape;802;p94"/>
            <p:cNvSpPr/>
            <p:nvPr/>
          </p:nvSpPr>
          <p:spPr>
            <a:xfrm>
              <a:off x="-62751325" y="3950300"/>
              <a:ext cx="15775" cy="26025"/>
            </a:xfrm>
            <a:custGeom>
              <a:rect b="b" l="l" r="r" t="t"/>
              <a:pathLst>
                <a:path extrusionOk="0" h="1041" w="631">
                  <a:moveTo>
                    <a:pt x="0" y="1"/>
                  </a:moveTo>
                  <a:cubicBezTo>
                    <a:pt x="158" y="473"/>
                    <a:pt x="410" y="852"/>
                    <a:pt x="630" y="1041"/>
                  </a:cubicBezTo>
                  <a:lnTo>
                    <a:pt x="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3" name="Google Shape;803;p94"/>
            <p:cNvSpPr/>
            <p:nvPr/>
          </p:nvSpPr>
          <p:spPr>
            <a:xfrm>
              <a:off x="-62822225" y="3881000"/>
              <a:ext cx="44125" cy="48075"/>
            </a:xfrm>
            <a:custGeom>
              <a:rect b="b" l="l" r="r" t="t"/>
              <a:pathLst>
                <a:path extrusionOk="0" h="1923" w="1765">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4" name="Google Shape;804;p94"/>
            <p:cNvSpPr/>
            <p:nvPr/>
          </p:nvSpPr>
          <p:spPr>
            <a:xfrm>
              <a:off x="-62715100" y="3833750"/>
              <a:ext cx="15775" cy="26800"/>
            </a:xfrm>
            <a:custGeom>
              <a:rect b="b" l="l" r="r" t="t"/>
              <a:pathLst>
                <a:path extrusionOk="0" h="1072" w="631">
                  <a:moveTo>
                    <a:pt x="1" y="0"/>
                  </a:moveTo>
                  <a:lnTo>
                    <a:pt x="1" y="1071"/>
                  </a:lnTo>
                  <a:lnTo>
                    <a:pt x="631" y="1071"/>
                  </a:lnTo>
                  <a:cubicBezTo>
                    <a:pt x="505" y="599"/>
                    <a:pt x="253" y="189"/>
                    <a:pt x="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5" name="Google Shape;805;p94"/>
            <p:cNvSpPr/>
            <p:nvPr/>
          </p:nvSpPr>
          <p:spPr>
            <a:xfrm>
              <a:off x="-62758425" y="3881000"/>
              <a:ext cx="22875" cy="48075"/>
            </a:xfrm>
            <a:custGeom>
              <a:rect b="b" l="l" r="r" t="t"/>
              <a:pathLst>
                <a:path extrusionOk="0" h="1923" w="915">
                  <a:moveTo>
                    <a:pt x="95" y="0"/>
                  </a:moveTo>
                  <a:cubicBezTo>
                    <a:pt x="64" y="316"/>
                    <a:pt x="1" y="631"/>
                    <a:pt x="1" y="977"/>
                  </a:cubicBezTo>
                  <a:cubicBezTo>
                    <a:pt x="1" y="1324"/>
                    <a:pt x="64" y="1670"/>
                    <a:pt x="95" y="1922"/>
                  </a:cubicBezTo>
                  <a:lnTo>
                    <a:pt x="914" y="1922"/>
                  </a:lnTo>
                  <a:lnTo>
                    <a:pt x="91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6" name="Google Shape;806;p94"/>
            <p:cNvSpPr/>
            <p:nvPr/>
          </p:nvSpPr>
          <p:spPr>
            <a:xfrm>
              <a:off x="-62715100" y="3809325"/>
              <a:ext cx="74850" cy="51225"/>
            </a:xfrm>
            <a:custGeom>
              <a:rect b="b" l="l" r="r" t="t"/>
              <a:pathLst>
                <a:path extrusionOk="0" h="2049" w="2994">
                  <a:moveTo>
                    <a:pt x="1" y="1"/>
                  </a:moveTo>
                  <a:lnTo>
                    <a:pt x="1" y="32"/>
                  </a:lnTo>
                  <a:cubicBezTo>
                    <a:pt x="631" y="253"/>
                    <a:pt x="1198" y="1009"/>
                    <a:pt x="1481" y="2048"/>
                  </a:cubicBezTo>
                  <a:lnTo>
                    <a:pt x="2994" y="2048"/>
                  </a:lnTo>
                  <a:cubicBezTo>
                    <a:pt x="2426" y="946"/>
                    <a:pt x="1324" y="158"/>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7" name="Google Shape;807;p94"/>
            <p:cNvSpPr/>
            <p:nvPr/>
          </p:nvSpPr>
          <p:spPr>
            <a:xfrm>
              <a:off x="-62715875" y="3950300"/>
              <a:ext cx="75625" cy="51225"/>
            </a:xfrm>
            <a:custGeom>
              <a:rect b="b" l="l" r="r" t="t"/>
              <a:pathLst>
                <a:path extrusionOk="0" h="2049" w="3025">
                  <a:moveTo>
                    <a:pt x="1512" y="1"/>
                  </a:moveTo>
                  <a:cubicBezTo>
                    <a:pt x="1229" y="1009"/>
                    <a:pt x="662" y="1765"/>
                    <a:pt x="0" y="1986"/>
                  </a:cubicBezTo>
                  <a:lnTo>
                    <a:pt x="0" y="2049"/>
                  </a:lnTo>
                  <a:lnTo>
                    <a:pt x="32" y="2049"/>
                  </a:lnTo>
                  <a:cubicBezTo>
                    <a:pt x="1355" y="1891"/>
                    <a:pt x="2457" y="1104"/>
                    <a:pt x="302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8" name="Google Shape;808;p94"/>
            <p:cNvSpPr/>
            <p:nvPr/>
          </p:nvSpPr>
          <p:spPr>
            <a:xfrm>
              <a:off x="-62811200" y="3949525"/>
              <a:ext cx="75650" cy="52000"/>
            </a:xfrm>
            <a:custGeom>
              <a:rect b="b" l="l" r="r" t="t"/>
              <a:pathLst>
                <a:path extrusionOk="0" h="2080" w="3026">
                  <a:moveTo>
                    <a:pt x="1" y="0"/>
                  </a:moveTo>
                  <a:cubicBezTo>
                    <a:pt x="600" y="1166"/>
                    <a:pt x="1702" y="1954"/>
                    <a:pt x="3025" y="2080"/>
                  </a:cubicBezTo>
                  <a:lnTo>
                    <a:pt x="3025" y="2017"/>
                  </a:lnTo>
                  <a:cubicBezTo>
                    <a:pt x="2364" y="1796"/>
                    <a:pt x="1860" y="1040"/>
                    <a:pt x="154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9" name="Google Shape;809;p94"/>
            <p:cNvSpPr/>
            <p:nvPr/>
          </p:nvSpPr>
          <p:spPr>
            <a:xfrm>
              <a:off x="-62673350" y="3881000"/>
              <a:ext cx="44125" cy="48075"/>
            </a:xfrm>
            <a:custGeom>
              <a:rect b="b" l="l" r="r" t="t"/>
              <a:pathLst>
                <a:path extrusionOk="0" h="1923" w="1765">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0" name="Google Shape;810;p94"/>
            <p:cNvSpPr/>
            <p:nvPr/>
          </p:nvSpPr>
          <p:spPr>
            <a:xfrm>
              <a:off x="-62810400" y="3810125"/>
              <a:ext cx="75625" cy="51200"/>
            </a:xfrm>
            <a:custGeom>
              <a:rect b="b" l="l" r="r" t="t"/>
              <a:pathLst>
                <a:path extrusionOk="0" h="2048" w="3025">
                  <a:moveTo>
                    <a:pt x="2993" y="0"/>
                  </a:moveTo>
                  <a:cubicBezTo>
                    <a:pt x="1702" y="158"/>
                    <a:pt x="599" y="945"/>
                    <a:pt x="0" y="2048"/>
                  </a:cubicBezTo>
                  <a:lnTo>
                    <a:pt x="1544" y="2048"/>
                  </a:lnTo>
                  <a:cubicBezTo>
                    <a:pt x="1828" y="1008"/>
                    <a:pt x="2363" y="284"/>
                    <a:pt x="3025" y="32"/>
                  </a:cubicBezTo>
                  <a:lnTo>
                    <a:pt x="302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1" name="Google Shape;811;p94"/>
            <p:cNvSpPr/>
            <p:nvPr/>
          </p:nvSpPr>
          <p:spPr>
            <a:xfrm>
              <a:off x="-62715100" y="3881000"/>
              <a:ext cx="22850" cy="48075"/>
            </a:xfrm>
            <a:custGeom>
              <a:rect b="b" l="l" r="r" t="t"/>
              <a:pathLst>
                <a:path extrusionOk="0" h="1923" w="914">
                  <a:moveTo>
                    <a:pt x="1" y="0"/>
                  </a:moveTo>
                  <a:lnTo>
                    <a:pt x="1" y="1922"/>
                  </a:lnTo>
                  <a:lnTo>
                    <a:pt x="851" y="1922"/>
                  </a:lnTo>
                  <a:cubicBezTo>
                    <a:pt x="883" y="1607"/>
                    <a:pt x="914" y="1292"/>
                    <a:pt x="914" y="977"/>
                  </a:cubicBezTo>
                  <a:cubicBezTo>
                    <a:pt x="914" y="662"/>
                    <a:pt x="883" y="316"/>
                    <a:pt x="85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5"/>
          <p:cNvSpPr/>
          <p:nvPr/>
        </p:nvSpPr>
        <p:spPr>
          <a:xfrm rot="5400000">
            <a:off x="-1723000" y="1723050"/>
            <a:ext cx="6858000" cy="34119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817" name="Google Shape;817;p95"/>
          <p:cNvSpPr/>
          <p:nvPr/>
        </p:nvSpPr>
        <p:spPr>
          <a:xfrm>
            <a:off x="3831050" y="868425"/>
            <a:ext cx="4686300" cy="506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Más necesario que nunca </a:t>
            </a:r>
            <a:r>
              <a:rPr b="1" lang="es" sz="1500">
                <a:solidFill>
                  <a:srgbClr val="595959"/>
                </a:solidFill>
                <a:latin typeface="Ubuntu"/>
                <a:ea typeface="Ubuntu"/>
                <a:cs typeface="Ubuntu"/>
                <a:sym typeface="Ubuntu"/>
              </a:rPr>
              <a:t>(RE)PLANIFICAR también algunos aspectos de los CONTENIDOS </a:t>
            </a:r>
            <a:r>
              <a:rPr lang="es" sz="1500">
                <a:solidFill>
                  <a:srgbClr val="595959"/>
                </a:solidFill>
                <a:latin typeface="Ubuntu"/>
                <a:ea typeface="Ubuntu"/>
                <a:cs typeface="Ubuntu"/>
                <a:sym typeface="Ubuntu"/>
              </a:rPr>
              <a:t>(bloques, formatos…). Algunas ideas:</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-Aunque los contenidos se mantengan, </a:t>
            </a:r>
            <a:r>
              <a:rPr b="1" lang="es" sz="1500">
                <a:solidFill>
                  <a:srgbClr val="595959"/>
                </a:solidFill>
                <a:latin typeface="Ubuntu"/>
                <a:ea typeface="Ubuntu"/>
                <a:cs typeface="Ubuntu"/>
                <a:sym typeface="Ubuntu"/>
              </a:rPr>
              <a:t>reorganizarlos</a:t>
            </a:r>
            <a:r>
              <a:rPr lang="es" sz="1500">
                <a:solidFill>
                  <a:srgbClr val="595959"/>
                </a:solidFill>
                <a:latin typeface="Ubuntu"/>
                <a:ea typeface="Ubuntu"/>
                <a:cs typeface="Ubuntu"/>
                <a:sym typeface="Ubuntu"/>
              </a:rPr>
              <a:t> pensando en la duración de cada una de las sesiones presenciales bimodales: calcular y ensayar tiempos, dividirlos por </a:t>
            </a:r>
            <a:r>
              <a:rPr b="1" lang="es" sz="1500">
                <a:solidFill>
                  <a:srgbClr val="595959"/>
                </a:solidFill>
                <a:latin typeface="Ubuntu"/>
                <a:ea typeface="Ubuntu"/>
                <a:cs typeface="Ubuntu"/>
                <a:sym typeface="Ubuntu"/>
              </a:rPr>
              <a:t>bloques con sentido </a:t>
            </a:r>
            <a:r>
              <a:rPr lang="es" sz="1500">
                <a:solidFill>
                  <a:srgbClr val="595959"/>
                </a:solidFill>
                <a:latin typeface="Ubuntu"/>
                <a:ea typeface="Ubuntu"/>
                <a:cs typeface="Ubuntu"/>
                <a:sym typeface="Ubuntu"/>
              </a:rPr>
              <a:t>(ud) pensando también en la grabación de estas sesiones (=píldoras formativas online).</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-Adaptar los formatos para hacerlos </a:t>
            </a:r>
            <a:r>
              <a:rPr b="1" lang="es" sz="1500">
                <a:solidFill>
                  <a:srgbClr val="595959"/>
                </a:solidFill>
                <a:latin typeface="Ubuntu"/>
                <a:ea typeface="Ubuntu"/>
                <a:cs typeface="Ubuntu"/>
                <a:sym typeface="Ubuntu"/>
              </a:rPr>
              <a:t>más atractivos y visuales</a:t>
            </a:r>
            <a:r>
              <a:rPr lang="es" sz="1500">
                <a:solidFill>
                  <a:srgbClr val="595959"/>
                </a:solidFill>
                <a:latin typeface="Ubuntu"/>
                <a:ea typeface="Ubuntu"/>
                <a:cs typeface="Ubuntu"/>
                <a:sym typeface="Ubuntu"/>
              </a:rPr>
              <a:t>: ¡la mitad del alumnado los seguirá desde una pantalla en las sesiones, y luego todos los verán online! Algunas herramientas: Genially, Slidesgo…</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FF0000"/>
              </a:solidFill>
              <a:latin typeface="Ubuntu"/>
              <a:ea typeface="Ubuntu"/>
              <a:cs typeface="Ubuntu"/>
              <a:sym typeface="Ubuntu"/>
            </a:endParaRPr>
          </a:p>
          <a:p>
            <a:pPr indent="0" lvl="0" marL="0" marR="0" rtl="0" algn="l">
              <a:spcBef>
                <a:spcPts val="0"/>
              </a:spcBef>
              <a:spcAft>
                <a:spcPts val="0"/>
              </a:spcAft>
              <a:buNone/>
            </a:pPr>
            <a:r>
              <a:rPr b="1" lang="es" sz="1500">
                <a:solidFill>
                  <a:schemeClr val="dk2"/>
                </a:solidFill>
                <a:latin typeface="Ubuntu"/>
                <a:ea typeface="Ubuntu"/>
                <a:cs typeface="Ubuntu"/>
                <a:sym typeface="Ubuntu"/>
              </a:rPr>
              <a:t>¡PRUEBA NUEVOS ENFOQUES! </a:t>
            </a:r>
            <a:r>
              <a:rPr lang="es" sz="1500">
                <a:solidFill>
                  <a:schemeClr val="dk2"/>
                </a:solidFill>
                <a:latin typeface="Ubuntu"/>
                <a:ea typeface="Ubuntu"/>
                <a:cs typeface="Ubuntu"/>
                <a:sym typeface="Ubuntu"/>
              </a:rPr>
              <a:t>Atrévete en el aula física/digital con Flipped Classroom, Gamificación, Storytelling u otros enfoques innovadores.</a:t>
            </a:r>
            <a:endParaRPr sz="1500">
              <a:solidFill>
                <a:schemeClr val="dk2"/>
              </a:solidFill>
              <a:latin typeface="Ubuntu"/>
              <a:ea typeface="Ubuntu"/>
              <a:cs typeface="Ubuntu"/>
              <a:sym typeface="Ubuntu"/>
            </a:endParaRPr>
          </a:p>
        </p:txBody>
      </p:sp>
      <p:grpSp>
        <p:nvGrpSpPr>
          <p:cNvPr id="818" name="Google Shape;818;p95"/>
          <p:cNvGrpSpPr/>
          <p:nvPr/>
        </p:nvGrpSpPr>
        <p:grpSpPr>
          <a:xfrm>
            <a:off x="1386053" y="4357177"/>
            <a:ext cx="658965" cy="876215"/>
            <a:chOff x="-2671375" y="3597450"/>
            <a:chExt cx="292250" cy="291450"/>
          </a:xfrm>
        </p:grpSpPr>
        <p:sp>
          <p:nvSpPr>
            <p:cNvPr id="819" name="Google Shape;819;p95"/>
            <p:cNvSpPr/>
            <p:nvPr/>
          </p:nvSpPr>
          <p:spPr>
            <a:xfrm>
              <a:off x="-2654050" y="3597450"/>
              <a:ext cx="260725" cy="51225"/>
            </a:xfrm>
            <a:custGeom>
              <a:rect b="b" l="l" r="r" t="t"/>
              <a:pathLst>
                <a:path extrusionOk="0" h="2049" w="10429">
                  <a:moveTo>
                    <a:pt x="1513" y="1"/>
                  </a:moveTo>
                  <a:cubicBezTo>
                    <a:pt x="1072" y="1"/>
                    <a:pt x="725" y="253"/>
                    <a:pt x="568" y="631"/>
                  </a:cubicBezTo>
                  <a:lnTo>
                    <a:pt x="1" y="2049"/>
                  </a:lnTo>
                  <a:lnTo>
                    <a:pt x="10429" y="2049"/>
                  </a:lnTo>
                  <a:lnTo>
                    <a:pt x="9830" y="631"/>
                  </a:lnTo>
                  <a:cubicBezTo>
                    <a:pt x="9673" y="253"/>
                    <a:pt x="9263" y="1"/>
                    <a:pt x="888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20" name="Google Shape;820;p95"/>
            <p:cNvSpPr/>
            <p:nvPr/>
          </p:nvSpPr>
          <p:spPr>
            <a:xfrm>
              <a:off x="-2671375" y="3667550"/>
              <a:ext cx="292250" cy="221350"/>
            </a:xfrm>
            <a:custGeom>
              <a:rect b="b" l="l" r="r" t="t"/>
              <a:pathLst>
                <a:path extrusionOk="0" h="8854" w="11690">
                  <a:moveTo>
                    <a:pt x="1733" y="1324"/>
                  </a:moveTo>
                  <a:cubicBezTo>
                    <a:pt x="1922" y="1324"/>
                    <a:pt x="2080" y="1481"/>
                    <a:pt x="2080" y="1702"/>
                  </a:cubicBezTo>
                  <a:cubicBezTo>
                    <a:pt x="2080" y="1891"/>
                    <a:pt x="1922" y="2049"/>
                    <a:pt x="1733" y="2049"/>
                  </a:cubicBezTo>
                  <a:cubicBezTo>
                    <a:pt x="1544" y="2049"/>
                    <a:pt x="1387" y="1891"/>
                    <a:pt x="1387" y="1702"/>
                  </a:cubicBezTo>
                  <a:cubicBezTo>
                    <a:pt x="1387" y="1481"/>
                    <a:pt x="1544" y="1324"/>
                    <a:pt x="1733" y="1324"/>
                  </a:cubicBezTo>
                  <a:close/>
                  <a:moveTo>
                    <a:pt x="10019" y="1387"/>
                  </a:moveTo>
                  <a:cubicBezTo>
                    <a:pt x="10492" y="1387"/>
                    <a:pt x="10492" y="2049"/>
                    <a:pt x="10019" y="2049"/>
                  </a:cubicBezTo>
                  <a:lnTo>
                    <a:pt x="3781" y="2049"/>
                  </a:lnTo>
                  <a:cubicBezTo>
                    <a:pt x="3340" y="2049"/>
                    <a:pt x="3309" y="1387"/>
                    <a:pt x="3781" y="1387"/>
                  </a:cubicBezTo>
                  <a:close/>
                  <a:moveTo>
                    <a:pt x="1733" y="4096"/>
                  </a:moveTo>
                  <a:cubicBezTo>
                    <a:pt x="1922" y="4096"/>
                    <a:pt x="2080" y="4254"/>
                    <a:pt x="2080" y="4443"/>
                  </a:cubicBezTo>
                  <a:cubicBezTo>
                    <a:pt x="2080" y="4632"/>
                    <a:pt x="1922" y="4789"/>
                    <a:pt x="1733" y="4789"/>
                  </a:cubicBezTo>
                  <a:cubicBezTo>
                    <a:pt x="1544" y="4789"/>
                    <a:pt x="1387" y="4632"/>
                    <a:pt x="1387" y="4443"/>
                  </a:cubicBezTo>
                  <a:cubicBezTo>
                    <a:pt x="1387" y="4254"/>
                    <a:pt x="1544" y="4096"/>
                    <a:pt x="1733" y="4096"/>
                  </a:cubicBezTo>
                  <a:close/>
                  <a:moveTo>
                    <a:pt x="10050" y="4127"/>
                  </a:moveTo>
                  <a:cubicBezTo>
                    <a:pt x="10492" y="4127"/>
                    <a:pt x="10481" y="4789"/>
                    <a:pt x="10019" y="4789"/>
                  </a:cubicBezTo>
                  <a:lnTo>
                    <a:pt x="3781" y="4789"/>
                  </a:lnTo>
                  <a:cubicBezTo>
                    <a:pt x="3340" y="4789"/>
                    <a:pt x="3309" y="4128"/>
                    <a:pt x="3781" y="4128"/>
                  </a:cubicBezTo>
                  <a:lnTo>
                    <a:pt x="10019" y="4128"/>
                  </a:lnTo>
                  <a:cubicBezTo>
                    <a:pt x="10030" y="4127"/>
                    <a:pt x="10040" y="4127"/>
                    <a:pt x="10050" y="4127"/>
                  </a:cubicBezTo>
                  <a:close/>
                  <a:moveTo>
                    <a:pt x="1733" y="6806"/>
                  </a:moveTo>
                  <a:cubicBezTo>
                    <a:pt x="1922" y="6806"/>
                    <a:pt x="2080" y="6963"/>
                    <a:pt x="2080" y="7152"/>
                  </a:cubicBezTo>
                  <a:cubicBezTo>
                    <a:pt x="2080" y="7373"/>
                    <a:pt x="1922" y="7499"/>
                    <a:pt x="1733" y="7499"/>
                  </a:cubicBezTo>
                  <a:cubicBezTo>
                    <a:pt x="1544" y="7499"/>
                    <a:pt x="1387" y="7373"/>
                    <a:pt x="1387" y="7152"/>
                  </a:cubicBezTo>
                  <a:cubicBezTo>
                    <a:pt x="1387" y="6963"/>
                    <a:pt x="1544" y="6806"/>
                    <a:pt x="1733" y="6806"/>
                  </a:cubicBezTo>
                  <a:close/>
                  <a:moveTo>
                    <a:pt x="10019" y="6837"/>
                  </a:moveTo>
                  <a:cubicBezTo>
                    <a:pt x="10492" y="6837"/>
                    <a:pt x="10492" y="7499"/>
                    <a:pt x="10019" y="7499"/>
                  </a:cubicBezTo>
                  <a:lnTo>
                    <a:pt x="3781" y="7499"/>
                  </a:lnTo>
                  <a:cubicBezTo>
                    <a:pt x="3340" y="7499"/>
                    <a:pt x="3309" y="6837"/>
                    <a:pt x="3781" y="6837"/>
                  </a:cubicBezTo>
                  <a:close/>
                  <a:moveTo>
                    <a:pt x="379" y="1"/>
                  </a:moveTo>
                  <a:lnTo>
                    <a:pt x="95" y="631"/>
                  </a:lnTo>
                  <a:cubicBezTo>
                    <a:pt x="64" y="757"/>
                    <a:pt x="1" y="883"/>
                    <a:pt x="1" y="1009"/>
                  </a:cubicBezTo>
                  <a:lnTo>
                    <a:pt x="1" y="2395"/>
                  </a:lnTo>
                  <a:cubicBezTo>
                    <a:pt x="1" y="2679"/>
                    <a:pt x="127" y="2899"/>
                    <a:pt x="284" y="3057"/>
                  </a:cubicBezTo>
                  <a:cubicBezTo>
                    <a:pt x="127" y="3246"/>
                    <a:pt x="1" y="3498"/>
                    <a:pt x="1" y="3718"/>
                  </a:cubicBezTo>
                  <a:lnTo>
                    <a:pt x="1" y="5104"/>
                  </a:lnTo>
                  <a:cubicBezTo>
                    <a:pt x="1" y="5388"/>
                    <a:pt x="127" y="5609"/>
                    <a:pt x="284" y="5766"/>
                  </a:cubicBezTo>
                  <a:cubicBezTo>
                    <a:pt x="127" y="5987"/>
                    <a:pt x="1" y="6207"/>
                    <a:pt x="1" y="6459"/>
                  </a:cubicBezTo>
                  <a:lnTo>
                    <a:pt x="1" y="7814"/>
                  </a:lnTo>
                  <a:cubicBezTo>
                    <a:pt x="1" y="8381"/>
                    <a:pt x="473" y="8854"/>
                    <a:pt x="1040" y="8854"/>
                  </a:cubicBezTo>
                  <a:lnTo>
                    <a:pt x="10649" y="8854"/>
                  </a:lnTo>
                  <a:cubicBezTo>
                    <a:pt x="11185" y="8854"/>
                    <a:pt x="11658" y="8381"/>
                    <a:pt x="11658" y="7814"/>
                  </a:cubicBezTo>
                  <a:lnTo>
                    <a:pt x="11658" y="6459"/>
                  </a:lnTo>
                  <a:cubicBezTo>
                    <a:pt x="11658" y="6176"/>
                    <a:pt x="11563" y="5924"/>
                    <a:pt x="11405" y="5766"/>
                  </a:cubicBezTo>
                  <a:cubicBezTo>
                    <a:pt x="11563" y="5577"/>
                    <a:pt x="11658" y="5357"/>
                    <a:pt x="11658" y="5104"/>
                  </a:cubicBezTo>
                  <a:lnTo>
                    <a:pt x="11658" y="3718"/>
                  </a:lnTo>
                  <a:cubicBezTo>
                    <a:pt x="11658" y="3466"/>
                    <a:pt x="11563" y="3214"/>
                    <a:pt x="11405" y="3057"/>
                  </a:cubicBezTo>
                  <a:cubicBezTo>
                    <a:pt x="11563" y="2868"/>
                    <a:pt x="11658" y="2616"/>
                    <a:pt x="11658" y="2395"/>
                  </a:cubicBezTo>
                  <a:lnTo>
                    <a:pt x="11658" y="1009"/>
                  </a:lnTo>
                  <a:lnTo>
                    <a:pt x="11689" y="1009"/>
                  </a:lnTo>
                  <a:cubicBezTo>
                    <a:pt x="11689" y="883"/>
                    <a:pt x="11658" y="757"/>
                    <a:pt x="11626" y="631"/>
                  </a:cubicBezTo>
                  <a:lnTo>
                    <a:pt x="1134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21" name="Google Shape;821;p95"/>
          <p:cNvSpPr/>
          <p:nvPr/>
        </p:nvSpPr>
        <p:spPr>
          <a:xfrm>
            <a:off x="414775" y="1720000"/>
            <a:ext cx="2661900" cy="2308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Adaptación y reorganización de contenidos y metodología a docencia bimodal</a:t>
            </a:r>
            <a:endParaRPr sz="2600">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96"/>
          <p:cNvSpPr/>
          <p:nvPr/>
        </p:nvSpPr>
        <p:spPr>
          <a:xfrm rot="5400000">
            <a:off x="-1719125" y="1719300"/>
            <a:ext cx="6858000" cy="34194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827" name="Google Shape;827;p96"/>
          <p:cNvSpPr/>
          <p:nvPr/>
        </p:nvSpPr>
        <p:spPr>
          <a:xfrm>
            <a:off x="432525" y="1656100"/>
            <a:ext cx="2583300" cy="249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Herramientas y tecnologías para la enseñanza- aprendizaje en red</a:t>
            </a:r>
            <a:endParaRPr b="1" sz="2600">
              <a:solidFill>
                <a:schemeClr val="lt1"/>
              </a:solidFill>
              <a:latin typeface="Arial"/>
              <a:ea typeface="Arial"/>
              <a:cs typeface="Arial"/>
              <a:sym typeface="Arial"/>
            </a:endParaRPr>
          </a:p>
        </p:txBody>
      </p:sp>
      <p:sp>
        <p:nvSpPr>
          <p:cNvPr id="828" name="Google Shape;828;p96"/>
          <p:cNvSpPr txBox="1"/>
          <p:nvPr/>
        </p:nvSpPr>
        <p:spPr>
          <a:xfrm>
            <a:off x="3785325" y="424100"/>
            <a:ext cx="4526100" cy="482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1" sz="1500">
              <a:solidFill>
                <a:schemeClr val="dk2"/>
              </a:solidFill>
              <a:latin typeface="Ubuntu"/>
              <a:ea typeface="Ubuntu"/>
              <a:cs typeface="Ubuntu"/>
              <a:sym typeface="Ubuntu"/>
            </a:endParaRPr>
          </a:p>
          <a:p>
            <a:pPr indent="0" lvl="0" marL="0" marR="0" rtl="0" algn="l">
              <a:spcBef>
                <a:spcPts val="0"/>
              </a:spcBef>
              <a:spcAft>
                <a:spcPts val="0"/>
              </a:spcAft>
              <a:buNone/>
            </a:pPr>
            <a:r>
              <a:rPr b="1" lang="es" sz="1500">
                <a:solidFill>
                  <a:schemeClr val="dk2"/>
                </a:solidFill>
                <a:latin typeface="Ubuntu"/>
                <a:ea typeface="Ubuntu"/>
                <a:cs typeface="Ubuntu"/>
                <a:sym typeface="Ubuntu"/>
              </a:rPr>
              <a:t>BASE:</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rPr lang="es" sz="1500">
                <a:solidFill>
                  <a:schemeClr val="dk2"/>
                </a:solidFill>
                <a:latin typeface="Ubuntu"/>
                <a:ea typeface="Ubuntu"/>
                <a:cs typeface="Ubuntu"/>
                <a:sym typeface="Ubuntu"/>
              </a:rPr>
              <a:t>-Campus virtual como eje centralizador (espacio de asignatura).</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rPr lang="es" sz="1500">
                <a:solidFill>
                  <a:schemeClr val="dk2"/>
                </a:solidFill>
                <a:latin typeface="Ubuntu"/>
                <a:ea typeface="Ubuntu"/>
                <a:cs typeface="Ubuntu"/>
                <a:sym typeface="Ubuntu"/>
              </a:rPr>
              <a:t>-Webconferencia como complemento “estrella” obligado: seguimiento (y grabación) de sesiones presenciales bimodales (o síncronas online) y tutorías síncronas.</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b="1" sz="1500">
              <a:solidFill>
                <a:schemeClr val="dk2"/>
              </a:solidFill>
              <a:latin typeface="Ubuntu"/>
              <a:ea typeface="Ubuntu"/>
              <a:cs typeface="Ubuntu"/>
              <a:sym typeface="Ubuntu"/>
            </a:endParaRPr>
          </a:p>
          <a:p>
            <a:pPr indent="0" lvl="0" marL="0" marR="0" rtl="0" algn="l">
              <a:spcBef>
                <a:spcPts val="0"/>
              </a:spcBef>
              <a:spcAft>
                <a:spcPts val="0"/>
              </a:spcAft>
              <a:buNone/>
            </a:pPr>
            <a:r>
              <a:rPr b="1" lang="es" sz="1500">
                <a:solidFill>
                  <a:schemeClr val="dk2"/>
                </a:solidFill>
                <a:latin typeface="Ubuntu"/>
                <a:ea typeface="Ubuntu"/>
                <a:cs typeface="Ubuntu"/>
                <a:sym typeface="Ubuntu"/>
              </a:rPr>
              <a:t>COMPLEMENTOS:</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rPr lang="es" sz="1500">
                <a:solidFill>
                  <a:schemeClr val="dk2"/>
                </a:solidFill>
                <a:latin typeface="Ubuntu"/>
                <a:ea typeface="Ubuntu"/>
                <a:cs typeface="Ubuntu"/>
                <a:sym typeface="Ubuntu"/>
              </a:rPr>
              <a:t>-Empleo de webconferencia para otros usos (ej. Charlas invitadas, exposiciones online…).</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rPr lang="es" sz="1500">
                <a:solidFill>
                  <a:schemeClr val="dk2"/>
                </a:solidFill>
                <a:latin typeface="Ubuntu"/>
                <a:ea typeface="Ubuntu"/>
                <a:cs typeface="Ubuntu"/>
                <a:sym typeface="Ubuntu"/>
              </a:rPr>
              <a:t>-Otros recursos digitales disponibles en la universidad: Biblioteca digital, publicaciones…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rPr lang="es" sz="1500">
                <a:solidFill>
                  <a:schemeClr val="dk2"/>
                </a:solidFill>
                <a:latin typeface="Ubuntu"/>
                <a:ea typeface="Ubuntu"/>
                <a:cs typeface="Ubuntu"/>
                <a:sym typeface="Ubuntu"/>
              </a:rPr>
              <a:t>-Y online (ej. Redes sociales; aplicaciones para diseño de presentaciones interactivas o edición de vídeo; etc.)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a:p>
            <a:pPr indent="0" lvl="0" marL="0" marR="0" rtl="0" algn="l">
              <a:spcBef>
                <a:spcPts val="0"/>
              </a:spcBef>
              <a:spcAft>
                <a:spcPts val="0"/>
              </a:spcAft>
              <a:buNone/>
            </a:pPr>
            <a:r>
              <a:t/>
            </a:r>
            <a:endParaRPr sz="1500">
              <a:solidFill>
                <a:schemeClr val="dk2"/>
              </a:solidFill>
              <a:latin typeface="Ubuntu"/>
              <a:ea typeface="Ubuntu"/>
              <a:cs typeface="Ubuntu"/>
              <a:sym typeface="Ubuntu"/>
            </a:endParaRPr>
          </a:p>
        </p:txBody>
      </p:sp>
      <p:grpSp>
        <p:nvGrpSpPr>
          <p:cNvPr id="829" name="Google Shape;829;p96"/>
          <p:cNvGrpSpPr/>
          <p:nvPr/>
        </p:nvGrpSpPr>
        <p:grpSpPr>
          <a:xfrm>
            <a:off x="1365735" y="4301235"/>
            <a:ext cx="730361" cy="764644"/>
            <a:chOff x="-4478975" y="3251700"/>
            <a:chExt cx="293825" cy="293800"/>
          </a:xfrm>
        </p:grpSpPr>
        <p:sp>
          <p:nvSpPr>
            <p:cNvPr id="830" name="Google Shape;830;p96"/>
            <p:cNvSpPr/>
            <p:nvPr/>
          </p:nvSpPr>
          <p:spPr>
            <a:xfrm>
              <a:off x="-4375000" y="3365100"/>
              <a:ext cx="85075" cy="110900"/>
            </a:xfrm>
            <a:custGeom>
              <a:rect b="b" l="l" r="r" t="t"/>
              <a:pathLst>
                <a:path extrusionOk="0" h="4436" w="3403">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31" name="Google Shape;831;p96"/>
            <p:cNvSpPr/>
            <p:nvPr/>
          </p:nvSpPr>
          <p:spPr>
            <a:xfrm>
              <a:off x="-4408875" y="3321800"/>
              <a:ext cx="154400" cy="148875"/>
            </a:xfrm>
            <a:custGeom>
              <a:rect b="b" l="l" r="r" t="t"/>
              <a:pathLst>
                <a:path extrusionOk="0" h="5955" w="6176">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32" name="Google Shape;832;p96"/>
            <p:cNvSpPr/>
            <p:nvPr/>
          </p:nvSpPr>
          <p:spPr>
            <a:xfrm>
              <a:off x="-4478975" y="3251700"/>
              <a:ext cx="293825" cy="293800"/>
            </a:xfrm>
            <a:custGeom>
              <a:rect b="b" l="l" r="r" t="t"/>
              <a:pathLst>
                <a:path extrusionOk="0" h="11752" w="11753">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61"/>
          <p:cNvSpPr/>
          <p:nvPr/>
        </p:nvSpPr>
        <p:spPr>
          <a:xfrm>
            <a:off x="3657600" y="5500036"/>
            <a:ext cx="744600" cy="9702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61"/>
          <p:cNvSpPr/>
          <p:nvPr/>
        </p:nvSpPr>
        <p:spPr>
          <a:xfrm>
            <a:off x="3658425" y="4187574"/>
            <a:ext cx="744600" cy="9702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61"/>
          <p:cNvSpPr/>
          <p:nvPr/>
        </p:nvSpPr>
        <p:spPr>
          <a:xfrm>
            <a:off x="3657600" y="2909236"/>
            <a:ext cx="744600" cy="9702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61"/>
          <p:cNvSpPr/>
          <p:nvPr/>
        </p:nvSpPr>
        <p:spPr>
          <a:xfrm>
            <a:off x="0" y="0"/>
            <a:ext cx="2855700" cy="68580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61"/>
          <p:cNvSpPr/>
          <p:nvPr/>
        </p:nvSpPr>
        <p:spPr>
          <a:xfrm>
            <a:off x="3658425" y="1672974"/>
            <a:ext cx="744600" cy="9702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61"/>
          <p:cNvSpPr txBox="1"/>
          <p:nvPr>
            <p:ph type="title"/>
          </p:nvPr>
        </p:nvSpPr>
        <p:spPr>
          <a:xfrm>
            <a:off x="4572000" y="177075"/>
            <a:ext cx="2528100" cy="14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3600"/>
              <a:t>Estructura</a:t>
            </a:r>
            <a:endParaRPr sz="3600">
              <a:solidFill>
                <a:srgbClr val="434343"/>
              </a:solidFill>
            </a:endParaRPr>
          </a:p>
        </p:txBody>
      </p:sp>
      <p:sp>
        <p:nvSpPr>
          <p:cNvPr id="263" name="Google Shape;263;p61"/>
          <p:cNvSpPr txBox="1"/>
          <p:nvPr>
            <p:ph idx="7" type="title"/>
          </p:nvPr>
        </p:nvSpPr>
        <p:spPr>
          <a:xfrm>
            <a:off x="3372225" y="1719567"/>
            <a:ext cx="1258800" cy="84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64" name="Google Shape;264;p61"/>
          <p:cNvSpPr txBox="1"/>
          <p:nvPr>
            <p:ph idx="8" type="title"/>
          </p:nvPr>
        </p:nvSpPr>
        <p:spPr>
          <a:xfrm>
            <a:off x="3372225" y="2993933"/>
            <a:ext cx="1258800" cy="84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265" name="Google Shape;265;p61"/>
          <p:cNvSpPr txBox="1"/>
          <p:nvPr>
            <p:ph idx="9" type="title"/>
          </p:nvPr>
        </p:nvSpPr>
        <p:spPr>
          <a:xfrm>
            <a:off x="3372225" y="4268300"/>
            <a:ext cx="1258800" cy="84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266" name="Google Shape;266;p61"/>
          <p:cNvSpPr txBox="1"/>
          <p:nvPr>
            <p:ph idx="9" type="title"/>
          </p:nvPr>
        </p:nvSpPr>
        <p:spPr>
          <a:xfrm>
            <a:off x="3372225" y="5563700"/>
            <a:ext cx="1258800" cy="84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267" name="Google Shape;267;p61"/>
          <p:cNvSpPr txBox="1"/>
          <p:nvPr>
            <p:ph idx="2" type="title"/>
          </p:nvPr>
        </p:nvSpPr>
        <p:spPr>
          <a:xfrm>
            <a:off x="4696225" y="1610500"/>
            <a:ext cx="3843000" cy="90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Introducción: fórmulas de enseñanza- aprendizaje en red e innovación holística</a:t>
            </a:r>
            <a:endParaRPr sz="1700"/>
          </a:p>
        </p:txBody>
      </p:sp>
      <p:sp>
        <p:nvSpPr>
          <p:cNvPr id="268" name="Google Shape;268;p61"/>
          <p:cNvSpPr txBox="1"/>
          <p:nvPr>
            <p:ph idx="4" type="title"/>
          </p:nvPr>
        </p:nvSpPr>
        <p:spPr>
          <a:xfrm>
            <a:off x="4696225" y="2961050"/>
            <a:ext cx="3673200" cy="90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Diseño de e-learning o virtualización como proceso estratégico</a:t>
            </a:r>
            <a:endParaRPr sz="1700"/>
          </a:p>
        </p:txBody>
      </p:sp>
      <p:sp>
        <p:nvSpPr>
          <p:cNvPr id="269" name="Google Shape;269;p61"/>
          <p:cNvSpPr txBox="1"/>
          <p:nvPr>
            <p:ph idx="4" type="title"/>
          </p:nvPr>
        </p:nvSpPr>
        <p:spPr>
          <a:xfrm>
            <a:off x="4696225" y="4256450"/>
            <a:ext cx="3797400" cy="90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Toma de decisiones: enfoques e ideas para innovar y aportar valor a la enseñanza en red</a:t>
            </a:r>
            <a:endParaRPr sz="1700"/>
          </a:p>
        </p:txBody>
      </p:sp>
      <p:sp>
        <p:nvSpPr>
          <p:cNvPr id="270" name="Google Shape;270;p61"/>
          <p:cNvSpPr txBox="1"/>
          <p:nvPr>
            <p:ph idx="3" type="subTitle"/>
          </p:nvPr>
        </p:nvSpPr>
        <p:spPr>
          <a:xfrm>
            <a:off x="4696224" y="5992030"/>
            <a:ext cx="3367200" cy="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Programación docente, guías didácticas y video-guías.</a:t>
            </a:r>
            <a:endParaRPr/>
          </a:p>
          <a:p>
            <a:pPr indent="0" lvl="0" marL="0" rtl="0" algn="l">
              <a:spcBef>
                <a:spcPts val="0"/>
              </a:spcBef>
              <a:spcAft>
                <a:spcPts val="0"/>
              </a:spcAft>
              <a:buNone/>
            </a:pPr>
            <a:r>
              <a:t/>
            </a:r>
            <a:endParaRPr/>
          </a:p>
        </p:txBody>
      </p:sp>
      <p:sp>
        <p:nvSpPr>
          <p:cNvPr id="271" name="Google Shape;271;p61"/>
          <p:cNvSpPr txBox="1"/>
          <p:nvPr>
            <p:ph idx="4" type="title"/>
          </p:nvPr>
        </p:nvSpPr>
        <p:spPr>
          <a:xfrm>
            <a:off x="4696225" y="5170850"/>
            <a:ext cx="4005600" cy="90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Comunicando lo anterior al alumnado</a:t>
            </a:r>
            <a:endParaRPr sz="1700"/>
          </a:p>
        </p:txBody>
      </p:sp>
      <p:sp>
        <p:nvSpPr>
          <p:cNvPr id="272" name="Google Shape;272;p61"/>
          <p:cNvSpPr txBox="1"/>
          <p:nvPr>
            <p:ph type="title"/>
          </p:nvPr>
        </p:nvSpPr>
        <p:spPr>
          <a:xfrm>
            <a:off x="354875" y="1701075"/>
            <a:ext cx="2249400" cy="148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t>Sesión 1</a:t>
            </a:r>
            <a:endParaRPr sz="2600"/>
          </a:p>
          <a:p>
            <a:pPr indent="0" lvl="0" marL="0" rtl="0" algn="ctr">
              <a:spcBef>
                <a:spcPts val="0"/>
              </a:spcBef>
              <a:spcAft>
                <a:spcPts val="0"/>
              </a:spcAft>
              <a:buNone/>
            </a:pPr>
            <a:r>
              <a:rPr lang="es" sz="1800"/>
              <a:t>Exposición inicial de contenidos</a:t>
            </a:r>
            <a:endParaRPr sz="1800"/>
          </a:p>
          <a:p>
            <a:pPr indent="0" lvl="0" marL="0" rtl="0" algn="ctr">
              <a:spcBef>
                <a:spcPts val="0"/>
              </a:spcBef>
              <a:spcAft>
                <a:spcPts val="0"/>
              </a:spcAft>
              <a:buNone/>
            </a:pPr>
            <a:r>
              <a:rPr lang="es" sz="1800"/>
              <a:t>(2,5 h)</a:t>
            </a:r>
            <a:endParaRPr sz="1800"/>
          </a:p>
        </p:txBody>
      </p:sp>
      <p:grpSp>
        <p:nvGrpSpPr>
          <p:cNvPr id="273" name="Google Shape;273;p61"/>
          <p:cNvGrpSpPr/>
          <p:nvPr/>
        </p:nvGrpSpPr>
        <p:grpSpPr>
          <a:xfrm>
            <a:off x="1111639" y="3457816"/>
            <a:ext cx="657932" cy="658077"/>
            <a:chOff x="3271200" y="1435075"/>
            <a:chExt cx="481825" cy="481825"/>
          </a:xfrm>
        </p:grpSpPr>
        <p:sp>
          <p:nvSpPr>
            <p:cNvPr id="274" name="Google Shape;274;p61"/>
            <p:cNvSpPr/>
            <p:nvPr/>
          </p:nvSpPr>
          <p:spPr>
            <a:xfrm>
              <a:off x="3271200" y="1435075"/>
              <a:ext cx="481825" cy="481825"/>
            </a:xfrm>
            <a:custGeom>
              <a:rect b="b" l="l" r="r" t="t"/>
              <a:pathLst>
                <a:path extrusionOk="0" h="19273" w="19273">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275" name="Google Shape;275;p61"/>
            <p:cNvSpPr/>
            <p:nvPr/>
          </p:nvSpPr>
          <p:spPr>
            <a:xfrm>
              <a:off x="3356575" y="1520525"/>
              <a:ext cx="311000" cy="311025"/>
            </a:xfrm>
            <a:custGeom>
              <a:rect b="b" l="l" r="r" t="t"/>
              <a:pathLst>
                <a:path extrusionOk="0" h="12441" w="1244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sp>
        <p:nvSpPr>
          <p:cNvPr id="276" name="Google Shape;276;p61"/>
          <p:cNvSpPr txBox="1"/>
          <p:nvPr>
            <p:ph idx="3" type="subTitle"/>
          </p:nvPr>
        </p:nvSpPr>
        <p:spPr>
          <a:xfrm>
            <a:off x="4696224" y="2410630"/>
            <a:ext cx="3367200" cy="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modelo de la UNIA</a:t>
            </a:r>
            <a:endParaRPr/>
          </a:p>
        </p:txBody>
      </p:sp>
      <p:sp>
        <p:nvSpPr>
          <p:cNvPr id="277" name="Google Shape;277;p61"/>
          <p:cNvSpPr txBox="1"/>
          <p:nvPr>
            <p:ph type="title"/>
          </p:nvPr>
        </p:nvSpPr>
        <p:spPr>
          <a:xfrm>
            <a:off x="354875" y="4520475"/>
            <a:ext cx="2249400" cy="148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t>Sesión 2</a:t>
            </a:r>
            <a:endParaRPr sz="2600"/>
          </a:p>
          <a:p>
            <a:pPr indent="0" lvl="0" marL="0" rtl="0" algn="ctr">
              <a:spcBef>
                <a:spcPts val="0"/>
              </a:spcBef>
              <a:spcAft>
                <a:spcPts val="0"/>
              </a:spcAft>
              <a:buNone/>
            </a:pPr>
            <a:r>
              <a:rPr lang="es" sz="1800"/>
              <a:t>Fin de contenidos, consultas y asesoramiento personalizado</a:t>
            </a:r>
            <a:endParaRPr sz="1800"/>
          </a:p>
          <a:p>
            <a:pPr indent="0" lvl="0" marL="0" rtl="0" algn="ctr">
              <a:spcBef>
                <a:spcPts val="0"/>
              </a:spcBef>
              <a:spcAft>
                <a:spcPts val="0"/>
              </a:spcAft>
              <a:buNone/>
            </a:pPr>
            <a:r>
              <a:rPr lang="es" sz="1800"/>
              <a:t>(2,5 h)</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97"/>
          <p:cNvSpPr/>
          <p:nvPr/>
        </p:nvSpPr>
        <p:spPr>
          <a:xfrm rot="5400000">
            <a:off x="-1723000" y="1723050"/>
            <a:ext cx="6858000" cy="34119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838" name="Google Shape;838;p97"/>
          <p:cNvSpPr/>
          <p:nvPr/>
        </p:nvSpPr>
        <p:spPr>
          <a:xfrm>
            <a:off x="3805225" y="381925"/>
            <a:ext cx="4929900" cy="580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 sz="1500">
                <a:solidFill>
                  <a:srgbClr val="595959"/>
                </a:solidFill>
                <a:latin typeface="Ubuntu"/>
                <a:ea typeface="Ubuntu"/>
                <a:cs typeface="Ubuntu"/>
                <a:sym typeface="Ubuntu"/>
              </a:rPr>
              <a:t>USOS MÁS ALLÁ DE LAS MERAS SESIONES EXPOSITIVAS DE CONTENIDOS </a:t>
            </a:r>
            <a:r>
              <a:rPr lang="es" sz="1500">
                <a:solidFill>
                  <a:srgbClr val="595959"/>
                </a:solidFill>
                <a:latin typeface="Ubuntu"/>
                <a:ea typeface="Ubuntu"/>
                <a:cs typeface="Ubuntu"/>
                <a:sym typeface="Ubuntu"/>
              </a:rPr>
              <a:t>(exposiciones de estudiantes, trabajo colaborativo síncrono en documentos en línea...)</a:t>
            </a:r>
            <a:endParaRPr sz="1500">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LA IMPORTANCIA DE LA ORGANIZACIÓN. </a:t>
            </a:r>
            <a:r>
              <a:rPr lang="es" sz="1500">
                <a:solidFill>
                  <a:srgbClr val="595959"/>
                </a:solidFill>
                <a:latin typeface="Ubuntu"/>
                <a:ea typeface="Ubuntu"/>
                <a:cs typeface="Ubuntu"/>
                <a:sym typeface="Ubuntu"/>
              </a:rPr>
              <a:t>Aspectos a cuidar (Sánchez, 2020):</a:t>
            </a:r>
            <a:endParaRPr sz="1500">
              <a:latin typeface="Ubuntu"/>
              <a:ea typeface="Ubuntu"/>
              <a:cs typeface="Ubuntu"/>
              <a:sym typeface="Ubuntu"/>
            </a:endParaRPr>
          </a:p>
          <a:p>
            <a:pPr indent="0" lvl="0" marL="182562" marR="0" rtl="0" algn="l">
              <a:lnSpc>
                <a:spcPct val="100000"/>
              </a:lnSpc>
              <a:spcBef>
                <a:spcPts val="1200"/>
              </a:spcBef>
              <a:spcAft>
                <a:spcPts val="0"/>
              </a:spcAft>
              <a:buClr>
                <a:srgbClr val="595959"/>
              </a:buClr>
              <a:buSzPts val="1700"/>
              <a:buFont typeface="Arial"/>
              <a:buNone/>
            </a:pPr>
            <a:r>
              <a:rPr b="1" lang="es" sz="1500" cap="none">
                <a:solidFill>
                  <a:srgbClr val="595959"/>
                </a:solidFill>
                <a:latin typeface="Ubuntu"/>
                <a:ea typeface="Ubuntu"/>
                <a:cs typeface="Ubuntu"/>
                <a:sym typeface="Ubuntu"/>
              </a:rPr>
              <a:t>-TÉCNICOS</a:t>
            </a:r>
            <a:r>
              <a:rPr lang="es" sz="1500">
                <a:solidFill>
                  <a:srgbClr val="595959"/>
                </a:solidFill>
                <a:latin typeface="Ubuntu"/>
                <a:ea typeface="Ubuntu"/>
                <a:cs typeface="Ubuntu"/>
                <a:sym typeface="Ubuntu"/>
              </a:rPr>
              <a:t>: todo debe estar controlado antes, pero el directo puede fallar. ¡Pensar un plan b! (ej. Tener preparadas salas con herramientas distintas, dejarles la grabación…).</a:t>
            </a:r>
            <a:endParaRPr sz="1500">
              <a:latin typeface="Ubuntu"/>
              <a:ea typeface="Ubuntu"/>
              <a:cs typeface="Ubuntu"/>
              <a:sym typeface="Ubuntu"/>
            </a:endParaRPr>
          </a:p>
          <a:p>
            <a:pPr indent="0" lvl="0" marL="182562" marR="0" rtl="0" algn="l">
              <a:lnSpc>
                <a:spcPct val="100000"/>
              </a:lnSpc>
              <a:spcBef>
                <a:spcPts val="1840"/>
              </a:spcBef>
              <a:spcAft>
                <a:spcPts val="0"/>
              </a:spcAft>
              <a:buClr>
                <a:srgbClr val="595959"/>
              </a:buClr>
              <a:buSzPts val="1700"/>
              <a:buFont typeface="Arial"/>
              <a:buNone/>
            </a:pPr>
            <a:r>
              <a:rPr b="1" lang="es" sz="1500" cap="none">
                <a:solidFill>
                  <a:srgbClr val="595959"/>
                </a:solidFill>
                <a:latin typeface="Ubuntu"/>
                <a:ea typeface="Ubuntu"/>
                <a:cs typeface="Ubuntu"/>
                <a:sym typeface="Ubuntu"/>
              </a:rPr>
              <a:t>-METODOLÓGICOS</a:t>
            </a:r>
            <a:r>
              <a:rPr lang="es" sz="1500">
                <a:solidFill>
                  <a:srgbClr val="595959"/>
                </a:solidFill>
                <a:latin typeface="Ubuntu"/>
                <a:ea typeface="Ubuntu"/>
                <a:cs typeface="Ubuntu"/>
                <a:sym typeface="Ubuntu"/>
              </a:rPr>
              <a:t>. No trasladar sino replantear la clase/ actividad, y evaluar luego cómo ha funcionado. </a:t>
            </a:r>
            <a:endParaRPr sz="1500">
              <a:latin typeface="Ubuntu"/>
              <a:ea typeface="Ubuntu"/>
              <a:cs typeface="Ubuntu"/>
              <a:sym typeface="Ubuntu"/>
            </a:endParaRPr>
          </a:p>
          <a:p>
            <a:pPr indent="0" lvl="0" marL="182562" marR="0" rtl="0" algn="l">
              <a:lnSpc>
                <a:spcPct val="100000"/>
              </a:lnSpc>
              <a:spcBef>
                <a:spcPts val="1840"/>
              </a:spcBef>
              <a:spcAft>
                <a:spcPts val="0"/>
              </a:spcAft>
              <a:buClr>
                <a:srgbClr val="595959"/>
              </a:buClr>
              <a:buSzPts val="1700"/>
              <a:buFont typeface="Arial"/>
              <a:buNone/>
            </a:pPr>
            <a:r>
              <a:rPr b="1" lang="es" sz="1500" cap="none">
                <a:solidFill>
                  <a:srgbClr val="595959"/>
                </a:solidFill>
                <a:latin typeface="Ubuntu"/>
                <a:ea typeface="Ubuntu"/>
                <a:cs typeface="Ubuntu"/>
                <a:sym typeface="Ubuntu"/>
              </a:rPr>
              <a:t>-LEGALES</a:t>
            </a:r>
            <a:r>
              <a:rPr lang="es" sz="1500">
                <a:solidFill>
                  <a:srgbClr val="595959"/>
                </a:solidFill>
                <a:latin typeface="Ubuntu"/>
                <a:ea typeface="Ubuntu"/>
                <a:cs typeface="Ubuntu"/>
                <a:sym typeface="Ubuntu"/>
              </a:rPr>
              <a:t>: protección de datos, grabación…</a:t>
            </a:r>
            <a:endParaRPr sz="1500">
              <a:latin typeface="Ubuntu"/>
              <a:ea typeface="Ubuntu"/>
              <a:cs typeface="Ubuntu"/>
              <a:sym typeface="Ubuntu"/>
            </a:endParaRPr>
          </a:p>
          <a:p>
            <a:pPr indent="0" lvl="0" marL="182562" marR="0" rtl="0" algn="l">
              <a:lnSpc>
                <a:spcPct val="100000"/>
              </a:lnSpc>
              <a:spcBef>
                <a:spcPts val="1840"/>
              </a:spcBef>
              <a:spcAft>
                <a:spcPts val="0"/>
              </a:spcAft>
              <a:buClr>
                <a:srgbClr val="595959"/>
              </a:buClr>
              <a:buSzPts val="1700"/>
              <a:buFont typeface="Arial"/>
              <a:buNone/>
            </a:pPr>
            <a:r>
              <a:rPr lang="es" sz="1500">
                <a:solidFill>
                  <a:srgbClr val="595959"/>
                </a:solidFill>
                <a:latin typeface="Ubuntu"/>
                <a:ea typeface="Ubuntu"/>
                <a:cs typeface="Ubuntu"/>
                <a:sym typeface="Ubuntu"/>
              </a:rPr>
              <a:t>-Suministro de instrucciones previas y, si es en abierto, </a:t>
            </a:r>
            <a:r>
              <a:rPr b="1" lang="es" sz="1500" cap="none">
                <a:solidFill>
                  <a:srgbClr val="595959"/>
                </a:solidFill>
                <a:latin typeface="Ubuntu"/>
                <a:ea typeface="Ubuntu"/>
                <a:cs typeface="Ubuntu"/>
                <a:sym typeface="Ubuntu"/>
              </a:rPr>
              <a:t>DIFUSIÓN ONLINE</a:t>
            </a:r>
            <a:r>
              <a:rPr lang="es" sz="1500">
                <a:solidFill>
                  <a:srgbClr val="595959"/>
                </a:solidFill>
                <a:latin typeface="Ubuntu"/>
                <a:ea typeface="Ubuntu"/>
                <a:cs typeface="Ubuntu"/>
                <a:sym typeface="Ubuntu"/>
              </a:rPr>
              <a:t>, más allá de estudiantes</a:t>
            </a:r>
            <a:endParaRPr sz="1500">
              <a:latin typeface="Ubuntu"/>
              <a:ea typeface="Ubuntu"/>
              <a:cs typeface="Ubuntu"/>
              <a:sym typeface="Ubuntu"/>
            </a:endParaRPr>
          </a:p>
          <a:p>
            <a:pPr indent="0" lvl="0" marL="182562" marR="0" rtl="0" algn="l">
              <a:lnSpc>
                <a:spcPct val="100000"/>
              </a:lnSpc>
              <a:spcBef>
                <a:spcPts val="1280"/>
              </a:spcBef>
              <a:spcAft>
                <a:spcPts val="0"/>
              </a:spcAft>
              <a:buClr>
                <a:srgbClr val="595959"/>
              </a:buClr>
              <a:buSzPts val="1700"/>
              <a:buFont typeface="Arial"/>
              <a:buNone/>
            </a:pPr>
            <a:r>
              <a:rPr b="1" lang="es" sz="1500" cap="none">
                <a:solidFill>
                  <a:srgbClr val="595959"/>
                </a:solidFill>
                <a:latin typeface="Ubuntu"/>
                <a:ea typeface="Ubuntu"/>
                <a:cs typeface="Ubuntu"/>
                <a:sym typeface="Ubuntu"/>
              </a:rPr>
              <a:t>-COMUNICACIONALES (¡EL DIRECTO!): </a:t>
            </a:r>
            <a:r>
              <a:rPr lang="es" sz="1500">
                <a:solidFill>
                  <a:srgbClr val="595959"/>
                </a:solidFill>
                <a:latin typeface="Ubuntu"/>
                <a:ea typeface="Ubuntu"/>
                <a:cs typeface="Ubuntu"/>
                <a:sym typeface="Ubuntu"/>
              </a:rPr>
              <a:t>escenario, plano, tipo de cámara y micro; lenguaje verbal y no verbal: ¡oratoria digital!; uso de materiales y recursos para “enganchar” a los participantes; entrenamiento y pruebas frente a la cámara; etc.</a:t>
            </a:r>
            <a:endParaRPr sz="1500">
              <a:latin typeface="Ubuntu"/>
              <a:ea typeface="Ubuntu"/>
              <a:cs typeface="Ubuntu"/>
              <a:sym typeface="Ubuntu"/>
            </a:endParaRPr>
          </a:p>
        </p:txBody>
      </p:sp>
      <p:sp>
        <p:nvSpPr>
          <p:cNvPr id="839" name="Google Shape;839;p97"/>
          <p:cNvSpPr/>
          <p:nvPr/>
        </p:nvSpPr>
        <p:spPr>
          <a:xfrm>
            <a:off x="310600" y="2012725"/>
            <a:ext cx="2727900" cy="196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¡Aula virtual!</a:t>
            </a:r>
            <a:endParaRPr/>
          </a:p>
          <a:p>
            <a:pPr indent="0" lvl="0" marL="0" marR="0" rtl="0" algn="ctr">
              <a:spcBef>
                <a:spcPts val="0"/>
              </a:spcBef>
              <a:spcAft>
                <a:spcPts val="0"/>
              </a:spcAft>
              <a:buNone/>
            </a:pPr>
            <a:r>
              <a:rPr b="1" lang="es" sz="2600">
                <a:solidFill>
                  <a:schemeClr val="lt1"/>
                </a:solidFill>
                <a:latin typeface="Arial"/>
                <a:ea typeface="Arial"/>
                <a:cs typeface="Arial"/>
                <a:sym typeface="Arial"/>
              </a:rPr>
              <a:t>Sesiones síncronas por webconferencia</a:t>
            </a:r>
            <a:endParaRPr b="1" sz="26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840" name="Google Shape;840;p97"/>
          <p:cNvGrpSpPr/>
          <p:nvPr/>
        </p:nvGrpSpPr>
        <p:grpSpPr>
          <a:xfrm>
            <a:off x="1290333" y="3809699"/>
            <a:ext cx="875087" cy="913377"/>
            <a:chOff x="-38538975" y="3954250"/>
            <a:chExt cx="318225" cy="316650"/>
          </a:xfrm>
        </p:grpSpPr>
        <p:sp>
          <p:nvSpPr>
            <p:cNvPr id="841" name="Google Shape;841;p97"/>
            <p:cNvSpPr/>
            <p:nvPr/>
          </p:nvSpPr>
          <p:spPr>
            <a:xfrm>
              <a:off x="-38538975" y="3954250"/>
              <a:ext cx="254425" cy="253625"/>
            </a:xfrm>
            <a:custGeom>
              <a:rect b="b" l="l" r="r" t="t"/>
              <a:pathLst>
                <a:path extrusionOk="0" h="10145" w="10177">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lt1"/>
                </a:solidFill>
                <a:latin typeface="Arial"/>
                <a:ea typeface="Arial"/>
                <a:cs typeface="Arial"/>
                <a:sym typeface="Arial"/>
              </a:endParaRPr>
            </a:p>
          </p:txBody>
        </p:sp>
        <p:sp>
          <p:nvSpPr>
            <p:cNvPr id="842" name="Google Shape;842;p97"/>
            <p:cNvSpPr/>
            <p:nvPr/>
          </p:nvSpPr>
          <p:spPr>
            <a:xfrm>
              <a:off x="-38496450" y="4081725"/>
              <a:ext cx="275700" cy="189175"/>
            </a:xfrm>
            <a:custGeom>
              <a:rect b="b" l="l" r="r" t="t"/>
              <a:pathLst>
                <a:path extrusionOk="0" h="7567" w="11028">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8"/>
          <p:cNvSpPr/>
          <p:nvPr/>
        </p:nvSpPr>
        <p:spPr>
          <a:xfrm>
            <a:off x="3663400" y="304625"/>
            <a:ext cx="5227200" cy="6017100"/>
          </a:xfrm>
          <a:prstGeom prst="rect">
            <a:avLst/>
          </a:prstGeom>
          <a:noFill/>
          <a:ln>
            <a:noFill/>
          </a:ln>
        </p:spPr>
        <p:txBody>
          <a:bodyPr anchorCtr="0" anchor="t" bIns="45700" lIns="91425" spcFirstLastPara="1" rIns="91425" wrap="square" tIns="45700">
            <a:noAutofit/>
          </a:bodyPr>
          <a:lstStyle/>
          <a:p>
            <a:pPr indent="-273050" lvl="0" marL="285750" marR="0" rtl="0" algn="l">
              <a:spcBef>
                <a:spcPts val="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Compartir contenidos básicos= clases grabadas y presentaciones empleadas.</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Facilitar recursos complementarios (enlaces).</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Crear espacios para la entrega de las actividades de desarrollo (tareas).</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Habilitar pruebas en línea autoevaluables (cuestionarios).</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Sumar espacios para el aprendizaje colaborativo (wikis, foros, acceso a documentos colaborativos en la nube…).</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Dar acceso a todos los canales/espacios externos (links/embedido) que se usen en la asignatura (ej. Redes sociales).</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Evaluar en línea, dando feedback de tareas que lo requieran y configurando calificaciones para que aparezcan las notas detalladas a cada estudiante.</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Incluir recursos de orientación (ej. Guías) y vías de tutorías online (ej. Foros, mensajería, Webconferencia).</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Proporcionar indicaciones/guías y material para la realización de actividades prácticas (síncronas/ autónomas). </a:t>
            </a:r>
            <a:endParaRPr sz="1200">
              <a:latin typeface="Ubuntu"/>
              <a:ea typeface="Ubuntu"/>
              <a:cs typeface="Ubuntu"/>
              <a:sym typeface="Ubuntu"/>
            </a:endParaRPr>
          </a:p>
          <a:p>
            <a:pPr indent="-273050" lvl="0" marL="285750" marR="0" rtl="0" algn="l">
              <a:spcBef>
                <a:spcPts val="6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Usar como “tablón de anuncios” y vía para dinamizar e informar al estudiantado (foro para avisos generales y sistema de mensajería privado).</a:t>
            </a:r>
            <a:endParaRPr sz="1200">
              <a:latin typeface="Ubuntu"/>
              <a:ea typeface="Ubuntu"/>
              <a:cs typeface="Ubuntu"/>
              <a:sym typeface="Ubuntu"/>
            </a:endParaRPr>
          </a:p>
        </p:txBody>
      </p:sp>
      <p:sp>
        <p:nvSpPr>
          <p:cNvPr id="848" name="Google Shape;848;p98"/>
          <p:cNvSpPr/>
          <p:nvPr/>
        </p:nvSpPr>
        <p:spPr>
          <a:xfrm rot="5400000">
            <a:off x="-1723000" y="1723050"/>
            <a:ext cx="6858000" cy="34119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849" name="Google Shape;849;p98"/>
          <p:cNvSpPr/>
          <p:nvPr/>
        </p:nvSpPr>
        <p:spPr>
          <a:xfrm>
            <a:off x="575550" y="1986275"/>
            <a:ext cx="2325900" cy="20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Ideas para hacer del Campus virtual el eje centralizador</a:t>
            </a:r>
            <a:endParaRPr/>
          </a:p>
        </p:txBody>
      </p:sp>
      <p:grpSp>
        <p:nvGrpSpPr>
          <p:cNvPr id="850" name="Google Shape;850;p98"/>
          <p:cNvGrpSpPr/>
          <p:nvPr/>
        </p:nvGrpSpPr>
        <p:grpSpPr>
          <a:xfrm>
            <a:off x="1217692" y="4208004"/>
            <a:ext cx="1089438" cy="1124516"/>
            <a:chOff x="-1592325" y="3957400"/>
            <a:chExt cx="293025" cy="277275"/>
          </a:xfrm>
        </p:grpSpPr>
        <p:sp>
          <p:nvSpPr>
            <p:cNvPr id="851" name="Google Shape;851;p98"/>
            <p:cNvSpPr/>
            <p:nvPr/>
          </p:nvSpPr>
          <p:spPr>
            <a:xfrm>
              <a:off x="-1591550" y="3957400"/>
              <a:ext cx="292250" cy="68550"/>
            </a:xfrm>
            <a:custGeom>
              <a:rect b="b" l="l" r="r" t="t"/>
              <a:pathLst>
                <a:path extrusionOk="0" h="2742" w="11690">
                  <a:moveTo>
                    <a:pt x="9894" y="1355"/>
                  </a:moveTo>
                  <a:cubicBezTo>
                    <a:pt x="10335" y="1355"/>
                    <a:pt x="10366" y="2017"/>
                    <a:pt x="9894" y="2017"/>
                  </a:cubicBezTo>
                  <a:lnTo>
                    <a:pt x="5798" y="2017"/>
                  </a:lnTo>
                  <a:cubicBezTo>
                    <a:pt x="5778" y="2019"/>
                    <a:pt x="5759" y="2021"/>
                    <a:pt x="5741" y="2021"/>
                  </a:cubicBezTo>
                  <a:cubicBezTo>
                    <a:pt x="5326" y="2021"/>
                    <a:pt x="5345" y="1355"/>
                    <a:pt x="5798" y="1355"/>
                  </a:cubicBezTo>
                  <a:close/>
                  <a:moveTo>
                    <a:pt x="1671" y="1355"/>
                  </a:moveTo>
                  <a:cubicBezTo>
                    <a:pt x="1860" y="1355"/>
                    <a:pt x="2017" y="1513"/>
                    <a:pt x="2017" y="1702"/>
                  </a:cubicBezTo>
                  <a:cubicBezTo>
                    <a:pt x="2017" y="1891"/>
                    <a:pt x="1860" y="2048"/>
                    <a:pt x="1671" y="2048"/>
                  </a:cubicBezTo>
                  <a:cubicBezTo>
                    <a:pt x="1482" y="2048"/>
                    <a:pt x="1324" y="1891"/>
                    <a:pt x="1324" y="1702"/>
                  </a:cubicBezTo>
                  <a:cubicBezTo>
                    <a:pt x="1356" y="1513"/>
                    <a:pt x="1513" y="1355"/>
                    <a:pt x="1671" y="1355"/>
                  </a:cubicBezTo>
                  <a:close/>
                  <a:moveTo>
                    <a:pt x="3057" y="1355"/>
                  </a:moveTo>
                  <a:cubicBezTo>
                    <a:pt x="3246" y="1355"/>
                    <a:pt x="3404" y="1513"/>
                    <a:pt x="3404" y="1702"/>
                  </a:cubicBezTo>
                  <a:cubicBezTo>
                    <a:pt x="3404" y="1891"/>
                    <a:pt x="3246" y="2048"/>
                    <a:pt x="3057" y="2048"/>
                  </a:cubicBezTo>
                  <a:cubicBezTo>
                    <a:pt x="2836" y="2048"/>
                    <a:pt x="2679" y="1891"/>
                    <a:pt x="2679" y="1702"/>
                  </a:cubicBezTo>
                  <a:cubicBezTo>
                    <a:pt x="2679" y="1513"/>
                    <a:pt x="2836" y="1355"/>
                    <a:pt x="3057" y="1355"/>
                  </a:cubicBezTo>
                  <a:close/>
                  <a:moveTo>
                    <a:pt x="4412" y="1355"/>
                  </a:moveTo>
                  <a:cubicBezTo>
                    <a:pt x="4632" y="1355"/>
                    <a:pt x="4790" y="1513"/>
                    <a:pt x="4790" y="1702"/>
                  </a:cubicBezTo>
                  <a:cubicBezTo>
                    <a:pt x="4790" y="1891"/>
                    <a:pt x="4632" y="2048"/>
                    <a:pt x="4412" y="2048"/>
                  </a:cubicBezTo>
                  <a:cubicBezTo>
                    <a:pt x="4223" y="2048"/>
                    <a:pt x="4065" y="1891"/>
                    <a:pt x="4065" y="1702"/>
                  </a:cubicBezTo>
                  <a:cubicBezTo>
                    <a:pt x="4065" y="1513"/>
                    <a:pt x="4223" y="1355"/>
                    <a:pt x="4412" y="1355"/>
                  </a:cubicBezTo>
                  <a:close/>
                  <a:moveTo>
                    <a:pt x="1041" y="0"/>
                  </a:moveTo>
                  <a:cubicBezTo>
                    <a:pt x="474" y="0"/>
                    <a:pt x="1" y="473"/>
                    <a:pt x="1" y="1040"/>
                  </a:cubicBezTo>
                  <a:lnTo>
                    <a:pt x="1" y="2741"/>
                  </a:lnTo>
                  <a:lnTo>
                    <a:pt x="11689" y="2741"/>
                  </a:lnTo>
                  <a:lnTo>
                    <a:pt x="11689" y="1040"/>
                  </a:lnTo>
                  <a:cubicBezTo>
                    <a:pt x="11689" y="505"/>
                    <a:pt x="11154" y="0"/>
                    <a:pt x="1061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52" name="Google Shape;852;p98"/>
            <p:cNvSpPr/>
            <p:nvPr/>
          </p:nvSpPr>
          <p:spPr>
            <a:xfrm>
              <a:off x="-1592325" y="4043250"/>
              <a:ext cx="291450" cy="171725"/>
            </a:xfrm>
            <a:custGeom>
              <a:rect b="b" l="l" r="r" t="t"/>
              <a:pathLst>
                <a:path extrusionOk="0" h="6869" w="11658">
                  <a:moveTo>
                    <a:pt x="0" y="0"/>
                  </a:moveTo>
                  <a:lnTo>
                    <a:pt x="0" y="5829"/>
                  </a:lnTo>
                  <a:cubicBezTo>
                    <a:pt x="0" y="6396"/>
                    <a:pt x="473" y="6869"/>
                    <a:pt x="1040" y="6869"/>
                  </a:cubicBezTo>
                  <a:lnTo>
                    <a:pt x="2867" y="6869"/>
                  </a:lnTo>
                  <a:lnTo>
                    <a:pt x="2647" y="6616"/>
                  </a:lnTo>
                  <a:cubicBezTo>
                    <a:pt x="2521" y="6522"/>
                    <a:pt x="2521" y="6270"/>
                    <a:pt x="2647" y="6144"/>
                  </a:cubicBezTo>
                  <a:lnTo>
                    <a:pt x="2993" y="5797"/>
                  </a:lnTo>
                  <a:cubicBezTo>
                    <a:pt x="2962" y="5734"/>
                    <a:pt x="2930" y="5608"/>
                    <a:pt x="2867" y="5482"/>
                  </a:cubicBezTo>
                  <a:lnTo>
                    <a:pt x="2363" y="5482"/>
                  </a:lnTo>
                  <a:cubicBezTo>
                    <a:pt x="2174" y="5482"/>
                    <a:pt x="2017" y="5325"/>
                    <a:pt x="2017" y="5136"/>
                  </a:cubicBezTo>
                  <a:lnTo>
                    <a:pt x="2017" y="3750"/>
                  </a:lnTo>
                  <a:cubicBezTo>
                    <a:pt x="2017" y="3561"/>
                    <a:pt x="2174" y="3403"/>
                    <a:pt x="2363" y="3403"/>
                  </a:cubicBezTo>
                  <a:lnTo>
                    <a:pt x="2867" y="3403"/>
                  </a:lnTo>
                  <a:cubicBezTo>
                    <a:pt x="2930" y="3277"/>
                    <a:pt x="2962" y="3214"/>
                    <a:pt x="2993" y="3088"/>
                  </a:cubicBezTo>
                  <a:lnTo>
                    <a:pt x="2647" y="2741"/>
                  </a:lnTo>
                  <a:cubicBezTo>
                    <a:pt x="2521" y="2615"/>
                    <a:pt x="2521" y="2363"/>
                    <a:pt x="2647" y="2269"/>
                  </a:cubicBezTo>
                  <a:lnTo>
                    <a:pt x="3624" y="1261"/>
                  </a:lnTo>
                  <a:cubicBezTo>
                    <a:pt x="3687" y="1213"/>
                    <a:pt x="3773" y="1190"/>
                    <a:pt x="3860" y="1190"/>
                  </a:cubicBezTo>
                  <a:cubicBezTo>
                    <a:pt x="3946" y="1190"/>
                    <a:pt x="4033" y="1213"/>
                    <a:pt x="4096" y="1261"/>
                  </a:cubicBezTo>
                  <a:lnTo>
                    <a:pt x="4443" y="1639"/>
                  </a:lnTo>
                  <a:cubicBezTo>
                    <a:pt x="4537" y="1576"/>
                    <a:pt x="4663" y="1544"/>
                    <a:pt x="4758" y="1513"/>
                  </a:cubicBezTo>
                  <a:lnTo>
                    <a:pt x="4758" y="1009"/>
                  </a:lnTo>
                  <a:cubicBezTo>
                    <a:pt x="4758" y="788"/>
                    <a:pt x="4915" y="631"/>
                    <a:pt x="5136" y="631"/>
                  </a:cubicBezTo>
                  <a:lnTo>
                    <a:pt x="6490" y="631"/>
                  </a:lnTo>
                  <a:cubicBezTo>
                    <a:pt x="6711" y="631"/>
                    <a:pt x="6869" y="788"/>
                    <a:pt x="6869" y="1009"/>
                  </a:cubicBezTo>
                  <a:lnTo>
                    <a:pt x="6869" y="1513"/>
                  </a:lnTo>
                  <a:cubicBezTo>
                    <a:pt x="6963" y="1544"/>
                    <a:pt x="7058" y="1576"/>
                    <a:pt x="7184" y="1639"/>
                  </a:cubicBezTo>
                  <a:lnTo>
                    <a:pt x="7530" y="1261"/>
                  </a:lnTo>
                  <a:cubicBezTo>
                    <a:pt x="7593" y="1213"/>
                    <a:pt x="7680" y="1190"/>
                    <a:pt x="7766" y="1190"/>
                  </a:cubicBezTo>
                  <a:cubicBezTo>
                    <a:pt x="7853" y="1190"/>
                    <a:pt x="7940" y="1213"/>
                    <a:pt x="8003" y="1261"/>
                  </a:cubicBezTo>
                  <a:lnTo>
                    <a:pt x="8979" y="2269"/>
                  </a:lnTo>
                  <a:cubicBezTo>
                    <a:pt x="9105" y="2363"/>
                    <a:pt x="9105" y="2615"/>
                    <a:pt x="8979" y="2741"/>
                  </a:cubicBezTo>
                  <a:lnTo>
                    <a:pt x="8633" y="3088"/>
                  </a:lnTo>
                  <a:cubicBezTo>
                    <a:pt x="8664" y="3151"/>
                    <a:pt x="8696" y="3277"/>
                    <a:pt x="8759" y="3403"/>
                  </a:cubicBezTo>
                  <a:lnTo>
                    <a:pt x="9263" y="3403"/>
                  </a:lnTo>
                  <a:cubicBezTo>
                    <a:pt x="9452" y="3403"/>
                    <a:pt x="9609" y="3561"/>
                    <a:pt x="9609" y="3750"/>
                  </a:cubicBezTo>
                  <a:lnTo>
                    <a:pt x="9609" y="5136"/>
                  </a:lnTo>
                  <a:cubicBezTo>
                    <a:pt x="9609" y="5325"/>
                    <a:pt x="9452" y="5482"/>
                    <a:pt x="9263" y="5482"/>
                  </a:cubicBezTo>
                  <a:lnTo>
                    <a:pt x="8759" y="5482"/>
                  </a:lnTo>
                  <a:cubicBezTo>
                    <a:pt x="8727" y="5608"/>
                    <a:pt x="8664" y="5671"/>
                    <a:pt x="8633" y="5797"/>
                  </a:cubicBezTo>
                  <a:lnTo>
                    <a:pt x="8979" y="6144"/>
                  </a:lnTo>
                  <a:cubicBezTo>
                    <a:pt x="9105" y="6270"/>
                    <a:pt x="9105" y="6522"/>
                    <a:pt x="8979" y="6616"/>
                  </a:cubicBezTo>
                  <a:lnTo>
                    <a:pt x="8759" y="6869"/>
                  </a:lnTo>
                  <a:lnTo>
                    <a:pt x="10586" y="6869"/>
                  </a:lnTo>
                  <a:cubicBezTo>
                    <a:pt x="11153" y="6869"/>
                    <a:pt x="11657" y="6396"/>
                    <a:pt x="11657" y="5829"/>
                  </a:cubicBezTo>
                  <a:lnTo>
                    <a:pt x="1165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53" name="Google Shape;853;p98"/>
            <p:cNvSpPr/>
            <p:nvPr/>
          </p:nvSpPr>
          <p:spPr>
            <a:xfrm>
              <a:off x="-1471825" y="4129100"/>
              <a:ext cx="51225" cy="51225"/>
            </a:xfrm>
            <a:custGeom>
              <a:rect b="b" l="l" r="r" t="t"/>
              <a:pathLst>
                <a:path extrusionOk="0" h="2049" w="2049">
                  <a:moveTo>
                    <a:pt x="1009" y="1"/>
                  </a:moveTo>
                  <a:cubicBezTo>
                    <a:pt x="442" y="1"/>
                    <a:pt x="1" y="473"/>
                    <a:pt x="1" y="1009"/>
                  </a:cubicBezTo>
                  <a:cubicBezTo>
                    <a:pt x="1" y="1576"/>
                    <a:pt x="442" y="2048"/>
                    <a:pt x="1009" y="2048"/>
                  </a:cubicBezTo>
                  <a:cubicBezTo>
                    <a:pt x="1576" y="2048"/>
                    <a:pt x="2049" y="1576"/>
                    <a:pt x="2049" y="1009"/>
                  </a:cubicBezTo>
                  <a:cubicBezTo>
                    <a:pt x="2049" y="473"/>
                    <a:pt x="1576" y="1"/>
                    <a:pt x="100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54" name="Google Shape;854;p98"/>
            <p:cNvSpPr/>
            <p:nvPr/>
          </p:nvSpPr>
          <p:spPr>
            <a:xfrm>
              <a:off x="-1526175" y="4077900"/>
              <a:ext cx="156775" cy="156775"/>
            </a:xfrm>
            <a:custGeom>
              <a:rect b="b" l="l" r="r" t="t"/>
              <a:pathLst>
                <a:path extrusionOk="0" h="6271" w="6271">
                  <a:moveTo>
                    <a:pt x="3183" y="1418"/>
                  </a:moveTo>
                  <a:cubicBezTo>
                    <a:pt x="4128" y="1418"/>
                    <a:pt x="4884" y="2175"/>
                    <a:pt x="4884" y="3120"/>
                  </a:cubicBezTo>
                  <a:cubicBezTo>
                    <a:pt x="4884" y="4033"/>
                    <a:pt x="4128" y="4821"/>
                    <a:pt x="3183" y="4821"/>
                  </a:cubicBezTo>
                  <a:cubicBezTo>
                    <a:pt x="2238" y="4821"/>
                    <a:pt x="1482" y="4065"/>
                    <a:pt x="1482" y="3120"/>
                  </a:cubicBezTo>
                  <a:cubicBezTo>
                    <a:pt x="1482" y="2175"/>
                    <a:pt x="2238" y="1418"/>
                    <a:pt x="3183" y="1418"/>
                  </a:cubicBezTo>
                  <a:close/>
                  <a:moveTo>
                    <a:pt x="2805" y="1"/>
                  </a:moveTo>
                  <a:lnTo>
                    <a:pt x="2805" y="442"/>
                  </a:lnTo>
                  <a:cubicBezTo>
                    <a:pt x="2805" y="599"/>
                    <a:pt x="2679" y="725"/>
                    <a:pt x="2521" y="757"/>
                  </a:cubicBezTo>
                  <a:cubicBezTo>
                    <a:pt x="2332" y="788"/>
                    <a:pt x="2080" y="914"/>
                    <a:pt x="1891" y="1040"/>
                  </a:cubicBezTo>
                  <a:cubicBezTo>
                    <a:pt x="1847" y="1063"/>
                    <a:pt x="1794" y="1073"/>
                    <a:pt x="1739" y="1073"/>
                  </a:cubicBezTo>
                  <a:cubicBezTo>
                    <a:pt x="1639" y="1073"/>
                    <a:pt x="1531" y="1038"/>
                    <a:pt x="1450" y="977"/>
                  </a:cubicBezTo>
                  <a:lnTo>
                    <a:pt x="1135" y="662"/>
                  </a:lnTo>
                  <a:lnTo>
                    <a:pt x="662" y="1135"/>
                  </a:lnTo>
                  <a:lnTo>
                    <a:pt x="978" y="1450"/>
                  </a:lnTo>
                  <a:cubicBezTo>
                    <a:pt x="1104" y="1576"/>
                    <a:pt x="1104" y="1733"/>
                    <a:pt x="1041" y="1891"/>
                  </a:cubicBezTo>
                  <a:cubicBezTo>
                    <a:pt x="915" y="2080"/>
                    <a:pt x="820" y="2301"/>
                    <a:pt x="757" y="2521"/>
                  </a:cubicBezTo>
                  <a:cubicBezTo>
                    <a:pt x="726" y="2679"/>
                    <a:pt x="599" y="2805"/>
                    <a:pt x="442" y="2805"/>
                  </a:cubicBezTo>
                  <a:lnTo>
                    <a:pt x="1" y="2805"/>
                  </a:lnTo>
                  <a:lnTo>
                    <a:pt x="1" y="3466"/>
                  </a:lnTo>
                  <a:lnTo>
                    <a:pt x="442" y="3466"/>
                  </a:lnTo>
                  <a:cubicBezTo>
                    <a:pt x="599" y="3466"/>
                    <a:pt x="726" y="3592"/>
                    <a:pt x="757" y="3750"/>
                  </a:cubicBezTo>
                  <a:cubicBezTo>
                    <a:pt x="789" y="3939"/>
                    <a:pt x="915" y="4191"/>
                    <a:pt x="1041" y="4380"/>
                  </a:cubicBezTo>
                  <a:cubicBezTo>
                    <a:pt x="1104" y="4506"/>
                    <a:pt x="1072" y="4695"/>
                    <a:pt x="978" y="4821"/>
                  </a:cubicBezTo>
                  <a:lnTo>
                    <a:pt x="662" y="5136"/>
                  </a:lnTo>
                  <a:lnTo>
                    <a:pt x="1135" y="5609"/>
                  </a:lnTo>
                  <a:lnTo>
                    <a:pt x="1450" y="5294"/>
                  </a:lnTo>
                  <a:cubicBezTo>
                    <a:pt x="1524" y="5220"/>
                    <a:pt x="1609" y="5189"/>
                    <a:pt x="1698" y="5189"/>
                  </a:cubicBezTo>
                  <a:cubicBezTo>
                    <a:pt x="1761" y="5189"/>
                    <a:pt x="1826" y="5204"/>
                    <a:pt x="1891" y="5230"/>
                  </a:cubicBezTo>
                  <a:cubicBezTo>
                    <a:pt x="2080" y="5357"/>
                    <a:pt x="2301" y="5451"/>
                    <a:pt x="2521" y="5514"/>
                  </a:cubicBezTo>
                  <a:cubicBezTo>
                    <a:pt x="2679" y="5546"/>
                    <a:pt x="2805" y="5672"/>
                    <a:pt x="2805" y="5829"/>
                  </a:cubicBezTo>
                  <a:lnTo>
                    <a:pt x="2805" y="6270"/>
                  </a:lnTo>
                  <a:lnTo>
                    <a:pt x="3466" y="6270"/>
                  </a:lnTo>
                  <a:lnTo>
                    <a:pt x="3466" y="5829"/>
                  </a:lnTo>
                  <a:cubicBezTo>
                    <a:pt x="3466" y="5672"/>
                    <a:pt x="3592" y="5546"/>
                    <a:pt x="3750" y="5514"/>
                  </a:cubicBezTo>
                  <a:cubicBezTo>
                    <a:pt x="3939" y="5483"/>
                    <a:pt x="4160" y="5357"/>
                    <a:pt x="4380" y="5230"/>
                  </a:cubicBezTo>
                  <a:cubicBezTo>
                    <a:pt x="4414" y="5208"/>
                    <a:pt x="4463" y="5198"/>
                    <a:pt x="4517" y="5198"/>
                  </a:cubicBezTo>
                  <a:cubicBezTo>
                    <a:pt x="4615" y="5198"/>
                    <a:pt x="4729" y="5232"/>
                    <a:pt x="4790" y="5294"/>
                  </a:cubicBezTo>
                  <a:lnTo>
                    <a:pt x="5105" y="5609"/>
                  </a:lnTo>
                  <a:lnTo>
                    <a:pt x="5577" y="5136"/>
                  </a:lnTo>
                  <a:lnTo>
                    <a:pt x="5262" y="4821"/>
                  </a:lnTo>
                  <a:cubicBezTo>
                    <a:pt x="5168" y="4695"/>
                    <a:pt x="5168" y="4537"/>
                    <a:pt x="5231" y="4380"/>
                  </a:cubicBezTo>
                  <a:cubicBezTo>
                    <a:pt x="5357" y="4191"/>
                    <a:pt x="5420" y="3970"/>
                    <a:pt x="5514" y="3750"/>
                  </a:cubicBezTo>
                  <a:cubicBezTo>
                    <a:pt x="5546" y="3592"/>
                    <a:pt x="5672" y="3466"/>
                    <a:pt x="5829" y="3466"/>
                  </a:cubicBezTo>
                  <a:lnTo>
                    <a:pt x="6270" y="3466"/>
                  </a:lnTo>
                  <a:lnTo>
                    <a:pt x="6270" y="2773"/>
                  </a:lnTo>
                  <a:lnTo>
                    <a:pt x="5829" y="2773"/>
                  </a:lnTo>
                  <a:cubicBezTo>
                    <a:pt x="5672" y="2773"/>
                    <a:pt x="5546" y="2647"/>
                    <a:pt x="5514" y="2490"/>
                  </a:cubicBezTo>
                  <a:cubicBezTo>
                    <a:pt x="5483" y="2301"/>
                    <a:pt x="5357" y="2049"/>
                    <a:pt x="5231" y="1859"/>
                  </a:cubicBezTo>
                  <a:cubicBezTo>
                    <a:pt x="5168" y="1733"/>
                    <a:pt x="5199" y="1544"/>
                    <a:pt x="5262" y="1418"/>
                  </a:cubicBezTo>
                  <a:lnTo>
                    <a:pt x="5577" y="1103"/>
                  </a:lnTo>
                  <a:lnTo>
                    <a:pt x="5105" y="631"/>
                  </a:lnTo>
                  <a:lnTo>
                    <a:pt x="4790" y="946"/>
                  </a:lnTo>
                  <a:cubicBezTo>
                    <a:pt x="4739" y="1013"/>
                    <a:pt x="4670" y="1045"/>
                    <a:pt x="4593" y="1045"/>
                  </a:cubicBezTo>
                  <a:cubicBezTo>
                    <a:pt x="4526" y="1045"/>
                    <a:pt x="4453" y="1021"/>
                    <a:pt x="4380" y="977"/>
                  </a:cubicBezTo>
                  <a:cubicBezTo>
                    <a:pt x="4160" y="883"/>
                    <a:pt x="3971" y="788"/>
                    <a:pt x="3750" y="725"/>
                  </a:cubicBezTo>
                  <a:cubicBezTo>
                    <a:pt x="3592" y="662"/>
                    <a:pt x="3466" y="568"/>
                    <a:pt x="3466" y="410"/>
                  </a:cubicBezTo>
                  <a:lnTo>
                    <a:pt x="346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99"/>
          <p:cNvSpPr/>
          <p:nvPr/>
        </p:nvSpPr>
        <p:spPr>
          <a:xfrm>
            <a:off x="0" y="0"/>
            <a:ext cx="3410400" cy="6958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99"/>
          <p:cNvSpPr txBox="1"/>
          <p:nvPr/>
        </p:nvSpPr>
        <p:spPr>
          <a:xfrm>
            <a:off x="16681609" y="5926801"/>
            <a:ext cx="5487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861" name="Google Shape;861;p99"/>
          <p:cNvSpPr txBox="1"/>
          <p:nvPr/>
        </p:nvSpPr>
        <p:spPr>
          <a:xfrm>
            <a:off x="3792950" y="471975"/>
            <a:ext cx="4864500" cy="6039000"/>
          </a:xfrm>
          <a:prstGeom prst="rect">
            <a:avLst/>
          </a:prstGeom>
          <a:noFill/>
          <a:ln>
            <a:noFill/>
          </a:ln>
        </p:spPr>
        <p:txBody>
          <a:bodyPr anchorCtr="0" anchor="t" bIns="91425" lIns="91425" spcFirstLastPara="1" rIns="91425" wrap="square" tIns="91425">
            <a:noAutofit/>
          </a:bodyPr>
          <a:lstStyle/>
          <a:p>
            <a:pPr indent="0" lvl="0" marL="177800" rtl="0" algn="l">
              <a:lnSpc>
                <a:spcPct val="100000"/>
              </a:lnSpc>
              <a:spcBef>
                <a:spcPts val="0"/>
              </a:spcBef>
              <a:spcAft>
                <a:spcPts val="0"/>
              </a:spcAft>
              <a:buNone/>
            </a:pPr>
            <a:r>
              <a:rPr b="1" lang="es" sz="1600">
                <a:solidFill>
                  <a:srgbClr val="666666"/>
                </a:solidFill>
                <a:latin typeface="Ubuntu"/>
                <a:ea typeface="Ubuntu"/>
                <a:cs typeface="Ubuntu"/>
                <a:sym typeface="Ubuntu"/>
              </a:rPr>
              <a:t>CURSOS Y ACCESOS Y RECURSOS DE AYUDA:</a:t>
            </a:r>
            <a:endParaRPr b="1" sz="1600">
              <a:solidFill>
                <a:srgbClr val="666666"/>
              </a:solidFill>
              <a:latin typeface="Ubuntu"/>
              <a:ea typeface="Ubuntu"/>
              <a:cs typeface="Ubuntu"/>
              <a:sym typeface="Ubuntu"/>
            </a:endParaRPr>
          </a:p>
          <a:p>
            <a:pPr indent="0" lvl="0" marL="177800" rtl="0" algn="l">
              <a:lnSpc>
                <a:spcPct val="100000"/>
              </a:lnSpc>
              <a:spcBef>
                <a:spcPts val="1000"/>
              </a:spcBef>
              <a:spcAft>
                <a:spcPts val="0"/>
              </a:spcAft>
              <a:buNone/>
            </a:pPr>
            <a:r>
              <a:rPr lang="es">
                <a:solidFill>
                  <a:srgbClr val="666666"/>
                </a:solidFill>
                <a:latin typeface="Ubuntu"/>
                <a:ea typeface="Ubuntu"/>
                <a:cs typeface="Ubuntu"/>
                <a:sym typeface="Ubuntu"/>
              </a:rPr>
              <a:t>-Definir</a:t>
            </a:r>
            <a:r>
              <a:rPr b="1" lang="es">
                <a:solidFill>
                  <a:srgbClr val="666666"/>
                </a:solidFill>
                <a:latin typeface="Ubuntu"/>
                <a:ea typeface="Ubuntu"/>
                <a:cs typeface="Ubuntu"/>
                <a:sym typeface="Ubuntu"/>
              </a:rPr>
              <a:t> Nº DE ESPACIOS Y ORGANIZACIÓN </a:t>
            </a:r>
            <a:r>
              <a:rPr lang="es">
                <a:solidFill>
                  <a:srgbClr val="666666"/>
                </a:solidFill>
                <a:latin typeface="Ubuntu"/>
                <a:ea typeface="Ubuntu"/>
                <a:cs typeface="Ubuntu"/>
                <a:sym typeface="Ubuntu"/>
              </a:rPr>
              <a:t>de estos en el campus virtual</a:t>
            </a:r>
            <a:r>
              <a:rPr b="1" lang="es">
                <a:solidFill>
                  <a:srgbClr val="666666"/>
                </a:solidFill>
                <a:latin typeface="Ubuntu"/>
                <a:ea typeface="Ubuntu"/>
                <a:cs typeface="Ubuntu"/>
                <a:sym typeface="Ubuntu"/>
              </a:rPr>
              <a:t> </a:t>
            </a:r>
            <a:r>
              <a:rPr lang="es">
                <a:solidFill>
                  <a:srgbClr val="666666"/>
                </a:solidFill>
                <a:latin typeface="Ubuntu"/>
                <a:ea typeface="Ubuntu"/>
                <a:cs typeface="Ubuntu"/>
                <a:sym typeface="Ubuntu"/>
              </a:rPr>
              <a:t>(ej. curso “común” al programa y curso por cada módulo/ materia).</a:t>
            </a:r>
            <a:endParaRPr>
              <a:solidFill>
                <a:srgbClr val="666666"/>
              </a:solidFill>
              <a:latin typeface="Ubuntu"/>
              <a:ea typeface="Ubuntu"/>
              <a:cs typeface="Ubuntu"/>
              <a:sym typeface="Ubuntu"/>
            </a:endParaRPr>
          </a:p>
          <a:p>
            <a:pPr indent="0" lvl="0" marL="177800" rtl="0" algn="l">
              <a:lnSpc>
                <a:spcPct val="100000"/>
              </a:lnSpc>
              <a:spcBef>
                <a:spcPts val="1000"/>
              </a:spcBef>
              <a:spcAft>
                <a:spcPts val="0"/>
              </a:spcAft>
              <a:buNone/>
            </a:pPr>
            <a:r>
              <a:rPr lang="es">
                <a:solidFill>
                  <a:srgbClr val="666666"/>
                </a:solidFill>
                <a:latin typeface="Ubuntu"/>
                <a:ea typeface="Ubuntu"/>
                <a:cs typeface="Ubuntu"/>
                <a:sym typeface="Ubuntu"/>
              </a:rPr>
              <a:t>-Determinar </a:t>
            </a:r>
            <a:r>
              <a:rPr b="1" lang="es">
                <a:solidFill>
                  <a:srgbClr val="666666"/>
                </a:solidFill>
                <a:latin typeface="Ubuntu"/>
                <a:ea typeface="Ubuntu"/>
                <a:cs typeface="Ubuntu"/>
                <a:sym typeface="Ubuntu"/>
              </a:rPr>
              <a:t>USUARIOS </a:t>
            </a:r>
            <a:r>
              <a:rPr lang="es">
                <a:solidFill>
                  <a:srgbClr val="666666"/>
                </a:solidFill>
                <a:latin typeface="Ubuntu"/>
                <a:ea typeface="Ubuntu"/>
                <a:cs typeface="Ubuntu"/>
                <a:sym typeface="Ubuntu"/>
              </a:rPr>
              <a:t>que deben tener </a:t>
            </a:r>
            <a:r>
              <a:rPr b="1" lang="es">
                <a:solidFill>
                  <a:srgbClr val="666666"/>
                </a:solidFill>
                <a:latin typeface="Ubuntu"/>
                <a:ea typeface="Ubuntu"/>
                <a:cs typeface="Ubuntu"/>
                <a:sym typeface="Ubuntu"/>
              </a:rPr>
              <a:t>ACCESO A ESTOS ESPACIOS. </a:t>
            </a:r>
            <a:endParaRPr b="1">
              <a:solidFill>
                <a:srgbClr val="666666"/>
              </a:solidFill>
              <a:latin typeface="Ubuntu"/>
              <a:ea typeface="Ubuntu"/>
              <a:cs typeface="Ubuntu"/>
              <a:sym typeface="Ubuntu"/>
            </a:endParaRPr>
          </a:p>
          <a:p>
            <a:pPr indent="0" lvl="0" marL="177800" rtl="0" algn="l">
              <a:lnSpc>
                <a:spcPct val="100000"/>
              </a:lnSpc>
              <a:spcBef>
                <a:spcPts val="1000"/>
              </a:spcBef>
              <a:spcAft>
                <a:spcPts val="0"/>
              </a:spcAft>
              <a:buNone/>
            </a:pPr>
            <a:r>
              <a:rPr b="1" lang="es">
                <a:solidFill>
                  <a:srgbClr val="666666"/>
                </a:solidFill>
                <a:latin typeface="Ubuntu"/>
                <a:ea typeface="Ubuntu"/>
                <a:cs typeface="Ubuntu"/>
                <a:sym typeface="Ubuntu"/>
              </a:rPr>
              <a:t>-Activar los </a:t>
            </a:r>
            <a:r>
              <a:rPr b="1" lang="es">
                <a:solidFill>
                  <a:srgbClr val="666666"/>
                </a:solidFill>
                <a:latin typeface="Ubuntu"/>
                <a:ea typeface="Ubuntu"/>
                <a:cs typeface="Ubuntu"/>
                <a:sym typeface="Ubuntu"/>
              </a:rPr>
              <a:t>MISMOS “BLOQUES” en los distintos cursos de un programa </a:t>
            </a:r>
            <a:r>
              <a:rPr lang="es">
                <a:solidFill>
                  <a:srgbClr val="666666"/>
                </a:solidFill>
                <a:latin typeface="Ubuntu"/>
                <a:ea typeface="Ubuntu"/>
                <a:cs typeface="Ubuntu"/>
                <a:sym typeface="Ubuntu"/>
              </a:rPr>
              <a:t>(ej. calendario, calificaciones… en Moodle).</a:t>
            </a:r>
            <a:endParaRPr>
              <a:solidFill>
                <a:srgbClr val="666666"/>
              </a:solidFill>
              <a:latin typeface="Ubuntu"/>
              <a:ea typeface="Ubuntu"/>
              <a:cs typeface="Ubuntu"/>
              <a:sym typeface="Ubuntu"/>
            </a:endParaRPr>
          </a:p>
          <a:p>
            <a:pPr indent="0" lvl="0" marL="177800" rtl="0" algn="l">
              <a:lnSpc>
                <a:spcPct val="100000"/>
              </a:lnSpc>
              <a:spcBef>
                <a:spcPts val="1000"/>
              </a:spcBef>
              <a:spcAft>
                <a:spcPts val="0"/>
              </a:spcAft>
              <a:buNone/>
            </a:pPr>
            <a:r>
              <a:t/>
            </a:r>
            <a:endParaRPr b="1"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b="1" lang="es" sz="1600">
                <a:solidFill>
                  <a:srgbClr val="666666"/>
                </a:solidFill>
                <a:latin typeface="Ubuntu"/>
                <a:ea typeface="Ubuntu"/>
                <a:cs typeface="Ubuntu"/>
                <a:sym typeface="Ubuntu"/>
              </a:rPr>
              <a:t>RECURSOS DE APRENDIZAJE:</a:t>
            </a:r>
            <a:endParaRPr b="1" sz="1600">
              <a:solidFill>
                <a:srgbClr val="666666"/>
              </a:solidFill>
              <a:latin typeface="Ubuntu"/>
              <a:ea typeface="Ubuntu"/>
              <a:cs typeface="Ubuntu"/>
              <a:sym typeface="Ubuntu"/>
            </a:endParaRPr>
          </a:p>
          <a:p>
            <a:pPr indent="0" lvl="0" marL="177800" rtl="0" algn="l">
              <a:spcBef>
                <a:spcPts val="1000"/>
              </a:spcBef>
              <a:spcAft>
                <a:spcPts val="0"/>
              </a:spcAft>
              <a:buNone/>
            </a:pPr>
            <a:r>
              <a:rPr lang="es">
                <a:solidFill>
                  <a:srgbClr val="666666"/>
                </a:solidFill>
                <a:latin typeface="Ubuntu"/>
                <a:ea typeface="Ubuntu"/>
                <a:cs typeface="Ubuntu"/>
                <a:sym typeface="Ubuntu"/>
              </a:rPr>
              <a:t>- Definir </a:t>
            </a:r>
            <a:r>
              <a:rPr b="1" lang="es">
                <a:solidFill>
                  <a:srgbClr val="666666"/>
                </a:solidFill>
                <a:latin typeface="Ubuntu"/>
                <a:ea typeface="Ubuntu"/>
                <a:cs typeface="Ubuntu"/>
                <a:sym typeface="Ubuntu"/>
              </a:rPr>
              <a:t>SECUENCIA COMÚN Y RECURSOS DE AYUDA/ GUÍA GENERALES </a:t>
            </a:r>
            <a:r>
              <a:rPr lang="es">
                <a:solidFill>
                  <a:srgbClr val="666666"/>
                </a:solidFill>
                <a:latin typeface="Ubuntu"/>
                <a:ea typeface="Ubuntu"/>
                <a:cs typeface="Ubuntu"/>
                <a:sym typeface="Ubuntu"/>
              </a:rPr>
              <a:t>(programa, módulo/materia):  guía didáctica, video-guía, foros de dudas… </a:t>
            </a:r>
            <a:endParaRPr>
              <a:solidFill>
                <a:srgbClr val="666666"/>
              </a:solidFill>
              <a:latin typeface="Ubuntu"/>
              <a:ea typeface="Ubuntu"/>
              <a:cs typeface="Ubuntu"/>
              <a:sym typeface="Ubuntu"/>
            </a:endParaRPr>
          </a:p>
          <a:p>
            <a:pPr indent="0" lvl="0" marL="177800" rtl="0" algn="l">
              <a:spcBef>
                <a:spcPts val="1000"/>
              </a:spcBef>
              <a:spcAft>
                <a:spcPts val="0"/>
              </a:spcAft>
              <a:buClr>
                <a:schemeClr val="dk1"/>
              </a:buClr>
              <a:buSzPts val="1100"/>
              <a:buFont typeface="Arial"/>
              <a:buNone/>
            </a:pPr>
            <a:r>
              <a:rPr lang="es">
                <a:solidFill>
                  <a:srgbClr val="666666"/>
                </a:solidFill>
                <a:latin typeface="Ubuntu"/>
                <a:ea typeface="Ubuntu"/>
                <a:cs typeface="Ubuntu"/>
                <a:sym typeface="Ubuntu"/>
              </a:rPr>
              <a:t>-Fijar </a:t>
            </a:r>
            <a:r>
              <a:rPr b="1" lang="es">
                <a:solidFill>
                  <a:srgbClr val="666666"/>
                </a:solidFill>
                <a:latin typeface="Ubuntu"/>
                <a:ea typeface="Ubuntu"/>
                <a:cs typeface="Ubuntu"/>
                <a:sym typeface="Ubuntu"/>
              </a:rPr>
              <a:t>RECURSOS MÍNIMOS PARA EL APRENDIZAJE DE LA MATERIA POR MÓDULO/ TEMA: </a:t>
            </a:r>
            <a:r>
              <a:rPr lang="es">
                <a:solidFill>
                  <a:srgbClr val="666666"/>
                </a:solidFill>
                <a:latin typeface="Ubuntu"/>
                <a:ea typeface="Ubuntu"/>
                <a:cs typeface="Ubuntu"/>
                <a:sym typeface="Ubuntu"/>
              </a:rPr>
              <a:t>materiales básicos, actividades, recursos complementarios, foro de dudas…</a:t>
            </a:r>
            <a:endParaRPr>
              <a:solidFill>
                <a:srgbClr val="666666"/>
              </a:solidFill>
              <a:latin typeface="Ubuntu"/>
              <a:ea typeface="Ubuntu"/>
              <a:cs typeface="Ubuntu"/>
              <a:sym typeface="Ubuntu"/>
            </a:endParaRPr>
          </a:p>
          <a:p>
            <a:pPr indent="0" lvl="0" marL="177800" rtl="0" algn="l">
              <a:spcBef>
                <a:spcPts val="1000"/>
              </a:spcBef>
              <a:spcAft>
                <a:spcPts val="1000"/>
              </a:spcAft>
              <a:buClr>
                <a:schemeClr val="dk1"/>
              </a:buClr>
              <a:buSzPts val="1100"/>
              <a:buFont typeface="Arial"/>
              <a:buNone/>
            </a:pPr>
            <a:r>
              <a:rPr lang="es">
                <a:solidFill>
                  <a:srgbClr val="666666"/>
                </a:solidFill>
                <a:latin typeface="Ubuntu"/>
                <a:ea typeface="Ubuntu"/>
                <a:cs typeface="Ubuntu"/>
                <a:sym typeface="Ubuntu"/>
              </a:rPr>
              <a:t>-¡Pensar</a:t>
            </a:r>
            <a:r>
              <a:rPr b="1" lang="es">
                <a:solidFill>
                  <a:srgbClr val="666666"/>
                </a:solidFill>
                <a:latin typeface="Ubuntu"/>
                <a:ea typeface="Ubuntu"/>
                <a:cs typeface="Ubuntu"/>
                <a:sym typeface="Ubuntu"/>
              </a:rPr>
              <a:t> RECURSOS DE APRENDIZAJE Y ACTIVIDADES A NIVEL MODULAR/ DE PROGRAMA! </a:t>
            </a:r>
            <a:r>
              <a:rPr lang="es">
                <a:solidFill>
                  <a:srgbClr val="666666"/>
                </a:solidFill>
                <a:latin typeface="Ubuntu"/>
                <a:ea typeface="Ubuntu"/>
                <a:cs typeface="Ubuntu"/>
                <a:sym typeface="Ubuntu"/>
              </a:rPr>
              <a:t>(proyectos, pruebas…)</a:t>
            </a:r>
            <a:endParaRPr b="1" sz="1300">
              <a:solidFill>
                <a:srgbClr val="666666"/>
              </a:solidFill>
              <a:latin typeface="Ubuntu"/>
              <a:ea typeface="Ubuntu"/>
              <a:cs typeface="Ubuntu"/>
              <a:sym typeface="Ubuntu"/>
            </a:endParaRPr>
          </a:p>
        </p:txBody>
      </p:sp>
      <p:sp>
        <p:nvSpPr>
          <p:cNvPr id="862" name="Google Shape;862;p99"/>
          <p:cNvSpPr txBox="1"/>
          <p:nvPr/>
        </p:nvSpPr>
        <p:spPr>
          <a:xfrm>
            <a:off x="492775" y="1817850"/>
            <a:ext cx="2542800" cy="2410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s" sz="2800">
                <a:solidFill>
                  <a:srgbClr val="FFFFFF"/>
                </a:solidFill>
              </a:rPr>
              <a:t>Estructurar programas modulares en el campus virtual</a:t>
            </a:r>
            <a:endParaRPr b="1" sz="2800">
              <a:solidFill>
                <a:srgbClr val="FFFFFF"/>
              </a:solidFill>
            </a:endParaRPr>
          </a:p>
        </p:txBody>
      </p:sp>
      <p:grpSp>
        <p:nvGrpSpPr>
          <p:cNvPr id="863" name="Google Shape;863;p99"/>
          <p:cNvGrpSpPr/>
          <p:nvPr/>
        </p:nvGrpSpPr>
        <p:grpSpPr>
          <a:xfrm>
            <a:off x="1288935" y="4181400"/>
            <a:ext cx="1136658" cy="999079"/>
            <a:chOff x="2085450" y="2057100"/>
            <a:chExt cx="481900" cy="423500"/>
          </a:xfrm>
        </p:grpSpPr>
        <p:sp>
          <p:nvSpPr>
            <p:cNvPr id="864" name="Google Shape;864;p99"/>
            <p:cNvSpPr/>
            <p:nvPr/>
          </p:nvSpPr>
          <p:spPr>
            <a:xfrm>
              <a:off x="2085450" y="2061650"/>
              <a:ext cx="141250" cy="418950"/>
            </a:xfrm>
            <a:custGeom>
              <a:rect b="b" l="l" r="r" t="t"/>
              <a:pathLst>
                <a:path extrusionOk="0" h="16758" w="5650">
                  <a:moveTo>
                    <a:pt x="4305" y="6452"/>
                  </a:moveTo>
                  <a:cubicBezTo>
                    <a:pt x="4736" y="6452"/>
                    <a:pt x="5115" y="6999"/>
                    <a:pt x="4728" y="7411"/>
                  </a:cubicBezTo>
                  <a:cubicBezTo>
                    <a:pt x="4520" y="7631"/>
                    <a:pt x="4352" y="7887"/>
                    <a:pt x="4228" y="8164"/>
                  </a:cubicBezTo>
                  <a:cubicBezTo>
                    <a:pt x="4120" y="8402"/>
                    <a:pt x="3927" y="8502"/>
                    <a:pt x="3732" y="8502"/>
                  </a:cubicBezTo>
                  <a:cubicBezTo>
                    <a:pt x="3367" y="8502"/>
                    <a:pt x="2999" y="8150"/>
                    <a:pt x="3195" y="7703"/>
                  </a:cubicBezTo>
                  <a:cubicBezTo>
                    <a:pt x="3373" y="7312"/>
                    <a:pt x="3611" y="6951"/>
                    <a:pt x="3903" y="6637"/>
                  </a:cubicBezTo>
                  <a:cubicBezTo>
                    <a:pt x="4027" y="6506"/>
                    <a:pt x="4169" y="6452"/>
                    <a:pt x="4305" y="6452"/>
                  </a:cubicBezTo>
                  <a:close/>
                  <a:moveTo>
                    <a:pt x="2983" y="9449"/>
                  </a:moveTo>
                  <a:cubicBezTo>
                    <a:pt x="3331" y="9449"/>
                    <a:pt x="3684" y="9752"/>
                    <a:pt x="3539" y="10191"/>
                  </a:cubicBezTo>
                  <a:lnTo>
                    <a:pt x="3361" y="10727"/>
                  </a:lnTo>
                  <a:cubicBezTo>
                    <a:pt x="3270" y="10997"/>
                    <a:pt x="3059" y="11113"/>
                    <a:pt x="2845" y="11113"/>
                  </a:cubicBezTo>
                  <a:cubicBezTo>
                    <a:pt x="2498" y="11113"/>
                    <a:pt x="2143" y="10808"/>
                    <a:pt x="2289" y="10368"/>
                  </a:cubicBezTo>
                  <a:lnTo>
                    <a:pt x="2467" y="9832"/>
                  </a:lnTo>
                  <a:cubicBezTo>
                    <a:pt x="2558" y="9564"/>
                    <a:pt x="2770" y="9449"/>
                    <a:pt x="2983" y="9449"/>
                  </a:cubicBezTo>
                  <a:close/>
                  <a:moveTo>
                    <a:pt x="5649" y="1"/>
                  </a:moveTo>
                  <a:lnTo>
                    <a:pt x="356" y="2117"/>
                  </a:lnTo>
                  <a:cubicBezTo>
                    <a:pt x="142" y="2202"/>
                    <a:pt x="3" y="2410"/>
                    <a:pt x="3" y="2641"/>
                  </a:cubicBezTo>
                  <a:lnTo>
                    <a:pt x="3" y="16192"/>
                  </a:lnTo>
                  <a:cubicBezTo>
                    <a:pt x="1" y="16516"/>
                    <a:pt x="265" y="16758"/>
                    <a:pt x="564" y="16758"/>
                  </a:cubicBezTo>
                  <a:cubicBezTo>
                    <a:pt x="634" y="16758"/>
                    <a:pt x="706" y="16745"/>
                    <a:pt x="777" y="16716"/>
                  </a:cubicBezTo>
                  <a:lnTo>
                    <a:pt x="5649" y="14768"/>
                  </a:lnTo>
                  <a:lnTo>
                    <a:pt x="564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65" name="Google Shape;865;p99"/>
            <p:cNvSpPr/>
            <p:nvPr/>
          </p:nvSpPr>
          <p:spPr>
            <a:xfrm>
              <a:off x="2254900" y="2061050"/>
              <a:ext cx="143050" cy="415650"/>
            </a:xfrm>
            <a:custGeom>
              <a:rect b="b" l="l" r="r" t="t"/>
              <a:pathLst>
                <a:path extrusionOk="0" h="16626" w="5722">
                  <a:moveTo>
                    <a:pt x="2504" y="6585"/>
                  </a:moveTo>
                  <a:cubicBezTo>
                    <a:pt x="2647" y="6585"/>
                    <a:pt x="2794" y="6645"/>
                    <a:pt x="2916" y="6788"/>
                  </a:cubicBezTo>
                  <a:cubicBezTo>
                    <a:pt x="3153" y="7068"/>
                    <a:pt x="3349" y="7378"/>
                    <a:pt x="3500" y="7709"/>
                  </a:cubicBezTo>
                  <a:cubicBezTo>
                    <a:pt x="3766" y="8258"/>
                    <a:pt x="3464" y="8654"/>
                    <a:pt x="3096" y="8654"/>
                  </a:cubicBezTo>
                  <a:cubicBezTo>
                    <a:pt x="2878" y="8654"/>
                    <a:pt x="2636" y="8515"/>
                    <a:pt x="2476" y="8185"/>
                  </a:cubicBezTo>
                  <a:cubicBezTo>
                    <a:pt x="2367" y="7947"/>
                    <a:pt x="2226" y="7724"/>
                    <a:pt x="2057" y="7523"/>
                  </a:cubicBezTo>
                  <a:cubicBezTo>
                    <a:pt x="1694" y="7098"/>
                    <a:pt x="2083" y="6585"/>
                    <a:pt x="2504" y="6585"/>
                  </a:cubicBezTo>
                  <a:close/>
                  <a:moveTo>
                    <a:pt x="1" y="0"/>
                  </a:moveTo>
                  <a:lnTo>
                    <a:pt x="1" y="5475"/>
                  </a:lnTo>
                  <a:cubicBezTo>
                    <a:pt x="217" y="5475"/>
                    <a:pt x="434" y="5496"/>
                    <a:pt x="648" y="5532"/>
                  </a:cubicBezTo>
                  <a:cubicBezTo>
                    <a:pt x="1334" y="5657"/>
                    <a:pt x="1201" y="6655"/>
                    <a:pt x="564" y="6655"/>
                  </a:cubicBezTo>
                  <a:cubicBezTo>
                    <a:pt x="525" y="6655"/>
                    <a:pt x="483" y="6651"/>
                    <a:pt x="440" y="6643"/>
                  </a:cubicBezTo>
                  <a:cubicBezTo>
                    <a:pt x="296" y="6622"/>
                    <a:pt x="148" y="6610"/>
                    <a:pt x="1" y="6604"/>
                  </a:cubicBezTo>
                  <a:lnTo>
                    <a:pt x="1" y="14744"/>
                  </a:lnTo>
                  <a:lnTo>
                    <a:pt x="5722" y="16626"/>
                  </a:lnTo>
                  <a:lnTo>
                    <a:pt x="5722" y="10395"/>
                  </a:lnTo>
                  <a:cubicBezTo>
                    <a:pt x="5704" y="10397"/>
                    <a:pt x="5684" y="10397"/>
                    <a:pt x="5661" y="10397"/>
                  </a:cubicBezTo>
                  <a:cubicBezTo>
                    <a:pt x="5400" y="10397"/>
                    <a:pt x="4871" y="10299"/>
                    <a:pt x="4388" y="10085"/>
                  </a:cubicBezTo>
                  <a:cubicBezTo>
                    <a:pt x="3793" y="9819"/>
                    <a:pt x="4068" y="8997"/>
                    <a:pt x="4603" y="8997"/>
                  </a:cubicBezTo>
                  <a:cubicBezTo>
                    <a:pt x="4680" y="8997"/>
                    <a:pt x="4763" y="9014"/>
                    <a:pt x="4849" y="9052"/>
                  </a:cubicBezTo>
                  <a:cubicBezTo>
                    <a:pt x="5123" y="9176"/>
                    <a:pt x="5418" y="9251"/>
                    <a:pt x="5722" y="9275"/>
                  </a:cubicBezTo>
                  <a:lnTo>
                    <a:pt x="5722" y="1882"/>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66" name="Google Shape;866;p99"/>
            <p:cNvSpPr/>
            <p:nvPr/>
          </p:nvSpPr>
          <p:spPr>
            <a:xfrm>
              <a:off x="2426175" y="2057100"/>
              <a:ext cx="141175" cy="418925"/>
            </a:xfrm>
            <a:custGeom>
              <a:rect b="b" l="l" r="r" t="t"/>
              <a:pathLst>
                <a:path extrusionOk="0" h="16757" w="5647">
                  <a:moveTo>
                    <a:pt x="2800" y="5647"/>
                  </a:moveTo>
                  <a:cubicBezTo>
                    <a:pt x="3154" y="5647"/>
                    <a:pt x="3516" y="5968"/>
                    <a:pt x="3349" y="6410"/>
                  </a:cubicBezTo>
                  <a:lnTo>
                    <a:pt x="3153" y="6937"/>
                  </a:lnTo>
                  <a:cubicBezTo>
                    <a:pt x="3055" y="7196"/>
                    <a:pt x="2850" y="7305"/>
                    <a:pt x="2643" y="7305"/>
                  </a:cubicBezTo>
                  <a:cubicBezTo>
                    <a:pt x="2288" y="7305"/>
                    <a:pt x="1929" y="6984"/>
                    <a:pt x="2096" y="6539"/>
                  </a:cubicBezTo>
                  <a:lnTo>
                    <a:pt x="2295" y="6012"/>
                  </a:lnTo>
                  <a:cubicBezTo>
                    <a:pt x="2390" y="5755"/>
                    <a:pt x="2594" y="5647"/>
                    <a:pt x="2800" y="5647"/>
                  </a:cubicBezTo>
                  <a:close/>
                  <a:moveTo>
                    <a:pt x="1700" y="8178"/>
                  </a:moveTo>
                  <a:cubicBezTo>
                    <a:pt x="2108" y="8178"/>
                    <a:pt x="2500" y="8655"/>
                    <a:pt x="2168" y="9090"/>
                  </a:cubicBezTo>
                  <a:cubicBezTo>
                    <a:pt x="1906" y="9433"/>
                    <a:pt x="1587" y="9725"/>
                    <a:pt x="1226" y="9960"/>
                  </a:cubicBezTo>
                  <a:cubicBezTo>
                    <a:pt x="1118" y="10030"/>
                    <a:pt x="1011" y="10060"/>
                    <a:pt x="911" y="10060"/>
                  </a:cubicBezTo>
                  <a:cubicBezTo>
                    <a:pt x="424" y="10060"/>
                    <a:pt x="97" y="9344"/>
                    <a:pt x="612" y="9012"/>
                  </a:cubicBezTo>
                  <a:cubicBezTo>
                    <a:pt x="867" y="8849"/>
                    <a:pt x="1090" y="8641"/>
                    <a:pt x="1274" y="8403"/>
                  </a:cubicBezTo>
                  <a:cubicBezTo>
                    <a:pt x="1394" y="8244"/>
                    <a:pt x="1548" y="8178"/>
                    <a:pt x="1700" y="8178"/>
                  </a:cubicBezTo>
                  <a:close/>
                  <a:moveTo>
                    <a:pt x="5080" y="0"/>
                  </a:moveTo>
                  <a:cubicBezTo>
                    <a:pt x="5010" y="0"/>
                    <a:pt x="4939" y="13"/>
                    <a:pt x="4869" y="41"/>
                  </a:cubicBezTo>
                  <a:lnTo>
                    <a:pt x="0" y="1989"/>
                  </a:lnTo>
                  <a:lnTo>
                    <a:pt x="0" y="16756"/>
                  </a:lnTo>
                  <a:lnTo>
                    <a:pt x="5291" y="14640"/>
                  </a:lnTo>
                  <a:cubicBezTo>
                    <a:pt x="5505" y="14555"/>
                    <a:pt x="5646" y="14347"/>
                    <a:pt x="5646" y="14116"/>
                  </a:cubicBezTo>
                  <a:lnTo>
                    <a:pt x="5646" y="565"/>
                  </a:lnTo>
                  <a:cubicBezTo>
                    <a:pt x="5644" y="240"/>
                    <a:pt x="5378" y="0"/>
                    <a:pt x="50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870" name="Shape 870"/>
        <p:cNvGrpSpPr/>
        <p:nvPr/>
      </p:nvGrpSpPr>
      <p:grpSpPr>
        <a:xfrm>
          <a:off x="0" y="0"/>
          <a:ext cx="0" cy="0"/>
          <a:chOff x="0" y="0"/>
          <a:chExt cx="0" cy="0"/>
        </a:xfrm>
      </p:grpSpPr>
      <p:sp>
        <p:nvSpPr>
          <p:cNvPr id="871" name="Google Shape;871;p100"/>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2" name="Google Shape;872;p100"/>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873" name="Google Shape;873;p100"/>
          <p:cNvSpPr txBox="1"/>
          <p:nvPr>
            <p:ph type="title"/>
          </p:nvPr>
        </p:nvSpPr>
        <p:spPr>
          <a:xfrm>
            <a:off x="956275" y="4626075"/>
            <a:ext cx="74982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estructura de programas en la UNIA y secuencia de aprendizaje por curso</a:t>
            </a:r>
            <a:endParaRPr>
              <a:solidFill>
                <a:srgbClr val="85B016"/>
              </a:solidFill>
            </a:endParaRPr>
          </a:p>
        </p:txBody>
      </p:sp>
      <p:pic>
        <p:nvPicPr>
          <p:cNvPr id="874" name="Google Shape;874;p100"/>
          <p:cNvPicPr preferRelativeResize="0"/>
          <p:nvPr/>
        </p:nvPicPr>
        <p:blipFill>
          <a:blip r:embed="rId3">
            <a:alphaModFix/>
          </a:blip>
          <a:stretch>
            <a:fillRect/>
          </a:stretch>
        </p:blipFill>
        <p:spPr>
          <a:xfrm>
            <a:off x="1037950" y="2641925"/>
            <a:ext cx="5314950" cy="2362200"/>
          </a:xfrm>
          <a:prstGeom prst="rect">
            <a:avLst/>
          </a:prstGeom>
          <a:noFill/>
          <a:ln>
            <a:noFill/>
          </a:ln>
          <a:effectLst>
            <a:outerShdw blurRad="57150" rotWithShape="0" algn="bl" dir="5400000" dist="19050">
              <a:srgbClr val="000000">
                <a:alpha val="50000"/>
              </a:srgbClr>
            </a:outerShdw>
          </a:effectLst>
        </p:spPr>
      </p:pic>
      <p:pic>
        <p:nvPicPr>
          <p:cNvPr id="875" name="Google Shape;875;p100"/>
          <p:cNvPicPr preferRelativeResize="0"/>
          <p:nvPr/>
        </p:nvPicPr>
        <p:blipFill>
          <a:blip r:embed="rId4">
            <a:alphaModFix/>
          </a:blip>
          <a:stretch>
            <a:fillRect/>
          </a:stretch>
        </p:blipFill>
        <p:spPr>
          <a:xfrm>
            <a:off x="2904538" y="430600"/>
            <a:ext cx="5400675" cy="2476500"/>
          </a:xfrm>
          <a:prstGeom prst="rect">
            <a:avLst/>
          </a:prstGeom>
          <a:noFill/>
          <a:ln>
            <a:noFill/>
          </a:ln>
          <a:effectLst>
            <a:outerShdw blurRad="57150" rotWithShape="0" algn="bl" dir="5400000" dist="19050">
              <a:srgbClr val="000000">
                <a:alpha val="50000"/>
              </a:srgbClr>
            </a:outerShdw>
          </a:effectLst>
        </p:spPr>
      </p:pic>
      <p:pic>
        <p:nvPicPr>
          <p:cNvPr id="876" name="Google Shape;876;p100"/>
          <p:cNvPicPr preferRelativeResize="0"/>
          <p:nvPr/>
        </p:nvPicPr>
        <p:blipFill>
          <a:blip r:embed="rId5">
            <a:alphaModFix/>
          </a:blip>
          <a:stretch>
            <a:fillRect/>
          </a:stretch>
        </p:blipFill>
        <p:spPr>
          <a:xfrm>
            <a:off x="5798218" y="3249550"/>
            <a:ext cx="2805908" cy="14859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1"/>
          <p:cNvSpPr/>
          <p:nvPr/>
        </p:nvSpPr>
        <p:spPr>
          <a:xfrm rot="5400000">
            <a:off x="-1719125" y="1719300"/>
            <a:ext cx="6858000" cy="34194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882" name="Google Shape;882;p101"/>
          <p:cNvSpPr/>
          <p:nvPr/>
        </p:nvSpPr>
        <p:spPr>
          <a:xfrm>
            <a:off x="3512200" y="431515"/>
            <a:ext cx="5318700" cy="595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 sz="1600">
                <a:solidFill>
                  <a:srgbClr val="595959"/>
                </a:solidFill>
                <a:latin typeface="Ubuntu"/>
                <a:ea typeface="Ubuntu"/>
                <a:cs typeface="Ubuntu"/>
                <a:sym typeface="Ubuntu"/>
              </a:rPr>
              <a:t>ORGANIZACIÓN DE LA INFORMACIÓN, JERARQUÍA Y FUNCIONALIDAD</a:t>
            </a:r>
            <a:endParaRPr b="1" sz="1600">
              <a:solidFill>
                <a:schemeClr val="dk1"/>
              </a:solidFill>
              <a:latin typeface="Ubuntu"/>
              <a:ea typeface="Ubuntu"/>
              <a:cs typeface="Ubuntu"/>
              <a:sym typeface="Ubuntu"/>
            </a:endParaRPr>
          </a:p>
          <a:p>
            <a:pPr indent="-273050" lvl="0" marL="285750" marR="0" rtl="0" algn="l">
              <a:spcBef>
                <a:spcPts val="600"/>
              </a:spcBef>
              <a:spcAft>
                <a:spcPts val="0"/>
              </a:spcAft>
              <a:buClr>
                <a:srgbClr val="595959"/>
              </a:buClr>
              <a:buSzPts val="1400"/>
              <a:buFont typeface="Arial"/>
              <a:buChar char="•"/>
            </a:pPr>
            <a:r>
              <a:rPr lang="es">
                <a:solidFill>
                  <a:srgbClr val="595959"/>
                </a:solidFill>
                <a:latin typeface="Ubuntu"/>
                <a:ea typeface="Ubuntu"/>
                <a:cs typeface="Ubuntu"/>
                <a:sym typeface="Ubuntu"/>
              </a:rPr>
              <a:t>Ordenación de recursos según convenga (por “aspecto de la docencia”, por semanas…), pero siempre </a:t>
            </a:r>
            <a:r>
              <a:rPr b="1" lang="es">
                <a:solidFill>
                  <a:srgbClr val="595959"/>
                </a:solidFill>
                <a:latin typeface="Ubuntu"/>
                <a:ea typeface="Ubuntu"/>
                <a:cs typeface="Ubuntu"/>
                <a:sym typeface="Ubuntu"/>
              </a:rPr>
              <a:t>organizados y claramente identificados </a:t>
            </a:r>
            <a:r>
              <a:rPr lang="es">
                <a:solidFill>
                  <a:srgbClr val="595959"/>
                </a:solidFill>
                <a:latin typeface="Ubuntu"/>
                <a:ea typeface="Ubuntu"/>
                <a:cs typeface="Ubuntu"/>
                <a:sym typeface="Ubuntu"/>
              </a:rPr>
              <a:t>(nombre, etiquetas…). En </a:t>
            </a:r>
            <a:r>
              <a:rPr b="1" lang="es">
                <a:solidFill>
                  <a:srgbClr val="595959"/>
                </a:solidFill>
                <a:latin typeface="Ubuntu"/>
                <a:ea typeface="Ubuntu"/>
                <a:cs typeface="Ubuntu"/>
                <a:sym typeface="Ubuntu"/>
              </a:rPr>
              <a:t>programas modulares o con varios espacios</a:t>
            </a:r>
            <a:r>
              <a:rPr lang="es">
                <a:solidFill>
                  <a:srgbClr val="595959"/>
                </a:solidFill>
                <a:latin typeface="Ubuntu"/>
                <a:ea typeface="Ubuntu"/>
                <a:cs typeface="Ubuntu"/>
                <a:sym typeface="Ubuntu"/>
              </a:rPr>
              <a:t>, mantener esta estructura y agregar los mismos recursos comunes (guía, foro de dudas…).</a:t>
            </a:r>
            <a:endParaRPr>
              <a:latin typeface="Ubuntu"/>
              <a:ea typeface="Ubuntu"/>
              <a:cs typeface="Ubuntu"/>
              <a:sym typeface="Ubuntu"/>
            </a:endParaRPr>
          </a:p>
          <a:p>
            <a:pPr indent="-273050" lvl="0" marL="285750" marR="0" rtl="0" algn="l">
              <a:spcBef>
                <a:spcPts val="600"/>
              </a:spcBef>
              <a:spcAft>
                <a:spcPts val="0"/>
              </a:spcAft>
              <a:buClr>
                <a:srgbClr val="595959"/>
              </a:buClr>
              <a:buSzPts val="1400"/>
              <a:buFont typeface="Arial"/>
              <a:buChar char="•"/>
            </a:pPr>
            <a:r>
              <a:rPr lang="es">
                <a:solidFill>
                  <a:srgbClr val="595959"/>
                </a:solidFill>
                <a:latin typeface="Ubuntu"/>
                <a:ea typeface="Ubuntu"/>
                <a:cs typeface="Ubuntu"/>
                <a:sym typeface="Ubuntu"/>
              </a:rPr>
              <a:t>No saturar con demasiado contenido online y en todo caso, </a:t>
            </a:r>
            <a:r>
              <a:rPr b="1" lang="es">
                <a:solidFill>
                  <a:srgbClr val="595959"/>
                </a:solidFill>
                <a:latin typeface="Ubuntu"/>
                <a:ea typeface="Ubuntu"/>
                <a:cs typeface="Ubuntu"/>
                <a:sym typeface="Ubuntu"/>
              </a:rPr>
              <a:t>jerarquizar</a:t>
            </a:r>
            <a:r>
              <a:rPr lang="es">
                <a:solidFill>
                  <a:srgbClr val="595959"/>
                </a:solidFill>
                <a:latin typeface="Ubuntu"/>
                <a:ea typeface="Ubuntu"/>
                <a:cs typeface="Ubuntu"/>
                <a:sym typeface="Ubuntu"/>
              </a:rPr>
              <a:t> e indicar claramente cuáles son básicos y cuáles complementarios.</a:t>
            </a:r>
            <a:endParaRPr>
              <a:latin typeface="Ubuntu"/>
              <a:ea typeface="Ubuntu"/>
              <a:cs typeface="Ubuntu"/>
              <a:sym typeface="Ubuntu"/>
            </a:endParaRPr>
          </a:p>
          <a:p>
            <a:pPr indent="-273050" lvl="0" marL="285750" marR="0" rtl="0" algn="l">
              <a:spcBef>
                <a:spcPts val="600"/>
              </a:spcBef>
              <a:spcAft>
                <a:spcPts val="0"/>
              </a:spcAft>
              <a:buClr>
                <a:srgbClr val="595959"/>
              </a:buClr>
              <a:buSzPts val="1400"/>
              <a:buFont typeface="Arial"/>
              <a:buChar char="•"/>
            </a:pPr>
            <a:r>
              <a:rPr lang="es">
                <a:solidFill>
                  <a:srgbClr val="595959"/>
                </a:solidFill>
                <a:latin typeface="Ubuntu"/>
                <a:ea typeface="Ubuntu"/>
                <a:cs typeface="Ubuntu"/>
                <a:sym typeface="Ubuntu"/>
              </a:rPr>
              <a:t>Página </a:t>
            </a:r>
            <a:r>
              <a:rPr b="1" lang="es">
                <a:solidFill>
                  <a:srgbClr val="595959"/>
                </a:solidFill>
                <a:latin typeface="Ubuntu"/>
                <a:ea typeface="Ubuntu"/>
                <a:cs typeface="Ubuntu"/>
                <a:sym typeface="Ubuntu"/>
              </a:rPr>
              <a:t>minimalista y visual</a:t>
            </a:r>
            <a:r>
              <a:rPr lang="es">
                <a:solidFill>
                  <a:srgbClr val="595959"/>
                </a:solidFill>
                <a:latin typeface="Ubuntu"/>
                <a:ea typeface="Ubuntu"/>
                <a:cs typeface="Ubuntu"/>
                <a:sym typeface="Ubuntu"/>
              </a:rPr>
              <a:t>: usar imágenes/ embebido de recursos multimedia, no abusar de etiquetas, directorios para nº grande de archivos del mismo tipo (y enlaces cuando sean muchos vídeos…).</a:t>
            </a:r>
            <a:endParaRPr>
              <a:latin typeface="Ubuntu"/>
              <a:ea typeface="Ubuntu"/>
              <a:cs typeface="Ubuntu"/>
              <a:sym typeface="Ubuntu"/>
            </a:endParaRPr>
          </a:p>
          <a:p>
            <a:pPr indent="0" lvl="0" marL="0" marR="0" rtl="0" algn="l">
              <a:spcBef>
                <a:spcPts val="1200"/>
              </a:spcBef>
              <a:spcAft>
                <a:spcPts val="0"/>
              </a:spcAft>
              <a:buNone/>
            </a:pPr>
            <a:r>
              <a:rPr b="1" lang="es" sz="1600">
                <a:solidFill>
                  <a:srgbClr val="595959"/>
                </a:solidFill>
                <a:latin typeface="Ubuntu"/>
                <a:ea typeface="Ubuntu"/>
                <a:cs typeface="Ubuntu"/>
                <a:sym typeface="Ubuntu"/>
              </a:rPr>
              <a:t>AYUDA INTEGRADA Y PREVENCIÓN DE ERRORES</a:t>
            </a:r>
            <a:endParaRPr b="1" sz="1600">
              <a:solidFill>
                <a:schemeClr val="dk1"/>
              </a:solidFill>
              <a:latin typeface="Ubuntu"/>
              <a:ea typeface="Ubuntu"/>
              <a:cs typeface="Ubuntu"/>
              <a:sym typeface="Ubuntu"/>
            </a:endParaRPr>
          </a:p>
          <a:p>
            <a:pPr indent="-273050" lvl="0" marL="285750" marR="0" rtl="0" algn="l">
              <a:spcBef>
                <a:spcPts val="600"/>
              </a:spcBef>
              <a:spcAft>
                <a:spcPts val="0"/>
              </a:spcAft>
              <a:buClr>
                <a:srgbClr val="595959"/>
              </a:buClr>
              <a:buSzPts val="1400"/>
              <a:buFont typeface="Arial"/>
              <a:buChar char="•"/>
            </a:pPr>
            <a:r>
              <a:rPr lang="es">
                <a:solidFill>
                  <a:srgbClr val="595959"/>
                </a:solidFill>
                <a:latin typeface="Ubuntu"/>
                <a:ea typeface="Ubuntu"/>
                <a:cs typeface="Ubuntu"/>
                <a:sym typeface="Ubuntu"/>
              </a:rPr>
              <a:t>Abrir de forma </a:t>
            </a:r>
            <a:r>
              <a:rPr b="1" lang="es">
                <a:solidFill>
                  <a:srgbClr val="595959"/>
                </a:solidFill>
                <a:latin typeface="Ubuntu"/>
                <a:ea typeface="Ubuntu"/>
                <a:cs typeface="Ubuntu"/>
                <a:sym typeface="Ubuntu"/>
              </a:rPr>
              <a:t>secuencial y con margen </a:t>
            </a:r>
            <a:r>
              <a:rPr lang="es">
                <a:solidFill>
                  <a:srgbClr val="595959"/>
                </a:solidFill>
                <a:latin typeface="Ubuntu"/>
                <a:ea typeface="Ubuntu"/>
                <a:cs typeface="Ubuntu"/>
                <a:sym typeface="Ubuntu"/>
              </a:rPr>
              <a:t>los recursos, y </a:t>
            </a:r>
            <a:r>
              <a:rPr b="1" lang="es">
                <a:solidFill>
                  <a:srgbClr val="595959"/>
                </a:solidFill>
                <a:latin typeface="Ubuntu"/>
                <a:ea typeface="Ubuntu"/>
                <a:cs typeface="Ubuntu"/>
                <a:sym typeface="Ubuntu"/>
              </a:rPr>
              <a:t>avisar</a:t>
            </a:r>
            <a:r>
              <a:rPr lang="es">
                <a:solidFill>
                  <a:srgbClr val="595959"/>
                </a:solidFill>
                <a:latin typeface="Ubuntu"/>
                <a:ea typeface="Ubuntu"/>
                <a:cs typeface="Ubuntu"/>
                <a:sym typeface="Ubuntu"/>
              </a:rPr>
              <a:t> desde los foros. </a:t>
            </a:r>
            <a:endParaRPr>
              <a:latin typeface="Ubuntu"/>
              <a:ea typeface="Ubuntu"/>
              <a:cs typeface="Ubuntu"/>
              <a:sym typeface="Ubuntu"/>
            </a:endParaRPr>
          </a:p>
          <a:p>
            <a:pPr indent="-273050" lvl="0" marL="285750" marR="0" rtl="0" algn="l">
              <a:spcBef>
                <a:spcPts val="600"/>
              </a:spcBef>
              <a:spcAft>
                <a:spcPts val="0"/>
              </a:spcAft>
              <a:buClr>
                <a:srgbClr val="595959"/>
              </a:buClr>
              <a:buSzPts val="1400"/>
              <a:buFont typeface="Arial"/>
              <a:buChar char="•"/>
            </a:pPr>
            <a:r>
              <a:rPr b="1" lang="es">
                <a:solidFill>
                  <a:srgbClr val="595959"/>
                </a:solidFill>
                <a:latin typeface="Ubuntu"/>
                <a:ea typeface="Ubuntu"/>
                <a:cs typeface="Ubuntu"/>
                <a:sym typeface="Ubuntu"/>
              </a:rPr>
              <a:t>No exceder </a:t>
            </a:r>
            <a:r>
              <a:rPr lang="es">
                <a:solidFill>
                  <a:srgbClr val="595959"/>
                </a:solidFill>
                <a:latin typeface="Ubuntu"/>
                <a:ea typeface="Ubuntu"/>
                <a:cs typeface="Ubuntu"/>
                <a:sym typeface="Ubuntu"/>
              </a:rPr>
              <a:t>número de foros y siempre indicar su finalidad (debate versus tutorías)</a:t>
            </a:r>
            <a:endParaRPr>
              <a:latin typeface="Ubuntu"/>
              <a:ea typeface="Ubuntu"/>
              <a:cs typeface="Ubuntu"/>
              <a:sym typeface="Ubuntu"/>
            </a:endParaRPr>
          </a:p>
          <a:p>
            <a:pPr indent="-273050" lvl="0" marL="285750" marR="0" rtl="0" algn="l">
              <a:spcBef>
                <a:spcPts val="600"/>
              </a:spcBef>
              <a:spcAft>
                <a:spcPts val="0"/>
              </a:spcAft>
              <a:buClr>
                <a:srgbClr val="595959"/>
              </a:buClr>
              <a:buSzPts val="1400"/>
              <a:buFont typeface="Arial"/>
              <a:buChar char="•"/>
            </a:pPr>
            <a:r>
              <a:rPr lang="es">
                <a:solidFill>
                  <a:srgbClr val="595959"/>
                </a:solidFill>
                <a:latin typeface="Ubuntu"/>
                <a:ea typeface="Ubuntu"/>
                <a:cs typeface="Ubuntu"/>
                <a:sym typeface="Ubuntu"/>
              </a:rPr>
              <a:t>Incorporar, además de en la documentación correspondiente, </a:t>
            </a:r>
            <a:r>
              <a:rPr b="1" lang="es">
                <a:solidFill>
                  <a:srgbClr val="595959"/>
                </a:solidFill>
                <a:latin typeface="Ubuntu"/>
                <a:ea typeface="Ubuntu"/>
                <a:cs typeface="Ubuntu"/>
                <a:sym typeface="Ubuntu"/>
              </a:rPr>
              <a:t>indicaciones mínimas </a:t>
            </a:r>
            <a:r>
              <a:rPr lang="es">
                <a:solidFill>
                  <a:srgbClr val="595959"/>
                </a:solidFill>
                <a:latin typeface="Ubuntu"/>
                <a:ea typeface="Ubuntu"/>
                <a:cs typeface="Ubuntu"/>
                <a:sym typeface="Ubuntu"/>
              </a:rPr>
              <a:t>(forma de entrega, fecha…) en los propios espacios de las </a:t>
            </a:r>
            <a:r>
              <a:rPr b="1" lang="es">
                <a:solidFill>
                  <a:srgbClr val="595959"/>
                </a:solidFill>
                <a:latin typeface="Ubuntu"/>
                <a:ea typeface="Ubuntu"/>
                <a:cs typeface="Ubuntu"/>
                <a:sym typeface="Ubuntu"/>
              </a:rPr>
              <a:t>actividades</a:t>
            </a:r>
            <a:r>
              <a:rPr lang="es">
                <a:solidFill>
                  <a:srgbClr val="595959"/>
                </a:solidFill>
                <a:latin typeface="Ubuntu"/>
                <a:ea typeface="Ubuntu"/>
                <a:cs typeface="Ubuntu"/>
                <a:sym typeface="Ubuntu"/>
              </a:rPr>
              <a:t>.</a:t>
            </a:r>
            <a:endParaRPr>
              <a:latin typeface="Ubuntu"/>
              <a:ea typeface="Ubuntu"/>
              <a:cs typeface="Ubuntu"/>
              <a:sym typeface="Ubuntu"/>
            </a:endParaRPr>
          </a:p>
          <a:p>
            <a:pPr indent="-273050" lvl="0" marL="285750" marR="0" rtl="0" algn="l">
              <a:spcBef>
                <a:spcPts val="600"/>
              </a:spcBef>
              <a:spcAft>
                <a:spcPts val="0"/>
              </a:spcAft>
              <a:buClr>
                <a:srgbClr val="595959"/>
              </a:buClr>
              <a:buSzPts val="1400"/>
              <a:buFont typeface="Arial"/>
              <a:buChar char="•"/>
            </a:pPr>
            <a:r>
              <a:rPr lang="es">
                <a:solidFill>
                  <a:srgbClr val="595959"/>
                </a:solidFill>
                <a:latin typeface="Ubuntu"/>
                <a:ea typeface="Ubuntu"/>
                <a:cs typeface="Ubuntu"/>
                <a:sym typeface="Ubuntu"/>
              </a:rPr>
              <a:t>Cuidado con </a:t>
            </a:r>
            <a:r>
              <a:rPr b="1" lang="es">
                <a:solidFill>
                  <a:srgbClr val="595959"/>
                </a:solidFill>
                <a:latin typeface="Ubuntu"/>
                <a:ea typeface="Ubuntu"/>
                <a:cs typeface="Ubuntu"/>
                <a:sym typeface="Ubuntu"/>
              </a:rPr>
              <a:t>configuración</a:t>
            </a:r>
            <a:r>
              <a:rPr lang="es">
                <a:solidFill>
                  <a:srgbClr val="595959"/>
                </a:solidFill>
                <a:latin typeface="Ubuntu"/>
                <a:ea typeface="Ubuntu"/>
                <a:cs typeface="Ubuntu"/>
                <a:sym typeface="Ubuntu"/>
              </a:rPr>
              <a:t> de actividades y fecha de entrega y con preguntas de test: ¡revisar siempre antes! </a:t>
            </a:r>
            <a:endParaRPr>
              <a:latin typeface="Ubuntu"/>
              <a:ea typeface="Ubuntu"/>
              <a:cs typeface="Ubuntu"/>
              <a:sym typeface="Ubuntu"/>
            </a:endParaRPr>
          </a:p>
        </p:txBody>
      </p:sp>
      <p:sp>
        <p:nvSpPr>
          <p:cNvPr id="883" name="Google Shape;883;p101"/>
          <p:cNvSpPr/>
          <p:nvPr/>
        </p:nvSpPr>
        <p:spPr>
          <a:xfrm>
            <a:off x="501100" y="1967625"/>
            <a:ext cx="2461200" cy="1692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Funcionalidad de la asignatura en el campus virtual</a:t>
            </a:r>
            <a:endParaRPr/>
          </a:p>
        </p:txBody>
      </p:sp>
      <p:grpSp>
        <p:nvGrpSpPr>
          <p:cNvPr id="884" name="Google Shape;884;p101"/>
          <p:cNvGrpSpPr/>
          <p:nvPr/>
        </p:nvGrpSpPr>
        <p:grpSpPr>
          <a:xfrm>
            <a:off x="1352693" y="4204866"/>
            <a:ext cx="808148" cy="896422"/>
            <a:chOff x="-2312225" y="3238300"/>
            <a:chExt cx="274125" cy="293025"/>
          </a:xfrm>
        </p:grpSpPr>
        <p:sp>
          <p:nvSpPr>
            <p:cNvPr id="885" name="Google Shape;885;p101"/>
            <p:cNvSpPr/>
            <p:nvPr/>
          </p:nvSpPr>
          <p:spPr>
            <a:xfrm>
              <a:off x="-2241325" y="3289500"/>
              <a:ext cx="203225" cy="241825"/>
            </a:xfrm>
            <a:custGeom>
              <a:rect b="b" l="l" r="r" t="t"/>
              <a:pathLst>
                <a:path extrusionOk="0" h="9673" w="8129">
                  <a:moveTo>
                    <a:pt x="2458" y="0"/>
                  </a:moveTo>
                  <a:cubicBezTo>
                    <a:pt x="2174" y="0"/>
                    <a:pt x="1954" y="221"/>
                    <a:pt x="1954" y="504"/>
                  </a:cubicBezTo>
                  <a:lnTo>
                    <a:pt x="1954" y="2836"/>
                  </a:lnTo>
                  <a:lnTo>
                    <a:pt x="1954" y="5167"/>
                  </a:lnTo>
                  <a:lnTo>
                    <a:pt x="914" y="4128"/>
                  </a:lnTo>
                  <a:cubicBezTo>
                    <a:pt x="820" y="4033"/>
                    <a:pt x="693" y="3986"/>
                    <a:pt x="567" y="3986"/>
                  </a:cubicBezTo>
                  <a:cubicBezTo>
                    <a:pt x="441" y="3986"/>
                    <a:pt x="315" y="4033"/>
                    <a:pt x="221" y="4128"/>
                  </a:cubicBezTo>
                  <a:cubicBezTo>
                    <a:pt x="0" y="4317"/>
                    <a:pt x="0" y="4632"/>
                    <a:pt x="221" y="4852"/>
                  </a:cubicBezTo>
                  <a:lnTo>
                    <a:pt x="2678" y="7310"/>
                  </a:lnTo>
                  <a:lnTo>
                    <a:pt x="2678" y="8664"/>
                  </a:lnTo>
                  <a:cubicBezTo>
                    <a:pt x="2678" y="9200"/>
                    <a:pt x="3151" y="9672"/>
                    <a:pt x="3718" y="9672"/>
                  </a:cubicBezTo>
                  <a:lnTo>
                    <a:pt x="6459" y="9672"/>
                  </a:lnTo>
                  <a:cubicBezTo>
                    <a:pt x="7026" y="9672"/>
                    <a:pt x="7499" y="9200"/>
                    <a:pt x="7499" y="8664"/>
                  </a:cubicBezTo>
                  <a:lnTo>
                    <a:pt x="7499" y="8066"/>
                  </a:lnTo>
                  <a:cubicBezTo>
                    <a:pt x="7688" y="7656"/>
                    <a:pt x="7845" y="7278"/>
                    <a:pt x="7940" y="6837"/>
                  </a:cubicBezTo>
                  <a:cubicBezTo>
                    <a:pt x="8034" y="6396"/>
                    <a:pt x="8129" y="5986"/>
                    <a:pt x="8129" y="5514"/>
                  </a:cubicBezTo>
                  <a:lnTo>
                    <a:pt x="8129" y="3308"/>
                  </a:lnTo>
                  <a:cubicBezTo>
                    <a:pt x="8129" y="3025"/>
                    <a:pt x="7877" y="2773"/>
                    <a:pt x="7625" y="2773"/>
                  </a:cubicBezTo>
                  <a:cubicBezTo>
                    <a:pt x="7341" y="2773"/>
                    <a:pt x="7089" y="3025"/>
                    <a:pt x="7089" y="3308"/>
                  </a:cubicBezTo>
                  <a:lnTo>
                    <a:pt x="7089" y="3812"/>
                  </a:lnTo>
                  <a:cubicBezTo>
                    <a:pt x="7089" y="4002"/>
                    <a:pt x="6931" y="4159"/>
                    <a:pt x="6742" y="4159"/>
                  </a:cubicBezTo>
                  <a:cubicBezTo>
                    <a:pt x="6553" y="4159"/>
                    <a:pt x="6396" y="4002"/>
                    <a:pt x="6396" y="3812"/>
                  </a:cubicBezTo>
                  <a:lnTo>
                    <a:pt x="6396" y="2615"/>
                  </a:lnTo>
                  <a:cubicBezTo>
                    <a:pt x="6396" y="2363"/>
                    <a:pt x="6144" y="2111"/>
                    <a:pt x="5892" y="2111"/>
                  </a:cubicBezTo>
                  <a:cubicBezTo>
                    <a:pt x="5608" y="2111"/>
                    <a:pt x="5356" y="2363"/>
                    <a:pt x="5356" y="2615"/>
                  </a:cubicBezTo>
                  <a:cubicBezTo>
                    <a:pt x="5357" y="2615"/>
                    <a:pt x="5358" y="2615"/>
                    <a:pt x="5359" y="2615"/>
                  </a:cubicBezTo>
                  <a:cubicBezTo>
                    <a:pt x="5418" y="2615"/>
                    <a:pt x="5419" y="3769"/>
                    <a:pt x="5419" y="3781"/>
                  </a:cubicBezTo>
                  <a:lnTo>
                    <a:pt x="5419" y="3781"/>
                  </a:lnTo>
                  <a:cubicBezTo>
                    <a:pt x="5419" y="3970"/>
                    <a:pt x="5262" y="4128"/>
                    <a:pt x="5041" y="4128"/>
                  </a:cubicBezTo>
                  <a:cubicBezTo>
                    <a:pt x="4852" y="4128"/>
                    <a:pt x="4695" y="3970"/>
                    <a:pt x="4695" y="3781"/>
                  </a:cubicBezTo>
                  <a:lnTo>
                    <a:pt x="4695" y="2584"/>
                  </a:lnTo>
                  <a:cubicBezTo>
                    <a:pt x="4695" y="2332"/>
                    <a:pt x="4474" y="2080"/>
                    <a:pt x="4191" y="2080"/>
                  </a:cubicBezTo>
                  <a:cubicBezTo>
                    <a:pt x="3907" y="2080"/>
                    <a:pt x="3686" y="2332"/>
                    <a:pt x="3686" y="2584"/>
                  </a:cubicBezTo>
                  <a:lnTo>
                    <a:pt x="3686" y="3781"/>
                  </a:lnTo>
                  <a:cubicBezTo>
                    <a:pt x="3686" y="3970"/>
                    <a:pt x="3529" y="4128"/>
                    <a:pt x="3308" y="4128"/>
                  </a:cubicBezTo>
                  <a:cubicBezTo>
                    <a:pt x="3119" y="4128"/>
                    <a:pt x="2962" y="3970"/>
                    <a:pt x="2962" y="3781"/>
                  </a:cubicBezTo>
                  <a:lnTo>
                    <a:pt x="2962" y="504"/>
                  </a:lnTo>
                  <a:cubicBezTo>
                    <a:pt x="2962" y="221"/>
                    <a:pt x="2741" y="0"/>
                    <a:pt x="245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86" name="Google Shape;886;p101"/>
            <p:cNvSpPr/>
            <p:nvPr/>
          </p:nvSpPr>
          <p:spPr>
            <a:xfrm>
              <a:off x="-2312225" y="3238300"/>
              <a:ext cx="241825" cy="241050"/>
            </a:xfrm>
            <a:custGeom>
              <a:rect b="b" l="l" r="r" t="t"/>
              <a:pathLst>
                <a:path extrusionOk="0" h="9642" w="9673">
                  <a:moveTo>
                    <a:pt x="379" y="1"/>
                  </a:moveTo>
                  <a:cubicBezTo>
                    <a:pt x="158" y="1"/>
                    <a:pt x="1" y="158"/>
                    <a:pt x="1" y="347"/>
                  </a:cubicBezTo>
                  <a:lnTo>
                    <a:pt x="1" y="1733"/>
                  </a:lnTo>
                  <a:cubicBezTo>
                    <a:pt x="1" y="1922"/>
                    <a:pt x="158" y="2080"/>
                    <a:pt x="379" y="2080"/>
                  </a:cubicBezTo>
                  <a:lnTo>
                    <a:pt x="726" y="2080"/>
                  </a:lnTo>
                  <a:lnTo>
                    <a:pt x="726" y="7562"/>
                  </a:lnTo>
                  <a:lnTo>
                    <a:pt x="379" y="7562"/>
                  </a:lnTo>
                  <a:cubicBezTo>
                    <a:pt x="158" y="7562"/>
                    <a:pt x="1" y="7719"/>
                    <a:pt x="1" y="7908"/>
                  </a:cubicBezTo>
                  <a:lnTo>
                    <a:pt x="1" y="9294"/>
                  </a:lnTo>
                  <a:cubicBezTo>
                    <a:pt x="1" y="9484"/>
                    <a:pt x="158" y="9641"/>
                    <a:pt x="379" y="9641"/>
                  </a:cubicBezTo>
                  <a:lnTo>
                    <a:pt x="1734" y="9641"/>
                  </a:lnTo>
                  <a:cubicBezTo>
                    <a:pt x="1954" y="9641"/>
                    <a:pt x="2112" y="9484"/>
                    <a:pt x="2112" y="9294"/>
                  </a:cubicBezTo>
                  <a:lnTo>
                    <a:pt x="2112" y="8916"/>
                  </a:lnTo>
                  <a:lnTo>
                    <a:pt x="4160" y="8916"/>
                  </a:lnTo>
                  <a:lnTo>
                    <a:pt x="3435" y="8223"/>
                  </a:lnTo>
                  <a:lnTo>
                    <a:pt x="2112" y="8223"/>
                  </a:lnTo>
                  <a:lnTo>
                    <a:pt x="2112" y="7877"/>
                  </a:lnTo>
                  <a:cubicBezTo>
                    <a:pt x="2112" y="7688"/>
                    <a:pt x="1954" y="7530"/>
                    <a:pt x="1734" y="7530"/>
                  </a:cubicBezTo>
                  <a:lnTo>
                    <a:pt x="1387" y="7530"/>
                  </a:lnTo>
                  <a:lnTo>
                    <a:pt x="1387" y="2080"/>
                  </a:lnTo>
                  <a:lnTo>
                    <a:pt x="1734" y="2080"/>
                  </a:lnTo>
                  <a:cubicBezTo>
                    <a:pt x="1954" y="2080"/>
                    <a:pt x="2112" y="1922"/>
                    <a:pt x="2112" y="1733"/>
                  </a:cubicBezTo>
                  <a:lnTo>
                    <a:pt x="2112" y="1387"/>
                  </a:lnTo>
                  <a:lnTo>
                    <a:pt x="7562" y="1387"/>
                  </a:lnTo>
                  <a:lnTo>
                    <a:pt x="7562" y="1733"/>
                  </a:lnTo>
                  <a:cubicBezTo>
                    <a:pt x="7562" y="1922"/>
                    <a:pt x="7720" y="2080"/>
                    <a:pt x="7940" y="2080"/>
                  </a:cubicBezTo>
                  <a:lnTo>
                    <a:pt x="8287" y="2080"/>
                  </a:lnTo>
                  <a:lnTo>
                    <a:pt x="8287" y="3592"/>
                  </a:lnTo>
                  <a:cubicBezTo>
                    <a:pt x="8444" y="3498"/>
                    <a:pt x="8602" y="3466"/>
                    <a:pt x="8791" y="3466"/>
                  </a:cubicBezTo>
                  <a:cubicBezTo>
                    <a:pt x="8885" y="3466"/>
                    <a:pt x="8917" y="3466"/>
                    <a:pt x="8948" y="3498"/>
                  </a:cubicBezTo>
                  <a:lnTo>
                    <a:pt x="8948" y="2080"/>
                  </a:lnTo>
                  <a:lnTo>
                    <a:pt x="9326" y="2080"/>
                  </a:lnTo>
                  <a:cubicBezTo>
                    <a:pt x="9515" y="2080"/>
                    <a:pt x="9673" y="1922"/>
                    <a:pt x="9673" y="1733"/>
                  </a:cubicBezTo>
                  <a:lnTo>
                    <a:pt x="9673" y="347"/>
                  </a:lnTo>
                  <a:cubicBezTo>
                    <a:pt x="9673" y="158"/>
                    <a:pt x="9515" y="1"/>
                    <a:pt x="9326" y="1"/>
                  </a:cubicBezTo>
                  <a:lnTo>
                    <a:pt x="7940" y="1"/>
                  </a:lnTo>
                  <a:cubicBezTo>
                    <a:pt x="7751" y="1"/>
                    <a:pt x="7562" y="158"/>
                    <a:pt x="7562" y="347"/>
                  </a:cubicBezTo>
                  <a:lnTo>
                    <a:pt x="7562" y="694"/>
                  </a:lnTo>
                  <a:lnTo>
                    <a:pt x="2112" y="694"/>
                  </a:lnTo>
                  <a:lnTo>
                    <a:pt x="2112" y="347"/>
                  </a:lnTo>
                  <a:cubicBezTo>
                    <a:pt x="2112" y="158"/>
                    <a:pt x="1954" y="1"/>
                    <a:pt x="173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2"/>
          <p:cNvSpPr/>
          <p:nvPr/>
        </p:nvSpPr>
        <p:spPr>
          <a:xfrm>
            <a:off x="406950" y="469600"/>
            <a:ext cx="4287900" cy="57480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2" name="Google Shape;892;p102"/>
          <p:cNvCxnSpPr/>
          <p:nvPr/>
        </p:nvCxnSpPr>
        <p:spPr>
          <a:xfrm>
            <a:off x="2203050" y="2129967"/>
            <a:ext cx="676200" cy="0"/>
          </a:xfrm>
          <a:prstGeom prst="straightConnector1">
            <a:avLst/>
          </a:prstGeom>
          <a:noFill/>
          <a:ln cap="flat" cmpd="sng" w="76200">
            <a:solidFill>
              <a:srgbClr val="93C01F"/>
            </a:solidFill>
            <a:prstDash val="solid"/>
            <a:round/>
            <a:headEnd len="med" w="med" type="none"/>
            <a:tailEnd len="med" w="med" type="none"/>
          </a:ln>
        </p:spPr>
      </p:cxnSp>
      <p:sp>
        <p:nvSpPr>
          <p:cNvPr id="893" name="Google Shape;893;p102"/>
          <p:cNvSpPr txBox="1"/>
          <p:nvPr>
            <p:ph type="title"/>
          </p:nvPr>
        </p:nvSpPr>
        <p:spPr>
          <a:xfrm>
            <a:off x="737850" y="1307013"/>
            <a:ext cx="3571500" cy="77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¡Anticípate!</a:t>
            </a:r>
            <a:endParaRPr>
              <a:solidFill>
                <a:srgbClr val="434343"/>
              </a:solidFill>
            </a:endParaRPr>
          </a:p>
        </p:txBody>
      </p:sp>
      <p:sp>
        <p:nvSpPr>
          <p:cNvPr id="894" name="Google Shape;894;p102"/>
          <p:cNvSpPr txBox="1"/>
          <p:nvPr>
            <p:ph idx="1" type="subTitle"/>
          </p:nvPr>
        </p:nvSpPr>
        <p:spPr>
          <a:xfrm>
            <a:off x="737850" y="2305633"/>
            <a:ext cx="3671100" cy="329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600"/>
              <a:t>No necesitas tener acceso al campus virtual ni saber manejarlo para empezar a crear recursos...</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t/>
            </a:r>
            <a:endParaRPr sz="1600"/>
          </a:p>
          <a:p>
            <a:pPr indent="0" lvl="0" marL="0" rtl="0" algn="ctr">
              <a:spcBef>
                <a:spcPts val="0"/>
              </a:spcBef>
              <a:spcAft>
                <a:spcPts val="0"/>
              </a:spcAft>
              <a:buNone/>
            </a:pPr>
            <a:r>
              <a:rPr lang="es" sz="1600"/>
              <a:t>Basta con tener muy claro planteamiento del curso y conocer posibilidades de este entorno…</a:t>
            </a:r>
            <a:endParaRPr sz="1600"/>
          </a:p>
          <a:p>
            <a:pPr indent="0" lvl="0" marL="0" rtl="0" algn="ctr">
              <a:spcBef>
                <a:spcPts val="0"/>
              </a:spcBef>
              <a:spcAft>
                <a:spcPts val="0"/>
              </a:spcAft>
              <a:buNone/>
            </a:pPr>
            <a:r>
              <a:t/>
            </a:r>
            <a:endParaRPr sz="1500"/>
          </a:p>
          <a:p>
            <a:pPr indent="0" lvl="0" marL="0" rtl="0" algn="ctr">
              <a:spcBef>
                <a:spcPts val="0"/>
              </a:spcBef>
              <a:spcAft>
                <a:spcPts val="0"/>
              </a:spcAft>
              <a:buNone/>
            </a:pPr>
            <a:r>
              <a:rPr b="1" lang="es" sz="1700">
                <a:solidFill>
                  <a:schemeClr val="dk2"/>
                </a:solidFill>
              </a:rPr>
              <a:t>Norma general</a:t>
            </a:r>
            <a:endParaRPr b="1" sz="1700">
              <a:solidFill>
                <a:schemeClr val="dk2"/>
              </a:solidFill>
            </a:endParaRPr>
          </a:p>
          <a:p>
            <a:pPr indent="0" lvl="0" marL="0" rtl="0" algn="ctr">
              <a:spcBef>
                <a:spcPts val="0"/>
              </a:spcBef>
              <a:spcAft>
                <a:spcPts val="0"/>
              </a:spcAft>
              <a:buNone/>
            </a:pPr>
            <a:r>
              <a:t/>
            </a:r>
            <a:endParaRPr sz="1500"/>
          </a:p>
          <a:p>
            <a:pPr indent="0" lvl="0" marL="0" rtl="0" algn="ctr">
              <a:spcBef>
                <a:spcPts val="0"/>
              </a:spcBef>
              <a:spcAft>
                <a:spcPts val="0"/>
              </a:spcAft>
              <a:buClr>
                <a:schemeClr val="dk1"/>
              </a:buClr>
              <a:buSzPts val="1100"/>
              <a:buFont typeface="Arial"/>
              <a:buNone/>
            </a:pPr>
            <a:r>
              <a:rPr lang="es" sz="1500"/>
              <a:t>Todo lo que se puede hacer en el aula, se puede llevar al aula virtual…. ¡que tiene, además, nuevas posibilidades!</a:t>
            </a:r>
            <a:endParaRPr sz="1500"/>
          </a:p>
          <a:p>
            <a:pPr indent="0" lvl="0" marL="0" rtl="0" algn="ctr">
              <a:spcBef>
                <a:spcPts val="0"/>
              </a:spcBef>
              <a:spcAft>
                <a:spcPts val="0"/>
              </a:spcAft>
              <a:buClr>
                <a:schemeClr val="dk1"/>
              </a:buClr>
              <a:buSzPts val="1100"/>
              <a:buFont typeface="Arial"/>
              <a:buNone/>
            </a:pPr>
            <a:r>
              <a:t/>
            </a:r>
            <a:endParaRPr sz="1500"/>
          </a:p>
          <a:p>
            <a:pPr indent="0" lvl="0" marL="0" rtl="0" algn="ctr">
              <a:spcBef>
                <a:spcPts val="0"/>
              </a:spcBef>
              <a:spcAft>
                <a:spcPts val="0"/>
              </a:spcAft>
              <a:buNone/>
            </a:pPr>
            <a:r>
              <a:t/>
            </a:r>
            <a:endParaRPr sz="1500"/>
          </a:p>
          <a:p>
            <a:pPr indent="0" lvl="0" marL="0" rtl="0" algn="ctr">
              <a:spcBef>
                <a:spcPts val="0"/>
              </a:spcBef>
              <a:spcAft>
                <a:spcPts val="0"/>
              </a:spcAft>
              <a:buNone/>
            </a:pPr>
            <a:r>
              <a:t/>
            </a:r>
            <a:endParaRPr sz="1500"/>
          </a:p>
        </p:txBody>
      </p:sp>
      <p:pic>
        <p:nvPicPr>
          <p:cNvPr id="895" name="Google Shape;895;p102"/>
          <p:cNvPicPr preferRelativeResize="0"/>
          <p:nvPr/>
        </p:nvPicPr>
        <p:blipFill rotWithShape="1">
          <a:blip r:embed="rId3">
            <a:alphaModFix/>
          </a:blip>
          <a:srcRect b="0" l="27006" r="33108" t="0"/>
          <a:stretch/>
        </p:blipFill>
        <p:spPr>
          <a:xfrm>
            <a:off x="5086000" y="0"/>
            <a:ext cx="4102901"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03"/>
          <p:cNvSpPr/>
          <p:nvPr/>
        </p:nvSpPr>
        <p:spPr>
          <a:xfrm rot="5400000">
            <a:off x="-1719125" y="1719300"/>
            <a:ext cx="6858000" cy="34194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901" name="Google Shape;901;p103"/>
          <p:cNvSpPr txBox="1"/>
          <p:nvPr/>
        </p:nvSpPr>
        <p:spPr>
          <a:xfrm>
            <a:off x="16681609" y="5926801"/>
            <a:ext cx="5487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902" name="Google Shape;902;p103"/>
          <p:cNvSpPr txBox="1"/>
          <p:nvPr/>
        </p:nvSpPr>
        <p:spPr>
          <a:xfrm>
            <a:off x="3762475" y="774475"/>
            <a:ext cx="4660500" cy="5785200"/>
          </a:xfrm>
          <a:prstGeom prst="rect">
            <a:avLst/>
          </a:prstGeom>
          <a:noFill/>
          <a:ln>
            <a:noFill/>
          </a:ln>
        </p:spPr>
        <p:txBody>
          <a:bodyPr anchorCtr="0" anchor="t" bIns="91425" lIns="91425" spcFirstLastPara="1" rIns="91425" wrap="square" tIns="91425">
            <a:noAutofit/>
          </a:bodyPr>
          <a:lstStyle/>
          <a:p>
            <a:pPr indent="0" lvl="0" marL="177800" rtl="0" algn="l">
              <a:lnSpc>
                <a:spcPct val="100000"/>
              </a:lnSpc>
              <a:spcBef>
                <a:spcPts val="0"/>
              </a:spcBef>
              <a:spcAft>
                <a:spcPts val="0"/>
              </a:spcAft>
              <a:buNone/>
            </a:pPr>
            <a:r>
              <a:t/>
            </a:r>
            <a:endParaRPr b="1"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b="1" lang="es" sz="1500">
                <a:solidFill>
                  <a:srgbClr val="666666"/>
                </a:solidFill>
                <a:latin typeface="Ubuntu"/>
                <a:ea typeface="Ubuntu"/>
                <a:cs typeface="Ubuntu"/>
                <a:sym typeface="Ubuntu"/>
              </a:rPr>
              <a:t>DISTINTOS FORMATOS: </a:t>
            </a:r>
            <a:r>
              <a:rPr lang="es" sz="1500">
                <a:solidFill>
                  <a:srgbClr val="666666"/>
                </a:solidFill>
                <a:latin typeface="Ubuntu"/>
                <a:ea typeface="Ubuntu"/>
                <a:cs typeface="Ubuntu"/>
                <a:sym typeface="Ubuntu"/>
              </a:rPr>
              <a:t>tipo e-book (textuales, en pdf, enriquecidos); SCORM, presentaciones multimedia; píldoras audiovisuales o sonoras; etc.</a:t>
            </a:r>
            <a:endParaRPr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b="1"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b="1" lang="es" sz="1500">
                <a:solidFill>
                  <a:srgbClr val="666666"/>
                </a:solidFill>
                <a:latin typeface="Ubuntu"/>
                <a:ea typeface="Ubuntu"/>
                <a:cs typeface="Ubuntu"/>
                <a:sym typeface="Ubuntu"/>
              </a:rPr>
              <a:t>ESTRUCTURA DE CADA UNIDAD: </a:t>
            </a:r>
            <a:r>
              <a:rPr lang="es" sz="1500">
                <a:solidFill>
                  <a:srgbClr val="666666"/>
                </a:solidFill>
                <a:latin typeface="Ubuntu"/>
                <a:ea typeface="Ubuntu"/>
                <a:cs typeface="Ubuntu"/>
                <a:sym typeface="Ubuntu"/>
              </a:rPr>
              <a:t>además de desarrollo de contenidos, portada, índice, objetivos, ideas clave/ resumen, glosario de términos, bibliografía o enlaces de interés</a:t>
            </a:r>
            <a:r>
              <a:rPr lang="es" sz="1500">
                <a:solidFill>
                  <a:srgbClr val="666666"/>
                </a:solidFill>
                <a:latin typeface="Ubuntu"/>
                <a:ea typeface="Ubuntu"/>
                <a:cs typeface="Ubuntu"/>
                <a:sym typeface="Ubuntu"/>
              </a:rPr>
              <a:t>...</a:t>
            </a:r>
            <a:endParaRPr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b="1"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b="1" lang="es" sz="1500">
                <a:solidFill>
                  <a:srgbClr val="666666"/>
                </a:solidFill>
                <a:latin typeface="Ubuntu"/>
                <a:ea typeface="Ubuntu"/>
                <a:cs typeface="Ubuntu"/>
                <a:sym typeface="Ubuntu"/>
              </a:rPr>
              <a:t>CON RECURSOS FACILITADORES: </a:t>
            </a:r>
            <a:r>
              <a:rPr lang="es" sz="1500">
                <a:solidFill>
                  <a:srgbClr val="666666"/>
                </a:solidFill>
                <a:latin typeface="Ubuntu"/>
                <a:ea typeface="Ubuntu"/>
                <a:cs typeface="Ubuntu"/>
                <a:sym typeface="Ubuntu"/>
              </a:rPr>
              <a:t>recuadros destacados visualmente (importante, sabías qué…), elementos ilustrativos/ captadores de atención (imágenes, infografías, vídeos…), referentes a la realidad (casos prácticos, ejemplos…)</a:t>
            </a:r>
            <a:endParaRPr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b="1"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lang="es" sz="1500">
                <a:solidFill>
                  <a:srgbClr val="666666"/>
                </a:solidFill>
                <a:latin typeface="Ubuntu"/>
                <a:ea typeface="Ubuntu"/>
                <a:cs typeface="Ubuntu"/>
                <a:sym typeface="Ubuntu"/>
              </a:rPr>
              <a:t>¡Crear </a:t>
            </a:r>
            <a:r>
              <a:rPr b="1" lang="es" sz="1500">
                <a:solidFill>
                  <a:srgbClr val="666666"/>
                </a:solidFill>
                <a:latin typeface="Ubuntu"/>
                <a:ea typeface="Ubuntu"/>
                <a:cs typeface="Ubuntu"/>
                <a:sym typeface="Ubuntu"/>
              </a:rPr>
              <a:t>PLANTILLAS </a:t>
            </a:r>
            <a:r>
              <a:rPr lang="es" sz="1500">
                <a:solidFill>
                  <a:srgbClr val="666666"/>
                </a:solidFill>
                <a:latin typeface="Ubuntu"/>
                <a:ea typeface="Ubuntu"/>
                <a:cs typeface="Ubuntu"/>
                <a:sym typeface="Ubuntu"/>
              </a:rPr>
              <a:t>para distribuirlas entre el profesorado! </a:t>
            </a:r>
            <a:r>
              <a:rPr b="1" lang="es" sz="1500">
                <a:solidFill>
                  <a:srgbClr val="666666"/>
                </a:solidFill>
                <a:latin typeface="Ubuntu"/>
                <a:ea typeface="Ubuntu"/>
                <a:cs typeface="Ubuntu"/>
                <a:sym typeface="Ubuntu"/>
              </a:rPr>
              <a:t>(HOMOGENEIDAD)</a:t>
            </a:r>
            <a:endParaRPr b="1"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t/>
            </a:r>
            <a:endParaRPr b="1" sz="1500">
              <a:solidFill>
                <a:srgbClr val="666666"/>
              </a:solidFill>
              <a:latin typeface="Ubuntu"/>
              <a:ea typeface="Ubuntu"/>
              <a:cs typeface="Ubuntu"/>
              <a:sym typeface="Ubuntu"/>
            </a:endParaRPr>
          </a:p>
          <a:p>
            <a:pPr indent="0" lvl="0" marL="177800" rtl="0" algn="l">
              <a:lnSpc>
                <a:spcPct val="100000"/>
              </a:lnSpc>
              <a:spcBef>
                <a:spcPts val="0"/>
              </a:spcBef>
              <a:spcAft>
                <a:spcPts val="0"/>
              </a:spcAft>
              <a:buNone/>
            </a:pPr>
            <a:r>
              <a:rPr b="1" lang="es" sz="1500">
                <a:solidFill>
                  <a:srgbClr val="666666"/>
                </a:solidFill>
                <a:latin typeface="Ubuntu"/>
                <a:ea typeface="Ubuntu"/>
                <a:cs typeface="Ubuntu"/>
                <a:sym typeface="Ubuntu"/>
              </a:rPr>
              <a:t>¡ACCESIBLES!</a:t>
            </a:r>
            <a:endParaRPr sz="1500">
              <a:solidFill>
                <a:srgbClr val="666666"/>
              </a:solidFill>
              <a:latin typeface="Ubuntu"/>
              <a:ea typeface="Ubuntu"/>
              <a:cs typeface="Ubuntu"/>
              <a:sym typeface="Ubuntu"/>
            </a:endParaRPr>
          </a:p>
        </p:txBody>
      </p:sp>
      <p:sp>
        <p:nvSpPr>
          <p:cNvPr id="903" name="Google Shape;903;p103"/>
          <p:cNvSpPr txBox="1"/>
          <p:nvPr/>
        </p:nvSpPr>
        <p:spPr>
          <a:xfrm>
            <a:off x="249650" y="1284450"/>
            <a:ext cx="2979300" cy="2410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s" sz="2800">
                <a:solidFill>
                  <a:srgbClr val="FFFFFF"/>
                </a:solidFill>
              </a:rPr>
              <a:t>Diseñar contenidos adaptados a lo online: </a:t>
            </a:r>
            <a:r>
              <a:rPr b="1" lang="es" sz="2500">
                <a:solidFill>
                  <a:srgbClr val="FFFFFF"/>
                </a:solidFill>
              </a:rPr>
              <a:t>atractivos, motivadores y potenciadores del autoaprendizaje</a:t>
            </a:r>
            <a:endParaRPr b="1" sz="2500">
              <a:solidFill>
                <a:srgbClr val="FFFFFF"/>
              </a:solidFill>
            </a:endParaRPr>
          </a:p>
        </p:txBody>
      </p:sp>
      <p:grpSp>
        <p:nvGrpSpPr>
          <p:cNvPr id="904" name="Google Shape;904;p103"/>
          <p:cNvGrpSpPr/>
          <p:nvPr/>
        </p:nvGrpSpPr>
        <p:grpSpPr>
          <a:xfrm>
            <a:off x="1276957" y="4878513"/>
            <a:ext cx="943773" cy="938833"/>
            <a:chOff x="-50503000" y="3921175"/>
            <a:chExt cx="300900" cy="299325"/>
          </a:xfrm>
        </p:grpSpPr>
        <p:sp>
          <p:nvSpPr>
            <p:cNvPr id="905" name="Google Shape;905;p103"/>
            <p:cNvSpPr/>
            <p:nvPr/>
          </p:nvSpPr>
          <p:spPr>
            <a:xfrm>
              <a:off x="-50432900" y="3921175"/>
              <a:ext cx="177250" cy="53575"/>
            </a:xfrm>
            <a:custGeom>
              <a:rect b="b" l="l" r="r" t="t"/>
              <a:pathLst>
                <a:path extrusionOk="0" h="2143" w="7090">
                  <a:moveTo>
                    <a:pt x="1" y="0"/>
                  </a:moveTo>
                  <a:lnTo>
                    <a:pt x="1" y="2143"/>
                  </a:lnTo>
                  <a:lnTo>
                    <a:pt x="7089" y="2143"/>
                  </a:lnTo>
                  <a:lnTo>
                    <a:pt x="708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03"/>
            <p:cNvSpPr/>
            <p:nvPr/>
          </p:nvSpPr>
          <p:spPr>
            <a:xfrm>
              <a:off x="-50503000" y="3921175"/>
              <a:ext cx="52800" cy="53575"/>
            </a:xfrm>
            <a:custGeom>
              <a:rect b="b" l="l" r="r" t="t"/>
              <a:pathLst>
                <a:path extrusionOk="0" h="2143" w="2112">
                  <a:moveTo>
                    <a:pt x="1797" y="0"/>
                  </a:moveTo>
                  <a:cubicBezTo>
                    <a:pt x="1734" y="0"/>
                    <a:pt x="1671" y="0"/>
                    <a:pt x="1639" y="63"/>
                  </a:cubicBezTo>
                  <a:lnTo>
                    <a:pt x="221" y="756"/>
                  </a:lnTo>
                  <a:cubicBezTo>
                    <a:pt x="95" y="851"/>
                    <a:pt x="1" y="945"/>
                    <a:pt x="1" y="1071"/>
                  </a:cubicBezTo>
                  <a:cubicBezTo>
                    <a:pt x="1" y="1197"/>
                    <a:pt x="95" y="1323"/>
                    <a:pt x="221" y="1386"/>
                  </a:cubicBezTo>
                  <a:lnTo>
                    <a:pt x="1639" y="2111"/>
                  </a:lnTo>
                  <a:cubicBezTo>
                    <a:pt x="1671" y="2143"/>
                    <a:pt x="1765" y="2143"/>
                    <a:pt x="1797" y="2143"/>
                  </a:cubicBezTo>
                  <a:lnTo>
                    <a:pt x="2112" y="2143"/>
                  </a:lnTo>
                  <a:lnTo>
                    <a:pt x="211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03"/>
            <p:cNvSpPr/>
            <p:nvPr/>
          </p:nvSpPr>
          <p:spPr>
            <a:xfrm>
              <a:off x="-50237550" y="3921175"/>
              <a:ext cx="35450" cy="53575"/>
            </a:xfrm>
            <a:custGeom>
              <a:rect b="b" l="l" r="r" t="t"/>
              <a:pathLst>
                <a:path extrusionOk="0" h="2143" w="1418">
                  <a:moveTo>
                    <a:pt x="0" y="0"/>
                  </a:moveTo>
                  <a:lnTo>
                    <a:pt x="0" y="2143"/>
                  </a:lnTo>
                  <a:lnTo>
                    <a:pt x="347" y="2143"/>
                  </a:lnTo>
                  <a:cubicBezTo>
                    <a:pt x="945" y="2143"/>
                    <a:pt x="1418" y="1670"/>
                    <a:pt x="1418" y="1071"/>
                  </a:cubicBezTo>
                  <a:cubicBezTo>
                    <a:pt x="1418" y="473"/>
                    <a:pt x="945"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03"/>
            <p:cNvSpPr/>
            <p:nvPr/>
          </p:nvSpPr>
          <p:spPr>
            <a:xfrm>
              <a:off x="-50414775" y="4045625"/>
              <a:ext cx="159125" cy="122875"/>
            </a:xfrm>
            <a:custGeom>
              <a:rect b="b" l="l" r="r" t="t"/>
              <a:pathLst>
                <a:path extrusionOk="0" h="4915" w="6365">
                  <a:moveTo>
                    <a:pt x="0" y="0"/>
                  </a:moveTo>
                  <a:lnTo>
                    <a:pt x="0" y="4915"/>
                  </a:lnTo>
                  <a:lnTo>
                    <a:pt x="6364" y="4915"/>
                  </a:lnTo>
                  <a:lnTo>
                    <a:pt x="636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03"/>
            <p:cNvSpPr/>
            <p:nvPr/>
          </p:nvSpPr>
          <p:spPr>
            <a:xfrm>
              <a:off x="-50503000" y="3992050"/>
              <a:ext cx="300900" cy="228450"/>
            </a:xfrm>
            <a:custGeom>
              <a:rect b="b" l="l" r="r" t="t"/>
              <a:pathLst>
                <a:path extrusionOk="0" h="9138" w="12036">
                  <a:moveTo>
                    <a:pt x="1797" y="1387"/>
                  </a:moveTo>
                  <a:cubicBezTo>
                    <a:pt x="1986" y="1387"/>
                    <a:pt x="2143" y="1544"/>
                    <a:pt x="2143" y="1733"/>
                  </a:cubicBezTo>
                  <a:lnTo>
                    <a:pt x="2143" y="3151"/>
                  </a:lnTo>
                  <a:cubicBezTo>
                    <a:pt x="2143" y="3372"/>
                    <a:pt x="1986" y="3529"/>
                    <a:pt x="1797" y="3529"/>
                  </a:cubicBezTo>
                  <a:cubicBezTo>
                    <a:pt x="1608" y="3529"/>
                    <a:pt x="1450" y="3372"/>
                    <a:pt x="1450" y="3151"/>
                  </a:cubicBezTo>
                  <a:lnTo>
                    <a:pt x="1450" y="1733"/>
                  </a:lnTo>
                  <a:cubicBezTo>
                    <a:pt x="1450" y="1544"/>
                    <a:pt x="1608" y="1387"/>
                    <a:pt x="1797" y="1387"/>
                  </a:cubicBezTo>
                  <a:close/>
                  <a:moveTo>
                    <a:pt x="1797" y="4222"/>
                  </a:moveTo>
                  <a:cubicBezTo>
                    <a:pt x="1986" y="4222"/>
                    <a:pt x="2143" y="4380"/>
                    <a:pt x="2143" y="4569"/>
                  </a:cubicBezTo>
                  <a:cubicBezTo>
                    <a:pt x="2143" y="4789"/>
                    <a:pt x="1986" y="4947"/>
                    <a:pt x="1797" y="4947"/>
                  </a:cubicBezTo>
                  <a:cubicBezTo>
                    <a:pt x="1576" y="4947"/>
                    <a:pt x="1419" y="4789"/>
                    <a:pt x="1419" y="4569"/>
                  </a:cubicBezTo>
                  <a:cubicBezTo>
                    <a:pt x="1419" y="4380"/>
                    <a:pt x="1576" y="4222"/>
                    <a:pt x="1797" y="4222"/>
                  </a:cubicBezTo>
                  <a:close/>
                  <a:moveTo>
                    <a:pt x="1797" y="5609"/>
                  </a:moveTo>
                  <a:cubicBezTo>
                    <a:pt x="1986" y="5609"/>
                    <a:pt x="2143" y="5766"/>
                    <a:pt x="2143" y="5955"/>
                  </a:cubicBezTo>
                  <a:lnTo>
                    <a:pt x="2143" y="7373"/>
                  </a:lnTo>
                  <a:cubicBezTo>
                    <a:pt x="2143" y="7562"/>
                    <a:pt x="1986" y="7719"/>
                    <a:pt x="1797" y="7719"/>
                  </a:cubicBezTo>
                  <a:cubicBezTo>
                    <a:pt x="1608" y="7719"/>
                    <a:pt x="1450" y="7562"/>
                    <a:pt x="1450" y="7373"/>
                  </a:cubicBezTo>
                  <a:lnTo>
                    <a:pt x="1450" y="5955"/>
                  </a:lnTo>
                  <a:cubicBezTo>
                    <a:pt x="1450" y="5766"/>
                    <a:pt x="1608" y="5609"/>
                    <a:pt x="1797" y="5609"/>
                  </a:cubicBezTo>
                  <a:close/>
                  <a:moveTo>
                    <a:pt x="10272" y="1387"/>
                  </a:moveTo>
                  <a:cubicBezTo>
                    <a:pt x="10461" y="1387"/>
                    <a:pt x="10618" y="1544"/>
                    <a:pt x="10618" y="1733"/>
                  </a:cubicBezTo>
                  <a:lnTo>
                    <a:pt x="10618" y="7373"/>
                  </a:lnTo>
                  <a:cubicBezTo>
                    <a:pt x="10618" y="7562"/>
                    <a:pt x="10461" y="7719"/>
                    <a:pt x="10272" y="7719"/>
                  </a:cubicBezTo>
                  <a:lnTo>
                    <a:pt x="3183" y="7719"/>
                  </a:lnTo>
                  <a:cubicBezTo>
                    <a:pt x="2962" y="7719"/>
                    <a:pt x="2805" y="7562"/>
                    <a:pt x="2805" y="7373"/>
                  </a:cubicBezTo>
                  <a:lnTo>
                    <a:pt x="2805" y="1733"/>
                  </a:lnTo>
                  <a:cubicBezTo>
                    <a:pt x="2805" y="1544"/>
                    <a:pt x="2962" y="1387"/>
                    <a:pt x="3183" y="1387"/>
                  </a:cubicBezTo>
                  <a:close/>
                  <a:moveTo>
                    <a:pt x="1072" y="1"/>
                  </a:moveTo>
                  <a:cubicBezTo>
                    <a:pt x="474" y="1"/>
                    <a:pt x="1" y="473"/>
                    <a:pt x="1" y="1072"/>
                  </a:cubicBezTo>
                  <a:lnTo>
                    <a:pt x="1" y="8097"/>
                  </a:lnTo>
                  <a:cubicBezTo>
                    <a:pt x="1" y="8664"/>
                    <a:pt x="474" y="9137"/>
                    <a:pt x="1072" y="9137"/>
                  </a:cubicBezTo>
                  <a:lnTo>
                    <a:pt x="10965" y="9137"/>
                  </a:lnTo>
                  <a:cubicBezTo>
                    <a:pt x="11563" y="9137"/>
                    <a:pt x="12036" y="8664"/>
                    <a:pt x="12036" y="8097"/>
                  </a:cubicBezTo>
                  <a:lnTo>
                    <a:pt x="12036" y="1072"/>
                  </a:lnTo>
                  <a:cubicBezTo>
                    <a:pt x="12036" y="473"/>
                    <a:pt x="11563" y="1"/>
                    <a:pt x="109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913" name="Shape 913"/>
        <p:cNvGrpSpPr/>
        <p:nvPr/>
      </p:nvGrpSpPr>
      <p:grpSpPr>
        <a:xfrm>
          <a:off x="0" y="0"/>
          <a:ext cx="0" cy="0"/>
          <a:chOff x="0" y="0"/>
          <a:chExt cx="0" cy="0"/>
        </a:xfrm>
      </p:grpSpPr>
      <p:sp>
        <p:nvSpPr>
          <p:cNvPr id="914" name="Google Shape;914;p104"/>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5" name="Google Shape;915;p104"/>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916" name="Google Shape;916;p104"/>
          <p:cNvSpPr txBox="1"/>
          <p:nvPr>
            <p:ph type="title"/>
          </p:nvPr>
        </p:nvSpPr>
        <p:spPr>
          <a:xfrm>
            <a:off x="956275" y="4626075"/>
            <a:ext cx="74982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espacio de plantillas online de la UNIA...</a:t>
            </a:r>
            <a:endParaRPr>
              <a:solidFill>
                <a:srgbClr val="85B016"/>
              </a:solidFill>
            </a:endParaRPr>
          </a:p>
        </p:txBody>
      </p:sp>
      <p:pic>
        <p:nvPicPr>
          <p:cNvPr id="917" name="Google Shape;917;p104"/>
          <p:cNvPicPr preferRelativeResize="0"/>
          <p:nvPr/>
        </p:nvPicPr>
        <p:blipFill rotWithShape="1">
          <a:blip r:embed="rId3">
            <a:alphaModFix/>
          </a:blip>
          <a:srcRect b="0" l="0" r="0" t="0"/>
          <a:stretch/>
        </p:blipFill>
        <p:spPr>
          <a:xfrm>
            <a:off x="493925" y="774702"/>
            <a:ext cx="8229893" cy="3851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05"/>
          <p:cNvSpPr/>
          <p:nvPr/>
        </p:nvSpPr>
        <p:spPr>
          <a:xfrm rot="5400000">
            <a:off x="-1711550" y="1711650"/>
            <a:ext cx="6858000" cy="34347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923" name="Google Shape;923;p105"/>
          <p:cNvSpPr/>
          <p:nvPr/>
        </p:nvSpPr>
        <p:spPr>
          <a:xfrm>
            <a:off x="3912475" y="849275"/>
            <a:ext cx="4538400" cy="140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 sz="1500">
                <a:solidFill>
                  <a:srgbClr val="595959"/>
                </a:solidFill>
                <a:latin typeface="Ubuntu"/>
                <a:ea typeface="Ubuntu"/>
                <a:cs typeface="Ubuntu"/>
                <a:sym typeface="Ubuntu"/>
              </a:rPr>
              <a:t>-“Jugar” con lo presencial y lo virtual o con lo síncrono y lo asíncrono online</a:t>
            </a:r>
            <a:r>
              <a:rPr lang="es" sz="1500">
                <a:solidFill>
                  <a:srgbClr val="595959"/>
                </a:solidFill>
                <a:latin typeface="Ubuntu"/>
                <a:ea typeface="Ubuntu"/>
                <a:cs typeface="Ubuntu"/>
                <a:sym typeface="Ubuntu"/>
              </a:rPr>
              <a:t>: adelantar parte de los contenidos antes de las sesiones vía campus virtual / compartir tras estas material complementario…</a:t>
            </a:r>
            <a:endParaRPr sz="1500">
              <a:solidFill>
                <a:srgbClr val="FF0000"/>
              </a:solidFill>
              <a:latin typeface="Ubuntu"/>
              <a:ea typeface="Ubuntu"/>
              <a:cs typeface="Ubuntu"/>
              <a:sym typeface="Ubuntu"/>
            </a:endParaRPr>
          </a:p>
          <a:p>
            <a:pPr indent="0" lvl="0" marL="0" marR="0" rtl="0" algn="l">
              <a:spcBef>
                <a:spcPts val="0"/>
              </a:spcBef>
              <a:spcAft>
                <a:spcPts val="0"/>
              </a:spcAft>
              <a:buNone/>
            </a:pPr>
            <a:r>
              <a:t/>
            </a:r>
            <a:endParaRPr sz="1500">
              <a:solidFill>
                <a:srgbClr val="FF0000"/>
              </a:solidFill>
              <a:latin typeface="Ubuntu"/>
              <a:ea typeface="Ubuntu"/>
              <a:cs typeface="Ubuntu"/>
              <a:sym typeface="Ubuntu"/>
            </a:endParaRPr>
          </a:p>
          <a:p>
            <a:pPr indent="0" lvl="0" marL="0" marR="0" rtl="0" algn="l">
              <a:spcBef>
                <a:spcPts val="0"/>
              </a:spcBef>
              <a:spcAft>
                <a:spcPts val="0"/>
              </a:spcAft>
              <a:buNone/>
            </a:pPr>
            <a:r>
              <a:t/>
            </a:r>
            <a:endParaRPr b="1" sz="1500">
              <a:solidFill>
                <a:schemeClr val="dk1"/>
              </a:solidFill>
              <a:latin typeface="Ubuntu"/>
              <a:ea typeface="Ubuntu"/>
              <a:cs typeface="Ubuntu"/>
              <a:sym typeface="Ubuntu"/>
            </a:endParaRPr>
          </a:p>
          <a:p>
            <a:pPr indent="0" lvl="0" marL="0" marR="0" rtl="0" algn="l">
              <a:spcBef>
                <a:spcPts val="0"/>
              </a:spcBef>
              <a:spcAft>
                <a:spcPts val="0"/>
              </a:spcAft>
              <a:buNone/>
            </a:pPr>
            <a:r>
              <a:t/>
            </a:r>
            <a:endParaRPr b="1" sz="1500">
              <a:solidFill>
                <a:schemeClr val="dk1"/>
              </a:solidFill>
              <a:latin typeface="Ubuntu"/>
              <a:ea typeface="Ubuntu"/>
              <a:cs typeface="Ubuntu"/>
              <a:sym typeface="Ubuntu"/>
            </a:endParaRPr>
          </a:p>
          <a:p>
            <a:pPr indent="0" lvl="0" marL="0" marR="0" rtl="0" algn="l">
              <a:spcBef>
                <a:spcPts val="0"/>
              </a:spcBef>
              <a:spcAft>
                <a:spcPts val="0"/>
              </a:spcAft>
              <a:buNone/>
            </a:pPr>
            <a:r>
              <a:t/>
            </a:r>
            <a:endParaRPr b="1" sz="1500">
              <a:solidFill>
                <a:schemeClr val="dk1"/>
              </a:solidFill>
              <a:latin typeface="Ubuntu"/>
              <a:ea typeface="Ubuntu"/>
              <a:cs typeface="Ubuntu"/>
              <a:sym typeface="Ubuntu"/>
            </a:endParaRPr>
          </a:p>
        </p:txBody>
      </p:sp>
      <p:sp>
        <p:nvSpPr>
          <p:cNvPr id="924" name="Google Shape;924;p105"/>
          <p:cNvSpPr/>
          <p:nvPr/>
        </p:nvSpPr>
        <p:spPr>
          <a:xfrm>
            <a:off x="3785325" y="2453472"/>
            <a:ext cx="4665600" cy="3231600"/>
          </a:xfrm>
          <a:prstGeom prst="rect">
            <a:avLst/>
          </a:prstGeom>
          <a:noFill/>
          <a:ln>
            <a:noFill/>
          </a:ln>
        </p:spPr>
        <p:txBody>
          <a:bodyPr anchorCtr="0" anchor="t" bIns="45700" lIns="91425" spcFirstLastPara="1" rIns="91425" wrap="square" tIns="45700">
            <a:noAutofit/>
          </a:bodyPr>
          <a:lstStyle/>
          <a:p>
            <a:pPr indent="0" lvl="0" marL="177800" marR="0" rtl="0" algn="l">
              <a:spcBef>
                <a:spcPts val="0"/>
              </a:spcBef>
              <a:spcAft>
                <a:spcPts val="0"/>
              </a:spcAft>
              <a:buNone/>
            </a:pPr>
            <a:r>
              <a:rPr lang="es" sz="1500">
                <a:solidFill>
                  <a:srgbClr val="595959"/>
                </a:solidFill>
                <a:latin typeface="Ubuntu"/>
                <a:ea typeface="Ubuntu"/>
                <a:cs typeface="Ubuntu"/>
                <a:sym typeface="Ubuntu"/>
              </a:rPr>
              <a:t>En el campus virtual, </a:t>
            </a:r>
            <a:r>
              <a:rPr b="1" lang="es" sz="1500">
                <a:solidFill>
                  <a:srgbClr val="595959"/>
                </a:solidFill>
                <a:latin typeface="Ubuntu"/>
                <a:ea typeface="Ubuntu"/>
                <a:cs typeface="Ubuntu"/>
                <a:sym typeface="Ubuntu"/>
              </a:rPr>
              <a:t>MENOS ES MÁS</a:t>
            </a:r>
            <a:r>
              <a:rPr lang="es" sz="1500">
                <a:solidFill>
                  <a:srgbClr val="595959"/>
                </a:solidFill>
                <a:latin typeface="Ubuntu"/>
                <a:ea typeface="Ubuntu"/>
                <a:cs typeface="Ubuntu"/>
                <a:sym typeface="Ubuntu"/>
              </a:rPr>
              <a:t>, o la </a:t>
            </a:r>
            <a:r>
              <a:rPr b="1" lang="es" sz="1500">
                <a:solidFill>
                  <a:srgbClr val="595959"/>
                </a:solidFill>
                <a:latin typeface="Ubuntu"/>
                <a:ea typeface="Ubuntu"/>
                <a:cs typeface="Ubuntu"/>
                <a:sym typeface="Ubuntu"/>
              </a:rPr>
              <a:t>CURACIÓN DE CONTENIDO </a:t>
            </a:r>
            <a:r>
              <a:rPr lang="es" sz="1500">
                <a:solidFill>
                  <a:srgbClr val="595959"/>
                </a:solidFill>
                <a:latin typeface="Ubuntu"/>
                <a:ea typeface="Ubuntu"/>
                <a:cs typeface="Ubuntu"/>
                <a:sym typeface="Ubuntu"/>
              </a:rPr>
              <a:t>como</a:t>
            </a:r>
            <a:r>
              <a:rPr b="1" lang="es" sz="1500">
                <a:solidFill>
                  <a:srgbClr val="595959"/>
                </a:solidFill>
                <a:latin typeface="Ubuntu"/>
                <a:ea typeface="Ubuntu"/>
                <a:cs typeface="Ubuntu"/>
                <a:sym typeface="Ubuntu"/>
              </a:rPr>
              <a:t> competencia digital docente:</a:t>
            </a:r>
            <a:endParaRPr sz="1500">
              <a:latin typeface="Ubuntu"/>
              <a:ea typeface="Ubuntu"/>
              <a:cs typeface="Ubuntu"/>
              <a:sym typeface="Ubuntu"/>
            </a:endParaRPr>
          </a:p>
          <a:p>
            <a:pPr indent="0" lvl="0" marL="177800" marR="0" rtl="0" algn="l">
              <a:spcBef>
                <a:spcPts val="0"/>
              </a:spcBef>
              <a:spcAft>
                <a:spcPts val="0"/>
              </a:spcAft>
              <a:buNone/>
            </a:pPr>
            <a:r>
              <a:t/>
            </a:r>
            <a:endParaRPr b="1" sz="1500">
              <a:solidFill>
                <a:srgbClr val="595959"/>
              </a:solidFill>
              <a:latin typeface="Ubuntu"/>
              <a:ea typeface="Ubuntu"/>
              <a:cs typeface="Ubuntu"/>
              <a:sym typeface="Ubuntu"/>
            </a:endParaRPr>
          </a:p>
          <a:p>
            <a:pPr indent="-323850" lvl="0" marL="457200" marR="0" rtl="0" algn="l">
              <a:spcBef>
                <a:spcPts val="0"/>
              </a:spcBef>
              <a:spcAft>
                <a:spcPts val="0"/>
              </a:spcAft>
              <a:buClr>
                <a:srgbClr val="666666"/>
              </a:buClr>
              <a:buSzPts val="1500"/>
              <a:buFont typeface="Ubuntu"/>
              <a:buChar char="-"/>
            </a:pPr>
            <a:r>
              <a:rPr lang="es" sz="1500">
                <a:solidFill>
                  <a:srgbClr val="595959"/>
                </a:solidFill>
                <a:latin typeface="Ubuntu"/>
                <a:ea typeface="Ubuntu"/>
                <a:cs typeface="Ubuntu"/>
                <a:sym typeface="Ubuntu"/>
              </a:rPr>
              <a:t>El peligroso “síndrome de Diógenes Digital”: no saturar a estudiantes, tenemos más espacio pero no más tiempo.</a:t>
            </a:r>
            <a:endParaRPr sz="1500">
              <a:latin typeface="Ubuntu"/>
              <a:ea typeface="Ubuntu"/>
              <a:cs typeface="Ubuntu"/>
              <a:sym typeface="Ubuntu"/>
            </a:endParaRPr>
          </a:p>
          <a:p>
            <a:pPr indent="-323850" lvl="0" marL="457200" marR="0" rtl="0" algn="l">
              <a:spcBef>
                <a:spcPts val="0"/>
              </a:spcBef>
              <a:spcAft>
                <a:spcPts val="0"/>
              </a:spcAft>
              <a:buClr>
                <a:srgbClr val="666666"/>
              </a:buClr>
              <a:buSzPts val="1500"/>
              <a:buFont typeface="Ubuntu"/>
              <a:buChar char="-"/>
            </a:pPr>
            <a:r>
              <a:rPr lang="es" sz="1500">
                <a:solidFill>
                  <a:srgbClr val="595959"/>
                </a:solidFill>
                <a:latin typeface="Ubuntu"/>
                <a:ea typeface="Ubuntu"/>
                <a:cs typeface="Ubuntu"/>
                <a:sym typeface="Ubuntu"/>
              </a:rPr>
              <a:t>Escoger las opciones más adecuadas/ intuitivas del campus virtual: jerarquizar, organizar, indicar objetivo, si es obligatorio u opcional…</a:t>
            </a:r>
            <a:endParaRPr sz="1500">
              <a:latin typeface="Ubuntu"/>
              <a:ea typeface="Ubuntu"/>
              <a:cs typeface="Ubuntu"/>
              <a:sym typeface="Ubuntu"/>
            </a:endParaRPr>
          </a:p>
          <a:p>
            <a:pPr indent="-323850" lvl="0" marL="457200" marR="0" rtl="0" algn="l">
              <a:spcBef>
                <a:spcPts val="0"/>
              </a:spcBef>
              <a:spcAft>
                <a:spcPts val="0"/>
              </a:spcAft>
              <a:buClr>
                <a:srgbClr val="666666"/>
              </a:buClr>
              <a:buSzPts val="1500"/>
              <a:buFont typeface="Ubuntu"/>
              <a:buChar char="-"/>
            </a:pPr>
            <a:r>
              <a:rPr lang="es" sz="1500">
                <a:solidFill>
                  <a:srgbClr val="595959"/>
                </a:solidFill>
                <a:latin typeface="Ubuntu"/>
                <a:ea typeface="Ubuntu"/>
                <a:cs typeface="Ubuntu"/>
                <a:sym typeface="Ubuntu"/>
              </a:rPr>
              <a:t>Recursos (y actividades) con sentido, indicados en la guía y conectados en su caso con lo presencial.</a:t>
            </a:r>
            <a:endParaRPr sz="1500">
              <a:latin typeface="Ubuntu"/>
              <a:ea typeface="Ubuntu"/>
              <a:cs typeface="Ubuntu"/>
              <a:sym typeface="Ubuntu"/>
            </a:endParaRPr>
          </a:p>
          <a:p>
            <a:pPr indent="-323850" lvl="0" marL="457200" marR="0" rtl="0" algn="l">
              <a:spcBef>
                <a:spcPts val="0"/>
              </a:spcBef>
              <a:spcAft>
                <a:spcPts val="0"/>
              </a:spcAft>
              <a:buClr>
                <a:srgbClr val="666666"/>
              </a:buClr>
              <a:buSzPts val="1500"/>
              <a:buFont typeface="Ubuntu"/>
              <a:buChar char="-"/>
            </a:pPr>
            <a:r>
              <a:rPr lang="es" sz="1500">
                <a:solidFill>
                  <a:srgbClr val="595959"/>
                </a:solidFill>
                <a:latin typeface="Ubuntu"/>
                <a:ea typeface="Ubuntu"/>
                <a:cs typeface="Ubuntu"/>
                <a:sym typeface="Ubuntu"/>
              </a:rPr>
              <a:t>…</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p:txBody>
      </p:sp>
      <p:sp>
        <p:nvSpPr>
          <p:cNvPr id="925" name="Google Shape;925;p105"/>
          <p:cNvSpPr/>
          <p:nvPr/>
        </p:nvSpPr>
        <p:spPr>
          <a:xfrm>
            <a:off x="665549" y="2065050"/>
            <a:ext cx="2205300" cy="20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Selección e inclusión de recursos adicionales en red</a:t>
            </a:r>
            <a:endParaRPr sz="2600">
              <a:solidFill>
                <a:schemeClr val="lt1"/>
              </a:solidFill>
              <a:latin typeface="Arial"/>
              <a:ea typeface="Arial"/>
              <a:cs typeface="Arial"/>
              <a:sym typeface="Arial"/>
            </a:endParaRPr>
          </a:p>
        </p:txBody>
      </p:sp>
      <p:grpSp>
        <p:nvGrpSpPr>
          <p:cNvPr id="926" name="Google Shape;926;p105"/>
          <p:cNvGrpSpPr/>
          <p:nvPr/>
        </p:nvGrpSpPr>
        <p:grpSpPr>
          <a:xfrm>
            <a:off x="1297598" y="4364768"/>
            <a:ext cx="715364" cy="819913"/>
            <a:chOff x="-33286325" y="3944800"/>
            <a:chExt cx="291450" cy="293025"/>
          </a:xfrm>
        </p:grpSpPr>
        <p:sp>
          <p:nvSpPr>
            <p:cNvPr id="927" name="Google Shape;927;p105"/>
            <p:cNvSpPr/>
            <p:nvPr/>
          </p:nvSpPr>
          <p:spPr>
            <a:xfrm>
              <a:off x="-33194950" y="3996000"/>
              <a:ext cx="200075" cy="241825"/>
            </a:xfrm>
            <a:custGeom>
              <a:rect b="b" l="l" r="r" t="t"/>
              <a:pathLst>
                <a:path extrusionOk="0" h="9673" w="8003">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8" name="Google Shape;928;p105"/>
            <p:cNvSpPr/>
            <p:nvPr/>
          </p:nvSpPr>
          <p:spPr>
            <a:xfrm>
              <a:off x="-33027975" y="3962900"/>
              <a:ext cx="33100" cy="105575"/>
            </a:xfrm>
            <a:custGeom>
              <a:rect b="b" l="l" r="r" t="t"/>
              <a:pathLst>
                <a:path extrusionOk="0" h="4223" w="1324">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9" name="Google Shape;929;p105"/>
            <p:cNvSpPr/>
            <p:nvPr/>
          </p:nvSpPr>
          <p:spPr>
            <a:xfrm>
              <a:off x="-33286325" y="3962125"/>
              <a:ext cx="96125" cy="205600"/>
            </a:xfrm>
            <a:custGeom>
              <a:rect b="b" l="l" r="r" t="t"/>
              <a:pathLst>
                <a:path extrusionOk="0" h="8224" w="3845">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30" name="Google Shape;930;p105"/>
            <p:cNvSpPr/>
            <p:nvPr/>
          </p:nvSpPr>
          <p:spPr>
            <a:xfrm>
              <a:off x="-33235125" y="3944800"/>
              <a:ext cx="189050" cy="171725"/>
            </a:xfrm>
            <a:custGeom>
              <a:rect b="b" l="l" r="r" t="t"/>
              <a:pathLst>
                <a:path extrusionOk="0" h="6869" w="7562">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06"/>
          <p:cNvSpPr/>
          <p:nvPr/>
        </p:nvSpPr>
        <p:spPr>
          <a:xfrm rot="5400000">
            <a:off x="-1719275" y="1719150"/>
            <a:ext cx="6858000" cy="34197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936" name="Google Shape;936;p106"/>
          <p:cNvSpPr/>
          <p:nvPr/>
        </p:nvSpPr>
        <p:spPr>
          <a:xfrm>
            <a:off x="3785326" y="519625"/>
            <a:ext cx="4800900" cy="480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rPr lang="es" sz="1500">
                <a:solidFill>
                  <a:srgbClr val="666666"/>
                </a:solidFill>
                <a:latin typeface="Ubuntu"/>
                <a:ea typeface="Ubuntu"/>
                <a:cs typeface="Ubuntu"/>
                <a:sym typeface="Ubuntu"/>
              </a:rPr>
              <a:t>Decidir </a:t>
            </a:r>
            <a:r>
              <a:rPr b="1" lang="es" sz="1500">
                <a:solidFill>
                  <a:srgbClr val="666666"/>
                </a:solidFill>
                <a:latin typeface="Ubuntu"/>
                <a:ea typeface="Ubuntu"/>
                <a:cs typeface="Ubuntu"/>
                <a:sym typeface="Ubuntu"/>
              </a:rPr>
              <a:t>TIPO DE ACTIVIDADES </a:t>
            </a:r>
            <a:r>
              <a:rPr lang="es" sz="1500">
                <a:solidFill>
                  <a:srgbClr val="666666"/>
                </a:solidFill>
                <a:latin typeface="Ubuntu"/>
                <a:ea typeface="Ubuntu"/>
                <a:cs typeface="Ubuntu"/>
                <a:sym typeface="Ubuntu"/>
              </a:rPr>
              <a:t>más adecuadas:</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rPr lang="es" sz="1500">
                <a:solidFill>
                  <a:srgbClr val="666666"/>
                </a:solidFill>
                <a:latin typeface="Ubuntu"/>
                <a:ea typeface="Ubuntu"/>
                <a:cs typeface="Ubuntu"/>
                <a:sym typeface="Ubuntu"/>
              </a:rPr>
              <a:t>-Según </a:t>
            </a:r>
            <a:r>
              <a:rPr b="1" lang="es" sz="1500">
                <a:solidFill>
                  <a:srgbClr val="666666"/>
                </a:solidFill>
                <a:latin typeface="Ubuntu"/>
                <a:ea typeface="Ubuntu"/>
                <a:cs typeface="Ubuntu"/>
                <a:sym typeface="Ubuntu"/>
              </a:rPr>
              <a:t>enfoque didáctico/ desarrollo de competencias</a:t>
            </a:r>
            <a:r>
              <a:rPr lang="es" sz="1500">
                <a:solidFill>
                  <a:srgbClr val="666666"/>
                </a:solidFill>
                <a:latin typeface="Ubuntu"/>
                <a:ea typeface="Ubuntu"/>
                <a:cs typeface="Ubuntu"/>
                <a:sym typeface="Ubuntu"/>
              </a:rPr>
              <a:t>: debates, casos prácticos, aprendizaje basado en proyectos, etc.</a:t>
            </a:r>
            <a:endParaRPr sz="1500">
              <a:latin typeface="Ubuntu"/>
              <a:ea typeface="Ubuntu"/>
              <a:cs typeface="Ubuntu"/>
              <a:sym typeface="Ubuntu"/>
            </a:endParaRPr>
          </a:p>
          <a:p>
            <a:pPr indent="0" lvl="0" marL="0" marR="0" rtl="0" algn="l">
              <a:spcBef>
                <a:spcPts val="1000"/>
              </a:spcBef>
              <a:spcAft>
                <a:spcPts val="0"/>
              </a:spcAft>
              <a:buNone/>
            </a:pPr>
            <a:r>
              <a:rPr lang="es" sz="1500">
                <a:solidFill>
                  <a:srgbClr val="666666"/>
                </a:solidFill>
                <a:latin typeface="Ubuntu"/>
                <a:ea typeface="Ubuntu"/>
                <a:cs typeface="Ubuntu"/>
                <a:sym typeface="Ubuntu"/>
              </a:rPr>
              <a:t>-Según </a:t>
            </a:r>
            <a:r>
              <a:rPr b="1" lang="es" sz="1500">
                <a:solidFill>
                  <a:srgbClr val="666666"/>
                </a:solidFill>
                <a:latin typeface="Ubuntu"/>
                <a:ea typeface="Ubuntu"/>
                <a:cs typeface="Ubuntu"/>
                <a:sym typeface="Ubuntu"/>
              </a:rPr>
              <a:t>modo de realización</a:t>
            </a:r>
            <a:r>
              <a:rPr lang="es" sz="1500">
                <a:solidFill>
                  <a:srgbClr val="666666"/>
                </a:solidFill>
                <a:latin typeface="Ubuntu"/>
                <a:ea typeface="Ubuntu"/>
                <a:cs typeface="Ubuntu"/>
                <a:sym typeface="Ubuntu"/>
              </a:rPr>
              <a:t>: individuales/ grupales-colaborativas.</a:t>
            </a:r>
            <a:endParaRPr sz="1500">
              <a:latin typeface="Ubuntu"/>
              <a:ea typeface="Ubuntu"/>
              <a:cs typeface="Ubuntu"/>
              <a:sym typeface="Ubuntu"/>
            </a:endParaRPr>
          </a:p>
          <a:p>
            <a:pPr indent="0" lvl="0" marL="0" marR="0" rtl="0" algn="l">
              <a:spcBef>
                <a:spcPts val="1000"/>
              </a:spcBef>
              <a:spcAft>
                <a:spcPts val="0"/>
              </a:spcAft>
              <a:buNone/>
            </a:pPr>
            <a:r>
              <a:rPr lang="es" sz="1500">
                <a:solidFill>
                  <a:srgbClr val="666666"/>
                </a:solidFill>
                <a:latin typeface="Ubuntu"/>
                <a:ea typeface="Ubuntu"/>
                <a:cs typeface="Ubuntu"/>
                <a:sym typeface="Ubuntu"/>
              </a:rPr>
              <a:t>-Según </a:t>
            </a:r>
            <a:r>
              <a:rPr b="1" lang="es" sz="1500">
                <a:solidFill>
                  <a:srgbClr val="666666"/>
                </a:solidFill>
                <a:latin typeface="Ubuntu"/>
                <a:ea typeface="Ubuntu"/>
                <a:cs typeface="Ubuntu"/>
                <a:sym typeface="Ubuntu"/>
              </a:rPr>
              <a:t>importancia</a:t>
            </a:r>
            <a:r>
              <a:rPr lang="es" sz="1500">
                <a:solidFill>
                  <a:srgbClr val="666666"/>
                </a:solidFill>
                <a:latin typeface="Ubuntu"/>
                <a:ea typeface="Ubuntu"/>
                <a:cs typeface="Ubuntu"/>
                <a:sym typeface="Ubuntu"/>
              </a:rPr>
              <a:t>: obligatorias y evaluables / complementarias.</a:t>
            </a:r>
            <a:endParaRPr sz="1500">
              <a:latin typeface="Ubuntu"/>
              <a:ea typeface="Ubuntu"/>
              <a:cs typeface="Ubuntu"/>
              <a:sym typeface="Ubuntu"/>
            </a:endParaRPr>
          </a:p>
          <a:p>
            <a:pPr indent="0" lvl="0" marL="0" marR="0" rtl="0" algn="l">
              <a:spcBef>
                <a:spcPts val="1000"/>
              </a:spcBef>
              <a:spcAft>
                <a:spcPts val="0"/>
              </a:spcAft>
              <a:buNone/>
            </a:pPr>
            <a:r>
              <a:rPr lang="es" sz="1500">
                <a:solidFill>
                  <a:srgbClr val="666666"/>
                </a:solidFill>
                <a:latin typeface="Ubuntu"/>
                <a:ea typeface="Ubuntu"/>
                <a:cs typeface="Ubuntu"/>
                <a:sym typeface="Ubuntu"/>
              </a:rPr>
              <a:t>-Según </a:t>
            </a:r>
            <a:r>
              <a:rPr b="1" lang="es" sz="1500">
                <a:solidFill>
                  <a:srgbClr val="666666"/>
                </a:solidFill>
                <a:latin typeface="Ubuntu"/>
                <a:ea typeface="Ubuntu"/>
                <a:cs typeface="Ubuntu"/>
                <a:sym typeface="Ubuntu"/>
              </a:rPr>
              <a:t>relación con contenidos/ cronograma</a:t>
            </a:r>
            <a:r>
              <a:rPr lang="es" sz="1500">
                <a:solidFill>
                  <a:srgbClr val="666666"/>
                </a:solidFill>
                <a:latin typeface="Ubuntu"/>
                <a:ea typeface="Ubuntu"/>
                <a:cs typeface="Ubuntu"/>
                <a:sym typeface="Ubuntu"/>
              </a:rPr>
              <a:t>: tareas, pruebas o trabajos finales, etc.</a:t>
            </a:r>
            <a:endParaRPr sz="1500">
              <a:latin typeface="Ubuntu"/>
              <a:ea typeface="Ubuntu"/>
              <a:cs typeface="Ubuntu"/>
              <a:sym typeface="Ubuntu"/>
            </a:endParaRPr>
          </a:p>
          <a:p>
            <a:pPr indent="0" lvl="0" marL="0" marR="0" rtl="0" algn="l">
              <a:spcBef>
                <a:spcPts val="100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rPr lang="es" sz="1500">
                <a:solidFill>
                  <a:srgbClr val="666666"/>
                </a:solidFill>
                <a:latin typeface="Ubuntu"/>
                <a:ea typeface="Ubuntu"/>
                <a:cs typeface="Ubuntu"/>
                <a:sym typeface="Ubuntu"/>
              </a:rPr>
              <a:t>Determinar cómo </a:t>
            </a:r>
            <a:r>
              <a:rPr b="1" lang="es" sz="1500">
                <a:solidFill>
                  <a:srgbClr val="666666"/>
                </a:solidFill>
                <a:latin typeface="Ubuntu"/>
                <a:ea typeface="Ubuntu"/>
                <a:cs typeface="Ubuntu"/>
                <a:sym typeface="Ubuntu"/>
              </a:rPr>
              <a:t>DARLES FORMA ONLINE</a:t>
            </a:r>
            <a:r>
              <a:rPr lang="es" sz="1500">
                <a:solidFill>
                  <a:srgbClr val="666666"/>
                </a:solidFill>
                <a:latin typeface="Ubuntu"/>
                <a:ea typeface="Ubuntu"/>
                <a:cs typeface="Ubuntu"/>
                <a:sym typeface="Ubuntu"/>
              </a:rPr>
              <a:t> (herramientas del campus virtual o externas que se usarán y forma de configurarlas).</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rPr lang="es" sz="1500">
                <a:solidFill>
                  <a:srgbClr val="666666"/>
                </a:solidFill>
                <a:latin typeface="Ubuntu"/>
                <a:ea typeface="Ubuntu"/>
                <a:cs typeface="Ubuntu"/>
                <a:sym typeface="Ubuntu"/>
              </a:rPr>
              <a:t>Elaborar </a:t>
            </a:r>
            <a:r>
              <a:rPr b="1" lang="es" sz="1500">
                <a:solidFill>
                  <a:srgbClr val="666666"/>
                </a:solidFill>
                <a:latin typeface="Ubuntu"/>
                <a:ea typeface="Ubuntu"/>
                <a:cs typeface="Ubuntu"/>
                <a:sym typeface="Ubuntu"/>
              </a:rPr>
              <a:t>CONTENIDO BASE</a:t>
            </a:r>
            <a:r>
              <a:rPr lang="es" sz="1500">
                <a:solidFill>
                  <a:srgbClr val="666666"/>
                </a:solidFill>
                <a:latin typeface="Ubuntu"/>
                <a:ea typeface="Ubuntu"/>
                <a:cs typeface="Ubuntu"/>
                <a:sym typeface="Ubuntu"/>
              </a:rPr>
              <a:t> (enunciados de tareas, preguntas de cuestionarios… + indicaciones para estudiantes) y</a:t>
            </a:r>
            <a:r>
              <a:rPr b="1" lang="es" sz="1500">
                <a:solidFill>
                  <a:srgbClr val="666666"/>
                </a:solidFill>
                <a:latin typeface="Ubuntu"/>
                <a:ea typeface="Ubuntu"/>
                <a:cs typeface="Ubuntu"/>
                <a:sym typeface="Ubuntu"/>
              </a:rPr>
              <a:t> CREAR LA ACTIVIDAD ONLINE.</a:t>
            </a:r>
            <a:endParaRPr sz="1500">
              <a:latin typeface="Ubuntu"/>
              <a:ea typeface="Ubuntu"/>
              <a:cs typeface="Ubuntu"/>
              <a:sym typeface="Ubuntu"/>
            </a:endParaRPr>
          </a:p>
        </p:txBody>
      </p:sp>
      <p:sp>
        <p:nvSpPr>
          <p:cNvPr id="937" name="Google Shape;937;p106"/>
          <p:cNvSpPr/>
          <p:nvPr/>
        </p:nvSpPr>
        <p:spPr>
          <a:xfrm>
            <a:off x="574800" y="1706400"/>
            <a:ext cx="2326500" cy="20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Diseñar actividades (en red): pasos y decisiones clave</a:t>
            </a:r>
            <a:endParaRPr sz="2600">
              <a:solidFill>
                <a:schemeClr val="lt1"/>
              </a:solidFill>
              <a:latin typeface="Arial"/>
              <a:ea typeface="Arial"/>
              <a:cs typeface="Arial"/>
              <a:sym typeface="Arial"/>
            </a:endParaRPr>
          </a:p>
        </p:txBody>
      </p:sp>
      <p:grpSp>
        <p:nvGrpSpPr>
          <p:cNvPr id="938" name="Google Shape;938;p106"/>
          <p:cNvGrpSpPr/>
          <p:nvPr/>
        </p:nvGrpSpPr>
        <p:grpSpPr>
          <a:xfrm>
            <a:off x="1340069" y="4357155"/>
            <a:ext cx="758143" cy="728463"/>
            <a:chOff x="-48630025" y="3569100"/>
            <a:chExt cx="300100" cy="300100"/>
          </a:xfrm>
        </p:grpSpPr>
        <p:sp>
          <p:nvSpPr>
            <p:cNvPr id="939" name="Google Shape;939;p106"/>
            <p:cNvSpPr/>
            <p:nvPr/>
          </p:nvSpPr>
          <p:spPr>
            <a:xfrm>
              <a:off x="-48400825" y="3710875"/>
              <a:ext cx="18150" cy="17350"/>
            </a:xfrm>
            <a:custGeom>
              <a:rect b="b" l="l" r="r" t="t"/>
              <a:pathLst>
                <a:path extrusionOk="0" h="694" w="726">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0" name="Google Shape;940;p106"/>
            <p:cNvSpPr/>
            <p:nvPr/>
          </p:nvSpPr>
          <p:spPr>
            <a:xfrm>
              <a:off x="-48400825" y="3781750"/>
              <a:ext cx="18150" cy="17350"/>
            </a:xfrm>
            <a:custGeom>
              <a:rect b="b" l="l" r="r" t="t"/>
              <a:pathLst>
                <a:path extrusionOk="0" h="694" w="726">
                  <a:moveTo>
                    <a:pt x="379" y="1"/>
                  </a:moveTo>
                  <a:cubicBezTo>
                    <a:pt x="158" y="1"/>
                    <a:pt x="1" y="158"/>
                    <a:pt x="1" y="347"/>
                  </a:cubicBezTo>
                  <a:cubicBezTo>
                    <a:pt x="1" y="536"/>
                    <a:pt x="158" y="694"/>
                    <a:pt x="379" y="694"/>
                  </a:cubicBezTo>
                  <a:cubicBezTo>
                    <a:pt x="568" y="694"/>
                    <a:pt x="725" y="536"/>
                    <a:pt x="725" y="347"/>
                  </a:cubicBezTo>
                  <a:cubicBezTo>
                    <a:pt x="725" y="158"/>
                    <a:pt x="568" y="1"/>
                    <a:pt x="3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1" name="Google Shape;941;p106"/>
            <p:cNvSpPr/>
            <p:nvPr/>
          </p:nvSpPr>
          <p:spPr>
            <a:xfrm>
              <a:off x="-48488250" y="3710875"/>
              <a:ext cx="18150" cy="17350"/>
            </a:xfrm>
            <a:custGeom>
              <a:rect b="b" l="l" r="r" t="t"/>
              <a:pathLst>
                <a:path extrusionOk="0" h="694" w="726">
                  <a:moveTo>
                    <a:pt x="347" y="0"/>
                  </a:moveTo>
                  <a:cubicBezTo>
                    <a:pt x="158" y="0"/>
                    <a:pt x="1" y="158"/>
                    <a:pt x="1" y="347"/>
                  </a:cubicBezTo>
                  <a:cubicBezTo>
                    <a:pt x="1" y="536"/>
                    <a:pt x="158" y="694"/>
                    <a:pt x="347" y="694"/>
                  </a:cubicBezTo>
                  <a:cubicBezTo>
                    <a:pt x="536" y="694"/>
                    <a:pt x="694" y="536"/>
                    <a:pt x="694" y="347"/>
                  </a:cubicBezTo>
                  <a:cubicBezTo>
                    <a:pt x="725" y="158"/>
                    <a:pt x="536"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2" name="Google Shape;942;p106"/>
            <p:cNvSpPr/>
            <p:nvPr/>
          </p:nvSpPr>
          <p:spPr>
            <a:xfrm>
              <a:off x="-48488250" y="3640000"/>
              <a:ext cx="18150" cy="17350"/>
            </a:xfrm>
            <a:custGeom>
              <a:rect b="b" l="l" r="r" t="t"/>
              <a:pathLst>
                <a:path extrusionOk="0" h="694" w="726">
                  <a:moveTo>
                    <a:pt x="347" y="0"/>
                  </a:moveTo>
                  <a:cubicBezTo>
                    <a:pt x="158" y="0"/>
                    <a:pt x="1" y="158"/>
                    <a:pt x="1" y="347"/>
                  </a:cubicBezTo>
                  <a:cubicBezTo>
                    <a:pt x="1" y="536"/>
                    <a:pt x="158" y="693"/>
                    <a:pt x="347" y="693"/>
                  </a:cubicBezTo>
                  <a:cubicBezTo>
                    <a:pt x="536" y="693"/>
                    <a:pt x="694" y="536"/>
                    <a:pt x="694" y="347"/>
                  </a:cubicBezTo>
                  <a:cubicBezTo>
                    <a:pt x="725" y="158"/>
                    <a:pt x="536"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3" name="Google Shape;943;p106"/>
            <p:cNvSpPr/>
            <p:nvPr/>
          </p:nvSpPr>
          <p:spPr>
            <a:xfrm>
              <a:off x="-48400825" y="3640000"/>
              <a:ext cx="18150" cy="17350"/>
            </a:xfrm>
            <a:custGeom>
              <a:rect b="b" l="l" r="r" t="t"/>
              <a:pathLst>
                <a:path extrusionOk="0" h="694" w="726">
                  <a:moveTo>
                    <a:pt x="379" y="0"/>
                  </a:moveTo>
                  <a:cubicBezTo>
                    <a:pt x="158" y="0"/>
                    <a:pt x="1" y="158"/>
                    <a:pt x="1" y="347"/>
                  </a:cubicBezTo>
                  <a:cubicBezTo>
                    <a:pt x="1" y="536"/>
                    <a:pt x="158" y="693"/>
                    <a:pt x="379" y="693"/>
                  </a:cubicBezTo>
                  <a:cubicBezTo>
                    <a:pt x="568" y="693"/>
                    <a:pt x="725" y="536"/>
                    <a:pt x="725" y="347"/>
                  </a:cubicBezTo>
                  <a:cubicBezTo>
                    <a:pt x="725" y="158"/>
                    <a:pt x="568" y="0"/>
                    <a:pt x="37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4" name="Google Shape;944;p106"/>
            <p:cNvSpPr/>
            <p:nvPr/>
          </p:nvSpPr>
          <p:spPr>
            <a:xfrm>
              <a:off x="-48541800" y="3569100"/>
              <a:ext cx="211875" cy="300100"/>
            </a:xfrm>
            <a:custGeom>
              <a:rect b="b" l="l" r="r" t="t"/>
              <a:pathLst>
                <a:path extrusionOk="0" h="12004" w="8475">
                  <a:moveTo>
                    <a:pt x="2489" y="2080"/>
                  </a:moveTo>
                  <a:cubicBezTo>
                    <a:pt x="3088" y="2080"/>
                    <a:pt x="3560" y="2552"/>
                    <a:pt x="3560" y="3151"/>
                  </a:cubicBezTo>
                  <a:cubicBezTo>
                    <a:pt x="3560" y="3750"/>
                    <a:pt x="3088" y="4222"/>
                    <a:pt x="2489" y="4222"/>
                  </a:cubicBezTo>
                  <a:cubicBezTo>
                    <a:pt x="1891" y="4222"/>
                    <a:pt x="1418" y="3750"/>
                    <a:pt x="1418" y="3151"/>
                  </a:cubicBezTo>
                  <a:cubicBezTo>
                    <a:pt x="1418" y="2552"/>
                    <a:pt x="1891" y="2080"/>
                    <a:pt x="2489" y="2080"/>
                  </a:cubicBezTo>
                  <a:close/>
                  <a:moveTo>
                    <a:pt x="6018" y="2080"/>
                  </a:moveTo>
                  <a:cubicBezTo>
                    <a:pt x="6585" y="2080"/>
                    <a:pt x="7057" y="2552"/>
                    <a:pt x="7057" y="3151"/>
                  </a:cubicBezTo>
                  <a:cubicBezTo>
                    <a:pt x="7057" y="3750"/>
                    <a:pt x="6585" y="4222"/>
                    <a:pt x="6018" y="4222"/>
                  </a:cubicBezTo>
                  <a:cubicBezTo>
                    <a:pt x="5419" y="4222"/>
                    <a:pt x="4947" y="3750"/>
                    <a:pt x="4947" y="3151"/>
                  </a:cubicBezTo>
                  <a:cubicBezTo>
                    <a:pt x="4947" y="2552"/>
                    <a:pt x="5419" y="2080"/>
                    <a:pt x="6018" y="2080"/>
                  </a:cubicBezTo>
                  <a:close/>
                  <a:moveTo>
                    <a:pt x="2489" y="4915"/>
                  </a:moveTo>
                  <a:cubicBezTo>
                    <a:pt x="3088" y="4915"/>
                    <a:pt x="3560" y="5388"/>
                    <a:pt x="3560" y="5987"/>
                  </a:cubicBezTo>
                  <a:cubicBezTo>
                    <a:pt x="3560" y="6585"/>
                    <a:pt x="3088" y="7058"/>
                    <a:pt x="2489" y="7058"/>
                  </a:cubicBezTo>
                  <a:cubicBezTo>
                    <a:pt x="1891" y="7058"/>
                    <a:pt x="1418" y="6585"/>
                    <a:pt x="1418" y="5987"/>
                  </a:cubicBezTo>
                  <a:cubicBezTo>
                    <a:pt x="1418" y="5388"/>
                    <a:pt x="1891" y="4915"/>
                    <a:pt x="2489" y="4915"/>
                  </a:cubicBezTo>
                  <a:close/>
                  <a:moveTo>
                    <a:pt x="6018" y="4915"/>
                  </a:moveTo>
                  <a:cubicBezTo>
                    <a:pt x="6585" y="4915"/>
                    <a:pt x="7057" y="5388"/>
                    <a:pt x="7057" y="5987"/>
                  </a:cubicBezTo>
                  <a:cubicBezTo>
                    <a:pt x="7057" y="6585"/>
                    <a:pt x="6585" y="7058"/>
                    <a:pt x="6018" y="7058"/>
                  </a:cubicBezTo>
                  <a:cubicBezTo>
                    <a:pt x="5419" y="7058"/>
                    <a:pt x="4947" y="6585"/>
                    <a:pt x="4947" y="5987"/>
                  </a:cubicBezTo>
                  <a:cubicBezTo>
                    <a:pt x="4947" y="5388"/>
                    <a:pt x="5419" y="4915"/>
                    <a:pt x="6018" y="4915"/>
                  </a:cubicBezTo>
                  <a:close/>
                  <a:moveTo>
                    <a:pt x="2489" y="7751"/>
                  </a:moveTo>
                  <a:cubicBezTo>
                    <a:pt x="3088" y="7751"/>
                    <a:pt x="3560" y="8223"/>
                    <a:pt x="3560" y="8822"/>
                  </a:cubicBezTo>
                  <a:cubicBezTo>
                    <a:pt x="3560" y="9421"/>
                    <a:pt x="3088" y="9862"/>
                    <a:pt x="2489" y="9862"/>
                  </a:cubicBezTo>
                  <a:cubicBezTo>
                    <a:pt x="1891" y="9862"/>
                    <a:pt x="1418" y="9421"/>
                    <a:pt x="1418" y="8822"/>
                  </a:cubicBezTo>
                  <a:cubicBezTo>
                    <a:pt x="1418" y="8223"/>
                    <a:pt x="1891" y="7751"/>
                    <a:pt x="2489" y="7751"/>
                  </a:cubicBezTo>
                  <a:close/>
                  <a:moveTo>
                    <a:pt x="6018" y="7751"/>
                  </a:moveTo>
                  <a:cubicBezTo>
                    <a:pt x="6585" y="7751"/>
                    <a:pt x="7057" y="8223"/>
                    <a:pt x="7057" y="8822"/>
                  </a:cubicBezTo>
                  <a:cubicBezTo>
                    <a:pt x="7057" y="9421"/>
                    <a:pt x="6585" y="9862"/>
                    <a:pt x="6018" y="9862"/>
                  </a:cubicBezTo>
                  <a:cubicBezTo>
                    <a:pt x="5419" y="9862"/>
                    <a:pt x="4947" y="9421"/>
                    <a:pt x="4947" y="8822"/>
                  </a:cubicBezTo>
                  <a:cubicBezTo>
                    <a:pt x="4947" y="8223"/>
                    <a:pt x="5419" y="7751"/>
                    <a:pt x="6018" y="7751"/>
                  </a:cubicBezTo>
                  <a:close/>
                  <a:moveTo>
                    <a:pt x="1796" y="1"/>
                  </a:moveTo>
                  <a:cubicBezTo>
                    <a:pt x="788" y="1"/>
                    <a:pt x="0" y="788"/>
                    <a:pt x="0" y="1765"/>
                  </a:cubicBezTo>
                  <a:lnTo>
                    <a:pt x="0" y="10240"/>
                  </a:lnTo>
                  <a:cubicBezTo>
                    <a:pt x="0" y="11216"/>
                    <a:pt x="788" y="12004"/>
                    <a:pt x="1796" y="12004"/>
                  </a:cubicBezTo>
                  <a:lnTo>
                    <a:pt x="6711" y="12004"/>
                  </a:lnTo>
                  <a:cubicBezTo>
                    <a:pt x="7687" y="12004"/>
                    <a:pt x="8475" y="11216"/>
                    <a:pt x="8475" y="10240"/>
                  </a:cubicBezTo>
                  <a:lnTo>
                    <a:pt x="8475" y="1765"/>
                  </a:lnTo>
                  <a:cubicBezTo>
                    <a:pt x="8475" y="788"/>
                    <a:pt x="7687" y="1"/>
                    <a:pt x="671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5" name="Google Shape;945;p106"/>
            <p:cNvSpPr/>
            <p:nvPr/>
          </p:nvSpPr>
          <p:spPr>
            <a:xfrm>
              <a:off x="-48488250" y="3781750"/>
              <a:ext cx="18150" cy="17350"/>
            </a:xfrm>
            <a:custGeom>
              <a:rect b="b" l="l" r="r" t="t"/>
              <a:pathLst>
                <a:path extrusionOk="0" h="694" w="726">
                  <a:moveTo>
                    <a:pt x="347" y="1"/>
                  </a:moveTo>
                  <a:cubicBezTo>
                    <a:pt x="158" y="1"/>
                    <a:pt x="1" y="158"/>
                    <a:pt x="1" y="347"/>
                  </a:cubicBezTo>
                  <a:cubicBezTo>
                    <a:pt x="1" y="536"/>
                    <a:pt x="158" y="694"/>
                    <a:pt x="347" y="694"/>
                  </a:cubicBezTo>
                  <a:cubicBezTo>
                    <a:pt x="536" y="694"/>
                    <a:pt x="694" y="536"/>
                    <a:pt x="694" y="347"/>
                  </a:cubicBezTo>
                  <a:cubicBezTo>
                    <a:pt x="725" y="158"/>
                    <a:pt x="536" y="1"/>
                    <a:pt x="3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6" name="Google Shape;946;p106"/>
            <p:cNvSpPr/>
            <p:nvPr/>
          </p:nvSpPr>
          <p:spPr>
            <a:xfrm>
              <a:off x="-48630025" y="3569900"/>
              <a:ext cx="71700" cy="87450"/>
            </a:xfrm>
            <a:custGeom>
              <a:rect b="b" l="l" r="r" t="t"/>
              <a:pathLst>
                <a:path extrusionOk="0" h="3498" w="2868">
                  <a:moveTo>
                    <a:pt x="2490" y="0"/>
                  </a:moveTo>
                  <a:cubicBezTo>
                    <a:pt x="1765" y="0"/>
                    <a:pt x="1229" y="32"/>
                    <a:pt x="631" y="630"/>
                  </a:cubicBezTo>
                  <a:cubicBezTo>
                    <a:pt x="221" y="1040"/>
                    <a:pt x="1" y="1575"/>
                    <a:pt x="1" y="2142"/>
                  </a:cubicBezTo>
                  <a:cubicBezTo>
                    <a:pt x="1" y="2867"/>
                    <a:pt x="631" y="3497"/>
                    <a:pt x="1418" y="3497"/>
                  </a:cubicBezTo>
                  <a:cubicBezTo>
                    <a:pt x="2017" y="3497"/>
                    <a:pt x="2553" y="3119"/>
                    <a:pt x="2742" y="2552"/>
                  </a:cubicBezTo>
                  <a:cubicBezTo>
                    <a:pt x="2868" y="2237"/>
                    <a:pt x="2805" y="1922"/>
                    <a:pt x="2584" y="1701"/>
                  </a:cubicBezTo>
                  <a:cubicBezTo>
                    <a:pt x="2395" y="1449"/>
                    <a:pt x="2269" y="1134"/>
                    <a:pt x="2742" y="567"/>
                  </a:cubicBezTo>
                  <a:cubicBezTo>
                    <a:pt x="2836" y="441"/>
                    <a:pt x="2868" y="315"/>
                    <a:pt x="2805" y="189"/>
                  </a:cubicBezTo>
                  <a:cubicBezTo>
                    <a:pt x="2742" y="95"/>
                    <a:pt x="2584" y="0"/>
                    <a:pt x="249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7" name="Google Shape;947;p106"/>
            <p:cNvSpPr/>
            <p:nvPr/>
          </p:nvSpPr>
          <p:spPr>
            <a:xfrm>
              <a:off x="-48626875" y="3668350"/>
              <a:ext cx="64625" cy="42550"/>
            </a:xfrm>
            <a:custGeom>
              <a:rect b="b" l="l" r="r" t="t"/>
              <a:pathLst>
                <a:path extrusionOk="0" h="1702" w="2585">
                  <a:moveTo>
                    <a:pt x="316" y="0"/>
                  </a:moveTo>
                  <a:cubicBezTo>
                    <a:pt x="158" y="473"/>
                    <a:pt x="32" y="1103"/>
                    <a:pt x="1" y="1701"/>
                  </a:cubicBezTo>
                  <a:lnTo>
                    <a:pt x="2584" y="1701"/>
                  </a:lnTo>
                  <a:cubicBezTo>
                    <a:pt x="2521" y="1103"/>
                    <a:pt x="2427" y="504"/>
                    <a:pt x="2269" y="0"/>
                  </a:cubicBezTo>
                  <a:cubicBezTo>
                    <a:pt x="1954" y="158"/>
                    <a:pt x="1639" y="252"/>
                    <a:pt x="1292" y="252"/>
                  </a:cubicBezTo>
                  <a:cubicBezTo>
                    <a:pt x="946" y="252"/>
                    <a:pt x="631" y="158"/>
                    <a:pt x="31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8" name="Google Shape;948;p106"/>
            <p:cNvSpPr/>
            <p:nvPr/>
          </p:nvSpPr>
          <p:spPr>
            <a:xfrm>
              <a:off x="-48630025" y="3727425"/>
              <a:ext cx="70925" cy="141775"/>
            </a:xfrm>
            <a:custGeom>
              <a:rect b="b" l="l" r="r" t="t"/>
              <a:pathLst>
                <a:path extrusionOk="0" h="5671" w="2837">
                  <a:moveTo>
                    <a:pt x="32" y="0"/>
                  </a:moveTo>
                  <a:cubicBezTo>
                    <a:pt x="1" y="347"/>
                    <a:pt x="1" y="756"/>
                    <a:pt x="1" y="1071"/>
                  </a:cubicBezTo>
                  <a:cubicBezTo>
                    <a:pt x="1" y="2741"/>
                    <a:pt x="316" y="5671"/>
                    <a:pt x="1418" y="5671"/>
                  </a:cubicBezTo>
                  <a:cubicBezTo>
                    <a:pt x="2521" y="5671"/>
                    <a:pt x="2836" y="2804"/>
                    <a:pt x="2836" y="1071"/>
                  </a:cubicBezTo>
                  <a:cubicBezTo>
                    <a:pt x="2836" y="756"/>
                    <a:pt x="2836" y="378"/>
                    <a:pt x="28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62"/>
          <p:cNvPicPr preferRelativeResize="0"/>
          <p:nvPr/>
        </p:nvPicPr>
        <p:blipFill rotWithShape="1">
          <a:blip r:embed="rId3">
            <a:alphaModFix/>
          </a:blip>
          <a:srcRect b="4163" l="44800" r="17738" t="11562"/>
          <a:stretch/>
        </p:blipFill>
        <p:spPr>
          <a:xfrm>
            <a:off x="5569325" y="-9775"/>
            <a:ext cx="3607898" cy="5410750"/>
          </a:xfrm>
          <a:prstGeom prst="rect">
            <a:avLst/>
          </a:prstGeom>
          <a:noFill/>
          <a:ln>
            <a:noFill/>
          </a:ln>
        </p:spPr>
      </p:pic>
      <p:sp>
        <p:nvSpPr>
          <p:cNvPr id="283" name="Google Shape;283;p62"/>
          <p:cNvSpPr txBox="1"/>
          <p:nvPr>
            <p:ph type="title"/>
          </p:nvPr>
        </p:nvSpPr>
        <p:spPr>
          <a:xfrm>
            <a:off x="956275" y="329475"/>
            <a:ext cx="40065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000"/>
              <a:t>Razones de </a:t>
            </a:r>
            <a:r>
              <a:rPr lang="es" sz="2000"/>
              <a:t>digitalización ESTRATÉGICA de enseñanzas universitarias (a.C.)</a:t>
            </a:r>
            <a:endParaRPr sz="2000">
              <a:solidFill>
                <a:srgbClr val="434343"/>
              </a:solidFill>
            </a:endParaRPr>
          </a:p>
        </p:txBody>
      </p:sp>
      <p:sp>
        <p:nvSpPr>
          <p:cNvPr id="284" name="Google Shape;284;p62"/>
          <p:cNvSpPr txBox="1"/>
          <p:nvPr>
            <p:ph idx="1" type="subTitle"/>
          </p:nvPr>
        </p:nvSpPr>
        <p:spPr>
          <a:xfrm>
            <a:off x="878025" y="1985950"/>
            <a:ext cx="3637500" cy="25446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es" sz="1500"/>
              <a:t>Cambio cultural, transformación digital y viabilidad tecnológica</a:t>
            </a:r>
            <a:r>
              <a:rPr lang="es" sz="1500"/>
              <a:t>: </a:t>
            </a:r>
            <a:r>
              <a:rPr lang="es" sz="1400"/>
              <a:t>implantación de campus virtuales y otras herramientas como complemento a docencia presencial, evolución de tecnologías </a:t>
            </a:r>
            <a:r>
              <a:rPr lang="es" sz="1400"/>
              <a:t>de E-A </a:t>
            </a:r>
            <a:r>
              <a:rPr lang="es" sz="1400"/>
              <a:t>(fácil uso, open source…).</a:t>
            </a:r>
            <a:endParaRPr sz="1400"/>
          </a:p>
          <a:p>
            <a:pPr indent="0" lvl="0" marL="457200" rtl="0" algn="l">
              <a:spcBef>
                <a:spcPts val="0"/>
              </a:spcBef>
              <a:spcAft>
                <a:spcPts val="0"/>
              </a:spcAft>
              <a:buNone/>
            </a:pPr>
            <a:r>
              <a:t/>
            </a:r>
            <a:endParaRPr sz="1400"/>
          </a:p>
          <a:p>
            <a:pPr indent="-323850" lvl="0" marL="457200" rtl="0" algn="l">
              <a:spcBef>
                <a:spcPts val="0"/>
              </a:spcBef>
              <a:spcAft>
                <a:spcPts val="0"/>
              </a:spcAft>
              <a:buSzPts val="1500"/>
              <a:buChar char="●"/>
            </a:pPr>
            <a:r>
              <a:rPr b="1" lang="es" sz="1500"/>
              <a:t>Demanda de los propios estudiantes</a:t>
            </a:r>
            <a:r>
              <a:rPr lang="es" sz="1500"/>
              <a:t>,</a:t>
            </a:r>
            <a:r>
              <a:rPr lang="es" sz="1400"/>
              <a:t> especialmente en posgrados y formación permanente: flexibilidad, conciliación profesional/ personal, ubicuidad...</a:t>
            </a:r>
            <a:endParaRPr sz="1400"/>
          </a:p>
          <a:p>
            <a:pPr indent="0" lvl="0" marL="457200" rtl="0" algn="l">
              <a:spcBef>
                <a:spcPts val="0"/>
              </a:spcBef>
              <a:spcAft>
                <a:spcPts val="0"/>
              </a:spcAft>
              <a:buNone/>
            </a:pPr>
            <a:r>
              <a:t/>
            </a:r>
            <a:endParaRPr b="1" sz="1400"/>
          </a:p>
          <a:p>
            <a:pPr indent="-323850" lvl="0" marL="457200" rtl="0" algn="l">
              <a:spcBef>
                <a:spcPts val="0"/>
              </a:spcBef>
              <a:spcAft>
                <a:spcPts val="0"/>
              </a:spcAft>
              <a:buSzPts val="1500"/>
              <a:buChar char="●"/>
            </a:pPr>
            <a:r>
              <a:rPr b="1" lang="es" sz="1500"/>
              <a:t>O</a:t>
            </a:r>
            <a:r>
              <a:rPr b="1" lang="es" sz="1500"/>
              <a:t>portunidad de sumar a las instituciones</a:t>
            </a:r>
            <a:r>
              <a:rPr lang="es" sz="1500"/>
              <a:t>:</a:t>
            </a:r>
            <a:r>
              <a:rPr lang="es" sz="1400"/>
              <a:t> ampliar comunidades universitarias e internacionalizarse, contribución a marca digital y a prestigio global, contar con nuevos expertos/as...</a:t>
            </a:r>
            <a:endParaRPr sz="1400"/>
          </a:p>
          <a:p>
            <a:pPr indent="0" lvl="0" marL="457200" rtl="0" algn="l">
              <a:spcBef>
                <a:spcPts val="0"/>
              </a:spcBef>
              <a:spcAft>
                <a:spcPts val="0"/>
              </a:spcAft>
              <a:buNone/>
            </a:pPr>
            <a:r>
              <a:t/>
            </a:r>
            <a:endParaRPr sz="1400"/>
          </a:p>
          <a:p>
            <a:pPr indent="0" lvl="0" marL="457200" rtl="0" algn="l">
              <a:spcBef>
                <a:spcPts val="0"/>
              </a:spcBef>
              <a:spcAft>
                <a:spcPts val="0"/>
              </a:spcAft>
              <a:buNone/>
            </a:pPr>
            <a:r>
              <a:t/>
            </a:r>
            <a:endParaRPr sz="1300"/>
          </a:p>
          <a:p>
            <a:pPr indent="0" lvl="0" marL="457200" rtl="0" algn="l">
              <a:spcBef>
                <a:spcPts val="0"/>
              </a:spcBef>
              <a:spcAft>
                <a:spcPts val="0"/>
              </a:spcAft>
              <a:buNone/>
            </a:pPr>
            <a:r>
              <a:t/>
            </a:r>
            <a:endParaRPr sz="1300"/>
          </a:p>
          <a:p>
            <a:pPr indent="0" lvl="0" marL="0" rtl="0" algn="l">
              <a:spcBef>
                <a:spcPts val="0"/>
              </a:spcBef>
              <a:spcAft>
                <a:spcPts val="0"/>
              </a:spcAft>
              <a:buClr>
                <a:schemeClr val="dk1"/>
              </a:buClr>
              <a:buSzPts val="1100"/>
              <a:buFont typeface="Arial"/>
              <a:buNone/>
            </a:pPr>
            <a:r>
              <a:t/>
            </a:r>
            <a:endParaRPr sz="1300"/>
          </a:p>
          <a:p>
            <a:pPr indent="0" lvl="0" marL="0" rtl="0" algn="l">
              <a:spcBef>
                <a:spcPts val="0"/>
              </a:spcBef>
              <a:spcAft>
                <a:spcPts val="0"/>
              </a:spcAft>
              <a:buNone/>
            </a:pPr>
            <a:r>
              <a:t/>
            </a:r>
            <a:endParaRPr sz="1300"/>
          </a:p>
        </p:txBody>
      </p:sp>
      <p:sp>
        <p:nvSpPr>
          <p:cNvPr id="285" name="Google Shape;285;p62"/>
          <p:cNvSpPr/>
          <p:nvPr/>
        </p:nvSpPr>
        <p:spPr>
          <a:xfrm>
            <a:off x="5177125" y="283867"/>
            <a:ext cx="3742800" cy="62457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2"/>
          <p:cNvSpPr/>
          <p:nvPr/>
        </p:nvSpPr>
        <p:spPr>
          <a:xfrm>
            <a:off x="4571997" y="5109900"/>
            <a:ext cx="762000" cy="15579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7" name="Google Shape;287;p62"/>
          <p:cNvCxnSpPr/>
          <p:nvPr/>
        </p:nvCxnSpPr>
        <p:spPr>
          <a:xfrm>
            <a:off x="1068750" y="1863067"/>
            <a:ext cx="6762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graphicFrame>
        <p:nvGraphicFramePr>
          <p:cNvPr id="953" name="Google Shape;953;p107"/>
          <p:cNvGraphicFramePr/>
          <p:nvPr/>
        </p:nvGraphicFramePr>
        <p:xfrm>
          <a:off x="305526" y="1124744"/>
          <a:ext cx="3000000" cy="3000000"/>
        </p:xfrm>
        <a:graphic>
          <a:graphicData uri="http://schemas.openxmlformats.org/drawingml/2006/table">
            <a:tbl>
              <a:tblPr>
                <a:noFill/>
                <a:tableStyleId>{3A422DF1-42C2-4823-9CF6-1FBE49DD57C8}</a:tableStyleId>
              </a:tblPr>
              <a:tblGrid>
                <a:gridCol w="1422825"/>
                <a:gridCol w="7078575"/>
              </a:tblGrid>
              <a:tr h="247225">
                <a:tc>
                  <a:txBody>
                    <a:bodyPr/>
                    <a:lstStyle/>
                    <a:p>
                      <a:pPr indent="0" lvl="0" marL="0" marR="0" rtl="0" algn="l">
                        <a:lnSpc>
                          <a:spcPct val="100000"/>
                        </a:lnSpc>
                        <a:spcBef>
                          <a:spcPts val="0"/>
                        </a:spcBef>
                        <a:spcAft>
                          <a:spcPts val="0"/>
                        </a:spcAft>
                        <a:buNone/>
                      </a:pPr>
                      <a:r>
                        <a:rPr b="1" i="0" lang="es" sz="1300" u="none" cap="none" strike="noStrike">
                          <a:solidFill>
                            <a:srgbClr val="595959"/>
                          </a:solidFill>
                          <a:latin typeface="Arial Narrow"/>
                          <a:ea typeface="Arial Narrow"/>
                          <a:cs typeface="Arial Narrow"/>
                          <a:sym typeface="Arial Narrow"/>
                        </a:rPr>
                        <a:t>TIPO DE ACTIVIDAD</a:t>
                      </a:r>
                      <a:endParaRPr b="1" i="0" sz="13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s" sz="1300" u="none" cap="none" strike="noStrike">
                          <a:solidFill>
                            <a:srgbClr val="595959"/>
                          </a:solidFill>
                          <a:latin typeface="Arial Narrow"/>
                          <a:ea typeface="Arial Narrow"/>
                          <a:cs typeface="Arial Narrow"/>
                          <a:sym typeface="Arial Narrow"/>
                        </a:rPr>
                        <a:t>HERRAMIENTA ONLINE</a:t>
                      </a:r>
                      <a:endParaRPr b="1" i="0" sz="13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r>
              <a:tr h="1103075">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Entregas de actividades de desarrollo, como resolución de problemas y casos prácticos, comentarios de texto, parte de proyectos, etc.</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Tareas (opción de adjuntar uno o varios archivos online), previa subida de documentos con indicaciones, plantillas y material necesario online, y habilitando cuando corresponda opción antiplagio.</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r>
              <a:tr h="751125">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Aportaciones relacionadas con asignatura: actualidad, debates...</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Foro online, redes sociales o webconferencia en directo, dependiendo del tipo de debate.</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r>
              <a:tr h="399175">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Exposiciones de estudiantes</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Webconferencia en directo (con cámara y micro para estudiantes), vídeos entregados online vía foros, o tareas, etc.</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r>
              <a:tr h="416900">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Laboratorios de prácticas</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Webconferencia, con prácticas guiadas (compartiendo aplicaciones en pantalla) y, en su caso, videotutoriales u otro material + espacios para entregar online (tareas).</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r>
              <a:tr h="2489850">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Test de autoevaluación, pruebas parciales/finales de carácter objetivo y exámenes de desarrollo…</a:t>
                      </a:r>
                      <a:endParaRPr sz="1100" u="none" cap="none" strike="noStrike">
                        <a:solidFill>
                          <a:srgbClr val="595959"/>
                        </a:solidFill>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s" sz="1100" u="none" cap="none" strike="noStrike">
                          <a:solidFill>
                            <a:srgbClr val="595959"/>
                          </a:solidFill>
                          <a:latin typeface="Arial Narrow"/>
                          <a:ea typeface="Arial Narrow"/>
                          <a:cs typeface="Arial Narrow"/>
                          <a:sym typeface="Arial Narrow"/>
                        </a:rPr>
                        <a:t>Cuestionarios online. Recomendados para preguntas de opción múltiple, verdadero/falso y otras de calificación automática. Según el objetivo se configurarán de una u otra forma. Por ejemplo, si son test de autocomprobación/ preparación para prueba final podremos dejar mayor número de intentos y abrirlos sin límite de tiempo; pero si es un examen parcial/final tipo test evaluable conviene limitar el tiempo para su resolución y el número de intentos, incluir una gran base de preguntas para que luego sean aleatorias…, etc. además de limitar el peso que este tendría en la evaluación.</a:t>
                      </a:r>
                      <a:endParaRPr sz="1100">
                        <a:latin typeface="Arial Narrow"/>
                        <a:ea typeface="Arial Narrow"/>
                        <a:cs typeface="Arial Narrow"/>
                        <a:sym typeface="Arial Narrow"/>
                      </a:endParaRPr>
                    </a:p>
                    <a:p>
                      <a:pPr indent="0" lvl="0" marL="0" marR="0" rtl="0" algn="l">
                        <a:lnSpc>
                          <a:spcPct val="100000"/>
                        </a:lnSpc>
                        <a:spcBef>
                          <a:spcPts val="600"/>
                        </a:spcBef>
                        <a:spcAft>
                          <a:spcPts val="0"/>
                        </a:spcAft>
                        <a:buNone/>
                      </a:pPr>
                      <a:r>
                        <a:rPr lang="es" sz="1100" u="none" cap="none" strike="noStrike">
                          <a:solidFill>
                            <a:srgbClr val="595959"/>
                          </a:solidFill>
                          <a:latin typeface="Arial Narrow"/>
                          <a:ea typeface="Arial Narrow"/>
                          <a:cs typeface="Arial Narrow"/>
                          <a:sym typeface="Arial Narrow"/>
                        </a:rPr>
                        <a:t>Proctoring. También se pueden usar sistemas de este tipo que, mediante reconocimiento facial, bloqueo de los equipos más allá de la pantalla de realización de la prueba y toma de instantáneas, evitan malas prácticas.</a:t>
                      </a:r>
                      <a:endParaRPr sz="1100">
                        <a:latin typeface="Arial Narrow"/>
                        <a:ea typeface="Arial Narrow"/>
                        <a:cs typeface="Arial Narrow"/>
                        <a:sym typeface="Arial Narrow"/>
                      </a:endParaRPr>
                    </a:p>
                    <a:p>
                      <a:pPr indent="0" lvl="0" marL="0" marR="0" rtl="0" algn="l">
                        <a:lnSpc>
                          <a:spcPct val="100000"/>
                        </a:lnSpc>
                        <a:spcBef>
                          <a:spcPts val="600"/>
                        </a:spcBef>
                        <a:spcAft>
                          <a:spcPts val="0"/>
                        </a:spcAft>
                        <a:buNone/>
                      </a:pPr>
                      <a:r>
                        <a:rPr lang="es" sz="1100" u="none" cap="none" strike="noStrike">
                          <a:solidFill>
                            <a:srgbClr val="595959"/>
                          </a:solidFill>
                          <a:latin typeface="Arial Narrow"/>
                          <a:ea typeface="Arial Narrow"/>
                          <a:cs typeface="Arial Narrow"/>
                          <a:sym typeface="Arial Narrow"/>
                        </a:rPr>
                        <a:t>Soluciones creativas- híbridas: webconferencia + campus virtual/ documentos en la nube. Como alternativa a lo anterior, puede que podamos también hacer exámenes o pruebas parciales orales por webconferencia, si nuestro número de alumnos es limitado, uno a uno. O emplear el sistema de webconferencia como “vigilancia”, de forma que el estudiante comparta cámara y pantalla de su equipo mientras realiza exámenes o pruebas realizadas a través de herramientas del campus virtual (ej. Cuestionarios para pruebas objetivas) o incluso, a través de la nube (ej. Exámenes de desarrollo a cumplimentar sobre un documento compartido vía Drive de manera que podamos controlar cómo el estudiante va respondiéndolo a tiempo real)</a:t>
                      </a:r>
                      <a:endParaRPr sz="1100">
                        <a:latin typeface="Arial Narrow"/>
                        <a:ea typeface="Arial Narrow"/>
                        <a:cs typeface="Arial Narrow"/>
                        <a:sym typeface="Arial Narrow"/>
                      </a:endParaRPr>
                    </a:p>
                  </a:txBody>
                  <a:tcPr marT="24550" marB="24550" marR="24550" marL="24550">
                    <a:lnL cap="flat" cmpd="sng" w="12700">
                      <a:solidFill>
                        <a:srgbClr val="4F6128"/>
                      </a:solidFill>
                      <a:prstDash val="solid"/>
                      <a:round/>
                      <a:headEnd len="sm" w="sm" type="none"/>
                      <a:tailEnd len="sm" w="sm" type="none"/>
                    </a:lnL>
                    <a:lnR cap="flat" cmpd="sng" w="12700">
                      <a:solidFill>
                        <a:srgbClr val="4F6128"/>
                      </a:solidFill>
                      <a:prstDash val="solid"/>
                      <a:round/>
                      <a:headEnd len="sm" w="sm" type="none"/>
                      <a:tailEnd len="sm" w="sm" type="none"/>
                    </a:lnR>
                    <a:lnT cap="flat" cmpd="sng" w="12700">
                      <a:solidFill>
                        <a:srgbClr val="4F6128"/>
                      </a:solidFill>
                      <a:prstDash val="solid"/>
                      <a:round/>
                      <a:headEnd len="sm" w="sm" type="none"/>
                      <a:tailEnd len="sm" w="sm" type="none"/>
                    </a:lnT>
                    <a:lnB cap="flat" cmpd="sng" w="12700">
                      <a:solidFill>
                        <a:srgbClr val="4F6128"/>
                      </a:solidFill>
                      <a:prstDash val="solid"/>
                      <a:round/>
                      <a:headEnd len="sm" w="sm" type="none"/>
                      <a:tailEnd len="sm" w="sm" type="none"/>
                    </a:lnB>
                  </a:tcPr>
                </a:tc>
              </a:tr>
            </a:tbl>
          </a:graphicData>
        </a:graphic>
      </p:graphicFrame>
      <p:sp>
        <p:nvSpPr>
          <p:cNvPr id="954" name="Google Shape;954;p107"/>
          <p:cNvSpPr/>
          <p:nvPr/>
        </p:nvSpPr>
        <p:spPr>
          <a:xfrm>
            <a:off x="305526" y="302696"/>
            <a:ext cx="8424900" cy="3900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s" sz="2000">
                <a:solidFill>
                  <a:schemeClr val="dk2"/>
                </a:solidFill>
                <a:latin typeface="Arial"/>
                <a:ea typeface="Arial"/>
                <a:cs typeface="Arial"/>
                <a:sym typeface="Arial"/>
              </a:rPr>
              <a:t>Esquema-guía con algunas ideas para digitalizar actividades</a:t>
            </a:r>
            <a:endParaRPr b="1" sz="2000">
              <a:solidFill>
                <a:schemeClr val="dk2"/>
              </a:solidFill>
              <a:latin typeface="Arial"/>
              <a:ea typeface="Arial"/>
              <a:cs typeface="Arial"/>
              <a:sym typeface="Arial"/>
            </a:endParaRPr>
          </a:p>
        </p:txBody>
      </p:sp>
      <p:sp>
        <p:nvSpPr>
          <p:cNvPr id="955" name="Google Shape;955;p107"/>
          <p:cNvSpPr/>
          <p:nvPr/>
        </p:nvSpPr>
        <p:spPr>
          <a:xfrm>
            <a:off x="305521" y="719125"/>
            <a:ext cx="85014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 sz="1100">
                <a:solidFill>
                  <a:srgbClr val="666666"/>
                </a:solidFill>
                <a:latin typeface="Arial"/>
                <a:ea typeface="Arial"/>
                <a:cs typeface="Arial"/>
                <a:sym typeface="Arial"/>
              </a:rPr>
              <a:t>Fuente: elaboración propia, original en </a:t>
            </a:r>
            <a:r>
              <a:rPr lang="es" sz="1100" u="sng">
                <a:solidFill>
                  <a:srgbClr val="666666"/>
                </a:solidFill>
                <a:latin typeface="Arial"/>
                <a:ea typeface="Arial"/>
                <a:cs typeface="Arial"/>
                <a:sym typeface="Arial"/>
                <a:hlinkClick r:id="rId3">
                  <a:extLst>
                    <a:ext uri="{A12FA001-AC4F-418D-AE19-62706E023703}">
                      <ahyp:hlinkClr val="tx"/>
                    </a:ext>
                  </a:extLst>
                </a:hlinkClick>
              </a:rPr>
              <a:t>Sánchez, 2020</a:t>
            </a:r>
            <a:endParaRPr sz="11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08"/>
          <p:cNvSpPr/>
          <p:nvPr/>
        </p:nvSpPr>
        <p:spPr>
          <a:xfrm rot="5400000">
            <a:off x="-1723000" y="1723050"/>
            <a:ext cx="6858000" cy="34119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961" name="Google Shape;961;p108"/>
          <p:cNvSpPr txBox="1"/>
          <p:nvPr/>
        </p:nvSpPr>
        <p:spPr>
          <a:xfrm>
            <a:off x="3792950" y="512850"/>
            <a:ext cx="5029200" cy="5603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sz="1500">
                <a:solidFill>
                  <a:srgbClr val="595959"/>
                </a:solidFill>
                <a:latin typeface="Ubuntu"/>
                <a:ea typeface="Ubuntu"/>
                <a:cs typeface="Ubuntu"/>
                <a:sym typeface="Ubuntu"/>
              </a:rPr>
              <a:t>APROPIACIÓN DE LAS TECNOLOGÍAS</a:t>
            </a:r>
            <a:endParaRPr sz="1500">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-Sacar partido a herramientas institucionales</a:t>
            </a:r>
            <a:r>
              <a:rPr lang="es" sz="1500">
                <a:solidFill>
                  <a:srgbClr val="595959"/>
                </a:solidFill>
                <a:latin typeface="Ubuntu"/>
                <a:ea typeface="Ubuntu"/>
                <a:cs typeface="Ubuntu"/>
                <a:sym typeface="Ubuntu"/>
              </a:rPr>
              <a:t> (ej. Webconferencia como sistema de videovigilancia para exámenes online).</a:t>
            </a:r>
            <a:endParaRPr sz="1500">
              <a:latin typeface="Ubuntu"/>
              <a:ea typeface="Ubuntu"/>
              <a:cs typeface="Ubuntu"/>
              <a:sym typeface="Ubuntu"/>
            </a:endParaRPr>
          </a:p>
          <a:p>
            <a:pPr indent="0" lvl="0" marL="0" marR="0" rtl="0" algn="l">
              <a:spcBef>
                <a:spcPts val="1000"/>
              </a:spcBef>
              <a:spcAft>
                <a:spcPts val="0"/>
              </a:spcAft>
              <a:buNone/>
            </a:pPr>
            <a:r>
              <a:rPr b="1" lang="es" sz="1500">
                <a:solidFill>
                  <a:srgbClr val="595959"/>
                </a:solidFill>
                <a:latin typeface="Ubuntu"/>
                <a:ea typeface="Ubuntu"/>
                <a:cs typeface="Ubuntu"/>
                <a:sym typeface="Ubuntu"/>
              </a:rPr>
              <a:t>-Uso creativo de herramientas genéricas online</a:t>
            </a:r>
            <a:r>
              <a:rPr lang="es" sz="1500">
                <a:solidFill>
                  <a:srgbClr val="595959"/>
                </a:solidFill>
                <a:latin typeface="Ubuntu"/>
                <a:ea typeface="Ubuntu"/>
                <a:cs typeface="Ubuntu"/>
                <a:sym typeface="Ubuntu"/>
              </a:rPr>
              <a:t> (ej. Drive; Slidesgo...) para empoderar a los estudiantes (aprendizaje basado en proyectos, fomento de competencias digitales…).</a:t>
            </a:r>
            <a:endParaRPr sz="1500">
              <a:latin typeface="Ubuntu"/>
              <a:ea typeface="Ubuntu"/>
              <a:cs typeface="Ubuntu"/>
              <a:sym typeface="Ubuntu"/>
            </a:endParaRPr>
          </a:p>
          <a:p>
            <a:pPr indent="0" lvl="0" marL="0" marR="0" rtl="0" algn="l">
              <a:spcBef>
                <a:spcPts val="100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LA IMPORTANCIA DE LO EXPERIENCIAL</a:t>
            </a:r>
            <a:endParaRPr sz="1500">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-Incluso en asignaturas muy basadas en pensamiento lógico y  estratégico y donde se entrena el análisis y la toma de decisiones, es posible </a:t>
            </a:r>
            <a:r>
              <a:rPr b="1" lang="es" sz="1500">
                <a:solidFill>
                  <a:srgbClr val="595959"/>
                </a:solidFill>
                <a:latin typeface="Ubuntu"/>
                <a:ea typeface="Ubuntu"/>
                <a:cs typeface="Ubuntu"/>
                <a:sym typeface="Ubuntu"/>
              </a:rPr>
              <a:t>fomentar la innovación y la creatividad, aplicar lo aprendido a su desarrollo personal...</a:t>
            </a:r>
            <a:r>
              <a:rPr lang="es" sz="1500">
                <a:solidFill>
                  <a:srgbClr val="595959"/>
                </a:solidFill>
                <a:latin typeface="Ubuntu"/>
                <a:ea typeface="Ubuntu"/>
                <a:cs typeface="Ubuntu"/>
                <a:sym typeface="Ubuntu"/>
              </a:rPr>
              <a:t> </a:t>
            </a:r>
            <a:endParaRPr sz="1500">
              <a:latin typeface="Ubuntu"/>
              <a:ea typeface="Ubuntu"/>
              <a:cs typeface="Ubuntu"/>
              <a:sym typeface="Ubuntu"/>
            </a:endParaRPr>
          </a:p>
          <a:p>
            <a:pPr indent="0" lvl="0" marL="0" marR="0" rtl="0" algn="l">
              <a:spcBef>
                <a:spcPts val="1000"/>
              </a:spcBef>
              <a:spcAft>
                <a:spcPts val="0"/>
              </a:spcAft>
              <a:buNone/>
            </a:pPr>
            <a:r>
              <a:rPr lang="es" sz="1500">
                <a:solidFill>
                  <a:srgbClr val="595959"/>
                </a:solidFill>
                <a:latin typeface="Ubuntu"/>
                <a:ea typeface="Ubuntu"/>
                <a:cs typeface="Ubuntu"/>
                <a:sym typeface="Ubuntu"/>
              </a:rPr>
              <a:t>-¡Romper el hielo o hacerles recordar la experiencia con </a:t>
            </a:r>
            <a:r>
              <a:rPr b="1" lang="es" sz="1500">
                <a:solidFill>
                  <a:srgbClr val="595959"/>
                </a:solidFill>
                <a:latin typeface="Ubuntu"/>
                <a:ea typeface="Ubuntu"/>
                <a:cs typeface="Ubuntu"/>
                <a:sym typeface="Ubuntu"/>
              </a:rPr>
              <a:t>dinámicas de apertura o cierre gamificadas! </a:t>
            </a:r>
            <a:r>
              <a:rPr lang="es" sz="1500">
                <a:solidFill>
                  <a:srgbClr val="595959"/>
                </a:solidFill>
                <a:latin typeface="Ubuntu"/>
                <a:ea typeface="Ubuntu"/>
                <a:cs typeface="Ubuntu"/>
                <a:sym typeface="Ubuntu"/>
              </a:rPr>
              <a:t>(ej. Cápsula del tiempo).</a:t>
            </a:r>
            <a:endParaRPr sz="1500">
              <a:latin typeface="Ubuntu"/>
              <a:ea typeface="Ubuntu"/>
              <a:cs typeface="Ubuntu"/>
              <a:sym typeface="Ubuntu"/>
            </a:endParaRPr>
          </a:p>
          <a:p>
            <a:pPr indent="0" lvl="0" marL="0" marR="0" rtl="0" algn="l">
              <a:spcBef>
                <a:spcPts val="1000"/>
              </a:spcBef>
              <a:spcAft>
                <a:spcPts val="1000"/>
              </a:spcAft>
              <a:buNone/>
            </a:pPr>
            <a:r>
              <a:rPr lang="es" sz="1500">
                <a:solidFill>
                  <a:srgbClr val="595959"/>
                </a:solidFill>
                <a:latin typeface="Ubuntu"/>
                <a:ea typeface="Ubuntu"/>
                <a:cs typeface="Ubuntu"/>
                <a:sym typeface="Ubuntu"/>
              </a:rPr>
              <a:t>-Y siempre, enseñar </a:t>
            </a:r>
            <a:r>
              <a:rPr b="1" lang="es" sz="1500">
                <a:solidFill>
                  <a:srgbClr val="595959"/>
                </a:solidFill>
                <a:latin typeface="Ubuntu"/>
                <a:ea typeface="Ubuntu"/>
                <a:cs typeface="Ubuntu"/>
                <a:sym typeface="Ubuntu"/>
              </a:rPr>
              <a:t>conectando con las emociones, cuidando la comunicación y acompañando</a:t>
            </a:r>
            <a:r>
              <a:rPr lang="es" sz="1500">
                <a:solidFill>
                  <a:srgbClr val="595959"/>
                </a:solidFill>
                <a:latin typeface="Ubuntu"/>
                <a:ea typeface="Ubuntu"/>
                <a:cs typeface="Ubuntu"/>
                <a:sym typeface="Ubuntu"/>
              </a:rPr>
              <a:t> más que nunca, online.</a:t>
            </a:r>
            <a:endParaRPr sz="1500">
              <a:solidFill>
                <a:srgbClr val="595959"/>
              </a:solidFill>
              <a:latin typeface="Ubuntu"/>
              <a:ea typeface="Ubuntu"/>
              <a:cs typeface="Ubuntu"/>
              <a:sym typeface="Ubuntu"/>
            </a:endParaRPr>
          </a:p>
        </p:txBody>
      </p:sp>
      <p:sp>
        <p:nvSpPr>
          <p:cNvPr id="962" name="Google Shape;962;p108"/>
          <p:cNvSpPr/>
          <p:nvPr/>
        </p:nvSpPr>
        <p:spPr>
          <a:xfrm>
            <a:off x="386800" y="2207825"/>
            <a:ext cx="2613600" cy="1692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“Cre-actividad” para conectar los dos hemisferios</a:t>
            </a:r>
            <a:endParaRPr sz="2600">
              <a:solidFill>
                <a:schemeClr val="lt1"/>
              </a:solidFill>
              <a:latin typeface="Arial"/>
              <a:ea typeface="Arial"/>
              <a:cs typeface="Arial"/>
              <a:sym typeface="Arial"/>
            </a:endParaRPr>
          </a:p>
        </p:txBody>
      </p:sp>
      <p:grpSp>
        <p:nvGrpSpPr>
          <p:cNvPr id="963" name="Google Shape;963;p108"/>
          <p:cNvGrpSpPr/>
          <p:nvPr/>
        </p:nvGrpSpPr>
        <p:grpSpPr>
          <a:xfrm>
            <a:off x="1296646" y="4040022"/>
            <a:ext cx="858105" cy="948074"/>
            <a:chOff x="7728464" y="1561258"/>
            <a:chExt cx="349719" cy="397866"/>
          </a:xfrm>
        </p:grpSpPr>
        <p:sp>
          <p:nvSpPr>
            <p:cNvPr id="964" name="Google Shape;964;p108"/>
            <p:cNvSpPr/>
            <p:nvPr/>
          </p:nvSpPr>
          <p:spPr>
            <a:xfrm>
              <a:off x="7891642" y="1678585"/>
              <a:ext cx="23354" cy="23333"/>
            </a:xfrm>
            <a:custGeom>
              <a:rect b="b" l="l" r="r" t="t"/>
              <a:pathLst>
                <a:path extrusionOk="0" h="1118" w="1119">
                  <a:moveTo>
                    <a:pt x="0" y="1"/>
                  </a:moveTo>
                  <a:lnTo>
                    <a:pt x="0" y="1117"/>
                  </a:lnTo>
                  <a:lnTo>
                    <a:pt x="1118" y="1117"/>
                  </a:lnTo>
                  <a:lnTo>
                    <a:pt x="11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5" name="Google Shape;965;p108"/>
            <p:cNvSpPr/>
            <p:nvPr/>
          </p:nvSpPr>
          <p:spPr>
            <a:xfrm>
              <a:off x="7728464" y="1561258"/>
              <a:ext cx="349719" cy="397866"/>
            </a:xfrm>
            <a:custGeom>
              <a:rect b="b" l="l" r="r" t="t"/>
              <a:pathLst>
                <a:path extrusionOk="0" h="19064" w="16757">
                  <a:moveTo>
                    <a:pt x="9496" y="2830"/>
                  </a:moveTo>
                  <a:cubicBezTo>
                    <a:pt x="9804" y="2830"/>
                    <a:pt x="10054" y="3079"/>
                    <a:pt x="10054" y="3389"/>
                  </a:cubicBezTo>
                  <a:lnTo>
                    <a:pt x="10054" y="4505"/>
                  </a:lnTo>
                  <a:lnTo>
                    <a:pt x="11172" y="4505"/>
                  </a:lnTo>
                  <a:cubicBezTo>
                    <a:pt x="11480" y="4505"/>
                    <a:pt x="11729" y="4756"/>
                    <a:pt x="11729" y="5064"/>
                  </a:cubicBezTo>
                  <a:cubicBezTo>
                    <a:pt x="11729" y="5373"/>
                    <a:pt x="11480" y="5623"/>
                    <a:pt x="11172" y="5623"/>
                  </a:cubicBezTo>
                  <a:lnTo>
                    <a:pt x="10054" y="5623"/>
                  </a:lnTo>
                  <a:lnTo>
                    <a:pt x="10054" y="6739"/>
                  </a:lnTo>
                  <a:lnTo>
                    <a:pt x="11172" y="6739"/>
                  </a:lnTo>
                  <a:cubicBezTo>
                    <a:pt x="11480" y="6739"/>
                    <a:pt x="11729" y="6990"/>
                    <a:pt x="11729" y="7298"/>
                  </a:cubicBezTo>
                  <a:cubicBezTo>
                    <a:pt x="11729" y="7608"/>
                    <a:pt x="11480" y="7857"/>
                    <a:pt x="11172" y="7857"/>
                  </a:cubicBezTo>
                  <a:lnTo>
                    <a:pt x="10054" y="7857"/>
                  </a:lnTo>
                  <a:lnTo>
                    <a:pt x="10054" y="8973"/>
                  </a:lnTo>
                  <a:cubicBezTo>
                    <a:pt x="10054" y="9283"/>
                    <a:pt x="9804" y="9532"/>
                    <a:pt x="9495" y="9532"/>
                  </a:cubicBezTo>
                  <a:cubicBezTo>
                    <a:pt x="9187" y="9532"/>
                    <a:pt x="8936" y="9283"/>
                    <a:pt x="8936" y="8973"/>
                  </a:cubicBezTo>
                  <a:lnTo>
                    <a:pt x="8936" y="7857"/>
                  </a:lnTo>
                  <a:lnTo>
                    <a:pt x="7819" y="7857"/>
                  </a:lnTo>
                  <a:lnTo>
                    <a:pt x="7819" y="8973"/>
                  </a:lnTo>
                  <a:cubicBezTo>
                    <a:pt x="7819" y="9283"/>
                    <a:pt x="7570" y="9532"/>
                    <a:pt x="7260" y="9532"/>
                  </a:cubicBezTo>
                  <a:cubicBezTo>
                    <a:pt x="6953" y="9532"/>
                    <a:pt x="6701" y="9283"/>
                    <a:pt x="6701" y="8973"/>
                  </a:cubicBezTo>
                  <a:lnTo>
                    <a:pt x="6701" y="7857"/>
                  </a:lnTo>
                  <a:lnTo>
                    <a:pt x="5585" y="7857"/>
                  </a:lnTo>
                  <a:cubicBezTo>
                    <a:pt x="5276" y="7857"/>
                    <a:pt x="5026" y="7608"/>
                    <a:pt x="5026" y="7298"/>
                  </a:cubicBezTo>
                  <a:cubicBezTo>
                    <a:pt x="5026" y="6990"/>
                    <a:pt x="5276" y="6739"/>
                    <a:pt x="5585" y="6739"/>
                  </a:cubicBezTo>
                  <a:lnTo>
                    <a:pt x="6701" y="6739"/>
                  </a:lnTo>
                  <a:lnTo>
                    <a:pt x="6701" y="5623"/>
                  </a:lnTo>
                  <a:lnTo>
                    <a:pt x="5585" y="5623"/>
                  </a:lnTo>
                  <a:cubicBezTo>
                    <a:pt x="5277" y="5623"/>
                    <a:pt x="5028" y="5373"/>
                    <a:pt x="5028" y="5064"/>
                  </a:cubicBezTo>
                  <a:cubicBezTo>
                    <a:pt x="5028" y="4756"/>
                    <a:pt x="5277" y="4505"/>
                    <a:pt x="5585" y="4505"/>
                  </a:cubicBezTo>
                  <a:lnTo>
                    <a:pt x="6703" y="4505"/>
                  </a:lnTo>
                  <a:lnTo>
                    <a:pt x="6703" y="3389"/>
                  </a:lnTo>
                  <a:cubicBezTo>
                    <a:pt x="6703" y="3079"/>
                    <a:pt x="6953" y="2830"/>
                    <a:pt x="7262" y="2830"/>
                  </a:cubicBezTo>
                  <a:cubicBezTo>
                    <a:pt x="7570" y="2830"/>
                    <a:pt x="7819" y="3079"/>
                    <a:pt x="7819" y="3389"/>
                  </a:cubicBezTo>
                  <a:lnTo>
                    <a:pt x="7819" y="4505"/>
                  </a:lnTo>
                  <a:lnTo>
                    <a:pt x="8937" y="4505"/>
                  </a:lnTo>
                  <a:lnTo>
                    <a:pt x="8937" y="3389"/>
                  </a:lnTo>
                  <a:cubicBezTo>
                    <a:pt x="8937" y="3079"/>
                    <a:pt x="9187" y="2830"/>
                    <a:pt x="9496" y="2830"/>
                  </a:cubicBezTo>
                  <a:close/>
                  <a:moveTo>
                    <a:pt x="12845" y="10091"/>
                  </a:moveTo>
                  <a:cubicBezTo>
                    <a:pt x="12952" y="10091"/>
                    <a:pt x="13060" y="10121"/>
                    <a:pt x="13157" y="10185"/>
                  </a:cubicBezTo>
                  <a:cubicBezTo>
                    <a:pt x="13413" y="10357"/>
                    <a:pt x="13482" y="10702"/>
                    <a:pt x="13310" y="10960"/>
                  </a:cubicBezTo>
                  <a:cubicBezTo>
                    <a:pt x="12210" y="12612"/>
                    <a:pt x="10365" y="13599"/>
                    <a:pt x="8378" y="13599"/>
                  </a:cubicBezTo>
                  <a:cubicBezTo>
                    <a:pt x="6392" y="13599"/>
                    <a:pt x="4547" y="12612"/>
                    <a:pt x="3445" y="10960"/>
                  </a:cubicBezTo>
                  <a:cubicBezTo>
                    <a:pt x="3275" y="10702"/>
                    <a:pt x="3344" y="10355"/>
                    <a:pt x="3600" y="10185"/>
                  </a:cubicBezTo>
                  <a:cubicBezTo>
                    <a:pt x="3696" y="10121"/>
                    <a:pt x="3804" y="10091"/>
                    <a:pt x="3910" y="10091"/>
                  </a:cubicBezTo>
                  <a:cubicBezTo>
                    <a:pt x="4090" y="10091"/>
                    <a:pt x="4267" y="10178"/>
                    <a:pt x="4375" y="10339"/>
                  </a:cubicBezTo>
                  <a:cubicBezTo>
                    <a:pt x="5269" y="11682"/>
                    <a:pt x="6765" y="12481"/>
                    <a:pt x="8378" y="12481"/>
                  </a:cubicBezTo>
                  <a:cubicBezTo>
                    <a:pt x="9990" y="12481"/>
                    <a:pt x="11487" y="11682"/>
                    <a:pt x="12382" y="10339"/>
                  </a:cubicBezTo>
                  <a:cubicBezTo>
                    <a:pt x="12488" y="10178"/>
                    <a:pt x="12665" y="10091"/>
                    <a:pt x="12845" y="10091"/>
                  </a:cubicBezTo>
                  <a:close/>
                  <a:moveTo>
                    <a:pt x="2794" y="1"/>
                  </a:moveTo>
                  <a:cubicBezTo>
                    <a:pt x="1253" y="1"/>
                    <a:pt x="0" y="1291"/>
                    <a:pt x="0" y="2830"/>
                  </a:cubicBezTo>
                  <a:lnTo>
                    <a:pt x="0" y="14001"/>
                  </a:lnTo>
                  <a:cubicBezTo>
                    <a:pt x="0" y="15540"/>
                    <a:pt x="1253" y="16792"/>
                    <a:pt x="2794" y="16792"/>
                  </a:cubicBezTo>
                  <a:lnTo>
                    <a:pt x="5912" y="16792"/>
                  </a:lnTo>
                  <a:lnTo>
                    <a:pt x="7984" y="18901"/>
                  </a:lnTo>
                  <a:cubicBezTo>
                    <a:pt x="8092" y="19009"/>
                    <a:pt x="8235" y="19064"/>
                    <a:pt x="8378" y="19064"/>
                  </a:cubicBezTo>
                  <a:cubicBezTo>
                    <a:pt x="8522" y="19064"/>
                    <a:pt x="8665" y="19009"/>
                    <a:pt x="8773" y="18901"/>
                  </a:cubicBezTo>
                  <a:lnTo>
                    <a:pt x="10844" y="16792"/>
                  </a:lnTo>
                  <a:lnTo>
                    <a:pt x="13963" y="16792"/>
                  </a:lnTo>
                  <a:cubicBezTo>
                    <a:pt x="15504" y="16792"/>
                    <a:pt x="16756" y="15540"/>
                    <a:pt x="16756" y="14001"/>
                  </a:cubicBezTo>
                  <a:lnTo>
                    <a:pt x="16756" y="2830"/>
                  </a:lnTo>
                  <a:cubicBezTo>
                    <a:pt x="16756" y="1291"/>
                    <a:pt x="15504" y="1"/>
                    <a:pt x="1396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09"/>
          <p:cNvSpPr/>
          <p:nvPr/>
        </p:nvSpPr>
        <p:spPr>
          <a:xfrm rot="5400000">
            <a:off x="-1719125" y="1719300"/>
            <a:ext cx="6858000" cy="34194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971" name="Google Shape;971;p109"/>
          <p:cNvSpPr txBox="1"/>
          <p:nvPr/>
        </p:nvSpPr>
        <p:spPr>
          <a:xfrm>
            <a:off x="3777700" y="620275"/>
            <a:ext cx="4808100" cy="5685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sz="1500">
                <a:solidFill>
                  <a:srgbClr val="595959"/>
                </a:solidFill>
                <a:latin typeface="Ubuntu"/>
                <a:ea typeface="Ubuntu"/>
                <a:cs typeface="Ubuntu"/>
                <a:sym typeface="Ubuntu"/>
              </a:rPr>
              <a:t>ALGUNAS IDEAS:</a:t>
            </a:r>
            <a:endParaRPr sz="1500">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-Proponer actividades consistentes en la </a:t>
            </a:r>
            <a:r>
              <a:rPr b="1" lang="es" sz="1500">
                <a:solidFill>
                  <a:srgbClr val="595959"/>
                </a:solidFill>
                <a:latin typeface="Ubuntu"/>
                <a:ea typeface="Ubuntu"/>
                <a:cs typeface="Ubuntu"/>
                <a:sym typeface="Ubuntu"/>
              </a:rPr>
              <a:t>creación de contenidos digitales por estudiantes</a:t>
            </a:r>
            <a:r>
              <a:rPr lang="es" sz="1500">
                <a:solidFill>
                  <a:srgbClr val="595959"/>
                </a:solidFill>
                <a:latin typeface="Ubuntu"/>
                <a:ea typeface="Ubuntu"/>
                <a:cs typeface="Ubuntu"/>
                <a:sym typeface="Ubuntu"/>
              </a:rPr>
              <a:t> (vídeos, infografías…) o en la búsqueda y selección de información empleando herramientas online.</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-Dar a conocer </a:t>
            </a:r>
            <a:r>
              <a:rPr b="1" lang="es" sz="1500">
                <a:solidFill>
                  <a:srgbClr val="595959"/>
                </a:solidFill>
                <a:latin typeface="Ubuntu"/>
                <a:ea typeface="Ubuntu"/>
                <a:cs typeface="Ubuntu"/>
                <a:sym typeface="Ubuntu"/>
              </a:rPr>
              <a:t>repositorios online en abierto </a:t>
            </a:r>
            <a:r>
              <a:rPr lang="es" sz="1500">
                <a:solidFill>
                  <a:srgbClr val="595959"/>
                </a:solidFill>
                <a:latin typeface="Ubuntu"/>
                <a:ea typeface="Ubuntu"/>
                <a:cs typeface="Ubuntu"/>
                <a:sym typeface="Ubuntu"/>
              </a:rPr>
              <a:t>(Tedx, canales en Youtube…), sugerir ciertos recursos o recomendar cursos MOOCs como aprendizaje complementario.</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-Incorporar </a:t>
            </a:r>
            <a:r>
              <a:rPr b="1" lang="es" sz="1500">
                <a:solidFill>
                  <a:srgbClr val="595959"/>
                </a:solidFill>
                <a:latin typeface="Ubuntu"/>
                <a:ea typeface="Ubuntu"/>
                <a:cs typeface="Ubuntu"/>
                <a:sym typeface="Ubuntu"/>
              </a:rPr>
              <a:t>charlas de expertos por videoconferencia o webinars</a:t>
            </a:r>
            <a:r>
              <a:rPr lang="es" sz="1500">
                <a:solidFill>
                  <a:srgbClr val="595959"/>
                </a:solidFill>
                <a:latin typeface="Ubuntu"/>
                <a:ea typeface="Ubuntu"/>
                <a:cs typeface="Ubuntu"/>
                <a:sym typeface="Ubuntu"/>
              </a:rPr>
              <a:t>.</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-Desarrollar </a:t>
            </a:r>
            <a:r>
              <a:rPr b="1" lang="es" sz="1500">
                <a:solidFill>
                  <a:srgbClr val="595959"/>
                </a:solidFill>
                <a:latin typeface="Ubuntu"/>
                <a:ea typeface="Ubuntu"/>
                <a:cs typeface="Ubuntu"/>
                <a:sym typeface="Ubuntu"/>
              </a:rPr>
              <a:t>nuestra propia marca digital</a:t>
            </a:r>
            <a:r>
              <a:rPr lang="es" sz="1500">
                <a:solidFill>
                  <a:srgbClr val="595959"/>
                </a:solidFill>
                <a:latin typeface="Ubuntu"/>
                <a:ea typeface="Ubuntu"/>
                <a:cs typeface="Ubuntu"/>
                <a:sym typeface="Ubuntu"/>
              </a:rPr>
              <a:t> como docentes (e incluso REA, OCW…) e invitar a los estudiantes a nuestros espacios online.</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INTEGRARLAS EN CAMPUS VIRTUAL </a:t>
            </a:r>
            <a:r>
              <a:rPr lang="es" sz="1500">
                <a:solidFill>
                  <a:srgbClr val="595959"/>
                </a:solidFill>
                <a:latin typeface="Ubuntu"/>
                <a:ea typeface="Ubuntu"/>
                <a:cs typeface="Ubuntu"/>
                <a:sym typeface="Ubuntu"/>
              </a:rPr>
              <a:t>(ej. bloques html, recursos multimedia embebidos…) </a:t>
            </a:r>
            <a:r>
              <a:rPr b="1" lang="es" sz="1500">
                <a:solidFill>
                  <a:srgbClr val="595959"/>
                </a:solidFill>
                <a:latin typeface="Ubuntu"/>
                <a:ea typeface="Ubuntu"/>
                <a:cs typeface="Ubuntu"/>
                <a:sym typeface="Ubuntu"/>
              </a:rPr>
              <a:t>y en SISTEMA DE EVALUACIÓN </a:t>
            </a:r>
            <a:r>
              <a:rPr lang="es" sz="1500">
                <a:solidFill>
                  <a:srgbClr val="595959"/>
                </a:solidFill>
                <a:latin typeface="Ubuntu"/>
                <a:ea typeface="Ubuntu"/>
                <a:cs typeface="Ubuntu"/>
                <a:sym typeface="Ubuntu"/>
              </a:rPr>
              <a:t>(ej. portfolios)</a:t>
            </a:r>
            <a:endParaRPr sz="1500">
              <a:solidFill>
                <a:srgbClr val="595959"/>
              </a:solidFill>
              <a:latin typeface="Ubuntu"/>
              <a:ea typeface="Ubuntu"/>
              <a:cs typeface="Ubuntu"/>
              <a:sym typeface="Ubuntu"/>
            </a:endParaRPr>
          </a:p>
          <a:p>
            <a:pPr indent="0" lvl="0" marL="177800" marR="0" rtl="0" algn="l">
              <a:spcBef>
                <a:spcPts val="0"/>
              </a:spcBef>
              <a:spcAft>
                <a:spcPts val="0"/>
              </a:spcAft>
              <a:buNone/>
            </a:pPr>
            <a:r>
              <a:t/>
            </a:r>
            <a:endParaRPr b="1" sz="1500">
              <a:solidFill>
                <a:srgbClr val="595959"/>
              </a:solidFill>
              <a:latin typeface="Ubuntu"/>
              <a:ea typeface="Ubuntu"/>
              <a:cs typeface="Ubuntu"/>
              <a:sym typeface="Ubuntu"/>
            </a:endParaRPr>
          </a:p>
        </p:txBody>
      </p:sp>
      <p:sp>
        <p:nvSpPr>
          <p:cNvPr id="972" name="Google Shape;972;p109"/>
          <p:cNvSpPr/>
          <p:nvPr/>
        </p:nvSpPr>
        <p:spPr>
          <a:xfrm>
            <a:off x="530975" y="1906050"/>
            <a:ext cx="2393400" cy="20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“Salir” del aula virtual y fomentar las competencias digitales</a:t>
            </a:r>
            <a:endParaRPr sz="2600">
              <a:solidFill>
                <a:schemeClr val="lt1"/>
              </a:solidFill>
              <a:latin typeface="Arial"/>
              <a:ea typeface="Arial"/>
              <a:cs typeface="Arial"/>
              <a:sym typeface="Arial"/>
            </a:endParaRPr>
          </a:p>
        </p:txBody>
      </p:sp>
      <p:grpSp>
        <p:nvGrpSpPr>
          <p:cNvPr id="973" name="Google Shape;973;p109"/>
          <p:cNvGrpSpPr/>
          <p:nvPr/>
        </p:nvGrpSpPr>
        <p:grpSpPr>
          <a:xfrm>
            <a:off x="1388037" y="4059970"/>
            <a:ext cx="779465" cy="1217772"/>
            <a:chOff x="-49375900" y="3550975"/>
            <a:chExt cx="256800" cy="300900"/>
          </a:xfrm>
        </p:grpSpPr>
        <p:sp>
          <p:nvSpPr>
            <p:cNvPr id="974" name="Google Shape;974;p109"/>
            <p:cNvSpPr/>
            <p:nvPr/>
          </p:nvSpPr>
          <p:spPr>
            <a:xfrm>
              <a:off x="-49231775" y="3638425"/>
              <a:ext cx="59100" cy="59075"/>
            </a:xfrm>
            <a:custGeom>
              <a:rect b="b" l="l" r="r" t="t"/>
              <a:pathLst>
                <a:path extrusionOk="0" h="2363" w="2364">
                  <a:moveTo>
                    <a:pt x="1" y="0"/>
                  </a:moveTo>
                  <a:lnTo>
                    <a:pt x="1513" y="2363"/>
                  </a:lnTo>
                  <a:lnTo>
                    <a:pt x="236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75" name="Google Shape;975;p109"/>
            <p:cNvSpPr/>
            <p:nvPr/>
          </p:nvSpPr>
          <p:spPr>
            <a:xfrm>
              <a:off x="-49291625" y="3726625"/>
              <a:ext cx="87450" cy="123675"/>
            </a:xfrm>
            <a:custGeom>
              <a:rect b="b" l="l" r="r" t="t"/>
              <a:pathLst>
                <a:path extrusionOk="0" h="4947" w="3498">
                  <a:moveTo>
                    <a:pt x="1" y="1"/>
                  </a:moveTo>
                  <a:lnTo>
                    <a:pt x="1733" y="4947"/>
                  </a:lnTo>
                  <a:lnTo>
                    <a:pt x="349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76" name="Google Shape;976;p109"/>
            <p:cNvSpPr/>
            <p:nvPr/>
          </p:nvSpPr>
          <p:spPr>
            <a:xfrm>
              <a:off x="-49288475" y="3647075"/>
              <a:ext cx="81150" cy="61450"/>
            </a:xfrm>
            <a:custGeom>
              <a:rect b="b" l="l" r="r" t="t"/>
              <a:pathLst>
                <a:path extrusionOk="0" h="2458" w="3246">
                  <a:moveTo>
                    <a:pt x="1607" y="1"/>
                  </a:moveTo>
                  <a:lnTo>
                    <a:pt x="1" y="2458"/>
                  </a:lnTo>
                  <a:lnTo>
                    <a:pt x="3246" y="2458"/>
                  </a:lnTo>
                  <a:lnTo>
                    <a:pt x="160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77" name="Google Shape;977;p109"/>
            <p:cNvSpPr/>
            <p:nvPr/>
          </p:nvSpPr>
          <p:spPr>
            <a:xfrm>
              <a:off x="-49375900" y="3648650"/>
              <a:ext cx="59100" cy="59875"/>
            </a:xfrm>
            <a:custGeom>
              <a:rect b="b" l="l" r="r" t="t"/>
              <a:pathLst>
                <a:path extrusionOk="0" h="2395" w="2364">
                  <a:moveTo>
                    <a:pt x="1513" y="1"/>
                  </a:moveTo>
                  <a:lnTo>
                    <a:pt x="1" y="2395"/>
                  </a:lnTo>
                  <a:lnTo>
                    <a:pt x="2363" y="2395"/>
                  </a:lnTo>
                  <a:lnTo>
                    <a:pt x="151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78" name="Google Shape;978;p109"/>
            <p:cNvSpPr/>
            <p:nvPr/>
          </p:nvSpPr>
          <p:spPr>
            <a:xfrm>
              <a:off x="-49229400" y="3726625"/>
              <a:ext cx="109500" cy="125250"/>
            </a:xfrm>
            <a:custGeom>
              <a:rect b="b" l="l" r="r" t="t"/>
              <a:pathLst>
                <a:path extrusionOk="0" h="5010" w="4380">
                  <a:moveTo>
                    <a:pt x="1765" y="1"/>
                  </a:moveTo>
                  <a:lnTo>
                    <a:pt x="0" y="5010"/>
                  </a:lnTo>
                  <a:lnTo>
                    <a:pt x="438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79" name="Google Shape;979;p109"/>
            <p:cNvSpPr/>
            <p:nvPr/>
          </p:nvSpPr>
          <p:spPr>
            <a:xfrm>
              <a:off x="-49179000" y="3648650"/>
              <a:ext cx="59900" cy="59875"/>
            </a:xfrm>
            <a:custGeom>
              <a:rect b="b" l="l" r="r" t="t"/>
              <a:pathLst>
                <a:path extrusionOk="0" h="2395" w="2396">
                  <a:moveTo>
                    <a:pt x="851" y="1"/>
                  </a:moveTo>
                  <a:lnTo>
                    <a:pt x="1" y="2395"/>
                  </a:lnTo>
                  <a:lnTo>
                    <a:pt x="2395" y="2395"/>
                  </a:lnTo>
                  <a:lnTo>
                    <a:pt x="8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80" name="Google Shape;980;p109"/>
            <p:cNvSpPr/>
            <p:nvPr/>
          </p:nvSpPr>
          <p:spPr>
            <a:xfrm>
              <a:off x="-49323125" y="3638425"/>
              <a:ext cx="59100" cy="59075"/>
            </a:xfrm>
            <a:custGeom>
              <a:rect b="b" l="l" r="r" t="t"/>
              <a:pathLst>
                <a:path extrusionOk="0" h="2363" w="2364">
                  <a:moveTo>
                    <a:pt x="0" y="0"/>
                  </a:moveTo>
                  <a:lnTo>
                    <a:pt x="819" y="2363"/>
                  </a:lnTo>
                  <a:lnTo>
                    <a:pt x="236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81" name="Google Shape;981;p109"/>
            <p:cNvSpPr/>
            <p:nvPr/>
          </p:nvSpPr>
          <p:spPr>
            <a:xfrm>
              <a:off x="-49375100" y="3726625"/>
              <a:ext cx="108700" cy="125250"/>
            </a:xfrm>
            <a:custGeom>
              <a:rect b="b" l="l" r="r" t="t"/>
              <a:pathLst>
                <a:path extrusionOk="0" h="5010" w="4348">
                  <a:moveTo>
                    <a:pt x="0" y="1"/>
                  </a:moveTo>
                  <a:lnTo>
                    <a:pt x="4348" y="5010"/>
                  </a:lnTo>
                  <a:lnTo>
                    <a:pt x="258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82" name="Google Shape;982;p109"/>
            <p:cNvSpPr/>
            <p:nvPr/>
          </p:nvSpPr>
          <p:spPr>
            <a:xfrm>
              <a:off x="-49256975" y="3550975"/>
              <a:ext cx="17350" cy="53600"/>
            </a:xfrm>
            <a:custGeom>
              <a:rect b="b" l="l" r="r" t="t"/>
              <a:pathLst>
                <a:path extrusionOk="0" h="2144" w="694">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83" name="Google Shape;983;p109"/>
            <p:cNvSpPr/>
            <p:nvPr/>
          </p:nvSpPr>
          <p:spPr>
            <a:xfrm>
              <a:off x="-49323125" y="3575850"/>
              <a:ext cx="43350" cy="32650"/>
            </a:xfrm>
            <a:custGeom>
              <a:rect b="b" l="l" r="r" t="t"/>
              <a:pathLst>
                <a:path extrusionOk="0" h="1306" w="1734">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84" name="Google Shape;984;p109"/>
            <p:cNvSpPr/>
            <p:nvPr/>
          </p:nvSpPr>
          <p:spPr>
            <a:xfrm>
              <a:off x="-49217575" y="3575525"/>
              <a:ext cx="44900" cy="32975"/>
            </a:xfrm>
            <a:custGeom>
              <a:rect b="b" l="l" r="r" t="t"/>
              <a:pathLst>
                <a:path extrusionOk="0" h="1319" w="1796">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10"/>
          <p:cNvSpPr/>
          <p:nvPr/>
        </p:nvSpPr>
        <p:spPr>
          <a:xfrm rot="5400000">
            <a:off x="-1711550" y="1711650"/>
            <a:ext cx="6858000" cy="34347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990" name="Google Shape;990;p110"/>
          <p:cNvSpPr txBox="1"/>
          <p:nvPr/>
        </p:nvSpPr>
        <p:spPr>
          <a:xfrm>
            <a:off x="3777700" y="668125"/>
            <a:ext cx="4574700" cy="5785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TANTO AL ELABORAR/INCLUIR RECURSOS...</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-Comprobar licencia de recursos externos y siempre mejor enlazar que colgar.</a:t>
            </a:r>
            <a:endParaRPr sz="12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-Publicar los nuestros indicando siempre autoría y tipo de licencia.</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COMO AL REVISAR ACTIVIDADES DE TUS ESTUDIANTES…</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-¡¡Cuidado con el plagio en estudiantes!! (hay herramientas que pueden ayudarnos)</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p:txBody>
      </p:sp>
      <p:sp>
        <p:nvSpPr>
          <p:cNvPr id="991" name="Google Shape;991;p110"/>
          <p:cNvSpPr/>
          <p:nvPr/>
        </p:nvSpPr>
        <p:spPr>
          <a:xfrm>
            <a:off x="578974" y="1968650"/>
            <a:ext cx="2368200" cy="20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Respeto a propiedad intelectual y derechos de autor online</a:t>
            </a:r>
            <a:endParaRPr sz="2600">
              <a:solidFill>
                <a:schemeClr val="lt1"/>
              </a:solidFill>
              <a:latin typeface="Arial"/>
              <a:ea typeface="Arial"/>
              <a:cs typeface="Arial"/>
              <a:sym typeface="Arial"/>
            </a:endParaRPr>
          </a:p>
        </p:txBody>
      </p:sp>
      <p:grpSp>
        <p:nvGrpSpPr>
          <p:cNvPr id="992" name="Google Shape;992;p110"/>
          <p:cNvGrpSpPr/>
          <p:nvPr/>
        </p:nvGrpSpPr>
        <p:grpSpPr>
          <a:xfrm>
            <a:off x="1382153" y="4197356"/>
            <a:ext cx="806330" cy="796483"/>
            <a:chOff x="-37808850" y="3221575"/>
            <a:chExt cx="321375" cy="317425"/>
          </a:xfrm>
        </p:grpSpPr>
        <p:sp>
          <p:nvSpPr>
            <p:cNvPr id="993" name="Google Shape;993;p110"/>
            <p:cNvSpPr/>
            <p:nvPr/>
          </p:nvSpPr>
          <p:spPr>
            <a:xfrm>
              <a:off x="-37808850" y="3294050"/>
              <a:ext cx="261500" cy="244950"/>
            </a:xfrm>
            <a:custGeom>
              <a:rect b="b" l="l" r="r" t="t"/>
              <a:pathLst>
                <a:path extrusionOk="0" h="9798" w="1046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10"/>
            <p:cNvSpPr/>
            <p:nvPr/>
          </p:nvSpPr>
          <p:spPr>
            <a:xfrm>
              <a:off x="-37601700" y="3221575"/>
              <a:ext cx="114225" cy="111275"/>
            </a:xfrm>
            <a:custGeom>
              <a:rect b="b" l="l" r="r" t="t"/>
              <a:pathLst>
                <a:path extrusionOk="0" h="4451" w="4569">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11"/>
          <p:cNvSpPr/>
          <p:nvPr/>
        </p:nvSpPr>
        <p:spPr>
          <a:xfrm rot="5400000">
            <a:off x="-1711550" y="1711650"/>
            <a:ext cx="6858000" cy="34347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1000" name="Google Shape;1000;p111"/>
          <p:cNvSpPr/>
          <p:nvPr/>
        </p:nvSpPr>
        <p:spPr>
          <a:xfrm>
            <a:off x="3785325" y="443725"/>
            <a:ext cx="4879200" cy="5604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666666"/>
              </a:solidFill>
              <a:latin typeface="Ubuntu"/>
              <a:ea typeface="Ubuntu"/>
              <a:cs typeface="Ubuntu"/>
              <a:sym typeface="Ubuntu"/>
            </a:endParaRPr>
          </a:p>
          <a:p>
            <a:pPr indent="0" lvl="0" marL="0" marR="0" rtl="0" algn="l">
              <a:spcBef>
                <a:spcPts val="0"/>
              </a:spcBef>
              <a:spcAft>
                <a:spcPts val="0"/>
              </a:spcAft>
              <a:buNone/>
            </a:pPr>
            <a:r>
              <a:rPr b="1" lang="es" sz="1500">
                <a:solidFill>
                  <a:srgbClr val="666666"/>
                </a:solidFill>
                <a:latin typeface="Ubuntu"/>
                <a:ea typeface="Ubuntu"/>
                <a:cs typeface="Ubuntu"/>
                <a:sym typeface="Ubuntu"/>
              </a:rPr>
              <a:t>FORMAS VARIADAS E INNOVADORAS DE EVALUACIÓN PARA APRENDIZAJE AUTÓNOMO Y COLABORATIVO</a:t>
            </a:r>
            <a:r>
              <a:rPr lang="es" sz="1500">
                <a:solidFill>
                  <a:srgbClr val="666666"/>
                </a:solidFill>
                <a:latin typeface="Ubuntu"/>
                <a:ea typeface="Ubuntu"/>
                <a:cs typeface="Ubuntu"/>
                <a:sym typeface="Ubuntu"/>
              </a:rPr>
              <a:t>: actividades autoevaluables (cuestionarios), evaluación entre alumnos/ por pares (coevaluación), sistemas de rúbricas y evaluación por competencias para aprendizaje basado en proyectos, simulación y casos prácticos, etc.</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rPr lang="es" sz="1500">
                <a:solidFill>
                  <a:srgbClr val="666666"/>
                </a:solidFill>
                <a:latin typeface="Ubuntu"/>
                <a:ea typeface="Ubuntu"/>
                <a:cs typeface="Ubuntu"/>
                <a:sym typeface="Ubuntu"/>
              </a:rPr>
              <a:t>Promover y valorar la </a:t>
            </a:r>
            <a:r>
              <a:rPr b="1" lang="es" sz="1500">
                <a:solidFill>
                  <a:srgbClr val="666666"/>
                </a:solidFill>
                <a:latin typeface="Ubuntu"/>
                <a:ea typeface="Ubuntu"/>
                <a:cs typeface="Ubuntu"/>
                <a:sym typeface="Ubuntu"/>
              </a:rPr>
              <a:t>PARTICIPACIÓN</a:t>
            </a:r>
            <a:r>
              <a:rPr lang="es" sz="1500">
                <a:solidFill>
                  <a:srgbClr val="666666"/>
                </a:solidFill>
                <a:latin typeface="Ubuntu"/>
                <a:ea typeface="Ubuntu"/>
                <a:cs typeface="Ubuntu"/>
                <a:sym typeface="Ubuntu"/>
              </a:rPr>
              <a:t> en sesiones presenciales y online, como parte de la evaluación (peso/ extra…)</a:t>
            </a:r>
            <a:endParaRPr sz="1500">
              <a:latin typeface="Ubuntu"/>
              <a:ea typeface="Ubuntu"/>
              <a:cs typeface="Ubuntu"/>
              <a:sym typeface="Ubuntu"/>
            </a:endParaRPr>
          </a:p>
          <a:p>
            <a:pPr indent="0" lvl="0" marL="0" marR="0" rtl="0" algn="l">
              <a:spcBef>
                <a:spcPts val="0"/>
              </a:spcBef>
              <a:spcAft>
                <a:spcPts val="0"/>
              </a:spcAft>
              <a:buNone/>
            </a:pPr>
            <a:r>
              <a:t/>
            </a:r>
            <a:endParaRPr sz="1500">
              <a:solidFill>
                <a:schemeClr val="dk1"/>
              </a:solidFill>
              <a:latin typeface="Ubuntu"/>
              <a:ea typeface="Ubuntu"/>
              <a:cs typeface="Ubuntu"/>
              <a:sym typeface="Ubuntu"/>
            </a:endParaRPr>
          </a:p>
          <a:p>
            <a:pPr indent="-228600" lvl="0" marL="457200" marR="0" rtl="0" algn="just">
              <a:spcBef>
                <a:spcPts val="0"/>
              </a:spcBef>
              <a:spcAft>
                <a:spcPts val="0"/>
              </a:spcAft>
              <a:buNone/>
            </a:pPr>
            <a:r>
              <a:t/>
            </a:r>
            <a:endParaRPr sz="1500">
              <a:solidFill>
                <a:schemeClr val="dk1"/>
              </a:solidFill>
              <a:latin typeface="Ubuntu"/>
              <a:ea typeface="Ubuntu"/>
              <a:cs typeface="Ubuntu"/>
              <a:sym typeface="Ubuntu"/>
            </a:endParaRPr>
          </a:p>
          <a:p>
            <a:pPr indent="0" lvl="0" marL="0" marR="0" rtl="0" algn="l">
              <a:spcBef>
                <a:spcPts val="0"/>
              </a:spcBef>
              <a:spcAft>
                <a:spcPts val="0"/>
              </a:spcAft>
              <a:buNone/>
            </a:pPr>
            <a:r>
              <a:rPr b="1" lang="es" sz="1500">
                <a:solidFill>
                  <a:srgbClr val="666666"/>
                </a:solidFill>
                <a:latin typeface="Ubuntu"/>
                <a:ea typeface="Ubuntu"/>
                <a:cs typeface="Ubuntu"/>
                <a:sym typeface="Ubuntu"/>
              </a:rPr>
              <a:t>¡TRANSPARENCIA Y COMUNICACIÓN A ESTUDIANTES!</a:t>
            </a:r>
            <a:endParaRPr sz="1500">
              <a:latin typeface="Ubuntu"/>
              <a:ea typeface="Ubuntu"/>
              <a:cs typeface="Ubuntu"/>
              <a:sym typeface="Ubuntu"/>
            </a:endParaRPr>
          </a:p>
          <a:p>
            <a:pPr indent="0" lvl="0" marL="0" marR="0" rtl="0" algn="l">
              <a:spcBef>
                <a:spcPts val="1000"/>
              </a:spcBef>
              <a:spcAft>
                <a:spcPts val="0"/>
              </a:spcAft>
              <a:buNone/>
            </a:pPr>
            <a:r>
              <a:rPr b="1" lang="es" sz="1500">
                <a:solidFill>
                  <a:srgbClr val="666666"/>
                </a:solidFill>
                <a:latin typeface="Ubuntu"/>
                <a:ea typeface="Ubuntu"/>
                <a:cs typeface="Ubuntu"/>
                <a:sym typeface="Ubuntu"/>
              </a:rPr>
              <a:t>-Indicaciones </a:t>
            </a:r>
            <a:r>
              <a:rPr lang="es" sz="1500">
                <a:solidFill>
                  <a:srgbClr val="666666"/>
                </a:solidFill>
                <a:latin typeface="Ubuntu"/>
                <a:ea typeface="Ubuntu"/>
                <a:cs typeface="Ubuntu"/>
                <a:sym typeface="Ubuntu"/>
              </a:rPr>
              <a:t>desde el inicio (guía) sobre sistema de evaluación (tipo de actividades, planificación, mínimos y otros aspectos valorables); criterios y modo de ver resultados online.</a:t>
            </a:r>
            <a:endParaRPr sz="1500">
              <a:latin typeface="Ubuntu"/>
              <a:ea typeface="Ubuntu"/>
              <a:cs typeface="Ubuntu"/>
              <a:sym typeface="Ubuntu"/>
            </a:endParaRPr>
          </a:p>
          <a:p>
            <a:pPr indent="0" lvl="0" marL="0" marR="0" rtl="0" algn="l">
              <a:spcBef>
                <a:spcPts val="1000"/>
              </a:spcBef>
              <a:spcAft>
                <a:spcPts val="1000"/>
              </a:spcAft>
              <a:buNone/>
            </a:pPr>
            <a:r>
              <a:rPr b="1" lang="es" sz="1500">
                <a:solidFill>
                  <a:srgbClr val="666666"/>
                </a:solidFill>
                <a:latin typeface="Ubuntu"/>
                <a:ea typeface="Ubuntu"/>
                <a:cs typeface="Ubuntu"/>
                <a:sym typeface="Ubuntu"/>
              </a:rPr>
              <a:t>-Feedback </a:t>
            </a:r>
            <a:r>
              <a:rPr lang="es" sz="1500">
                <a:solidFill>
                  <a:srgbClr val="666666"/>
                </a:solidFill>
                <a:latin typeface="Ubuntu"/>
                <a:ea typeface="Ubuntu"/>
                <a:cs typeface="Ubuntu"/>
                <a:sym typeface="Ubuntu"/>
              </a:rPr>
              <a:t>individual y personalizado sobre resultados de cada tarea y evaluación global en red (ej. configurando Calificaciones conforme al sistema de evaluación en campus virtual).</a:t>
            </a:r>
            <a:endParaRPr sz="1500">
              <a:latin typeface="Ubuntu"/>
              <a:ea typeface="Ubuntu"/>
              <a:cs typeface="Ubuntu"/>
              <a:sym typeface="Ubuntu"/>
            </a:endParaRPr>
          </a:p>
        </p:txBody>
      </p:sp>
      <p:sp>
        <p:nvSpPr>
          <p:cNvPr id="1001" name="Google Shape;1001;p111"/>
          <p:cNvSpPr/>
          <p:nvPr/>
        </p:nvSpPr>
        <p:spPr>
          <a:xfrm>
            <a:off x="550701" y="1653050"/>
            <a:ext cx="2434500" cy="249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Evaluación continua, formativa, coherente, transparente e innovadora</a:t>
            </a:r>
            <a:endParaRPr sz="2600">
              <a:solidFill>
                <a:schemeClr val="lt1"/>
              </a:solidFill>
              <a:latin typeface="Arial"/>
              <a:ea typeface="Arial"/>
              <a:cs typeface="Arial"/>
              <a:sym typeface="Arial"/>
            </a:endParaRPr>
          </a:p>
        </p:txBody>
      </p:sp>
      <p:grpSp>
        <p:nvGrpSpPr>
          <p:cNvPr id="1002" name="Google Shape;1002;p111"/>
          <p:cNvGrpSpPr/>
          <p:nvPr/>
        </p:nvGrpSpPr>
        <p:grpSpPr>
          <a:xfrm>
            <a:off x="1346202" y="4197016"/>
            <a:ext cx="908414" cy="1036737"/>
            <a:chOff x="-25094250" y="3547050"/>
            <a:chExt cx="295400" cy="295375"/>
          </a:xfrm>
        </p:grpSpPr>
        <p:sp>
          <p:nvSpPr>
            <p:cNvPr id="1003" name="Google Shape;1003;p111"/>
            <p:cNvSpPr/>
            <p:nvPr/>
          </p:nvSpPr>
          <p:spPr>
            <a:xfrm>
              <a:off x="-24990275" y="3580925"/>
              <a:ext cx="17350" cy="17350"/>
            </a:xfrm>
            <a:custGeom>
              <a:rect b="b" l="l" r="r" t="t"/>
              <a:pathLst>
                <a:path extrusionOk="0" h="694" w="694">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4" name="Google Shape;1004;p111"/>
            <p:cNvSpPr/>
            <p:nvPr/>
          </p:nvSpPr>
          <p:spPr>
            <a:xfrm>
              <a:off x="-25041475" y="3668350"/>
              <a:ext cx="52025" cy="52000"/>
            </a:xfrm>
            <a:custGeom>
              <a:rect b="b" l="l" r="r" t="t"/>
              <a:pathLst>
                <a:path extrusionOk="0" h="2080" w="2081">
                  <a:moveTo>
                    <a:pt x="1" y="0"/>
                  </a:moveTo>
                  <a:lnTo>
                    <a:pt x="1" y="2080"/>
                  </a:lnTo>
                  <a:lnTo>
                    <a:pt x="2080" y="2080"/>
                  </a:lnTo>
                  <a:lnTo>
                    <a:pt x="208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5" name="Google Shape;1005;p111"/>
            <p:cNvSpPr/>
            <p:nvPr/>
          </p:nvSpPr>
          <p:spPr>
            <a:xfrm>
              <a:off x="-25094250" y="3547050"/>
              <a:ext cx="224500" cy="295375"/>
            </a:xfrm>
            <a:custGeom>
              <a:rect b="b" l="l" r="r" t="t"/>
              <a:pathLst>
                <a:path extrusionOk="0" h="11815" w="898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6" name="Google Shape;1006;p111"/>
            <p:cNvSpPr/>
            <p:nvPr/>
          </p:nvSpPr>
          <p:spPr>
            <a:xfrm>
              <a:off x="-24851650" y="3582300"/>
              <a:ext cx="52800" cy="190825"/>
            </a:xfrm>
            <a:custGeom>
              <a:rect b="b" l="l" r="r" t="t"/>
              <a:pathLst>
                <a:path extrusionOk="0" h="7633" w="2112">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7" name="Google Shape;1007;p111"/>
            <p:cNvSpPr/>
            <p:nvPr/>
          </p:nvSpPr>
          <p:spPr>
            <a:xfrm>
              <a:off x="-24850875" y="3788050"/>
              <a:ext cx="52025" cy="53600"/>
            </a:xfrm>
            <a:custGeom>
              <a:rect b="b" l="l" r="r" t="t"/>
              <a:pathLst>
                <a:path extrusionOk="0" h="2144" w="2081">
                  <a:moveTo>
                    <a:pt x="1" y="1"/>
                  </a:moveTo>
                  <a:lnTo>
                    <a:pt x="1" y="1104"/>
                  </a:lnTo>
                  <a:lnTo>
                    <a:pt x="64" y="1104"/>
                  </a:lnTo>
                  <a:cubicBezTo>
                    <a:pt x="64" y="1702"/>
                    <a:pt x="505" y="2143"/>
                    <a:pt x="1072" y="2143"/>
                  </a:cubicBezTo>
                  <a:cubicBezTo>
                    <a:pt x="1671" y="2143"/>
                    <a:pt x="2080" y="1671"/>
                    <a:pt x="2080" y="1104"/>
                  </a:cubicBezTo>
                  <a:lnTo>
                    <a:pt x="208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12"/>
          <p:cNvSpPr/>
          <p:nvPr/>
        </p:nvSpPr>
        <p:spPr>
          <a:xfrm rot="5400000">
            <a:off x="-1719125" y="1719300"/>
            <a:ext cx="6858000" cy="34194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1013" name="Google Shape;1013;p112"/>
          <p:cNvSpPr/>
          <p:nvPr/>
        </p:nvSpPr>
        <p:spPr>
          <a:xfrm>
            <a:off x="586874" y="1795325"/>
            <a:ext cx="2131800" cy="209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Tutorizar asignaturas en red, más allá de responder a dudas</a:t>
            </a:r>
            <a:endParaRPr sz="2600">
              <a:solidFill>
                <a:schemeClr val="lt1"/>
              </a:solidFill>
              <a:latin typeface="Arial"/>
              <a:ea typeface="Arial"/>
              <a:cs typeface="Arial"/>
              <a:sym typeface="Arial"/>
            </a:endParaRPr>
          </a:p>
        </p:txBody>
      </p:sp>
      <p:grpSp>
        <p:nvGrpSpPr>
          <p:cNvPr id="1014" name="Google Shape;1014;p112"/>
          <p:cNvGrpSpPr/>
          <p:nvPr/>
        </p:nvGrpSpPr>
        <p:grpSpPr>
          <a:xfrm>
            <a:off x="1220655" y="4342161"/>
            <a:ext cx="956790" cy="995310"/>
            <a:chOff x="581525" y="3254850"/>
            <a:chExt cx="297750" cy="294575"/>
          </a:xfrm>
        </p:grpSpPr>
        <p:sp>
          <p:nvSpPr>
            <p:cNvPr id="1015" name="Google Shape;1015;p112"/>
            <p:cNvSpPr/>
            <p:nvPr/>
          </p:nvSpPr>
          <p:spPr>
            <a:xfrm>
              <a:off x="616950" y="3358025"/>
              <a:ext cx="89025" cy="86650"/>
            </a:xfrm>
            <a:custGeom>
              <a:rect b="b" l="l" r="r" t="t"/>
              <a:pathLst>
                <a:path extrusionOk="0" h="3466" w="3561">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6" name="Google Shape;1016;p112"/>
            <p:cNvSpPr/>
            <p:nvPr/>
          </p:nvSpPr>
          <p:spPr>
            <a:xfrm>
              <a:off x="721725" y="3254850"/>
              <a:ext cx="157550" cy="155975"/>
            </a:xfrm>
            <a:custGeom>
              <a:rect b="b" l="l" r="r" t="t"/>
              <a:pathLst>
                <a:path extrusionOk="0" h="6239" w="6302">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112"/>
            <p:cNvSpPr/>
            <p:nvPr/>
          </p:nvSpPr>
          <p:spPr>
            <a:xfrm>
              <a:off x="581525" y="3440725"/>
              <a:ext cx="157550" cy="108700"/>
            </a:xfrm>
            <a:custGeom>
              <a:rect b="b" l="l" r="r" t="t"/>
              <a:pathLst>
                <a:path extrusionOk="0" h="4348" w="6302">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18" name="Google Shape;1018;p112"/>
          <p:cNvSpPr/>
          <p:nvPr/>
        </p:nvSpPr>
        <p:spPr>
          <a:xfrm>
            <a:off x="3831050" y="611725"/>
            <a:ext cx="4762800" cy="603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 sz="1500">
                <a:solidFill>
                  <a:srgbClr val="595959"/>
                </a:solidFill>
                <a:latin typeface="Ubuntu"/>
                <a:ea typeface="Ubuntu"/>
                <a:cs typeface="Ubuntu"/>
                <a:sym typeface="Ubuntu"/>
              </a:rPr>
              <a:t>ATENCIÓN A CONSULTAS ONLINE</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Combina fórmulas según los casos:</a:t>
            </a:r>
            <a:endParaRPr sz="1500">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-Síncronas por webconferencia</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-Foros y sistema de mensajería del campus virtual como complemento (respuesta en periodo corto)</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Usar siempre que se pueda el campus virtual (mejor que por email), dejando evidencia.</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Dejar muy claras las vías a los estudiantes (ej. sistema de mensajería, foros…), plazos de respuesta… </a:t>
            </a:r>
            <a:endParaRPr sz="1500">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¡Humaniza y sé cercano! </a:t>
            </a:r>
            <a:r>
              <a:rPr lang="es" sz="1500">
                <a:solidFill>
                  <a:srgbClr val="595959"/>
                </a:solidFill>
                <a:latin typeface="Ubuntu"/>
                <a:ea typeface="Ubuntu"/>
                <a:cs typeface="Ubuntu"/>
                <a:sym typeface="Ubuntu"/>
              </a:rPr>
              <a:t>Minivídeos con explicaciones a respuestas frecuentes, ejemplos de revisión de prácticas…</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a:t>
            </a:r>
            <a:endParaRPr sz="1500">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Pero tutorizar online va mucho más allá…</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¡HAZ TU PLAN DE SEGUIMIENTO Y DINAMIZACIÓN AL INICIO! </a:t>
            </a:r>
            <a:r>
              <a:rPr lang="es" sz="1500">
                <a:solidFill>
                  <a:srgbClr val="595959"/>
                </a:solidFill>
                <a:latin typeface="Ubuntu"/>
                <a:ea typeface="Ubuntu"/>
                <a:cs typeface="Ubuntu"/>
                <a:sym typeface="Ubuntu"/>
              </a:rPr>
              <a:t>Hitos, modelos de mensajes, fechas y canales de envío…</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3"/>
          <p:cNvSpPr/>
          <p:nvPr/>
        </p:nvSpPr>
        <p:spPr>
          <a:xfrm rot="5400000">
            <a:off x="-1723000" y="1723050"/>
            <a:ext cx="6858000" cy="34119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1024" name="Google Shape;1024;p113"/>
          <p:cNvSpPr/>
          <p:nvPr/>
        </p:nvSpPr>
        <p:spPr>
          <a:xfrm>
            <a:off x="478027" y="1400200"/>
            <a:ext cx="2385300" cy="249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Apoyar la experiencia de aprendizaje online: recursos de ayuda y guía</a:t>
            </a:r>
            <a:endParaRPr sz="2600">
              <a:solidFill>
                <a:schemeClr val="lt1"/>
              </a:solidFill>
              <a:latin typeface="Arial"/>
              <a:ea typeface="Arial"/>
              <a:cs typeface="Arial"/>
              <a:sym typeface="Arial"/>
            </a:endParaRPr>
          </a:p>
        </p:txBody>
      </p:sp>
      <p:sp>
        <p:nvSpPr>
          <p:cNvPr id="1025" name="Google Shape;1025;p113"/>
          <p:cNvSpPr/>
          <p:nvPr/>
        </p:nvSpPr>
        <p:spPr>
          <a:xfrm>
            <a:off x="3785325" y="537900"/>
            <a:ext cx="4702500" cy="506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¡IMPULSAR RECURSOS DE AYUDA ONLINE!</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¿Qué tal si convertimos las guías docentes en </a:t>
            </a:r>
            <a:r>
              <a:rPr b="1" lang="es" sz="1500">
                <a:solidFill>
                  <a:srgbClr val="595959"/>
                </a:solidFill>
                <a:latin typeface="Ubuntu"/>
                <a:ea typeface="Ubuntu"/>
                <a:cs typeface="Ubuntu"/>
                <a:sym typeface="Ubuntu"/>
              </a:rPr>
              <a:t>guías didácticas de la asignatura</a:t>
            </a:r>
            <a:r>
              <a:rPr lang="es" sz="1500">
                <a:solidFill>
                  <a:srgbClr val="595959"/>
                </a:solidFill>
                <a:latin typeface="Ubuntu"/>
                <a:ea typeface="Ubuntu"/>
                <a:cs typeface="Ubuntu"/>
                <a:sym typeface="Ubuntu"/>
              </a:rPr>
              <a:t> disponibles para los estudiantes online? (lenguaje “inteligible”, concretar lo dispuesto en adendas)</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Más ideas:</a:t>
            </a:r>
            <a:endParaRPr sz="1500">
              <a:latin typeface="Ubuntu"/>
              <a:ea typeface="Ubuntu"/>
              <a:cs typeface="Ubuntu"/>
              <a:sym typeface="Ubuntu"/>
            </a:endParaRPr>
          </a:p>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273050" lvl="0" marL="285750" marR="0" rtl="0" algn="l">
              <a:spcBef>
                <a:spcPts val="10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Guías visuales o video-presentaciones de asignatura.</a:t>
            </a:r>
            <a:endParaRPr sz="1500">
              <a:latin typeface="Ubuntu"/>
              <a:ea typeface="Ubuntu"/>
              <a:cs typeface="Ubuntu"/>
              <a:sym typeface="Ubuntu"/>
            </a:endParaRPr>
          </a:p>
          <a:p>
            <a:pPr indent="-273050" lvl="0" marL="285750" marR="0" rtl="0" algn="l">
              <a:spcBef>
                <a:spcPts val="10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Listado/ foro de FAQs sobre metodología</a:t>
            </a:r>
            <a:endParaRPr sz="1500">
              <a:latin typeface="Ubuntu"/>
              <a:ea typeface="Ubuntu"/>
              <a:cs typeface="Ubuntu"/>
              <a:sym typeface="Ubuntu"/>
            </a:endParaRPr>
          </a:p>
          <a:p>
            <a:pPr indent="-273050" lvl="0" marL="285750" marR="0" rtl="0" algn="l">
              <a:spcBef>
                <a:spcPts val="10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Guías de aprendizaje para cada unidad con la información necesaria para la consecución de objetivos (o planteamiento de contenidos como UD con esta información y recursos complementarios).</a:t>
            </a:r>
            <a:endParaRPr sz="1500">
              <a:latin typeface="Ubuntu"/>
              <a:ea typeface="Ubuntu"/>
              <a:cs typeface="Ubuntu"/>
              <a:sym typeface="Ubuntu"/>
            </a:endParaRPr>
          </a:p>
          <a:p>
            <a:pPr indent="-273050" lvl="0" marL="285750" marR="0" rtl="0" algn="l">
              <a:spcBef>
                <a:spcPts val="1000"/>
              </a:spcBef>
              <a:spcAft>
                <a:spcPts val="0"/>
              </a:spcAft>
              <a:buClr>
                <a:srgbClr val="595959"/>
              </a:buClr>
              <a:buSzPts val="1500"/>
              <a:buFont typeface="Ubuntu"/>
              <a:buChar char="-"/>
            </a:pPr>
            <a:r>
              <a:rPr lang="es" sz="1500">
                <a:solidFill>
                  <a:srgbClr val="595959"/>
                </a:solidFill>
                <a:latin typeface="Ubuntu"/>
                <a:ea typeface="Ubuntu"/>
                <a:cs typeface="Ubuntu"/>
                <a:sym typeface="Ubuntu"/>
              </a:rPr>
              <a:t>Guías con instrucciones para cada actividad/proyecto práctico, ejemplos, criterios de evaluación…</a:t>
            </a:r>
            <a:endParaRPr sz="1500">
              <a:latin typeface="Ubuntu"/>
              <a:ea typeface="Ubuntu"/>
              <a:cs typeface="Ubuntu"/>
              <a:sym typeface="Ubuntu"/>
            </a:endParaRPr>
          </a:p>
          <a:p>
            <a:pPr indent="-177800" lvl="0" marL="285750" marR="0" rtl="0" algn="l">
              <a:spcBef>
                <a:spcPts val="1000"/>
              </a:spcBef>
              <a:spcAft>
                <a:spcPts val="0"/>
              </a:spcAft>
              <a:buClr>
                <a:schemeClr val="dk1"/>
              </a:buClr>
              <a:buSzPts val="1700"/>
              <a:buFont typeface="Calibri"/>
              <a:buNone/>
            </a:pPr>
            <a:r>
              <a:t/>
            </a:r>
            <a:endParaRPr b="1" sz="1500">
              <a:solidFill>
                <a:schemeClr val="dk1"/>
              </a:solidFill>
              <a:latin typeface="Ubuntu"/>
              <a:ea typeface="Ubuntu"/>
              <a:cs typeface="Ubuntu"/>
              <a:sym typeface="Ubuntu"/>
            </a:endParaRPr>
          </a:p>
        </p:txBody>
      </p:sp>
      <p:grpSp>
        <p:nvGrpSpPr>
          <p:cNvPr id="1026" name="Google Shape;1026;p113"/>
          <p:cNvGrpSpPr/>
          <p:nvPr/>
        </p:nvGrpSpPr>
        <p:grpSpPr>
          <a:xfrm>
            <a:off x="1274166" y="4479367"/>
            <a:ext cx="802041" cy="888287"/>
            <a:chOff x="-34405525" y="3558075"/>
            <a:chExt cx="292225" cy="293600"/>
          </a:xfrm>
        </p:grpSpPr>
        <p:sp>
          <p:nvSpPr>
            <p:cNvPr id="1027" name="Google Shape;1027;p113"/>
            <p:cNvSpPr/>
            <p:nvPr/>
          </p:nvSpPr>
          <p:spPr>
            <a:xfrm>
              <a:off x="-34303150" y="3663825"/>
              <a:ext cx="189850" cy="187850"/>
            </a:xfrm>
            <a:custGeom>
              <a:rect b="b" l="l" r="r" t="t"/>
              <a:pathLst>
                <a:path extrusionOk="0" h="7514" w="7594">
                  <a:moveTo>
                    <a:pt x="5487" y="0"/>
                  </a:moveTo>
                  <a:cubicBezTo>
                    <a:pt x="5380" y="0"/>
                    <a:pt x="5278" y="8"/>
                    <a:pt x="5168" y="24"/>
                  </a:cubicBezTo>
                  <a:cubicBezTo>
                    <a:pt x="4349" y="181"/>
                    <a:pt x="3656" y="843"/>
                    <a:pt x="3561" y="1630"/>
                  </a:cubicBezTo>
                  <a:cubicBezTo>
                    <a:pt x="3467" y="2198"/>
                    <a:pt x="3561" y="2513"/>
                    <a:pt x="3719" y="2891"/>
                  </a:cubicBezTo>
                  <a:lnTo>
                    <a:pt x="285" y="6325"/>
                  </a:lnTo>
                  <a:cubicBezTo>
                    <a:pt x="1" y="6608"/>
                    <a:pt x="1" y="7049"/>
                    <a:pt x="285" y="7301"/>
                  </a:cubicBezTo>
                  <a:cubicBezTo>
                    <a:pt x="426" y="7443"/>
                    <a:pt x="600" y="7514"/>
                    <a:pt x="773" y="7514"/>
                  </a:cubicBezTo>
                  <a:cubicBezTo>
                    <a:pt x="946" y="7514"/>
                    <a:pt x="1119" y="7443"/>
                    <a:pt x="1261" y="7301"/>
                  </a:cubicBezTo>
                  <a:lnTo>
                    <a:pt x="4695" y="3899"/>
                  </a:lnTo>
                  <a:cubicBezTo>
                    <a:pt x="5022" y="4016"/>
                    <a:pt x="5280" y="4080"/>
                    <a:pt x="5597" y="4080"/>
                  </a:cubicBezTo>
                  <a:cubicBezTo>
                    <a:pt x="5708" y="4080"/>
                    <a:pt x="5825" y="4073"/>
                    <a:pt x="5955" y="4056"/>
                  </a:cubicBezTo>
                  <a:cubicBezTo>
                    <a:pt x="6775" y="3899"/>
                    <a:pt x="7436" y="3206"/>
                    <a:pt x="7562" y="2418"/>
                  </a:cubicBezTo>
                  <a:cubicBezTo>
                    <a:pt x="7594" y="2198"/>
                    <a:pt x="7594" y="1945"/>
                    <a:pt x="7562" y="1756"/>
                  </a:cubicBezTo>
                  <a:cubicBezTo>
                    <a:pt x="7562" y="1630"/>
                    <a:pt x="7436" y="1504"/>
                    <a:pt x="7310" y="1473"/>
                  </a:cubicBezTo>
                  <a:cubicBezTo>
                    <a:pt x="7287" y="1465"/>
                    <a:pt x="7259" y="1461"/>
                    <a:pt x="7229" y="1461"/>
                  </a:cubicBezTo>
                  <a:cubicBezTo>
                    <a:pt x="7141" y="1461"/>
                    <a:pt x="7034" y="1497"/>
                    <a:pt x="6964" y="1567"/>
                  </a:cubicBezTo>
                  <a:lnTo>
                    <a:pt x="6491" y="2040"/>
                  </a:lnTo>
                  <a:cubicBezTo>
                    <a:pt x="6365" y="2166"/>
                    <a:pt x="6192" y="2229"/>
                    <a:pt x="6014" y="2229"/>
                  </a:cubicBezTo>
                  <a:cubicBezTo>
                    <a:pt x="5837" y="2229"/>
                    <a:pt x="5656" y="2166"/>
                    <a:pt x="5514" y="2040"/>
                  </a:cubicBezTo>
                  <a:cubicBezTo>
                    <a:pt x="5231" y="1756"/>
                    <a:pt x="5231" y="1315"/>
                    <a:pt x="5514" y="1032"/>
                  </a:cubicBezTo>
                  <a:lnTo>
                    <a:pt x="6018" y="622"/>
                  </a:lnTo>
                  <a:cubicBezTo>
                    <a:pt x="6113" y="528"/>
                    <a:pt x="6144" y="370"/>
                    <a:pt x="6113" y="276"/>
                  </a:cubicBezTo>
                  <a:cubicBezTo>
                    <a:pt x="6050" y="150"/>
                    <a:pt x="5955" y="55"/>
                    <a:pt x="5829" y="24"/>
                  </a:cubicBezTo>
                  <a:cubicBezTo>
                    <a:pt x="5703" y="8"/>
                    <a:pt x="5593" y="0"/>
                    <a:pt x="548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8" name="Google Shape;1028;p113"/>
            <p:cNvSpPr/>
            <p:nvPr/>
          </p:nvSpPr>
          <p:spPr>
            <a:xfrm>
              <a:off x="-34250375" y="3565950"/>
              <a:ext cx="46500" cy="46500"/>
            </a:xfrm>
            <a:custGeom>
              <a:rect b="b" l="l" r="r" t="t"/>
              <a:pathLst>
                <a:path extrusionOk="0" h="1860" w="1860">
                  <a:moveTo>
                    <a:pt x="1" y="1"/>
                  </a:moveTo>
                  <a:lnTo>
                    <a:pt x="1" y="1859"/>
                  </a:lnTo>
                  <a:lnTo>
                    <a:pt x="1860" y="1859"/>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9" name="Google Shape;1029;p113"/>
            <p:cNvSpPr/>
            <p:nvPr/>
          </p:nvSpPr>
          <p:spPr>
            <a:xfrm>
              <a:off x="-34405525" y="3558075"/>
              <a:ext cx="206375" cy="276475"/>
            </a:xfrm>
            <a:custGeom>
              <a:rect b="b" l="l" r="r" t="t"/>
              <a:pathLst>
                <a:path extrusionOk="0" h="11059" w="8255">
                  <a:moveTo>
                    <a:pt x="3812" y="1450"/>
                  </a:moveTo>
                  <a:cubicBezTo>
                    <a:pt x="4001" y="1450"/>
                    <a:pt x="4159" y="1607"/>
                    <a:pt x="4159" y="1796"/>
                  </a:cubicBezTo>
                  <a:cubicBezTo>
                    <a:pt x="4159" y="2017"/>
                    <a:pt x="4001" y="2174"/>
                    <a:pt x="3812" y="2174"/>
                  </a:cubicBezTo>
                  <a:cubicBezTo>
                    <a:pt x="3623" y="2174"/>
                    <a:pt x="3466" y="2017"/>
                    <a:pt x="3466" y="1796"/>
                  </a:cubicBezTo>
                  <a:cubicBezTo>
                    <a:pt x="3466" y="1607"/>
                    <a:pt x="3623" y="1450"/>
                    <a:pt x="3812" y="1450"/>
                  </a:cubicBezTo>
                  <a:close/>
                  <a:moveTo>
                    <a:pt x="3812" y="2836"/>
                  </a:moveTo>
                  <a:cubicBezTo>
                    <a:pt x="4001" y="2836"/>
                    <a:pt x="4159" y="2993"/>
                    <a:pt x="4159" y="3183"/>
                  </a:cubicBezTo>
                  <a:lnTo>
                    <a:pt x="4159" y="5293"/>
                  </a:lnTo>
                  <a:cubicBezTo>
                    <a:pt x="4159" y="5482"/>
                    <a:pt x="4001" y="5640"/>
                    <a:pt x="3812" y="5640"/>
                  </a:cubicBezTo>
                  <a:cubicBezTo>
                    <a:pt x="3623" y="5640"/>
                    <a:pt x="3466" y="5482"/>
                    <a:pt x="3466" y="5293"/>
                  </a:cubicBezTo>
                  <a:lnTo>
                    <a:pt x="3466" y="3183"/>
                  </a:lnTo>
                  <a:cubicBezTo>
                    <a:pt x="3466" y="2993"/>
                    <a:pt x="3623" y="2836"/>
                    <a:pt x="3812" y="2836"/>
                  </a:cubicBezTo>
                  <a:close/>
                  <a:moveTo>
                    <a:pt x="5860" y="6301"/>
                  </a:moveTo>
                  <a:cubicBezTo>
                    <a:pt x="6049" y="6301"/>
                    <a:pt x="6207" y="6459"/>
                    <a:pt x="6207" y="6648"/>
                  </a:cubicBezTo>
                  <a:cubicBezTo>
                    <a:pt x="6207" y="6837"/>
                    <a:pt x="6049" y="6995"/>
                    <a:pt x="5860" y="6995"/>
                  </a:cubicBezTo>
                  <a:lnTo>
                    <a:pt x="1733" y="6995"/>
                  </a:lnTo>
                  <a:cubicBezTo>
                    <a:pt x="1544" y="6995"/>
                    <a:pt x="1387" y="6837"/>
                    <a:pt x="1387" y="6648"/>
                  </a:cubicBezTo>
                  <a:cubicBezTo>
                    <a:pt x="1387" y="6459"/>
                    <a:pt x="1544" y="6301"/>
                    <a:pt x="1733" y="6301"/>
                  </a:cubicBezTo>
                  <a:close/>
                  <a:moveTo>
                    <a:pt x="4537" y="7688"/>
                  </a:moveTo>
                  <a:cubicBezTo>
                    <a:pt x="4726" y="7688"/>
                    <a:pt x="4884" y="7845"/>
                    <a:pt x="4884" y="8034"/>
                  </a:cubicBezTo>
                  <a:cubicBezTo>
                    <a:pt x="4884" y="8223"/>
                    <a:pt x="4726" y="8381"/>
                    <a:pt x="4537" y="8381"/>
                  </a:cubicBezTo>
                  <a:lnTo>
                    <a:pt x="1733" y="8381"/>
                  </a:lnTo>
                  <a:cubicBezTo>
                    <a:pt x="1544" y="8381"/>
                    <a:pt x="1387" y="8223"/>
                    <a:pt x="1387" y="8034"/>
                  </a:cubicBezTo>
                  <a:cubicBezTo>
                    <a:pt x="1387" y="7845"/>
                    <a:pt x="1544" y="7688"/>
                    <a:pt x="1733" y="7688"/>
                  </a:cubicBezTo>
                  <a:close/>
                  <a:moveTo>
                    <a:pt x="347" y="1"/>
                  </a:moveTo>
                  <a:cubicBezTo>
                    <a:pt x="158" y="1"/>
                    <a:pt x="0" y="158"/>
                    <a:pt x="0" y="347"/>
                  </a:cubicBezTo>
                  <a:lnTo>
                    <a:pt x="0" y="10681"/>
                  </a:lnTo>
                  <a:cubicBezTo>
                    <a:pt x="0" y="10964"/>
                    <a:pt x="158" y="11059"/>
                    <a:pt x="347" y="11059"/>
                  </a:cubicBezTo>
                  <a:lnTo>
                    <a:pt x="3466" y="11059"/>
                  </a:lnTo>
                  <a:cubicBezTo>
                    <a:pt x="3466" y="10712"/>
                    <a:pt x="3592" y="10366"/>
                    <a:pt x="3844" y="10082"/>
                  </a:cubicBezTo>
                  <a:lnTo>
                    <a:pt x="4254" y="9704"/>
                  </a:lnTo>
                  <a:lnTo>
                    <a:pt x="1702" y="9704"/>
                  </a:lnTo>
                  <a:cubicBezTo>
                    <a:pt x="1481" y="9704"/>
                    <a:pt x="1324" y="9546"/>
                    <a:pt x="1324" y="9326"/>
                  </a:cubicBezTo>
                  <a:cubicBezTo>
                    <a:pt x="1324" y="9137"/>
                    <a:pt x="1481" y="8979"/>
                    <a:pt x="1702" y="8979"/>
                  </a:cubicBezTo>
                  <a:lnTo>
                    <a:pt x="4915" y="8979"/>
                  </a:lnTo>
                  <a:lnTo>
                    <a:pt x="6963" y="6932"/>
                  </a:lnTo>
                  <a:cubicBezTo>
                    <a:pt x="6900" y="6585"/>
                    <a:pt x="6805" y="6238"/>
                    <a:pt x="6931" y="5703"/>
                  </a:cubicBezTo>
                  <a:cubicBezTo>
                    <a:pt x="7089" y="4915"/>
                    <a:pt x="7562" y="4254"/>
                    <a:pt x="8255" y="3876"/>
                  </a:cubicBezTo>
                  <a:lnTo>
                    <a:pt x="8255" y="2773"/>
                  </a:lnTo>
                  <a:lnTo>
                    <a:pt x="5860" y="2773"/>
                  </a:lnTo>
                  <a:cubicBezTo>
                    <a:pt x="5671" y="2773"/>
                    <a:pt x="5514" y="2615"/>
                    <a:pt x="5514" y="2395"/>
                  </a:cubicBezTo>
                  <a:lnTo>
                    <a:pt x="551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14"/>
          <p:cNvSpPr/>
          <p:nvPr/>
        </p:nvSpPr>
        <p:spPr>
          <a:xfrm rot="5400000">
            <a:off x="-1719125" y="1719300"/>
            <a:ext cx="6858000" cy="34194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1035" name="Google Shape;1035;p114"/>
          <p:cNvSpPr/>
          <p:nvPr/>
        </p:nvSpPr>
        <p:spPr>
          <a:xfrm>
            <a:off x="595350" y="2185600"/>
            <a:ext cx="2306100" cy="1678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Gestionar nuestro tiempo como docentes</a:t>
            </a:r>
            <a:endParaRPr b="1" sz="2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036" name="Google Shape;1036;p114"/>
          <p:cNvSpPr txBox="1"/>
          <p:nvPr/>
        </p:nvSpPr>
        <p:spPr>
          <a:xfrm>
            <a:off x="3800575" y="838225"/>
            <a:ext cx="4661700" cy="4853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La docencia en red implica si cabe </a:t>
            </a:r>
            <a:r>
              <a:rPr b="1" lang="es" sz="1500">
                <a:solidFill>
                  <a:srgbClr val="595959"/>
                </a:solidFill>
                <a:latin typeface="Ubuntu"/>
                <a:ea typeface="Ubuntu"/>
                <a:cs typeface="Ubuntu"/>
                <a:sym typeface="Ubuntu"/>
              </a:rPr>
              <a:t>MÁS DEDICACIÓN</a:t>
            </a:r>
            <a:r>
              <a:rPr lang="es" sz="1500">
                <a:solidFill>
                  <a:srgbClr val="595959"/>
                </a:solidFill>
                <a:latin typeface="Ubuntu"/>
                <a:ea typeface="Ubuntu"/>
                <a:cs typeface="Ubuntu"/>
                <a:sym typeface="Ubuntu"/>
              </a:rPr>
              <a:t>, lo hemos comprobado. Algunas </a:t>
            </a:r>
            <a:r>
              <a:rPr b="1" lang="es" sz="1500">
                <a:solidFill>
                  <a:srgbClr val="595959"/>
                </a:solidFill>
                <a:latin typeface="Ubuntu"/>
                <a:ea typeface="Ubuntu"/>
                <a:cs typeface="Ubuntu"/>
                <a:sym typeface="Ubuntu"/>
              </a:rPr>
              <a:t>ideas para ORGANIZARNOS mejor:</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-Una buen diseño de recursos y organización del campus virtual= ROI. ¡Esfuerzo ahora pero útiles de vuelta a la normalidad! </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-El campus virtual, excelente herramienta de gestión de información y cuadro de mando integral (ej. Evaluación y calificaciones)</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-¡¡Hacer ver a los estudiantes que no tenemos por que estar disponibles online las 24 horas!! </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lang="es" sz="1500">
                <a:solidFill>
                  <a:srgbClr val="595959"/>
                </a:solidFill>
                <a:latin typeface="Ubuntu"/>
                <a:ea typeface="Ubuntu"/>
                <a:cs typeface="Ubuntu"/>
                <a:sym typeface="Ubuntu"/>
              </a:rPr>
              <a:t>-Marcar unas normas y dejarlas claras. “Netiqueta” y publicación online sobre nuestros plazos para responder dudas (horario de tutorías), evaluar…</a:t>
            </a:r>
            <a:endParaRPr sz="15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t/>
            </a:r>
            <a:endParaRPr sz="1500">
              <a:solidFill>
                <a:srgbClr val="666666"/>
              </a:solidFill>
              <a:latin typeface="Ubuntu"/>
              <a:ea typeface="Ubuntu"/>
              <a:cs typeface="Ubuntu"/>
              <a:sym typeface="Ubuntu"/>
            </a:endParaRPr>
          </a:p>
          <a:p>
            <a:pPr indent="0" lvl="0" marL="0" marR="0" rtl="0" algn="l">
              <a:spcBef>
                <a:spcPts val="0"/>
              </a:spcBef>
              <a:spcAft>
                <a:spcPts val="0"/>
              </a:spcAft>
              <a:buNone/>
            </a:pPr>
            <a:r>
              <a:t/>
            </a:r>
            <a:endParaRPr sz="1500">
              <a:solidFill>
                <a:srgbClr val="999999"/>
              </a:solidFill>
              <a:latin typeface="Ubuntu"/>
              <a:ea typeface="Ubuntu"/>
              <a:cs typeface="Ubuntu"/>
              <a:sym typeface="Ubuntu"/>
            </a:endParaRPr>
          </a:p>
        </p:txBody>
      </p:sp>
      <p:grpSp>
        <p:nvGrpSpPr>
          <p:cNvPr id="1037" name="Google Shape;1037;p114"/>
          <p:cNvGrpSpPr/>
          <p:nvPr/>
        </p:nvGrpSpPr>
        <p:grpSpPr>
          <a:xfrm>
            <a:off x="1412029" y="4048551"/>
            <a:ext cx="668742" cy="1081171"/>
            <a:chOff x="-64001300" y="4093650"/>
            <a:chExt cx="228450" cy="317450"/>
          </a:xfrm>
        </p:grpSpPr>
        <p:sp>
          <p:nvSpPr>
            <p:cNvPr id="1038" name="Google Shape;1038;p114"/>
            <p:cNvSpPr/>
            <p:nvPr/>
          </p:nvSpPr>
          <p:spPr>
            <a:xfrm>
              <a:off x="-63933550" y="4328375"/>
              <a:ext cx="93750" cy="40975"/>
            </a:xfrm>
            <a:custGeom>
              <a:rect b="b" l="l" r="r" t="t"/>
              <a:pathLst>
                <a:path extrusionOk="0" h="1639" w="3750">
                  <a:moveTo>
                    <a:pt x="1859" y="0"/>
                  </a:moveTo>
                  <a:cubicBezTo>
                    <a:pt x="1009" y="0"/>
                    <a:pt x="315" y="662"/>
                    <a:pt x="0" y="1638"/>
                  </a:cubicBezTo>
                  <a:lnTo>
                    <a:pt x="3749" y="1638"/>
                  </a:lnTo>
                  <a:cubicBezTo>
                    <a:pt x="3434" y="662"/>
                    <a:pt x="2710" y="0"/>
                    <a:pt x="185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9" name="Google Shape;1039;p114"/>
            <p:cNvSpPr/>
            <p:nvPr/>
          </p:nvSpPr>
          <p:spPr>
            <a:xfrm>
              <a:off x="-63980025" y="4135400"/>
              <a:ext cx="185900" cy="234725"/>
            </a:xfrm>
            <a:custGeom>
              <a:rect b="b" l="l" r="r" t="t"/>
              <a:pathLst>
                <a:path extrusionOk="0" h="9389" w="7436">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0" name="Google Shape;1040;p114"/>
            <p:cNvSpPr/>
            <p:nvPr/>
          </p:nvSpPr>
          <p:spPr>
            <a:xfrm>
              <a:off x="-64001300" y="4389800"/>
              <a:ext cx="228450" cy="21300"/>
            </a:xfrm>
            <a:custGeom>
              <a:rect b="b" l="l" r="r" t="t"/>
              <a:pathLst>
                <a:path extrusionOk="0" h="852" w="9138">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1" name="Google Shape;1041;p114"/>
            <p:cNvSpPr/>
            <p:nvPr/>
          </p:nvSpPr>
          <p:spPr>
            <a:xfrm>
              <a:off x="-64001300" y="4093650"/>
              <a:ext cx="226875" cy="20500"/>
            </a:xfrm>
            <a:custGeom>
              <a:rect b="b" l="l" r="r" t="t"/>
              <a:pathLst>
                <a:path extrusionOk="0" h="820" w="9075">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15"/>
          <p:cNvSpPr/>
          <p:nvPr/>
        </p:nvSpPr>
        <p:spPr>
          <a:xfrm rot="5400000">
            <a:off x="-1711550" y="1711650"/>
            <a:ext cx="6858000" cy="3434700"/>
          </a:xfrm>
          <a:prstGeom prst="rect">
            <a:avLst/>
          </a:prstGeom>
          <a:solidFill>
            <a:srgbClr val="93C01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6000">
              <a:solidFill>
                <a:schemeClr val="lt1"/>
              </a:solidFill>
              <a:latin typeface="Arial"/>
              <a:ea typeface="Arial"/>
              <a:cs typeface="Arial"/>
              <a:sym typeface="Arial"/>
            </a:endParaRPr>
          </a:p>
        </p:txBody>
      </p:sp>
      <p:sp>
        <p:nvSpPr>
          <p:cNvPr id="1047" name="Google Shape;1047;p115"/>
          <p:cNvSpPr txBox="1"/>
          <p:nvPr/>
        </p:nvSpPr>
        <p:spPr>
          <a:xfrm>
            <a:off x="14797207" y="5926801"/>
            <a:ext cx="411600" cy="524700"/>
          </a:xfrm>
          <a:prstGeom prst="rect">
            <a:avLst/>
          </a:prstGeom>
          <a:noFill/>
          <a:ln>
            <a:noFill/>
          </a:ln>
        </p:spPr>
        <p:txBody>
          <a:bodyPr anchorCtr="0" anchor="ctr" bIns="91425" lIns="91425" spcFirstLastPara="1" rIns="91425" wrap="square" tIns="91425">
            <a:noAutofit/>
          </a:bodyPr>
          <a:lstStyle/>
          <a:p>
            <a:pPr indent="0" lvl="0" marL="0" marR="0" rtl="0" algn="r">
              <a:spcBef>
                <a:spcPts val="0"/>
              </a:spcBef>
              <a:spcAft>
                <a:spcPts val="0"/>
              </a:spcAft>
              <a:buNone/>
            </a:pPr>
            <a:fld id="{00000000-1234-1234-1234-123412341234}" type="slidenum">
              <a:rPr lang="es" sz="1300">
                <a:solidFill>
                  <a:srgbClr val="FFFFFF"/>
                </a:solidFill>
                <a:latin typeface="Arial"/>
                <a:ea typeface="Arial"/>
                <a:cs typeface="Arial"/>
                <a:sym typeface="Arial"/>
              </a:rPr>
              <a:t>‹#›</a:t>
            </a:fld>
            <a:endParaRPr sz="1300">
              <a:solidFill>
                <a:srgbClr val="FFFFFF"/>
              </a:solidFill>
              <a:latin typeface="Arial"/>
              <a:ea typeface="Arial"/>
              <a:cs typeface="Arial"/>
              <a:sym typeface="Arial"/>
            </a:endParaRPr>
          </a:p>
        </p:txBody>
      </p:sp>
      <p:sp>
        <p:nvSpPr>
          <p:cNvPr id="1048" name="Google Shape;1048;p115"/>
          <p:cNvSpPr txBox="1"/>
          <p:nvPr/>
        </p:nvSpPr>
        <p:spPr>
          <a:xfrm>
            <a:off x="544675" y="1703925"/>
            <a:ext cx="2341500" cy="2410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s" sz="2600">
                <a:solidFill>
                  <a:schemeClr val="lt1"/>
                </a:solidFill>
                <a:latin typeface="Arial"/>
                <a:ea typeface="Arial"/>
                <a:cs typeface="Arial"/>
                <a:sym typeface="Arial"/>
              </a:rPr>
              <a:t>Medir el cambio para mejorar: evaluación de experiencia</a:t>
            </a:r>
            <a:endParaRPr b="1" sz="2600">
              <a:solidFill>
                <a:schemeClr val="lt1"/>
              </a:solidFill>
              <a:latin typeface="Arial"/>
              <a:ea typeface="Arial"/>
              <a:cs typeface="Arial"/>
              <a:sym typeface="Arial"/>
            </a:endParaRPr>
          </a:p>
        </p:txBody>
      </p:sp>
      <p:grpSp>
        <p:nvGrpSpPr>
          <p:cNvPr id="1049" name="Google Shape;1049;p115"/>
          <p:cNvGrpSpPr/>
          <p:nvPr/>
        </p:nvGrpSpPr>
        <p:grpSpPr>
          <a:xfrm>
            <a:off x="1413425" y="4364935"/>
            <a:ext cx="653010" cy="888176"/>
            <a:chOff x="-3365275" y="3253275"/>
            <a:chExt cx="222150" cy="291425"/>
          </a:xfrm>
        </p:grpSpPr>
        <p:sp>
          <p:nvSpPr>
            <p:cNvPr id="1050" name="Google Shape;1050;p115"/>
            <p:cNvSpPr/>
            <p:nvPr/>
          </p:nvSpPr>
          <p:spPr>
            <a:xfrm>
              <a:off x="-3365275" y="3253275"/>
              <a:ext cx="222150" cy="291425"/>
            </a:xfrm>
            <a:custGeom>
              <a:rect b="b" l="l" r="r" t="t"/>
              <a:pathLst>
                <a:path extrusionOk="0" h="11657" w="8886">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1" name="Google Shape;1051;p115"/>
            <p:cNvSpPr/>
            <p:nvPr/>
          </p:nvSpPr>
          <p:spPr>
            <a:xfrm>
              <a:off x="-3314075" y="3476175"/>
              <a:ext cx="17350" cy="18125"/>
            </a:xfrm>
            <a:custGeom>
              <a:rect b="b" l="l" r="r" t="t"/>
              <a:pathLst>
                <a:path extrusionOk="0" h="725" w="694">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52" name="Google Shape;1052;p115"/>
          <p:cNvSpPr/>
          <p:nvPr/>
        </p:nvSpPr>
        <p:spPr>
          <a:xfrm>
            <a:off x="3792950" y="1464550"/>
            <a:ext cx="4709700" cy="401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SATISFACCIÓN DE ESTUDIANTES</a:t>
            </a:r>
            <a:r>
              <a:rPr lang="es" sz="1500">
                <a:solidFill>
                  <a:srgbClr val="595959"/>
                </a:solidFill>
                <a:latin typeface="Ubuntu"/>
                <a:ea typeface="Ubuntu"/>
                <a:cs typeface="Ubuntu"/>
                <a:sym typeface="Ubuntu"/>
              </a:rPr>
              <a:t>: al margen de encuestas oficiales, valorar percepción sobre las actividades clave online y novedades incorporadas (encuestas online propias)</a:t>
            </a:r>
            <a:endParaRPr sz="12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SEGUIMIENTO DE INDICADORES</a:t>
            </a:r>
            <a:r>
              <a:rPr lang="es" sz="1500">
                <a:solidFill>
                  <a:srgbClr val="595959"/>
                </a:solidFill>
                <a:latin typeface="Ubuntu"/>
                <a:ea typeface="Ubuntu"/>
                <a:cs typeface="Ubuntu"/>
                <a:sym typeface="Ubuntu"/>
              </a:rPr>
              <a:t> proporcionados por plataformas: actividad y participación online, promedios de calificación por actividad…</a:t>
            </a:r>
            <a:endParaRPr sz="12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ABANDONO Y RENDIMIENTO ACADÉMICO</a:t>
            </a:r>
            <a:r>
              <a:rPr lang="es" sz="1500">
                <a:solidFill>
                  <a:srgbClr val="595959"/>
                </a:solidFill>
                <a:latin typeface="Ubuntu"/>
                <a:ea typeface="Ubuntu"/>
                <a:cs typeface="Ubuntu"/>
                <a:sym typeface="Ubuntu"/>
              </a:rPr>
              <a:t>: ¿mejoran respecto a cursos convencionales?</a:t>
            </a:r>
            <a:endParaRPr sz="1200">
              <a:latin typeface="Ubuntu"/>
              <a:ea typeface="Ubuntu"/>
              <a:cs typeface="Ubuntu"/>
              <a:sym typeface="Ubuntu"/>
            </a:endParaRPr>
          </a:p>
          <a:p>
            <a:pPr indent="0" lvl="0" marL="0" marR="0" rtl="0" algn="l">
              <a:spcBef>
                <a:spcPts val="0"/>
              </a:spcBef>
              <a:spcAft>
                <a:spcPts val="0"/>
              </a:spcAft>
              <a:buNone/>
            </a:pPr>
            <a:r>
              <a:t/>
            </a:r>
            <a:endParaRPr sz="1500">
              <a:solidFill>
                <a:srgbClr val="595959"/>
              </a:solidFill>
              <a:latin typeface="Ubuntu"/>
              <a:ea typeface="Ubuntu"/>
              <a:cs typeface="Ubuntu"/>
              <a:sym typeface="Ubuntu"/>
            </a:endParaRPr>
          </a:p>
          <a:p>
            <a:pPr indent="0" lvl="0" marL="0" marR="0" rtl="0" algn="l">
              <a:spcBef>
                <a:spcPts val="0"/>
              </a:spcBef>
              <a:spcAft>
                <a:spcPts val="0"/>
              </a:spcAft>
              <a:buNone/>
            </a:pPr>
            <a:r>
              <a:rPr b="1" lang="es" sz="1500">
                <a:solidFill>
                  <a:srgbClr val="595959"/>
                </a:solidFill>
                <a:latin typeface="Ubuntu"/>
                <a:ea typeface="Ubuntu"/>
                <a:cs typeface="Ubuntu"/>
                <a:sym typeface="Ubuntu"/>
              </a:rPr>
              <a:t>PERCEPCIÓN DOCENTE</a:t>
            </a:r>
            <a:r>
              <a:rPr lang="es" sz="1500">
                <a:solidFill>
                  <a:srgbClr val="595959"/>
                </a:solidFill>
                <a:latin typeface="Ubuntu"/>
                <a:ea typeface="Ubuntu"/>
                <a:cs typeface="Ubuntu"/>
                <a:sym typeface="Ubuntu"/>
              </a:rPr>
              <a:t>. ¿Y tú/ vosotros?, ¿cuál es vuestra satisfacción como docente/s?</a:t>
            </a:r>
            <a:endParaRPr sz="1200">
              <a:latin typeface="Ubuntu"/>
              <a:ea typeface="Ubuntu"/>
              <a:cs typeface="Ubuntu"/>
              <a:sym typeface="Ubuntu"/>
            </a:endParaRPr>
          </a:p>
          <a:p>
            <a:pPr indent="-177800" lvl="0" marL="285750" marR="0" rtl="0" algn="l">
              <a:spcBef>
                <a:spcPts val="0"/>
              </a:spcBef>
              <a:spcAft>
                <a:spcPts val="0"/>
              </a:spcAft>
              <a:buClr>
                <a:schemeClr val="dk1"/>
              </a:buClr>
              <a:buSzPts val="1700"/>
              <a:buFont typeface="Calibri"/>
              <a:buNone/>
            </a:pPr>
            <a:r>
              <a:t/>
            </a:r>
            <a:endParaRPr b="1" sz="1500">
              <a:solidFill>
                <a:schemeClr val="dk1"/>
              </a:solidFill>
              <a:latin typeface="Ubuntu"/>
              <a:ea typeface="Ubuntu"/>
              <a:cs typeface="Ubuntu"/>
              <a:sym typeface="Ubuntu"/>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16"/>
          <p:cNvSpPr/>
          <p:nvPr/>
        </p:nvSpPr>
        <p:spPr>
          <a:xfrm>
            <a:off x="-93350" y="914075"/>
            <a:ext cx="9344700" cy="5042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16"/>
          <p:cNvSpPr txBox="1"/>
          <p:nvPr>
            <p:ph type="title"/>
          </p:nvPr>
        </p:nvSpPr>
        <p:spPr>
          <a:xfrm>
            <a:off x="5763075" y="10052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Más info y RA</a:t>
            </a:r>
            <a:endParaRPr sz="2200"/>
          </a:p>
        </p:txBody>
      </p:sp>
      <p:grpSp>
        <p:nvGrpSpPr>
          <p:cNvPr id="1059" name="Google Shape;1059;p116"/>
          <p:cNvGrpSpPr/>
          <p:nvPr/>
        </p:nvGrpSpPr>
        <p:grpSpPr>
          <a:xfrm>
            <a:off x="322380" y="1236026"/>
            <a:ext cx="5248257" cy="4268650"/>
            <a:chOff x="817662" y="1725527"/>
            <a:chExt cx="4293756" cy="3270244"/>
          </a:xfrm>
        </p:grpSpPr>
        <p:sp>
          <p:nvSpPr>
            <p:cNvPr id="1060" name="Google Shape;1060;p116"/>
            <p:cNvSpPr/>
            <p:nvPr/>
          </p:nvSpPr>
          <p:spPr>
            <a:xfrm>
              <a:off x="817662" y="1725527"/>
              <a:ext cx="4293756" cy="2716549"/>
            </a:xfrm>
            <a:prstGeom prst="roundRect">
              <a:avLst>
                <a:gd fmla="val 3857"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16"/>
            <p:cNvSpPr/>
            <p:nvPr/>
          </p:nvSpPr>
          <p:spPr>
            <a:xfrm>
              <a:off x="846856" y="1755121"/>
              <a:ext cx="4235459" cy="2657292"/>
            </a:xfrm>
            <a:prstGeom prst="roundRect">
              <a:avLst>
                <a:gd fmla="val 3282" name="adj"/>
              </a:avLst>
            </a:prstGeom>
            <a:noFill/>
            <a:ln cap="flat" cmpd="sng" w="1905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16"/>
            <p:cNvSpPr/>
            <p:nvPr/>
          </p:nvSpPr>
          <p:spPr>
            <a:xfrm>
              <a:off x="2229587" y="4442011"/>
              <a:ext cx="1466245" cy="553760"/>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rgbClr val="535353"/>
              </a:solidFill>
              <a:prstDash val="solid"/>
              <a:round/>
              <a:headEnd len="med" w="med" type="none"/>
              <a:tailEnd len="med" w="med" type="none"/>
            </a:ln>
          </p:spPr>
        </p:sp>
        <p:cxnSp>
          <p:nvCxnSpPr>
            <p:cNvPr id="1063" name="Google Shape;1063;p116"/>
            <p:cNvCxnSpPr/>
            <p:nvPr/>
          </p:nvCxnSpPr>
          <p:spPr>
            <a:xfrm>
              <a:off x="2245433" y="4943366"/>
              <a:ext cx="1444918" cy="0"/>
            </a:xfrm>
            <a:prstGeom prst="straightConnector1">
              <a:avLst/>
            </a:prstGeom>
            <a:noFill/>
            <a:ln cap="flat" cmpd="sng" w="19050">
              <a:solidFill>
                <a:srgbClr val="535353"/>
              </a:solidFill>
              <a:prstDash val="solid"/>
              <a:round/>
              <a:headEnd len="med" w="med" type="none"/>
              <a:tailEnd len="med" w="med" type="none"/>
            </a:ln>
          </p:spPr>
        </p:cxnSp>
      </p:grpSp>
      <p:sp>
        <p:nvSpPr>
          <p:cNvPr id="1064" name="Google Shape;1064;p116"/>
          <p:cNvSpPr/>
          <p:nvPr/>
        </p:nvSpPr>
        <p:spPr>
          <a:xfrm>
            <a:off x="5783575" y="4087950"/>
            <a:ext cx="3035100" cy="492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200" u="sng">
                <a:solidFill>
                  <a:schemeClr val="dk2"/>
                </a:solidFill>
                <a:latin typeface="Arial"/>
                <a:ea typeface="Arial"/>
                <a:cs typeface="Arial"/>
                <a:sym typeface="Arial"/>
                <a:hlinkClick r:id="rId3">
                  <a:extLst>
                    <a:ext uri="{A12FA001-AC4F-418D-AE19-62706E023703}">
                      <ahyp:hlinkClr val="tx"/>
                    </a:ext>
                  </a:extLst>
                </a:hlinkClick>
              </a:rPr>
              <a:t>https://www.cibermarikiya.com/virtualizacion-de-docencia-especial-covid-19/</a:t>
            </a:r>
            <a:endParaRPr sz="1200">
              <a:solidFill>
                <a:schemeClr val="dk2"/>
              </a:solidFill>
              <a:latin typeface="Arial"/>
              <a:ea typeface="Arial"/>
              <a:cs typeface="Arial"/>
              <a:sym typeface="Arial"/>
            </a:endParaRPr>
          </a:p>
        </p:txBody>
      </p:sp>
      <p:sp>
        <p:nvSpPr>
          <p:cNvPr id="1065" name="Google Shape;1065;p116"/>
          <p:cNvSpPr/>
          <p:nvPr/>
        </p:nvSpPr>
        <p:spPr>
          <a:xfrm>
            <a:off x="5783575" y="2647400"/>
            <a:ext cx="26424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500">
                <a:solidFill>
                  <a:schemeClr val="dk2"/>
                </a:solidFill>
                <a:latin typeface="Arial"/>
                <a:ea typeface="Arial"/>
                <a:cs typeface="Arial"/>
                <a:sym typeface="Arial"/>
              </a:rPr>
              <a:t>Guías, presentaciones… sobre innovación, e-learning y apoyo a virtualización de la docencia con motivo de la COVID-19 en mi blog </a:t>
            </a:r>
            <a:endParaRPr sz="1500">
              <a:solidFill>
                <a:schemeClr val="dk2"/>
              </a:solidFill>
              <a:latin typeface="Arial"/>
              <a:ea typeface="Arial"/>
              <a:cs typeface="Arial"/>
              <a:sym typeface="Arial"/>
            </a:endParaRPr>
          </a:p>
        </p:txBody>
      </p:sp>
      <p:sp>
        <p:nvSpPr>
          <p:cNvPr id="1066" name="Google Shape;1066;p116"/>
          <p:cNvSpPr/>
          <p:nvPr/>
        </p:nvSpPr>
        <p:spPr>
          <a:xfrm>
            <a:off x="568708" y="1472321"/>
            <a:ext cx="4721700" cy="3083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7" name="Google Shape;1067;p116"/>
          <p:cNvPicPr preferRelativeResize="0"/>
          <p:nvPr/>
        </p:nvPicPr>
        <p:blipFill rotWithShape="1">
          <a:blip r:embed="rId4">
            <a:alphaModFix/>
          </a:blip>
          <a:srcRect b="36548" l="0" r="0" t="0"/>
          <a:stretch/>
        </p:blipFill>
        <p:spPr>
          <a:xfrm>
            <a:off x="874926" y="1518885"/>
            <a:ext cx="4067830" cy="30198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63"/>
          <p:cNvSpPr txBox="1"/>
          <p:nvPr>
            <p:ph type="title"/>
          </p:nvPr>
        </p:nvSpPr>
        <p:spPr>
          <a:xfrm>
            <a:off x="956275" y="329475"/>
            <a:ext cx="40065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000"/>
              <a:t>Reflexiones tras la virtualización TÁCTICA de la docencia (p.C.)</a:t>
            </a:r>
            <a:endParaRPr sz="2000"/>
          </a:p>
        </p:txBody>
      </p:sp>
      <p:pic>
        <p:nvPicPr>
          <p:cNvPr id="293" name="Google Shape;293;p63"/>
          <p:cNvPicPr preferRelativeResize="0"/>
          <p:nvPr/>
        </p:nvPicPr>
        <p:blipFill rotWithShape="1">
          <a:blip r:embed="rId3">
            <a:alphaModFix/>
          </a:blip>
          <a:srcRect b="0" l="46765" r="8223" t="0"/>
          <a:stretch/>
        </p:blipFill>
        <p:spPr>
          <a:xfrm>
            <a:off x="5569325" y="-9775"/>
            <a:ext cx="3619574" cy="5360925"/>
          </a:xfrm>
          <a:prstGeom prst="rect">
            <a:avLst/>
          </a:prstGeom>
          <a:noFill/>
          <a:ln>
            <a:noFill/>
          </a:ln>
        </p:spPr>
      </p:pic>
      <p:sp>
        <p:nvSpPr>
          <p:cNvPr id="294" name="Google Shape;294;p63"/>
          <p:cNvSpPr/>
          <p:nvPr/>
        </p:nvSpPr>
        <p:spPr>
          <a:xfrm>
            <a:off x="5177125" y="283867"/>
            <a:ext cx="3742800" cy="62457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63"/>
          <p:cNvSpPr/>
          <p:nvPr/>
        </p:nvSpPr>
        <p:spPr>
          <a:xfrm>
            <a:off x="4571997" y="5109900"/>
            <a:ext cx="762000" cy="15579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63"/>
          <p:cNvSpPr txBox="1"/>
          <p:nvPr>
            <p:ph type="title"/>
          </p:nvPr>
        </p:nvSpPr>
        <p:spPr>
          <a:xfrm>
            <a:off x="840150" y="2874675"/>
            <a:ext cx="4006500" cy="1786200"/>
          </a:xfrm>
          <a:prstGeom prst="rect">
            <a:avLst/>
          </a:prstGeom>
        </p:spPr>
        <p:txBody>
          <a:bodyPr anchorCtr="0" anchor="b" bIns="91425" lIns="91425" spcFirstLastPara="1" rIns="91425" wrap="square" tIns="91425">
            <a:noAutofit/>
          </a:bodyPr>
          <a:lstStyle/>
          <a:p>
            <a:pPr indent="-323850" lvl="0" marL="457200" marR="0" rtl="0" algn="l">
              <a:lnSpc>
                <a:spcPct val="100000"/>
              </a:lnSpc>
              <a:spcBef>
                <a:spcPts val="0"/>
              </a:spcBef>
              <a:spcAft>
                <a:spcPts val="0"/>
              </a:spcAft>
              <a:buClr>
                <a:srgbClr val="999999"/>
              </a:buClr>
              <a:buSzPts val="1500"/>
              <a:buChar char="●"/>
            </a:pPr>
            <a:r>
              <a:rPr lang="es" sz="1500">
                <a:solidFill>
                  <a:srgbClr val="999999"/>
                </a:solidFill>
              </a:rPr>
              <a:t>¡Aprendizaje y superación de barreras! </a:t>
            </a:r>
            <a:endParaRPr sz="1500">
              <a:solidFill>
                <a:srgbClr val="999999"/>
              </a:solidFill>
            </a:endParaRPr>
          </a:p>
          <a:p>
            <a:pPr indent="0" lvl="0" marL="457200" marR="0" rtl="0" algn="l">
              <a:lnSpc>
                <a:spcPct val="100000"/>
              </a:lnSpc>
              <a:spcBef>
                <a:spcPts val="1000"/>
              </a:spcBef>
              <a:spcAft>
                <a:spcPts val="0"/>
              </a:spcAft>
              <a:buNone/>
            </a:pPr>
            <a:r>
              <a:rPr b="0" lang="es" sz="1300">
                <a:solidFill>
                  <a:srgbClr val="999999"/>
                </a:solidFill>
              </a:rPr>
              <a:t>Docentes y estudiantes más e-competentes.</a:t>
            </a:r>
            <a:endParaRPr b="0" sz="1300">
              <a:solidFill>
                <a:srgbClr val="999999"/>
              </a:solidFill>
            </a:endParaRPr>
          </a:p>
          <a:p>
            <a:pPr indent="0" lvl="0" marL="457200" marR="0" rtl="0" algn="l">
              <a:lnSpc>
                <a:spcPct val="100000"/>
              </a:lnSpc>
              <a:spcBef>
                <a:spcPts val="1000"/>
              </a:spcBef>
              <a:spcAft>
                <a:spcPts val="0"/>
              </a:spcAft>
              <a:buNone/>
            </a:pPr>
            <a:r>
              <a:rPr b="0" lang="es" sz="1300">
                <a:solidFill>
                  <a:srgbClr val="999999"/>
                </a:solidFill>
              </a:rPr>
              <a:t>Cercanía en tiempos de distancia social.</a:t>
            </a:r>
            <a:endParaRPr b="0" sz="1300">
              <a:solidFill>
                <a:srgbClr val="999999"/>
              </a:solidFill>
            </a:endParaRPr>
          </a:p>
          <a:p>
            <a:pPr indent="0" lvl="0" marL="457200" marR="0" rtl="0" algn="l">
              <a:lnSpc>
                <a:spcPct val="100000"/>
              </a:lnSpc>
              <a:spcBef>
                <a:spcPts val="1000"/>
              </a:spcBef>
              <a:spcAft>
                <a:spcPts val="0"/>
              </a:spcAft>
              <a:buNone/>
            </a:pPr>
            <a:r>
              <a:rPr b="0" lang="es" sz="1300">
                <a:solidFill>
                  <a:srgbClr val="999999"/>
                </a:solidFill>
              </a:rPr>
              <a:t>Virtualizar no tiene por qué suponer una pérdida de calidad/ peores resultados.</a:t>
            </a:r>
            <a:endParaRPr b="0" sz="1300">
              <a:solidFill>
                <a:srgbClr val="999999"/>
              </a:solidFill>
            </a:endParaRPr>
          </a:p>
          <a:p>
            <a:pPr indent="0" lvl="0" marL="457200" rtl="0" algn="l">
              <a:spcBef>
                <a:spcPts val="0"/>
              </a:spcBef>
              <a:spcAft>
                <a:spcPts val="0"/>
              </a:spcAft>
              <a:buNone/>
            </a:pPr>
            <a:r>
              <a:t/>
            </a:r>
            <a:endParaRPr b="0" sz="1400"/>
          </a:p>
        </p:txBody>
      </p:sp>
      <p:sp>
        <p:nvSpPr>
          <p:cNvPr id="297" name="Google Shape;297;p63"/>
          <p:cNvSpPr txBox="1"/>
          <p:nvPr/>
        </p:nvSpPr>
        <p:spPr>
          <a:xfrm>
            <a:off x="992550" y="1947250"/>
            <a:ext cx="39021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999999"/>
                </a:solidFill>
              </a:rPr>
              <a:t>Aunque no es lo mismo virtualización sobrevenida o de emergencia que enseñanza en red planificada ad hoc, ha sido toda una experiencia...</a:t>
            </a:r>
            <a:endParaRPr sz="1200">
              <a:solidFill>
                <a:srgbClr val="999999"/>
              </a:solidFill>
            </a:endParaRPr>
          </a:p>
        </p:txBody>
      </p:sp>
      <p:sp>
        <p:nvSpPr>
          <p:cNvPr id="298" name="Google Shape;298;p63"/>
          <p:cNvSpPr txBox="1"/>
          <p:nvPr>
            <p:ph type="title"/>
          </p:nvPr>
        </p:nvSpPr>
        <p:spPr>
          <a:xfrm>
            <a:off x="840150" y="4657850"/>
            <a:ext cx="3554700" cy="2127000"/>
          </a:xfrm>
          <a:prstGeom prst="rect">
            <a:avLst/>
          </a:prstGeom>
        </p:spPr>
        <p:txBody>
          <a:bodyPr anchorCtr="0" anchor="b" bIns="91425" lIns="91425" spcFirstLastPara="1" rIns="91425" wrap="square" tIns="91425">
            <a:noAutofit/>
          </a:bodyPr>
          <a:lstStyle/>
          <a:p>
            <a:pPr indent="0" lvl="0" marL="457200" marR="0" rtl="0" algn="l">
              <a:lnSpc>
                <a:spcPct val="100000"/>
              </a:lnSpc>
              <a:spcBef>
                <a:spcPts val="0"/>
              </a:spcBef>
              <a:spcAft>
                <a:spcPts val="0"/>
              </a:spcAft>
              <a:buNone/>
            </a:pPr>
            <a:r>
              <a:t/>
            </a:r>
            <a:endParaRPr b="0" sz="1400">
              <a:solidFill>
                <a:srgbClr val="999999"/>
              </a:solidFill>
            </a:endParaRPr>
          </a:p>
          <a:p>
            <a:pPr indent="-323850" lvl="0" marL="457200" marR="0" rtl="0" algn="l">
              <a:lnSpc>
                <a:spcPct val="100000"/>
              </a:lnSpc>
              <a:spcBef>
                <a:spcPts val="0"/>
              </a:spcBef>
              <a:spcAft>
                <a:spcPts val="0"/>
              </a:spcAft>
              <a:buClr>
                <a:srgbClr val="999999"/>
              </a:buClr>
              <a:buSzPts val="1500"/>
              <a:buChar char="●"/>
            </a:pPr>
            <a:r>
              <a:rPr lang="es" sz="1500">
                <a:solidFill>
                  <a:srgbClr val="999999"/>
                </a:solidFill>
              </a:rPr>
              <a:t>¡Puesta en valor del e-learning! </a:t>
            </a:r>
            <a:endParaRPr sz="1500">
              <a:solidFill>
                <a:srgbClr val="999999"/>
              </a:solidFill>
            </a:endParaRPr>
          </a:p>
          <a:p>
            <a:pPr indent="0" lvl="0" marL="457200" marR="0" rtl="0" algn="l">
              <a:lnSpc>
                <a:spcPct val="100000"/>
              </a:lnSpc>
              <a:spcBef>
                <a:spcPts val="1000"/>
              </a:spcBef>
              <a:spcAft>
                <a:spcPts val="0"/>
              </a:spcAft>
              <a:buNone/>
            </a:pPr>
            <a:r>
              <a:rPr b="0" lang="es" sz="1300">
                <a:solidFill>
                  <a:srgbClr val="999999"/>
                </a:solidFill>
              </a:rPr>
              <a:t>Conciencia acerca del esfuerzo técnico y docente y los recursos necesarios (brecha digital).</a:t>
            </a:r>
            <a:endParaRPr b="0" sz="1300">
              <a:solidFill>
                <a:srgbClr val="999999"/>
              </a:solidFill>
            </a:endParaRPr>
          </a:p>
          <a:p>
            <a:pPr indent="0" lvl="0" marL="457200" marR="0" rtl="0" algn="l">
              <a:lnSpc>
                <a:spcPct val="100000"/>
              </a:lnSpc>
              <a:spcBef>
                <a:spcPts val="1000"/>
              </a:spcBef>
              <a:spcAft>
                <a:spcPts val="0"/>
              </a:spcAft>
              <a:buNone/>
            </a:pPr>
            <a:r>
              <a:rPr b="0" lang="es" sz="1300">
                <a:solidFill>
                  <a:srgbClr val="999999"/>
                </a:solidFill>
              </a:rPr>
              <a:t>Los docentes “pioneros”, “mentores”, y las instituciones con experiencia, “líderes” en apoyo y toma de decisiones (ej. CRUE).</a:t>
            </a:r>
            <a:endParaRPr b="0" sz="1300">
              <a:solidFill>
                <a:srgbClr val="999999"/>
              </a:solidFill>
            </a:endParaRPr>
          </a:p>
          <a:p>
            <a:pPr indent="0" lvl="0" marL="457200" rtl="0" algn="l">
              <a:spcBef>
                <a:spcPts val="1000"/>
              </a:spcBef>
              <a:spcAft>
                <a:spcPts val="0"/>
              </a:spcAft>
              <a:buNone/>
            </a:pPr>
            <a:r>
              <a:t/>
            </a:r>
            <a:endParaRPr b="0" sz="1300"/>
          </a:p>
        </p:txBody>
      </p:sp>
      <p:cxnSp>
        <p:nvCxnSpPr>
          <p:cNvPr id="299" name="Google Shape;299;p63"/>
          <p:cNvCxnSpPr/>
          <p:nvPr/>
        </p:nvCxnSpPr>
        <p:spPr>
          <a:xfrm>
            <a:off x="1068750" y="1863067"/>
            <a:ext cx="6762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17"/>
          <p:cNvSpPr/>
          <p:nvPr/>
        </p:nvSpPr>
        <p:spPr>
          <a:xfrm>
            <a:off x="-93350" y="914075"/>
            <a:ext cx="9344700" cy="5042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17"/>
          <p:cNvSpPr txBox="1"/>
          <p:nvPr>
            <p:ph type="title"/>
          </p:nvPr>
        </p:nvSpPr>
        <p:spPr>
          <a:xfrm>
            <a:off x="4924875" y="12338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Más info y RA</a:t>
            </a:r>
            <a:endParaRPr sz="2200"/>
          </a:p>
        </p:txBody>
      </p:sp>
      <p:sp>
        <p:nvSpPr>
          <p:cNvPr id="1074" name="Google Shape;1074;p117"/>
          <p:cNvSpPr/>
          <p:nvPr/>
        </p:nvSpPr>
        <p:spPr>
          <a:xfrm>
            <a:off x="4945381" y="2647399"/>
            <a:ext cx="36015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500">
                <a:solidFill>
                  <a:schemeClr val="dk2"/>
                </a:solidFill>
              </a:rPr>
              <a:t>Grabaciones y presentaciones de los #webinarsUNIA en nuestro repositorio institucional: ¡consulta si quieres ampliar sobre determinado aspecto, enfoque metodológico…!</a:t>
            </a:r>
            <a:endParaRPr sz="1500">
              <a:solidFill>
                <a:schemeClr val="dk2"/>
              </a:solidFill>
              <a:latin typeface="Arial"/>
              <a:ea typeface="Arial"/>
              <a:cs typeface="Arial"/>
              <a:sym typeface="Arial"/>
            </a:endParaRPr>
          </a:p>
        </p:txBody>
      </p:sp>
      <p:sp>
        <p:nvSpPr>
          <p:cNvPr id="1075" name="Google Shape;1075;p117"/>
          <p:cNvSpPr txBox="1"/>
          <p:nvPr/>
        </p:nvSpPr>
        <p:spPr>
          <a:xfrm>
            <a:off x="4980375" y="4117850"/>
            <a:ext cx="3419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300" u="sng">
                <a:solidFill>
                  <a:schemeClr val="hlink"/>
                </a:solidFill>
                <a:hlinkClick r:id="rId3"/>
              </a:rPr>
              <a:t>https://dspace.unia.es/handle/10334/4023</a:t>
            </a:r>
            <a:endParaRPr sz="1300"/>
          </a:p>
          <a:p>
            <a:pPr indent="0" lvl="0" marL="0" rtl="0" algn="l">
              <a:spcBef>
                <a:spcPts val="0"/>
              </a:spcBef>
              <a:spcAft>
                <a:spcPts val="0"/>
              </a:spcAft>
              <a:buNone/>
            </a:pPr>
            <a:r>
              <a:t/>
            </a:r>
            <a:endParaRPr sz="1300"/>
          </a:p>
        </p:txBody>
      </p:sp>
      <p:grpSp>
        <p:nvGrpSpPr>
          <p:cNvPr id="1076" name="Google Shape;1076;p117"/>
          <p:cNvGrpSpPr/>
          <p:nvPr/>
        </p:nvGrpSpPr>
        <p:grpSpPr>
          <a:xfrm>
            <a:off x="644957" y="663741"/>
            <a:ext cx="3974967" cy="5465635"/>
            <a:chOff x="-734425" y="725975"/>
            <a:chExt cx="2684700" cy="3691500"/>
          </a:xfrm>
        </p:grpSpPr>
        <p:sp>
          <p:nvSpPr>
            <p:cNvPr id="1077" name="Google Shape;1077;p117"/>
            <p:cNvSpPr/>
            <p:nvPr/>
          </p:nvSpPr>
          <p:spPr>
            <a:xfrm>
              <a:off x="-734425" y="725975"/>
              <a:ext cx="2684700" cy="3691500"/>
            </a:xfrm>
            <a:prstGeom prst="roundRect">
              <a:avLst>
                <a:gd fmla="val 4846"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78" name="Google Shape;1078;p117"/>
            <p:cNvSpPr/>
            <p:nvPr/>
          </p:nvSpPr>
          <p:spPr>
            <a:xfrm>
              <a:off x="515525" y="4253150"/>
              <a:ext cx="184800" cy="109500"/>
            </a:xfrm>
            <a:prstGeom prst="roundRect">
              <a:avLst>
                <a:gd fmla="val 50000"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17"/>
            <p:cNvSpPr/>
            <p:nvPr/>
          </p:nvSpPr>
          <p:spPr>
            <a:xfrm>
              <a:off x="577175" y="801325"/>
              <a:ext cx="61500" cy="61500"/>
            </a:xfrm>
            <a:prstGeom prst="ellipse">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17"/>
            <p:cNvSpPr/>
            <p:nvPr/>
          </p:nvSpPr>
          <p:spPr>
            <a:xfrm>
              <a:off x="-537625" y="945150"/>
              <a:ext cx="2291100" cy="3270000"/>
            </a:xfrm>
            <a:prstGeom prst="rect">
              <a:avLst/>
            </a:prstGeom>
            <a:solidFill>
              <a:srgbClr val="FFFFFF"/>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81" name="Google Shape;1081;p117"/>
          <p:cNvPicPr preferRelativeResize="0"/>
          <p:nvPr/>
        </p:nvPicPr>
        <p:blipFill rotWithShape="1">
          <a:blip r:embed="rId4">
            <a:alphaModFix/>
          </a:blip>
          <a:srcRect b="0" l="0" r="9189" t="0"/>
          <a:stretch/>
        </p:blipFill>
        <p:spPr>
          <a:xfrm>
            <a:off x="939911" y="1365335"/>
            <a:ext cx="3379258" cy="409479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18"/>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7" name="Google Shape;1087;p118"/>
          <p:cNvCxnSpPr/>
          <p:nvPr/>
        </p:nvCxnSpPr>
        <p:spPr>
          <a:xfrm>
            <a:off x="4778200" y="3707500"/>
            <a:ext cx="676200" cy="0"/>
          </a:xfrm>
          <a:prstGeom prst="straightConnector1">
            <a:avLst/>
          </a:prstGeom>
          <a:noFill/>
          <a:ln cap="flat" cmpd="sng" w="76200">
            <a:solidFill>
              <a:srgbClr val="93C01F"/>
            </a:solidFill>
            <a:prstDash val="solid"/>
            <a:round/>
            <a:headEnd len="med" w="med" type="none"/>
            <a:tailEnd len="med" w="med" type="none"/>
          </a:ln>
        </p:spPr>
      </p:cxnSp>
      <p:sp>
        <p:nvSpPr>
          <p:cNvPr id="1088" name="Google Shape;1088;p118"/>
          <p:cNvSpPr txBox="1"/>
          <p:nvPr>
            <p:ph type="title"/>
          </p:nvPr>
        </p:nvSpPr>
        <p:spPr>
          <a:xfrm>
            <a:off x="4598900" y="1989067"/>
            <a:ext cx="3593700" cy="160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t>4. Plasmando todo lo anterior...</a:t>
            </a:r>
            <a:endParaRPr>
              <a:solidFill>
                <a:srgbClr val="434343"/>
              </a:solidFill>
            </a:endParaRPr>
          </a:p>
        </p:txBody>
      </p:sp>
      <p:sp>
        <p:nvSpPr>
          <p:cNvPr id="1089" name="Google Shape;1089;p118"/>
          <p:cNvSpPr txBox="1"/>
          <p:nvPr>
            <p:ph idx="1" type="subTitle"/>
          </p:nvPr>
        </p:nvSpPr>
        <p:spPr>
          <a:xfrm>
            <a:off x="4598900" y="3957590"/>
            <a:ext cx="2920800" cy="212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t>Programación docente</a:t>
            </a:r>
            <a:r>
              <a:rPr lang="es" sz="1600"/>
              <a:t>, guías didácticas y video-guías</a:t>
            </a:r>
            <a:endParaRPr sz="1600"/>
          </a:p>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1093" name="Shape 1093"/>
        <p:cNvGrpSpPr/>
        <p:nvPr/>
      </p:nvGrpSpPr>
      <p:grpSpPr>
        <a:xfrm>
          <a:off x="0" y="0"/>
          <a:ext cx="0" cy="0"/>
          <a:chOff x="0" y="0"/>
          <a:chExt cx="0" cy="0"/>
        </a:xfrm>
      </p:grpSpPr>
      <p:sp>
        <p:nvSpPr>
          <p:cNvPr id="1094" name="Google Shape;1094;p119"/>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5" name="Google Shape;1095;p119"/>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1096" name="Google Shape;1096;p119"/>
          <p:cNvSpPr txBox="1"/>
          <p:nvPr>
            <p:ph type="title"/>
          </p:nvPr>
        </p:nvSpPr>
        <p:spPr>
          <a:xfrm>
            <a:off x="956275" y="4626075"/>
            <a:ext cx="74982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adendas de guías docentes de asignaturas de grado en Universidad de Málaga</a:t>
            </a:r>
            <a:endParaRPr>
              <a:solidFill>
                <a:srgbClr val="85B016"/>
              </a:solidFill>
            </a:endParaRPr>
          </a:p>
        </p:txBody>
      </p:sp>
      <p:sp>
        <p:nvSpPr>
          <p:cNvPr id="1097" name="Google Shape;1097;p119"/>
          <p:cNvSpPr txBox="1"/>
          <p:nvPr/>
        </p:nvSpPr>
        <p:spPr>
          <a:xfrm>
            <a:off x="664075" y="1295400"/>
            <a:ext cx="7872900" cy="1614300"/>
          </a:xfrm>
          <a:prstGeom prst="rect">
            <a:avLst/>
          </a:prstGeom>
          <a:noFill/>
          <a:ln>
            <a:noFill/>
          </a:ln>
        </p:spPr>
        <p:txBody>
          <a:bodyPr anchorCtr="0" anchor="t" bIns="91425" lIns="91425" spcFirstLastPara="1" rIns="91425" wrap="square" tIns="91425">
            <a:noAutofit/>
          </a:bodyPr>
          <a:lstStyle/>
          <a:p>
            <a:pPr indent="-285750" lvl="0" marL="342900" rtl="0" algn="l">
              <a:spcBef>
                <a:spcPts val="0"/>
              </a:spcBef>
              <a:spcAft>
                <a:spcPts val="0"/>
              </a:spcAft>
              <a:buClr>
                <a:srgbClr val="666666"/>
              </a:buClr>
              <a:buSzPts val="1500"/>
              <a:buFont typeface="Noto Sans Symbols"/>
              <a:buChar char="▪"/>
            </a:pPr>
            <a:r>
              <a:rPr b="1" lang="es" sz="1500">
                <a:solidFill>
                  <a:srgbClr val="666666"/>
                </a:solidFill>
              </a:rPr>
              <a:t>Elaboradas inicialmente para modalidad verificada de cada título = docencia presencial = Escenario de normalidad.</a:t>
            </a:r>
            <a:endParaRPr b="1" sz="1500">
              <a:solidFill>
                <a:srgbClr val="666666"/>
              </a:solidFill>
            </a:endParaRPr>
          </a:p>
          <a:p>
            <a:pPr indent="-285750" lvl="0" marL="342900" rtl="0" algn="l">
              <a:spcBef>
                <a:spcPts val="1000"/>
              </a:spcBef>
              <a:spcAft>
                <a:spcPts val="0"/>
              </a:spcAft>
              <a:buClr>
                <a:srgbClr val="666666"/>
              </a:buClr>
              <a:buSzPts val="1500"/>
              <a:buFont typeface="Noto Sans Symbols"/>
              <a:buChar char="▪"/>
            </a:pPr>
            <a:r>
              <a:rPr b="1" lang="es" sz="1500">
                <a:solidFill>
                  <a:srgbClr val="666666"/>
                </a:solidFill>
              </a:rPr>
              <a:t>Adendas </a:t>
            </a:r>
            <a:r>
              <a:rPr lang="es" sz="1500">
                <a:solidFill>
                  <a:srgbClr val="666666"/>
                </a:solidFill>
              </a:rPr>
              <a:t>incluyendo información sobre adaptaciones en </a:t>
            </a:r>
            <a:r>
              <a:rPr b="1" lang="es" sz="1500">
                <a:solidFill>
                  <a:srgbClr val="666666"/>
                </a:solidFill>
              </a:rPr>
              <a:t>dos escenarios</a:t>
            </a:r>
            <a:r>
              <a:rPr lang="es" sz="1500">
                <a:solidFill>
                  <a:srgbClr val="666666"/>
                </a:solidFill>
              </a:rPr>
              <a:t>: </a:t>
            </a:r>
            <a:endParaRPr sz="1500">
              <a:solidFill>
                <a:srgbClr val="666666"/>
              </a:solidFill>
            </a:endParaRPr>
          </a:p>
          <a:p>
            <a:pPr indent="-323850" lvl="1" marL="914400" rtl="0" algn="l">
              <a:spcBef>
                <a:spcPts val="1000"/>
              </a:spcBef>
              <a:spcAft>
                <a:spcPts val="0"/>
              </a:spcAft>
              <a:buClr>
                <a:srgbClr val="666666"/>
              </a:buClr>
              <a:buSzPts val="1500"/>
              <a:buFont typeface="Noto Sans Symbols"/>
              <a:buChar char="○"/>
            </a:pPr>
            <a:r>
              <a:rPr lang="es" sz="1500">
                <a:solidFill>
                  <a:srgbClr val="666666"/>
                </a:solidFill>
              </a:rPr>
              <a:t>A. Enseñanza bimodal (semipresencial)</a:t>
            </a:r>
            <a:endParaRPr sz="1500">
              <a:solidFill>
                <a:srgbClr val="666666"/>
              </a:solidFill>
            </a:endParaRPr>
          </a:p>
          <a:p>
            <a:pPr indent="-323850" lvl="1" marL="914400" rtl="0" algn="l">
              <a:spcBef>
                <a:spcPts val="1000"/>
              </a:spcBef>
              <a:spcAft>
                <a:spcPts val="0"/>
              </a:spcAft>
              <a:buClr>
                <a:srgbClr val="666666"/>
              </a:buClr>
              <a:buSzPts val="1500"/>
              <a:buChar char="○"/>
            </a:pPr>
            <a:r>
              <a:rPr lang="es" sz="1500">
                <a:solidFill>
                  <a:srgbClr val="666666"/>
                </a:solidFill>
              </a:rPr>
              <a:t>B. Sistema de docencia exclusivamente en línea (virtual)</a:t>
            </a:r>
            <a:endParaRPr sz="1500">
              <a:solidFill>
                <a:srgbClr val="666666"/>
              </a:solidFill>
            </a:endParaRPr>
          </a:p>
          <a:p>
            <a:pPr indent="-323850" lvl="0" marL="457200" rtl="0" algn="l">
              <a:spcBef>
                <a:spcPts val="1000"/>
              </a:spcBef>
              <a:spcAft>
                <a:spcPts val="0"/>
              </a:spcAft>
              <a:buClr>
                <a:srgbClr val="666666"/>
              </a:buClr>
              <a:buSzPts val="1500"/>
              <a:buFont typeface="Noto Sans Symbols"/>
              <a:buChar char="▪"/>
            </a:pPr>
            <a:r>
              <a:rPr lang="es" sz="1500">
                <a:solidFill>
                  <a:srgbClr val="666666"/>
                </a:solidFill>
              </a:rPr>
              <a:t>Se indicaron los cambios, procurando hacer mínimas alteraciones en cuanto a: Contenidos, Actividades Formativas, Procedimiento de Evaluación y Tutorías.</a:t>
            </a:r>
            <a:endParaRPr sz="1500">
              <a:solidFill>
                <a:srgbClr val="666666"/>
              </a:solidFill>
            </a:endParaRPr>
          </a:p>
          <a:p>
            <a:pPr indent="-323850" lvl="0" marL="457200" rtl="0" algn="l">
              <a:spcBef>
                <a:spcPts val="1000"/>
              </a:spcBef>
              <a:spcAft>
                <a:spcPts val="0"/>
              </a:spcAft>
              <a:buClr>
                <a:srgbClr val="666666"/>
              </a:buClr>
              <a:buSzPts val="1500"/>
              <a:buChar char="▪"/>
            </a:pPr>
            <a:r>
              <a:rPr lang="es" sz="1500">
                <a:solidFill>
                  <a:srgbClr val="666666"/>
                </a:solidFill>
              </a:rPr>
              <a:t>Y se pusieron a disposición de los estudiantes online.</a:t>
            </a:r>
            <a:endParaRPr sz="1500">
              <a:solidFill>
                <a:srgbClr val="666666"/>
              </a:solidFill>
            </a:endParaRPr>
          </a:p>
          <a:p>
            <a:pPr indent="0" lvl="0" marL="0" rtl="0" algn="l">
              <a:spcBef>
                <a:spcPts val="1000"/>
              </a:spcBef>
              <a:spcAft>
                <a:spcPts val="0"/>
              </a:spcAft>
              <a:buNone/>
            </a:pPr>
            <a:r>
              <a:t/>
            </a:r>
            <a:endParaRPr sz="1500">
              <a:solidFill>
                <a:srgbClr val="666666"/>
              </a:solidFill>
            </a:endParaRPr>
          </a:p>
          <a:p>
            <a:pPr indent="0" lvl="0" marL="0" rtl="0" algn="l">
              <a:spcBef>
                <a:spcPts val="1000"/>
              </a:spcBef>
              <a:spcAft>
                <a:spcPts val="1000"/>
              </a:spcAft>
              <a:buNone/>
            </a:pPr>
            <a:r>
              <a:t/>
            </a:r>
            <a:endParaRPr sz="1500">
              <a:solidFill>
                <a:srgbClr val="666666"/>
              </a:solidFill>
            </a:endParaRPr>
          </a:p>
        </p:txBody>
      </p:sp>
      <p:sp>
        <p:nvSpPr>
          <p:cNvPr id="1098" name="Google Shape;1098;p119"/>
          <p:cNvSpPr txBox="1"/>
          <p:nvPr/>
        </p:nvSpPr>
        <p:spPr>
          <a:xfrm>
            <a:off x="956275" y="741300"/>
            <a:ext cx="7631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400">
                <a:solidFill>
                  <a:schemeClr val="dk2"/>
                </a:solidFill>
              </a:rPr>
              <a:t>Guías docentes (=programación docente)</a:t>
            </a:r>
            <a:endParaRPr b="1" sz="2400">
              <a:solidFill>
                <a:schemeClr val="dk2"/>
              </a:solidFill>
            </a:endParaRPr>
          </a:p>
        </p:txBody>
      </p:sp>
      <p:sp>
        <p:nvSpPr>
          <p:cNvPr id="1099" name="Google Shape;1099;p119"/>
          <p:cNvSpPr txBox="1"/>
          <p:nvPr/>
        </p:nvSpPr>
        <p:spPr>
          <a:xfrm>
            <a:off x="956275" y="4016475"/>
            <a:ext cx="7872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t>Ver</a:t>
            </a:r>
            <a:r>
              <a:rPr lang="es" sz="1200"/>
              <a:t>: </a:t>
            </a:r>
            <a:r>
              <a:rPr lang="es" sz="1200" u="sng">
                <a:solidFill>
                  <a:schemeClr val="hlink"/>
                </a:solidFill>
                <a:hlinkClick r:id="rId3"/>
              </a:rPr>
              <a:t>https://www.uma.es/servicio-ordenacion-academica/cms/menu/programacion-docente/</a:t>
            </a:r>
            <a:endParaRPr sz="1200"/>
          </a:p>
          <a:p>
            <a:pPr indent="0" lvl="0" marL="0" rtl="0" algn="l">
              <a:spcBef>
                <a:spcPts val="0"/>
              </a:spcBef>
              <a:spcAft>
                <a:spcPts val="0"/>
              </a:spcAft>
              <a:buNone/>
            </a:pPr>
            <a:r>
              <a:t/>
            </a:r>
            <a:endParaRPr sz="12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20"/>
          <p:cNvSpPr txBox="1"/>
          <p:nvPr/>
        </p:nvSpPr>
        <p:spPr>
          <a:xfrm>
            <a:off x="4086000" y="883700"/>
            <a:ext cx="4414200" cy="300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400">
                <a:solidFill>
                  <a:schemeClr val="dk2"/>
                </a:solidFill>
              </a:rPr>
              <a:t>Guías didácticas</a:t>
            </a:r>
            <a:endParaRPr b="1" sz="2400">
              <a:solidFill>
                <a:schemeClr val="dk2"/>
              </a:solidFill>
            </a:endParaRPr>
          </a:p>
          <a:p>
            <a:pPr indent="0" lvl="0" marL="0" rtl="0" algn="l">
              <a:lnSpc>
                <a:spcPct val="100000"/>
              </a:lnSpc>
              <a:spcBef>
                <a:spcPts val="0"/>
              </a:spcBef>
              <a:spcAft>
                <a:spcPts val="0"/>
              </a:spcAft>
              <a:buNone/>
            </a:pPr>
            <a:r>
              <a:t/>
            </a:r>
            <a:endParaRPr b="1" sz="1600">
              <a:solidFill>
                <a:schemeClr val="dk2"/>
              </a:solidFill>
            </a:endParaRPr>
          </a:p>
          <a:p>
            <a:pPr indent="0" lvl="0" marL="0" marR="0" rtl="0" algn="l">
              <a:lnSpc>
                <a:spcPct val="100000"/>
              </a:lnSpc>
              <a:spcBef>
                <a:spcPts val="0"/>
              </a:spcBef>
              <a:spcAft>
                <a:spcPts val="0"/>
              </a:spcAft>
              <a:buNone/>
            </a:pPr>
            <a:r>
              <a:rPr lang="es" sz="1600">
                <a:solidFill>
                  <a:srgbClr val="999999"/>
                </a:solidFill>
              </a:rPr>
              <a:t>¡La guía didáctica del programa NO es la propuesta académica ni tampoco exactamente la guía docente! </a:t>
            </a:r>
            <a:endParaRPr sz="1600">
              <a:solidFill>
                <a:srgbClr val="999999"/>
              </a:solidFill>
            </a:endParaRPr>
          </a:p>
          <a:p>
            <a:pPr indent="0" lvl="0" marL="0" rtl="0" algn="l">
              <a:lnSpc>
                <a:spcPct val="100000"/>
              </a:lnSpc>
              <a:spcBef>
                <a:spcPts val="0"/>
              </a:spcBef>
              <a:spcAft>
                <a:spcPts val="0"/>
              </a:spcAft>
              <a:buNone/>
            </a:pPr>
            <a:r>
              <a:t/>
            </a:r>
            <a:endParaRPr sz="1600">
              <a:solidFill>
                <a:schemeClr val="dk2"/>
              </a:solidFill>
            </a:endParaRPr>
          </a:p>
          <a:p>
            <a:pPr indent="0" lvl="0" marL="0" marR="0" rtl="0" algn="l">
              <a:lnSpc>
                <a:spcPct val="100000"/>
              </a:lnSpc>
              <a:spcBef>
                <a:spcPts val="0"/>
              </a:spcBef>
              <a:spcAft>
                <a:spcPts val="0"/>
              </a:spcAft>
              <a:buNone/>
            </a:pPr>
            <a:r>
              <a:rPr lang="es" sz="1600">
                <a:solidFill>
                  <a:srgbClr val="999999"/>
                </a:solidFill>
              </a:rPr>
              <a:t>M</a:t>
            </a:r>
            <a:r>
              <a:rPr lang="es" sz="1600">
                <a:solidFill>
                  <a:srgbClr val="999999"/>
                </a:solidFill>
              </a:rPr>
              <a:t>ás que exigencia, es una </a:t>
            </a:r>
            <a:r>
              <a:rPr b="1" lang="es" sz="1600">
                <a:solidFill>
                  <a:srgbClr val="999999"/>
                </a:solidFill>
              </a:rPr>
              <a:t>herramienta útil</a:t>
            </a:r>
            <a:r>
              <a:rPr lang="es" sz="1600">
                <a:solidFill>
                  <a:srgbClr val="999999"/>
                </a:solidFill>
              </a:rPr>
              <a:t>:</a:t>
            </a:r>
            <a:endParaRPr sz="1600">
              <a:solidFill>
                <a:srgbClr val="999999"/>
              </a:solidFill>
            </a:endParaRPr>
          </a:p>
          <a:p>
            <a:pPr indent="0" lvl="0" marL="0" rtl="0" algn="l">
              <a:lnSpc>
                <a:spcPct val="100000"/>
              </a:lnSpc>
              <a:spcBef>
                <a:spcPts val="0"/>
              </a:spcBef>
              <a:spcAft>
                <a:spcPts val="0"/>
              </a:spcAft>
              <a:buNone/>
            </a:pPr>
            <a:r>
              <a:t/>
            </a:r>
            <a:endParaRPr>
              <a:solidFill>
                <a:schemeClr val="dk2"/>
              </a:solidFill>
            </a:endParaRPr>
          </a:p>
          <a:p>
            <a:pPr indent="-317500" lvl="0" marL="457200" marR="0" rtl="0" algn="l">
              <a:lnSpc>
                <a:spcPct val="100000"/>
              </a:lnSpc>
              <a:spcBef>
                <a:spcPts val="0"/>
              </a:spcBef>
              <a:spcAft>
                <a:spcPts val="0"/>
              </a:spcAft>
              <a:buClr>
                <a:srgbClr val="999999"/>
              </a:buClr>
              <a:buSzPts val="1400"/>
              <a:buChar char="●"/>
            </a:pPr>
            <a:r>
              <a:rPr lang="es">
                <a:solidFill>
                  <a:srgbClr val="999999"/>
                </a:solidFill>
              </a:rPr>
              <a:t>Para terminar de definir el diseño y metodología del programa/ módulo, comprobar coherencia entre bloques, proporcionalidad entre actividades y horas de dedicación….</a:t>
            </a:r>
            <a:endParaRPr>
              <a:solidFill>
                <a:srgbClr val="999999"/>
              </a:solidFill>
            </a:endParaRPr>
          </a:p>
          <a:p>
            <a:pPr indent="0" lvl="0" marL="457200" marR="0" rtl="0" algn="l">
              <a:lnSpc>
                <a:spcPct val="100000"/>
              </a:lnSpc>
              <a:spcBef>
                <a:spcPts val="0"/>
              </a:spcBef>
              <a:spcAft>
                <a:spcPts val="0"/>
              </a:spcAft>
              <a:buNone/>
            </a:pPr>
            <a:r>
              <a:t/>
            </a:r>
            <a:endParaRPr>
              <a:solidFill>
                <a:srgbClr val="999999"/>
              </a:solidFill>
            </a:endParaRPr>
          </a:p>
          <a:p>
            <a:pPr indent="-317500" lvl="0" marL="457200" marR="0" rtl="0" algn="l">
              <a:lnSpc>
                <a:spcPct val="100000"/>
              </a:lnSpc>
              <a:spcBef>
                <a:spcPts val="0"/>
              </a:spcBef>
              <a:spcAft>
                <a:spcPts val="0"/>
              </a:spcAft>
              <a:buClr>
                <a:srgbClr val="999999"/>
              </a:buClr>
              <a:buSzPts val="1400"/>
              <a:buChar char="●"/>
            </a:pPr>
            <a:r>
              <a:rPr lang="es">
                <a:solidFill>
                  <a:srgbClr val="999999"/>
                </a:solidFill>
              </a:rPr>
              <a:t>Para que el alumnado tenga claro desde el inicio cómo se plantea el curso y cada módulo; qué, cómo y cuándo tiene que hacer; o cómo se le va a evaluar.</a:t>
            </a:r>
            <a:endParaRPr>
              <a:solidFill>
                <a:srgbClr val="999999"/>
              </a:solidFill>
            </a:endParaRPr>
          </a:p>
          <a:p>
            <a:pPr indent="-228600" lvl="0" marL="457200" rtl="0" algn="l">
              <a:lnSpc>
                <a:spcPct val="100000"/>
              </a:lnSpc>
              <a:spcBef>
                <a:spcPts val="0"/>
              </a:spcBef>
              <a:spcAft>
                <a:spcPts val="0"/>
              </a:spcAft>
              <a:buNone/>
            </a:pPr>
            <a:r>
              <a:t/>
            </a:r>
            <a:endParaRPr>
              <a:solidFill>
                <a:schemeClr val="dk2"/>
              </a:solidFill>
            </a:endParaRPr>
          </a:p>
          <a:p>
            <a:pPr indent="0" lvl="0" marL="0" marR="0" rtl="0" algn="l">
              <a:lnSpc>
                <a:spcPct val="100000"/>
              </a:lnSpc>
              <a:spcBef>
                <a:spcPts val="0"/>
              </a:spcBef>
              <a:spcAft>
                <a:spcPts val="0"/>
              </a:spcAft>
              <a:buNone/>
            </a:pPr>
            <a:r>
              <a:rPr lang="es" sz="1600">
                <a:solidFill>
                  <a:srgbClr val="999999"/>
                </a:solidFill>
              </a:rPr>
              <a:t>Lo idóneo es compartirlas no sólo con estudiantes desde el </a:t>
            </a:r>
            <a:r>
              <a:rPr b="1" lang="es" sz="1600">
                <a:solidFill>
                  <a:srgbClr val="999999"/>
                </a:solidFill>
              </a:rPr>
              <a:t>campus virtual</a:t>
            </a:r>
            <a:r>
              <a:rPr lang="es" sz="1600">
                <a:solidFill>
                  <a:srgbClr val="999999"/>
                </a:solidFill>
              </a:rPr>
              <a:t>, también para posibles interesados desde </a:t>
            </a:r>
            <a:r>
              <a:rPr b="1" lang="es" sz="1600">
                <a:solidFill>
                  <a:srgbClr val="999999"/>
                </a:solidFill>
              </a:rPr>
              <a:t>web informativa del programa</a:t>
            </a:r>
            <a:r>
              <a:rPr lang="es" sz="1600">
                <a:solidFill>
                  <a:srgbClr val="999999"/>
                </a:solidFill>
              </a:rPr>
              <a:t>.</a:t>
            </a:r>
            <a:endParaRPr sz="1600">
              <a:solidFill>
                <a:srgbClr val="999999"/>
              </a:solidFill>
            </a:endParaRPr>
          </a:p>
        </p:txBody>
      </p:sp>
      <p:pic>
        <p:nvPicPr>
          <p:cNvPr id="1105" name="Google Shape;1105;p120"/>
          <p:cNvPicPr preferRelativeResize="0"/>
          <p:nvPr/>
        </p:nvPicPr>
        <p:blipFill>
          <a:blip r:embed="rId3">
            <a:alphaModFix/>
          </a:blip>
          <a:stretch>
            <a:fillRect/>
          </a:stretch>
        </p:blipFill>
        <p:spPr>
          <a:xfrm>
            <a:off x="444950" y="245275"/>
            <a:ext cx="2939301" cy="4180551"/>
          </a:xfrm>
          <a:prstGeom prst="rect">
            <a:avLst/>
          </a:prstGeom>
          <a:noFill/>
          <a:ln>
            <a:noFill/>
          </a:ln>
        </p:spPr>
      </p:pic>
      <p:pic>
        <p:nvPicPr>
          <p:cNvPr id="1106" name="Google Shape;1106;p120"/>
          <p:cNvPicPr preferRelativeResize="0"/>
          <p:nvPr/>
        </p:nvPicPr>
        <p:blipFill rotWithShape="1">
          <a:blip r:embed="rId4">
            <a:alphaModFix/>
          </a:blip>
          <a:srcRect b="0" l="0" r="0" t="39496"/>
          <a:stretch/>
        </p:blipFill>
        <p:spPr>
          <a:xfrm>
            <a:off x="418100" y="4508625"/>
            <a:ext cx="2966150" cy="202644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1110" name="Shape 1110"/>
        <p:cNvGrpSpPr/>
        <p:nvPr/>
      </p:nvGrpSpPr>
      <p:grpSpPr>
        <a:xfrm>
          <a:off x="0" y="0"/>
          <a:ext cx="0" cy="0"/>
          <a:chOff x="0" y="0"/>
          <a:chExt cx="0" cy="0"/>
        </a:xfrm>
      </p:grpSpPr>
      <p:sp>
        <p:nvSpPr>
          <p:cNvPr id="1111" name="Google Shape;1111;p121"/>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2" name="Google Shape;1112;p121"/>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1113" name="Google Shape;1113;p121"/>
          <p:cNvSpPr txBox="1"/>
          <p:nvPr>
            <p:ph type="title"/>
          </p:nvPr>
        </p:nvSpPr>
        <p:spPr>
          <a:xfrm>
            <a:off x="956275" y="4626075"/>
            <a:ext cx="74982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guías didácticas en programas modulares en la UNIA</a:t>
            </a:r>
            <a:endParaRPr>
              <a:solidFill>
                <a:srgbClr val="85B016"/>
              </a:solidFill>
            </a:endParaRPr>
          </a:p>
        </p:txBody>
      </p:sp>
      <p:sp>
        <p:nvSpPr>
          <p:cNvPr id="1114" name="Google Shape;1114;p121"/>
          <p:cNvSpPr txBox="1"/>
          <p:nvPr/>
        </p:nvSpPr>
        <p:spPr>
          <a:xfrm>
            <a:off x="664075" y="762000"/>
            <a:ext cx="7872900" cy="1614300"/>
          </a:xfrm>
          <a:prstGeom prst="rect">
            <a:avLst/>
          </a:prstGeom>
          <a:noFill/>
          <a:ln>
            <a:noFill/>
          </a:ln>
        </p:spPr>
        <p:txBody>
          <a:bodyPr anchorCtr="0" anchor="t" bIns="91425" lIns="91425" spcFirstLastPara="1" rIns="91425" wrap="square" tIns="91425">
            <a:noAutofit/>
          </a:bodyPr>
          <a:lstStyle/>
          <a:p>
            <a:pPr indent="-279400" lvl="0" marL="342900" rtl="0" algn="l">
              <a:spcBef>
                <a:spcPts val="0"/>
              </a:spcBef>
              <a:spcAft>
                <a:spcPts val="0"/>
              </a:spcAft>
              <a:buClr>
                <a:srgbClr val="666666"/>
              </a:buClr>
              <a:buSzPts val="1400"/>
              <a:buFont typeface="Noto Sans Symbols"/>
              <a:buChar char="▪"/>
            </a:pPr>
            <a:r>
              <a:rPr b="1" lang="es">
                <a:solidFill>
                  <a:srgbClr val="666666"/>
                </a:solidFill>
              </a:rPr>
              <a:t>Dos niveles de guías: </a:t>
            </a:r>
            <a:r>
              <a:rPr lang="es">
                <a:solidFill>
                  <a:srgbClr val="666666"/>
                </a:solidFill>
              </a:rPr>
              <a:t>generales/ por módulo-asignatura</a:t>
            </a:r>
            <a:endParaRPr>
              <a:solidFill>
                <a:srgbClr val="666666"/>
              </a:solidFill>
            </a:endParaRPr>
          </a:p>
          <a:p>
            <a:pPr indent="-279400" lvl="0" marL="342900" rtl="0" algn="l">
              <a:spcBef>
                <a:spcPts val="0"/>
              </a:spcBef>
              <a:spcAft>
                <a:spcPts val="0"/>
              </a:spcAft>
              <a:buClr>
                <a:srgbClr val="666666"/>
              </a:buClr>
              <a:buSzPts val="1400"/>
              <a:buFont typeface="Noto Sans Symbols"/>
              <a:buChar char="▪"/>
            </a:pPr>
            <a:r>
              <a:rPr b="1" lang="es">
                <a:solidFill>
                  <a:srgbClr val="666666"/>
                </a:solidFill>
              </a:rPr>
              <a:t>Información que contienen: </a:t>
            </a:r>
            <a:r>
              <a:rPr lang="es">
                <a:solidFill>
                  <a:srgbClr val="666666"/>
                </a:solidFill>
              </a:rPr>
              <a:t>fundamentos del programa/módulo; datos básicos; equipo docente; competencias genéricas y específicas; estructura y contenidos; metodología y estrategias de aprendizaje; actividades y criterios de evaluación; vías de contacto; cronograma; etc.</a:t>
            </a:r>
            <a:endParaRPr>
              <a:solidFill>
                <a:srgbClr val="666666"/>
              </a:solidFill>
            </a:endParaRPr>
          </a:p>
          <a:p>
            <a:pPr indent="-279400" lvl="0" marL="342900" rtl="0" algn="l">
              <a:spcBef>
                <a:spcPts val="0"/>
              </a:spcBef>
              <a:spcAft>
                <a:spcPts val="0"/>
              </a:spcAft>
              <a:buClr>
                <a:srgbClr val="666666"/>
              </a:buClr>
              <a:buSzPts val="1400"/>
              <a:buFont typeface="Noto Sans Symbols"/>
              <a:buChar char="▪"/>
            </a:pPr>
            <a:r>
              <a:rPr lang="es">
                <a:solidFill>
                  <a:srgbClr val="666666"/>
                </a:solidFill>
              </a:rPr>
              <a:t>Se elaboran por </a:t>
            </a:r>
            <a:r>
              <a:rPr b="1" lang="es">
                <a:solidFill>
                  <a:srgbClr val="666666"/>
                </a:solidFill>
              </a:rPr>
              <a:t>responsables docentes </a:t>
            </a:r>
            <a:r>
              <a:rPr lang="es">
                <a:solidFill>
                  <a:srgbClr val="666666"/>
                </a:solidFill>
              </a:rPr>
              <a:t>del programa/módulo a partir de plantillas.</a:t>
            </a:r>
            <a:endParaRPr>
              <a:solidFill>
                <a:srgbClr val="666666"/>
              </a:solidFill>
            </a:endParaRPr>
          </a:p>
          <a:p>
            <a:pPr indent="-279400" lvl="0" marL="342900" rtl="0" algn="l">
              <a:spcBef>
                <a:spcPts val="0"/>
              </a:spcBef>
              <a:spcAft>
                <a:spcPts val="0"/>
              </a:spcAft>
              <a:buClr>
                <a:srgbClr val="666666"/>
              </a:buClr>
              <a:buSzPts val="1400"/>
              <a:buFont typeface="Noto Sans Symbols"/>
              <a:buChar char="▪"/>
            </a:pPr>
            <a:r>
              <a:rPr lang="es">
                <a:solidFill>
                  <a:srgbClr val="666666"/>
                </a:solidFill>
              </a:rPr>
              <a:t>Además de en la web, se da acceso desde el </a:t>
            </a:r>
            <a:r>
              <a:rPr b="1" lang="es">
                <a:solidFill>
                  <a:srgbClr val="666666"/>
                </a:solidFill>
              </a:rPr>
              <a:t>campus virtual </a:t>
            </a:r>
            <a:r>
              <a:rPr lang="es">
                <a:solidFill>
                  <a:srgbClr val="666666"/>
                </a:solidFill>
              </a:rPr>
              <a:t>para su consulta por alumnado.</a:t>
            </a:r>
            <a:endParaRPr>
              <a:solidFill>
                <a:srgbClr val="666666"/>
              </a:solidFill>
            </a:endParaRPr>
          </a:p>
        </p:txBody>
      </p:sp>
      <p:sp>
        <p:nvSpPr>
          <p:cNvPr id="1115" name="Google Shape;1115;p121"/>
          <p:cNvSpPr txBox="1"/>
          <p:nvPr/>
        </p:nvSpPr>
        <p:spPr>
          <a:xfrm>
            <a:off x="5355275" y="3982200"/>
            <a:ext cx="3377400" cy="7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2"/>
                </a:solidFill>
              </a:rPr>
              <a:t>Documentos de ayuda, plantillas y ejemplos, suministrados por Innovación, y disponibles desde</a:t>
            </a:r>
            <a:r>
              <a:rPr lang="es" sz="1200">
                <a:solidFill>
                  <a:schemeClr val="dk2"/>
                </a:solidFill>
                <a:uFill>
                  <a:noFill/>
                </a:uFill>
                <a:hlinkClick r:id="rId3">
                  <a:extLst>
                    <a:ext uri="{A12FA001-AC4F-418D-AE19-62706E023703}">
                      <ahyp:hlinkClr val="tx"/>
                    </a:ext>
                  </a:extLst>
                </a:hlinkClick>
              </a:rPr>
              <a:t> </a:t>
            </a:r>
            <a:r>
              <a:rPr lang="es" sz="1200" u="sng">
                <a:solidFill>
                  <a:schemeClr val="dk2"/>
                </a:solidFill>
                <a:hlinkClick r:id="rId4">
                  <a:extLst>
                    <a:ext uri="{A12FA001-AC4F-418D-AE19-62706E023703}">
                      <ahyp:hlinkClr val="tx"/>
                    </a:ext>
                  </a:extLst>
                </a:hlinkClick>
              </a:rPr>
              <a:t>https://www.unia.es/guiasdidacticas</a:t>
            </a:r>
            <a:endParaRPr sz="1200">
              <a:solidFill>
                <a:schemeClr val="dk2"/>
              </a:solidFill>
            </a:endParaRPr>
          </a:p>
        </p:txBody>
      </p:sp>
      <p:pic>
        <p:nvPicPr>
          <p:cNvPr id="1116" name="Google Shape;1116;p121"/>
          <p:cNvPicPr preferRelativeResize="0"/>
          <p:nvPr/>
        </p:nvPicPr>
        <p:blipFill>
          <a:blip r:embed="rId5">
            <a:alphaModFix/>
          </a:blip>
          <a:stretch>
            <a:fillRect/>
          </a:stretch>
        </p:blipFill>
        <p:spPr>
          <a:xfrm>
            <a:off x="908721" y="2803425"/>
            <a:ext cx="4388551" cy="19832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22"/>
          <p:cNvSpPr txBox="1"/>
          <p:nvPr>
            <p:ph type="title"/>
          </p:nvPr>
        </p:nvSpPr>
        <p:spPr>
          <a:xfrm>
            <a:off x="4598900" y="1869000"/>
            <a:ext cx="3888000" cy="160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Video-guías</a:t>
            </a:r>
            <a:endParaRPr/>
          </a:p>
          <a:p>
            <a:pPr indent="0" lvl="0" marL="0" rtl="0" algn="l">
              <a:spcBef>
                <a:spcPts val="0"/>
              </a:spcBef>
              <a:spcAft>
                <a:spcPts val="0"/>
              </a:spcAft>
              <a:buNone/>
            </a:pPr>
            <a:r>
              <a:t/>
            </a:r>
            <a:endParaRPr/>
          </a:p>
          <a:p>
            <a:pPr indent="0" lvl="0" marL="0" rtl="0" algn="l">
              <a:spcBef>
                <a:spcPts val="0"/>
              </a:spcBef>
              <a:spcAft>
                <a:spcPts val="0"/>
              </a:spcAft>
              <a:buNone/>
            </a:pPr>
            <a:r>
              <a:rPr lang="es" sz="1800">
                <a:solidFill>
                  <a:srgbClr val="999999"/>
                </a:solidFill>
              </a:rPr>
              <a:t>“síntesis” humanizada de lo anterior contado de forma audiovisual</a:t>
            </a:r>
            <a:endParaRPr sz="1800">
              <a:solidFill>
                <a:srgbClr val="999999"/>
              </a:solidFill>
            </a:endParaRPr>
          </a:p>
        </p:txBody>
      </p:sp>
      <p:sp>
        <p:nvSpPr>
          <p:cNvPr id="1122" name="Google Shape;1122;p122"/>
          <p:cNvSpPr txBox="1"/>
          <p:nvPr>
            <p:ph idx="1" type="subTitle"/>
          </p:nvPr>
        </p:nvSpPr>
        <p:spPr>
          <a:xfrm>
            <a:off x="4598900" y="3729000"/>
            <a:ext cx="3573000" cy="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600"/>
              <a:t>¡Y excelente herramienta de captación de estudiantes online si se publica junto a la info del programa y se mueve en redes!</a:t>
            </a:r>
            <a:endParaRPr sz="1600"/>
          </a:p>
        </p:txBody>
      </p:sp>
      <p:sp>
        <p:nvSpPr>
          <p:cNvPr id="1123" name="Google Shape;1123;p122"/>
          <p:cNvSpPr txBox="1"/>
          <p:nvPr/>
        </p:nvSpPr>
        <p:spPr>
          <a:xfrm>
            <a:off x="685800" y="2804600"/>
            <a:ext cx="3000000" cy="1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100" u="sng">
                <a:solidFill>
                  <a:schemeClr val="hlink"/>
                </a:solidFill>
                <a:hlinkClick r:id="rId3"/>
              </a:rPr>
              <a:t>https://vimeo.com/370688679</a:t>
            </a:r>
            <a:endParaRPr/>
          </a:p>
        </p:txBody>
      </p:sp>
      <p:pic>
        <p:nvPicPr>
          <p:cNvPr id="1124" name="Google Shape;1124;p122"/>
          <p:cNvPicPr preferRelativeResize="0"/>
          <p:nvPr/>
        </p:nvPicPr>
        <p:blipFill>
          <a:blip r:embed="rId4">
            <a:alphaModFix/>
          </a:blip>
          <a:stretch>
            <a:fillRect/>
          </a:stretch>
        </p:blipFill>
        <p:spPr>
          <a:xfrm>
            <a:off x="274925" y="3756407"/>
            <a:ext cx="3888001" cy="2171517"/>
          </a:xfrm>
          <a:prstGeom prst="rect">
            <a:avLst/>
          </a:prstGeom>
          <a:noFill/>
          <a:ln>
            <a:noFill/>
          </a:ln>
        </p:spPr>
      </p:pic>
      <p:sp>
        <p:nvSpPr>
          <p:cNvPr id="1125" name="Google Shape;1125;p122"/>
          <p:cNvSpPr txBox="1"/>
          <p:nvPr/>
        </p:nvSpPr>
        <p:spPr>
          <a:xfrm>
            <a:off x="810063" y="6080325"/>
            <a:ext cx="3000000" cy="3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100" u="sng">
                <a:solidFill>
                  <a:schemeClr val="hlink"/>
                </a:solidFill>
                <a:hlinkClick r:id="rId5"/>
              </a:rPr>
              <a:t>https://vimeo.com/364263173</a:t>
            </a:r>
            <a:endParaRPr/>
          </a:p>
        </p:txBody>
      </p:sp>
      <p:pic>
        <p:nvPicPr>
          <p:cNvPr id="1126" name="Google Shape;1126;p122"/>
          <p:cNvPicPr preferRelativeResize="0"/>
          <p:nvPr/>
        </p:nvPicPr>
        <p:blipFill>
          <a:blip r:embed="rId6">
            <a:alphaModFix/>
          </a:blip>
          <a:stretch>
            <a:fillRect/>
          </a:stretch>
        </p:blipFill>
        <p:spPr>
          <a:xfrm>
            <a:off x="343150" y="563905"/>
            <a:ext cx="3888001" cy="217494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1130" name="Shape 1130"/>
        <p:cNvGrpSpPr/>
        <p:nvPr/>
      </p:nvGrpSpPr>
      <p:grpSpPr>
        <a:xfrm>
          <a:off x="0" y="0"/>
          <a:ext cx="0" cy="0"/>
          <a:chOff x="0" y="0"/>
          <a:chExt cx="0" cy="0"/>
        </a:xfrm>
      </p:grpSpPr>
      <p:sp>
        <p:nvSpPr>
          <p:cNvPr id="1131" name="Google Shape;1131;p123"/>
          <p:cNvSpPr/>
          <p:nvPr/>
        </p:nvSpPr>
        <p:spPr>
          <a:xfrm>
            <a:off x="296800" y="261975"/>
            <a:ext cx="8615100" cy="638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2" name="Google Shape;1132;p123"/>
          <p:cNvCxnSpPr/>
          <p:nvPr/>
        </p:nvCxnSpPr>
        <p:spPr>
          <a:xfrm>
            <a:off x="1068750" y="6159667"/>
            <a:ext cx="676200" cy="0"/>
          </a:xfrm>
          <a:prstGeom prst="straightConnector1">
            <a:avLst/>
          </a:prstGeom>
          <a:noFill/>
          <a:ln cap="flat" cmpd="sng" w="76200">
            <a:solidFill>
              <a:srgbClr val="85B016"/>
            </a:solidFill>
            <a:prstDash val="solid"/>
            <a:round/>
            <a:headEnd len="med" w="med" type="none"/>
            <a:tailEnd len="med" w="med" type="none"/>
          </a:ln>
        </p:spPr>
      </p:cxnSp>
      <p:sp>
        <p:nvSpPr>
          <p:cNvPr id="1133" name="Google Shape;1133;p123"/>
          <p:cNvSpPr txBox="1"/>
          <p:nvPr>
            <p:ph type="title"/>
          </p:nvPr>
        </p:nvSpPr>
        <p:spPr>
          <a:xfrm>
            <a:off x="956275" y="4626075"/>
            <a:ext cx="7498200" cy="1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85B016"/>
                </a:solidFill>
              </a:rPr>
              <a:t>Caso práctico: video-guías en la UNIA</a:t>
            </a:r>
            <a:endParaRPr>
              <a:solidFill>
                <a:srgbClr val="85B016"/>
              </a:solidFill>
            </a:endParaRPr>
          </a:p>
        </p:txBody>
      </p:sp>
      <p:sp>
        <p:nvSpPr>
          <p:cNvPr id="1134" name="Google Shape;1134;p123"/>
          <p:cNvSpPr txBox="1"/>
          <p:nvPr/>
        </p:nvSpPr>
        <p:spPr>
          <a:xfrm>
            <a:off x="457200" y="599900"/>
            <a:ext cx="8079900" cy="98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700">
                <a:solidFill>
                  <a:schemeClr val="dk2"/>
                </a:solidFill>
              </a:rPr>
              <a:t>¡Incentivando su inclusión con cursos virtuales sobre ello, documentación de ayuda y guía y recursos de apoyo para su producción!</a:t>
            </a:r>
            <a:endParaRPr sz="1700">
              <a:solidFill>
                <a:schemeClr val="dk2"/>
              </a:solidFill>
            </a:endParaRPr>
          </a:p>
        </p:txBody>
      </p:sp>
      <p:pic>
        <p:nvPicPr>
          <p:cNvPr id="1135" name="Google Shape;1135;p123"/>
          <p:cNvPicPr preferRelativeResize="0"/>
          <p:nvPr/>
        </p:nvPicPr>
        <p:blipFill>
          <a:blip r:embed="rId3">
            <a:alphaModFix/>
          </a:blip>
          <a:stretch>
            <a:fillRect/>
          </a:stretch>
        </p:blipFill>
        <p:spPr>
          <a:xfrm>
            <a:off x="1306900" y="1627000"/>
            <a:ext cx="6714626" cy="3157750"/>
          </a:xfrm>
          <a:prstGeom prst="rect">
            <a:avLst/>
          </a:prstGeom>
          <a:noFill/>
          <a:ln>
            <a:noFill/>
          </a:ln>
        </p:spPr>
      </p:pic>
      <p:sp>
        <p:nvSpPr>
          <p:cNvPr id="1136" name="Google Shape;1136;p123"/>
          <p:cNvSpPr txBox="1"/>
          <p:nvPr/>
        </p:nvSpPr>
        <p:spPr>
          <a:xfrm>
            <a:off x="381000" y="4857525"/>
            <a:ext cx="8221200" cy="4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200">
                <a:solidFill>
                  <a:schemeClr val="dk2"/>
                </a:solidFill>
              </a:rPr>
              <a:t>Ver recursos de ayuda para el profesorado en</a:t>
            </a:r>
            <a:r>
              <a:rPr lang="es" sz="1200">
                <a:solidFill>
                  <a:schemeClr val="dk2"/>
                </a:solidFill>
              </a:rPr>
              <a:t>: </a:t>
            </a:r>
            <a:r>
              <a:rPr lang="es" sz="1200" u="sng">
                <a:solidFill>
                  <a:schemeClr val="hlink"/>
                </a:solidFill>
                <a:hlinkClick r:id="rId4"/>
              </a:rPr>
              <a:t>https://eva.unia.es/course/view.php?id=5421</a:t>
            </a:r>
            <a:endParaRPr sz="1200">
              <a:solidFill>
                <a:schemeClr val="dk2"/>
              </a:solidFill>
            </a:endParaRPr>
          </a:p>
          <a:p>
            <a:pPr indent="0" lvl="0" marL="0" rtl="0" algn="ctr">
              <a:spcBef>
                <a:spcPts val="0"/>
              </a:spcBef>
              <a:spcAft>
                <a:spcPts val="0"/>
              </a:spcAft>
              <a:buNone/>
            </a:pPr>
            <a:r>
              <a:t/>
            </a:r>
            <a:endParaRPr sz="11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pic>
        <p:nvPicPr>
          <p:cNvPr id="1141" name="Google Shape;1141;p124"/>
          <p:cNvPicPr preferRelativeResize="0"/>
          <p:nvPr/>
        </p:nvPicPr>
        <p:blipFill>
          <a:blip r:embed="rId3">
            <a:alphaModFix/>
          </a:blip>
          <a:stretch>
            <a:fillRect/>
          </a:stretch>
        </p:blipFill>
        <p:spPr>
          <a:xfrm>
            <a:off x="-1010200" y="-1"/>
            <a:ext cx="11067889"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25"/>
          <p:cNvSpPr/>
          <p:nvPr/>
        </p:nvSpPr>
        <p:spPr>
          <a:xfrm>
            <a:off x="1081425" y="702525"/>
            <a:ext cx="6840000" cy="5567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25"/>
          <p:cNvSpPr txBox="1"/>
          <p:nvPr>
            <p:ph idx="1" type="subTitle"/>
          </p:nvPr>
        </p:nvSpPr>
        <p:spPr>
          <a:xfrm>
            <a:off x="2675900" y="1920500"/>
            <a:ext cx="4825200" cy="412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800"/>
              <a:t>¿Cómo adaptaríais a docencia en red vuestras asignaturas?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s" sz="1800"/>
              <a:t>¿Compartís ideas?, ¿os animáis a hacer un esquema que incluya los siguientes puntos?:</a:t>
            </a:r>
            <a:endParaRPr sz="1800"/>
          </a:p>
          <a:p>
            <a:pPr indent="0" lvl="0" marL="0" rtl="0" algn="l">
              <a:spcBef>
                <a:spcPts val="0"/>
              </a:spcBef>
              <a:spcAft>
                <a:spcPts val="0"/>
              </a:spcAft>
              <a:buNone/>
            </a:pPr>
            <a:r>
              <a:t/>
            </a:r>
            <a:endParaRPr sz="1800"/>
          </a:p>
          <a:p>
            <a:pPr indent="-323850" lvl="0" marL="457200" rtl="0" algn="l">
              <a:spcBef>
                <a:spcPts val="0"/>
              </a:spcBef>
              <a:spcAft>
                <a:spcPts val="0"/>
              </a:spcAft>
              <a:buSzPts val="1500"/>
              <a:buAutoNum type="arabicPeriod"/>
            </a:pPr>
            <a:r>
              <a:rPr lang="es" sz="1500"/>
              <a:t>Adaptación de contenido</a:t>
            </a:r>
            <a:endParaRPr sz="1500"/>
          </a:p>
          <a:p>
            <a:pPr indent="-323850" lvl="0" marL="457200" rtl="0" algn="l">
              <a:spcBef>
                <a:spcPts val="0"/>
              </a:spcBef>
              <a:spcAft>
                <a:spcPts val="0"/>
              </a:spcAft>
              <a:buSzPts val="1500"/>
              <a:buAutoNum type="arabicPeriod"/>
            </a:pPr>
            <a:r>
              <a:rPr lang="es" sz="1500"/>
              <a:t>Enfoque metodológico (modalidad, bases…)</a:t>
            </a:r>
            <a:endParaRPr sz="1500"/>
          </a:p>
          <a:p>
            <a:pPr indent="-323850" lvl="0" marL="457200" rtl="0" algn="l">
              <a:spcBef>
                <a:spcPts val="0"/>
              </a:spcBef>
              <a:spcAft>
                <a:spcPts val="0"/>
              </a:spcAft>
              <a:buSzPts val="1500"/>
              <a:buAutoNum type="arabicPeriod"/>
            </a:pPr>
            <a:r>
              <a:rPr lang="es" sz="1500"/>
              <a:t>Recursos para la enseñanza-aprendizaje (campus virtual, webconferencia, recursos didácticos en red…)</a:t>
            </a:r>
            <a:endParaRPr sz="1500"/>
          </a:p>
          <a:p>
            <a:pPr indent="-323850" lvl="0" marL="457200" rtl="0" algn="l">
              <a:spcBef>
                <a:spcPts val="0"/>
              </a:spcBef>
              <a:spcAft>
                <a:spcPts val="0"/>
              </a:spcAft>
              <a:buSzPts val="1500"/>
              <a:buAutoNum type="arabicPeriod"/>
            </a:pPr>
            <a:r>
              <a:rPr lang="es" sz="1500"/>
              <a:t>Actividades y sistema de evaluación</a:t>
            </a:r>
            <a:endParaRPr sz="1500"/>
          </a:p>
          <a:p>
            <a:pPr indent="-323850" lvl="0" marL="457200" rtl="0" algn="l">
              <a:spcBef>
                <a:spcPts val="0"/>
              </a:spcBef>
              <a:spcAft>
                <a:spcPts val="0"/>
              </a:spcAft>
              <a:buSzPts val="1500"/>
              <a:buAutoNum type="arabicPeriod"/>
            </a:pPr>
            <a:r>
              <a:rPr lang="es" sz="1500"/>
              <a:t>Tutorías</a:t>
            </a:r>
            <a:endParaRPr sz="15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148" name="Google Shape;1148;p125"/>
          <p:cNvSpPr txBox="1"/>
          <p:nvPr>
            <p:ph type="title"/>
          </p:nvPr>
        </p:nvSpPr>
        <p:spPr>
          <a:xfrm>
            <a:off x="2675900" y="1017069"/>
            <a:ext cx="3926100" cy="66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sz="3600"/>
              <a:t>¡¡Vuestro turno!!</a:t>
            </a:r>
            <a:endParaRPr b="1" sz="3600"/>
          </a:p>
        </p:txBody>
      </p:sp>
      <p:sp>
        <p:nvSpPr>
          <p:cNvPr id="1149" name="Google Shape;1149;p125"/>
          <p:cNvSpPr/>
          <p:nvPr/>
        </p:nvSpPr>
        <p:spPr>
          <a:xfrm>
            <a:off x="1169225" y="1920500"/>
            <a:ext cx="1408200" cy="14055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25"/>
          <p:cNvSpPr/>
          <p:nvPr/>
        </p:nvSpPr>
        <p:spPr>
          <a:xfrm>
            <a:off x="1353720" y="2098405"/>
            <a:ext cx="1023051" cy="1020279"/>
          </a:xfrm>
          <a:custGeom>
            <a:rect b="b" l="l" r="r" t="t"/>
            <a:pathLst>
              <a:path extrusionOk="0" h="11658" w="11689">
                <a:moveTo>
                  <a:pt x="5829" y="2458"/>
                </a:moveTo>
                <a:cubicBezTo>
                  <a:pt x="6207" y="2458"/>
                  <a:pt x="6491" y="2773"/>
                  <a:pt x="6491" y="3120"/>
                </a:cubicBezTo>
                <a:cubicBezTo>
                  <a:pt x="6522" y="3466"/>
                  <a:pt x="6207" y="3781"/>
                  <a:pt x="5829" y="3781"/>
                </a:cubicBezTo>
                <a:cubicBezTo>
                  <a:pt x="5419" y="3781"/>
                  <a:pt x="5136" y="3466"/>
                  <a:pt x="5136" y="3120"/>
                </a:cubicBezTo>
                <a:cubicBezTo>
                  <a:pt x="5136" y="2742"/>
                  <a:pt x="5482" y="2458"/>
                  <a:pt x="5829" y="2458"/>
                </a:cubicBezTo>
                <a:close/>
                <a:moveTo>
                  <a:pt x="5860" y="4474"/>
                </a:moveTo>
                <a:cubicBezTo>
                  <a:pt x="6238" y="4474"/>
                  <a:pt x="6522" y="4789"/>
                  <a:pt x="6522" y="5136"/>
                </a:cubicBezTo>
                <a:lnTo>
                  <a:pt x="6522" y="8570"/>
                </a:lnTo>
                <a:cubicBezTo>
                  <a:pt x="6522" y="8948"/>
                  <a:pt x="6207" y="9232"/>
                  <a:pt x="5860" y="9232"/>
                </a:cubicBezTo>
                <a:cubicBezTo>
                  <a:pt x="5451" y="9232"/>
                  <a:pt x="5199" y="8917"/>
                  <a:pt x="5199" y="8570"/>
                </a:cubicBezTo>
                <a:lnTo>
                  <a:pt x="5199" y="5136"/>
                </a:lnTo>
                <a:cubicBezTo>
                  <a:pt x="5199" y="4726"/>
                  <a:pt x="5514" y="4474"/>
                  <a:pt x="5860" y="4474"/>
                </a:cubicBezTo>
                <a:close/>
                <a:moveTo>
                  <a:pt x="5829" y="1"/>
                </a:moveTo>
                <a:cubicBezTo>
                  <a:pt x="2615" y="1"/>
                  <a:pt x="0" y="2647"/>
                  <a:pt x="0" y="5829"/>
                </a:cubicBezTo>
                <a:cubicBezTo>
                  <a:pt x="0" y="9043"/>
                  <a:pt x="2615" y="11657"/>
                  <a:pt x="5829" y="11657"/>
                </a:cubicBezTo>
                <a:cubicBezTo>
                  <a:pt x="9011" y="11657"/>
                  <a:pt x="11657" y="9043"/>
                  <a:pt x="11657" y="5829"/>
                </a:cubicBezTo>
                <a:cubicBezTo>
                  <a:pt x="11689" y="2647"/>
                  <a:pt x="9042" y="1"/>
                  <a:pt x="58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54" name="Shape 1154"/>
        <p:cNvGrpSpPr/>
        <p:nvPr/>
      </p:nvGrpSpPr>
      <p:grpSpPr>
        <a:xfrm>
          <a:off x="0" y="0"/>
          <a:ext cx="0" cy="0"/>
          <a:chOff x="0" y="0"/>
          <a:chExt cx="0" cy="0"/>
        </a:xfrm>
      </p:grpSpPr>
      <p:sp>
        <p:nvSpPr>
          <p:cNvPr id="1155" name="Google Shape;1155;p126"/>
          <p:cNvSpPr/>
          <p:nvPr/>
        </p:nvSpPr>
        <p:spPr>
          <a:xfrm>
            <a:off x="406950" y="555000"/>
            <a:ext cx="8330100" cy="57480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26"/>
          <p:cNvSpPr txBox="1"/>
          <p:nvPr>
            <p:ph type="ctrTitle"/>
          </p:nvPr>
        </p:nvSpPr>
        <p:spPr>
          <a:xfrm>
            <a:off x="1603625" y="2401725"/>
            <a:ext cx="6205200" cy="11379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s" sz="4800"/>
              <a:t>¡Muchas gracias!</a:t>
            </a:r>
            <a:endParaRPr i="1" sz="4800">
              <a:solidFill>
                <a:srgbClr val="434343"/>
              </a:solidFill>
            </a:endParaRPr>
          </a:p>
        </p:txBody>
      </p:sp>
      <p:sp>
        <p:nvSpPr>
          <p:cNvPr id="1157" name="Google Shape;1157;p126"/>
          <p:cNvSpPr txBox="1"/>
          <p:nvPr/>
        </p:nvSpPr>
        <p:spPr>
          <a:xfrm>
            <a:off x="1851544" y="3844415"/>
            <a:ext cx="5475600" cy="8781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s" sz="2400">
                <a:solidFill>
                  <a:srgbClr val="434343"/>
                </a:solidFill>
                <a:highlight>
                  <a:srgbClr val="FFFFFF"/>
                </a:highlight>
              </a:rPr>
              <a:t>MARÍA SÁNCHEZ GONZÁLEZ</a:t>
            </a:r>
            <a:endParaRPr sz="2400">
              <a:solidFill>
                <a:srgbClr val="434343"/>
              </a:solidFill>
              <a:highlight>
                <a:srgbClr val="FFFFFF"/>
              </a:highlight>
            </a:endParaRPr>
          </a:p>
          <a:p>
            <a:pPr indent="0" lvl="0" marL="0" rtl="0" algn="ctr">
              <a:lnSpc>
                <a:spcPct val="150000"/>
              </a:lnSpc>
              <a:spcBef>
                <a:spcPts val="0"/>
              </a:spcBef>
              <a:spcAft>
                <a:spcPts val="0"/>
              </a:spcAft>
              <a:buNone/>
            </a:pPr>
            <a:r>
              <a:rPr lang="es" sz="2400">
                <a:solidFill>
                  <a:srgbClr val="434343"/>
                </a:solidFill>
                <a:highlight>
                  <a:srgbClr val="FFFFFF"/>
                </a:highlight>
              </a:rPr>
              <a:t>@cibermarikiya</a:t>
            </a:r>
            <a:endParaRPr sz="2400">
              <a:solidFill>
                <a:srgbClr val="434343"/>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64"/>
          <p:cNvSpPr/>
          <p:nvPr/>
        </p:nvSpPr>
        <p:spPr>
          <a:xfrm>
            <a:off x="-93350" y="914075"/>
            <a:ext cx="9344700" cy="5042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64"/>
          <p:cNvSpPr txBox="1"/>
          <p:nvPr>
            <p:ph type="title"/>
          </p:nvPr>
        </p:nvSpPr>
        <p:spPr>
          <a:xfrm>
            <a:off x="5153475" y="1081400"/>
            <a:ext cx="3055500" cy="14859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Recurso adicional</a:t>
            </a:r>
            <a:endParaRPr sz="2200"/>
          </a:p>
        </p:txBody>
      </p:sp>
      <p:grpSp>
        <p:nvGrpSpPr>
          <p:cNvPr id="306" name="Google Shape;306;p64"/>
          <p:cNvGrpSpPr/>
          <p:nvPr/>
        </p:nvGrpSpPr>
        <p:grpSpPr>
          <a:xfrm>
            <a:off x="700833" y="588728"/>
            <a:ext cx="4104906" cy="5643934"/>
            <a:chOff x="-734425" y="725975"/>
            <a:chExt cx="2684700" cy="3691500"/>
          </a:xfrm>
        </p:grpSpPr>
        <p:sp>
          <p:nvSpPr>
            <p:cNvPr id="307" name="Google Shape;307;p64"/>
            <p:cNvSpPr/>
            <p:nvPr/>
          </p:nvSpPr>
          <p:spPr>
            <a:xfrm>
              <a:off x="-734425" y="725975"/>
              <a:ext cx="2684700" cy="3691500"/>
            </a:xfrm>
            <a:prstGeom prst="roundRect">
              <a:avLst>
                <a:gd fmla="val 4846"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308" name="Google Shape;308;p64"/>
            <p:cNvSpPr/>
            <p:nvPr/>
          </p:nvSpPr>
          <p:spPr>
            <a:xfrm>
              <a:off x="515525" y="4253150"/>
              <a:ext cx="184800" cy="109500"/>
            </a:xfrm>
            <a:prstGeom prst="roundRect">
              <a:avLst>
                <a:gd fmla="val 50000"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64"/>
            <p:cNvSpPr/>
            <p:nvPr/>
          </p:nvSpPr>
          <p:spPr>
            <a:xfrm>
              <a:off x="577175" y="801325"/>
              <a:ext cx="61500" cy="61500"/>
            </a:xfrm>
            <a:prstGeom prst="ellipse">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64"/>
          <p:cNvSpPr/>
          <p:nvPr/>
        </p:nvSpPr>
        <p:spPr>
          <a:xfrm>
            <a:off x="917801" y="1024766"/>
            <a:ext cx="3651000" cy="48924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 name="Google Shape;311;p64"/>
          <p:cNvPicPr preferRelativeResize="0"/>
          <p:nvPr/>
        </p:nvPicPr>
        <p:blipFill rotWithShape="1">
          <a:blip r:embed="rId3">
            <a:alphaModFix/>
          </a:blip>
          <a:srcRect b="0" l="0" r="0" t="0"/>
          <a:stretch/>
        </p:blipFill>
        <p:spPr>
          <a:xfrm>
            <a:off x="957778" y="3582387"/>
            <a:ext cx="3589522" cy="2019103"/>
          </a:xfrm>
          <a:prstGeom prst="rect">
            <a:avLst/>
          </a:prstGeom>
          <a:noFill/>
          <a:ln>
            <a:noFill/>
          </a:ln>
        </p:spPr>
      </p:pic>
      <p:pic>
        <p:nvPicPr>
          <p:cNvPr descr="Imagen que contiene texto&#10;&#10;Descripción generada automáticamente" id="312" name="Google Shape;312;p64"/>
          <p:cNvPicPr preferRelativeResize="0"/>
          <p:nvPr/>
        </p:nvPicPr>
        <p:blipFill rotWithShape="1">
          <a:blip r:embed="rId4">
            <a:alphaModFix/>
          </a:blip>
          <a:srcRect b="0" l="0" r="0" t="0"/>
          <a:stretch/>
        </p:blipFill>
        <p:spPr>
          <a:xfrm>
            <a:off x="957782" y="1384465"/>
            <a:ext cx="3589527" cy="2010458"/>
          </a:xfrm>
          <a:prstGeom prst="rect">
            <a:avLst/>
          </a:prstGeom>
          <a:noFill/>
          <a:ln>
            <a:noFill/>
          </a:ln>
        </p:spPr>
      </p:pic>
      <p:sp>
        <p:nvSpPr>
          <p:cNvPr id="313" name="Google Shape;313;p64"/>
          <p:cNvSpPr txBox="1"/>
          <p:nvPr/>
        </p:nvSpPr>
        <p:spPr>
          <a:xfrm>
            <a:off x="5141975" y="2548750"/>
            <a:ext cx="3117900" cy="240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sz="1500">
                <a:solidFill>
                  <a:schemeClr val="dk2"/>
                </a:solidFill>
              </a:rPr>
              <a:t>Sánchez, M. (2020). "#ecap1920 #periodismoUMA. Virtualización táctica basada en la práctica, la colaboración y la evaluación continua para acortar distancias".</a:t>
            </a:r>
            <a:endParaRPr sz="1500">
              <a:solidFill>
                <a:schemeClr val="dk2"/>
              </a:solidFill>
            </a:endParaRPr>
          </a:p>
          <a:p>
            <a:pPr indent="0" lvl="0" marL="0" rtl="0" algn="l">
              <a:lnSpc>
                <a:spcPct val="115000"/>
              </a:lnSpc>
              <a:spcBef>
                <a:spcPts val="0"/>
              </a:spcBef>
              <a:spcAft>
                <a:spcPts val="0"/>
              </a:spcAft>
              <a:buNone/>
            </a:pPr>
            <a:r>
              <a:rPr lang="es" sz="1300">
                <a:solidFill>
                  <a:schemeClr val="dk2"/>
                </a:solidFill>
              </a:rPr>
              <a:t>Ponencia invitada a webinar para profesorado de la UMA, 21 mayo 2020.</a:t>
            </a:r>
            <a:endParaRPr sz="1300">
              <a:solidFill>
                <a:schemeClr val="dk2"/>
              </a:solidFill>
            </a:endParaRPr>
          </a:p>
          <a:p>
            <a:pPr indent="0" lvl="0" marL="0" rtl="0" algn="l">
              <a:lnSpc>
                <a:spcPct val="115000"/>
              </a:lnSpc>
              <a:spcBef>
                <a:spcPts val="0"/>
              </a:spcBef>
              <a:spcAft>
                <a:spcPts val="0"/>
              </a:spcAft>
              <a:buNone/>
            </a:pPr>
            <a:r>
              <a:t/>
            </a:r>
            <a:endParaRPr sz="1300">
              <a:solidFill>
                <a:schemeClr val="dk2"/>
              </a:solidFill>
            </a:endParaRPr>
          </a:p>
          <a:p>
            <a:pPr indent="0" lvl="0" marL="0" rtl="0" algn="l">
              <a:lnSpc>
                <a:spcPct val="115000"/>
              </a:lnSpc>
              <a:spcBef>
                <a:spcPts val="0"/>
              </a:spcBef>
              <a:spcAft>
                <a:spcPts val="0"/>
              </a:spcAft>
              <a:buNone/>
            </a:pPr>
            <a:r>
              <a:rPr lang="es" sz="1300">
                <a:solidFill>
                  <a:schemeClr val="dk2"/>
                </a:solidFill>
              </a:rPr>
              <a:t>Presentación:</a:t>
            </a:r>
            <a:r>
              <a:rPr lang="es" sz="1300">
                <a:solidFill>
                  <a:schemeClr val="dk2"/>
                </a:solidFill>
                <a:uFill>
                  <a:noFill/>
                </a:uFill>
                <a:hlinkClick r:id="rId5">
                  <a:extLst>
                    <a:ext uri="{A12FA001-AC4F-418D-AE19-62706E023703}">
                      <ahyp:hlinkClr val="tx"/>
                    </a:ext>
                  </a:extLst>
                </a:hlinkClick>
              </a:rPr>
              <a:t> </a:t>
            </a:r>
            <a:r>
              <a:rPr lang="es" sz="1300" u="sng">
                <a:solidFill>
                  <a:schemeClr val="hlink"/>
                </a:solidFill>
                <a:hlinkClick r:id="rId6"/>
              </a:rPr>
              <a:t>https://bit.ly/396pO6D</a:t>
            </a:r>
            <a:endParaRPr sz="1300" u="sng">
              <a:solidFill>
                <a:schemeClr val="hlink"/>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27"/>
          <p:cNvSpPr/>
          <p:nvPr/>
        </p:nvSpPr>
        <p:spPr>
          <a:xfrm>
            <a:off x="406950" y="545800"/>
            <a:ext cx="8330100" cy="5748000"/>
          </a:xfrm>
          <a:prstGeom prst="rect">
            <a:avLst/>
          </a:prstGeom>
          <a:noFill/>
          <a:ln cap="flat" cmpd="sng" w="38100">
            <a:solidFill>
              <a:srgbClr val="93C0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27"/>
          <p:cNvSpPr txBox="1"/>
          <p:nvPr>
            <p:ph type="title"/>
          </p:nvPr>
        </p:nvSpPr>
        <p:spPr>
          <a:xfrm>
            <a:off x="2789300" y="794667"/>
            <a:ext cx="3498600" cy="68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Créditos</a:t>
            </a:r>
            <a:endParaRPr>
              <a:solidFill>
                <a:srgbClr val="434343"/>
              </a:solidFill>
            </a:endParaRPr>
          </a:p>
        </p:txBody>
      </p:sp>
      <p:cxnSp>
        <p:nvCxnSpPr>
          <p:cNvPr id="1164" name="Google Shape;1164;p127"/>
          <p:cNvCxnSpPr/>
          <p:nvPr/>
        </p:nvCxnSpPr>
        <p:spPr>
          <a:xfrm>
            <a:off x="4233900" y="1631467"/>
            <a:ext cx="676200" cy="0"/>
          </a:xfrm>
          <a:prstGeom prst="straightConnector1">
            <a:avLst/>
          </a:prstGeom>
          <a:noFill/>
          <a:ln cap="flat" cmpd="sng" w="76200">
            <a:solidFill>
              <a:srgbClr val="93C01F"/>
            </a:solidFill>
            <a:prstDash val="solid"/>
            <a:round/>
            <a:headEnd len="med" w="med" type="none"/>
            <a:tailEnd len="med" w="med" type="none"/>
          </a:ln>
        </p:spPr>
      </p:cxnSp>
      <p:grpSp>
        <p:nvGrpSpPr>
          <p:cNvPr id="1165" name="Google Shape;1165;p127"/>
          <p:cNvGrpSpPr/>
          <p:nvPr/>
        </p:nvGrpSpPr>
        <p:grpSpPr>
          <a:xfrm>
            <a:off x="1106146" y="3219238"/>
            <a:ext cx="6815050" cy="884100"/>
            <a:chOff x="1106146" y="3524038"/>
            <a:chExt cx="6815050" cy="884100"/>
          </a:xfrm>
        </p:grpSpPr>
        <p:grpSp>
          <p:nvGrpSpPr>
            <p:cNvPr id="1166" name="Google Shape;1166;p127"/>
            <p:cNvGrpSpPr/>
            <p:nvPr/>
          </p:nvGrpSpPr>
          <p:grpSpPr>
            <a:xfrm>
              <a:off x="5521733" y="3524038"/>
              <a:ext cx="927600" cy="884100"/>
              <a:chOff x="3668942" y="4493813"/>
              <a:chExt cx="927600" cy="884100"/>
            </a:xfrm>
          </p:grpSpPr>
          <p:sp>
            <p:nvSpPr>
              <p:cNvPr id="1167" name="Google Shape;1167;p127"/>
              <p:cNvSpPr/>
              <p:nvPr/>
            </p:nvSpPr>
            <p:spPr>
              <a:xfrm>
                <a:off x="3668942" y="4493813"/>
                <a:ext cx="927600" cy="884100"/>
              </a:xfrm>
              <a:prstGeom prst="roundRect">
                <a:avLst>
                  <a:gd fmla="val 16667" name="adj"/>
                </a:avLst>
              </a:prstGeom>
              <a:solidFill>
                <a:srgbClr val="D6D64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68" name="Google Shape;1168;p127"/>
              <p:cNvSpPr txBox="1"/>
              <p:nvPr/>
            </p:nvSpPr>
            <p:spPr>
              <a:xfrm>
                <a:off x="3668942"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#d6d64d</a:t>
                </a:r>
                <a:endParaRPr sz="1000">
                  <a:solidFill>
                    <a:srgbClr val="434343"/>
                  </a:solidFill>
                </a:endParaRPr>
              </a:p>
            </p:txBody>
          </p:sp>
        </p:grpSp>
        <p:grpSp>
          <p:nvGrpSpPr>
            <p:cNvPr id="1169" name="Google Shape;1169;p127"/>
            <p:cNvGrpSpPr/>
            <p:nvPr/>
          </p:nvGrpSpPr>
          <p:grpSpPr>
            <a:xfrm>
              <a:off x="2578008" y="3524038"/>
              <a:ext cx="927600" cy="884100"/>
              <a:chOff x="2424283" y="4493813"/>
              <a:chExt cx="927600" cy="884100"/>
            </a:xfrm>
          </p:grpSpPr>
          <p:sp>
            <p:nvSpPr>
              <p:cNvPr id="1170" name="Google Shape;1170;p127"/>
              <p:cNvSpPr/>
              <p:nvPr/>
            </p:nvSpPr>
            <p:spPr>
              <a:xfrm>
                <a:off x="2424283" y="4493813"/>
                <a:ext cx="927600" cy="884100"/>
              </a:xfrm>
              <a:prstGeom prst="roundRect">
                <a:avLst>
                  <a:gd fmla="val 16667" name="adj"/>
                </a:avLst>
              </a:prstGeom>
              <a:solidFill>
                <a:srgbClr val="9999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71" name="Google Shape;1171;p127"/>
              <p:cNvSpPr txBox="1"/>
              <p:nvPr/>
            </p:nvSpPr>
            <p:spPr>
              <a:xfrm>
                <a:off x="2424283"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#999999</a:t>
                </a:r>
                <a:endParaRPr sz="1000">
                  <a:solidFill>
                    <a:srgbClr val="434343"/>
                  </a:solidFill>
                </a:endParaRPr>
              </a:p>
            </p:txBody>
          </p:sp>
        </p:grpSp>
        <p:grpSp>
          <p:nvGrpSpPr>
            <p:cNvPr id="1172" name="Google Shape;1172;p127"/>
            <p:cNvGrpSpPr/>
            <p:nvPr/>
          </p:nvGrpSpPr>
          <p:grpSpPr>
            <a:xfrm>
              <a:off x="1106145" y="3524038"/>
              <a:ext cx="927600" cy="884100"/>
              <a:chOff x="1179625" y="4493813"/>
              <a:chExt cx="927600" cy="884100"/>
            </a:xfrm>
          </p:grpSpPr>
          <p:sp>
            <p:nvSpPr>
              <p:cNvPr id="1173" name="Google Shape;1173;p127"/>
              <p:cNvSpPr/>
              <p:nvPr/>
            </p:nvSpPr>
            <p:spPr>
              <a:xfrm>
                <a:off x="1179625" y="4493813"/>
                <a:ext cx="927600" cy="884100"/>
              </a:xfrm>
              <a:prstGeom prst="roundRect">
                <a:avLst>
                  <a:gd fmla="val 16667" name="adj"/>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74" name="Google Shape;1174;p127"/>
              <p:cNvSpPr txBox="1"/>
              <p:nvPr/>
            </p:nvSpPr>
            <p:spPr>
              <a:xfrm>
                <a:off x="1179625"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FFFFFF"/>
                    </a:solidFill>
                  </a:rPr>
                  <a:t>#434343</a:t>
                </a:r>
                <a:endParaRPr sz="1000">
                  <a:solidFill>
                    <a:srgbClr val="FFFFFF"/>
                  </a:solidFill>
                </a:endParaRPr>
              </a:p>
            </p:txBody>
          </p:sp>
        </p:grpSp>
        <p:grpSp>
          <p:nvGrpSpPr>
            <p:cNvPr id="1175" name="Google Shape;1175;p127"/>
            <p:cNvGrpSpPr/>
            <p:nvPr/>
          </p:nvGrpSpPr>
          <p:grpSpPr>
            <a:xfrm>
              <a:off x="6993595" y="3524038"/>
              <a:ext cx="927600" cy="884100"/>
              <a:chOff x="4913600" y="4493813"/>
              <a:chExt cx="927600" cy="884100"/>
            </a:xfrm>
          </p:grpSpPr>
          <p:sp>
            <p:nvSpPr>
              <p:cNvPr id="1176" name="Google Shape;1176;p127"/>
              <p:cNvSpPr/>
              <p:nvPr/>
            </p:nvSpPr>
            <p:spPr>
              <a:xfrm>
                <a:off x="4913600" y="4493813"/>
                <a:ext cx="927600" cy="884100"/>
              </a:xfrm>
              <a:prstGeom prst="roundRect">
                <a:avLst>
                  <a:gd fmla="val 16667" name="adj"/>
                </a:avLst>
              </a:prstGeom>
              <a:solidFill>
                <a:srgbClr val="F6FF8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77" name="Google Shape;1177;p127"/>
              <p:cNvSpPr txBox="1"/>
              <p:nvPr/>
            </p:nvSpPr>
            <p:spPr>
              <a:xfrm>
                <a:off x="4913600"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#f6ff87</a:t>
                </a:r>
                <a:endParaRPr sz="1000">
                  <a:solidFill>
                    <a:srgbClr val="434343"/>
                  </a:solidFill>
                </a:endParaRPr>
              </a:p>
            </p:txBody>
          </p:sp>
        </p:grpSp>
        <p:grpSp>
          <p:nvGrpSpPr>
            <p:cNvPr id="1178" name="Google Shape;1178;p127"/>
            <p:cNvGrpSpPr/>
            <p:nvPr/>
          </p:nvGrpSpPr>
          <p:grpSpPr>
            <a:xfrm>
              <a:off x="4049870" y="3524038"/>
              <a:ext cx="927600" cy="884100"/>
              <a:chOff x="3668942" y="4493813"/>
              <a:chExt cx="927600" cy="884100"/>
            </a:xfrm>
          </p:grpSpPr>
          <p:sp>
            <p:nvSpPr>
              <p:cNvPr id="1179" name="Google Shape;1179;p127"/>
              <p:cNvSpPr/>
              <p:nvPr/>
            </p:nvSpPr>
            <p:spPr>
              <a:xfrm>
                <a:off x="3668942" y="4493813"/>
                <a:ext cx="927600" cy="884100"/>
              </a:xfrm>
              <a:prstGeom prst="roundRect">
                <a:avLst>
                  <a:gd fmla="val 16667" name="adj"/>
                </a:avLst>
              </a:prstGeom>
              <a:solidFill>
                <a:srgbClr val="93C01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80" name="Google Shape;1180;p127"/>
              <p:cNvSpPr txBox="1"/>
              <p:nvPr/>
            </p:nvSpPr>
            <p:spPr>
              <a:xfrm>
                <a:off x="3668942"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#93c01f</a:t>
                </a:r>
                <a:endParaRPr sz="1000">
                  <a:solidFill>
                    <a:srgbClr val="434343"/>
                  </a:solidFill>
                </a:endParaRPr>
              </a:p>
            </p:txBody>
          </p:sp>
        </p:grpSp>
      </p:grpSp>
      <p:sp>
        <p:nvSpPr>
          <p:cNvPr id="1181" name="Google Shape;1181;p127"/>
          <p:cNvSpPr txBox="1"/>
          <p:nvPr>
            <p:ph idx="1" type="body"/>
          </p:nvPr>
        </p:nvSpPr>
        <p:spPr>
          <a:xfrm>
            <a:off x="803100" y="1783375"/>
            <a:ext cx="7537800" cy="1483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s">
                <a:solidFill>
                  <a:srgbClr val="666666"/>
                </a:solidFill>
                <a:highlight>
                  <a:schemeClr val="lt1"/>
                </a:highlight>
              </a:rPr>
              <a:t>Presentación diseñada a partir de plantilla adaptada de </a:t>
            </a:r>
            <a:r>
              <a:rPr lang="es" u="sng">
                <a:solidFill>
                  <a:srgbClr val="666666"/>
                </a:solidFill>
                <a:highlight>
                  <a:schemeClr val="lt1"/>
                </a:highlight>
                <a:hlinkClick r:id="rId3">
                  <a:extLst>
                    <a:ext uri="{A12FA001-AC4F-418D-AE19-62706E023703}">
                      <ahyp:hlinkClr val="tx"/>
                    </a:ext>
                  </a:extLst>
                </a:hlinkClick>
              </a:rPr>
              <a:t>Slidesgo</a:t>
            </a:r>
            <a:r>
              <a:rPr lang="es"/>
              <a:t>, </a:t>
            </a:r>
            <a:r>
              <a:rPr lang="es">
                <a:solidFill>
                  <a:srgbClr val="666666"/>
                </a:solidFill>
                <a:highlight>
                  <a:schemeClr val="lt1"/>
                </a:highlight>
              </a:rPr>
              <a:t>con</a:t>
            </a:r>
            <a:r>
              <a:rPr lang="es"/>
              <a:t> </a:t>
            </a:r>
            <a:r>
              <a:rPr lang="es">
                <a:solidFill>
                  <a:srgbClr val="666666"/>
                </a:solidFill>
                <a:highlight>
                  <a:schemeClr val="lt1"/>
                </a:highlight>
              </a:rPr>
              <a:t>iconos</a:t>
            </a:r>
            <a:r>
              <a:rPr lang="es"/>
              <a:t> </a:t>
            </a:r>
            <a:r>
              <a:rPr lang="es">
                <a:solidFill>
                  <a:srgbClr val="666666"/>
                </a:solidFill>
                <a:highlight>
                  <a:schemeClr val="lt1"/>
                </a:highlight>
              </a:rPr>
              <a:t>de</a:t>
            </a:r>
            <a:r>
              <a:rPr lang="es"/>
              <a:t> </a:t>
            </a:r>
            <a:r>
              <a:rPr lang="es" u="sng">
                <a:solidFill>
                  <a:srgbClr val="666666"/>
                </a:solidFill>
                <a:hlinkClick r:id="rId4">
                  <a:extLst>
                    <a:ext uri="{A12FA001-AC4F-418D-AE19-62706E023703}">
                      <ahyp:hlinkClr val="tx"/>
                    </a:ext>
                  </a:extLst>
                </a:hlinkClick>
              </a:rPr>
              <a:t>Flaticon</a:t>
            </a:r>
            <a:r>
              <a:rPr lang="es">
                <a:solidFill>
                  <a:srgbClr val="666666"/>
                </a:solidFill>
              </a:rPr>
              <a:t> e imágenes e infografías de </a:t>
            </a:r>
            <a:r>
              <a:rPr lang="es" u="sng">
                <a:solidFill>
                  <a:srgbClr val="666666"/>
                </a:solidFill>
                <a:hlinkClick r:id="rId5">
                  <a:extLst>
                    <a:ext uri="{A12FA001-AC4F-418D-AE19-62706E023703}">
                      <ahyp:hlinkClr val="tx"/>
                    </a:ext>
                  </a:extLst>
                </a:hlinkClick>
              </a:rPr>
              <a:t>Freepik</a:t>
            </a:r>
            <a:endParaRPr>
              <a:solidFill>
                <a:srgbClr val="666666"/>
              </a:solidFill>
            </a:endParaRPr>
          </a:p>
          <a:p>
            <a:pPr indent="0" lvl="0" marL="0" rtl="0" algn="l">
              <a:lnSpc>
                <a:spcPct val="115000"/>
              </a:lnSpc>
              <a:spcBef>
                <a:spcPts val="600"/>
              </a:spcBef>
              <a:spcAft>
                <a:spcPts val="0"/>
              </a:spcAft>
              <a:buNone/>
            </a:pPr>
            <a:r>
              <a:rPr lang="es">
                <a:solidFill>
                  <a:srgbClr val="666666"/>
                </a:solidFill>
              </a:rPr>
              <a:t>Fuentes usadas: Arial </a:t>
            </a:r>
            <a:endParaRPr>
              <a:solidFill>
                <a:srgbClr val="666666"/>
              </a:solidFill>
            </a:endParaRPr>
          </a:p>
          <a:p>
            <a:pPr indent="0" lvl="0" marL="0" rtl="0" algn="l">
              <a:lnSpc>
                <a:spcPct val="115000"/>
              </a:lnSpc>
              <a:spcBef>
                <a:spcPts val="600"/>
              </a:spcBef>
              <a:spcAft>
                <a:spcPts val="0"/>
              </a:spcAft>
              <a:buNone/>
            </a:pPr>
            <a:r>
              <a:rPr lang="es">
                <a:solidFill>
                  <a:srgbClr val="666666"/>
                </a:solidFill>
              </a:rPr>
              <a:t>Colores usados:</a:t>
            </a:r>
            <a:endParaRPr>
              <a:solidFill>
                <a:srgbClr val="666666"/>
              </a:solidFill>
            </a:endParaRPr>
          </a:p>
          <a:p>
            <a:pPr indent="0" lvl="0" marL="0" rtl="0" algn="l">
              <a:lnSpc>
                <a:spcPct val="115000"/>
              </a:lnSpc>
              <a:spcBef>
                <a:spcPts val="600"/>
              </a:spcBef>
              <a:spcAft>
                <a:spcPts val="0"/>
              </a:spcAft>
              <a:buNone/>
            </a:pPr>
            <a:r>
              <a:t/>
            </a:r>
            <a:endParaRPr sz="1600">
              <a:solidFill>
                <a:srgbClr val="666666"/>
              </a:solidFill>
            </a:endParaRPr>
          </a:p>
        </p:txBody>
      </p:sp>
      <p:sp>
        <p:nvSpPr>
          <p:cNvPr id="1182" name="Google Shape;1182;p127"/>
          <p:cNvSpPr txBox="1"/>
          <p:nvPr>
            <p:ph idx="1" type="body"/>
          </p:nvPr>
        </p:nvSpPr>
        <p:spPr>
          <a:xfrm>
            <a:off x="879300" y="5010150"/>
            <a:ext cx="7537800" cy="11526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s">
                <a:solidFill>
                  <a:srgbClr val="666666"/>
                </a:solidFill>
                <a:highlight>
                  <a:schemeClr val="lt1"/>
                </a:highlight>
              </a:rPr>
              <a:t>Contenido publicado bajo licencia Creative Commons: Reconocimiento-NoComercial-SinObraDerivada 4.0 Internacional (CC BY-NC-ND 4.0)</a:t>
            </a:r>
            <a:endParaRPr>
              <a:solidFill>
                <a:srgbClr val="666666"/>
              </a:solidFill>
              <a:highlight>
                <a:schemeClr val="lt1"/>
              </a:highlight>
            </a:endParaRPr>
          </a:p>
          <a:p>
            <a:pPr indent="0" lvl="0" marL="0" rtl="0" algn="l">
              <a:lnSpc>
                <a:spcPct val="115000"/>
              </a:lnSpc>
              <a:spcBef>
                <a:spcPts val="600"/>
              </a:spcBef>
              <a:spcAft>
                <a:spcPts val="0"/>
              </a:spcAft>
              <a:buNone/>
            </a:pPr>
            <a:r>
              <a:t/>
            </a:r>
            <a:endParaRPr>
              <a:solidFill>
                <a:srgbClr val="666666"/>
              </a:solidFill>
              <a:highlight>
                <a:schemeClr val="lt1"/>
              </a:highlight>
            </a:endParaRPr>
          </a:p>
          <a:p>
            <a:pPr indent="0" lvl="0" marL="0" rtl="0" algn="l">
              <a:lnSpc>
                <a:spcPct val="115000"/>
              </a:lnSpc>
              <a:spcBef>
                <a:spcPts val="600"/>
              </a:spcBef>
              <a:spcAft>
                <a:spcPts val="0"/>
              </a:spcAft>
              <a:buNone/>
            </a:pPr>
            <a:r>
              <a:t/>
            </a:r>
            <a:endParaRPr sz="1600">
              <a:solidFill>
                <a:srgbClr val="666666"/>
              </a:solidFill>
            </a:endParaRPr>
          </a:p>
        </p:txBody>
      </p:sp>
      <p:pic>
        <p:nvPicPr>
          <p:cNvPr id="1183" name="Google Shape;1183;p127"/>
          <p:cNvPicPr preferRelativeResize="0"/>
          <p:nvPr/>
        </p:nvPicPr>
        <p:blipFill rotWithShape="1">
          <a:blip r:embed="rId6">
            <a:alphaModFix/>
          </a:blip>
          <a:srcRect b="0" l="0" r="0" t="0"/>
          <a:stretch/>
        </p:blipFill>
        <p:spPr>
          <a:xfrm>
            <a:off x="1028725" y="4774348"/>
            <a:ext cx="668151" cy="23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65"/>
          <p:cNvSpPr txBox="1"/>
          <p:nvPr>
            <p:ph type="title"/>
          </p:nvPr>
        </p:nvSpPr>
        <p:spPr>
          <a:xfrm>
            <a:off x="0" y="288300"/>
            <a:ext cx="9144000" cy="121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65"/>
          <p:cNvSpPr txBox="1"/>
          <p:nvPr>
            <p:ph idx="1" type="body"/>
          </p:nvPr>
        </p:nvSpPr>
        <p:spPr>
          <a:xfrm>
            <a:off x="1636869" y="2539900"/>
            <a:ext cx="5877000" cy="33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20" name="Google Shape;320;p65"/>
          <p:cNvPicPr preferRelativeResize="0"/>
          <p:nvPr/>
        </p:nvPicPr>
        <p:blipFill>
          <a:blip r:embed="rId3">
            <a:alphaModFix/>
          </a:blip>
          <a:stretch>
            <a:fillRect/>
          </a:stretch>
        </p:blipFill>
        <p:spPr>
          <a:xfrm>
            <a:off x="-72825" y="-54619"/>
            <a:ext cx="9216826" cy="69126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6"/>
          <p:cNvSpPr/>
          <p:nvPr/>
        </p:nvSpPr>
        <p:spPr>
          <a:xfrm>
            <a:off x="0" y="0"/>
            <a:ext cx="4259700" cy="68580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6" name="Google Shape;326;p66"/>
          <p:cNvCxnSpPr/>
          <p:nvPr/>
        </p:nvCxnSpPr>
        <p:spPr>
          <a:xfrm>
            <a:off x="4778200" y="3707500"/>
            <a:ext cx="676200" cy="0"/>
          </a:xfrm>
          <a:prstGeom prst="straightConnector1">
            <a:avLst/>
          </a:prstGeom>
          <a:noFill/>
          <a:ln cap="flat" cmpd="sng" w="76200">
            <a:solidFill>
              <a:srgbClr val="93C01F"/>
            </a:solidFill>
            <a:prstDash val="solid"/>
            <a:round/>
            <a:headEnd len="med" w="med" type="none"/>
            <a:tailEnd len="med" w="med" type="none"/>
          </a:ln>
        </p:spPr>
      </p:cxnSp>
      <p:sp>
        <p:nvSpPr>
          <p:cNvPr id="327" name="Google Shape;327;p66"/>
          <p:cNvSpPr txBox="1"/>
          <p:nvPr>
            <p:ph type="title"/>
          </p:nvPr>
        </p:nvSpPr>
        <p:spPr>
          <a:xfrm>
            <a:off x="4598900" y="1989067"/>
            <a:ext cx="3593700" cy="160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solidFill>
                  <a:srgbClr val="434343"/>
                </a:solidFill>
              </a:rPr>
              <a:t>1. </a:t>
            </a:r>
            <a:r>
              <a:rPr lang="es"/>
              <a:t>Fórmulas de enseñanza-aprendizaje en red. El modelo de la UNIA</a:t>
            </a:r>
            <a:endParaRPr>
              <a:solidFill>
                <a:srgbClr val="434343"/>
              </a:solidFill>
            </a:endParaRPr>
          </a:p>
        </p:txBody>
      </p:sp>
      <p:sp>
        <p:nvSpPr>
          <p:cNvPr id="328" name="Google Shape;328;p66"/>
          <p:cNvSpPr txBox="1"/>
          <p:nvPr>
            <p:ph idx="1" type="subTitle"/>
          </p:nvPr>
        </p:nvSpPr>
        <p:spPr>
          <a:xfrm>
            <a:off x="4598900" y="3957600"/>
            <a:ext cx="3358800" cy="212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600"/>
              <a:t>Cursos virtuales, b-learning y TICs como apoyo a la docencia presencial</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s" sz="1600"/>
              <a:t>Visión holística de la innovación</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