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0" r:id="rId1"/>
    <p:sldMasterId id="2147483701" r:id="rId2"/>
  </p:sldMasterIdLst>
  <p:notesMasterIdLst>
    <p:notesMasterId r:id="rId7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</p:sldIdLst>
  <p:sldSz cx="9144000" cy="5143500" type="screen16x9"/>
  <p:notesSz cx="6858000" cy="9144000"/>
  <p:embeddedFontLst>
    <p:embeddedFont>
      <p:font typeface="Montserrat" panose="020B0604020202020204" charset="0"/>
      <p:regular r:id="rId71"/>
      <p:bold r:id="rId72"/>
      <p:italic r:id="rId73"/>
      <p:boldItalic r:id="rId74"/>
    </p:embeddedFont>
    <p:embeddedFont>
      <p:font typeface="Arvo" panose="020B0604020202020204" charset="0"/>
      <p:regular r:id="rId75"/>
      <p:bold r:id="rId76"/>
      <p:italic r:id="rId77"/>
      <p:boldItalic r:id="rId78"/>
    </p:embeddedFon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Roboto" panose="020B0604020202020204" charset="0"/>
      <p:regular r:id="rId83"/>
      <p:bold r:id="rId84"/>
      <p:italic r:id="rId85"/>
      <p:boldItalic r:id="rId86"/>
    </p:embeddedFont>
    <p:embeddedFont>
      <p:font typeface="Bodoni" panose="020B0604020202020204" charset="0"/>
      <p:regular r:id="rId87"/>
      <p:bold r:id="rId88"/>
      <p:italic r:id="rId89"/>
      <p:boldItalic r:id="rId90"/>
    </p:embeddedFont>
    <p:embeddedFont>
      <p:font typeface="Ubuntu Light" panose="020B0604020202020204" charset="0"/>
      <p:regular r:id="rId91"/>
      <p:bold r:id="rId92"/>
      <p:italic r:id="rId93"/>
      <p:boldItalic r:id="rId94"/>
    </p:embeddedFont>
    <p:embeddedFont>
      <p:font typeface="Ubuntu" panose="020B0604020202020204" charset="0"/>
      <p:regular r:id="rId95"/>
      <p:bold r:id="rId96"/>
      <p:italic r:id="rId97"/>
      <p:boldItalic r:id="rId9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38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1EBC57-1BA6-4455-A0DB-C2D93223389C}">
  <a:tblStyle styleId="{801EBC57-1BA6-4455-A0DB-C2D93223389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726" y="126"/>
      </p:cViewPr>
      <p:guideLst>
        <p:guide orient="horz" pos="63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font" Target="fonts/font6.fntdata"/><Relationship Id="rId84" Type="http://schemas.openxmlformats.org/officeDocument/2006/relationships/font" Target="fonts/font14.fntdata"/><Relationship Id="rId89" Type="http://schemas.openxmlformats.org/officeDocument/2006/relationships/font" Target="fonts/font19.fntdata"/><Relationship Id="rId97" Type="http://schemas.openxmlformats.org/officeDocument/2006/relationships/font" Target="fonts/font27.fntdata"/><Relationship Id="rId7" Type="http://schemas.openxmlformats.org/officeDocument/2006/relationships/slide" Target="slides/slide5.xml"/><Relationship Id="rId71" Type="http://schemas.openxmlformats.org/officeDocument/2006/relationships/font" Target="fonts/font1.fntdata"/><Relationship Id="rId92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87" Type="http://schemas.openxmlformats.org/officeDocument/2006/relationships/font" Target="fonts/font17.fntdata"/><Relationship Id="rId102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12.fntdata"/><Relationship Id="rId90" Type="http://schemas.openxmlformats.org/officeDocument/2006/relationships/font" Target="fonts/font20.fntdata"/><Relationship Id="rId95" Type="http://schemas.openxmlformats.org/officeDocument/2006/relationships/font" Target="fonts/font2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7.fntdata"/><Relationship Id="rId100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font" Target="fonts/font15.fntdata"/><Relationship Id="rId93" Type="http://schemas.openxmlformats.org/officeDocument/2006/relationships/font" Target="fonts/font23.fntdata"/><Relationship Id="rId98" Type="http://schemas.openxmlformats.org/officeDocument/2006/relationships/font" Target="fonts/font2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83" Type="http://schemas.openxmlformats.org/officeDocument/2006/relationships/font" Target="fonts/font13.fntdata"/><Relationship Id="rId88" Type="http://schemas.openxmlformats.org/officeDocument/2006/relationships/font" Target="fonts/font18.fntdata"/><Relationship Id="rId91" Type="http://schemas.openxmlformats.org/officeDocument/2006/relationships/font" Target="fonts/font21.fntdata"/><Relationship Id="rId96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font" Target="fonts/font16.fntdata"/><Relationship Id="rId94" Type="http://schemas.openxmlformats.org/officeDocument/2006/relationships/font" Target="fonts/font24.fntdata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1eab0352d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1eab0352d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2ae8a5b192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2ae8a5b192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28b8d43f4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28b8d43f4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442eb61d9d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442eb61d9d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1bd6dd4aea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11bd6dd4aea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442eb61d9d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442eb61d9d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2af3af250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12af3af250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2af3af2501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2af3af2501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2af3af250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2af3af2501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2af3af2501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2af3af2501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2ae8a5b19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2ae8a5b19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1da7ce97fc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1da7ce97fc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2af3af2501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2af3af2501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442eb61d9d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442eb61d9d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2af3af2501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2af3af2501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2af3af2501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2af3af2501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442eb61d9d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442eb61d9d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2af3af2501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2af3af2501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77a7695c3b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77a7695c3b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442eb61d9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442eb61d9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442eb61d9d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442eb61d9d_0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1ec49d7d71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1ec49d7d71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28bb12513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128bb12513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442eb61d9d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442eb61d9d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28bb12513e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128bb12513e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128bb12513e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128bb12513e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128bb12513e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128bb12513e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128bb12513e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128bb12513e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28bb12513e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28bb12513e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28bb12513e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128bb12513e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28bb12513e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128bb12513e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442eb61d9d_0_5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442eb61d9d_0_5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442eb61d9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442eb61d9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128bb12513e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128bb12513e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128bb12513e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128bb12513e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128bb12513e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128bb12513e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442eb61d9d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442eb61d9d_0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128bb12513e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128bb12513e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128bb12513e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128bb12513e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128bb12513e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128bb12513e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128bb12513e_0_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128bb12513e_0_3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128bdb5e95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128bdb5e95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442eb61d9d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5" name="Google Shape;825;g442eb61d9d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1ec49d7d71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1ec49d7d71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128bdb5e95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128bdb5e95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128bdb5e953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128bdb5e953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128bdb5e953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128bdb5e953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128bdb5e953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128bdb5e953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442eb61d9d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442eb61d9d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128bb12513e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128bb12513e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128bdb5e953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128bdb5e953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128bdb5e953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128bdb5e953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128bdb5e953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128bdb5e953_1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442eb61d9d_0_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442eb61d9d_0_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442eb61d9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442eb61d9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g442eb61d9d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9" name="Google Shape;919;g442eb61d9d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128bdb5e953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128bdb5e953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128bdb5e953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128bdb5e953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128bdb5e953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128bdb5e953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442eb61d9d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442eb61d9d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g74aaae02b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5" name="Google Shape;995;g74aaae02b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340028d78e_2_9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340028d78e_2_9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g12b232e43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" name="Google Shape;1011;g12b232e43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1bd6dd4ae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1bd6dd4ae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442eb61d9d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442eb61d9d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2ae8a5b19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2ae8a5b19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10650" y="1856275"/>
            <a:ext cx="6157800" cy="875700"/>
          </a:xfrm>
          <a:prstGeom prst="rect">
            <a:avLst/>
          </a:prstGeom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 type="twoColTx">
  <p:cSld name="TITLE_AND_TWO_COLUMNS">
    <p:bg>
      <p:bgPr>
        <a:solidFill>
          <a:srgbClr val="FFFFFF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>
            <a:spLocks noGrp="1"/>
          </p:cNvSpPr>
          <p:nvPr>
            <p:ph type="ctrTitle"/>
          </p:nvPr>
        </p:nvSpPr>
        <p:spPr>
          <a:xfrm>
            <a:off x="1113228" y="1571550"/>
            <a:ext cx="3169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ubTitle" idx="1"/>
          </p:nvPr>
        </p:nvSpPr>
        <p:spPr>
          <a:xfrm>
            <a:off x="1113229" y="2177000"/>
            <a:ext cx="310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ctrTitle" idx="2"/>
          </p:nvPr>
        </p:nvSpPr>
        <p:spPr>
          <a:xfrm>
            <a:off x="4818378" y="1571550"/>
            <a:ext cx="3169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3"/>
          </p:nvPr>
        </p:nvSpPr>
        <p:spPr>
          <a:xfrm>
            <a:off x="4818379" y="2177000"/>
            <a:ext cx="310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title" idx="4"/>
          </p:nvPr>
        </p:nvSpPr>
        <p:spPr>
          <a:xfrm>
            <a:off x="-11850" y="927075"/>
            <a:ext cx="914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 1">
  <p:cSld name="TITLE_AND_TWO_COLUMNS_2">
    <p:bg>
      <p:bgPr>
        <a:solidFill>
          <a:srgbClr val="FFFFFF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ctrTitle"/>
          </p:nvPr>
        </p:nvSpPr>
        <p:spPr>
          <a:xfrm>
            <a:off x="1113228" y="2151075"/>
            <a:ext cx="3169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subTitle" idx="1"/>
          </p:nvPr>
        </p:nvSpPr>
        <p:spPr>
          <a:xfrm>
            <a:off x="1147278" y="2756525"/>
            <a:ext cx="310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ctrTitle" idx="2"/>
          </p:nvPr>
        </p:nvSpPr>
        <p:spPr>
          <a:xfrm>
            <a:off x="4818378" y="2151075"/>
            <a:ext cx="3169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subTitle" idx="3"/>
          </p:nvPr>
        </p:nvSpPr>
        <p:spPr>
          <a:xfrm>
            <a:off x="4852428" y="2756525"/>
            <a:ext cx="310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title" idx="4"/>
          </p:nvPr>
        </p:nvSpPr>
        <p:spPr>
          <a:xfrm>
            <a:off x="-11850" y="927075"/>
            <a:ext cx="914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-11850" y="927075"/>
            <a:ext cx="914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ctrTitle" idx="2"/>
          </p:nvPr>
        </p:nvSpPr>
        <p:spPr>
          <a:xfrm>
            <a:off x="1105351" y="206242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"/>
          </p:nvPr>
        </p:nvSpPr>
        <p:spPr>
          <a:xfrm>
            <a:off x="1105354" y="2667875"/>
            <a:ext cx="21135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ctrTitle" idx="3"/>
          </p:nvPr>
        </p:nvSpPr>
        <p:spPr>
          <a:xfrm>
            <a:off x="3515251" y="206242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4"/>
          </p:nvPr>
        </p:nvSpPr>
        <p:spPr>
          <a:xfrm>
            <a:off x="3515254" y="2667875"/>
            <a:ext cx="21135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ctrTitle" idx="5"/>
          </p:nvPr>
        </p:nvSpPr>
        <p:spPr>
          <a:xfrm>
            <a:off x="5925151" y="206242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6"/>
          </p:nvPr>
        </p:nvSpPr>
        <p:spPr>
          <a:xfrm>
            <a:off x="5925154" y="2667875"/>
            <a:ext cx="21135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6 columns slide">
  <p:cSld name="TITLE_AND_TWO_COLUMNS_1_1">
    <p:bg>
      <p:bgPr>
        <a:solidFill>
          <a:srgbClr val="FFFFFF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ctrTitle"/>
          </p:nvPr>
        </p:nvSpPr>
        <p:spPr>
          <a:xfrm>
            <a:off x="1105351" y="2765600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980600" y="3371050"/>
            <a:ext cx="23631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ctrTitle" idx="2"/>
          </p:nvPr>
        </p:nvSpPr>
        <p:spPr>
          <a:xfrm>
            <a:off x="3484651" y="2765600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3"/>
          </p:nvPr>
        </p:nvSpPr>
        <p:spPr>
          <a:xfrm>
            <a:off x="3419975" y="3371050"/>
            <a:ext cx="22428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ctrTitle" idx="4"/>
          </p:nvPr>
        </p:nvSpPr>
        <p:spPr>
          <a:xfrm>
            <a:off x="5880251" y="2765600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5"/>
          </p:nvPr>
        </p:nvSpPr>
        <p:spPr>
          <a:xfrm>
            <a:off x="5880250" y="3371050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title" idx="6"/>
          </p:nvPr>
        </p:nvSpPr>
        <p:spPr>
          <a:xfrm>
            <a:off x="773850" y="638075"/>
            <a:ext cx="76725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ctrTitle" idx="7"/>
          </p:nvPr>
        </p:nvSpPr>
        <p:spPr>
          <a:xfrm>
            <a:off x="1105351" y="143637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8"/>
          </p:nvPr>
        </p:nvSpPr>
        <p:spPr>
          <a:xfrm>
            <a:off x="1073150" y="2041825"/>
            <a:ext cx="21780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 idx="9"/>
          </p:nvPr>
        </p:nvSpPr>
        <p:spPr>
          <a:xfrm>
            <a:off x="3484651" y="143637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13"/>
          </p:nvPr>
        </p:nvSpPr>
        <p:spPr>
          <a:xfrm>
            <a:off x="3452400" y="2041825"/>
            <a:ext cx="21780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ctrTitle" idx="14"/>
          </p:nvPr>
        </p:nvSpPr>
        <p:spPr>
          <a:xfrm>
            <a:off x="5880251" y="143637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subTitle" idx="15"/>
          </p:nvPr>
        </p:nvSpPr>
        <p:spPr>
          <a:xfrm>
            <a:off x="5831650" y="2041825"/>
            <a:ext cx="22107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">
  <p:cSld name="BIG_NUMBER"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2433300" y="3015325"/>
            <a:ext cx="42774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title"/>
          </p:nvPr>
        </p:nvSpPr>
        <p:spPr>
          <a:xfrm>
            <a:off x="0" y="2466400"/>
            <a:ext cx="91440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some text slide 2">
  <p:cSld name="BIG_NUMBER_2">
    <p:bg>
      <p:bgPr>
        <a:solidFill>
          <a:srgbClr val="FFFFF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title" hasCustomPrompt="1"/>
          </p:nvPr>
        </p:nvSpPr>
        <p:spPr>
          <a:xfrm>
            <a:off x="742950" y="1238100"/>
            <a:ext cx="7729500" cy="19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1"/>
          </p:nvPr>
        </p:nvSpPr>
        <p:spPr>
          <a:xfrm>
            <a:off x="2433300" y="3015325"/>
            <a:ext cx="42774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&amp; some text slide 1">
  <p:cSld name="BIG_NUMBER_1"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 hasCustomPrompt="1"/>
          </p:nvPr>
        </p:nvSpPr>
        <p:spPr>
          <a:xfrm>
            <a:off x="742950" y="832600"/>
            <a:ext cx="7729500" cy="8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1"/>
          </p:nvPr>
        </p:nvSpPr>
        <p:spPr>
          <a:xfrm>
            <a:off x="1667075" y="1469500"/>
            <a:ext cx="5809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2" hasCustomPrompt="1"/>
          </p:nvPr>
        </p:nvSpPr>
        <p:spPr>
          <a:xfrm>
            <a:off x="742950" y="1956000"/>
            <a:ext cx="7729500" cy="8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3"/>
          </p:nvPr>
        </p:nvSpPr>
        <p:spPr>
          <a:xfrm>
            <a:off x="1667075" y="2592900"/>
            <a:ext cx="5809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4" hasCustomPrompt="1"/>
          </p:nvPr>
        </p:nvSpPr>
        <p:spPr>
          <a:xfrm>
            <a:off x="742950" y="3079400"/>
            <a:ext cx="7729500" cy="8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8" name="Google Shape;88;p17"/>
          <p:cNvSpPr txBox="1">
            <a:spLocks noGrp="1"/>
          </p:cNvSpPr>
          <p:nvPr>
            <p:ph type="subTitle" idx="5"/>
          </p:nvPr>
        </p:nvSpPr>
        <p:spPr>
          <a:xfrm>
            <a:off x="1667075" y="3716300"/>
            <a:ext cx="5809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bg>
      <p:bgPr>
        <a:solidFill>
          <a:srgbClr val="FFFFFF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frame">
  <p:cSld name="BLANK_1_1">
    <p:bg>
      <p:bgPr>
        <a:solidFill>
          <a:srgbClr val="FFFFFF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quare with title and text">
  <p:cSld name="CUSTOM_1">
    <p:bg>
      <p:bgPr>
        <a:solidFill>
          <a:srgbClr val="FFFFFF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737850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737850" y="2261500"/>
            <a:ext cx="3606600" cy="19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" type="secHead">
  <p:cSld name="SECTION_HEADER">
    <p:bg>
      <p:bgPr>
        <a:solidFill>
          <a:srgbClr val="FFFFFF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>
            <a:spLocks noGrp="1"/>
          </p:cNvSpPr>
          <p:nvPr>
            <p:ph type="title"/>
          </p:nvPr>
        </p:nvSpPr>
        <p:spPr>
          <a:xfrm>
            <a:off x="4698275" y="189950"/>
            <a:ext cx="53112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4696224" y="1709442"/>
            <a:ext cx="33672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3" name="Google Shape;13;p3"/>
          <p:cNvSpPr/>
          <p:nvPr/>
        </p:nvSpPr>
        <p:spPr>
          <a:xfrm>
            <a:off x="4572000" y="372206"/>
            <a:ext cx="2520900" cy="578100"/>
          </a:xfrm>
          <a:prstGeom prst="rect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4696225" y="1150718"/>
            <a:ext cx="5311200" cy="6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3"/>
          </p:nvPr>
        </p:nvSpPr>
        <p:spPr>
          <a:xfrm>
            <a:off x="4696224" y="2836672"/>
            <a:ext cx="33672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4"/>
          </p:nvPr>
        </p:nvSpPr>
        <p:spPr>
          <a:xfrm>
            <a:off x="4696225" y="2277943"/>
            <a:ext cx="5311200" cy="6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5"/>
          </p:nvPr>
        </p:nvSpPr>
        <p:spPr>
          <a:xfrm>
            <a:off x="4696224" y="3967490"/>
            <a:ext cx="33672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6"/>
          </p:nvPr>
        </p:nvSpPr>
        <p:spPr>
          <a:xfrm>
            <a:off x="4696225" y="3405183"/>
            <a:ext cx="5311200" cy="6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7" hasCustomPrompt="1"/>
          </p:nvPr>
        </p:nvSpPr>
        <p:spPr>
          <a:xfrm>
            <a:off x="3372225" y="1518275"/>
            <a:ext cx="12588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8" hasCustomPrompt="1"/>
          </p:nvPr>
        </p:nvSpPr>
        <p:spPr>
          <a:xfrm>
            <a:off x="3372225" y="2645500"/>
            <a:ext cx="12588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9" hasCustomPrompt="1"/>
          </p:nvPr>
        </p:nvSpPr>
        <p:spPr>
          <a:xfrm>
            <a:off x="3372225" y="3772725"/>
            <a:ext cx="12588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 with cyan frame">
  <p:cSld name="CUSTOM_1_1_1">
    <p:bg>
      <p:bgPr>
        <a:solidFill>
          <a:srgbClr val="FFFFF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>
            <a:spLocks noGrp="1"/>
          </p:cNvSpPr>
          <p:nvPr>
            <p:ph type="title"/>
          </p:nvPr>
        </p:nvSpPr>
        <p:spPr>
          <a:xfrm>
            <a:off x="626079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ubTitle" idx="1"/>
          </p:nvPr>
        </p:nvSpPr>
        <p:spPr>
          <a:xfrm>
            <a:off x="626079" y="2261500"/>
            <a:ext cx="3606600" cy="19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2"/>
          </p:nvPr>
        </p:nvSpPr>
        <p:spPr>
          <a:xfrm>
            <a:off x="5079304" y="2261500"/>
            <a:ext cx="3606600" cy="19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frame 1">
  <p:cSld name="CUSTOM_1_1_1_1">
    <p:bg>
      <p:bgPr>
        <a:solidFill>
          <a:srgbClr val="FFFFFF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 ">
  <p:cSld name="CUSTOM_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3"/>
          <p:cNvSpPr txBox="1">
            <a:spLocks noGrp="1"/>
          </p:cNvSpPr>
          <p:nvPr>
            <p:ph type="title"/>
          </p:nvPr>
        </p:nvSpPr>
        <p:spPr>
          <a:xfrm>
            <a:off x="4696275" y="1725450"/>
            <a:ext cx="30555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subTitle" idx="1"/>
          </p:nvPr>
        </p:nvSpPr>
        <p:spPr>
          <a:xfrm>
            <a:off x="4696275" y="2839950"/>
            <a:ext cx="27702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  1">
  <p:cSld name="CUSTOM_2_1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title"/>
          </p:nvPr>
        </p:nvSpPr>
        <p:spPr>
          <a:xfrm>
            <a:off x="1630100" y="1725450"/>
            <a:ext cx="30555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subTitle" idx="1"/>
          </p:nvPr>
        </p:nvSpPr>
        <p:spPr>
          <a:xfrm>
            <a:off x="1915400" y="2839950"/>
            <a:ext cx="27702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6666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">
  <p:cSld name="CUSTOM_7">
    <p:bg>
      <p:bgPr>
        <a:solidFill>
          <a:srgbClr val="D2D700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2675900" y="1220035"/>
            <a:ext cx="3926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subTitle" idx="1"/>
          </p:nvPr>
        </p:nvSpPr>
        <p:spPr>
          <a:xfrm>
            <a:off x="2675901" y="2547750"/>
            <a:ext cx="3136200" cy="19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frame ">
  <p:cSld name="BLANK_1_1_1">
    <p:bg>
      <p:bgPr>
        <a:noFill/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 txBox="1">
            <a:spLocks noGrp="1"/>
          </p:cNvSpPr>
          <p:nvPr>
            <p:ph type="title"/>
          </p:nvPr>
        </p:nvSpPr>
        <p:spPr>
          <a:xfrm>
            <a:off x="783525" y="1738050"/>
            <a:ext cx="2545800" cy="166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frame  1">
  <p:cSld name="BLANK_1_1_1_1">
    <p:bg>
      <p:bgPr>
        <a:solidFill>
          <a:srgbClr val="85B016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/>
          <p:nvPr/>
        </p:nvSpPr>
        <p:spPr>
          <a:xfrm>
            <a:off x="406950" y="416250"/>
            <a:ext cx="8330100" cy="43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title"/>
          </p:nvPr>
        </p:nvSpPr>
        <p:spPr>
          <a:xfrm>
            <a:off x="783525" y="621500"/>
            <a:ext cx="76182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9"/>
          <p:cNvSpPr txBox="1">
            <a:spLocks noGrp="1"/>
          </p:cNvSpPr>
          <p:nvPr>
            <p:ph type="ctrTitle"/>
          </p:nvPr>
        </p:nvSpPr>
        <p:spPr>
          <a:xfrm>
            <a:off x="1610650" y="1856275"/>
            <a:ext cx="6157800" cy="875700"/>
          </a:xfrm>
          <a:prstGeom prst="rect">
            <a:avLst/>
          </a:prstGeom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6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" type="secHead">
  <p:cSld name="SECTION_HEADER">
    <p:bg>
      <p:bgPr>
        <a:solidFill>
          <a:srgbClr val="FFFFFF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0"/>
          <p:cNvSpPr txBox="1">
            <a:spLocks noGrp="1"/>
          </p:cNvSpPr>
          <p:nvPr>
            <p:ph type="title"/>
          </p:nvPr>
        </p:nvSpPr>
        <p:spPr>
          <a:xfrm>
            <a:off x="4698275" y="189950"/>
            <a:ext cx="53112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30"/>
          <p:cNvSpPr txBox="1">
            <a:spLocks noGrp="1"/>
          </p:cNvSpPr>
          <p:nvPr>
            <p:ph type="subTitle" idx="1"/>
          </p:nvPr>
        </p:nvSpPr>
        <p:spPr>
          <a:xfrm>
            <a:off x="4696224" y="1709442"/>
            <a:ext cx="33672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21" name="Google Shape;121;p30"/>
          <p:cNvSpPr/>
          <p:nvPr/>
        </p:nvSpPr>
        <p:spPr>
          <a:xfrm>
            <a:off x="4572000" y="429350"/>
            <a:ext cx="2772000" cy="635700"/>
          </a:xfrm>
          <a:prstGeom prst="rect">
            <a:avLst/>
          </a:prstGeom>
          <a:noFill/>
          <a:ln w="381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22" name="Google Shape;122;p30"/>
          <p:cNvSpPr txBox="1">
            <a:spLocks noGrp="1"/>
          </p:cNvSpPr>
          <p:nvPr>
            <p:ph type="title" idx="2"/>
          </p:nvPr>
        </p:nvSpPr>
        <p:spPr>
          <a:xfrm>
            <a:off x="4696225" y="1150718"/>
            <a:ext cx="5311200" cy="6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30"/>
          <p:cNvSpPr txBox="1">
            <a:spLocks noGrp="1"/>
          </p:cNvSpPr>
          <p:nvPr>
            <p:ph type="subTitle" idx="3"/>
          </p:nvPr>
        </p:nvSpPr>
        <p:spPr>
          <a:xfrm>
            <a:off x="4696224" y="2836672"/>
            <a:ext cx="33672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24" name="Google Shape;124;p30"/>
          <p:cNvSpPr txBox="1">
            <a:spLocks noGrp="1"/>
          </p:cNvSpPr>
          <p:nvPr>
            <p:ph type="title" idx="4"/>
          </p:nvPr>
        </p:nvSpPr>
        <p:spPr>
          <a:xfrm>
            <a:off x="4696225" y="2277943"/>
            <a:ext cx="5311200" cy="6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30"/>
          <p:cNvSpPr txBox="1">
            <a:spLocks noGrp="1"/>
          </p:cNvSpPr>
          <p:nvPr>
            <p:ph type="subTitle" idx="5"/>
          </p:nvPr>
        </p:nvSpPr>
        <p:spPr>
          <a:xfrm>
            <a:off x="4696224" y="3967490"/>
            <a:ext cx="33672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title" idx="6"/>
          </p:nvPr>
        </p:nvSpPr>
        <p:spPr>
          <a:xfrm>
            <a:off x="4696225" y="3405183"/>
            <a:ext cx="5311200" cy="68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title" idx="7" hasCustomPrompt="1"/>
          </p:nvPr>
        </p:nvSpPr>
        <p:spPr>
          <a:xfrm>
            <a:off x="3372225" y="1518275"/>
            <a:ext cx="12588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28" name="Google Shape;128;p30"/>
          <p:cNvSpPr txBox="1">
            <a:spLocks noGrp="1"/>
          </p:cNvSpPr>
          <p:nvPr>
            <p:ph type="title" idx="8" hasCustomPrompt="1"/>
          </p:nvPr>
        </p:nvSpPr>
        <p:spPr>
          <a:xfrm>
            <a:off x="3372225" y="2645500"/>
            <a:ext cx="12588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29" name="Google Shape;129;p30"/>
          <p:cNvSpPr txBox="1">
            <a:spLocks noGrp="1"/>
          </p:cNvSpPr>
          <p:nvPr>
            <p:ph type="title" idx="9" hasCustomPrompt="1"/>
          </p:nvPr>
        </p:nvSpPr>
        <p:spPr>
          <a:xfrm>
            <a:off x="3372225" y="3772725"/>
            <a:ext cx="12588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SECTION_HEADER_2">
    <p:bg>
      <p:bgPr>
        <a:solidFill>
          <a:srgbClr val="FFFFFF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1"/>
          <p:cNvSpPr txBox="1">
            <a:spLocks noGrp="1"/>
          </p:cNvSpPr>
          <p:nvPr>
            <p:ph type="title"/>
          </p:nvPr>
        </p:nvSpPr>
        <p:spPr>
          <a:xfrm>
            <a:off x="956271" y="189950"/>
            <a:ext cx="53112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31"/>
          <p:cNvSpPr txBox="1">
            <a:spLocks noGrp="1"/>
          </p:cNvSpPr>
          <p:nvPr>
            <p:ph type="subTitle" idx="1"/>
          </p:nvPr>
        </p:nvSpPr>
        <p:spPr>
          <a:xfrm>
            <a:off x="954225" y="1709475"/>
            <a:ext cx="3367200" cy="24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SECTION_HEADER_2">
    <p:bg>
      <p:bgPr>
        <a:solidFill>
          <a:srgbClr val="FFFFFF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956271" y="189950"/>
            <a:ext cx="53112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ubTitle" idx="1"/>
          </p:nvPr>
        </p:nvSpPr>
        <p:spPr>
          <a:xfrm>
            <a:off x="954225" y="1709475"/>
            <a:ext cx="3367200" cy="24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 1 1">
  <p:cSld name="SECTION_HEADER_2_1">
    <p:bg>
      <p:bgPr>
        <a:solidFill>
          <a:srgbClr val="FFFFFF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2"/>
          <p:cNvSpPr txBox="1">
            <a:spLocks noGrp="1"/>
          </p:cNvSpPr>
          <p:nvPr>
            <p:ph type="title"/>
          </p:nvPr>
        </p:nvSpPr>
        <p:spPr>
          <a:xfrm>
            <a:off x="956273" y="3469550"/>
            <a:ext cx="34830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SECTION_HEADER_1">
    <p:bg>
      <p:bgPr>
        <a:solidFill>
          <a:srgbClr val="FFFFFF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3"/>
          <p:cNvSpPr txBox="1">
            <a:spLocks noGrp="1"/>
          </p:cNvSpPr>
          <p:nvPr>
            <p:ph type="title"/>
          </p:nvPr>
        </p:nvSpPr>
        <p:spPr>
          <a:xfrm>
            <a:off x="570047" y="993900"/>
            <a:ext cx="30555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33"/>
          <p:cNvSpPr txBox="1">
            <a:spLocks noGrp="1"/>
          </p:cNvSpPr>
          <p:nvPr>
            <p:ph type="subTitle" idx="1"/>
          </p:nvPr>
        </p:nvSpPr>
        <p:spPr>
          <a:xfrm>
            <a:off x="614775" y="2564775"/>
            <a:ext cx="29208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38" name="Google Shape;138;p33"/>
          <p:cNvCxnSpPr/>
          <p:nvPr/>
        </p:nvCxnSpPr>
        <p:spPr>
          <a:xfrm>
            <a:off x="678525" y="2060575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87EA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CUSTOM">
    <p:bg>
      <p:bgPr>
        <a:solidFill>
          <a:srgbClr val="FFFFFF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subTitle" idx="1"/>
          </p:nvPr>
        </p:nvSpPr>
        <p:spPr>
          <a:xfrm>
            <a:off x="1894475" y="1184100"/>
            <a:ext cx="5397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subTitle" idx="2"/>
          </p:nvPr>
        </p:nvSpPr>
        <p:spPr>
          <a:xfrm>
            <a:off x="1894475" y="3034550"/>
            <a:ext cx="29208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" type="tx">
  <p:cSld name="TITLE_AND_BODY">
    <p:bg>
      <p:bgPr>
        <a:solidFill>
          <a:srgbClr val="FFFFFF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5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44" name="Google Shape;144;p35"/>
          <p:cNvSpPr txBox="1">
            <a:spLocks noGrp="1"/>
          </p:cNvSpPr>
          <p:nvPr>
            <p:ph type="body" idx="1"/>
          </p:nvPr>
        </p:nvSpPr>
        <p:spPr>
          <a:xfrm>
            <a:off x="1636869" y="1904925"/>
            <a:ext cx="5877000" cy="2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_AND_BODY_2">
    <p:bg>
      <p:bgPr>
        <a:solidFill>
          <a:srgbClr val="FFFFFF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6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_AND_BODY_1">
    <p:bg>
      <p:bgPr>
        <a:solidFill>
          <a:srgbClr val="FFFFFF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7"/>
          <p:cNvSpPr txBox="1">
            <a:spLocks noGrp="1"/>
          </p:cNvSpPr>
          <p:nvPr>
            <p:ph type="title"/>
          </p:nvPr>
        </p:nvSpPr>
        <p:spPr>
          <a:xfrm>
            <a:off x="4598900" y="773100"/>
            <a:ext cx="3888000" cy="12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7"/>
          <p:cNvSpPr txBox="1">
            <a:spLocks noGrp="1"/>
          </p:cNvSpPr>
          <p:nvPr>
            <p:ph type="subTitle" idx="1"/>
          </p:nvPr>
        </p:nvSpPr>
        <p:spPr>
          <a:xfrm>
            <a:off x="4598900" y="2968204"/>
            <a:ext cx="29208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 type="twoColTx">
  <p:cSld name="TITLE_AND_TWO_COLUMNS">
    <p:bg>
      <p:bgPr>
        <a:solidFill>
          <a:srgbClr val="FFFFFF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8"/>
          <p:cNvSpPr txBox="1">
            <a:spLocks noGrp="1"/>
          </p:cNvSpPr>
          <p:nvPr>
            <p:ph type="ctrTitle"/>
          </p:nvPr>
        </p:nvSpPr>
        <p:spPr>
          <a:xfrm>
            <a:off x="1113228" y="1571550"/>
            <a:ext cx="3169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8"/>
          <p:cNvSpPr txBox="1">
            <a:spLocks noGrp="1"/>
          </p:cNvSpPr>
          <p:nvPr>
            <p:ph type="subTitle" idx="1"/>
          </p:nvPr>
        </p:nvSpPr>
        <p:spPr>
          <a:xfrm>
            <a:off x="1113229" y="2177000"/>
            <a:ext cx="310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53" name="Google Shape;153;p38"/>
          <p:cNvSpPr txBox="1">
            <a:spLocks noGrp="1"/>
          </p:cNvSpPr>
          <p:nvPr>
            <p:ph type="ctrTitle" idx="2"/>
          </p:nvPr>
        </p:nvSpPr>
        <p:spPr>
          <a:xfrm>
            <a:off x="4818378" y="1571550"/>
            <a:ext cx="3169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38"/>
          <p:cNvSpPr txBox="1">
            <a:spLocks noGrp="1"/>
          </p:cNvSpPr>
          <p:nvPr>
            <p:ph type="subTitle" idx="3"/>
          </p:nvPr>
        </p:nvSpPr>
        <p:spPr>
          <a:xfrm>
            <a:off x="4818379" y="2177000"/>
            <a:ext cx="310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55" name="Google Shape;155;p38"/>
          <p:cNvSpPr txBox="1">
            <a:spLocks noGrp="1"/>
          </p:cNvSpPr>
          <p:nvPr>
            <p:ph type="title" idx="4"/>
          </p:nvPr>
        </p:nvSpPr>
        <p:spPr>
          <a:xfrm>
            <a:off x="-11850" y="927075"/>
            <a:ext cx="914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 1">
  <p:cSld name="TITLE_AND_TWO_COLUMNS_2">
    <p:bg>
      <p:bgPr>
        <a:solidFill>
          <a:srgbClr val="FFFFFF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9"/>
          <p:cNvSpPr txBox="1">
            <a:spLocks noGrp="1"/>
          </p:cNvSpPr>
          <p:nvPr>
            <p:ph type="ctrTitle"/>
          </p:nvPr>
        </p:nvSpPr>
        <p:spPr>
          <a:xfrm>
            <a:off x="1113228" y="2151075"/>
            <a:ext cx="3169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39"/>
          <p:cNvSpPr txBox="1">
            <a:spLocks noGrp="1"/>
          </p:cNvSpPr>
          <p:nvPr>
            <p:ph type="subTitle" idx="1"/>
          </p:nvPr>
        </p:nvSpPr>
        <p:spPr>
          <a:xfrm>
            <a:off x="1147278" y="2756525"/>
            <a:ext cx="310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59" name="Google Shape;159;p39"/>
          <p:cNvSpPr txBox="1">
            <a:spLocks noGrp="1"/>
          </p:cNvSpPr>
          <p:nvPr>
            <p:ph type="ctrTitle" idx="2"/>
          </p:nvPr>
        </p:nvSpPr>
        <p:spPr>
          <a:xfrm>
            <a:off x="4818378" y="2151075"/>
            <a:ext cx="3169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39"/>
          <p:cNvSpPr txBox="1">
            <a:spLocks noGrp="1"/>
          </p:cNvSpPr>
          <p:nvPr>
            <p:ph type="subTitle" idx="3"/>
          </p:nvPr>
        </p:nvSpPr>
        <p:spPr>
          <a:xfrm>
            <a:off x="4852428" y="2756525"/>
            <a:ext cx="310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61" name="Google Shape;161;p39"/>
          <p:cNvSpPr txBox="1">
            <a:spLocks noGrp="1"/>
          </p:cNvSpPr>
          <p:nvPr>
            <p:ph type="title" idx="4"/>
          </p:nvPr>
        </p:nvSpPr>
        <p:spPr>
          <a:xfrm>
            <a:off x="-11850" y="927075"/>
            <a:ext cx="914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bg>
      <p:bgPr>
        <a:solidFill>
          <a:srgbClr val="FFFFF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40"/>
          <p:cNvSpPr txBox="1">
            <a:spLocks noGrp="1"/>
          </p:cNvSpPr>
          <p:nvPr>
            <p:ph type="title"/>
          </p:nvPr>
        </p:nvSpPr>
        <p:spPr>
          <a:xfrm>
            <a:off x="-11850" y="927075"/>
            <a:ext cx="91440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40"/>
          <p:cNvSpPr txBox="1">
            <a:spLocks noGrp="1"/>
          </p:cNvSpPr>
          <p:nvPr>
            <p:ph type="ctrTitle" idx="2"/>
          </p:nvPr>
        </p:nvSpPr>
        <p:spPr>
          <a:xfrm>
            <a:off x="1105351" y="206242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40"/>
          <p:cNvSpPr txBox="1">
            <a:spLocks noGrp="1"/>
          </p:cNvSpPr>
          <p:nvPr>
            <p:ph type="subTitle" idx="1"/>
          </p:nvPr>
        </p:nvSpPr>
        <p:spPr>
          <a:xfrm>
            <a:off x="1105354" y="2667875"/>
            <a:ext cx="21135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66" name="Google Shape;166;p40"/>
          <p:cNvSpPr txBox="1">
            <a:spLocks noGrp="1"/>
          </p:cNvSpPr>
          <p:nvPr>
            <p:ph type="ctrTitle" idx="3"/>
          </p:nvPr>
        </p:nvSpPr>
        <p:spPr>
          <a:xfrm>
            <a:off x="3515251" y="206242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40"/>
          <p:cNvSpPr txBox="1">
            <a:spLocks noGrp="1"/>
          </p:cNvSpPr>
          <p:nvPr>
            <p:ph type="subTitle" idx="4"/>
          </p:nvPr>
        </p:nvSpPr>
        <p:spPr>
          <a:xfrm>
            <a:off x="3515254" y="2667875"/>
            <a:ext cx="21135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68" name="Google Shape;168;p40"/>
          <p:cNvSpPr txBox="1">
            <a:spLocks noGrp="1"/>
          </p:cNvSpPr>
          <p:nvPr>
            <p:ph type="ctrTitle" idx="5"/>
          </p:nvPr>
        </p:nvSpPr>
        <p:spPr>
          <a:xfrm>
            <a:off x="5925151" y="206242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None/>
              <a:defRPr sz="18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40"/>
          <p:cNvSpPr txBox="1">
            <a:spLocks noGrp="1"/>
          </p:cNvSpPr>
          <p:nvPr>
            <p:ph type="subTitle" idx="6"/>
          </p:nvPr>
        </p:nvSpPr>
        <p:spPr>
          <a:xfrm>
            <a:off x="5925154" y="2667875"/>
            <a:ext cx="21135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6 columns slide">
  <p:cSld name="TITLE_AND_TWO_COLUMNS_1_1">
    <p:bg>
      <p:bgPr>
        <a:solidFill>
          <a:srgbClr val="FFFFFF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1"/>
          <p:cNvSpPr txBox="1">
            <a:spLocks noGrp="1"/>
          </p:cNvSpPr>
          <p:nvPr>
            <p:ph type="ctrTitle"/>
          </p:nvPr>
        </p:nvSpPr>
        <p:spPr>
          <a:xfrm>
            <a:off x="1105351" y="2765600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41"/>
          <p:cNvSpPr txBox="1">
            <a:spLocks noGrp="1"/>
          </p:cNvSpPr>
          <p:nvPr>
            <p:ph type="subTitle" idx="1"/>
          </p:nvPr>
        </p:nvSpPr>
        <p:spPr>
          <a:xfrm>
            <a:off x="980600" y="3371050"/>
            <a:ext cx="23631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73" name="Google Shape;173;p41"/>
          <p:cNvSpPr txBox="1">
            <a:spLocks noGrp="1"/>
          </p:cNvSpPr>
          <p:nvPr>
            <p:ph type="ctrTitle" idx="2"/>
          </p:nvPr>
        </p:nvSpPr>
        <p:spPr>
          <a:xfrm>
            <a:off x="3484651" y="2765600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41"/>
          <p:cNvSpPr txBox="1">
            <a:spLocks noGrp="1"/>
          </p:cNvSpPr>
          <p:nvPr>
            <p:ph type="subTitle" idx="3"/>
          </p:nvPr>
        </p:nvSpPr>
        <p:spPr>
          <a:xfrm>
            <a:off x="3419975" y="3371050"/>
            <a:ext cx="22428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75" name="Google Shape;175;p41"/>
          <p:cNvSpPr txBox="1">
            <a:spLocks noGrp="1"/>
          </p:cNvSpPr>
          <p:nvPr>
            <p:ph type="ctrTitle" idx="4"/>
          </p:nvPr>
        </p:nvSpPr>
        <p:spPr>
          <a:xfrm>
            <a:off x="5880251" y="2765600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41"/>
          <p:cNvSpPr txBox="1">
            <a:spLocks noGrp="1"/>
          </p:cNvSpPr>
          <p:nvPr>
            <p:ph type="subTitle" idx="5"/>
          </p:nvPr>
        </p:nvSpPr>
        <p:spPr>
          <a:xfrm>
            <a:off x="5880250" y="3371050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77" name="Google Shape;177;p41"/>
          <p:cNvSpPr txBox="1">
            <a:spLocks noGrp="1"/>
          </p:cNvSpPr>
          <p:nvPr>
            <p:ph type="title" idx="6"/>
          </p:nvPr>
        </p:nvSpPr>
        <p:spPr>
          <a:xfrm>
            <a:off x="773850" y="638075"/>
            <a:ext cx="76725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1"/>
          <p:cNvSpPr txBox="1">
            <a:spLocks noGrp="1"/>
          </p:cNvSpPr>
          <p:nvPr>
            <p:ph type="ctrTitle" idx="7"/>
          </p:nvPr>
        </p:nvSpPr>
        <p:spPr>
          <a:xfrm>
            <a:off x="1105351" y="143637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41"/>
          <p:cNvSpPr txBox="1">
            <a:spLocks noGrp="1"/>
          </p:cNvSpPr>
          <p:nvPr>
            <p:ph type="subTitle" idx="8"/>
          </p:nvPr>
        </p:nvSpPr>
        <p:spPr>
          <a:xfrm>
            <a:off x="1073150" y="2041825"/>
            <a:ext cx="21780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80" name="Google Shape;180;p41"/>
          <p:cNvSpPr txBox="1">
            <a:spLocks noGrp="1"/>
          </p:cNvSpPr>
          <p:nvPr>
            <p:ph type="ctrTitle" idx="9"/>
          </p:nvPr>
        </p:nvSpPr>
        <p:spPr>
          <a:xfrm>
            <a:off x="3484651" y="143637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subTitle" idx="13"/>
          </p:nvPr>
        </p:nvSpPr>
        <p:spPr>
          <a:xfrm>
            <a:off x="3452400" y="2041825"/>
            <a:ext cx="21780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82" name="Google Shape;182;p41"/>
          <p:cNvSpPr txBox="1">
            <a:spLocks noGrp="1"/>
          </p:cNvSpPr>
          <p:nvPr>
            <p:ph type="ctrTitle" idx="14"/>
          </p:nvPr>
        </p:nvSpPr>
        <p:spPr>
          <a:xfrm>
            <a:off x="5880251" y="1436375"/>
            <a:ext cx="21135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None/>
              <a:defRPr sz="1400">
                <a:solidFill>
                  <a:srgbClr val="66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None/>
              <a:defRPr sz="16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41"/>
          <p:cNvSpPr txBox="1">
            <a:spLocks noGrp="1"/>
          </p:cNvSpPr>
          <p:nvPr>
            <p:ph type="subTitle" idx="15"/>
          </p:nvPr>
        </p:nvSpPr>
        <p:spPr>
          <a:xfrm>
            <a:off x="5831650" y="2041825"/>
            <a:ext cx="22107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Content 1 1">
  <p:cSld name="SECTION_HEADER_2_1">
    <p:bg>
      <p:bgPr>
        <a:solidFill>
          <a:srgbClr val="FFFFFF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956273" y="3469550"/>
            <a:ext cx="34830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">
  <p:cSld name="BIG_NUMBER">
    <p:bg>
      <p:bgPr>
        <a:solidFill>
          <a:srgbClr val="FFFFFF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2"/>
          <p:cNvSpPr txBox="1">
            <a:spLocks noGrp="1"/>
          </p:cNvSpPr>
          <p:nvPr>
            <p:ph type="subTitle" idx="1"/>
          </p:nvPr>
        </p:nvSpPr>
        <p:spPr>
          <a:xfrm>
            <a:off x="2433300" y="3015325"/>
            <a:ext cx="42774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42"/>
          <p:cNvSpPr txBox="1">
            <a:spLocks noGrp="1"/>
          </p:cNvSpPr>
          <p:nvPr>
            <p:ph type="title"/>
          </p:nvPr>
        </p:nvSpPr>
        <p:spPr>
          <a:xfrm>
            <a:off x="0" y="2466400"/>
            <a:ext cx="91440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some text slide 2">
  <p:cSld name="BIG_NUMBER_2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3"/>
          <p:cNvSpPr txBox="1">
            <a:spLocks noGrp="1"/>
          </p:cNvSpPr>
          <p:nvPr>
            <p:ph type="title" hasCustomPrompt="1"/>
          </p:nvPr>
        </p:nvSpPr>
        <p:spPr>
          <a:xfrm>
            <a:off x="742950" y="1238100"/>
            <a:ext cx="7729500" cy="19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9" name="Google Shape;189;p43"/>
          <p:cNvSpPr txBox="1">
            <a:spLocks noGrp="1"/>
          </p:cNvSpPr>
          <p:nvPr>
            <p:ph type="subTitle" idx="1"/>
          </p:nvPr>
        </p:nvSpPr>
        <p:spPr>
          <a:xfrm>
            <a:off x="2433300" y="3015325"/>
            <a:ext cx="42774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&amp; some text slide 1">
  <p:cSld name="BIG_NUMBER_1">
    <p:bg>
      <p:bgPr>
        <a:solidFill>
          <a:srgbClr val="FFFFFF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 txBox="1">
            <a:spLocks noGrp="1"/>
          </p:cNvSpPr>
          <p:nvPr>
            <p:ph type="title" hasCustomPrompt="1"/>
          </p:nvPr>
        </p:nvSpPr>
        <p:spPr>
          <a:xfrm>
            <a:off x="742950" y="832600"/>
            <a:ext cx="7729500" cy="8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2" name="Google Shape;192;p44"/>
          <p:cNvSpPr txBox="1">
            <a:spLocks noGrp="1"/>
          </p:cNvSpPr>
          <p:nvPr>
            <p:ph type="subTitle" idx="1"/>
          </p:nvPr>
        </p:nvSpPr>
        <p:spPr>
          <a:xfrm>
            <a:off x="1667075" y="1469500"/>
            <a:ext cx="5809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44"/>
          <p:cNvSpPr txBox="1">
            <a:spLocks noGrp="1"/>
          </p:cNvSpPr>
          <p:nvPr>
            <p:ph type="title" idx="2" hasCustomPrompt="1"/>
          </p:nvPr>
        </p:nvSpPr>
        <p:spPr>
          <a:xfrm>
            <a:off x="742950" y="1956000"/>
            <a:ext cx="7729500" cy="8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4" name="Google Shape;194;p44"/>
          <p:cNvSpPr txBox="1">
            <a:spLocks noGrp="1"/>
          </p:cNvSpPr>
          <p:nvPr>
            <p:ph type="subTitle" idx="3"/>
          </p:nvPr>
        </p:nvSpPr>
        <p:spPr>
          <a:xfrm>
            <a:off x="1667075" y="2592900"/>
            <a:ext cx="5809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44"/>
          <p:cNvSpPr txBox="1">
            <a:spLocks noGrp="1"/>
          </p:cNvSpPr>
          <p:nvPr>
            <p:ph type="title" idx="4" hasCustomPrompt="1"/>
          </p:nvPr>
        </p:nvSpPr>
        <p:spPr>
          <a:xfrm>
            <a:off x="742950" y="3079400"/>
            <a:ext cx="7729500" cy="8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6" name="Google Shape;196;p44"/>
          <p:cNvSpPr txBox="1">
            <a:spLocks noGrp="1"/>
          </p:cNvSpPr>
          <p:nvPr>
            <p:ph type="subTitle" idx="5"/>
          </p:nvPr>
        </p:nvSpPr>
        <p:spPr>
          <a:xfrm>
            <a:off x="1667075" y="3716300"/>
            <a:ext cx="5809800" cy="3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bg>
      <p:bgPr>
        <a:solidFill>
          <a:srgbClr val="FFFFFF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frame">
  <p:cSld name="BLANK_1_1">
    <p:bg>
      <p:bgPr>
        <a:solidFill>
          <a:srgbClr val="FFFFFF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quare with title and text">
  <p:cSld name="CUSTOM_1">
    <p:bg>
      <p:bgPr>
        <a:solidFill>
          <a:srgbClr val="FFFFFF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7"/>
          <p:cNvSpPr txBox="1">
            <a:spLocks noGrp="1"/>
          </p:cNvSpPr>
          <p:nvPr>
            <p:ph type="title"/>
          </p:nvPr>
        </p:nvSpPr>
        <p:spPr>
          <a:xfrm>
            <a:off x="737850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01" name="Google Shape;201;p47"/>
          <p:cNvSpPr txBox="1">
            <a:spLocks noGrp="1"/>
          </p:cNvSpPr>
          <p:nvPr>
            <p:ph type="subTitle" idx="1"/>
          </p:nvPr>
        </p:nvSpPr>
        <p:spPr>
          <a:xfrm>
            <a:off x="737850" y="2261500"/>
            <a:ext cx="3606600" cy="19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 with cyan frame">
  <p:cSld name="CUSTOM_1_1_1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8"/>
          <p:cNvSpPr txBox="1">
            <a:spLocks noGrp="1"/>
          </p:cNvSpPr>
          <p:nvPr>
            <p:ph type="title"/>
          </p:nvPr>
        </p:nvSpPr>
        <p:spPr>
          <a:xfrm>
            <a:off x="626079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04" name="Google Shape;204;p48"/>
          <p:cNvSpPr txBox="1">
            <a:spLocks noGrp="1"/>
          </p:cNvSpPr>
          <p:nvPr>
            <p:ph type="subTitle" idx="1"/>
          </p:nvPr>
        </p:nvSpPr>
        <p:spPr>
          <a:xfrm>
            <a:off x="626079" y="2261500"/>
            <a:ext cx="3606600" cy="19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48"/>
          <p:cNvSpPr txBox="1">
            <a:spLocks noGrp="1"/>
          </p:cNvSpPr>
          <p:nvPr>
            <p:ph type="subTitle" idx="2"/>
          </p:nvPr>
        </p:nvSpPr>
        <p:spPr>
          <a:xfrm>
            <a:off x="5079304" y="2261500"/>
            <a:ext cx="3606600" cy="19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frame 1">
  <p:cSld name="CUSTOM_1_1_1_1">
    <p:bg>
      <p:bgPr>
        <a:solidFill>
          <a:srgbClr val="FFFFFF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 ">
  <p:cSld name="CUSTOM_2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0"/>
          <p:cNvSpPr txBox="1">
            <a:spLocks noGrp="1"/>
          </p:cNvSpPr>
          <p:nvPr>
            <p:ph type="title"/>
          </p:nvPr>
        </p:nvSpPr>
        <p:spPr>
          <a:xfrm>
            <a:off x="4696275" y="1725450"/>
            <a:ext cx="30555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09" name="Google Shape;209;p50"/>
          <p:cNvSpPr txBox="1">
            <a:spLocks noGrp="1"/>
          </p:cNvSpPr>
          <p:nvPr>
            <p:ph type="subTitle" idx="1"/>
          </p:nvPr>
        </p:nvSpPr>
        <p:spPr>
          <a:xfrm>
            <a:off x="4696275" y="2839950"/>
            <a:ext cx="27702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6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  1">
  <p:cSld name="CUSTOM_2_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1"/>
          <p:cNvSpPr txBox="1">
            <a:spLocks noGrp="1"/>
          </p:cNvSpPr>
          <p:nvPr>
            <p:ph type="title"/>
          </p:nvPr>
        </p:nvSpPr>
        <p:spPr>
          <a:xfrm>
            <a:off x="1630100" y="1725450"/>
            <a:ext cx="30555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12" name="Google Shape;212;p51"/>
          <p:cNvSpPr txBox="1">
            <a:spLocks noGrp="1"/>
          </p:cNvSpPr>
          <p:nvPr>
            <p:ph type="subTitle" idx="1"/>
          </p:nvPr>
        </p:nvSpPr>
        <p:spPr>
          <a:xfrm>
            <a:off x="1915400" y="2839950"/>
            <a:ext cx="27702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66666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SECTION_HEADER_1">
    <p:bg>
      <p:bgPr>
        <a:solidFill>
          <a:srgbClr val="FFFFFF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70047" y="993900"/>
            <a:ext cx="30555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4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1"/>
          </p:nvPr>
        </p:nvSpPr>
        <p:spPr>
          <a:xfrm>
            <a:off x="614775" y="2564775"/>
            <a:ext cx="29208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30" name="Google Shape;30;p6"/>
          <p:cNvCxnSpPr/>
          <p:nvPr/>
        </p:nvCxnSpPr>
        <p:spPr>
          <a:xfrm>
            <a:off x="678525" y="2060575"/>
            <a:ext cx="676200" cy="0"/>
          </a:xfrm>
          <a:prstGeom prst="straightConnector1">
            <a:avLst/>
          </a:prstGeom>
          <a:noFill/>
          <a:ln w="76200" cap="flat" cmpd="sng">
            <a:solidFill>
              <a:srgbClr val="87EAD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with title and text">
  <p:cSld name="CUSTOM_7">
    <p:bg>
      <p:bgPr>
        <a:solidFill>
          <a:srgbClr val="D2D700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2"/>
          <p:cNvSpPr txBox="1">
            <a:spLocks noGrp="1"/>
          </p:cNvSpPr>
          <p:nvPr>
            <p:ph type="title"/>
          </p:nvPr>
        </p:nvSpPr>
        <p:spPr>
          <a:xfrm>
            <a:off x="2675900" y="1220035"/>
            <a:ext cx="3926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2"/>
          <p:cNvSpPr txBox="1">
            <a:spLocks noGrp="1"/>
          </p:cNvSpPr>
          <p:nvPr>
            <p:ph type="subTitle" idx="1"/>
          </p:nvPr>
        </p:nvSpPr>
        <p:spPr>
          <a:xfrm>
            <a:off x="2675901" y="2547750"/>
            <a:ext cx="3136200" cy="19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frame ">
  <p:cSld name="BLANK_1_1_1">
    <p:bg>
      <p:bgPr>
        <a:noFill/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3"/>
          <p:cNvSpPr txBox="1">
            <a:spLocks noGrp="1"/>
          </p:cNvSpPr>
          <p:nvPr>
            <p:ph type="title"/>
          </p:nvPr>
        </p:nvSpPr>
        <p:spPr>
          <a:xfrm>
            <a:off x="783525" y="1738050"/>
            <a:ext cx="2545800" cy="166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frame  1">
  <p:cSld name="BLANK_1_1_1_1">
    <p:bg>
      <p:bgPr>
        <a:solidFill>
          <a:srgbClr val="85B016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4"/>
          <p:cNvSpPr/>
          <p:nvPr/>
        </p:nvSpPr>
        <p:spPr>
          <a:xfrm>
            <a:off x="406950" y="416250"/>
            <a:ext cx="8330100" cy="431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54"/>
          <p:cNvSpPr txBox="1">
            <a:spLocks noGrp="1"/>
          </p:cNvSpPr>
          <p:nvPr>
            <p:ph type="title"/>
          </p:nvPr>
        </p:nvSpPr>
        <p:spPr>
          <a:xfrm>
            <a:off x="783525" y="621500"/>
            <a:ext cx="76182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CUSTOM">
    <p:bg>
      <p:bgPr>
        <a:solidFill>
          <a:srgbClr val="FFFFFF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subTitle" idx="1"/>
          </p:nvPr>
        </p:nvSpPr>
        <p:spPr>
          <a:xfrm>
            <a:off x="1894475" y="1184100"/>
            <a:ext cx="5397600" cy="210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2"/>
          </p:nvPr>
        </p:nvSpPr>
        <p:spPr>
          <a:xfrm>
            <a:off x="1894475" y="3034550"/>
            <a:ext cx="29208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" type="tx">
  <p:cSld name="TITLE_AND_BODY">
    <p:bg>
      <p:bgPr>
        <a:solidFill>
          <a:srgbClr val="FFFFFF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1636869" y="1904925"/>
            <a:ext cx="5877000" cy="2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21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_AND_BODY_2">
    <p:bg>
      <p:bgPr>
        <a:solidFill>
          <a:srgbClr val="FFFFFF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0" y="216225"/>
            <a:ext cx="9144000" cy="91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Bodoni"/>
              <a:buNone/>
              <a:defRPr b="1"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_AND_BODY_1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title"/>
          </p:nvPr>
        </p:nvSpPr>
        <p:spPr>
          <a:xfrm>
            <a:off x="4598900" y="773100"/>
            <a:ext cx="3888000" cy="12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subTitle" idx="1"/>
          </p:nvPr>
        </p:nvSpPr>
        <p:spPr>
          <a:xfrm>
            <a:off x="4598900" y="2968204"/>
            <a:ext cx="29208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●"/>
              <a:defRPr>
                <a:solidFill>
                  <a:srgbClr val="999999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  <a:defRPr>
                <a:solidFill>
                  <a:srgbClr val="999999"/>
                </a:solidFill>
              </a:defRPr>
            </a:lvl2pPr>
            <a:lvl3pPr marL="1371600" lvl="2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■"/>
              <a:defRPr sz="1300">
                <a:solidFill>
                  <a:srgbClr val="999999"/>
                </a:solidFill>
              </a:defRPr>
            </a:lvl3pPr>
            <a:lvl4pPr marL="1828800" lvl="3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  <a:defRPr sz="1300">
                <a:solidFill>
                  <a:srgbClr val="999999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○"/>
              <a:defRPr sz="1200">
                <a:solidFill>
                  <a:srgbClr val="999999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 sz="1200">
                <a:solidFill>
                  <a:srgbClr val="999999"/>
                </a:solidFill>
              </a:defRPr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●"/>
              <a:defRPr sz="1100">
                <a:solidFill>
                  <a:srgbClr val="999999"/>
                </a:solidFill>
              </a:defRPr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○"/>
              <a:defRPr sz="1100">
                <a:solidFill>
                  <a:srgbClr val="999999"/>
                </a:solidFill>
              </a:defRPr>
            </a:lvl8pPr>
            <a:lvl9pPr marL="4114800" lvl="8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 sz="2400" b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●"/>
              <a:defRPr>
                <a:solidFill>
                  <a:srgbClr val="999999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Char char="○"/>
              <a:defRPr>
                <a:solidFill>
                  <a:srgbClr val="999999"/>
                </a:solidFill>
              </a:defRPr>
            </a:lvl2pPr>
            <a:lvl3pPr marL="1371600" lvl="2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■"/>
              <a:defRPr sz="1300">
                <a:solidFill>
                  <a:srgbClr val="999999"/>
                </a:solidFill>
              </a:defRPr>
            </a:lvl3pPr>
            <a:lvl4pPr marL="1828800" lvl="3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Char char="●"/>
              <a:defRPr sz="1300">
                <a:solidFill>
                  <a:srgbClr val="999999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○"/>
              <a:defRPr sz="1200">
                <a:solidFill>
                  <a:srgbClr val="999999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 sz="1200">
                <a:solidFill>
                  <a:srgbClr val="999999"/>
                </a:solidFill>
              </a:defRPr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●"/>
              <a:defRPr sz="1100">
                <a:solidFill>
                  <a:srgbClr val="999999"/>
                </a:solidFill>
              </a:defRPr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100"/>
              <a:buChar char="○"/>
              <a:defRPr sz="1100">
                <a:solidFill>
                  <a:srgbClr val="999999"/>
                </a:solidFill>
              </a:defRPr>
            </a:lvl8pPr>
            <a:lvl9pPr marL="4114800" lvl="8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000"/>
              <a:buChar char="■"/>
              <a:defRPr sz="10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ifcncodeofprinciples.poynter.org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kIgrWkJCVU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ZyjvagetBEi5wyw3WIXKrCeMgT34etsSJOritScbpSQ/copy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mailto:mrosenzvit@chequeado.com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sgo.com/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hequeado.com/latamchequea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5"/>
          <p:cNvSpPr/>
          <p:nvPr/>
        </p:nvSpPr>
        <p:spPr>
          <a:xfrm>
            <a:off x="426050" y="103185"/>
            <a:ext cx="5248800" cy="46797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226" name="Google Shape;226;p55"/>
          <p:cNvSpPr txBox="1"/>
          <p:nvPr/>
        </p:nvSpPr>
        <p:spPr>
          <a:xfrm>
            <a:off x="977958" y="823175"/>
            <a:ext cx="6555600" cy="1941900"/>
          </a:xfrm>
          <a:prstGeom prst="rect">
            <a:avLst/>
          </a:prstGeom>
          <a:noFill/>
          <a:ln w="3810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100" b="1">
                <a:solidFill>
                  <a:srgbClr val="434343"/>
                </a:solidFill>
              </a:rPr>
              <a:t>APRENDER Y ENSEÑAR VERIFICACIÓN </a:t>
            </a:r>
            <a:endParaRPr sz="3100" b="1">
              <a:solidFill>
                <a:srgbClr val="434343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100" b="1">
                <a:solidFill>
                  <a:srgbClr val="434343"/>
                </a:solidFill>
              </a:rPr>
              <a:t>EN TIEMPOS DE INFODEMIA</a:t>
            </a:r>
            <a:endParaRPr sz="3100" b="1">
              <a:solidFill>
                <a:srgbClr val="434343"/>
              </a:solidFill>
            </a:endParaRPr>
          </a:p>
        </p:txBody>
      </p:sp>
      <p:sp>
        <p:nvSpPr>
          <p:cNvPr id="227" name="Google Shape;227;p55"/>
          <p:cNvSpPr txBox="1"/>
          <p:nvPr/>
        </p:nvSpPr>
        <p:spPr>
          <a:xfrm>
            <a:off x="922497" y="2867088"/>
            <a:ext cx="43872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FFFFFF"/>
                </a:solidFill>
              </a:rPr>
              <a:t>Ponente: MILENA ROSENZVIT</a:t>
            </a:r>
            <a:endParaRPr sz="16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FFFF"/>
                </a:solidFill>
              </a:rPr>
              <a:t>Conductora: María Sánchez (Innovación UNIA)</a:t>
            </a:r>
            <a:endParaRPr sz="110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lt1"/>
                </a:solidFill>
              </a:rPr>
              <a:t>Fecha: 16/05/2022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228" name="Google Shape;228;p55"/>
          <p:cNvSpPr txBox="1"/>
          <p:nvPr/>
        </p:nvSpPr>
        <p:spPr>
          <a:xfrm>
            <a:off x="977971" y="187734"/>
            <a:ext cx="55518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434343"/>
                </a:solidFill>
                <a:highlight>
                  <a:srgbClr val="FFFFFF"/>
                </a:highlight>
              </a:rPr>
              <a:t>#WEBINARSUNIA</a:t>
            </a:r>
            <a:endParaRPr sz="1600">
              <a:solidFill>
                <a:srgbClr val="434343"/>
              </a:solidFill>
              <a:highlight>
                <a:srgbClr val="FFFFFF"/>
              </a:highlight>
            </a:endParaRPr>
          </a:p>
        </p:txBody>
      </p:sp>
      <p:pic>
        <p:nvPicPr>
          <p:cNvPr id="229" name="Google Shape;229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6046" y="4828590"/>
            <a:ext cx="496456" cy="179681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55"/>
          <p:cNvSpPr txBox="1"/>
          <p:nvPr/>
        </p:nvSpPr>
        <p:spPr>
          <a:xfrm>
            <a:off x="954279" y="3650465"/>
            <a:ext cx="4718700" cy="13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434343"/>
                </a:solidFill>
              </a:rPr>
              <a:t>Webinars sobre e-learning, innovación y competencias digitales. Plan de formación y apoyo al profesorado 2022-23.</a:t>
            </a:r>
            <a:endParaRPr sz="9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solidFill>
                  <a:srgbClr val="434343"/>
                </a:solidFill>
              </a:rPr>
              <a:t>Área de Innovación (@uniainnova)/ Vicerrectorado de Innovación Docente y Digitalización. Universidad Internacional de Andalucía</a:t>
            </a:r>
            <a:endParaRPr sz="8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434343"/>
              </a:solidFill>
            </a:endParaRPr>
          </a:p>
        </p:txBody>
      </p:sp>
      <p:pic>
        <p:nvPicPr>
          <p:cNvPr id="231" name="Google Shape;23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9702" y="3975023"/>
            <a:ext cx="941925" cy="97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4"/>
          <p:cNvSpPr/>
          <p:nvPr/>
        </p:nvSpPr>
        <p:spPr>
          <a:xfrm>
            <a:off x="4615854" y="0"/>
            <a:ext cx="4527900" cy="51435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15" name="Google Shape;315;p64"/>
          <p:cNvCxnSpPr/>
          <p:nvPr/>
        </p:nvCxnSpPr>
        <p:spPr>
          <a:xfrm>
            <a:off x="609291" y="1590924"/>
            <a:ext cx="7029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6" name="Google Shape;316;p64"/>
          <p:cNvSpPr txBox="1">
            <a:spLocks noGrp="1"/>
          </p:cNvSpPr>
          <p:nvPr>
            <p:ph type="title"/>
          </p:nvPr>
        </p:nvSpPr>
        <p:spPr>
          <a:xfrm>
            <a:off x="493110" y="959654"/>
            <a:ext cx="3712500" cy="5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Formación universitaria</a:t>
            </a:r>
            <a:endParaRPr b="1"/>
          </a:p>
        </p:txBody>
      </p:sp>
      <p:pic>
        <p:nvPicPr>
          <p:cNvPr id="317" name="Google Shape;317;p64"/>
          <p:cNvPicPr preferRelativeResize="0"/>
          <p:nvPr/>
        </p:nvPicPr>
        <p:blipFill rotWithShape="1">
          <a:blip r:embed="rId3">
            <a:alphaModFix/>
          </a:blip>
          <a:srcRect l="14008" t="11329" r="49998" b="8207"/>
          <a:stretch/>
        </p:blipFill>
        <p:spPr>
          <a:xfrm>
            <a:off x="5234150" y="502288"/>
            <a:ext cx="3291302" cy="4138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65"/>
          <p:cNvSpPr/>
          <p:nvPr/>
        </p:nvSpPr>
        <p:spPr>
          <a:xfrm>
            <a:off x="4615854" y="0"/>
            <a:ext cx="4527900" cy="51435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3" name="Google Shape;323;p65"/>
          <p:cNvCxnSpPr/>
          <p:nvPr/>
        </p:nvCxnSpPr>
        <p:spPr>
          <a:xfrm>
            <a:off x="609291" y="1590924"/>
            <a:ext cx="7029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4" name="Google Shape;324;p65"/>
          <p:cNvSpPr txBox="1">
            <a:spLocks noGrp="1"/>
          </p:cNvSpPr>
          <p:nvPr>
            <p:ph type="title"/>
          </p:nvPr>
        </p:nvSpPr>
        <p:spPr>
          <a:xfrm>
            <a:off x="493110" y="959654"/>
            <a:ext cx="3712500" cy="5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Alfabetización Mediática e Informacional (AMI)</a:t>
            </a:r>
            <a:endParaRPr b="1"/>
          </a:p>
        </p:txBody>
      </p:sp>
      <p:pic>
        <p:nvPicPr>
          <p:cNvPr id="325" name="Google Shape;32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5600" y="588463"/>
            <a:ext cx="3966577" cy="3966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6"/>
          <p:cNvSpPr/>
          <p:nvPr/>
        </p:nvSpPr>
        <p:spPr>
          <a:xfrm>
            <a:off x="4615854" y="0"/>
            <a:ext cx="4527900" cy="51435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31" name="Google Shape;331;p66"/>
          <p:cNvCxnSpPr/>
          <p:nvPr/>
        </p:nvCxnSpPr>
        <p:spPr>
          <a:xfrm>
            <a:off x="609291" y="1590924"/>
            <a:ext cx="7029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2" name="Google Shape;332;p66"/>
          <p:cNvSpPr txBox="1">
            <a:spLocks noGrp="1"/>
          </p:cNvSpPr>
          <p:nvPr>
            <p:ph type="title"/>
          </p:nvPr>
        </p:nvSpPr>
        <p:spPr>
          <a:xfrm>
            <a:off x="493110" y="959654"/>
            <a:ext cx="3712500" cy="5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Más alianzas, redes y colaboración</a:t>
            </a:r>
            <a:endParaRPr b="1"/>
          </a:p>
        </p:txBody>
      </p:sp>
      <p:sp>
        <p:nvSpPr>
          <p:cNvPr id="333" name="Google Shape;333;p66"/>
          <p:cNvSpPr txBox="1">
            <a:spLocks noGrp="1"/>
          </p:cNvSpPr>
          <p:nvPr>
            <p:ph type="subTitle" idx="1"/>
          </p:nvPr>
        </p:nvSpPr>
        <p:spPr>
          <a:xfrm>
            <a:off x="474820" y="2052448"/>
            <a:ext cx="3748800" cy="19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Reverso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RedDes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Ukraine Facts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LatamCoronavirus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Comprova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Ama Llula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CoronavirusFactsAlliance</a:t>
            </a:r>
            <a:endParaRPr/>
          </a:p>
        </p:txBody>
      </p:sp>
      <p:sp>
        <p:nvSpPr>
          <p:cNvPr id="334" name="Google Shape;334;p66"/>
          <p:cNvSpPr txBox="1">
            <a:spLocks noGrp="1"/>
          </p:cNvSpPr>
          <p:nvPr>
            <p:ph type="subTitle" idx="2"/>
          </p:nvPr>
        </p:nvSpPr>
        <p:spPr>
          <a:xfrm>
            <a:off x="5005388" y="2052448"/>
            <a:ext cx="3748800" cy="19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★"/>
            </a:pPr>
            <a:r>
              <a:rPr lang="es">
                <a:solidFill>
                  <a:srgbClr val="666666"/>
                </a:solidFill>
              </a:rPr>
              <a:t>Periodistas y medios de comunicación</a:t>
            </a:r>
            <a:endParaRPr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★"/>
            </a:pPr>
            <a:r>
              <a:rPr lang="es">
                <a:solidFill>
                  <a:srgbClr val="666666"/>
                </a:solidFill>
              </a:rPr>
              <a:t>Investigadores</a:t>
            </a:r>
            <a:endParaRPr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★"/>
            </a:pPr>
            <a:r>
              <a:rPr lang="es">
                <a:solidFill>
                  <a:srgbClr val="666666"/>
                </a:solidFill>
              </a:rPr>
              <a:t>Educadores e instituciones educativas</a:t>
            </a:r>
            <a:endParaRPr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★"/>
            </a:pPr>
            <a:r>
              <a:rPr lang="es">
                <a:solidFill>
                  <a:srgbClr val="666666"/>
                </a:solidFill>
              </a:rPr>
              <a:t>Expertos temáticos</a:t>
            </a:r>
            <a:endParaRPr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★"/>
            </a:pPr>
            <a:r>
              <a:rPr lang="es">
                <a:solidFill>
                  <a:srgbClr val="666666"/>
                </a:solidFill>
              </a:rPr>
              <a:t>Plataformas tecnológicas</a:t>
            </a:r>
            <a:endParaRPr>
              <a:solidFill>
                <a:srgbClr val="666666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Char char="★"/>
            </a:pPr>
            <a:r>
              <a:rPr lang="es">
                <a:solidFill>
                  <a:srgbClr val="666666"/>
                </a:solidFill>
              </a:rPr>
              <a:t>¡La comunidad toda!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7"/>
          <p:cNvSpPr/>
          <p:nvPr/>
        </p:nvSpPr>
        <p:spPr>
          <a:xfrm>
            <a:off x="0" y="0"/>
            <a:ext cx="4345800" cy="51435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0" name="Google Shape;340;p67"/>
          <p:cNvCxnSpPr/>
          <p:nvPr/>
        </p:nvCxnSpPr>
        <p:spPr>
          <a:xfrm>
            <a:off x="4909081" y="2594724"/>
            <a:ext cx="7344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1" name="Google Shape;341;p67"/>
          <p:cNvSpPr txBox="1">
            <a:spLocks noGrp="1"/>
          </p:cNvSpPr>
          <p:nvPr>
            <p:ph type="title"/>
          </p:nvPr>
        </p:nvSpPr>
        <p:spPr>
          <a:xfrm>
            <a:off x="4714325" y="1272236"/>
            <a:ext cx="3903600" cy="123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El fact checking como metodología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342" name="Google Shape;342;p67"/>
          <p:cNvSpPr txBox="1">
            <a:spLocks noGrp="1"/>
          </p:cNvSpPr>
          <p:nvPr>
            <p:ph type="subTitle" idx="1"/>
          </p:nvPr>
        </p:nvSpPr>
        <p:spPr>
          <a:xfrm>
            <a:off x="4714325" y="2787190"/>
            <a:ext cx="3172800" cy="16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Compromisos de transparencia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8"/>
          <p:cNvSpPr/>
          <p:nvPr/>
        </p:nvSpPr>
        <p:spPr>
          <a:xfrm>
            <a:off x="334143" y="233984"/>
            <a:ext cx="8469600" cy="46158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68"/>
          <p:cNvSpPr txBox="1">
            <a:spLocks noGrp="1"/>
          </p:cNvSpPr>
          <p:nvPr>
            <p:ph type="title" idx="4"/>
          </p:nvPr>
        </p:nvSpPr>
        <p:spPr>
          <a:xfrm>
            <a:off x="334143" y="573039"/>
            <a:ext cx="84696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Transparencia de las fuentes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349" name="Google Shape;349;p68"/>
          <p:cNvCxnSpPr/>
          <p:nvPr/>
        </p:nvCxnSpPr>
        <p:spPr>
          <a:xfrm>
            <a:off x="4849973" y="2132860"/>
            <a:ext cx="0" cy="20640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0" name="Google Shape;350;p68"/>
          <p:cNvPicPr preferRelativeResize="0"/>
          <p:nvPr/>
        </p:nvPicPr>
        <p:blipFill rotWithShape="1">
          <a:blip r:embed="rId3">
            <a:alphaModFix/>
          </a:blip>
          <a:srcRect l="19227" t="15961" r="23749" b="19338"/>
          <a:stretch/>
        </p:blipFill>
        <p:spPr>
          <a:xfrm>
            <a:off x="1962025" y="1089650"/>
            <a:ext cx="5213851" cy="33277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9"/>
          <p:cNvSpPr/>
          <p:nvPr/>
        </p:nvSpPr>
        <p:spPr>
          <a:xfrm>
            <a:off x="334143" y="233984"/>
            <a:ext cx="8469600" cy="46158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69"/>
          <p:cNvSpPr txBox="1">
            <a:spLocks noGrp="1"/>
          </p:cNvSpPr>
          <p:nvPr>
            <p:ph type="title" idx="4"/>
          </p:nvPr>
        </p:nvSpPr>
        <p:spPr>
          <a:xfrm>
            <a:off x="334143" y="573039"/>
            <a:ext cx="84696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Transparencia de las fuentes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357" name="Google Shape;357;p69"/>
          <p:cNvCxnSpPr/>
          <p:nvPr/>
        </p:nvCxnSpPr>
        <p:spPr>
          <a:xfrm>
            <a:off x="4849973" y="2132860"/>
            <a:ext cx="0" cy="20640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58" name="Google Shape;358;p69"/>
          <p:cNvPicPr preferRelativeResize="0"/>
          <p:nvPr/>
        </p:nvPicPr>
        <p:blipFill rotWithShape="1">
          <a:blip r:embed="rId3">
            <a:alphaModFix/>
          </a:blip>
          <a:srcRect l="22850" t="51172" r="42431" b="5708"/>
          <a:stretch/>
        </p:blipFill>
        <p:spPr>
          <a:xfrm>
            <a:off x="562575" y="1730638"/>
            <a:ext cx="4105877" cy="286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69"/>
          <p:cNvPicPr preferRelativeResize="0"/>
          <p:nvPr/>
        </p:nvPicPr>
        <p:blipFill rotWithShape="1">
          <a:blip r:embed="rId4">
            <a:alphaModFix/>
          </a:blip>
          <a:srcRect t="9336" r="12234" b="12733"/>
          <a:stretch/>
        </p:blipFill>
        <p:spPr>
          <a:xfrm>
            <a:off x="4972700" y="1089650"/>
            <a:ext cx="3251674" cy="162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69"/>
          <p:cNvPicPr preferRelativeResize="0"/>
          <p:nvPr/>
        </p:nvPicPr>
        <p:blipFill rotWithShape="1">
          <a:blip r:embed="rId5">
            <a:alphaModFix/>
          </a:blip>
          <a:srcRect l="29842" t="26300" r="30277" b="24768"/>
          <a:stretch/>
        </p:blipFill>
        <p:spPr>
          <a:xfrm>
            <a:off x="5406749" y="2758450"/>
            <a:ext cx="2666928" cy="1840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1" name="Google Shape;361;p69"/>
          <p:cNvCxnSpPr>
            <a:stCxn id="358" idx="0"/>
          </p:cNvCxnSpPr>
          <p:nvPr/>
        </p:nvCxnSpPr>
        <p:spPr>
          <a:xfrm rot="10800000" flipH="1">
            <a:off x="2615513" y="1446538"/>
            <a:ext cx="2266800" cy="284100"/>
          </a:xfrm>
          <a:prstGeom prst="straightConnector1">
            <a:avLst/>
          </a:prstGeom>
          <a:noFill/>
          <a:ln w="9525" cap="flat" cmpd="sng">
            <a:solidFill>
              <a:srgbClr val="F6464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62" name="Google Shape;362;p69"/>
          <p:cNvCxnSpPr/>
          <p:nvPr/>
        </p:nvCxnSpPr>
        <p:spPr>
          <a:xfrm rot="10800000" flipH="1">
            <a:off x="2742525" y="3356975"/>
            <a:ext cx="2412600" cy="360000"/>
          </a:xfrm>
          <a:prstGeom prst="straightConnector1">
            <a:avLst/>
          </a:prstGeom>
          <a:noFill/>
          <a:ln w="9525" cap="flat" cmpd="sng">
            <a:solidFill>
              <a:srgbClr val="F64646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70"/>
          <p:cNvSpPr/>
          <p:nvPr/>
        </p:nvSpPr>
        <p:spPr>
          <a:xfrm>
            <a:off x="334143" y="233984"/>
            <a:ext cx="8469600" cy="46158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70"/>
          <p:cNvSpPr txBox="1">
            <a:spLocks noGrp="1"/>
          </p:cNvSpPr>
          <p:nvPr>
            <p:ph type="title" idx="4"/>
          </p:nvPr>
        </p:nvSpPr>
        <p:spPr>
          <a:xfrm>
            <a:off x="334143" y="573039"/>
            <a:ext cx="84696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Transparencia de las fuentes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369" name="Google Shape;369;p70"/>
          <p:cNvCxnSpPr/>
          <p:nvPr/>
        </p:nvCxnSpPr>
        <p:spPr>
          <a:xfrm>
            <a:off x="4849973" y="2132860"/>
            <a:ext cx="0" cy="20640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0" name="Google Shape;370;p70"/>
          <p:cNvPicPr preferRelativeResize="0"/>
          <p:nvPr/>
        </p:nvPicPr>
        <p:blipFill rotWithShape="1">
          <a:blip r:embed="rId3">
            <a:alphaModFix/>
          </a:blip>
          <a:srcRect l="23947" t="18361" r="42103" b="42967"/>
          <a:stretch/>
        </p:blipFill>
        <p:spPr>
          <a:xfrm>
            <a:off x="773525" y="1730650"/>
            <a:ext cx="3953726" cy="2533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1" name="Google Shape;371;p70"/>
          <p:cNvCxnSpPr/>
          <p:nvPr/>
        </p:nvCxnSpPr>
        <p:spPr>
          <a:xfrm rot="10800000" flipH="1">
            <a:off x="4380000" y="1888575"/>
            <a:ext cx="864000" cy="140700"/>
          </a:xfrm>
          <a:prstGeom prst="straightConnector1">
            <a:avLst/>
          </a:prstGeom>
          <a:noFill/>
          <a:ln w="9525" cap="flat" cmpd="sng">
            <a:solidFill>
              <a:srgbClr val="F6464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2" name="Google Shape;372;p70"/>
          <p:cNvCxnSpPr/>
          <p:nvPr/>
        </p:nvCxnSpPr>
        <p:spPr>
          <a:xfrm>
            <a:off x="1898675" y="3395525"/>
            <a:ext cx="3475800" cy="20100"/>
          </a:xfrm>
          <a:prstGeom prst="straightConnector1">
            <a:avLst/>
          </a:prstGeom>
          <a:noFill/>
          <a:ln w="9525" cap="flat" cmpd="sng">
            <a:solidFill>
              <a:srgbClr val="F6464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73" name="Google Shape;373;p70"/>
          <p:cNvPicPr preferRelativeResize="0"/>
          <p:nvPr/>
        </p:nvPicPr>
        <p:blipFill rotWithShape="1">
          <a:blip r:embed="rId4">
            <a:alphaModFix/>
          </a:blip>
          <a:srcRect l="42788" t="14619" b="11355"/>
          <a:stretch/>
        </p:blipFill>
        <p:spPr>
          <a:xfrm>
            <a:off x="5424800" y="1089650"/>
            <a:ext cx="2692277" cy="19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70"/>
          <p:cNvPicPr preferRelativeResize="0"/>
          <p:nvPr/>
        </p:nvPicPr>
        <p:blipFill rotWithShape="1">
          <a:blip r:embed="rId5">
            <a:alphaModFix/>
          </a:blip>
          <a:srcRect l="20508" t="15260" r="22254" b="10334"/>
          <a:stretch/>
        </p:blipFill>
        <p:spPr>
          <a:xfrm>
            <a:off x="5528075" y="2072575"/>
            <a:ext cx="3100709" cy="226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71"/>
          <p:cNvSpPr/>
          <p:nvPr/>
        </p:nvSpPr>
        <p:spPr>
          <a:xfrm>
            <a:off x="334143" y="233984"/>
            <a:ext cx="8469600" cy="46158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71"/>
          <p:cNvSpPr txBox="1">
            <a:spLocks noGrp="1"/>
          </p:cNvSpPr>
          <p:nvPr>
            <p:ph type="title" idx="4"/>
          </p:nvPr>
        </p:nvSpPr>
        <p:spPr>
          <a:xfrm>
            <a:off x="334143" y="573039"/>
            <a:ext cx="84696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Transparencia de la metodología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381" name="Google Shape;381;p71"/>
          <p:cNvCxnSpPr/>
          <p:nvPr/>
        </p:nvCxnSpPr>
        <p:spPr>
          <a:xfrm>
            <a:off x="4849973" y="2132860"/>
            <a:ext cx="0" cy="20640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82" name="Google Shape;382;p71"/>
          <p:cNvPicPr preferRelativeResize="0"/>
          <p:nvPr/>
        </p:nvPicPr>
        <p:blipFill rotWithShape="1">
          <a:blip r:embed="rId3">
            <a:alphaModFix/>
          </a:blip>
          <a:srcRect l="39332" t="16208" r="39024" b="11332"/>
          <a:stretch/>
        </p:blipFill>
        <p:spPr>
          <a:xfrm>
            <a:off x="1683800" y="1089650"/>
            <a:ext cx="1892549" cy="356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71"/>
          <p:cNvPicPr preferRelativeResize="0"/>
          <p:nvPr/>
        </p:nvPicPr>
        <p:blipFill rotWithShape="1">
          <a:blip r:embed="rId4">
            <a:alphaModFix/>
          </a:blip>
          <a:srcRect l="28432" t="33362" r="39047" b="25622"/>
          <a:stretch/>
        </p:blipFill>
        <p:spPr>
          <a:xfrm>
            <a:off x="5414725" y="1758300"/>
            <a:ext cx="2973576" cy="21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72"/>
          <p:cNvSpPr/>
          <p:nvPr/>
        </p:nvSpPr>
        <p:spPr>
          <a:xfrm>
            <a:off x="334143" y="233984"/>
            <a:ext cx="8469600" cy="46158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72"/>
          <p:cNvSpPr txBox="1">
            <a:spLocks noGrp="1"/>
          </p:cNvSpPr>
          <p:nvPr>
            <p:ph type="title" idx="4"/>
          </p:nvPr>
        </p:nvSpPr>
        <p:spPr>
          <a:xfrm>
            <a:off x="334143" y="573039"/>
            <a:ext cx="8469600" cy="5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/>
              <a:t>Transparencia del financiamiento</a:t>
            </a:r>
            <a:endParaRPr sz="2400">
              <a:solidFill>
                <a:srgbClr val="434343"/>
              </a:solidFill>
            </a:endParaRPr>
          </a:p>
        </p:txBody>
      </p:sp>
      <p:cxnSp>
        <p:nvCxnSpPr>
          <p:cNvPr id="390" name="Google Shape;390;p72"/>
          <p:cNvCxnSpPr/>
          <p:nvPr/>
        </p:nvCxnSpPr>
        <p:spPr>
          <a:xfrm>
            <a:off x="4849973" y="2132860"/>
            <a:ext cx="0" cy="20640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91" name="Google Shape;391;p72"/>
          <p:cNvPicPr preferRelativeResize="0"/>
          <p:nvPr/>
        </p:nvPicPr>
        <p:blipFill rotWithShape="1">
          <a:blip r:embed="rId3">
            <a:alphaModFix/>
          </a:blip>
          <a:srcRect l="18412" t="10260" r="43091" b="5705"/>
          <a:stretch/>
        </p:blipFill>
        <p:spPr>
          <a:xfrm>
            <a:off x="3451900" y="1089650"/>
            <a:ext cx="2796149" cy="343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73"/>
          <p:cNvSpPr/>
          <p:nvPr/>
        </p:nvSpPr>
        <p:spPr>
          <a:xfrm>
            <a:off x="4615854" y="0"/>
            <a:ext cx="4527900" cy="51435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97" name="Google Shape;397;p73"/>
          <p:cNvCxnSpPr/>
          <p:nvPr/>
        </p:nvCxnSpPr>
        <p:spPr>
          <a:xfrm>
            <a:off x="609291" y="1590924"/>
            <a:ext cx="7029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8" name="Google Shape;398;p73"/>
          <p:cNvSpPr txBox="1">
            <a:spLocks noGrp="1"/>
          </p:cNvSpPr>
          <p:nvPr>
            <p:ph type="title"/>
          </p:nvPr>
        </p:nvSpPr>
        <p:spPr>
          <a:xfrm>
            <a:off x="493110" y="959654"/>
            <a:ext cx="3712500" cy="5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Principios de IFCN</a:t>
            </a:r>
            <a:endParaRPr b="1"/>
          </a:p>
        </p:txBody>
      </p:sp>
      <p:sp>
        <p:nvSpPr>
          <p:cNvPr id="399" name="Google Shape;399;p73"/>
          <p:cNvSpPr txBox="1">
            <a:spLocks noGrp="1"/>
          </p:cNvSpPr>
          <p:nvPr>
            <p:ph type="subTitle" idx="2"/>
          </p:nvPr>
        </p:nvSpPr>
        <p:spPr>
          <a:xfrm>
            <a:off x="5103750" y="442025"/>
            <a:ext cx="3748800" cy="461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666666"/>
                </a:solidFill>
              </a:rPr>
              <a:t>Principio #1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</a:rPr>
              <a:t>Compromiso a la imparcialidad y la equidad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</a:rPr>
              <a:t>Principio #2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</a:rPr>
              <a:t>Compromiso a los estándares y transparencia de las fuentes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</a:rPr>
              <a:t>Principio #3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</a:rPr>
              <a:t>Compromiso a la transparencia de la financiación y la organización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</a:rPr>
              <a:t>Principio #4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</a:rPr>
              <a:t>Compromiso a los estándares y transparencia de la metodología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</a:rPr>
              <a:t>Principio #5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666666"/>
                </a:solidFill>
              </a:rPr>
              <a:t>Compromiso a una política de correcciones abierta y honesta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</p:txBody>
      </p:sp>
      <p:pic>
        <p:nvPicPr>
          <p:cNvPr id="400" name="Google Shape;400;p73"/>
          <p:cNvPicPr preferRelativeResize="0"/>
          <p:nvPr/>
        </p:nvPicPr>
        <p:blipFill rotWithShape="1">
          <a:blip r:embed="rId3">
            <a:alphaModFix/>
          </a:blip>
          <a:srcRect l="21895" t="39956" r="58793" b="17789"/>
          <a:stretch/>
        </p:blipFill>
        <p:spPr>
          <a:xfrm>
            <a:off x="1376299" y="1590925"/>
            <a:ext cx="2123323" cy="2613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6"/>
          <p:cNvSpPr txBox="1">
            <a:spLocks noGrp="1"/>
          </p:cNvSpPr>
          <p:nvPr>
            <p:ph type="title"/>
          </p:nvPr>
        </p:nvSpPr>
        <p:spPr>
          <a:xfrm>
            <a:off x="363993" y="806056"/>
            <a:ext cx="3882000" cy="13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Milena Rosenzvit</a:t>
            </a:r>
            <a:endParaRPr sz="2600" b="1">
              <a:solidFill>
                <a:srgbClr val="434343"/>
              </a:solidFill>
            </a:endParaRPr>
          </a:p>
        </p:txBody>
      </p:sp>
      <p:sp>
        <p:nvSpPr>
          <p:cNvPr id="237" name="Google Shape;237;p56"/>
          <p:cNvSpPr txBox="1">
            <a:spLocks noGrp="1"/>
          </p:cNvSpPr>
          <p:nvPr>
            <p:ph type="subTitle" idx="1"/>
          </p:nvPr>
        </p:nvSpPr>
        <p:spPr>
          <a:xfrm>
            <a:off x="461299" y="2294422"/>
            <a:ext cx="3784500" cy="24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800"/>
              <a:t>Coordinadora del Programa de Educación de Chequeado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/>
          </a:p>
        </p:txBody>
      </p:sp>
      <p:cxnSp>
        <p:nvCxnSpPr>
          <p:cNvPr id="238" name="Google Shape;238;p56"/>
          <p:cNvCxnSpPr/>
          <p:nvPr/>
        </p:nvCxnSpPr>
        <p:spPr>
          <a:xfrm>
            <a:off x="555641" y="2059549"/>
            <a:ext cx="816300" cy="0"/>
          </a:xfrm>
          <a:prstGeom prst="straightConnector1">
            <a:avLst/>
          </a:prstGeom>
          <a:noFill/>
          <a:ln w="76200" cap="flat" cmpd="sng">
            <a:solidFill>
              <a:srgbClr val="D2D7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9" name="Google Shape;239;p56"/>
          <p:cNvPicPr preferRelativeResize="0"/>
          <p:nvPr/>
        </p:nvPicPr>
        <p:blipFill rotWithShape="1">
          <a:blip r:embed="rId3">
            <a:alphaModFix/>
          </a:blip>
          <a:srcRect l="5381" r="5372"/>
          <a:stretch/>
        </p:blipFill>
        <p:spPr>
          <a:xfrm>
            <a:off x="4780900" y="526100"/>
            <a:ext cx="3651300" cy="4091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74"/>
          <p:cNvSpPr/>
          <p:nvPr/>
        </p:nvSpPr>
        <p:spPr>
          <a:xfrm>
            <a:off x="3556203" y="3861464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74"/>
          <p:cNvSpPr/>
          <p:nvPr/>
        </p:nvSpPr>
        <p:spPr>
          <a:xfrm>
            <a:off x="3556956" y="2955450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74"/>
          <p:cNvSpPr/>
          <p:nvPr/>
        </p:nvSpPr>
        <p:spPr>
          <a:xfrm>
            <a:off x="3556203" y="2072994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74"/>
          <p:cNvSpPr/>
          <p:nvPr/>
        </p:nvSpPr>
        <p:spPr>
          <a:xfrm>
            <a:off x="0" y="2"/>
            <a:ext cx="2608800" cy="5143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74"/>
          <p:cNvSpPr/>
          <p:nvPr/>
        </p:nvSpPr>
        <p:spPr>
          <a:xfrm>
            <a:off x="3556956" y="1219582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74"/>
          <p:cNvSpPr txBox="1">
            <a:spLocks noGrp="1"/>
          </p:cNvSpPr>
          <p:nvPr>
            <p:ph type="title"/>
          </p:nvPr>
        </p:nvSpPr>
        <p:spPr>
          <a:xfrm>
            <a:off x="4572000" y="193875"/>
            <a:ext cx="2532300" cy="10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Contenidos</a:t>
            </a:r>
            <a:endParaRPr sz="2600">
              <a:solidFill>
                <a:srgbClr val="434343"/>
              </a:solidFill>
            </a:endParaRPr>
          </a:p>
        </p:txBody>
      </p:sp>
      <p:sp>
        <p:nvSpPr>
          <p:cNvPr id="411" name="Google Shape;411;p74"/>
          <p:cNvSpPr txBox="1">
            <a:spLocks noGrp="1"/>
          </p:cNvSpPr>
          <p:nvPr>
            <p:ph type="title" idx="2"/>
          </p:nvPr>
        </p:nvSpPr>
        <p:spPr>
          <a:xfrm>
            <a:off x="4505018" y="913438"/>
            <a:ext cx="4851900" cy="62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Periodismo de verificación</a:t>
            </a:r>
            <a:endParaRPr/>
          </a:p>
        </p:txBody>
      </p:sp>
      <p:sp>
        <p:nvSpPr>
          <p:cNvPr id="412" name="Google Shape;412;p74"/>
          <p:cNvSpPr txBox="1">
            <a:spLocks noGrp="1"/>
          </p:cNvSpPr>
          <p:nvPr>
            <p:ph type="subTitle" idx="3"/>
          </p:nvPr>
        </p:nvSpPr>
        <p:spPr>
          <a:xfrm>
            <a:off x="4505017" y="2307420"/>
            <a:ext cx="3075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Estrategias para combatirla</a:t>
            </a:r>
            <a:endParaRPr/>
          </a:p>
        </p:txBody>
      </p:sp>
      <p:sp>
        <p:nvSpPr>
          <p:cNvPr id="413" name="Google Shape;413;p74"/>
          <p:cNvSpPr txBox="1">
            <a:spLocks noGrp="1"/>
          </p:cNvSpPr>
          <p:nvPr>
            <p:ph type="title" idx="4"/>
          </p:nvPr>
        </p:nvSpPr>
        <p:spPr>
          <a:xfrm>
            <a:off x="4505018" y="1793154"/>
            <a:ext cx="4851900" cy="62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desinformación como problema global </a:t>
            </a:r>
            <a:endParaRPr/>
          </a:p>
        </p:txBody>
      </p:sp>
      <p:sp>
        <p:nvSpPr>
          <p:cNvPr id="414" name="Google Shape;414;p74"/>
          <p:cNvSpPr txBox="1">
            <a:spLocks noGrp="1"/>
          </p:cNvSpPr>
          <p:nvPr>
            <p:ph type="subTitle" idx="1"/>
          </p:nvPr>
        </p:nvSpPr>
        <p:spPr>
          <a:xfrm>
            <a:off x="4505017" y="1357202"/>
            <a:ext cx="3075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Movimiento, comunidad, metodología</a:t>
            </a:r>
            <a:endParaRPr/>
          </a:p>
        </p:txBody>
      </p:sp>
      <p:sp>
        <p:nvSpPr>
          <p:cNvPr id="415" name="Google Shape;415;p74"/>
          <p:cNvSpPr txBox="1">
            <a:spLocks noGrp="1"/>
          </p:cNvSpPr>
          <p:nvPr>
            <p:ph type="subTitle" idx="5"/>
          </p:nvPr>
        </p:nvSpPr>
        <p:spPr>
          <a:xfrm>
            <a:off x="4505017" y="3190442"/>
            <a:ext cx="3075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Habilidades de pensamiento crítico</a:t>
            </a:r>
            <a:endParaRPr/>
          </a:p>
        </p:txBody>
      </p:sp>
      <p:sp>
        <p:nvSpPr>
          <p:cNvPr id="416" name="Google Shape;416;p74"/>
          <p:cNvSpPr txBox="1">
            <a:spLocks noGrp="1"/>
          </p:cNvSpPr>
          <p:nvPr>
            <p:ph type="title" idx="6"/>
          </p:nvPr>
        </p:nvSpPr>
        <p:spPr>
          <a:xfrm>
            <a:off x="4505018" y="2672884"/>
            <a:ext cx="4851900" cy="62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Herramientas prácticas</a:t>
            </a:r>
            <a:endParaRPr/>
          </a:p>
        </p:txBody>
      </p:sp>
      <p:sp>
        <p:nvSpPr>
          <p:cNvPr id="417" name="Google Shape;417;p74"/>
          <p:cNvSpPr txBox="1">
            <a:spLocks noGrp="1"/>
          </p:cNvSpPr>
          <p:nvPr>
            <p:ph type="title" idx="7"/>
          </p:nvPr>
        </p:nvSpPr>
        <p:spPr>
          <a:xfrm>
            <a:off x="3295504" y="1251746"/>
            <a:ext cx="11499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</a:t>
            </a:r>
            <a:endParaRPr/>
          </a:p>
        </p:txBody>
      </p:sp>
      <p:sp>
        <p:nvSpPr>
          <p:cNvPr id="418" name="Google Shape;418;p74"/>
          <p:cNvSpPr txBox="1">
            <a:spLocks noGrp="1"/>
          </p:cNvSpPr>
          <p:nvPr>
            <p:ph type="title" idx="8"/>
          </p:nvPr>
        </p:nvSpPr>
        <p:spPr>
          <a:xfrm>
            <a:off x="3295504" y="2131461"/>
            <a:ext cx="11499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</a:t>
            </a:r>
            <a:endParaRPr/>
          </a:p>
        </p:txBody>
      </p:sp>
      <p:sp>
        <p:nvSpPr>
          <p:cNvPr id="419" name="Google Shape;419;p74"/>
          <p:cNvSpPr txBox="1">
            <a:spLocks noGrp="1"/>
          </p:cNvSpPr>
          <p:nvPr>
            <p:ph type="title" idx="9"/>
          </p:nvPr>
        </p:nvSpPr>
        <p:spPr>
          <a:xfrm>
            <a:off x="3295504" y="3011177"/>
            <a:ext cx="11499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3</a:t>
            </a:r>
            <a:endParaRPr/>
          </a:p>
        </p:txBody>
      </p:sp>
      <p:sp>
        <p:nvSpPr>
          <p:cNvPr id="420" name="Google Shape;420;p74"/>
          <p:cNvSpPr txBox="1">
            <a:spLocks noGrp="1"/>
          </p:cNvSpPr>
          <p:nvPr>
            <p:ph type="subTitle" idx="5"/>
          </p:nvPr>
        </p:nvSpPr>
        <p:spPr>
          <a:xfrm>
            <a:off x="4505017" y="4084677"/>
            <a:ext cx="3075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Foco en el aprendizaje práctico, backwards design y retroalimentación</a:t>
            </a:r>
            <a:endParaRPr/>
          </a:p>
        </p:txBody>
      </p:sp>
      <p:sp>
        <p:nvSpPr>
          <p:cNvPr id="421" name="Google Shape;421;p74"/>
          <p:cNvSpPr txBox="1">
            <a:spLocks noGrp="1"/>
          </p:cNvSpPr>
          <p:nvPr>
            <p:ph type="title" idx="6"/>
          </p:nvPr>
        </p:nvSpPr>
        <p:spPr>
          <a:xfrm>
            <a:off x="4505018" y="3567119"/>
            <a:ext cx="4851900" cy="62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Estrategias didácticas</a:t>
            </a:r>
            <a:endParaRPr/>
          </a:p>
        </p:txBody>
      </p:sp>
      <p:sp>
        <p:nvSpPr>
          <p:cNvPr id="422" name="Google Shape;422;p74"/>
          <p:cNvSpPr txBox="1">
            <a:spLocks noGrp="1"/>
          </p:cNvSpPr>
          <p:nvPr>
            <p:ph type="title" idx="9"/>
          </p:nvPr>
        </p:nvSpPr>
        <p:spPr>
          <a:xfrm>
            <a:off x="3295504" y="3905412"/>
            <a:ext cx="11499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4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>
            <a:alpha val="0"/>
          </a:srgbClr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5"/>
          <p:cNvSpPr/>
          <p:nvPr/>
        </p:nvSpPr>
        <p:spPr>
          <a:xfrm>
            <a:off x="418656" y="183161"/>
            <a:ext cx="8361600" cy="47772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75"/>
          <p:cNvSpPr txBox="1">
            <a:spLocks noGrp="1"/>
          </p:cNvSpPr>
          <p:nvPr>
            <p:ph type="title"/>
          </p:nvPr>
        </p:nvSpPr>
        <p:spPr>
          <a:xfrm>
            <a:off x="418650" y="2509250"/>
            <a:ext cx="8361600" cy="53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6700"/>
              <a:t>Desinformación</a:t>
            </a:r>
            <a:endParaRPr sz="6700">
              <a:solidFill>
                <a:srgbClr val="434343"/>
              </a:solidFill>
            </a:endParaRPr>
          </a:p>
        </p:txBody>
      </p:sp>
      <p:sp>
        <p:nvSpPr>
          <p:cNvPr id="429" name="Google Shape;429;p75"/>
          <p:cNvSpPr txBox="1">
            <a:spLocks noGrp="1"/>
          </p:cNvSpPr>
          <p:nvPr>
            <p:ph type="subTitle" idx="1"/>
          </p:nvPr>
        </p:nvSpPr>
        <p:spPr>
          <a:xfrm>
            <a:off x="418600" y="2976150"/>
            <a:ext cx="8361600" cy="7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y cómo combatirla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4" name="Google Shape;434;p76"/>
          <p:cNvCxnSpPr/>
          <p:nvPr/>
        </p:nvCxnSpPr>
        <p:spPr>
          <a:xfrm>
            <a:off x="2153421" y="1643056"/>
            <a:ext cx="7080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35" name="Google Shape;435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225" y="459975"/>
            <a:ext cx="5823149" cy="321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77"/>
          <p:cNvCxnSpPr/>
          <p:nvPr/>
        </p:nvCxnSpPr>
        <p:spPr>
          <a:xfrm>
            <a:off x="2153421" y="1643056"/>
            <a:ext cx="7080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41" name="Google Shape;441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225" y="459975"/>
            <a:ext cx="5823149" cy="321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72074">
            <a:off x="1142754" y="1082549"/>
            <a:ext cx="6963341" cy="363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7" name="Google Shape;447;p78"/>
          <p:cNvCxnSpPr/>
          <p:nvPr/>
        </p:nvCxnSpPr>
        <p:spPr>
          <a:xfrm>
            <a:off x="2153421" y="1643056"/>
            <a:ext cx="7080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48" name="Google Shape;448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225" y="459975"/>
            <a:ext cx="5823149" cy="321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72074">
            <a:off x="1142754" y="1082549"/>
            <a:ext cx="6963341" cy="363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78"/>
          <p:cNvPicPr preferRelativeResize="0"/>
          <p:nvPr/>
        </p:nvPicPr>
        <p:blipFill rotWithShape="1">
          <a:blip r:embed="rId5">
            <a:alphaModFix/>
          </a:blip>
          <a:srcRect l="18349" t="16209" r="22324" b="13283"/>
          <a:stretch/>
        </p:blipFill>
        <p:spPr>
          <a:xfrm>
            <a:off x="1912038" y="1012500"/>
            <a:ext cx="5424773" cy="362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79"/>
          <p:cNvPicPr preferRelativeResize="0"/>
          <p:nvPr/>
        </p:nvPicPr>
        <p:blipFill rotWithShape="1">
          <a:blip r:embed="rId3">
            <a:alphaModFix/>
          </a:blip>
          <a:srcRect l="20509" t="16201" r="21750" b="27189"/>
          <a:stretch/>
        </p:blipFill>
        <p:spPr>
          <a:xfrm>
            <a:off x="1091232" y="648064"/>
            <a:ext cx="6976229" cy="3847376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79"/>
          <p:cNvSpPr/>
          <p:nvPr/>
        </p:nvSpPr>
        <p:spPr>
          <a:xfrm>
            <a:off x="375450" y="249425"/>
            <a:ext cx="8407800" cy="46659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79"/>
          <p:cNvSpPr txBox="1">
            <a:spLocks noGrp="1"/>
          </p:cNvSpPr>
          <p:nvPr>
            <p:ph type="ctrTitle" idx="5"/>
          </p:nvPr>
        </p:nvSpPr>
        <p:spPr>
          <a:xfrm>
            <a:off x="6189986" y="2078491"/>
            <a:ext cx="2389800" cy="71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VENUS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80"/>
          <p:cNvSpPr/>
          <p:nvPr/>
        </p:nvSpPr>
        <p:spPr>
          <a:xfrm>
            <a:off x="313498" y="189024"/>
            <a:ext cx="4629000" cy="45996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63" name="Google Shape;463;p80"/>
          <p:cNvCxnSpPr/>
          <p:nvPr/>
        </p:nvCxnSpPr>
        <p:spPr>
          <a:xfrm>
            <a:off x="2153421" y="1643056"/>
            <a:ext cx="7080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4" name="Google Shape;464;p80"/>
          <p:cNvSpPr txBox="1">
            <a:spLocks noGrp="1"/>
          </p:cNvSpPr>
          <p:nvPr>
            <p:ph type="title"/>
          </p:nvPr>
        </p:nvSpPr>
        <p:spPr>
          <a:xfrm>
            <a:off x="313498" y="914663"/>
            <a:ext cx="46290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Posibles daños de las desinformaciones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465" name="Google Shape;465;p80"/>
          <p:cNvSpPr txBox="1">
            <a:spLocks noGrp="1"/>
          </p:cNvSpPr>
          <p:nvPr>
            <p:ph type="subTitle" idx="1"/>
          </p:nvPr>
        </p:nvSpPr>
        <p:spPr>
          <a:xfrm>
            <a:off x="449579" y="1871370"/>
            <a:ext cx="4115700" cy="25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999999"/>
                </a:solidFill>
              </a:rPr>
              <a:t>Images reveal large amounts of data quickly, so remember: use an image instead of long texts. Your audience will appreciate that.</a:t>
            </a:r>
            <a:endParaRPr sz="160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999999"/>
                </a:solidFill>
              </a:rPr>
              <a:t>Venus has a beautiful name and is the second planet from the Sun. It’s terribly hot</a:t>
            </a:r>
            <a:r>
              <a:rPr lang="es" sz="1600"/>
              <a:t>—</a:t>
            </a:r>
            <a:r>
              <a:rPr lang="es" sz="1600">
                <a:solidFill>
                  <a:srgbClr val="999999"/>
                </a:solidFill>
              </a:rPr>
              <a:t>even hotter than Mercury</a:t>
            </a:r>
            <a:r>
              <a:rPr lang="es" sz="1600"/>
              <a:t>—</a:t>
            </a:r>
            <a:r>
              <a:rPr lang="es" sz="1600">
                <a:solidFill>
                  <a:srgbClr val="999999"/>
                </a:solidFill>
              </a:rPr>
              <a:t>and its atmosphere is extremely poisonous</a:t>
            </a:r>
            <a:endParaRPr sz="1600">
              <a:solidFill>
                <a:srgbClr val="999999"/>
              </a:solidFill>
            </a:endParaRPr>
          </a:p>
        </p:txBody>
      </p:sp>
      <p:pic>
        <p:nvPicPr>
          <p:cNvPr id="466" name="Google Shape;466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200" y="1871363"/>
            <a:ext cx="4286250" cy="240982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80"/>
          <p:cNvSpPr txBox="1">
            <a:spLocks noGrp="1"/>
          </p:cNvSpPr>
          <p:nvPr>
            <p:ph type="subTitle" idx="1"/>
          </p:nvPr>
        </p:nvSpPr>
        <p:spPr>
          <a:xfrm>
            <a:off x="5246595" y="1495673"/>
            <a:ext cx="3748800" cy="19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Riesgo para la salud y para la vida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Interferencia en la democracia (por ejemplo, elecciones)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Daño económico a personas, comunidades o empresas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s"/>
              <a:t>Disminución de la confianza en la democracia y los demás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8325" y="552400"/>
            <a:ext cx="6987349" cy="40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82"/>
          <p:cNvSpPr txBox="1">
            <a:spLocks noGrp="1"/>
          </p:cNvSpPr>
          <p:nvPr>
            <p:ph type="title"/>
          </p:nvPr>
        </p:nvSpPr>
        <p:spPr>
          <a:xfrm>
            <a:off x="383188" y="226435"/>
            <a:ext cx="4037700" cy="11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¿Por qué?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478" name="Google Shape;478;p82"/>
          <p:cNvSpPr txBox="1">
            <a:spLocks noGrp="1"/>
          </p:cNvSpPr>
          <p:nvPr>
            <p:ph type="subTitle" idx="1"/>
          </p:nvPr>
        </p:nvSpPr>
        <p:spPr>
          <a:xfrm>
            <a:off x="383190" y="1745245"/>
            <a:ext cx="3632400" cy="20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s" sz="2000"/>
              <a:t>Por convicción/sin querer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s" sz="2000"/>
              <a:t>Interés político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s" sz="2000"/>
              <a:t>Por dinero</a:t>
            </a:r>
            <a:endParaRPr sz="2000"/>
          </a:p>
        </p:txBody>
      </p:sp>
      <p:sp>
        <p:nvSpPr>
          <p:cNvPr id="479" name="Google Shape;479;p82"/>
          <p:cNvSpPr/>
          <p:nvPr/>
        </p:nvSpPr>
        <p:spPr>
          <a:xfrm>
            <a:off x="4373736" y="226434"/>
            <a:ext cx="4037700" cy="4314000"/>
          </a:xfrm>
          <a:prstGeom prst="rect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82"/>
          <p:cNvSpPr/>
          <p:nvPr/>
        </p:nvSpPr>
        <p:spPr>
          <a:xfrm>
            <a:off x="3720949" y="3884838"/>
            <a:ext cx="822300" cy="1181100"/>
          </a:xfrm>
          <a:prstGeom prst="rect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1" name="Google Shape;481;p82"/>
          <p:cNvCxnSpPr/>
          <p:nvPr/>
        </p:nvCxnSpPr>
        <p:spPr>
          <a:xfrm>
            <a:off x="468697" y="1388989"/>
            <a:ext cx="5139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82" name="Google Shape;482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2650" y="2197249"/>
            <a:ext cx="5316499" cy="275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1150" y="325072"/>
            <a:ext cx="2645074" cy="2377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83"/>
          <p:cNvSpPr/>
          <p:nvPr/>
        </p:nvSpPr>
        <p:spPr>
          <a:xfrm>
            <a:off x="413402" y="243611"/>
            <a:ext cx="8317200" cy="4656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9" name="Google Shape;489;p83"/>
          <p:cNvCxnSpPr/>
          <p:nvPr/>
        </p:nvCxnSpPr>
        <p:spPr>
          <a:xfrm>
            <a:off x="754363" y="3123008"/>
            <a:ext cx="7578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0" name="Google Shape;490;p83"/>
          <p:cNvSpPr/>
          <p:nvPr/>
        </p:nvSpPr>
        <p:spPr>
          <a:xfrm>
            <a:off x="3007228" y="525453"/>
            <a:ext cx="2636100" cy="1992300"/>
          </a:xfrm>
          <a:prstGeom prst="rect">
            <a:avLst/>
          </a:prstGeom>
          <a:noFill/>
          <a:ln w="28575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83"/>
          <p:cNvSpPr/>
          <p:nvPr/>
        </p:nvSpPr>
        <p:spPr>
          <a:xfrm>
            <a:off x="5782321" y="525453"/>
            <a:ext cx="2636100" cy="1992300"/>
          </a:xfrm>
          <a:prstGeom prst="rect">
            <a:avLst/>
          </a:prstGeom>
          <a:noFill/>
          <a:ln w="28575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999999"/>
              </a:solidFill>
            </a:endParaRPr>
          </a:p>
        </p:txBody>
      </p:sp>
      <p:sp>
        <p:nvSpPr>
          <p:cNvPr id="492" name="Google Shape;492;p83"/>
          <p:cNvSpPr/>
          <p:nvPr/>
        </p:nvSpPr>
        <p:spPr>
          <a:xfrm>
            <a:off x="3007228" y="2625583"/>
            <a:ext cx="2636100" cy="1992300"/>
          </a:xfrm>
          <a:prstGeom prst="rect">
            <a:avLst/>
          </a:prstGeom>
          <a:noFill/>
          <a:ln w="28575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83"/>
          <p:cNvSpPr/>
          <p:nvPr/>
        </p:nvSpPr>
        <p:spPr>
          <a:xfrm>
            <a:off x="5782321" y="2625583"/>
            <a:ext cx="2636100" cy="1992300"/>
          </a:xfrm>
          <a:prstGeom prst="rect">
            <a:avLst/>
          </a:prstGeom>
          <a:noFill/>
          <a:ln w="28575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83"/>
          <p:cNvSpPr txBox="1"/>
          <p:nvPr/>
        </p:nvSpPr>
        <p:spPr>
          <a:xfrm>
            <a:off x="3200093" y="793877"/>
            <a:ext cx="2260800" cy="12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CHEQUEAR</a:t>
            </a:r>
            <a:r>
              <a:rPr lang="es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/>
            </a:r>
            <a:br>
              <a:rPr lang="es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" sz="12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Respuestas de monitoreo, verificación de los hechos e</a:t>
            </a:r>
            <a:endParaRPr sz="1200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investigativas que buscan identificar, desacreditar y exponer la desinformación relacionada al COVID-19</a:t>
            </a:r>
            <a:endParaRPr sz="9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5" name="Google Shape;495;p83"/>
          <p:cNvSpPr txBox="1"/>
          <p:nvPr/>
        </p:nvSpPr>
        <p:spPr>
          <a:xfrm>
            <a:off x="5976950" y="793879"/>
            <a:ext cx="2233200" cy="12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REGULAR</a:t>
            </a:r>
            <a:r>
              <a:rPr lang="es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/>
            </a:r>
            <a:br>
              <a:rPr lang="es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" sz="12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Respuestas basadas en la gobernanza, las cuales incluyen legislación y políticas públicas, y respuestas estatales</a:t>
            </a:r>
            <a:endParaRPr sz="1200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para luchar contra la desinfodemia</a:t>
            </a:r>
            <a:endParaRPr sz="9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6" name="Google Shape;496;p83"/>
          <p:cNvSpPr txBox="1"/>
          <p:nvPr/>
        </p:nvSpPr>
        <p:spPr>
          <a:xfrm>
            <a:off x="3200093" y="2831585"/>
            <a:ext cx="2194800" cy="12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CURAR CONTENIDO</a:t>
            </a:r>
            <a:r>
              <a:rPr lang="es">
                <a:solidFill>
                  <a:srgbClr val="B7B7B7"/>
                </a:solidFill>
                <a:latin typeface="Ubuntu"/>
                <a:ea typeface="Ubuntu"/>
                <a:cs typeface="Ubuntu"/>
                <a:sym typeface="Ubuntu"/>
              </a:rPr>
              <a:t/>
            </a:r>
            <a:br>
              <a:rPr lang="es">
                <a:solidFill>
                  <a:srgbClr val="B7B7B7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" sz="12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Respuestas curatoriales, técnicas y económicas, las cuales pertenecen a las políticas y prácticas de las instituciones de mediación de contenidos</a:t>
            </a:r>
            <a:endParaRPr sz="9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7" name="Google Shape;497;p83"/>
          <p:cNvSpPr txBox="1"/>
          <p:nvPr/>
        </p:nvSpPr>
        <p:spPr>
          <a:xfrm>
            <a:off x="5976950" y="2831583"/>
            <a:ext cx="2233200" cy="12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EDUCAR</a:t>
            </a:r>
            <a:r>
              <a:rPr lang="es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/>
            </a:r>
            <a:br>
              <a:rPr lang="es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s" sz="12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Respuestas (...)dirigidas a las audiencias que son blanco de los agentes de desinformación, con ciudadanos y ciudadanas y</a:t>
            </a:r>
            <a:endParaRPr sz="1200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periodistas recibiendo una atención particular.</a:t>
            </a:r>
            <a:endParaRPr sz="1200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498" name="Google Shape;498;p83"/>
          <p:cNvSpPr txBox="1">
            <a:spLocks noGrp="1"/>
          </p:cNvSpPr>
          <p:nvPr>
            <p:ph type="title"/>
          </p:nvPr>
        </p:nvSpPr>
        <p:spPr>
          <a:xfrm>
            <a:off x="609625" y="1303975"/>
            <a:ext cx="1916700" cy="19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200"/>
              <a:t>Estrategias contra la infodemia</a:t>
            </a:r>
            <a:endParaRPr sz="1000" b="0">
              <a:solidFill>
                <a:srgbClr val="999999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499" name="Google Shape;499;p83"/>
          <p:cNvSpPr txBox="1"/>
          <p:nvPr/>
        </p:nvSpPr>
        <p:spPr>
          <a:xfrm>
            <a:off x="3235825" y="4600075"/>
            <a:ext cx="5723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UNESCO (2020). </a:t>
            </a:r>
            <a:r>
              <a:rPr lang="es" sz="900" b="1">
                <a:solidFill>
                  <a:srgbClr val="33333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Desinfodemia: disección de las respuestas a la desinformación sobre el COVID-19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7"/>
          <p:cNvSpPr/>
          <p:nvPr/>
        </p:nvSpPr>
        <p:spPr>
          <a:xfrm>
            <a:off x="3556203" y="3861464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57"/>
          <p:cNvSpPr/>
          <p:nvPr/>
        </p:nvSpPr>
        <p:spPr>
          <a:xfrm>
            <a:off x="3556956" y="2955450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57"/>
          <p:cNvSpPr/>
          <p:nvPr/>
        </p:nvSpPr>
        <p:spPr>
          <a:xfrm>
            <a:off x="3556203" y="2072994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57"/>
          <p:cNvSpPr/>
          <p:nvPr/>
        </p:nvSpPr>
        <p:spPr>
          <a:xfrm>
            <a:off x="0" y="2"/>
            <a:ext cx="2608800" cy="5143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57"/>
          <p:cNvSpPr/>
          <p:nvPr/>
        </p:nvSpPr>
        <p:spPr>
          <a:xfrm>
            <a:off x="3556956" y="1219582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57"/>
          <p:cNvSpPr txBox="1">
            <a:spLocks noGrp="1"/>
          </p:cNvSpPr>
          <p:nvPr>
            <p:ph type="title"/>
          </p:nvPr>
        </p:nvSpPr>
        <p:spPr>
          <a:xfrm>
            <a:off x="4572000" y="193875"/>
            <a:ext cx="2532300" cy="10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Contenidos</a:t>
            </a:r>
            <a:endParaRPr sz="2600">
              <a:solidFill>
                <a:srgbClr val="434343"/>
              </a:solidFill>
            </a:endParaRPr>
          </a:p>
        </p:txBody>
      </p:sp>
      <p:sp>
        <p:nvSpPr>
          <p:cNvPr id="250" name="Google Shape;250;p57"/>
          <p:cNvSpPr txBox="1">
            <a:spLocks noGrp="1"/>
          </p:cNvSpPr>
          <p:nvPr>
            <p:ph type="title" idx="2"/>
          </p:nvPr>
        </p:nvSpPr>
        <p:spPr>
          <a:xfrm>
            <a:off x="4505018" y="913438"/>
            <a:ext cx="4851900" cy="62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Periodismo de verificación</a:t>
            </a:r>
            <a:endParaRPr/>
          </a:p>
        </p:txBody>
      </p:sp>
      <p:sp>
        <p:nvSpPr>
          <p:cNvPr id="251" name="Google Shape;251;p57"/>
          <p:cNvSpPr txBox="1">
            <a:spLocks noGrp="1"/>
          </p:cNvSpPr>
          <p:nvPr>
            <p:ph type="subTitle" idx="3"/>
          </p:nvPr>
        </p:nvSpPr>
        <p:spPr>
          <a:xfrm>
            <a:off x="4505017" y="2536020"/>
            <a:ext cx="3075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Estrategias para combatirla</a:t>
            </a:r>
            <a:endParaRPr/>
          </a:p>
        </p:txBody>
      </p:sp>
      <p:sp>
        <p:nvSpPr>
          <p:cNvPr id="252" name="Google Shape;252;p57"/>
          <p:cNvSpPr txBox="1">
            <a:spLocks noGrp="1"/>
          </p:cNvSpPr>
          <p:nvPr>
            <p:ph type="title" idx="4"/>
          </p:nvPr>
        </p:nvSpPr>
        <p:spPr>
          <a:xfrm>
            <a:off x="4505024" y="2021750"/>
            <a:ext cx="3897600" cy="62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desinformación como problema global </a:t>
            </a:r>
            <a:endParaRPr/>
          </a:p>
        </p:txBody>
      </p:sp>
      <p:sp>
        <p:nvSpPr>
          <p:cNvPr id="253" name="Google Shape;253;p57"/>
          <p:cNvSpPr txBox="1">
            <a:spLocks noGrp="1"/>
          </p:cNvSpPr>
          <p:nvPr>
            <p:ph type="subTitle" idx="1"/>
          </p:nvPr>
        </p:nvSpPr>
        <p:spPr>
          <a:xfrm>
            <a:off x="4505017" y="1357202"/>
            <a:ext cx="3075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Movimiento, comunidad, metodología</a:t>
            </a:r>
            <a:endParaRPr/>
          </a:p>
        </p:txBody>
      </p:sp>
      <p:sp>
        <p:nvSpPr>
          <p:cNvPr id="254" name="Google Shape;254;p57"/>
          <p:cNvSpPr txBox="1">
            <a:spLocks noGrp="1"/>
          </p:cNvSpPr>
          <p:nvPr>
            <p:ph type="subTitle" idx="5"/>
          </p:nvPr>
        </p:nvSpPr>
        <p:spPr>
          <a:xfrm>
            <a:off x="4505017" y="3266642"/>
            <a:ext cx="3075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Habilidades de pensamiento crítico</a:t>
            </a:r>
            <a:endParaRPr/>
          </a:p>
        </p:txBody>
      </p:sp>
      <p:sp>
        <p:nvSpPr>
          <p:cNvPr id="255" name="Google Shape;255;p57"/>
          <p:cNvSpPr txBox="1">
            <a:spLocks noGrp="1"/>
          </p:cNvSpPr>
          <p:nvPr>
            <p:ph type="title" idx="6"/>
          </p:nvPr>
        </p:nvSpPr>
        <p:spPr>
          <a:xfrm>
            <a:off x="4505018" y="2749084"/>
            <a:ext cx="4851900" cy="62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Herramientas prácticas</a:t>
            </a:r>
            <a:endParaRPr/>
          </a:p>
        </p:txBody>
      </p:sp>
      <p:sp>
        <p:nvSpPr>
          <p:cNvPr id="256" name="Google Shape;256;p57"/>
          <p:cNvSpPr txBox="1">
            <a:spLocks noGrp="1"/>
          </p:cNvSpPr>
          <p:nvPr>
            <p:ph type="title" idx="7"/>
          </p:nvPr>
        </p:nvSpPr>
        <p:spPr>
          <a:xfrm>
            <a:off x="3295504" y="1251746"/>
            <a:ext cx="11499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</a:t>
            </a:r>
            <a:endParaRPr/>
          </a:p>
        </p:txBody>
      </p:sp>
      <p:sp>
        <p:nvSpPr>
          <p:cNvPr id="257" name="Google Shape;257;p57"/>
          <p:cNvSpPr txBox="1">
            <a:spLocks noGrp="1"/>
          </p:cNvSpPr>
          <p:nvPr>
            <p:ph type="title" idx="8"/>
          </p:nvPr>
        </p:nvSpPr>
        <p:spPr>
          <a:xfrm>
            <a:off x="3295504" y="2131461"/>
            <a:ext cx="11499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</a:t>
            </a:r>
            <a:endParaRPr/>
          </a:p>
        </p:txBody>
      </p:sp>
      <p:sp>
        <p:nvSpPr>
          <p:cNvPr id="258" name="Google Shape;258;p57"/>
          <p:cNvSpPr txBox="1">
            <a:spLocks noGrp="1"/>
          </p:cNvSpPr>
          <p:nvPr>
            <p:ph type="title" idx="9"/>
          </p:nvPr>
        </p:nvSpPr>
        <p:spPr>
          <a:xfrm>
            <a:off x="3295504" y="3011177"/>
            <a:ext cx="11499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3</a:t>
            </a:r>
            <a:endParaRPr/>
          </a:p>
        </p:txBody>
      </p:sp>
      <p:sp>
        <p:nvSpPr>
          <p:cNvPr id="259" name="Google Shape;259;p57"/>
          <p:cNvSpPr txBox="1">
            <a:spLocks noGrp="1"/>
          </p:cNvSpPr>
          <p:nvPr>
            <p:ph type="subTitle" idx="5"/>
          </p:nvPr>
        </p:nvSpPr>
        <p:spPr>
          <a:xfrm>
            <a:off x="4505017" y="4084677"/>
            <a:ext cx="3075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Foco en el aprendizaje práctico, backwards design y retroalimentación</a:t>
            </a:r>
            <a:endParaRPr/>
          </a:p>
        </p:txBody>
      </p:sp>
      <p:sp>
        <p:nvSpPr>
          <p:cNvPr id="260" name="Google Shape;260;p57"/>
          <p:cNvSpPr txBox="1">
            <a:spLocks noGrp="1"/>
          </p:cNvSpPr>
          <p:nvPr>
            <p:ph type="title" idx="6"/>
          </p:nvPr>
        </p:nvSpPr>
        <p:spPr>
          <a:xfrm>
            <a:off x="4505018" y="3567119"/>
            <a:ext cx="4851900" cy="62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Estrategias didácticas</a:t>
            </a:r>
            <a:endParaRPr/>
          </a:p>
        </p:txBody>
      </p:sp>
      <p:sp>
        <p:nvSpPr>
          <p:cNvPr id="261" name="Google Shape;261;p57"/>
          <p:cNvSpPr txBox="1">
            <a:spLocks noGrp="1"/>
          </p:cNvSpPr>
          <p:nvPr>
            <p:ph type="title" idx="9"/>
          </p:nvPr>
        </p:nvSpPr>
        <p:spPr>
          <a:xfrm>
            <a:off x="3295504" y="3905412"/>
            <a:ext cx="11499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4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84"/>
          <p:cNvSpPr/>
          <p:nvPr/>
        </p:nvSpPr>
        <p:spPr>
          <a:xfrm>
            <a:off x="3556203" y="3861464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84"/>
          <p:cNvSpPr/>
          <p:nvPr/>
        </p:nvSpPr>
        <p:spPr>
          <a:xfrm>
            <a:off x="3556956" y="2955450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84"/>
          <p:cNvSpPr/>
          <p:nvPr/>
        </p:nvSpPr>
        <p:spPr>
          <a:xfrm>
            <a:off x="3556203" y="2072994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84"/>
          <p:cNvSpPr/>
          <p:nvPr/>
        </p:nvSpPr>
        <p:spPr>
          <a:xfrm>
            <a:off x="0" y="2"/>
            <a:ext cx="2608800" cy="5143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84"/>
          <p:cNvSpPr/>
          <p:nvPr/>
        </p:nvSpPr>
        <p:spPr>
          <a:xfrm>
            <a:off x="3556956" y="1219582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84"/>
          <p:cNvSpPr txBox="1">
            <a:spLocks noGrp="1"/>
          </p:cNvSpPr>
          <p:nvPr>
            <p:ph type="title"/>
          </p:nvPr>
        </p:nvSpPr>
        <p:spPr>
          <a:xfrm>
            <a:off x="4572000" y="193875"/>
            <a:ext cx="2532300" cy="10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Contenidos</a:t>
            </a:r>
            <a:endParaRPr sz="2600">
              <a:solidFill>
                <a:srgbClr val="434343"/>
              </a:solidFill>
            </a:endParaRPr>
          </a:p>
        </p:txBody>
      </p:sp>
      <p:sp>
        <p:nvSpPr>
          <p:cNvPr id="510" name="Google Shape;510;p84"/>
          <p:cNvSpPr txBox="1">
            <a:spLocks noGrp="1"/>
          </p:cNvSpPr>
          <p:nvPr>
            <p:ph type="title" idx="2"/>
          </p:nvPr>
        </p:nvSpPr>
        <p:spPr>
          <a:xfrm>
            <a:off x="4505018" y="913438"/>
            <a:ext cx="4851900" cy="62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Periodismo de verificación</a:t>
            </a:r>
            <a:endParaRPr/>
          </a:p>
        </p:txBody>
      </p:sp>
      <p:sp>
        <p:nvSpPr>
          <p:cNvPr id="511" name="Google Shape;511;p84"/>
          <p:cNvSpPr txBox="1">
            <a:spLocks noGrp="1"/>
          </p:cNvSpPr>
          <p:nvPr>
            <p:ph type="subTitle" idx="3"/>
          </p:nvPr>
        </p:nvSpPr>
        <p:spPr>
          <a:xfrm>
            <a:off x="4505017" y="2307420"/>
            <a:ext cx="3075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Estrategias para combatirla</a:t>
            </a:r>
            <a:endParaRPr/>
          </a:p>
        </p:txBody>
      </p:sp>
      <p:sp>
        <p:nvSpPr>
          <p:cNvPr id="512" name="Google Shape;512;p84"/>
          <p:cNvSpPr txBox="1">
            <a:spLocks noGrp="1"/>
          </p:cNvSpPr>
          <p:nvPr>
            <p:ph type="title" idx="4"/>
          </p:nvPr>
        </p:nvSpPr>
        <p:spPr>
          <a:xfrm>
            <a:off x="4505018" y="1793154"/>
            <a:ext cx="4851900" cy="62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desinformación como problema global </a:t>
            </a:r>
            <a:endParaRPr/>
          </a:p>
        </p:txBody>
      </p:sp>
      <p:sp>
        <p:nvSpPr>
          <p:cNvPr id="513" name="Google Shape;513;p84"/>
          <p:cNvSpPr txBox="1">
            <a:spLocks noGrp="1"/>
          </p:cNvSpPr>
          <p:nvPr>
            <p:ph type="subTitle" idx="1"/>
          </p:nvPr>
        </p:nvSpPr>
        <p:spPr>
          <a:xfrm>
            <a:off x="4505017" y="1357202"/>
            <a:ext cx="3075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Movimiento, comunidad, metodología</a:t>
            </a:r>
            <a:endParaRPr/>
          </a:p>
        </p:txBody>
      </p:sp>
      <p:sp>
        <p:nvSpPr>
          <p:cNvPr id="514" name="Google Shape;514;p84"/>
          <p:cNvSpPr txBox="1">
            <a:spLocks noGrp="1"/>
          </p:cNvSpPr>
          <p:nvPr>
            <p:ph type="subTitle" idx="5"/>
          </p:nvPr>
        </p:nvSpPr>
        <p:spPr>
          <a:xfrm>
            <a:off x="4505017" y="3190442"/>
            <a:ext cx="3075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Habilidades de pensamiento crítico</a:t>
            </a:r>
            <a:endParaRPr/>
          </a:p>
        </p:txBody>
      </p:sp>
      <p:sp>
        <p:nvSpPr>
          <p:cNvPr id="515" name="Google Shape;515;p84"/>
          <p:cNvSpPr txBox="1">
            <a:spLocks noGrp="1"/>
          </p:cNvSpPr>
          <p:nvPr>
            <p:ph type="title" idx="6"/>
          </p:nvPr>
        </p:nvSpPr>
        <p:spPr>
          <a:xfrm>
            <a:off x="4505018" y="2672884"/>
            <a:ext cx="4851900" cy="62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Herramientas prácticas</a:t>
            </a:r>
            <a:endParaRPr/>
          </a:p>
        </p:txBody>
      </p:sp>
      <p:sp>
        <p:nvSpPr>
          <p:cNvPr id="516" name="Google Shape;516;p84"/>
          <p:cNvSpPr txBox="1">
            <a:spLocks noGrp="1"/>
          </p:cNvSpPr>
          <p:nvPr>
            <p:ph type="title" idx="7"/>
          </p:nvPr>
        </p:nvSpPr>
        <p:spPr>
          <a:xfrm>
            <a:off x="3295504" y="1251746"/>
            <a:ext cx="11499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</a:t>
            </a:r>
            <a:endParaRPr/>
          </a:p>
        </p:txBody>
      </p:sp>
      <p:sp>
        <p:nvSpPr>
          <p:cNvPr id="517" name="Google Shape;517;p84"/>
          <p:cNvSpPr txBox="1">
            <a:spLocks noGrp="1"/>
          </p:cNvSpPr>
          <p:nvPr>
            <p:ph type="title" idx="8"/>
          </p:nvPr>
        </p:nvSpPr>
        <p:spPr>
          <a:xfrm>
            <a:off x="3295504" y="2131461"/>
            <a:ext cx="11499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</a:t>
            </a:r>
            <a:endParaRPr/>
          </a:p>
        </p:txBody>
      </p:sp>
      <p:sp>
        <p:nvSpPr>
          <p:cNvPr id="518" name="Google Shape;518;p84"/>
          <p:cNvSpPr txBox="1">
            <a:spLocks noGrp="1"/>
          </p:cNvSpPr>
          <p:nvPr>
            <p:ph type="title" idx="9"/>
          </p:nvPr>
        </p:nvSpPr>
        <p:spPr>
          <a:xfrm>
            <a:off x="3295504" y="3011177"/>
            <a:ext cx="11499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3</a:t>
            </a:r>
            <a:endParaRPr/>
          </a:p>
        </p:txBody>
      </p:sp>
      <p:sp>
        <p:nvSpPr>
          <p:cNvPr id="519" name="Google Shape;519;p84"/>
          <p:cNvSpPr txBox="1">
            <a:spLocks noGrp="1"/>
          </p:cNvSpPr>
          <p:nvPr>
            <p:ph type="subTitle" idx="5"/>
          </p:nvPr>
        </p:nvSpPr>
        <p:spPr>
          <a:xfrm>
            <a:off x="4505017" y="4084677"/>
            <a:ext cx="3075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Foco en el aprendizaje práctico, backwards design y retroalimentación</a:t>
            </a:r>
            <a:endParaRPr/>
          </a:p>
        </p:txBody>
      </p:sp>
      <p:sp>
        <p:nvSpPr>
          <p:cNvPr id="520" name="Google Shape;520;p84"/>
          <p:cNvSpPr txBox="1">
            <a:spLocks noGrp="1"/>
          </p:cNvSpPr>
          <p:nvPr>
            <p:ph type="title" idx="6"/>
          </p:nvPr>
        </p:nvSpPr>
        <p:spPr>
          <a:xfrm>
            <a:off x="4505018" y="3567119"/>
            <a:ext cx="4851900" cy="62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Estrategias didácticas</a:t>
            </a:r>
            <a:endParaRPr/>
          </a:p>
        </p:txBody>
      </p:sp>
      <p:sp>
        <p:nvSpPr>
          <p:cNvPr id="521" name="Google Shape;521;p84"/>
          <p:cNvSpPr txBox="1">
            <a:spLocks noGrp="1"/>
          </p:cNvSpPr>
          <p:nvPr>
            <p:ph type="title" idx="9"/>
          </p:nvPr>
        </p:nvSpPr>
        <p:spPr>
          <a:xfrm>
            <a:off x="3295504" y="3905412"/>
            <a:ext cx="11499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4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>
            <a:alpha val="0"/>
          </a:srgbClr>
        </a:solidFill>
        <a:effectLst/>
      </p:bgPr>
    </p:bg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5"/>
          <p:cNvSpPr/>
          <p:nvPr/>
        </p:nvSpPr>
        <p:spPr>
          <a:xfrm>
            <a:off x="527336" y="362617"/>
            <a:ext cx="8069100" cy="45531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85"/>
          <p:cNvSpPr txBox="1">
            <a:spLocks noGrp="1"/>
          </p:cNvSpPr>
          <p:nvPr>
            <p:ph type="title" idx="6"/>
          </p:nvPr>
        </p:nvSpPr>
        <p:spPr>
          <a:xfrm>
            <a:off x="527529" y="604186"/>
            <a:ext cx="8069100" cy="50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¿Verdadero o falso?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528" name="Google Shape;528;p85"/>
          <p:cNvSpPr txBox="1">
            <a:spLocks noGrp="1"/>
          </p:cNvSpPr>
          <p:nvPr>
            <p:ph type="subTitle" idx="13"/>
          </p:nvPr>
        </p:nvSpPr>
        <p:spPr>
          <a:xfrm>
            <a:off x="3368933" y="2111529"/>
            <a:ext cx="23925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España tiene más de 47 millones de habitantes</a:t>
            </a:r>
            <a:endParaRPr/>
          </a:p>
        </p:txBody>
      </p:sp>
      <p:sp>
        <p:nvSpPr>
          <p:cNvPr id="529" name="Google Shape;529;p85"/>
          <p:cNvSpPr txBox="1">
            <a:spLocks noGrp="1"/>
          </p:cNvSpPr>
          <p:nvPr>
            <p:ph type="subTitle" idx="15"/>
          </p:nvPr>
        </p:nvSpPr>
        <p:spPr>
          <a:xfrm>
            <a:off x="5880836" y="1974233"/>
            <a:ext cx="25461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“Juntos, lanzaremos nuevos proyectos en transición energética, energía limpia, cultura, educación y defensa”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85"/>
          <p:cNvSpPr txBox="1">
            <a:spLocks noGrp="1"/>
          </p:cNvSpPr>
          <p:nvPr>
            <p:ph type="subTitle" idx="1"/>
          </p:nvPr>
        </p:nvSpPr>
        <p:spPr>
          <a:xfrm>
            <a:off x="653821" y="3515395"/>
            <a:ext cx="25959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 Argentina está permitido cambiar el sexo que figura en el acta de nacimiento de una persona</a:t>
            </a:r>
            <a:endParaRPr/>
          </a:p>
        </p:txBody>
      </p:sp>
      <p:sp>
        <p:nvSpPr>
          <p:cNvPr id="531" name="Google Shape;531;p85"/>
          <p:cNvSpPr txBox="1">
            <a:spLocks noGrp="1"/>
          </p:cNvSpPr>
          <p:nvPr>
            <p:ph type="subTitle" idx="3"/>
          </p:nvPr>
        </p:nvSpPr>
        <p:spPr>
          <a:xfrm>
            <a:off x="3333316" y="3515395"/>
            <a:ext cx="24636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Comparados con los gatos, los perros son mejores como animales de compañía</a:t>
            </a:r>
            <a:endParaRPr/>
          </a:p>
        </p:txBody>
      </p:sp>
      <p:sp>
        <p:nvSpPr>
          <p:cNvPr id="532" name="Google Shape;532;p85"/>
          <p:cNvSpPr txBox="1">
            <a:spLocks noGrp="1"/>
          </p:cNvSpPr>
          <p:nvPr>
            <p:ph type="subTitle" idx="5"/>
          </p:nvPr>
        </p:nvSpPr>
        <p:spPr>
          <a:xfrm>
            <a:off x="6035768" y="3515395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Mercurio es el planeta con mayor temperatura del sistema solar</a:t>
            </a:r>
            <a:endParaRPr/>
          </a:p>
        </p:txBody>
      </p:sp>
      <p:cxnSp>
        <p:nvCxnSpPr>
          <p:cNvPr id="533" name="Google Shape;533;p85"/>
          <p:cNvCxnSpPr/>
          <p:nvPr/>
        </p:nvCxnSpPr>
        <p:spPr>
          <a:xfrm>
            <a:off x="3382344" y="1598394"/>
            <a:ext cx="0" cy="25977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4" name="Google Shape;534;p85"/>
          <p:cNvCxnSpPr/>
          <p:nvPr/>
        </p:nvCxnSpPr>
        <p:spPr>
          <a:xfrm>
            <a:off x="4190397" y="1292877"/>
            <a:ext cx="7428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5" name="Google Shape;535;p85"/>
          <p:cNvCxnSpPr/>
          <p:nvPr/>
        </p:nvCxnSpPr>
        <p:spPr>
          <a:xfrm rot="10800000" flipH="1">
            <a:off x="1087895" y="3029300"/>
            <a:ext cx="6963000" cy="141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6" name="Google Shape;536;p85"/>
          <p:cNvCxnSpPr/>
          <p:nvPr/>
        </p:nvCxnSpPr>
        <p:spPr>
          <a:xfrm>
            <a:off x="6035769" y="1598394"/>
            <a:ext cx="0" cy="25977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37" name="Google Shape;537;p85"/>
          <p:cNvPicPr preferRelativeResize="0"/>
          <p:nvPr/>
        </p:nvPicPr>
        <p:blipFill rotWithShape="1">
          <a:blip r:embed="rId3">
            <a:alphaModFix/>
          </a:blip>
          <a:srcRect l="21821" t="42690" r="46929" b="26120"/>
          <a:stretch/>
        </p:blipFill>
        <p:spPr>
          <a:xfrm>
            <a:off x="1206750" y="2076575"/>
            <a:ext cx="1573200" cy="8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>
            <a:alpha val="0"/>
          </a:srgbClr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86"/>
          <p:cNvSpPr/>
          <p:nvPr/>
        </p:nvSpPr>
        <p:spPr>
          <a:xfrm>
            <a:off x="527336" y="362617"/>
            <a:ext cx="8069100" cy="45531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86"/>
          <p:cNvSpPr txBox="1">
            <a:spLocks noGrp="1"/>
          </p:cNvSpPr>
          <p:nvPr>
            <p:ph type="title" idx="6"/>
          </p:nvPr>
        </p:nvSpPr>
        <p:spPr>
          <a:xfrm>
            <a:off x="527529" y="604186"/>
            <a:ext cx="8069100" cy="50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¿Verdadero o falso?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544" name="Google Shape;544;p86"/>
          <p:cNvSpPr txBox="1">
            <a:spLocks noGrp="1"/>
          </p:cNvSpPr>
          <p:nvPr>
            <p:ph type="ctrTitle" idx="7"/>
          </p:nvPr>
        </p:nvSpPr>
        <p:spPr>
          <a:xfrm>
            <a:off x="790852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FALSO</a:t>
            </a:r>
            <a:endParaRPr/>
          </a:p>
        </p:txBody>
      </p:sp>
      <p:sp>
        <p:nvSpPr>
          <p:cNvPr id="545" name="Google Shape;545;p86"/>
          <p:cNvSpPr txBox="1">
            <a:spLocks noGrp="1"/>
          </p:cNvSpPr>
          <p:nvPr>
            <p:ph type="subTitle" idx="13"/>
          </p:nvPr>
        </p:nvSpPr>
        <p:spPr>
          <a:xfrm>
            <a:off x="3368933" y="2111529"/>
            <a:ext cx="23925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España tiene más de 47 millones de habitantes</a:t>
            </a:r>
            <a:endParaRPr/>
          </a:p>
        </p:txBody>
      </p:sp>
      <p:sp>
        <p:nvSpPr>
          <p:cNvPr id="546" name="Google Shape;546;p86"/>
          <p:cNvSpPr txBox="1">
            <a:spLocks noGrp="1"/>
          </p:cNvSpPr>
          <p:nvPr>
            <p:ph type="subTitle" idx="15"/>
          </p:nvPr>
        </p:nvSpPr>
        <p:spPr>
          <a:xfrm>
            <a:off x="5880836" y="1974233"/>
            <a:ext cx="25461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“Juntos, lanzaremos nuevos proyectos en transición energética, energía limpia, cultura, educación y defensa”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86"/>
          <p:cNvSpPr txBox="1">
            <a:spLocks noGrp="1"/>
          </p:cNvSpPr>
          <p:nvPr>
            <p:ph type="subTitle" idx="1"/>
          </p:nvPr>
        </p:nvSpPr>
        <p:spPr>
          <a:xfrm>
            <a:off x="653821" y="3515395"/>
            <a:ext cx="25959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 Argentina está permitido cambiar el sexo que figura en el acta de nacimiento de una persona</a:t>
            </a:r>
            <a:endParaRPr/>
          </a:p>
        </p:txBody>
      </p:sp>
      <p:sp>
        <p:nvSpPr>
          <p:cNvPr id="548" name="Google Shape;548;p86"/>
          <p:cNvSpPr txBox="1">
            <a:spLocks noGrp="1"/>
          </p:cNvSpPr>
          <p:nvPr>
            <p:ph type="subTitle" idx="3"/>
          </p:nvPr>
        </p:nvSpPr>
        <p:spPr>
          <a:xfrm>
            <a:off x="3333316" y="3515395"/>
            <a:ext cx="24636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Comparados con los gatos, los perros son mejores como animales de compañía</a:t>
            </a:r>
            <a:endParaRPr/>
          </a:p>
        </p:txBody>
      </p:sp>
      <p:sp>
        <p:nvSpPr>
          <p:cNvPr id="549" name="Google Shape;549;p86"/>
          <p:cNvSpPr txBox="1">
            <a:spLocks noGrp="1"/>
          </p:cNvSpPr>
          <p:nvPr>
            <p:ph type="subTitle" idx="5"/>
          </p:nvPr>
        </p:nvSpPr>
        <p:spPr>
          <a:xfrm>
            <a:off x="6035768" y="3515395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Mercurio es el planeta con mayor temperatura del sistema solar</a:t>
            </a:r>
            <a:endParaRPr/>
          </a:p>
        </p:txBody>
      </p:sp>
      <p:cxnSp>
        <p:nvCxnSpPr>
          <p:cNvPr id="550" name="Google Shape;550;p86"/>
          <p:cNvCxnSpPr/>
          <p:nvPr/>
        </p:nvCxnSpPr>
        <p:spPr>
          <a:xfrm>
            <a:off x="3382344" y="1598394"/>
            <a:ext cx="0" cy="25977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1" name="Google Shape;551;p86"/>
          <p:cNvCxnSpPr/>
          <p:nvPr/>
        </p:nvCxnSpPr>
        <p:spPr>
          <a:xfrm>
            <a:off x="4190397" y="1292877"/>
            <a:ext cx="7428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2" name="Google Shape;552;p86"/>
          <p:cNvCxnSpPr/>
          <p:nvPr/>
        </p:nvCxnSpPr>
        <p:spPr>
          <a:xfrm rot="10800000" flipH="1">
            <a:off x="1087895" y="3029300"/>
            <a:ext cx="6963000" cy="141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3" name="Google Shape;553;p86"/>
          <p:cNvCxnSpPr/>
          <p:nvPr/>
        </p:nvCxnSpPr>
        <p:spPr>
          <a:xfrm>
            <a:off x="6035769" y="1598394"/>
            <a:ext cx="0" cy="25977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54" name="Google Shape;554;p86"/>
          <p:cNvPicPr preferRelativeResize="0"/>
          <p:nvPr/>
        </p:nvPicPr>
        <p:blipFill rotWithShape="1">
          <a:blip r:embed="rId3">
            <a:alphaModFix/>
          </a:blip>
          <a:srcRect l="21821" t="42690" r="46929" b="26120"/>
          <a:stretch/>
        </p:blipFill>
        <p:spPr>
          <a:xfrm>
            <a:off x="1206750" y="2076575"/>
            <a:ext cx="1573200" cy="8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>
            <a:alpha val="0"/>
          </a:srgbClr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87"/>
          <p:cNvSpPr/>
          <p:nvPr/>
        </p:nvSpPr>
        <p:spPr>
          <a:xfrm>
            <a:off x="527336" y="362617"/>
            <a:ext cx="8069100" cy="45531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87"/>
          <p:cNvSpPr txBox="1">
            <a:spLocks noGrp="1"/>
          </p:cNvSpPr>
          <p:nvPr>
            <p:ph type="title" idx="6"/>
          </p:nvPr>
        </p:nvSpPr>
        <p:spPr>
          <a:xfrm>
            <a:off x="527529" y="604186"/>
            <a:ext cx="8069100" cy="50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¿Verdadero o falso?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561" name="Google Shape;561;p87"/>
          <p:cNvSpPr txBox="1">
            <a:spLocks noGrp="1"/>
          </p:cNvSpPr>
          <p:nvPr>
            <p:ph type="ctrTitle" idx="7"/>
          </p:nvPr>
        </p:nvSpPr>
        <p:spPr>
          <a:xfrm>
            <a:off x="790852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FALSO</a:t>
            </a:r>
            <a:endParaRPr/>
          </a:p>
        </p:txBody>
      </p:sp>
      <p:sp>
        <p:nvSpPr>
          <p:cNvPr id="562" name="Google Shape;562;p87"/>
          <p:cNvSpPr txBox="1">
            <a:spLocks noGrp="1"/>
          </p:cNvSpPr>
          <p:nvPr>
            <p:ph type="ctrTitle" idx="9"/>
          </p:nvPr>
        </p:nvSpPr>
        <p:spPr>
          <a:xfrm>
            <a:off x="3404358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VERDADERO</a:t>
            </a:r>
            <a:endParaRPr/>
          </a:p>
        </p:txBody>
      </p:sp>
      <p:sp>
        <p:nvSpPr>
          <p:cNvPr id="563" name="Google Shape;563;p87"/>
          <p:cNvSpPr txBox="1">
            <a:spLocks noGrp="1"/>
          </p:cNvSpPr>
          <p:nvPr>
            <p:ph type="subTitle" idx="13"/>
          </p:nvPr>
        </p:nvSpPr>
        <p:spPr>
          <a:xfrm>
            <a:off x="3368933" y="2111529"/>
            <a:ext cx="23925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España tiene más de 47 millones de habitantes</a:t>
            </a:r>
            <a:endParaRPr/>
          </a:p>
        </p:txBody>
      </p:sp>
      <p:sp>
        <p:nvSpPr>
          <p:cNvPr id="564" name="Google Shape;564;p87"/>
          <p:cNvSpPr txBox="1">
            <a:spLocks noGrp="1"/>
          </p:cNvSpPr>
          <p:nvPr>
            <p:ph type="subTitle" idx="15"/>
          </p:nvPr>
        </p:nvSpPr>
        <p:spPr>
          <a:xfrm>
            <a:off x="5880836" y="1974233"/>
            <a:ext cx="25461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“Juntos, lanzaremos nuevos proyectos en transición energética, energía limpia, cultura, educación y defensa”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87"/>
          <p:cNvSpPr txBox="1">
            <a:spLocks noGrp="1"/>
          </p:cNvSpPr>
          <p:nvPr>
            <p:ph type="subTitle" idx="1"/>
          </p:nvPr>
        </p:nvSpPr>
        <p:spPr>
          <a:xfrm>
            <a:off x="653821" y="3515395"/>
            <a:ext cx="25959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 Argentina está permitido cambiar el sexo que figura en el acta de nacimiento de una persona</a:t>
            </a:r>
            <a:endParaRPr/>
          </a:p>
        </p:txBody>
      </p:sp>
      <p:sp>
        <p:nvSpPr>
          <p:cNvPr id="566" name="Google Shape;566;p87"/>
          <p:cNvSpPr txBox="1">
            <a:spLocks noGrp="1"/>
          </p:cNvSpPr>
          <p:nvPr>
            <p:ph type="subTitle" idx="3"/>
          </p:nvPr>
        </p:nvSpPr>
        <p:spPr>
          <a:xfrm>
            <a:off x="3333316" y="3515395"/>
            <a:ext cx="24636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Comparados con los gatos, los perros son mejores como animales de compañía</a:t>
            </a:r>
            <a:endParaRPr/>
          </a:p>
        </p:txBody>
      </p:sp>
      <p:sp>
        <p:nvSpPr>
          <p:cNvPr id="567" name="Google Shape;567;p87"/>
          <p:cNvSpPr txBox="1">
            <a:spLocks noGrp="1"/>
          </p:cNvSpPr>
          <p:nvPr>
            <p:ph type="subTitle" idx="5"/>
          </p:nvPr>
        </p:nvSpPr>
        <p:spPr>
          <a:xfrm>
            <a:off x="6035768" y="3515395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Mercurio es el planeta con mayor temperatura del sistema solar</a:t>
            </a:r>
            <a:endParaRPr/>
          </a:p>
        </p:txBody>
      </p:sp>
      <p:cxnSp>
        <p:nvCxnSpPr>
          <p:cNvPr id="568" name="Google Shape;568;p87"/>
          <p:cNvCxnSpPr/>
          <p:nvPr/>
        </p:nvCxnSpPr>
        <p:spPr>
          <a:xfrm>
            <a:off x="3382344" y="1598394"/>
            <a:ext cx="0" cy="25977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9" name="Google Shape;569;p87"/>
          <p:cNvCxnSpPr/>
          <p:nvPr/>
        </p:nvCxnSpPr>
        <p:spPr>
          <a:xfrm>
            <a:off x="4190397" y="1292877"/>
            <a:ext cx="7428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0" name="Google Shape;570;p87"/>
          <p:cNvCxnSpPr/>
          <p:nvPr/>
        </p:nvCxnSpPr>
        <p:spPr>
          <a:xfrm rot="10800000" flipH="1">
            <a:off x="1087895" y="3029300"/>
            <a:ext cx="6963000" cy="141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1" name="Google Shape;571;p87"/>
          <p:cNvCxnSpPr/>
          <p:nvPr/>
        </p:nvCxnSpPr>
        <p:spPr>
          <a:xfrm>
            <a:off x="6035769" y="1598394"/>
            <a:ext cx="0" cy="25977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72" name="Google Shape;572;p87"/>
          <p:cNvPicPr preferRelativeResize="0"/>
          <p:nvPr/>
        </p:nvPicPr>
        <p:blipFill rotWithShape="1">
          <a:blip r:embed="rId3">
            <a:alphaModFix/>
          </a:blip>
          <a:srcRect l="21821" t="42690" r="46929" b="26120"/>
          <a:stretch/>
        </p:blipFill>
        <p:spPr>
          <a:xfrm>
            <a:off x="1206750" y="2076575"/>
            <a:ext cx="1573200" cy="8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>
            <a:alpha val="0"/>
          </a:srgbClr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88"/>
          <p:cNvSpPr/>
          <p:nvPr/>
        </p:nvSpPr>
        <p:spPr>
          <a:xfrm>
            <a:off x="527336" y="362617"/>
            <a:ext cx="8069100" cy="45531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88"/>
          <p:cNvSpPr txBox="1">
            <a:spLocks noGrp="1"/>
          </p:cNvSpPr>
          <p:nvPr>
            <p:ph type="title" idx="6"/>
          </p:nvPr>
        </p:nvSpPr>
        <p:spPr>
          <a:xfrm>
            <a:off x="527529" y="604186"/>
            <a:ext cx="8069100" cy="50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¿Verdadero o falso?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579" name="Google Shape;579;p88"/>
          <p:cNvSpPr txBox="1">
            <a:spLocks noGrp="1"/>
          </p:cNvSpPr>
          <p:nvPr>
            <p:ph type="ctrTitle" idx="7"/>
          </p:nvPr>
        </p:nvSpPr>
        <p:spPr>
          <a:xfrm>
            <a:off x="790852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FALSO</a:t>
            </a:r>
            <a:endParaRPr/>
          </a:p>
        </p:txBody>
      </p:sp>
      <p:sp>
        <p:nvSpPr>
          <p:cNvPr id="580" name="Google Shape;580;p88"/>
          <p:cNvSpPr txBox="1">
            <a:spLocks noGrp="1"/>
          </p:cNvSpPr>
          <p:nvPr>
            <p:ph type="ctrTitle" idx="9"/>
          </p:nvPr>
        </p:nvSpPr>
        <p:spPr>
          <a:xfrm>
            <a:off x="3404358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VERDADERO</a:t>
            </a:r>
            <a:endParaRPr/>
          </a:p>
        </p:txBody>
      </p:sp>
      <p:sp>
        <p:nvSpPr>
          <p:cNvPr id="581" name="Google Shape;581;p88"/>
          <p:cNvSpPr txBox="1">
            <a:spLocks noGrp="1"/>
          </p:cNvSpPr>
          <p:nvPr>
            <p:ph type="subTitle" idx="13"/>
          </p:nvPr>
        </p:nvSpPr>
        <p:spPr>
          <a:xfrm>
            <a:off x="3368933" y="2111529"/>
            <a:ext cx="23925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España tiene más de 47 millones de habitantes</a:t>
            </a:r>
            <a:endParaRPr/>
          </a:p>
        </p:txBody>
      </p:sp>
      <p:sp>
        <p:nvSpPr>
          <p:cNvPr id="582" name="Google Shape;582;p88"/>
          <p:cNvSpPr txBox="1">
            <a:spLocks noGrp="1"/>
          </p:cNvSpPr>
          <p:nvPr>
            <p:ph type="ctrTitle" idx="14"/>
          </p:nvPr>
        </p:nvSpPr>
        <p:spPr>
          <a:xfrm>
            <a:off x="6035738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¿?</a:t>
            </a:r>
            <a:endParaRPr/>
          </a:p>
        </p:txBody>
      </p:sp>
      <p:sp>
        <p:nvSpPr>
          <p:cNvPr id="583" name="Google Shape;583;p88"/>
          <p:cNvSpPr txBox="1">
            <a:spLocks noGrp="1"/>
          </p:cNvSpPr>
          <p:nvPr>
            <p:ph type="subTitle" idx="15"/>
          </p:nvPr>
        </p:nvSpPr>
        <p:spPr>
          <a:xfrm>
            <a:off x="5880836" y="1974233"/>
            <a:ext cx="25461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“Juntos, lanzaremos nuevos proyectos en transición energética, energía limpia, cultura, educación y defensa”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88"/>
          <p:cNvSpPr txBox="1">
            <a:spLocks noGrp="1"/>
          </p:cNvSpPr>
          <p:nvPr>
            <p:ph type="subTitle" idx="1"/>
          </p:nvPr>
        </p:nvSpPr>
        <p:spPr>
          <a:xfrm>
            <a:off x="653821" y="3515395"/>
            <a:ext cx="25959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 Argentina está permitido cambiar el sexo que figura en el acta de nacimiento de una persona</a:t>
            </a:r>
            <a:endParaRPr/>
          </a:p>
        </p:txBody>
      </p:sp>
      <p:sp>
        <p:nvSpPr>
          <p:cNvPr id="585" name="Google Shape;585;p88"/>
          <p:cNvSpPr txBox="1">
            <a:spLocks noGrp="1"/>
          </p:cNvSpPr>
          <p:nvPr>
            <p:ph type="subTitle" idx="3"/>
          </p:nvPr>
        </p:nvSpPr>
        <p:spPr>
          <a:xfrm>
            <a:off x="3333316" y="3515395"/>
            <a:ext cx="24636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Comparados con los gatos, los perros son mejores como animales de compañía</a:t>
            </a:r>
            <a:endParaRPr/>
          </a:p>
        </p:txBody>
      </p:sp>
      <p:sp>
        <p:nvSpPr>
          <p:cNvPr id="586" name="Google Shape;586;p88"/>
          <p:cNvSpPr txBox="1">
            <a:spLocks noGrp="1"/>
          </p:cNvSpPr>
          <p:nvPr>
            <p:ph type="subTitle" idx="5"/>
          </p:nvPr>
        </p:nvSpPr>
        <p:spPr>
          <a:xfrm>
            <a:off x="6035768" y="3515395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Mercurio es el planeta con mayor temperatura del sistema solar</a:t>
            </a:r>
            <a:endParaRPr/>
          </a:p>
        </p:txBody>
      </p:sp>
      <p:cxnSp>
        <p:nvCxnSpPr>
          <p:cNvPr id="587" name="Google Shape;587;p88"/>
          <p:cNvCxnSpPr/>
          <p:nvPr/>
        </p:nvCxnSpPr>
        <p:spPr>
          <a:xfrm>
            <a:off x="3382344" y="1598394"/>
            <a:ext cx="0" cy="25977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8" name="Google Shape;588;p88"/>
          <p:cNvCxnSpPr/>
          <p:nvPr/>
        </p:nvCxnSpPr>
        <p:spPr>
          <a:xfrm>
            <a:off x="4190397" y="1292877"/>
            <a:ext cx="7428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9" name="Google Shape;589;p88"/>
          <p:cNvCxnSpPr/>
          <p:nvPr/>
        </p:nvCxnSpPr>
        <p:spPr>
          <a:xfrm rot="10800000" flipH="1">
            <a:off x="1087895" y="3029300"/>
            <a:ext cx="6963000" cy="141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0" name="Google Shape;590;p88"/>
          <p:cNvCxnSpPr/>
          <p:nvPr/>
        </p:nvCxnSpPr>
        <p:spPr>
          <a:xfrm>
            <a:off x="6035769" y="1598394"/>
            <a:ext cx="0" cy="25977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91" name="Google Shape;591;p88"/>
          <p:cNvPicPr preferRelativeResize="0"/>
          <p:nvPr/>
        </p:nvPicPr>
        <p:blipFill rotWithShape="1">
          <a:blip r:embed="rId3">
            <a:alphaModFix/>
          </a:blip>
          <a:srcRect l="21821" t="42690" r="46929" b="26120"/>
          <a:stretch/>
        </p:blipFill>
        <p:spPr>
          <a:xfrm>
            <a:off x="1206750" y="2076575"/>
            <a:ext cx="1573200" cy="8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>
            <a:alpha val="0"/>
          </a:srgbClr>
        </a:solidFill>
        <a:effectLst/>
      </p:bgPr>
    </p:bg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9"/>
          <p:cNvSpPr/>
          <p:nvPr/>
        </p:nvSpPr>
        <p:spPr>
          <a:xfrm>
            <a:off x="527336" y="362617"/>
            <a:ext cx="8069100" cy="45531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89"/>
          <p:cNvSpPr txBox="1">
            <a:spLocks noGrp="1"/>
          </p:cNvSpPr>
          <p:nvPr>
            <p:ph type="title" idx="6"/>
          </p:nvPr>
        </p:nvSpPr>
        <p:spPr>
          <a:xfrm>
            <a:off x="527529" y="604186"/>
            <a:ext cx="8069100" cy="50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¿Verdadero o falso?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598" name="Google Shape;598;p89"/>
          <p:cNvSpPr txBox="1">
            <a:spLocks noGrp="1"/>
          </p:cNvSpPr>
          <p:nvPr>
            <p:ph type="ctrTitle" idx="7"/>
          </p:nvPr>
        </p:nvSpPr>
        <p:spPr>
          <a:xfrm>
            <a:off x="790852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FALSO</a:t>
            </a:r>
            <a:endParaRPr/>
          </a:p>
        </p:txBody>
      </p:sp>
      <p:sp>
        <p:nvSpPr>
          <p:cNvPr id="599" name="Google Shape;599;p89"/>
          <p:cNvSpPr txBox="1">
            <a:spLocks noGrp="1"/>
          </p:cNvSpPr>
          <p:nvPr>
            <p:ph type="ctrTitle" idx="9"/>
          </p:nvPr>
        </p:nvSpPr>
        <p:spPr>
          <a:xfrm>
            <a:off x="3404358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VERDADERO</a:t>
            </a:r>
            <a:endParaRPr/>
          </a:p>
        </p:txBody>
      </p:sp>
      <p:sp>
        <p:nvSpPr>
          <p:cNvPr id="600" name="Google Shape;600;p89"/>
          <p:cNvSpPr txBox="1">
            <a:spLocks noGrp="1"/>
          </p:cNvSpPr>
          <p:nvPr>
            <p:ph type="subTitle" idx="13"/>
          </p:nvPr>
        </p:nvSpPr>
        <p:spPr>
          <a:xfrm>
            <a:off x="3368933" y="2111529"/>
            <a:ext cx="23925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España tiene más de 47 millones de habitantes</a:t>
            </a:r>
            <a:endParaRPr/>
          </a:p>
        </p:txBody>
      </p:sp>
      <p:sp>
        <p:nvSpPr>
          <p:cNvPr id="601" name="Google Shape;601;p89"/>
          <p:cNvSpPr txBox="1">
            <a:spLocks noGrp="1"/>
          </p:cNvSpPr>
          <p:nvPr>
            <p:ph type="ctrTitle" idx="14"/>
          </p:nvPr>
        </p:nvSpPr>
        <p:spPr>
          <a:xfrm>
            <a:off x="6035738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¿?</a:t>
            </a:r>
            <a:endParaRPr/>
          </a:p>
        </p:txBody>
      </p:sp>
      <p:sp>
        <p:nvSpPr>
          <p:cNvPr id="602" name="Google Shape;602;p89"/>
          <p:cNvSpPr txBox="1">
            <a:spLocks noGrp="1"/>
          </p:cNvSpPr>
          <p:nvPr>
            <p:ph type="subTitle" idx="15"/>
          </p:nvPr>
        </p:nvSpPr>
        <p:spPr>
          <a:xfrm>
            <a:off x="5880836" y="1974233"/>
            <a:ext cx="25461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“Juntos, lanzaremos nuevos proyectos en transición energética, energía limpia, cultura, educación y defensa”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89"/>
          <p:cNvSpPr txBox="1">
            <a:spLocks noGrp="1"/>
          </p:cNvSpPr>
          <p:nvPr>
            <p:ph type="ctrTitle"/>
          </p:nvPr>
        </p:nvSpPr>
        <p:spPr>
          <a:xfrm>
            <a:off x="790852" y="2875947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VERDADERO</a:t>
            </a:r>
            <a:endParaRPr/>
          </a:p>
        </p:txBody>
      </p:sp>
      <p:sp>
        <p:nvSpPr>
          <p:cNvPr id="604" name="Google Shape;604;p89"/>
          <p:cNvSpPr txBox="1">
            <a:spLocks noGrp="1"/>
          </p:cNvSpPr>
          <p:nvPr>
            <p:ph type="subTitle" idx="1"/>
          </p:nvPr>
        </p:nvSpPr>
        <p:spPr>
          <a:xfrm>
            <a:off x="653821" y="3515395"/>
            <a:ext cx="25959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 Argentina está permitido cambiar el sexo que figura en el acta de nacimiento de una persona</a:t>
            </a:r>
            <a:endParaRPr/>
          </a:p>
        </p:txBody>
      </p:sp>
      <p:sp>
        <p:nvSpPr>
          <p:cNvPr id="605" name="Google Shape;605;p89"/>
          <p:cNvSpPr txBox="1">
            <a:spLocks noGrp="1"/>
          </p:cNvSpPr>
          <p:nvPr>
            <p:ph type="subTitle" idx="3"/>
          </p:nvPr>
        </p:nvSpPr>
        <p:spPr>
          <a:xfrm>
            <a:off x="3333316" y="3515395"/>
            <a:ext cx="24636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Comparados con los gatos, los perros son mejores como animales de compañía</a:t>
            </a:r>
            <a:endParaRPr/>
          </a:p>
        </p:txBody>
      </p:sp>
      <p:sp>
        <p:nvSpPr>
          <p:cNvPr id="606" name="Google Shape;606;p89"/>
          <p:cNvSpPr txBox="1">
            <a:spLocks noGrp="1"/>
          </p:cNvSpPr>
          <p:nvPr>
            <p:ph type="subTitle" idx="5"/>
          </p:nvPr>
        </p:nvSpPr>
        <p:spPr>
          <a:xfrm>
            <a:off x="6035768" y="3515395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Mercurio es el planeta con mayor temperatura del sistema solar</a:t>
            </a:r>
            <a:endParaRPr/>
          </a:p>
        </p:txBody>
      </p:sp>
      <p:cxnSp>
        <p:nvCxnSpPr>
          <p:cNvPr id="607" name="Google Shape;607;p89"/>
          <p:cNvCxnSpPr/>
          <p:nvPr/>
        </p:nvCxnSpPr>
        <p:spPr>
          <a:xfrm>
            <a:off x="3382344" y="1598394"/>
            <a:ext cx="0" cy="25977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8" name="Google Shape;608;p89"/>
          <p:cNvCxnSpPr/>
          <p:nvPr/>
        </p:nvCxnSpPr>
        <p:spPr>
          <a:xfrm>
            <a:off x="4190397" y="1292877"/>
            <a:ext cx="7428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9" name="Google Shape;609;p89"/>
          <p:cNvCxnSpPr/>
          <p:nvPr/>
        </p:nvCxnSpPr>
        <p:spPr>
          <a:xfrm rot="10800000" flipH="1">
            <a:off x="1087895" y="3029300"/>
            <a:ext cx="6963000" cy="141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0" name="Google Shape;610;p89"/>
          <p:cNvCxnSpPr/>
          <p:nvPr/>
        </p:nvCxnSpPr>
        <p:spPr>
          <a:xfrm>
            <a:off x="6035769" y="1598394"/>
            <a:ext cx="0" cy="25977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11" name="Google Shape;611;p89"/>
          <p:cNvPicPr preferRelativeResize="0"/>
          <p:nvPr/>
        </p:nvPicPr>
        <p:blipFill rotWithShape="1">
          <a:blip r:embed="rId3">
            <a:alphaModFix/>
          </a:blip>
          <a:srcRect l="21821" t="42690" r="46929" b="26120"/>
          <a:stretch/>
        </p:blipFill>
        <p:spPr>
          <a:xfrm>
            <a:off x="1206750" y="2076575"/>
            <a:ext cx="1573200" cy="8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>
            <a:alpha val="0"/>
          </a:srgbClr>
        </a:solid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90"/>
          <p:cNvSpPr/>
          <p:nvPr/>
        </p:nvSpPr>
        <p:spPr>
          <a:xfrm>
            <a:off x="527336" y="362617"/>
            <a:ext cx="8069100" cy="45531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90"/>
          <p:cNvSpPr txBox="1">
            <a:spLocks noGrp="1"/>
          </p:cNvSpPr>
          <p:nvPr>
            <p:ph type="title" idx="6"/>
          </p:nvPr>
        </p:nvSpPr>
        <p:spPr>
          <a:xfrm>
            <a:off x="527529" y="604186"/>
            <a:ext cx="8069100" cy="50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¿Verdadero o falso?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618" name="Google Shape;618;p90"/>
          <p:cNvSpPr txBox="1">
            <a:spLocks noGrp="1"/>
          </p:cNvSpPr>
          <p:nvPr>
            <p:ph type="ctrTitle" idx="7"/>
          </p:nvPr>
        </p:nvSpPr>
        <p:spPr>
          <a:xfrm>
            <a:off x="790852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FALSO</a:t>
            </a:r>
            <a:endParaRPr/>
          </a:p>
        </p:txBody>
      </p:sp>
      <p:sp>
        <p:nvSpPr>
          <p:cNvPr id="619" name="Google Shape;619;p90"/>
          <p:cNvSpPr txBox="1">
            <a:spLocks noGrp="1"/>
          </p:cNvSpPr>
          <p:nvPr>
            <p:ph type="ctrTitle" idx="9"/>
          </p:nvPr>
        </p:nvSpPr>
        <p:spPr>
          <a:xfrm>
            <a:off x="3404358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VERDADERO</a:t>
            </a:r>
            <a:endParaRPr/>
          </a:p>
        </p:txBody>
      </p:sp>
      <p:sp>
        <p:nvSpPr>
          <p:cNvPr id="620" name="Google Shape;620;p90"/>
          <p:cNvSpPr txBox="1">
            <a:spLocks noGrp="1"/>
          </p:cNvSpPr>
          <p:nvPr>
            <p:ph type="subTitle" idx="13"/>
          </p:nvPr>
        </p:nvSpPr>
        <p:spPr>
          <a:xfrm>
            <a:off x="3368933" y="2111529"/>
            <a:ext cx="23925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España tiene más de 47 millones de habitantes</a:t>
            </a:r>
            <a:endParaRPr/>
          </a:p>
        </p:txBody>
      </p:sp>
      <p:sp>
        <p:nvSpPr>
          <p:cNvPr id="621" name="Google Shape;621;p90"/>
          <p:cNvSpPr txBox="1">
            <a:spLocks noGrp="1"/>
          </p:cNvSpPr>
          <p:nvPr>
            <p:ph type="ctrTitle" idx="14"/>
          </p:nvPr>
        </p:nvSpPr>
        <p:spPr>
          <a:xfrm>
            <a:off x="6035738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¿?</a:t>
            </a:r>
            <a:endParaRPr/>
          </a:p>
        </p:txBody>
      </p:sp>
      <p:sp>
        <p:nvSpPr>
          <p:cNvPr id="622" name="Google Shape;622;p90"/>
          <p:cNvSpPr txBox="1">
            <a:spLocks noGrp="1"/>
          </p:cNvSpPr>
          <p:nvPr>
            <p:ph type="subTitle" idx="15"/>
          </p:nvPr>
        </p:nvSpPr>
        <p:spPr>
          <a:xfrm>
            <a:off x="5880836" y="1974233"/>
            <a:ext cx="25461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“Juntos, lanzaremos nuevos proyectos en transición energética, energía limpia, cultura, educación y defensa”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90"/>
          <p:cNvSpPr txBox="1">
            <a:spLocks noGrp="1"/>
          </p:cNvSpPr>
          <p:nvPr>
            <p:ph type="ctrTitle"/>
          </p:nvPr>
        </p:nvSpPr>
        <p:spPr>
          <a:xfrm>
            <a:off x="790852" y="2875947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VERDADERO</a:t>
            </a:r>
            <a:endParaRPr/>
          </a:p>
        </p:txBody>
      </p:sp>
      <p:sp>
        <p:nvSpPr>
          <p:cNvPr id="624" name="Google Shape;624;p90"/>
          <p:cNvSpPr txBox="1">
            <a:spLocks noGrp="1"/>
          </p:cNvSpPr>
          <p:nvPr>
            <p:ph type="subTitle" idx="1"/>
          </p:nvPr>
        </p:nvSpPr>
        <p:spPr>
          <a:xfrm>
            <a:off x="653821" y="3515395"/>
            <a:ext cx="25959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 Argentina está permitido cambiar el sexo que figura en el acta de nacimiento de una persona</a:t>
            </a:r>
            <a:endParaRPr/>
          </a:p>
        </p:txBody>
      </p:sp>
      <p:sp>
        <p:nvSpPr>
          <p:cNvPr id="625" name="Google Shape;625;p90"/>
          <p:cNvSpPr txBox="1">
            <a:spLocks noGrp="1"/>
          </p:cNvSpPr>
          <p:nvPr>
            <p:ph type="ctrTitle" idx="2"/>
          </p:nvPr>
        </p:nvSpPr>
        <p:spPr>
          <a:xfrm>
            <a:off x="3404358" y="2875947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¿?</a:t>
            </a:r>
            <a:endParaRPr/>
          </a:p>
        </p:txBody>
      </p:sp>
      <p:sp>
        <p:nvSpPr>
          <p:cNvPr id="626" name="Google Shape;626;p90"/>
          <p:cNvSpPr txBox="1">
            <a:spLocks noGrp="1"/>
          </p:cNvSpPr>
          <p:nvPr>
            <p:ph type="subTitle" idx="3"/>
          </p:nvPr>
        </p:nvSpPr>
        <p:spPr>
          <a:xfrm>
            <a:off x="3333316" y="3515395"/>
            <a:ext cx="24636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Comparados con los gatos, los perros son mejores como animales de compañía</a:t>
            </a:r>
            <a:endParaRPr/>
          </a:p>
        </p:txBody>
      </p:sp>
      <p:sp>
        <p:nvSpPr>
          <p:cNvPr id="627" name="Google Shape;627;p90"/>
          <p:cNvSpPr txBox="1">
            <a:spLocks noGrp="1"/>
          </p:cNvSpPr>
          <p:nvPr>
            <p:ph type="subTitle" idx="5"/>
          </p:nvPr>
        </p:nvSpPr>
        <p:spPr>
          <a:xfrm>
            <a:off x="6035768" y="3515395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Mercurio es el planeta con mayor temperatura del sistema solar</a:t>
            </a:r>
            <a:endParaRPr/>
          </a:p>
        </p:txBody>
      </p:sp>
      <p:cxnSp>
        <p:nvCxnSpPr>
          <p:cNvPr id="628" name="Google Shape;628;p90"/>
          <p:cNvCxnSpPr/>
          <p:nvPr/>
        </p:nvCxnSpPr>
        <p:spPr>
          <a:xfrm>
            <a:off x="3382344" y="1598394"/>
            <a:ext cx="0" cy="25977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9" name="Google Shape;629;p90"/>
          <p:cNvCxnSpPr/>
          <p:nvPr/>
        </p:nvCxnSpPr>
        <p:spPr>
          <a:xfrm>
            <a:off x="4190397" y="1292877"/>
            <a:ext cx="7428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0" name="Google Shape;630;p90"/>
          <p:cNvCxnSpPr/>
          <p:nvPr/>
        </p:nvCxnSpPr>
        <p:spPr>
          <a:xfrm rot="10800000" flipH="1">
            <a:off x="1087895" y="3029300"/>
            <a:ext cx="6963000" cy="141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1" name="Google Shape;631;p90"/>
          <p:cNvCxnSpPr/>
          <p:nvPr/>
        </p:nvCxnSpPr>
        <p:spPr>
          <a:xfrm>
            <a:off x="6035769" y="1598394"/>
            <a:ext cx="0" cy="25977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32" name="Google Shape;632;p90"/>
          <p:cNvPicPr preferRelativeResize="0"/>
          <p:nvPr/>
        </p:nvPicPr>
        <p:blipFill rotWithShape="1">
          <a:blip r:embed="rId3">
            <a:alphaModFix/>
          </a:blip>
          <a:srcRect l="21821" t="42690" r="46929" b="26120"/>
          <a:stretch/>
        </p:blipFill>
        <p:spPr>
          <a:xfrm>
            <a:off x="1206750" y="2076575"/>
            <a:ext cx="1573200" cy="8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>
            <a:alpha val="0"/>
          </a:srgbClr>
        </a:solidFill>
        <a:effectLst/>
      </p:bgPr>
    </p:bg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91"/>
          <p:cNvSpPr/>
          <p:nvPr/>
        </p:nvSpPr>
        <p:spPr>
          <a:xfrm>
            <a:off x="527336" y="362617"/>
            <a:ext cx="8069100" cy="45531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91"/>
          <p:cNvSpPr txBox="1">
            <a:spLocks noGrp="1"/>
          </p:cNvSpPr>
          <p:nvPr>
            <p:ph type="title" idx="6"/>
          </p:nvPr>
        </p:nvSpPr>
        <p:spPr>
          <a:xfrm>
            <a:off x="527529" y="604186"/>
            <a:ext cx="8069100" cy="50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¿Verdadero o falso?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639" name="Google Shape;639;p91"/>
          <p:cNvSpPr txBox="1">
            <a:spLocks noGrp="1"/>
          </p:cNvSpPr>
          <p:nvPr>
            <p:ph type="ctrTitle" idx="7"/>
          </p:nvPr>
        </p:nvSpPr>
        <p:spPr>
          <a:xfrm>
            <a:off x="790852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FALSO</a:t>
            </a:r>
            <a:endParaRPr/>
          </a:p>
        </p:txBody>
      </p:sp>
      <p:sp>
        <p:nvSpPr>
          <p:cNvPr id="640" name="Google Shape;640;p91"/>
          <p:cNvSpPr txBox="1">
            <a:spLocks noGrp="1"/>
          </p:cNvSpPr>
          <p:nvPr>
            <p:ph type="ctrTitle" idx="9"/>
          </p:nvPr>
        </p:nvSpPr>
        <p:spPr>
          <a:xfrm>
            <a:off x="3404358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VERDADERO</a:t>
            </a:r>
            <a:endParaRPr/>
          </a:p>
        </p:txBody>
      </p:sp>
      <p:sp>
        <p:nvSpPr>
          <p:cNvPr id="641" name="Google Shape;641;p91"/>
          <p:cNvSpPr txBox="1">
            <a:spLocks noGrp="1"/>
          </p:cNvSpPr>
          <p:nvPr>
            <p:ph type="subTitle" idx="13"/>
          </p:nvPr>
        </p:nvSpPr>
        <p:spPr>
          <a:xfrm>
            <a:off x="3368933" y="2111529"/>
            <a:ext cx="23925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España tiene más de 47 millones de habitantes</a:t>
            </a:r>
            <a:endParaRPr/>
          </a:p>
        </p:txBody>
      </p:sp>
      <p:sp>
        <p:nvSpPr>
          <p:cNvPr id="642" name="Google Shape;642;p91"/>
          <p:cNvSpPr txBox="1">
            <a:spLocks noGrp="1"/>
          </p:cNvSpPr>
          <p:nvPr>
            <p:ph type="ctrTitle" idx="14"/>
          </p:nvPr>
        </p:nvSpPr>
        <p:spPr>
          <a:xfrm>
            <a:off x="6035738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¿?</a:t>
            </a:r>
            <a:endParaRPr/>
          </a:p>
        </p:txBody>
      </p:sp>
      <p:sp>
        <p:nvSpPr>
          <p:cNvPr id="643" name="Google Shape;643;p91"/>
          <p:cNvSpPr txBox="1">
            <a:spLocks noGrp="1"/>
          </p:cNvSpPr>
          <p:nvPr>
            <p:ph type="subTitle" idx="15"/>
          </p:nvPr>
        </p:nvSpPr>
        <p:spPr>
          <a:xfrm>
            <a:off x="5880836" y="1974233"/>
            <a:ext cx="25461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“Juntos, lanzaremos nuevos proyectos en transición energética, energía limpia, cultura, educación y defensa”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91"/>
          <p:cNvSpPr txBox="1">
            <a:spLocks noGrp="1"/>
          </p:cNvSpPr>
          <p:nvPr>
            <p:ph type="ctrTitle"/>
          </p:nvPr>
        </p:nvSpPr>
        <p:spPr>
          <a:xfrm>
            <a:off x="790852" y="2875947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VERDADERO</a:t>
            </a:r>
            <a:endParaRPr/>
          </a:p>
        </p:txBody>
      </p:sp>
      <p:sp>
        <p:nvSpPr>
          <p:cNvPr id="645" name="Google Shape;645;p91"/>
          <p:cNvSpPr txBox="1">
            <a:spLocks noGrp="1"/>
          </p:cNvSpPr>
          <p:nvPr>
            <p:ph type="subTitle" idx="1"/>
          </p:nvPr>
        </p:nvSpPr>
        <p:spPr>
          <a:xfrm>
            <a:off x="653821" y="3515395"/>
            <a:ext cx="25959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 Argentina está permitido cambiar el sexo que figura en el acta de nacimiento de una persona</a:t>
            </a:r>
            <a:endParaRPr/>
          </a:p>
        </p:txBody>
      </p:sp>
      <p:sp>
        <p:nvSpPr>
          <p:cNvPr id="646" name="Google Shape;646;p91"/>
          <p:cNvSpPr txBox="1">
            <a:spLocks noGrp="1"/>
          </p:cNvSpPr>
          <p:nvPr>
            <p:ph type="ctrTitle" idx="2"/>
          </p:nvPr>
        </p:nvSpPr>
        <p:spPr>
          <a:xfrm>
            <a:off x="3404358" y="2875947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¿?</a:t>
            </a:r>
            <a:endParaRPr/>
          </a:p>
        </p:txBody>
      </p:sp>
      <p:sp>
        <p:nvSpPr>
          <p:cNvPr id="647" name="Google Shape;647;p91"/>
          <p:cNvSpPr txBox="1">
            <a:spLocks noGrp="1"/>
          </p:cNvSpPr>
          <p:nvPr>
            <p:ph type="subTitle" idx="3"/>
          </p:nvPr>
        </p:nvSpPr>
        <p:spPr>
          <a:xfrm>
            <a:off x="3333316" y="3515395"/>
            <a:ext cx="24636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Comparados con los gatos, los perros son mejores como animales de compañía</a:t>
            </a:r>
            <a:endParaRPr/>
          </a:p>
        </p:txBody>
      </p:sp>
      <p:sp>
        <p:nvSpPr>
          <p:cNvPr id="648" name="Google Shape;648;p91"/>
          <p:cNvSpPr txBox="1">
            <a:spLocks noGrp="1"/>
          </p:cNvSpPr>
          <p:nvPr>
            <p:ph type="ctrTitle" idx="4"/>
          </p:nvPr>
        </p:nvSpPr>
        <p:spPr>
          <a:xfrm>
            <a:off x="6035768" y="2875947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FALSO</a:t>
            </a:r>
            <a:endParaRPr/>
          </a:p>
        </p:txBody>
      </p:sp>
      <p:sp>
        <p:nvSpPr>
          <p:cNvPr id="649" name="Google Shape;649;p91"/>
          <p:cNvSpPr txBox="1">
            <a:spLocks noGrp="1"/>
          </p:cNvSpPr>
          <p:nvPr>
            <p:ph type="subTitle" idx="5"/>
          </p:nvPr>
        </p:nvSpPr>
        <p:spPr>
          <a:xfrm>
            <a:off x="6035768" y="3515395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Mercurio es el planeta con mayor temperatura del sistema solar</a:t>
            </a:r>
            <a:endParaRPr/>
          </a:p>
        </p:txBody>
      </p:sp>
      <p:cxnSp>
        <p:nvCxnSpPr>
          <p:cNvPr id="650" name="Google Shape;650;p91"/>
          <p:cNvCxnSpPr/>
          <p:nvPr/>
        </p:nvCxnSpPr>
        <p:spPr>
          <a:xfrm>
            <a:off x="3382344" y="1598394"/>
            <a:ext cx="0" cy="25977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1" name="Google Shape;651;p91"/>
          <p:cNvCxnSpPr/>
          <p:nvPr/>
        </p:nvCxnSpPr>
        <p:spPr>
          <a:xfrm>
            <a:off x="4190397" y="1292877"/>
            <a:ext cx="7428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2" name="Google Shape;652;p91"/>
          <p:cNvCxnSpPr/>
          <p:nvPr/>
        </p:nvCxnSpPr>
        <p:spPr>
          <a:xfrm rot="10800000" flipH="1">
            <a:off x="1087895" y="3029300"/>
            <a:ext cx="6963000" cy="141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3" name="Google Shape;653;p91"/>
          <p:cNvCxnSpPr/>
          <p:nvPr/>
        </p:nvCxnSpPr>
        <p:spPr>
          <a:xfrm>
            <a:off x="6035769" y="1598394"/>
            <a:ext cx="0" cy="25977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54" name="Google Shape;654;p91"/>
          <p:cNvPicPr preferRelativeResize="0"/>
          <p:nvPr/>
        </p:nvPicPr>
        <p:blipFill rotWithShape="1">
          <a:blip r:embed="rId3">
            <a:alphaModFix/>
          </a:blip>
          <a:srcRect l="21821" t="42690" r="46929" b="26120"/>
          <a:stretch/>
        </p:blipFill>
        <p:spPr>
          <a:xfrm>
            <a:off x="1206750" y="2076575"/>
            <a:ext cx="1573200" cy="8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>
            <a:alpha val="0"/>
          </a:srgbClr>
        </a:solidFill>
        <a:effectLst/>
      </p:bgPr>
    </p:bg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92"/>
          <p:cNvSpPr/>
          <p:nvPr/>
        </p:nvSpPr>
        <p:spPr>
          <a:xfrm>
            <a:off x="527336" y="362617"/>
            <a:ext cx="8069100" cy="45531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92"/>
          <p:cNvSpPr txBox="1">
            <a:spLocks noGrp="1"/>
          </p:cNvSpPr>
          <p:nvPr>
            <p:ph type="title" idx="6"/>
          </p:nvPr>
        </p:nvSpPr>
        <p:spPr>
          <a:xfrm>
            <a:off x="527529" y="604186"/>
            <a:ext cx="8069100" cy="50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¿Chequeable o no chequeable?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661" name="Google Shape;661;p92"/>
          <p:cNvSpPr txBox="1">
            <a:spLocks noGrp="1"/>
          </p:cNvSpPr>
          <p:nvPr>
            <p:ph type="ctrTitle" idx="7"/>
          </p:nvPr>
        </p:nvSpPr>
        <p:spPr>
          <a:xfrm>
            <a:off x="790852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FACTUAL</a:t>
            </a:r>
            <a:endParaRPr/>
          </a:p>
        </p:txBody>
      </p:sp>
      <p:sp>
        <p:nvSpPr>
          <p:cNvPr id="662" name="Google Shape;662;p92"/>
          <p:cNvSpPr txBox="1">
            <a:spLocks noGrp="1"/>
          </p:cNvSpPr>
          <p:nvPr>
            <p:ph type="ctrTitle" idx="9"/>
          </p:nvPr>
        </p:nvSpPr>
        <p:spPr>
          <a:xfrm>
            <a:off x="3404358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FACTUAL</a:t>
            </a:r>
            <a:endParaRPr/>
          </a:p>
        </p:txBody>
      </p:sp>
      <p:sp>
        <p:nvSpPr>
          <p:cNvPr id="663" name="Google Shape;663;p92"/>
          <p:cNvSpPr txBox="1">
            <a:spLocks noGrp="1"/>
          </p:cNvSpPr>
          <p:nvPr>
            <p:ph type="subTitle" idx="13"/>
          </p:nvPr>
        </p:nvSpPr>
        <p:spPr>
          <a:xfrm>
            <a:off x="3368933" y="2111529"/>
            <a:ext cx="23925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España tiene más de 47 millones de habitantes</a:t>
            </a:r>
            <a:endParaRPr/>
          </a:p>
        </p:txBody>
      </p:sp>
      <p:sp>
        <p:nvSpPr>
          <p:cNvPr id="664" name="Google Shape;664;p92"/>
          <p:cNvSpPr txBox="1">
            <a:spLocks noGrp="1"/>
          </p:cNvSpPr>
          <p:nvPr>
            <p:ph type="ctrTitle" idx="14"/>
          </p:nvPr>
        </p:nvSpPr>
        <p:spPr>
          <a:xfrm>
            <a:off x="6035738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FUTURO</a:t>
            </a:r>
            <a:endParaRPr/>
          </a:p>
        </p:txBody>
      </p:sp>
      <p:sp>
        <p:nvSpPr>
          <p:cNvPr id="665" name="Google Shape;665;p92"/>
          <p:cNvSpPr txBox="1">
            <a:spLocks noGrp="1"/>
          </p:cNvSpPr>
          <p:nvPr>
            <p:ph type="subTitle" idx="15"/>
          </p:nvPr>
        </p:nvSpPr>
        <p:spPr>
          <a:xfrm>
            <a:off x="5880836" y="1974233"/>
            <a:ext cx="25461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“Juntos, lanzaremos nuevos proyectos en transición energética, energía limpia, cultura, educación y defensa”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92"/>
          <p:cNvSpPr txBox="1">
            <a:spLocks noGrp="1"/>
          </p:cNvSpPr>
          <p:nvPr>
            <p:ph type="ctrTitle"/>
          </p:nvPr>
        </p:nvSpPr>
        <p:spPr>
          <a:xfrm>
            <a:off x="790852" y="2875947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FACTUAL</a:t>
            </a:r>
            <a:endParaRPr/>
          </a:p>
        </p:txBody>
      </p:sp>
      <p:sp>
        <p:nvSpPr>
          <p:cNvPr id="667" name="Google Shape;667;p92"/>
          <p:cNvSpPr txBox="1">
            <a:spLocks noGrp="1"/>
          </p:cNvSpPr>
          <p:nvPr>
            <p:ph type="subTitle" idx="1"/>
          </p:nvPr>
        </p:nvSpPr>
        <p:spPr>
          <a:xfrm>
            <a:off x="653821" y="3515395"/>
            <a:ext cx="25959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 Argentina está permitido cambiar el sexo que figura en el acta de nacimiento de una persona</a:t>
            </a:r>
            <a:endParaRPr/>
          </a:p>
        </p:txBody>
      </p:sp>
      <p:sp>
        <p:nvSpPr>
          <p:cNvPr id="668" name="Google Shape;668;p92"/>
          <p:cNvSpPr txBox="1">
            <a:spLocks noGrp="1"/>
          </p:cNvSpPr>
          <p:nvPr>
            <p:ph type="ctrTitle" idx="2"/>
          </p:nvPr>
        </p:nvSpPr>
        <p:spPr>
          <a:xfrm>
            <a:off x="3404358" y="2875947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SUBJETIVO</a:t>
            </a:r>
            <a:endParaRPr/>
          </a:p>
        </p:txBody>
      </p:sp>
      <p:sp>
        <p:nvSpPr>
          <p:cNvPr id="669" name="Google Shape;669;p92"/>
          <p:cNvSpPr txBox="1">
            <a:spLocks noGrp="1"/>
          </p:cNvSpPr>
          <p:nvPr>
            <p:ph type="subTitle" idx="3"/>
          </p:nvPr>
        </p:nvSpPr>
        <p:spPr>
          <a:xfrm>
            <a:off x="3333316" y="3515395"/>
            <a:ext cx="24636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Comparados con los gatos, los perros son mejores como animales de compañía</a:t>
            </a:r>
            <a:endParaRPr/>
          </a:p>
        </p:txBody>
      </p:sp>
      <p:sp>
        <p:nvSpPr>
          <p:cNvPr id="670" name="Google Shape;670;p92"/>
          <p:cNvSpPr txBox="1">
            <a:spLocks noGrp="1"/>
          </p:cNvSpPr>
          <p:nvPr>
            <p:ph type="ctrTitle" idx="4"/>
          </p:nvPr>
        </p:nvSpPr>
        <p:spPr>
          <a:xfrm>
            <a:off x="6035768" y="2875947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FACTUAL</a:t>
            </a:r>
            <a:endParaRPr/>
          </a:p>
        </p:txBody>
      </p:sp>
      <p:sp>
        <p:nvSpPr>
          <p:cNvPr id="671" name="Google Shape;671;p92"/>
          <p:cNvSpPr txBox="1">
            <a:spLocks noGrp="1"/>
          </p:cNvSpPr>
          <p:nvPr>
            <p:ph type="subTitle" idx="5"/>
          </p:nvPr>
        </p:nvSpPr>
        <p:spPr>
          <a:xfrm>
            <a:off x="6035768" y="3515395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Mercurio es el planeta con mayor temperatura del sistema solar</a:t>
            </a:r>
            <a:endParaRPr/>
          </a:p>
        </p:txBody>
      </p:sp>
      <p:cxnSp>
        <p:nvCxnSpPr>
          <p:cNvPr id="672" name="Google Shape;672;p92"/>
          <p:cNvCxnSpPr/>
          <p:nvPr/>
        </p:nvCxnSpPr>
        <p:spPr>
          <a:xfrm>
            <a:off x="3382344" y="1598394"/>
            <a:ext cx="0" cy="25977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3" name="Google Shape;673;p92"/>
          <p:cNvCxnSpPr/>
          <p:nvPr/>
        </p:nvCxnSpPr>
        <p:spPr>
          <a:xfrm>
            <a:off x="4190397" y="1292877"/>
            <a:ext cx="7428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4" name="Google Shape;674;p92"/>
          <p:cNvCxnSpPr/>
          <p:nvPr/>
        </p:nvCxnSpPr>
        <p:spPr>
          <a:xfrm rot="10800000" flipH="1">
            <a:off x="1087895" y="3029300"/>
            <a:ext cx="6963000" cy="141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5" name="Google Shape;675;p92"/>
          <p:cNvCxnSpPr/>
          <p:nvPr/>
        </p:nvCxnSpPr>
        <p:spPr>
          <a:xfrm>
            <a:off x="6035769" y="1598394"/>
            <a:ext cx="0" cy="25977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76" name="Google Shape;676;p92"/>
          <p:cNvPicPr preferRelativeResize="0"/>
          <p:nvPr/>
        </p:nvPicPr>
        <p:blipFill rotWithShape="1">
          <a:blip r:embed="rId3">
            <a:alphaModFix/>
          </a:blip>
          <a:srcRect l="21821" t="42690" r="46929" b="26120"/>
          <a:stretch/>
        </p:blipFill>
        <p:spPr>
          <a:xfrm>
            <a:off x="1206750" y="2076575"/>
            <a:ext cx="1573200" cy="8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>
            <a:alpha val="0"/>
          </a:srgbClr>
        </a:solidFill>
        <a:effectLst/>
      </p:bgPr>
    </p:bg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93"/>
          <p:cNvSpPr/>
          <p:nvPr/>
        </p:nvSpPr>
        <p:spPr>
          <a:xfrm>
            <a:off x="413430" y="248106"/>
            <a:ext cx="8317200" cy="46473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93"/>
          <p:cNvSpPr txBox="1">
            <a:spLocks noGrp="1"/>
          </p:cNvSpPr>
          <p:nvPr>
            <p:ph type="title" idx="4"/>
          </p:nvPr>
        </p:nvSpPr>
        <p:spPr>
          <a:xfrm>
            <a:off x="413430" y="806228"/>
            <a:ext cx="83172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Habilidad de pensamiento crítico: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Identificar contenido factual y/o chequeable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683" name="Google Shape;683;p93"/>
          <p:cNvSpPr txBox="1">
            <a:spLocks noGrp="1"/>
          </p:cNvSpPr>
          <p:nvPr>
            <p:ph type="ctrTitle"/>
          </p:nvPr>
        </p:nvSpPr>
        <p:spPr>
          <a:xfrm>
            <a:off x="692195" y="2082290"/>
            <a:ext cx="3577200" cy="6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FACTUAL/CHEQUEABLE</a:t>
            </a:r>
            <a:endParaRPr/>
          </a:p>
        </p:txBody>
      </p:sp>
      <p:sp>
        <p:nvSpPr>
          <p:cNvPr id="684" name="Google Shape;684;p93"/>
          <p:cNvSpPr txBox="1">
            <a:spLocks noGrp="1"/>
          </p:cNvSpPr>
          <p:nvPr>
            <p:ph type="subTitle" idx="1"/>
          </p:nvPr>
        </p:nvSpPr>
        <p:spPr>
          <a:xfrm>
            <a:off x="730627" y="2734983"/>
            <a:ext cx="3500400" cy="11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s"/>
              <a:t>Estadísticas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s"/>
              <a:t>Legalidad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s"/>
              <a:t>Datos históricos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s"/>
              <a:t>Hechos/comparaciones</a:t>
            </a:r>
            <a:endParaRPr/>
          </a:p>
        </p:txBody>
      </p:sp>
      <p:sp>
        <p:nvSpPr>
          <p:cNvPr id="685" name="Google Shape;685;p93"/>
          <p:cNvSpPr txBox="1">
            <a:spLocks noGrp="1"/>
          </p:cNvSpPr>
          <p:nvPr>
            <p:ph type="ctrTitle" idx="2"/>
          </p:nvPr>
        </p:nvSpPr>
        <p:spPr>
          <a:xfrm>
            <a:off x="4874203" y="2082290"/>
            <a:ext cx="3577200" cy="6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NO CHEQUEABLE</a:t>
            </a:r>
            <a:endParaRPr/>
          </a:p>
        </p:txBody>
      </p:sp>
      <p:sp>
        <p:nvSpPr>
          <p:cNvPr id="686" name="Google Shape;686;p93"/>
          <p:cNvSpPr txBox="1">
            <a:spLocks noGrp="1"/>
          </p:cNvSpPr>
          <p:nvPr>
            <p:ph type="subTitle" idx="3"/>
          </p:nvPr>
        </p:nvSpPr>
        <p:spPr>
          <a:xfrm>
            <a:off x="4912635" y="2734983"/>
            <a:ext cx="3500400" cy="11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s"/>
              <a:t>Propuestas/promesas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s"/>
              <a:t>Valoraciones u opiniones</a:t>
            </a:r>
            <a:endParaRPr/>
          </a:p>
        </p:txBody>
      </p:sp>
      <p:cxnSp>
        <p:nvCxnSpPr>
          <p:cNvPr id="687" name="Google Shape;687;p93"/>
          <p:cNvCxnSpPr/>
          <p:nvPr/>
        </p:nvCxnSpPr>
        <p:spPr>
          <a:xfrm>
            <a:off x="4571905" y="1856282"/>
            <a:ext cx="0" cy="2078100"/>
          </a:xfrm>
          <a:prstGeom prst="straightConnector1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88" name="Google Shape;688;p93"/>
          <p:cNvGrpSpPr/>
          <p:nvPr/>
        </p:nvGrpSpPr>
        <p:grpSpPr>
          <a:xfrm>
            <a:off x="2231913" y="1683437"/>
            <a:ext cx="506890" cy="663719"/>
            <a:chOff x="1310075" y="3980250"/>
            <a:chExt cx="297750" cy="297525"/>
          </a:xfrm>
        </p:grpSpPr>
        <p:sp>
          <p:nvSpPr>
            <p:cNvPr id="689" name="Google Shape;689;p93"/>
            <p:cNvSpPr/>
            <p:nvPr/>
          </p:nvSpPr>
          <p:spPr>
            <a:xfrm>
              <a:off x="1310075" y="3980250"/>
              <a:ext cx="297750" cy="297525"/>
            </a:xfrm>
            <a:custGeom>
              <a:avLst/>
              <a:gdLst/>
              <a:ahLst/>
              <a:cxnLst/>
              <a:rect l="l" t="t" r="r" b="b"/>
              <a:pathLst>
                <a:path w="11910" h="11901" extrusionOk="0">
                  <a:moveTo>
                    <a:pt x="3844" y="4946"/>
                  </a:moveTo>
                  <a:cubicBezTo>
                    <a:pt x="4033" y="4946"/>
                    <a:pt x="4190" y="5104"/>
                    <a:pt x="4190" y="5293"/>
                  </a:cubicBezTo>
                  <a:lnTo>
                    <a:pt x="4190" y="6679"/>
                  </a:lnTo>
                  <a:cubicBezTo>
                    <a:pt x="4190" y="6868"/>
                    <a:pt x="4033" y="7026"/>
                    <a:pt x="3844" y="7026"/>
                  </a:cubicBezTo>
                  <a:lnTo>
                    <a:pt x="2458" y="7026"/>
                  </a:lnTo>
                  <a:cubicBezTo>
                    <a:pt x="2269" y="7026"/>
                    <a:pt x="2111" y="6868"/>
                    <a:pt x="2111" y="6679"/>
                  </a:cubicBezTo>
                  <a:lnTo>
                    <a:pt x="2111" y="5293"/>
                  </a:lnTo>
                  <a:cubicBezTo>
                    <a:pt x="2111" y="5104"/>
                    <a:pt x="2269" y="4946"/>
                    <a:pt x="2458" y="4946"/>
                  </a:cubicBezTo>
                  <a:close/>
                  <a:moveTo>
                    <a:pt x="6616" y="3560"/>
                  </a:moveTo>
                  <a:cubicBezTo>
                    <a:pt x="6837" y="3560"/>
                    <a:pt x="6994" y="3718"/>
                    <a:pt x="6994" y="3907"/>
                  </a:cubicBezTo>
                  <a:lnTo>
                    <a:pt x="6994" y="6679"/>
                  </a:lnTo>
                  <a:cubicBezTo>
                    <a:pt x="6994" y="6868"/>
                    <a:pt x="6837" y="7026"/>
                    <a:pt x="6616" y="7026"/>
                  </a:cubicBezTo>
                  <a:lnTo>
                    <a:pt x="5262" y="7026"/>
                  </a:lnTo>
                  <a:cubicBezTo>
                    <a:pt x="5041" y="7026"/>
                    <a:pt x="4884" y="6868"/>
                    <a:pt x="4884" y="6679"/>
                  </a:cubicBezTo>
                  <a:lnTo>
                    <a:pt x="4884" y="3907"/>
                  </a:lnTo>
                  <a:cubicBezTo>
                    <a:pt x="4884" y="3718"/>
                    <a:pt x="5041" y="3560"/>
                    <a:pt x="5262" y="3560"/>
                  </a:cubicBezTo>
                  <a:close/>
                  <a:moveTo>
                    <a:pt x="9389" y="2174"/>
                  </a:moveTo>
                  <a:cubicBezTo>
                    <a:pt x="9578" y="2174"/>
                    <a:pt x="9735" y="2331"/>
                    <a:pt x="9735" y="2520"/>
                  </a:cubicBezTo>
                  <a:lnTo>
                    <a:pt x="9735" y="6679"/>
                  </a:lnTo>
                  <a:cubicBezTo>
                    <a:pt x="9735" y="6868"/>
                    <a:pt x="9578" y="7026"/>
                    <a:pt x="9389" y="7026"/>
                  </a:cubicBezTo>
                  <a:lnTo>
                    <a:pt x="8003" y="7026"/>
                  </a:lnTo>
                  <a:cubicBezTo>
                    <a:pt x="7813" y="7026"/>
                    <a:pt x="7656" y="6868"/>
                    <a:pt x="7656" y="6679"/>
                  </a:cubicBezTo>
                  <a:lnTo>
                    <a:pt x="7656" y="2520"/>
                  </a:lnTo>
                  <a:cubicBezTo>
                    <a:pt x="7656" y="2331"/>
                    <a:pt x="7813" y="2174"/>
                    <a:pt x="8003" y="2174"/>
                  </a:cubicBezTo>
                  <a:close/>
                  <a:moveTo>
                    <a:pt x="5577" y="8412"/>
                  </a:moveTo>
                  <a:lnTo>
                    <a:pt x="5577" y="9105"/>
                  </a:lnTo>
                  <a:lnTo>
                    <a:pt x="5167" y="9105"/>
                  </a:lnTo>
                  <a:lnTo>
                    <a:pt x="5451" y="8412"/>
                  </a:lnTo>
                  <a:close/>
                  <a:moveTo>
                    <a:pt x="6396" y="8412"/>
                  </a:moveTo>
                  <a:lnTo>
                    <a:pt x="6679" y="9105"/>
                  </a:lnTo>
                  <a:lnTo>
                    <a:pt x="6270" y="9105"/>
                  </a:lnTo>
                  <a:lnTo>
                    <a:pt x="6270" y="8412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78"/>
                  </a:cubicBezTo>
                  <a:lnTo>
                    <a:pt x="5608" y="725"/>
                  </a:lnTo>
                  <a:lnTo>
                    <a:pt x="347" y="725"/>
                  </a:lnTo>
                  <a:cubicBezTo>
                    <a:pt x="158" y="725"/>
                    <a:pt x="0" y="882"/>
                    <a:pt x="0" y="1071"/>
                  </a:cubicBezTo>
                  <a:cubicBezTo>
                    <a:pt x="0" y="1260"/>
                    <a:pt x="158" y="1418"/>
                    <a:pt x="347" y="1418"/>
                  </a:cubicBezTo>
                  <a:lnTo>
                    <a:pt x="725" y="1418"/>
                  </a:lnTo>
                  <a:lnTo>
                    <a:pt x="725" y="7719"/>
                  </a:lnTo>
                  <a:lnTo>
                    <a:pt x="378" y="7719"/>
                  </a:lnTo>
                  <a:cubicBezTo>
                    <a:pt x="158" y="7719"/>
                    <a:pt x="0" y="7876"/>
                    <a:pt x="0" y="8097"/>
                  </a:cubicBezTo>
                  <a:cubicBezTo>
                    <a:pt x="0" y="8286"/>
                    <a:pt x="158" y="8443"/>
                    <a:pt x="378" y="8443"/>
                  </a:cubicBezTo>
                  <a:lnTo>
                    <a:pt x="4726" y="8443"/>
                  </a:lnTo>
                  <a:lnTo>
                    <a:pt x="3560" y="11436"/>
                  </a:lnTo>
                  <a:cubicBezTo>
                    <a:pt x="3466" y="11625"/>
                    <a:pt x="3560" y="11814"/>
                    <a:pt x="3749" y="11877"/>
                  </a:cubicBezTo>
                  <a:cubicBezTo>
                    <a:pt x="3788" y="11893"/>
                    <a:pt x="3831" y="11901"/>
                    <a:pt x="3876" y="11901"/>
                  </a:cubicBezTo>
                  <a:cubicBezTo>
                    <a:pt x="4016" y="11901"/>
                    <a:pt x="4167" y="11824"/>
                    <a:pt x="4190" y="11657"/>
                  </a:cubicBezTo>
                  <a:lnTo>
                    <a:pt x="4947" y="9830"/>
                  </a:lnTo>
                  <a:lnTo>
                    <a:pt x="5608" y="9830"/>
                  </a:lnTo>
                  <a:lnTo>
                    <a:pt x="5608" y="10838"/>
                  </a:lnTo>
                  <a:cubicBezTo>
                    <a:pt x="5608" y="11027"/>
                    <a:pt x="5766" y="11184"/>
                    <a:pt x="5955" y="11184"/>
                  </a:cubicBezTo>
                  <a:cubicBezTo>
                    <a:pt x="6144" y="11184"/>
                    <a:pt x="6301" y="11027"/>
                    <a:pt x="6301" y="10838"/>
                  </a:cubicBezTo>
                  <a:lnTo>
                    <a:pt x="6301" y="9830"/>
                  </a:lnTo>
                  <a:lnTo>
                    <a:pt x="6994" y="9830"/>
                  </a:lnTo>
                  <a:lnTo>
                    <a:pt x="7719" y="11657"/>
                  </a:lnTo>
                  <a:cubicBezTo>
                    <a:pt x="7791" y="11824"/>
                    <a:pt x="7916" y="11901"/>
                    <a:pt x="8042" y="11901"/>
                  </a:cubicBezTo>
                  <a:cubicBezTo>
                    <a:pt x="8082" y="11901"/>
                    <a:pt x="8122" y="11893"/>
                    <a:pt x="8160" y="11877"/>
                  </a:cubicBezTo>
                  <a:cubicBezTo>
                    <a:pt x="8349" y="11783"/>
                    <a:pt x="8444" y="11594"/>
                    <a:pt x="8349" y="11436"/>
                  </a:cubicBezTo>
                  <a:lnTo>
                    <a:pt x="7183" y="8443"/>
                  </a:lnTo>
                  <a:lnTo>
                    <a:pt x="11531" y="8443"/>
                  </a:lnTo>
                  <a:cubicBezTo>
                    <a:pt x="11752" y="8443"/>
                    <a:pt x="11909" y="8286"/>
                    <a:pt x="11909" y="8097"/>
                  </a:cubicBezTo>
                  <a:cubicBezTo>
                    <a:pt x="11909" y="7876"/>
                    <a:pt x="11752" y="7719"/>
                    <a:pt x="11531" y="7719"/>
                  </a:cubicBezTo>
                  <a:lnTo>
                    <a:pt x="11185" y="7719"/>
                  </a:lnTo>
                  <a:lnTo>
                    <a:pt x="11185" y="1418"/>
                  </a:lnTo>
                  <a:lnTo>
                    <a:pt x="11531" y="1418"/>
                  </a:lnTo>
                  <a:cubicBezTo>
                    <a:pt x="11752" y="1418"/>
                    <a:pt x="11909" y="1260"/>
                    <a:pt x="11909" y="1071"/>
                  </a:cubicBezTo>
                  <a:cubicBezTo>
                    <a:pt x="11909" y="882"/>
                    <a:pt x="11752" y="725"/>
                    <a:pt x="11531" y="725"/>
                  </a:cubicBezTo>
                  <a:lnTo>
                    <a:pt x="6301" y="725"/>
                  </a:lnTo>
                  <a:lnTo>
                    <a:pt x="6301" y="378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93"/>
            <p:cNvSpPr/>
            <p:nvPr/>
          </p:nvSpPr>
          <p:spPr>
            <a:xfrm>
              <a:off x="1449475" y="4086575"/>
              <a:ext cx="17350" cy="52000"/>
            </a:xfrm>
            <a:custGeom>
              <a:avLst/>
              <a:gdLst/>
              <a:ahLst/>
              <a:cxnLst/>
              <a:rect l="l" t="t" r="r" b="b"/>
              <a:pathLst>
                <a:path w="694" h="2080" extrusionOk="0">
                  <a:moveTo>
                    <a:pt x="1" y="0"/>
                  </a:moveTo>
                  <a:lnTo>
                    <a:pt x="1" y="2080"/>
                  </a:lnTo>
                  <a:lnTo>
                    <a:pt x="694" y="2080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93"/>
            <p:cNvSpPr/>
            <p:nvPr/>
          </p:nvSpPr>
          <p:spPr>
            <a:xfrm>
              <a:off x="1380175" y="41212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0" y="0"/>
                  </a:moveTo>
                  <a:lnTo>
                    <a:pt x="0" y="694"/>
                  </a:lnTo>
                  <a:lnTo>
                    <a:pt x="693" y="694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93"/>
            <p:cNvSpPr/>
            <p:nvPr/>
          </p:nvSpPr>
          <p:spPr>
            <a:xfrm>
              <a:off x="1518800" y="4051925"/>
              <a:ext cx="18125" cy="86650"/>
            </a:xfrm>
            <a:custGeom>
              <a:avLst/>
              <a:gdLst/>
              <a:ahLst/>
              <a:cxnLst/>
              <a:rect l="l" t="t" r="r" b="b"/>
              <a:pathLst>
                <a:path w="725" h="3466" extrusionOk="0">
                  <a:moveTo>
                    <a:pt x="0" y="0"/>
                  </a:moveTo>
                  <a:lnTo>
                    <a:pt x="0" y="3466"/>
                  </a:lnTo>
                  <a:lnTo>
                    <a:pt x="725" y="3466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3" name="Google Shape;693;p93"/>
          <p:cNvGrpSpPr/>
          <p:nvPr/>
        </p:nvGrpSpPr>
        <p:grpSpPr>
          <a:xfrm>
            <a:off x="6328849" y="1756297"/>
            <a:ext cx="506864" cy="509206"/>
            <a:chOff x="-1333975" y="2365850"/>
            <a:chExt cx="292225" cy="293575"/>
          </a:xfrm>
        </p:grpSpPr>
        <p:sp>
          <p:nvSpPr>
            <p:cNvPr id="694" name="Google Shape;694;p93"/>
            <p:cNvSpPr/>
            <p:nvPr/>
          </p:nvSpPr>
          <p:spPr>
            <a:xfrm>
              <a:off x="-1285150" y="2365850"/>
              <a:ext cx="191225" cy="293575"/>
            </a:xfrm>
            <a:custGeom>
              <a:avLst/>
              <a:gdLst/>
              <a:ahLst/>
              <a:cxnLst/>
              <a:rect l="l" t="t" r="r" b="b"/>
              <a:pathLst>
                <a:path w="7649" h="11743" extrusionOk="0">
                  <a:moveTo>
                    <a:pt x="3813" y="684"/>
                  </a:moveTo>
                  <a:cubicBezTo>
                    <a:pt x="5545" y="684"/>
                    <a:pt x="6900" y="2039"/>
                    <a:pt x="6900" y="3740"/>
                  </a:cubicBezTo>
                  <a:cubicBezTo>
                    <a:pt x="6931" y="4780"/>
                    <a:pt x="6553" y="5347"/>
                    <a:pt x="6270" y="5788"/>
                  </a:cubicBezTo>
                  <a:cubicBezTo>
                    <a:pt x="5797" y="6544"/>
                    <a:pt x="5608" y="6922"/>
                    <a:pt x="5608" y="7930"/>
                  </a:cubicBezTo>
                  <a:cubicBezTo>
                    <a:pt x="5608" y="8119"/>
                    <a:pt x="5451" y="8277"/>
                    <a:pt x="5230" y="8277"/>
                  </a:cubicBezTo>
                  <a:lnTo>
                    <a:pt x="2489" y="8277"/>
                  </a:lnTo>
                  <a:cubicBezTo>
                    <a:pt x="2300" y="8277"/>
                    <a:pt x="2143" y="8119"/>
                    <a:pt x="2143" y="7930"/>
                  </a:cubicBezTo>
                  <a:cubicBezTo>
                    <a:pt x="2143" y="6922"/>
                    <a:pt x="1922" y="6576"/>
                    <a:pt x="1450" y="5820"/>
                  </a:cubicBezTo>
                  <a:cubicBezTo>
                    <a:pt x="1198" y="5347"/>
                    <a:pt x="567" y="4528"/>
                    <a:pt x="788" y="3205"/>
                  </a:cubicBezTo>
                  <a:cubicBezTo>
                    <a:pt x="1040" y="1819"/>
                    <a:pt x="2237" y="684"/>
                    <a:pt x="3813" y="684"/>
                  </a:cubicBezTo>
                  <a:close/>
                  <a:moveTo>
                    <a:pt x="4852" y="8907"/>
                  </a:moveTo>
                  <a:lnTo>
                    <a:pt x="4852" y="9569"/>
                  </a:lnTo>
                  <a:lnTo>
                    <a:pt x="4506" y="9569"/>
                  </a:lnTo>
                  <a:cubicBezTo>
                    <a:pt x="4285" y="9569"/>
                    <a:pt x="4128" y="9726"/>
                    <a:pt x="4128" y="9915"/>
                  </a:cubicBezTo>
                  <a:cubicBezTo>
                    <a:pt x="4128" y="10136"/>
                    <a:pt x="4285" y="10293"/>
                    <a:pt x="4506" y="10293"/>
                  </a:cubicBezTo>
                  <a:lnTo>
                    <a:pt x="4852" y="10293"/>
                  </a:lnTo>
                  <a:lnTo>
                    <a:pt x="4852" y="10640"/>
                  </a:lnTo>
                  <a:cubicBezTo>
                    <a:pt x="4884" y="10829"/>
                    <a:pt x="4726" y="10986"/>
                    <a:pt x="4537" y="10986"/>
                  </a:cubicBezTo>
                  <a:lnTo>
                    <a:pt x="3151" y="10986"/>
                  </a:lnTo>
                  <a:cubicBezTo>
                    <a:pt x="2962" y="10986"/>
                    <a:pt x="2804" y="10829"/>
                    <a:pt x="2804" y="10640"/>
                  </a:cubicBezTo>
                  <a:lnTo>
                    <a:pt x="2804" y="10293"/>
                  </a:lnTo>
                  <a:lnTo>
                    <a:pt x="3151" y="10293"/>
                  </a:lnTo>
                  <a:cubicBezTo>
                    <a:pt x="3371" y="10293"/>
                    <a:pt x="3529" y="10136"/>
                    <a:pt x="3529" y="9915"/>
                  </a:cubicBezTo>
                  <a:cubicBezTo>
                    <a:pt x="3529" y="9726"/>
                    <a:pt x="3371" y="9569"/>
                    <a:pt x="3151" y="9569"/>
                  </a:cubicBezTo>
                  <a:lnTo>
                    <a:pt x="2804" y="9569"/>
                  </a:lnTo>
                  <a:lnTo>
                    <a:pt x="2804" y="8907"/>
                  </a:lnTo>
                  <a:close/>
                  <a:moveTo>
                    <a:pt x="3897" y="1"/>
                  </a:moveTo>
                  <a:cubicBezTo>
                    <a:pt x="3632" y="1"/>
                    <a:pt x="3361" y="28"/>
                    <a:pt x="3088" y="86"/>
                  </a:cubicBezTo>
                  <a:cubicBezTo>
                    <a:pt x="1607" y="401"/>
                    <a:pt x="441" y="1566"/>
                    <a:pt x="158" y="3079"/>
                  </a:cubicBezTo>
                  <a:cubicBezTo>
                    <a:pt x="0" y="3992"/>
                    <a:pt x="158" y="4969"/>
                    <a:pt x="631" y="5757"/>
                  </a:cubicBezTo>
                  <a:cubicBezTo>
                    <a:pt x="757" y="5914"/>
                    <a:pt x="820" y="6072"/>
                    <a:pt x="914" y="6229"/>
                  </a:cubicBezTo>
                  <a:cubicBezTo>
                    <a:pt x="1355" y="6891"/>
                    <a:pt x="1450" y="7143"/>
                    <a:pt x="1450" y="7962"/>
                  </a:cubicBezTo>
                  <a:cubicBezTo>
                    <a:pt x="1450" y="8403"/>
                    <a:pt x="1733" y="8781"/>
                    <a:pt x="2143" y="8939"/>
                  </a:cubicBezTo>
                  <a:lnTo>
                    <a:pt x="2143" y="10703"/>
                  </a:lnTo>
                  <a:cubicBezTo>
                    <a:pt x="2143" y="11270"/>
                    <a:pt x="2615" y="11743"/>
                    <a:pt x="3151" y="11743"/>
                  </a:cubicBezTo>
                  <a:lnTo>
                    <a:pt x="4537" y="11743"/>
                  </a:lnTo>
                  <a:cubicBezTo>
                    <a:pt x="5073" y="11743"/>
                    <a:pt x="5545" y="11270"/>
                    <a:pt x="5545" y="10703"/>
                  </a:cubicBezTo>
                  <a:lnTo>
                    <a:pt x="5545" y="8939"/>
                  </a:lnTo>
                  <a:cubicBezTo>
                    <a:pt x="5955" y="8781"/>
                    <a:pt x="6238" y="8435"/>
                    <a:pt x="6238" y="7962"/>
                  </a:cubicBezTo>
                  <a:lnTo>
                    <a:pt x="6238" y="7930"/>
                  </a:lnTo>
                  <a:cubicBezTo>
                    <a:pt x="6238" y="7143"/>
                    <a:pt x="6427" y="6828"/>
                    <a:pt x="6805" y="6229"/>
                  </a:cubicBezTo>
                  <a:cubicBezTo>
                    <a:pt x="7089" y="5788"/>
                    <a:pt x="7593" y="5032"/>
                    <a:pt x="7593" y="3835"/>
                  </a:cubicBezTo>
                  <a:cubicBezTo>
                    <a:pt x="7649" y="1658"/>
                    <a:pt x="5950" y="1"/>
                    <a:pt x="3897" y="1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93"/>
            <p:cNvSpPr/>
            <p:nvPr/>
          </p:nvSpPr>
          <p:spPr>
            <a:xfrm>
              <a:off x="-1076425" y="2452250"/>
              <a:ext cx="34675" cy="18150"/>
            </a:xfrm>
            <a:custGeom>
              <a:avLst/>
              <a:gdLst/>
              <a:ahLst/>
              <a:cxnLst/>
              <a:rect l="l" t="t" r="r" b="b"/>
              <a:pathLst>
                <a:path w="1387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29" y="725"/>
                    <a:pt x="1386" y="568"/>
                    <a:pt x="1386" y="379"/>
                  </a:cubicBez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93"/>
            <p:cNvSpPr/>
            <p:nvPr/>
          </p:nvSpPr>
          <p:spPr>
            <a:xfrm>
              <a:off x="-1333975" y="2452250"/>
              <a:ext cx="34675" cy="18150"/>
            </a:xfrm>
            <a:custGeom>
              <a:avLst/>
              <a:gdLst/>
              <a:ahLst/>
              <a:cxnLst/>
              <a:rect l="l" t="t" r="r" b="b"/>
              <a:pathLst>
                <a:path w="1387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008" y="725"/>
                  </a:lnTo>
                  <a:cubicBezTo>
                    <a:pt x="1197" y="694"/>
                    <a:pt x="1386" y="536"/>
                    <a:pt x="1386" y="379"/>
                  </a:cubicBezTo>
                  <a:cubicBezTo>
                    <a:pt x="1386" y="158"/>
                    <a:pt x="1197" y="1"/>
                    <a:pt x="1008" y="1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93"/>
            <p:cNvSpPr/>
            <p:nvPr/>
          </p:nvSpPr>
          <p:spPr>
            <a:xfrm>
              <a:off x="-1093750" y="2383050"/>
              <a:ext cx="35450" cy="26575"/>
            </a:xfrm>
            <a:custGeom>
              <a:avLst/>
              <a:gdLst/>
              <a:ahLst/>
              <a:cxnLst/>
              <a:rect l="l" t="t" r="r" b="b"/>
              <a:pathLst>
                <a:path w="1418" h="1063" extrusionOk="0">
                  <a:moveTo>
                    <a:pt x="992" y="1"/>
                  </a:moveTo>
                  <a:cubicBezTo>
                    <a:pt x="931" y="1"/>
                    <a:pt x="870" y="19"/>
                    <a:pt x="819" y="59"/>
                  </a:cubicBezTo>
                  <a:lnTo>
                    <a:pt x="221" y="406"/>
                  </a:lnTo>
                  <a:cubicBezTo>
                    <a:pt x="63" y="500"/>
                    <a:pt x="0" y="721"/>
                    <a:pt x="95" y="878"/>
                  </a:cubicBezTo>
                  <a:cubicBezTo>
                    <a:pt x="159" y="985"/>
                    <a:pt x="295" y="1063"/>
                    <a:pt x="415" y="1063"/>
                  </a:cubicBezTo>
                  <a:cubicBezTo>
                    <a:pt x="473" y="1063"/>
                    <a:pt x="527" y="1045"/>
                    <a:pt x="567" y="1005"/>
                  </a:cubicBezTo>
                  <a:lnTo>
                    <a:pt x="1166" y="658"/>
                  </a:lnTo>
                  <a:cubicBezTo>
                    <a:pt x="1323" y="563"/>
                    <a:pt x="1418" y="343"/>
                    <a:pt x="1292" y="185"/>
                  </a:cubicBezTo>
                  <a:cubicBezTo>
                    <a:pt x="1249" y="79"/>
                    <a:pt x="1120" y="1"/>
                    <a:pt x="992" y="1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93"/>
            <p:cNvSpPr/>
            <p:nvPr/>
          </p:nvSpPr>
          <p:spPr>
            <a:xfrm>
              <a:off x="-1317450" y="2512575"/>
              <a:ext cx="35475" cy="26225"/>
            </a:xfrm>
            <a:custGeom>
              <a:avLst/>
              <a:gdLst/>
              <a:ahLst/>
              <a:cxnLst/>
              <a:rect l="l" t="t" r="r" b="b"/>
              <a:pathLst>
                <a:path w="1419" h="1049" extrusionOk="0">
                  <a:moveTo>
                    <a:pt x="1005" y="1"/>
                  </a:moveTo>
                  <a:cubicBezTo>
                    <a:pt x="944" y="1"/>
                    <a:pt x="880" y="15"/>
                    <a:pt x="820" y="45"/>
                  </a:cubicBezTo>
                  <a:lnTo>
                    <a:pt x="221" y="392"/>
                  </a:lnTo>
                  <a:cubicBezTo>
                    <a:pt x="64" y="486"/>
                    <a:pt x="1" y="707"/>
                    <a:pt x="127" y="864"/>
                  </a:cubicBezTo>
                  <a:cubicBezTo>
                    <a:pt x="169" y="971"/>
                    <a:pt x="299" y="1049"/>
                    <a:pt x="427" y="1049"/>
                  </a:cubicBezTo>
                  <a:cubicBezTo>
                    <a:pt x="488" y="1049"/>
                    <a:pt x="548" y="1031"/>
                    <a:pt x="599" y="990"/>
                  </a:cubicBezTo>
                  <a:lnTo>
                    <a:pt x="1166" y="644"/>
                  </a:lnTo>
                  <a:cubicBezTo>
                    <a:pt x="1324" y="549"/>
                    <a:pt x="1418" y="329"/>
                    <a:pt x="1292" y="171"/>
                  </a:cubicBezTo>
                  <a:cubicBezTo>
                    <a:pt x="1250" y="64"/>
                    <a:pt x="1134" y="1"/>
                    <a:pt x="1005" y="1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93"/>
            <p:cNvSpPr/>
            <p:nvPr/>
          </p:nvSpPr>
          <p:spPr>
            <a:xfrm>
              <a:off x="-1092975" y="2512575"/>
              <a:ext cx="34675" cy="25525"/>
            </a:xfrm>
            <a:custGeom>
              <a:avLst/>
              <a:gdLst/>
              <a:ahLst/>
              <a:cxnLst/>
              <a:rect l="l" t="t" r="r" b="b"/>
              <a:pathLst>
                <a:path w="1387" h="1021" extrusionOk="0">
                  <a:moveTo>
                    <a:pt x="378" y="1"/>
                  </a:moveTo>
                  <a:cubicBezTo>
                    <a:pt x="264" y="1"/>
                    <a:pt x="149" y="64"/>
                    <a:pt x="64" y="171"/>
                  </a:cubicBezTo>
                  <a:cubicBezTo>
                    <a:pt x="1" y="329"/>
                    <a:pt x="32" y="518"/>
                    <a:pt x="190" y="644"/>
                  </a:cubicBezTo>
                  <a:lnTo>
                    <a:pt x="788" y="990"/>
                  </a:lnTo>
                  <a:cubicBezTo>
                    <a:pt x="838" y="1010"/>
                    <a:pt x="891" y="1021"/>
                    <a:pt x="944" y="1021"/>
                  </a:cubicBezTo>
                  <a:cubicBezTo>
                    <a:pt x="1059" y="1021"/>
                    <a:pt x="1175" y="972"/>
                    <a:pt x="1261" y="864"/>
                  </a:cubicBezTo>
                  <a:cubicBezTo>
                    <a:pt x="1387" y="675"/>
                    <a:pt x="1292" y="486"/>
                    <a:pt x="1135" y="392"/>
                  </a:cubicBezTo>
                  <a:lnTo>
                    <a:pt x="536" y="45"/>
                  </a:lnTo>
                  <a:cubicBezTo>
                    <a:pt x="486" y="15"/>
                    <a:pt x="432" y="1"/>
                    <a:pt x="378" y="1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93"/>
            <p:cNvSpPr/>
            <p:nvPr/>
          </p:nvSpPr>
          <p:spPr>
            <a:xfrm>
              <a:off x="-1316650" y="2383750"/>
              <a:ext cx="34675" cy="25525"/>
            </a:xfrm>
            <a:custGeom>
              <a:avLst/>
              <a:gdLst/>
              <a:ahLst/>
              <a:cxnLst/>
              <a:rect l="l" t="t" r="r" b="b"/>
              <a:pathLst>
                <a:path w="1387" h="1021" extrusionOk="0">
                  <a:moveTo>
                    <a:pt x="405" y="1"/>
                  </a:moveTo>
                  <a:cubicBezTo>
                    <a:pt x="283" y="1"/>
                    <a:pt x="159" y="50"/>
                    <a:pt x="95" y="157"/>
                  </a:cubicBezTo>
                  <a:cubicBezTo>
                    <a:pt x="0" y="315"/>
                    <a:pt x="63" y="504"/>
                    <a:pt x="221" y="630"/>
                  </a:cubicBezTo>
                  <a:lnTo>
                    <a:pt x="788" y="977"/>
                  </a:lnTo>
                  <a:cubicBezTo>
                    <a:pt x="838" y="1007"/>
                    <a:pt x="895" y="1021"/>
                    <a:pt x="953" y="1021"/>
                  </a:cubicBezTo>
                  <a:cubicBezTo>
                    <a:pt x="1074" y="1021"/>
                    <a:pt x="1196" y="958"/>
                    <a:pt x="1260" y="850"/>
                  </a:cubicBezTo>
                  <a:cubicBezTo>
                    <a:pt x="1386" y="693"/>
                    <a:pt x="1292" y="504"/>
                    <a:pt x="1134" y="378"/>
                  </a:cubicBezTo>
                  <a:lnTo>
                    <a:pt x="567" y="31"/>
                  </a:lnTo>
                  <a:cubicBezTo>
                    <a:pt x="517" y="11"/>
                    <a:pt x="461" y="1"/>
                    <a:pt x="405" y="1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93"/>
            <p:cNvSpPr/>
            <p:nvPr/>
          </p:nvSpPr>
          <p:spPr>
            <a:xfrm>
              <a:off x="-1239475" y="2401575"/>
              <a:ext cx="102425" cy="153100"/>
            </a:xfrm>
            <a:custGeom>
              <a:avLst/>
              <a:gdLst/>
              <a:ahLst/>
              <a:cxnLst/>
              <a:rect l="l" t="t" r="r" b="b"/>
              <a:pathLst>
                <a:path w="4097" h="6124" extrusionOk="0">
                  <a:moveTo>
                    <a:pt x="1733" y="1492"/>
                  </a:moveTo>
                  <a:lnTo>
                    <a:pt x="1733" y="2343"/>
                  </a:lnTo>
                  <a:cubicBezTo>
                    <a:pt x="1733" y="2500"/>
                    <a:pt x="1796" y="2626"/>
                    <a:pt x="1922" y="2658"/>
                  </a:cubicBezTo>
                  <a:lnTo>
                    <a:pt x="3246" y="3225"/>
                  </a:lnTo>
                  <a:lnTo>
                    <a:pt x="2395" y="4611"/>
                  </a:lnTo>
                  <a:lnTo>
                    <a:pt x="2395" y="3729"/>
                  </a:lnTo>
                  <a:cubicBezTo>
                    <a:pt x="2395" y="3572"/>
                    <a:pt x="2332" y="3445"/>
                    <a:pt x="2206" y="3414"/>
                  </a:cubicBezTo>
                  <a:lnTo>
                    <a:pt x="851" y="2878"/>
                  </a:lnTo>
                  <a:lnTo>
                    <a:pt x="1733" y="1492"/>
                  </a:lnTo>
                  <a:close/>
                  <a:moveTo>
                    <a:pt x="2038" y="0"/>
                  </a:moveTo>
                  <a:cubicBezTo>
                    <a:pt x="1919" y="0"/>
                    <a:pt x="1814" y="47"/>
                    <a:pt x="1765" y="169"/>
                  </a:cubicBezTo>
                  <a:lnTo>
                    <a:pt x="64" y="2941"/>
                  </a:lnTo>
                  <a:cubicBezTo>
                    <a:pt x="32" y="3004"/>
                    <a:pt x="1" y="3130"/>
                    <a:pt x="32" y="3225"/>
                  </a:cubicBezTo>
                  <a:cubicBezTo>
                    <a:pt x="64" y="3288"/>
                    <a:pt x="158" y="3382"/>
                    <a:pt x="221" y="3414"/>
                  </a:cubicBezTo>
                  <a:lnTo>
                    <a:pt x="1733" y="4013"/>
                  </a:lnTo>
                  <a:lnTo>
                    <a:pt x="1733" y="5808"/>
                  </a:lnTo>
                  <a:cubicBezTo>
                    <a:pt x="1733" y="5966"/>
                    <a:pt x="1859" y="6092"/>
                    <a:pt x="1954" y="6123"/>
                  </a:cubicBezTo>
                  <a:lnTo>
                    <a:pt x="2049" y="6123"/>
                  </a:lnTo>
                  <a:cubicBezTo>
                    <a:pt x="2143" y="6123"/>
                    <a:pt x="2269" y="6092"/>
                    <a:pt x="2301" y="5966"/>
                  </a:cubicBezTo>
                  <a:lnTo>
                    <a:pt x="4002" y="3225"/>
                  </a:lnTo>
                  <a:cubicBezTo>
                    <a:pt x="4033" y="3130"/>
                    <a:pt x="4096" y="3004"/>
                    <a:pt x="4033" y="2941"/>
                  </a:cubicBezTo>
                  <a:cubicBezTo>
                    <a:pt x="4033" y="2878"/>
                    <a:pt x="3970" y="2784"/>
                    <a:pt x="3907" y="2752"/>
                  </a:cubicBezTo>
                  <a:lnTo>
                    <a:pt x="2395" y="2154"/>
                  </a:lnTo>
                  <a:lnTo>
                    <a:pt x="2395" y="358"/>
                  </a:lnTo>
                  <a:cubicBezTo>
                    <a:pt x="2395" y="169"/>
                    <a:pt x="2269" y="74"/>
                    <a:pt x="2143" y="11"/>
                  </a:cubicBezTo>
                  <a:cubicBezTo>
                    <a:pt x="2108" y="4"/>
                    <a:pt x="2072" y="0"/>
                    <a:pt x="2038" y="0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8"/>
          <p:cNvSpPr/>
          <p:nvPr/>
        </p:nvSpPr>
        <p:spPr>
          <a:xfrm>
            <a:off x="0" y="0"/>
            <a:ext cx="4345800" cy="51435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7" name="Google Shape;267;p58"/>
          <p:cNvCxnSpPr/>
          <p:nvPr/>
        </p:nvCxnSpPr>
        <p:spPr>
          <a:xfrm>
            <a:off x="4909081" y="2594724"/>
            <a:ext cx="7344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8" name="Google Shape;268;p58"/>
          <p:cNvSpPr txBox="1">
            <a:spLocks noGrp="1"/>
          </p:cNvSpPr>
          <p:nvPr>
            <p:ph type="title"/>
          </p:nvPr>
        </p:nvSpPr>
        <p:spPr>
          <a:xfrm>
            <a:off x="4714325" y="1272236"/>
            <a:ext cx="3903600" cy="123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El fact checking como movimiento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69" name="Google Shape;269;p58"/>
          <p:cNvSpPr txBox="1">
            <a:spLocks noGrp="1"/>
          </p:cNvSpPr>
          <p:nvPr>
            <p:ph type="subTitle" idx="1"/>
          </p:nvPr>
        </p:nvSpPr>
        <p:spPr>
          <a:xfrm>
            <a:off x="4714325" y="2787190"/>
            <a:ext cx="3172800" cy="16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¿Qué buscamos?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>
            <a:alpha val="0"/>
          </a:srgbClr>
        </a:solidFill>
        <a:effectLst/>
      </p:bgPr>
    </p:bg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94"/>
          <p:cNvSpPr/>
          <p:nvPr/>
        </p:nvSpPr>
        <p:spPr>
          <a:xfrm>
            <a:off x="413430" y="248106"/>
            <a:ext cx="8317200" cy="46473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94"/>
          <p:cNvSpPr txBox="1">
            <a:spLocks noGrp="1"/>
          </p:cNvSpPr>
          <p:nvPr>
            <p:ph type="title" idx="4"/>
          </p:nvPr>
        </p:nvSpPr>
        <p:spPr>
          <a:xfrm>
            <a:off x="413430" y="806228"/>
            <a:ext cx="83172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 fuésemos fact checkers…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708" name="Google Shape;708;p94"/>
          <p:cNvSpPr txBox="1">
            <a:spLocks noGrp="1"/>
          </p:cNvSpPr>
          <p:nvPr>
            <p:ph type="ctrTitle"/>
          </p:nvPr>
        </p:nvSpPr>
        <p:spPr>
          <a:xfrm>
            <a:off x="692195" y="2082290"/>
            <a:ext cx="3577200" cy="6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FACTUAL/CHEQUEABLE</a:t>
            </a:r>
            <a:endParaRPr/>
          </a:p>
        </p:txBody>
      </p:sp>
      <p:sp>
        <p:nvSpPr>
          <p:cNvPr id="709" name="Google Shape;709;p94"/>
          <p:cNvSpPr txBox="1">
            <a:spLocks noGrp="1"/>
          </p:cNvSpPr>
          <p:nvPr>
            <p:ph type="subTitle" idx="1"/>
          </p:nvPr>
        </p:nvSpPr>
        <p:spPr>
          <a:xfrm>
            <a:off x="730627" y="2734983"/>
            <a:ext cx="3500400" cy="11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s"/>
              <a:t>Estadísticas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s"/>
              <a:t>Legalidad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s"/>
              <a:t>Datos históricos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s"/>
              <a:t>Hechos/comparaciones</a:t>
            </a:r>
            <a:endParaRPr/>
          </a:p>
        </p:txBody>
      </p:sp>
      <p:cxnSp>
        <p:nvCxnSpPr>
          <p:cNvPr id="710" name="Google Shape;710;p94"/>
          <p:cNvCxnSpPr/>
          <p:nvPr/>
        </p:nvCxnSpPr>
        <p:spPr>
          <a:xfrm>
            <a:off x="4571905" y="1856282"/>
            <a:ext cx="0" cy="2078100"/>
          </a:xfrm>
          <a:prstGeom prst="straightConnector1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11" name="Google Shape;711;p94"/>
          <p:cNvGrpSpPr/>
          <p:nvPr/>
        </p:nvGrpSpPr>
        <p:grpSpPr>
          <a:xfrm>
            <a:off x="2231913" y="1683437"/>
            <a:ext cx="506890" cy="663719"/>
            <a:chOff x="1310075" y="3980250"/>
            <a:chExt cx="297750" cy="297525"/>
          </a:xfrm>
        </p:grpSpPr>
        <p:sp>
          <p:nvSpPr>
            <p:cNvPr id="712" name="Google Shape;712;p94"/>
            <p:cNvSpPr/>
            <p:nvPr/>
          </p:nvSpPr>
          <p:spPr>
            <a:xfrm>
              <a:off x="1310075" y="3980250"/>
              <a:ext cx="297750" cy="297525"/>
            </a:xfrm>
            <a:custGeom>
              <a:avLst/>
              <a:gdLst/>
              <a:ahLst/>
              <a:cxnLst/>
              <a:rect l="l" t="t" r="r" b="b"/>
              <a:pathLst>
                <a:path w="11910" h="11901" extrusionOk="0">
                  <a:moveTo>
                    <a:pt x="3844" y="4946"/>
                  </a:moveTo>
                  <a:cubicBezTo>
                    <a:pt x="4033" y="4946"/>
                    <a:pt x="4190" y="5104"/>
                    <a:pt x="4190" y="5293"/>
                  </a:cubicBezTo>
                  <a:lnTo>
                    <a:pt x="4190" y="6679"/>
                  </a:lnTo>
                  <a:cubicBezTo>
                    <a:pt x="4190" y="6868"/>
                    <a:pt x="4033" y="7026"/>
                    <a:pt x="3844" y="7026"/>
                  </a:cubicBezTo>
                  <a:lnTo>
                    <a:pt x="2458" y="7026"/>
                  </a:lnTo>
                  <a:cubicBezTo>
                    <a:pt x="2269" y="7026"/>
                    <a:pt x="2111" y="6868"/>
                    <a:pt x="2111" y="6679"/>
                  </a:cubicBezTo>
                  <a:lnTo>
                    <a:pt x="2111" y="5293"/>
                  </a:lnTo>
                  <a:cubicBezTo>
                    <a:pt x="2111" y="5104"/>
                    <a:pt x="2269" y="4946"/>
                    <a:pt x="2458" y="4946"/>
                  </a:cubicBezTo>
                  <a:close/>
                  <a:moveTo>
                    <a:pt x="6616" y="3560"/>
                  </a:moveTo>
                  <a:cubicBezTo>
                    <a:pt x="6837" y="3560"/>
                    <a:pt x="6994" y="3718"/>
                    <a:pt x="6994" y="3907"/>
                  </a:cubicBezTo>
                  <a:lnTo>
                    <a:pt x="6994" y="6679"/>
                  </a:lnTo>
                  <a:cubicBezTo>
                    <a:pt x="6994" y="6868"/>
                    <a:pt x="6837" y="7026"/>
                    <a:pt x="6616" y="7026"/>
                  </a:cubicBezTo>
                  <a:lnTo>
                    <a:pt x="5262" y="7026"/>
                  </a:lnTo>
                  <a:cubicBezTo>
                    <a:pt x="5041" y="7026"/>
                    <a:pt x="4884" y="6868"/>
                    <a:pt x="4884" y="6679"/>
                  </a:cubicBezTo>
                  <a:lnTo>
                    <a:pt x="4884" y="3907"/>
                  </a:lnTo>
                  <a:cubicBezTo>
                    <a:pt x="4884" y="3718"/>
                    <a:pt x="5041" y="3560"/>
                    <a:pt x="5262" y="3560"/>
                  </a:cubicBezTo>
                  <a:close/>
                  <a:moveTo>
                    <a:pt x="9389" y="2174"/>
                  </a:moveTo>
                  <a:cubicBezTo>
                    <a:pt x="9578" y="2174"/>
                    <a:pt x="9735" y="2331"/>
                    <a:pt x="9735" y="2520"/>
                  </a:cubicBezTo>
                  <a:lnTo>
                    <a:pt x="9735" y="6679"/>
                  </a:lnTo>
                  <a:cubicBezTo>
                    <a:pt x="9735" y="6868"/>
                    <a:pt x="9578" y="7026"/>
                    <a:pt x="9389" y="7026"/>
                  </a:cubicBezTo>
                  <a:lnTo>
                    <a:pt x="8003" y="7026"/>
                  </a:lnTo>
                  <a:cubicBezTo>
                    <a:pt x="7813" y="7026"/>
                    <a:pt x="7656" y="6868"/>
                    <a:pt x="7656" y="6679"/>
                  </a:cubicBezTo>
                  <a:lnTo>
                    <a:pt x="7656" y="2520"/>
                  </a:lnTo>
                  <a:cubicBezTo>
                    <a:pt x="7656" y="2331"/>
                    <a:pt x="7813" y="2174"/>
                    <a:pt x="8003" y="2174"/>
                  </a:cubicBezTo>
                  <a:close/>
                  <a:moveTo>
                    <a:pt x="5577" y="8412"/>
                  </a:moveTo>
                  <a:lnTo>
                    <a:pt x="5577" y="9105"/>
                  </a:lnTo>
                  <a:lnTo>
                    <a:pt x="5167" y="9105"/>
                  </a:lnTo>
                  <a:lnTo>
                    <a:pt x="5451" y="8412"/>
                  </a:lnTo>
                  <a:close/>
                  <a:moveTo>
                    <a:pt x="6396" y="8412"/>
                  </a:moveTo>
                  <a:lnTo>
                    <a:pt x="6679" y="9105"/>
                  </a:lnTo>
                  <a:lnTo>
                    <a:pt x="6270" y="9105"/>
                  </a:lnTo>
                  <a:lnTo>
                    <a:pt x="6270" y="8412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78"/>
                  </a:cubicBezTo>
                  <a:lnTo>
                    <a:pt x="5608" y="725"/>
                  </a:lnTo>
                  <a:lnTo>
                    <a:pt x="347" y="725"/>
                  </a:lnTo>
                  <a:cubicBezTo>
                    <a:pt x="158" y="725"/>
                    <a:pt x="0" y="882"/>
                    <a:pt x="0" y="1071"/>
                  </a:cubicBezTo>
                  <a:cubicBezTo>
                    <a:pt x="0" y="1260"/>
                    <a:pt x="158" y="1418"/>
                    <a:pt x="347" y="1418"/>
                  </a:cubicBezTo>
                  <a:lnTo>
                    <a:pt x="725" y="1418"/>
                  </a:lnTo>
                  <a:lnTo>
                    <a:pt x="725" y="7719"/>
                  </a:lnTo>
                  <a:lnTo>
                    <a:pt x="378" y="7719"/>
                  </a:lnTo>
                  <a:cubicBezTo>
                    <a:pt x="158" y="7719"/>
                    <a:pt x="0" y="7876"/>
                    <a:pt x="0" y="8097"/>
                  </a:cubicBezTo>
                  <a:cubicBezTo>
                    <a:pt x="0" y="8286"/>
                    <a:pt x="158" y="8443"/>
                    <a:pt x="378" y="8443"/>
                  </a:cubicBezTo>
                  <a:lnTo>
                    <a:pt x="4726" y="8443"/>
                  </a:lnTo>
                  <a:lnTo>
                    <a:pt x="3560" y="11436"/>
                  </a:lnTo>
                  <a:cubicBezTo>
                    <a:pt x="3466" y="11625"/>
                    <a:pt x="3560" y="11814"/>
                    <a:pt x="3749" y="11877"/>
                  </a:cubicBezTo>
                  <a:cubicBezTo>
                    <a:pt x="3788" y="11893"/>
                    <a:pt x="3831" y="11901"/>
                    <a:pt x="3876" y="11901"/>
                  </a:cubicBezTo>
                  <a:cubicBezTo>
                    <a:pt x="4016" y="11901"/>
                    <a:pt x="4167" y="11824"/>
                    <a:pt x="4190" y="11657"/>
                  </a:cubicBezTo>
                  <a:lnTo>
                    <a:pt x="4947" y="9830"/>
                  </a:lnTo>
                  <a:lnTo>
                    <a:pt x="5608" y="9830"/>
                  </a:lnTo>
                  <a:lnTo>
                    <a:pt x="5608" y="10838"/>
                  </a:lnTo>
                  <a:cubicBezTo>
                    <a:pt x="5608" y="11027"/>
                    <a:pt x="5766" y="11184"/>
                    <a:pt x="5955" y="11184"/>
                  </a:cubicBezTo>
                  <a:cubicBezTo>
                    <a:pt x="6144" y="11184"/>
                    <a:pt x="6301" y="11027"/>
                    <a:pt x="6301" y="10838"/>
                  </a:cubicBezTo>
                  <a:lnTo>
                    <a:pt x="6301" y="9830"/>
                  </a:lnTo>
                  <a:lnTo>
                    <a:pt x="6994" y="9830"/>
                  </a:lnTo>
                  <a:lnTo>
                    <a:pt x="7719" y="11657"/>
                  </a:lnTo>
                  <a:cubicBezTo>
                    <a:pt x="7791" y="11824"/>
                    <a:pt x="7916" y="11901"/>
                    <a:pt x="8042" y="11901"/>
                  </a:cubicBezTo>
                  <a:cubicBezTo>
                    <a:pt x="8082" y="11901"/>
                    <a:pt x="8122" y="11893"/>
                    <a:pt x="8160" y="11877"/>
                  </a:cubicBezTo>
                  <a:cubicBezTo>
                    <a:pt x="8349" y="11783"/>
                    <a:pt x="8444" y="11594"/>
                    <a:pt x="8349" y="11436"/>
                  </a:cubicBezTo>
                  <a:lnTo>
                    <a:pt x="7183" y="8443"/>
                  </a:lnTo>
                  <a:lnTo>
                    <a:pt x="11531" y="8443"/>
                  </a:lnTo>
                  <a:cubicBezTo>
                    <a:pt x="11752" y="8443"/>
                    <a:pt x="11909" y="8286"/>
                    <a:pt x="11909" y="8097"/>
                  </a:cubicBezTo>
                  <a:cubicBezTo>
                    <a:pt x="11909" y="7876"/>
                    <a:pt x="11752" y="7719"/>
                    <a:pt x="11531" y="7719"/>
                  </a:cubicBezTo>
                  <a:lnTo>
                    <a:pt x="11185" y="7719"/>
                  </a:lnTo>
                  <a:lnTo>
                    <a:pt x="11185" y="1418"/>
                  </a:lnTo>
                  <a:lnTo>
                    <a:pt x="11531" y="1418"/>
                  </a:lnTo>
                  <a:cubicBezTo>
                    <a:pt x="11752" y="1418"/>
                    <a:pt x="11909" y="1260"/>
                    <a:pt x="11909" y="1071"/>
                  </a:cubicBezTo>
                  <a:cubicBezTo>
                    <a:pt x="11909" y="882"/>
                    <a:pt x="11752" y="725"/>
                    <a:pt x="11531" y="725"/>
                  </a:cubicBezTo>
                  <a:lnTo>
                    <a:pt x="6301" y="725"/>
                  </a:lnTo>
                  <a:lnTo>
                    <a:pt x="6301" y="378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94"/>
            <p:cNvSpPr/>
            <p:nvPr/>
          </p:nvSpPr>
          <p:spPr>
            <a:xfrm>
              <a:off x="1449475" y="4086575"/>
              <a:ext cx="17350" cy="52000"/>
            </a:xfrm>
            <a:custGeom>
              <a:avLst/>
              <a:gdLst/>
              <a:ahLst/>
              <a:cxnLst/>
              <a:rect l="l" t="t" r="r" b="b"/>
              <a:pathLst>
                <a:path w="694" h="2080" extrusionOk="0">
                  <a:moveTo>
                    <a:pt x="1" y="0"/>
                  </a:moveTo>
                  <a:lnTo>
                    <a:pt x="1" y="2080"/>
                  </a:lnTo>
                  <a:lnTo>
                    <a:pt x="694" y="2080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94"/>
            <p:cNvSpPr/>
            <p:nvPr/>
          </p:nvSpPr>
          <p:spPr>
            <a:xfrm>
              <a:off x="1380175" y="41212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0" y="0"/>
                  </a:moveTo>
                  <a:lnTo>
                    <a:pt x="0" y="694"/>
                  </a:lnTo>
                  <a:lnTo>
                    <a:pt x="693" y="694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94"/>
            <p:cNvSpPr/>
            <p:nvPr/>
          </p:nvSpPr>
          <p:spPr>
            <a:xfrm>
              <a:off x="1518800" y="4051925"/>
              <a:ext cx="18125" cy="86650"/>
            </a:xfrm>
            <a:custGeom>
              <a:avLst/>
              <a:gdLst/>
              <a:ahLst/>
              <a:cxnLst/>
              <a:rect l="l" t="t" r="r" b="b"/>
              <a:pathLst>
                <a:path w="725" h="3466" extrusionOk="0">
                  <a:moveTo>
                    <a:pt x="0" y="0"/>
                  </a:moveTo>
                  <a:lnTo>
                    <a:pt x="0" y="3466"/>
                  </a:lnTo>
                  <a:lnTo>
                    <a:pt x="725" y="3466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93C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6" name="Google Shape;716;p94"/>
          <p:cNvPicPr preferRelativeResize="0"/>
          <p:nvPr/>
        </p:nvPicPr>
        <p:blipFill rotWithShape="1">
          <a:blip r:embed="rId3">
            <a:alphaModFix/>
          </a:blip>
          <a:srcRect l="39332" t="16208" r="39024" b="11332"/>
          <a:stretch/>
        </p:blipFill>
        <p:spPr>
          <a:xfrm>
            <a:off x="5674275" y="789675"/>
            <a:ext cx="1892549" cy="356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>
            <a:alpha val="0"/>
          </a:srgbClr>
        </a:solidFill>
        <a:effectLst/>
      </p:bgPr>
    </p:bg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95"/>
          <p:cNvSpPr/>
          <p:nvPr/>
        </p:nvSpPr>
        <p:spPr>
          <a:xfrm>
            <a:off x="413430" y="248106"/>
            <a:ext cx="8317200" cy="46473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95"/>
          <p:cNvSpPr txBox="1">
            <a:spLocks noGrp="1"/>
          </p:cNvSpPr>
          <p:nvPr>
            <p:ph type="title" idx="4"/>
          </p:nvPr>
        </p:nvSpPr>
        <p:spPr>
          <a:xfrm>
            <a:off x="413430" y="806228"/>
            <a:ext cx="83172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 fuésemos fact checkers…</a:t>
            </a:r>
            <a:endParaRPr>
              <a:solidFill>
                <a:srgbClr val="434343"/>
              </a:solidFill>
            </a:endParaRPr>
          </a:p>
        </p:txBody>
      </p:sp>
      <p:cxnSp>
        <p:nvCxnSpPr>
          <p:cNvPr id="723" name="Google Shape;723;p95"/>
          <p:cNvCxnSpPr/>
          <p:nvPr/>
        </p:nvCxnSpPr>
        <p:spPr>
          <a:xfrm>
            <a:off x="4571905" y="1856282"/>
            <a:ext cx="0" cy="2078100"/>
          </a:xfrm>
          <a:prstGeom prst="straightConnector1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24" name="Google Shape;724;p95"/>
          <p:cNvPicPr preferRelativeResize="0"/>
          <p:nvPr/>
        </p:nvPicPr>
        <p:blipFill rotWithShape="1">
          <a:blip r:embed="rId3">
            <a:alphaModFix/>
          </a:blip>
          <a:srcRect l="39332" t="16208" r="39024" b="11332"/>
          <a:stretch/>
        </p:blipFill>
        <p:spPr>
          <a:xfrm>
            <a:off x="1503325" y="1326425"/>
            <a:ext cx="1892549" cy="3564151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95"/>
          <p:cNvSpPr txBox="1">
            <a:spLocks noGrp="1"/>
          </p:cNvSpPr>
          <p:nvPr>
            <p:ph type="subTitle" idx="1"/>
          </p:nvPr>
        </p:nvSpPr>
        <p:spPr>
          <a:xfrm>
            <a:off x="4921625" y="2034471"/>
            <a:ext cx="3500400" cy="17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⃠"/>
            </a:pPr>
            <a:r>
              <a:rPr lang="es"/>
              <a:t>Datos o hechos obvios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⃠"/>
            </a:pPr>
            <a:r>
              <a:rPr lang="es"/>
              <a:t>Irrelevantes para el debate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⃠"/>
            </a:pPr>
            <a:r>
              <a:rPr lang="es"/>
              <a:t>Demasiado tiempo o recursos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⃠"/>
            </a:pPr>
            <a:r>
              <a:rPr lang="es"/>
              <a:t>Producción de datos en el campo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⃠"/>
            </a:pPr>
            <a:r>
              <a:rPr lang="es"/>
              <a:t>Negaciones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⃠"/>
            </a:pPr>
            <a:r>
              <a:rPr lang="es"/>
              <a:t>Grandes preguntas universales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⃠"/>
            </a:pPr>
            <a:r>
              <a:rPr lang="es"/>
              <a:t>Decisiones judiciales</a:t>
            </a:r>
            <a:endParaRPr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>
            <a:alpha val="0"/>
          </a:srgbClr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96"/>
          <p:cNvSpPr/>
          <p:nvPr/>
        </p:nvSpPr>
        <p:spPr>
          <a:xfrm>
            <a:off x="527336" y="362617"/>
            <a:ext cx="8069100" cy="45531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96"/>
          <p:cNvSpPr txBox="1">
            <a:spLocks noGrp="1"/>
          </p:cNvSpPr>
          <p:nvPr>
            <p:ph type="title" idx="6"/>
          </p:nvPr>
        </p:nvSpPr>
        <p:spPr>
          <a:xfrm>
            <a:off x="527529" y="604186"/>
            <a:ext cx="8069100" cy="50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¿Verdadero o falso?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732" name="Google Shape;732;p96"/>
          <p:cNvSpPr txBox="1">
            <a:spLocks noGrp="1"/>
          </p:cNvSpPr>
          <p:nvPr>
            <p:ph type="ctrTitle" idx="7"/>
          </p:nvPr>
        </p:nvSpPr>
        <p:spPr>
          <a:xfrm>
            <a:off x="790852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FALSO</a:t>
            </a:r>
            <a:endParaRPr/>
          </a:p>
        </p:txBody>
      </p:sp>
      <p:sp>
        <p:nvSpPr>
          <p:cNvPr id="733" name="Google Shape;733;p96"/>
          <p:cNvSpPr txBox="1">
            <a:spLocks noGrp="1"/>
          </p:cNvSpPr>
          <p:nvPr>
            <p:ph type="ctrTitle" idx="9"/>
          </p:nvPr>
        </p:nvSpPr>
        <p:spPr>
          <a:xfrm>
            <a:off x="3404358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VERDADERO</a:t>
            </a:r>
            <a:endParaRPr/>
          </a:p>
        </p:txBody>
      </p:sp>
      <p:sp>
        <p:nvSpPr>
          <p:cNvPr id="734" name="Google Shape;734;p96"/>
          <p:cNvSpPr txBox="1">
            <a:spLocks noGrp="1"/>
          </p:cNvSpPr>
          <p:nvPr>
            <p:ph type="subTitle" idx="13"/>
          </p:nvPr>
        </p:nvSpPr>
        <p:spPr>
          <a:xfrm>
            <a:off x="3368933" y="2111529"/>
            <a:ext cx="23925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España tiene más de 47 millones de habitantes</a:t>
            </a:r>
            <a:endParaRPr/>
          </a:p>
        </p:txBody>
      </p:sp>
      <p:sp>
        <p:nvSpPr>
          <p:cNvPr id="735" name="Google Shape;735;p96"/>
          <p:cNvSpPr txBox="1">
            <a:spLocks noGrp="1"/>
          </p:cNvSpPr>
          <p:nvPr>
            <p:ph type="ctrTitle" idx="14"/>
          </p:nvPr>
        </p:nvSpPr>
        <p:spPr>
          <a:xfrm>
            <a:off x="6035738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¿?</a:t>
            </a:r>
            <a:endParaRPr/>
          </a:p>
        </p:txBody>
      </p:sp>
      <p:sp>
        <p:nvSpPr>
          <p:cNvPr id="736" name="Google Shape;736;p96"/>
          <p:cNvSpPr txBox="1">
            <a:spLocks noGrp="1"/>
          </p:cNvSpPr>
          <p:nvPr>
            <p:ph type="subTitle" idx="15"/>
          </p:nvPr>
        </p:nvSpPr>
        <p:spPr>
          <a:xfrm>
            <a:off x="5880836" y="1974233"/>
            <a:ext cx="25461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“Juntos, lanzaremos nuevos proyectos en transición energética, energía limpia, cultura, educación y defensa”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96"/>
          <p:cNvSpPr txBox="1">
            <a:spLocks noGrp="1"/>
          </p:cNvSpPr>
          <p:nvPr>
            <p:ph type="ctrTitle"/>
          </p:nvPr>
        </p:nvSpPr>
        <p:spPr>
          <a:xfrm>
            <a:off x="790852" y="2875947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VERDADERO</a:t>
            </a:r>
            <a:endParaRPr/>
          </a:p>
        </p:txBody>
      </p:sp>
      <p:sp>
        <p:nvSpPr>
          <p:cNvPr id="738" name="Google Shape;738;p96"/>
          <p:cNvSpPr txBox="1">
            <a:spLocks noGrp="1"/>
          </p:cNvSpPr>
          <p:nvPr>
            <p:ph type="subTitle" idx="1"/>
          </p:nvPr>
        </p:nvSpPr>
        <p:spPr>
          <a:xfrm>
            <a:off x="653821" y="3515395"/>
            <a:ext cx="25959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 Argentina está permitido cambiar el sexo que figura en el acta de nacimiento de una persona</a:t>
            </a:r>
            <a:endParaRPr/>
          </a:p>
        </p:txBody>
      </p:sp>
      <p:sp>
        <p:nvSpPr>
          <p:cNvPr id="739" name="Google Shape;739;p96"/>
          <p:cNvSpPr txBox="1">
            <a:spLocks noGrp="1"/>
          </p:cNvSpPr>
          <p:nvPr>
            <p:ph type="ctrTitle" idx="2"/>
          </p:nvPr>
        </p:nvSpPr>
        <p:spPr>
          <a:xfrm>
            <a:off x="3404358" y="2875947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¿?</a:t>
            </a:r>
            <a:endParaRPr/>
          </a:p>
        </p:txBody>
      </p:sp>
      <p:sp>
        <p:nvSpPr>
          <p:cNvPr id="740" name="Google Shape;740;p96"/>
          <p:cNvSpPr txBox="1">
            <a:spLocks noGrp="1"/>
          </p:cNvSpPr>
          <p:nvPr>
            <p:ph type="subTitle" idx="3"/>
          </p:nvPr>
        </p:nvSpPr>
        <p:spPr>
          <a:xfrm>
            <a:off x="3333316" y="3515395"/>
            <a:ext cx="24636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Comparados con los gatos, los perros son mejores como animales de compañía</a:t>
            </a:r>
            <a:endParaRPr/>
          </a:p>
        </p:txBody>
      </p:sp>
      <p:sp>
        <p:nvSpPr>
          <p:cNvPr id="741" name="Google Shape;741;p96"/>
          <p:cNvSpPr txBox="1">
            <a:spLocks noGrp="1"/>
          </p:cNvSpPr>
          <p:nvPr>
            <p:ph type="ctrTitle" idx="4"/>
          </p:nvPr>
        </p:nvSpPr>
        <p:spPr>
          <a:xfrm>
            <a:off x="6035768" y="2875947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FALSO</a:t>
            </a:r>
            <a:endParaRPr/>
          </a:p>
        </p:txBody>
      </p:sp>
      <p:sp>
        <p:nvSpPr>
          <p:cNvPr id="742" name="Google Shape;742;p96"/>
          <p:cNvSpPr txBox="1">
            <a:spLocks noGrp="1"/>
          </p:cNvSpPr>
          <p:nvPr>
            <p:ph type="subTitle" idx="5"/>
          </p:nvPr>
        </p:nvSpPr>
        <p:spPr>
          <a:xfrm>
            <a:off x="6035768" y="3515395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Mercurio es el planeta con mayor temperatura del sistema solar</a:t>
            </a:r>
            <a:endParaRPr/>
          </a:p>
        </p:txBody>
      </p:sp>
      <p:cxnSp>
        <p:nvCxnSpPr>
          <p:cNvPr id="743" name="Google Shape;743;p96"/>
          <p:cNvCxnSpPr/>
          <p:nvPr/>
        </p:nvCxnSpPr>
        <p:spPr>
          <a:xfrm>
            <a:off x="3382344" y="1598394"/>
            <a:ext cx="0" cy="25977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4" name="Google Shape;744;p96"/>
          <p:cNvCxnSpPr/>
          <p:nvPr/>
        </p:nvCxnSpPr>
        <p:spPr>
          <a:xfrm>
            <a:off x="4190397" y="1292877"/>
            <a:ext cx="7428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5" name="Google Shape;745;p96"/>
          <p:cNvCxnSpPr/>
          <p:nvPr/>
        </p:nvCxnSpPr>
        <p:spPr>
          <a:xfrm rot="10800000" flipH="1">
            <a:off x="1087895" y="3029300"/>
            <a:ext cx="6963000" cy="141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6" name="Google Shape;746;p96"/>
          <p:cNvCxnSpPr/>
          <p:nvPr/>
        </p:nvCxnSpPr>
        <p:spPr>
          <a:xfrm>
            <a:off x="6035769" y="1598394"/>
            <a:ext cx="0" cy="25977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47" name="Google Shape;747;p96"/>
          <p:cNvPicPr preferRelativeResize="0"/>
          <p:nvPr/>
        </p:nvPicPr>
        <p:blipFill rotWithShape="1">
          <a:blip r:embed="rId3">
            <a:alphaModFix/>
          </a:blip>
          <a:srcRect l="21821" t="42690" r="46929" b="26120"/>
          <a:stretch/>
        </p:blipFill>
        <p:spPr>
          <a:xfrm>
            <a:off x="1206750" y="2076575"/>
            <a:ext cx="1573200" cy="8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97"/>
          <p:cNvSpPr/>
          <p:nvPr/>
        </p:nvSpPr>
        <p:spPr>
          <a:xfrm>
            <a:off x="0" y="604475"/>
            <a:ext cx="9144000" cy="39348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97"/>
          <p:cNvSpPr txBox="1">
            <a:spLocks noGrp="1"/>
          </p:cNvSpPr>
          <p:nvPr>
            <p:ph type="title"/>
          </p:nvPr>
        </p:nvSpPr>
        <p:spPr>
          <a:xfrm>
            <a:off x="5640600" y="1462223"/>
            <a:ext cx="3503400" cy="18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¿Cómo chequear si una imagen fue manipulada o sacada de contexto?</a:t>
            </a:r>
            <a:endParaRPr>
              <a:solidFill>
                <a:srgbClr val="434343"/>
              </a:solidFill>
            </a:endParaRPr>
          </a:p>
        </p:txBody>
      </p:sp>
      <p:grpSp>
        <p:nvGrpSpPr>
          <p:cNvPr id="754" name="Google Shape;754;p97"/>
          <p:cNvGrpSpPr/>
          <p:nvPr/>
        </p:nvGrpSpPr>
        <p:grpSpPr>
          <a:xfrm>
            <a:off x="517857" y="604427"/>
            <a:ext cx="4923120" cy="3934584"/>
            <a:chOff x="1669410" y="1345922"/>
            <a:chExt cx="4021500" cy="3062887"/>
          </a:xfrm>
        </p:grpSpPr>
        <p:sp>
          <p:nvSpPr>
            <p:cNvPr id="755" name="Google Shape;755;p97"/>
            <p:cNvSpPr/>
            <p:nvPr/>
          </p:nvSpPr>
          <p:spPr>
            <a:xfrm>
              <a:off x="1669410" y="1345922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97"/>
            <p:cNvSpPr/>
            <p:nvPr/>
          </p:nvSpPr>
          <p:spPr>
            <a:xfrm>
              <a:off x="1696753" y="1373639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97"/>
            <p:cNvSpPr/>
            <p:nvPr/>
          </p:nvSpPr>
          <p:spPr>
            <a:xfrm>
              <a:off x="2991808" y="3890161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53535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758" name="Google Shape;758;p97"/>
            <p:cNvCxnSpPr/>
            <p:nvPr/>
          </p:nvCxnSpPr>
          <p:spPr>
            <a:xfrm>
              <a:off x="3006650" y="4359727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53535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759" name="Google Shape;759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419" y="955532"/>
            <a:ext cx="4694000" cy="235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98"/>
          <p:cNvSpPr/>
          <p:nvPr/>
        </p:nvSpPr>
        <p:spPr>
          <a:xfrm>
            <a:off x="0" y="604475"/>
            <a:ext cx="9144000" cy="39348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98"/>
          <p:cNvSpPr txBox="1">
            <a:spLocks noGrp="1"/>
          </p:cNvSpPr>
          <p:nvPr>
            <p:ph type="title"/>
          </p:nvPr>
        </p:nvSpPr>
        <p:spPr>
          <a:xfrm>
            <a:off x="5570425" y="1669949"/>
            <a:ext cx="3503400" cy="10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Búsqueda inversa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 imágenes</a:t>
            </a:r>
            <a:endParaRPr>
              <a:solidFill>
                <a:srgbClr val="434343"/>
              </a:solidFill>
            </a:endParaRPr>
          </a:p>
        </p:txBody>
      </p:sp>
      <p:grpSp>
        <p:nvGrpSpPr>
          <p:cNvPr id="766" name="Google Shape;766;p98"/>
          <p:cNvGrpSpPr/>
          <p:nvPr/>
        </p:nvGrpSpPr>
        <p:grpSpPr>
          <a:xfrm>
            <a:off x="517857" y="604427"/>
            <a:ext cx="4923120" cy="3934584"/>
            <a:chOff x="1669410" y="1345922"/>
            <a:chExt cx="4021500" cy="3062887"/>
          </a:xfrm>
        </p:grpSpPr>
        <p:sp>
          <p:nvSpPr>
            <p:cNvPr id="767" name="Google Shape;767;p98"/>
            <p:cNvSpPr/>
            <p:nvPr/>
          </p:nvSpPr>
          <p:spPr>
            <a:xfrm>
              <a:off x="1669410" y="1345922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98"/>
            <p:cNvSpPr/>
            <p:nvPr/>
          </p:nvSpPr>
          <p:spPr>
            <a:xfrm>
              <a:off x="1696753" y="1373639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98"/>
            <p:cNvSpPr/>
            <p:nvPr/>
          </p:nvSpPr>
          <p:spPr>
            <a:xfrm>
              <a:off x="2991808" y="3890161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53535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770" name="Google Shape;770;p98"/>
            <p:cNvCxnSpPr/>
            <p:nvPr/>
          </p:nvCxnSpPr>
          <p:spPr>
            <a:xfrm>
              <a:off x="3006650" y="4359727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53535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771" name="Google Shape;771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725" y="936950"/>
            <a:ext cx="4670250" cy="255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99"/>
          <p:cNvSpPr/>
          <p:nvPr/>
        </p:nvSpPr>
        <p:spPr>
          <a:xfrm>
            <a:off x="0" y="604475"/>
            <a:ext cx="9144000" cy="39348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99"/>
          <p:cNvSpPr txBox="1">
            <a:spLocks noGrp="1"/>
          </p:cNvSpPr>
          <p:nvPr>
            <p:ph type="title"/>
          </p:nvPr>
        </p:nvSpPr>
        <p:spPr>
          <a:xfrm>
            <a:off x="5570425" y="1669949"/>
            <a:ext cx="3503400" cy="10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Búsqueda inversa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 imágenes</a:t>
            </a:r>
            <a:endParaRPr>
              <a:solidFill>
                <a:srgbClr val="434343"/>
              </a:solidFill>
            </a:endParaRPr>
          </a:p>
        </p:txBody>
      </p:sp>
      <p:grpSp>
        <p:nvGrpSpPr>
          <p:cNvPr id="778" name="Google Shape;778;p99"/>
          <p:cNvGrpSpPr/>
          <p:nvPr/>
        </p:nvGrpSpPr>
        <p:grpSpPr>
          <a:xfrm>
            <a:off x="517857" y="604427"/>
            <a:ext cx="4923120" cy="3934584"/>
            <a:chOff x="1669410" y="1345922"/>
            <a:chExt cx="4021500" cy="3062887"/>
          </a:xfrm>
        </p:grpSpPr>
        <p:sp>
          <p:nvSpPr>
            <p:cNvPr id="779" name="Google Shape;779;p99"/>
            <p:cNvSpPr/>
            <p:nvPr/>
          </p:nvSpPr>
          <p:spPr>
            <a:xfrm>
              <a:off x="1669410" y="1345922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99"/>
            <p:cNvSpPr/>
            <p:nvPr/>
          </p:nvSpPr>
          <p:spPr>
            <a:xfrm>
              <a:off x="1696753" y="1373639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99"/>
            <p:cNvSpPr/>
            <p:nvPr/>
          </p:nvSpPr>
          <p:spPr>
            <a:xfrm>
              <a:off x="2991808" y="3890161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53535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782" name="Google Shape;782;p99"/>
            <p:cNvCxnSpPr/>
            <p:nvPr/>
          </p:nvCxnSpPr>
          <p:spPr>
            <a:xfrm>
              <a:off x="3006650" y="4359727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53535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783" name="Google Shape;783;p99"/>
          <p:cNvPicPr preferRelativeResize="0"/>
          <p:nvPr/>
        </p:nvPicPr>
        <p:blipFill rotWithShape="1">
          <a:blip r:embed="rId3">
            <a:alphaModFix/>
          </a:blip>
          <a:srcRect l="11182" t="10719" r="44408" b="4678"/>
          <a:stretch/>
        </p:blipFill>
        <p:spPr>
          <a:xfrm>
            <a:off x="1479875" y="627650"/>
            <a:ext cx="3003398" cy="321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00"/>
          <p:cNvSpPr/>
          <p:nvPr/>
        </p:nvSpPr>
        <p:spPr>
          <a:xfrm>
            <a:off x="0" y="604475"/>
            <a:ext cx="9144000" cy="39348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00"/>
          <p:cNvSpPr txBox="1">
            <a:spLocks noGrp="1"/>
          </p:cNvSpPr>
          <p:nvPr>
            <p:ph type="title"/>
          </p:nvPr>
        </p:nvSpPr>
        <p:spPr>
          <a:xfrm>
            <a:off x="5570425" y="1669949"/>
            <a:ext cx="3503400" cy="10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Google Street View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0">
                <a:solidFill>
                  <a:srgbClr val="333333"/>
                </a:solidFill>
              </a:rPr>
              <a:t>500 5th Ave N, Seattle, Washington</a:t>
            </a:r>
            <a:endParaRPr>
              <a:solidFill>
                <a:srgbClr val="434343"/>
              </a:solidFill>
            </a:endParaRPr>
          </a:p>
        </p:txBody>
      </p:sp>
      <p:grpSp>
        <p:nvGrpSpPr>
          <p:cNvPr id="790" name="Google Shape;790;p100"/>
          <p:cNvGrpSpPr/>
          <p:nvPr/>
        </p:nvGrpSpPr>
        <p:grpSpPr>
          <a:xfrm>
            <a:off x="517857" y="604427"/>
            <a:ext cx="4923120" cy="3934584"/>
            <a:chOff x="1669410" y="1345922"/>
            <a:chExt cx="4021500" cy="3062887"/>
          </a:xfrm>
        </p:grpSpPr>
        <p:sp>
          <p:nvSpPr>
            <p:cNvPr id="791" name="Google Shape;791;p100"/>
            <p:cNvSpPr/>
            <p:nvPr/>
          </p:nvSpPr>
          <p:spPr>
            <a:xfrm>
              <a:off x="1669410" y="1345922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00"/>
            <p:cNvSpPr/>
            <p:nvPr/>
          </p:nvSpPr>
          <p:spPr>
            <a:xfrm>
              <a:off x="1696753" y="1373639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rgbClr val="53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00"/>
            <p:cNvSpPr/>
            <p:nvPr/>
          </p:nvSpPr>
          <p:spPr>
            <a:xfrm>
              <a:off x="2991808" y="3890161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53535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794" name="Google Shape;794;p100"/>
            <p:cNvCxnSpPr/>
            <p:nvPr/>
          </p:nvCxnSpPr>
          <p:spPr>
            <a:xfrm>
              <a:off x="3006650" y="4359727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53535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795" name="Google Shape;795;p100"/>
          <p:cNvPicPr preferRelativeResize="0"/>
          <p:nvPr/>
        </p:nvPicPr>
        <p:blipFill rotWithShape="1">
          <a:blip r:embed="rId3">
            <a:alphaModFix/>
          </a:blip>
          <a:srcRect l="24998" t="38010" r="35856" b="10331"/>
          <a:stretch/>
        </p:blipFill>
        <p:spPr>
          <a:xfrm>
            <a:off x="1189713" y="883562"/>
            <a:ext cx="3579398" cy="265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p101"/>
          <p:cNvPicPr preferRelativeResize="0"/>
          <p:nvPr/>
        </p:nvPicPr>
        <p:blipFill rotWithShape="1">
          <a:blip r:embed="rId3">
            <a:alphaModFix/>
          </a:blip>
          <a:srcRect t="3853" b="6956"/>
          <a:stretch/>
        </p:blipFill>
        <p:spPr>
          <a:xfrm>
            <a:off x="152400" y="341550"/>
            <a:ext cx="8730173" cy="4380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>
            <a:alpha val="0"/>
          </a:srgbClr>
        </a:solidFill>
        <a:effectLst/>
      </p:bgPr>
    </p:bg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02"/>
          <p:cNvSpPr/>
          <p:nvPr/>
        </p:nvSpPr>
        <p:spPr>
          <a:xfrm>
            <a:off x="527336" y="362617"/>
            <a:ext cx="8069100" cy="45531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102"/>
          <p:cNvSpPr txBox="1">
            <a:spLocks noGrp="1"/>
          </p:cNvSpPr>
          <p:nvPr>
            <p:ph type="title" idx="6"/>
          </p:nvPr>
        </p:nvSpPr>
        <p:spPr>
          <a:xfrm>
            <a:off x="527529" y="604186"/>
            <a:ext cx="8069100" cy="50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¿Verdadero o falso?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807" name="Google Shape;807;p102"/>
          <p:cNvSpPr txBox="1">
            <a:spLocks noGrp="1"/>
          </p:cNvSpPr>
          <p:nvPr>
            <p:ph type="ctrTitle" idx="7"/>
          </p:nvPr>
        </p:nvSpPr>
        <p:spPr>
          <a:xfrm>
            <a:off x="790852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FALSO</a:t>
            </a:r>
            <a:endParaRPr/>
          </a:p>
        </p:txBody>
      </p:sp>
      <p:sp>
        <p:nvSpPr>
          <p:cNvPr id="808" name="Google Shape;808;p102"/>
          <p:cNvSpPr txBox="1">
            <a:spLocks noGrp="1"/>
          </p:cNvSpPr>
          <p:nvPr>
            <p:ph type="ctrTitle" idx="9"/>
          </p:nvPr>
        </p:nvSpPr>
        <p:spPr>
          <a:xfrm>
            <a:off x="3404358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VERDADERO</a:t>
            </a:r>
            <a:endParaRPr/>
          </a:p>
        </p:txBody>
      </p:sp>
      <p:sp>
        <p:nvSpPr>
          <p:cNvPr id="809" name="Google Shape;809;p102"/>
          <p:cNvSpPr txBox="1">
            <a:spLocks noGrp="1"/>
          </p:cNvSpPr>
          <p:nvPr>
            <p:ph type="subTitle" idx="13"/>
          </p:nvPr>
        </p:nvSpPr>
        <p:spPr>
          <a:xfrm>
            <a:off x="3368933" y="2111529"/>
            <a:ext cx="23925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España tiene más de 47 millones de habitantes</a:t>
            </a:r>
            <a:endParaRPr/>
          </a:p>
        </p:txBody>
      </p:sp>
      <p:sp>
        <p:nvSpPr>
          <p:cNvPr id="810" name="Google Shape;810;p102"/>
          <p:cNvSpPr txBox="1">
            <a:spLocks noGrp="1"/>
          </p:cNvSpPr>
          <p:nvPr>
            <p:ph type="ctrTitle" idx="14"/>
          </p:nvPr>
        </p:nvSpPr>
        <p:spPr>
          <a:xfrm>
            <a:off x="6035738" y="1472080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¿?</a:t>
            </a:r>
            <a:endParaRPr/>
          </a:p>
        </p:txBody>
      </p:sp>
      <p:sp>
        <p:nvSpPr>
          <p:cNvPr id="811" name="Google Shape;811;p102"/>
          <p:cNvSpPr txBox="1">
            <a:spLocks noGrp="1"/>
          </p:cNvSpPr>
          <p:nvPr>
            <p:ph type="subTitle" idx="15"/>
          </p:nvPr>
        </p:nvSpPr>
        <p:spPr>
          <a:xfrm>
            <a:off x="5880836" y="1974233"/>
            <a:ext cx="25461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“Juntos, lanzaremos nuevos proyectos en transición energética, energía limpia, cultura, educación y defensa”</a:t>
            </a:r>
            <a:endParaRPr sz="2100">
              <a:solidFill>
                <a:srgbClr val="202124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102"/>
          <p:cNvSpPr txBox="1">
            <a:spLocks noGrp="1"/>
          </p:cNvSpPr>
          <p:nvPr>
            <p:ph type="ctrTitle"/>
          </p:nvPr>
        </p:nvSpPr>
        <p:spPr>
          <a:xfrm>
            <a:off x="790852" y="2875947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VERDADERO</a:t>
            </a:r>
            <a:endParaRPr/>
          </a:p>
        </p:txBody>
      </p:sp>
      <p:sp>
        <p:nvSpPr>
          <p:cNvPr id="813" name="Google Shape;813;p102"/>
          <p:cNvSpPr txBox="1">
            <a:spLocks noGrp="1"/>
          </p:cNvSpPr>
          <p:nvPr>
            <p:ph type="subTitle" idx="1"/>
          </p:nvPr>
        </p:nvSpPr>
        <p:spPr>
          <a:xfrm>
            <a:off x="653821" y="3515395"/>
            <a:ext cx="25959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En Argentina está permitido cambiar el sexo que figura en el acta de nacimiento de una persona</a:t>
            </a:r>
            <a:endParaRPr/>
          </a:p>
        </p:txBody>
      </p:sp>
      <p:sp>
        <p:nvSpPr>
          <p:cNvPr id="814" name="Google Shape;814;p102"/>
          <p:cNvSpPr txBox="1">
            <a:spLocks noGrp="1"/>
          </p:cNvSpPr>
          <p:nvPr>
            <p:ph type="ctrTitle" idx="2"/>
          </p:nvPr>
        </p:nvSpPr>
        <p:spPr>
          <a:xfrm>
            <a:off x="3404358" y="2875947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¿?</a:t>
            </a:r>
            <a:endParaRPr/>
          </a:p>
        </p:txBody>
      </p:sp>
      <p:sp>
        <p:nvSpPr>
          <p:cNvPr id="815" name="Google Shape;815;p102"/>
          <p:cNvSpPr txBox="1">
            <a:spLocks noGrp="1"/>
          </p:cNvSpPr>
          <p:nvPr>
            <p:ph type="subTitle" idx="3"/>
          </p:nvPr>
        </p:nvSpPr>
        <p:spPr>
          <a:xfrm>
            <a:off x="3333316" y="3515395"/>
            <a:ext cx="24636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Comparados con los gatos, los perros son mejores como animales de compañía</a:t>
            </a:r>
            <a:endParaRPr/>
          </a:p>
        </p:txBody>
      </p:sp>
      <p:sp>
        <p:nvSpPr>
          <p:cNvPr id="816" name="Google Shape;816;p102"/>
          <p:cNvSpPr txBox="1">
            <a:spLocks noGrp="1"/>
          </p:cNvSpPr>
          <p:nvPr>
            <p:ph type="ctrTitle" idx="4"/>
          </p:nvPr>
        </p:nvSpPr>
        <p:spPr>
          <a:xfrm>
            <a:off x="6035768" y="2875947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FALSO</a:t>
            </a:r>
            <a:endParaRPr/>
          </a:p>
        </p:txBody>
      </p:sp>
      <p:sp>
        <p:nvSpPr>
          <p:cNvPr id="817" name="Google Shape;817;p102"/>
          <p:cNvSpPr txBox="1">
            <a:spLocks noGrp="1"/>
          </p:cNvSpPr>
          <p:nvPr>
            <p:ph type="subTitle" idx="5"/>
          </p:nvPr>
        </p:nvSpPr>
        <p:spPr>
          <a:xfrm>
            <a:off x="6035768" y="3515395"/>
            <a:ext cx="2321700" cy="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Mercurio es el planeta con mayor temperatura del sistema solar</a:t>
            </a:r>
            <a:endParaRPr/>
          </a:p>
        </p:txBody>
      </p:sp>
      <p:cxnSp>
        <p:nvCxnSpPr>
          <p:cNvPr id="818" name="Google Shape;818;p102"/>
          <p:cNvCxnSpPr/>
          <p:nvPr/>
        </p:nvCxnSpPr>
        <p:spPr>
          <a:xfrm>
            <a:off x="3382344" y="1598394"/>
            <a:ext cx="0" cy="25977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9" name="Google Shape;819;p102"/>
          <p:cNvCxnSpPr/>
          <p:nvPr/>
        </p:nvCxnSpPr>
        <p:spPr>
          <a:xfrm>
            <a:off x="4190397" y="1292877"/>
            <a:ext cx="7428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0" name="Google Shape;820;p102"/>
          <p:cNvCxnSpPr/>
          <p:nvPr/>
        </p:nvCxnSpPr>
        <p:spPr>
          <a:xfrm rot="10800000" flipH="1">
            <a:off x="1087895" y="3029300"/>
            <a:ext cx="6963000" cy="141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1" name="Google Shape;821;p102"/>
          <p:cNvCxnSpPr/>
          <p:nvPr/>
        </p:nvCxnSpPr>
        <p:spPr>
          <a:xfrm>
            <a:off x="6035769" y="1598394"/>
            <a:ext cx="0" cy="2597700"/>
          </a:xfrm>
          <a:prstGeom prst="straightConnector1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22" name="Google Shape;822;p102"/>
          <p:cNvPicPr preferRelativeResize="0"/>
          <p:nvPr/>
        </p:nvPicPr>
        <p:blipFill rotWithShape="1">
          <a:blip r:embed="rId3">
            <a:alphaModFix/>
          </a:blip>
          <a:srcRect l="21821" t="42690" r="46929" b="26120"/>
          <a:stretch/>
        </p:blipFill>
        <p:spPr>
          <a:xfrm>
            <a:off x="1206750" y="2076575"/>
            <a:ext cx="1573200" cy="8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7" name="Google Shape;827;p103"/>
          <p:cNvGraphicFramePr/>
          <p:nvPr/>
        </p:nvGraphicFramePr>
        <p:xfrm>
          <a:off x="664675" y="175224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{801EBC57-1BA6-4455-A0DB-C2D93223389C}</a:tableStyleId>
              </a:tblPr>
              <a:tblGrid>
                <a:gridCol w="2618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5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6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¿Qué de lo que aparece </a:t>
                      </a:r>
                      <a:endParaRPr b="1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en el video SI sabía?</a:t>
                      </a:r>
                      <a:endParaRPr sz="1400" b="1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1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EFD67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D67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B81D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0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¿Qué de lo que aparece </a:t>
                      </a:r>
                      <a:endParaRPr b="1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en el video NO sabía?</a:t>
                      </a:r>
                      <a:endParaRPr sz="1200" b="1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EFD67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D67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B81D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0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b="1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¿Qué preguntas NO me responde el video?</a:t>
                      </a:r>
                      <a:endParaRPr sz="1200" b="1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EFD67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B81D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0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2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666666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D42C">
                        <a:alpha val="473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666666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D42C">
                        <a:alpha val="473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666666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D42C">
                        <a:alpha val="473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666666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D42C">
                        <a:alpha val="473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666666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D42C">
                        <a:alpha val="473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666666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D42C">
                        <a:alpha val="473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666666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D42C">
                        <a:alpha val="473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666666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D42C">
                        <a:alpha val="473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666666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D42C">
                        <a:alpha val="473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28" name="Google Shape;828;p103"/>
          <p:cNvSpPr txBox="1">
            <a:spLocks noGrp="1"/>
          </p:cNvSpPr>
          <p:nvPr>
            <p:ph type="title"/>
          </p:nvPr>
        </p:nvSpPr>
        <p:spPr>
          <a:xfrm>
            <a:off x="0" y="821300"/>
            <a:ext cx="9144000" cy="55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Un poco de metacognición</a:t>
            </a:r>
            <a:endParaRPr b="1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9"/>
          <p:cNvSpPr/>
          <p:nvPr/>
        </p:nvSpPr>
        <p:spPr>
          <a:xfrm rot="5400000">
            <a:off x="2000250" y="-2000250"/>
            <a:ext cx="5143500" cy="9144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9"/>
          <p:cNvSpPr/>
          <p:nvPr/>
        </p:nvSpPr>
        <p:spPr>
          <a:xfrm>
            <a:off x="742857" y="205187"/>
            <a:ext cx="7576500" cy="458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59"/>
          <p:cNvSpPr/>
          <p:nvPr/>
        </p:nvSpPr>
        <p:spPr>
          <a:xfrm>
            <a:off x="386381" y="1062557"/>
            <a:ext cx="1739700" cy="4767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7" name="Google Shape;277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1725" y="525363"/>
            <a:ext cx="4372301" cy="3942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59"/>
          <p:cNvSpPr txBox="1"/>
          <p:nvPr/>
        </p:nvSpPr>
        <p:spPr>
          <a:xfrm>
            <a:off x="851375" y="1824200"/>
            <a:ext cx="3394800" cy="23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" sz="1100" b="0" i="0" u="none" strike="noStrike" cap="none">
                <a:solidFill>
                  <a:srgbClr val="354052"/>
                </a:solidFill>
                <a:latin typeface="Montserrat"/>
                <a:ea typeface="Montserrat"/>
                <a:cs typeface="Montserrat"/>
                <a:sym typeface="Montserrat"/>
              </a:rPr>
              <a:t>Es una organización sin fines de lucro que desde 2010 trabaja para </a:t>
            </a:r>
            <a:r>
              <a:rPr lang="es" sz="1100" b="0" i="0" u="none" strike="noStrike" cap="none">
                <a:solidFill>
                  <a:srgbClr val="D01F28"/>
                </a:solidFill>
                <a:latin typeface="Montserrat"/>
                <a:ea typeface="Montserrat"/>
                <a:cs typeface="Montserrat"/>
                <a:sym typeface="Montserrat"/>
              </a:rPr>
              <a:t>mejorar el debate público, luchar contra la desinformación y subir el costo de la mentira</a:t>
            </a:r>
            <a:r>
              <a:rPr lang="es" sz="1100" b="0" i="0" u="none" strike="noStrike" cap="none">
                <a:solidFill>
                  <a:srgbClr val="CC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" sz="1100" b="0" i="0" u="none" strike="noStrike" cap="none">
                <a:solidFill>
                  <a:srgbClr val="354052"/>
                </a:solidFill>
                <a:latin typeface="Montserrat"/>
                <a:ea typeface="Montserrat"/>
                <a:cs typeface="Montserrat"/>
                <a:sym typeface="Montserrat"/>
              </a:rPr>
              <a:t>para fortalecer el sistema democrático. </a:t>
            </a:r>
            <a:endParaRPr sz="1100" b="0" i="0" u="none" strike="noStrike" cap="none">
              <a:solidFill>
                <a:srgbClr val="3540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100" b="0" i="0" u="none" strike="noStrike" cap="none">
              <a:solidFill>
                <a:srgbClr val="3540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" sz="1100" b="0" i="0" u="none" strike="noStrike" cap="none">
                <a:solidFill>
                  <a:srgbClr val="354052"/>
                </a:solidFill>
                <a:latin typeface="Montserrat"/>
                <a:ea typeface="Montserrat"/>
                <a:cs typeface="Montserrat"/>
                <a:sym typeface="Montserrat"/>
              </a:rPr>
              <a:t>Tiene un programa de </a:t>
            </a:r>
            <a:r>
              <a:rPr lang="es" sz="1100" b="0" i="0" u="none" strike="noStrike" cap="none">
                <a:solidFill>
                  <a:srgbClr val="CC0000"/>
                </a:solidFill>
                <a:latin typeface="Montserrat"/>
                <a:ea typeface="Montserrat"/>
                <a:cs typeface="Montserrat"/>
                <a:sym typeface="Montserrat"/>
              </a:rPr>
              <a:t>Medios</a:t>
            </a:r>
            <a:r>
              <a:rPr lang="es" sz="1100" b="0" i="0" u="none" strike="noStrike" cap="none">
                <a:solidFill>
                  <a:srgbClr val="354052"/>
                </a:solidFill>
                <a:latin typeface="Montserrat"/>
                <a:ea typeface="Montserrat"/>
                <a:cs typeface="Montserrat"/>
                <a:sym typeface="Montserrat"/>
              </a:rPr>
              <a:t>, otro de </a:t>
            </a:r>
            <a:r>
              <a:rPr lang="es" sz="1100" b="0" i="0" u="none" strike="noStrike" cap="none">
                <a:solidFill>
                  <a:srgbClr val="CC0000"/>
                </a:solidFill>
                <a:latin typeface="Montserrat"/>
                <a:ea typeface="Montserrat"/>
                <a:cs typeface="Montserrat"/>
                <a:sym typeface="Montserrat"/>
              </a:rPr>
              <a:t>Educación, </a:t>
            </a:r>
            <a:r>
              <a:rPr lang="es" sz="1100" b="0" i="0" u="none" strike="noStrike" cap="none">
                <a:solidFill>
                  <a:srgbClr val="354052"/>
                </a:solidFill>
                <a:latin typeface="Montserrat"/>
                <a:ea typeface="Montserrat"/>
                <a:cs typeface="Montserrat"/>
                <a:sym typeface="Montserrat"/>
              </a:rPr>
              <a:t>otro de </a:t>
            </a:r>
            <a:r>
              <a:rPr lang="es" sz="1100" b="0" i="0" u="none" strike="noStrike" cap="none">
                <a:solidFill>
                  <a:srgbClr val="CC0000"/>
                </a:solidFill>
                <a:latin typeface="Montserrat"/>
                <a:ea typeface="Montserrat"/>
                <a:cs typeface="Montserrat"/>
                <a:sym typeface="Montserrat"/>
              </a:rPr>
              <a:t>Innovación</a:t>
            </a:r>
            <a:r>
              <a:rPr lang="es" sz="1100" b="0" i="0" u="none" strike="noStrike" cap="none">
                <a:solidFill>
                  <a:srgbClr val="354052"/>
                </a:solidFill>
                <a:latin typeface="Montserrat"/>
                <a:ea typeface="Montserrat"/>
                <a:cs typeface="Montserrat"/>
                <a:sym typeface="Montserrat"/>
              </a:rPr>
              <a:t> y en 2020 incorporamos uno de </a:t>
            </a:r>
            <a:r>
              <a:rPr lang="es" sz="1100" b="0" i="0" u="none" strike="noStrike" cap="none">
                <a:solidFill>
                  <a:srgbClr val="CC0000"/>
                </a:solidFill>
                <a:latin typeface="Montserrat"/>
                <a:ea typeface="Montserrat"/>
                <a:cs typeface="Montserrat"/>
                <a:sym typeface="Montserrat"/>
              </a:rPr>
              <a:t>Investigación e Impacto.</a:t>
            </a: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100" b="0" i="0" u="none" strike="noStrike" cap="none">
              <a:solidFill>
                <a:srgbClr val="35405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" sz="1100" b="0" i="0" u="none" strike="noStrike" cap="none">
                <a:solidFill>
                  <a:srgbClr val="354052"/>
                </a:solidFill>
                <a:latin typeface="Montserrat"/>
                <a:ea typeface="Montserrat"/>
                <a:cs typeface="Montserrat"/>
                <a:sym typeface="Montserrat"/>
              </a:rPr>
              <a:t>Contamos con certificación anual de IFCN desde 2017 (</a:t>
            </a:r>
            <a:r>
              <a:rPr lang="es" sz="1100" b="0" i="0" u="sng" strike="noStrike" cap="none">
                <a:solidFill>
                  <a:srgbClr val="0097A7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Código de Principios</a:t>
            </a:r>
            <a:r>
              <a:rPr lang="es" sz="1100" b="0" i="0" u="none" strike="noStrike" cap="none">
                <a:solidFill>
                  <a:srgbClr val="354052"/>
                </a:solidFill>
                <a:latin typeface="Montserrat"/>
                <a:ea typeface="Montserrat"/>
                <a:cs typeface="Montserrat"/>
                <a:sym typeface="Montserrat"/>
              </a:rPr>
              <a:t>).</a:t>
            </a:r>
            <a:endParaRPr sz="1100" b="0" i="0" u="none" strike="noStrike" cap="none">
              <a:solidFill>
                <a:srgbClr val="3540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9" name="Google Shape;279;p59"/>
          <p:cNvSpPr txBox="1"/>
          <p:nvPr/>
        </p:nvSpPr>
        <p:spPr>
          <a:xfrm>
            <a:off x="813950" y="648875"/>
            <a:ext cx="503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" sz="1600" b="1" i="0" u="none" strike="noStrike" cap="none">
                <a:solidFill>
                  <a:srgbClr val="354052"/>
                </a:solidFill>
                <a:latin typeface="Montserrat"/>
                <a:ea typeface="Montserrat"/>
                <a:cs typeface="Montserrat"/>
                <a:sym typeface="Montserrat"/>
              </a:rPr>
              <a:t>Chequeado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04"/>
          <p:cNvSpPr txBox="1">
            <a:spLocks noGrp="1"/>
          </p:cNvSpPr>
          <p:nvPr>
            <p:ph type="body" idx="1"/>
          </p:nvPr>
        </p:nvSpPr>
        <p:spPr>
          <a:xfrm>
            <a:off x="1636869" y="1904925"/>
            <a:ext cx="5877000" cy="2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https://www.youtube.com/watch?v=TkIgrWkJCVU&amp;ab_channel=NationalGeographicLatinoam%C3%A9rica</a:t>
            </a:r>
            <a:endParaRPr/>
          </a:p>
        </p:txBody>
      </p:sp>
      <p:pic>
        <p:nvPicPr>
          <p:cNvPr id="834" name="Google Shape;834;p104" descr="Explicación de la diferencia entre Tiempo y Clima por Neil deGrasse Tyson." title="Diferencia entre tiempo y clima - Cosmo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39" name="Google Shape;839;p105"/>
          <p:cNvGraphicFramePr/>
          <p:nvPr/>
        </p:nvGraphicFramePr>
        <p:xfrm>
          <a:off x="664675" y="175224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{801EBC57-1BA6-4455-A0DB-C2D93223389C}</a:tableStyleId>
              </a:tblPr>
              <a:tblGrid>
                <a:gridCol w="2618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5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6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¿Qué de lo que aparece </a:t>
                      </a:r>
                      <a:endParaRPr b="1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en el video SI sabía?</a:t>
                      </a:r>
                      <a:endParaRPr sz="1400" b="1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900" b="1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EFD67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D67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B81D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0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¿Qué de lo que aparece </a:t>
                      </a:r>
                      <a:endParaRPr b="1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b="1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en el video NO sabía?</a:t>
                      </a:r>
                      <a:endParaRPr sz="1200" b="1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EFD67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D67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B81D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01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" b="1">
                          <a:solidFill>
                            <a:srgbClr val="FFFFFF"/>
                          </a:solidFill>
                          <a:latin typeface="Ubuntu"/>
                          <a:ea typeface="Ubuntu"/>
                          <a:cs typeface="Ubuntu"/>
                          <a:sym typeface="Ubuntu"/>
                        </a:rPr>
                        <a:t>¿Qué nuevas preguntas me hago (cosas que no se)?</a:t>
                      </a:r>
                      <a:endParaRPr sz="1200" b="1">
                        <a:solidFill>
                          <a:srgbClr val="FFFFFF"/>
                        </a:solidFill>
                        <a:latin typeface="Ubuntu"/>
                        <a:ea typeface="Ubuntu"/>
                        <a:cs typeface="Ubuntu"/>
                        <a:sym typeface="Ubuntu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EFD67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FEFE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8B81D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01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2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rgbClr val="666666"/>
                          </a:solidFill>
                          <a:latin typeface="Ubuntu Light"/>
                          <a:ea typeface="Ubuntu Light"/>
                          <a:cs typeface="Ubuntu Light"/>
                          <a:sym typeface="Ubuntu Light"/>
                        </a:rPr>
                        <a:t>El clima es más predecible </a:t>
                      </a:r>
                      <a:endParaRPr>
                        <a:solidFill>
                          <a:srgbClr val="666666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rgbClr val="666666"/>
                          </a:solidFill>
                          <a:latin typeface="Ubuntu Light"/>
                          <a:ea typeface="Ubuntu Light"/>
                          <a:cs typeface="Ubuntu Light"/>
                          <a:sym typeface="Ubuntu Light"/>
                        </a:rPr>
                        <a:t>que el tiempo</a:t>
                      </a:r>
                      <a:endParaRPr sz="1400">
                        <a:solidFill>
                          <a:srgbClr val="666666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D42C">
                        <a:alpha val="473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rgbClr val="666666"/>
                          </a:solidFill>
                          <a:latin typeface="Ubuntu Light"/>
                          <a:ea typeface="Ubuntu Light"/>
                          <a:cs typeface="Ubuntu Light"/>
                          <a:sym typeface="Ubuntu Light"/>
                        </a:rPr>
                        <a:t>El mar absorbe </a:t>
                      </a:r>
                      <a:endParaRPr>
                        <a:solidFill>
                          <a:srgbClr val="666666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rgbClr val="666666"/>
                          </a:solidFill>
                          <a:latin typeface="Ubuntu Light"/>
                          <a:ea typeface="Ubuntu Light"/>
                          <a:cs typeface="Ubuntu Light"/>
                          <a:sym typeface="Ubuntu Light"/>
                        </a:rPr>
                        <a:t>más calor que el aire</a:t>
                      </a:r>
                      <a:endParaRPr sz="1400">
                        <a:solidFill>
                          <a:srgbClr val="666666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D42C">
                        <a:alpha val="473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>
                          <a:solidFill>
                            <a:srgbClr val="666666"/>
                          </a:solidFill>
                          <a:latin typeface="Ubuntu Light"/>
                          <a:ea typeface="Ubuntu Light"/>
                          <a:cs typeface="Ubuntu Light"/>
                          <a:sym typeface="Ubuntu Light"/>
                        </a:rPr>
                        <a:t>¿En Mercurio cambia el tiempo?</a:t>
                      </a:r>
                      <a:endParaRPr sz="1400">
                        <a:solidFill>
                          <a:srgbClr val="666666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D42C">
                        <a:alpha val="473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666666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D42C">
                        <a:alpha val="473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666666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D42C">
                        <a:alpha val="473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666666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D42C">
                        <a:alpha val="473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27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666666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D42C">
                        <a:alpha val="473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666666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D42C">
                        <a:alpha val="473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rgbClr val="666666"/>
                        </a:solidFill>
                        <a:latin typeface="Ubuntu Light"/>
                        <a:ea typeface="Ubuntu Light"/>
                        <a:cs typeface="Ubuntu Light"/>
                        <a:sym typeface="Ubuntu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2D7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312E2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D42C">
                        <a:alpha val="4732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40" name="Google Shape;840;p105"/>
          <p:cNvSpPr txBox="1">
            <a:spLocks noGrp="1"/>
          </p:cNvSpPr>
          <p:nvPr>
            <p:ph type="title"/>
          </p:nvPr>
        </p:nvSpPr>
        <p:spPr>
          <a:xfrm>
            <a:off x="0" y="821300"/>
            <a:ext cx="9144000" cy="55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Un poco de metacognición</a:t>
            </a:r>
            <a:endParaRPr b="1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06"/>
          <p:cNvSpPr txBox="1">
            <a:spLocks noGrp="1"/>
          </p:cNvSpPr>
          <p:nvPr>
            <p:ph type="title"/>
          </p:nvPr>
        </p:nvSpPr>
        <p:spPr>
          <a:xfrm>
            <a:off x="0" y="821300"/>
            <a:ext cx="9144000" cy="55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Qué pasa cuando no sabemos</a:t>
            </a:r>
            <a:endParaRPr b="1">
              <a:solidFill>
                <a:srgbClr val="434343"/>
              </a:solidFill>
            </a:endParaRPr>
          </a:p>
        </p:txBody>
      </p:sp>
      <p:pic>
        <p:nvPicPr>
          <p:cNvPr id="846" name="Google Shape;846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2310" y="1371800"/>
            <a:ext cx="5029900" cy="287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107"/>
          <p:cNvSpPr txBox="1">
            <a:spLocks noGrp="1"/>
          </p:cNvSpPr>
          <p:nvPr>
            <p:ph type="title"/>
          </p:nvPr>
        </p:nvSpPr>
        <p:spPr>
          <a:xfrm>
            <a:off x="0" y="821300"/>
            <a:ext cx="9144000" cy="55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Qué pasa cuando no sabemos</a:t>
            </a:r>
            <a:endParaRPr b="1">
              <a:solidFill>
                <a:srgbClr val="434343"/>
              </a:solidFill>
            </a:endParaRPr>
          </a:p>
        </p:txBody>
      </p:sp>
      <p:pic>
        <p:nvPicPr>
          <p:cNvPr id="852" name="Google Shape;852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2310" y="1371800"/>
            <a:ext cx="5029900" cy="2879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3" name="Google Shape;853;p107"/>
          <p:cNvCxnSpPr/>
          <p:nvPr/>
        </p:nvCxnSpPr>
        <p:spPr>
          <a:xfrm>
            <a:off x="1305975" y="2742525"/>
            <a:ext cx="6529800" cy="1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08"/>
          <p:cNvSpPr/>
          <p:nvPr/>
        </p:nvSpPr>
        <p:spPr>
          <a:xfrm>
            <a:off x="394205" y="225096"/>
            <a:ext cx="8455200" cy="4707900"/>
          </a:xfrm>
          <a:prstGeom prst="rect">
            <a:avLst/>
          </a:prstGeom>
          <a:solidFill>
            <a:srgbClr val="85B0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08"/>
          <p:cNvSpPr txBox="1">
            <a:spLocks noGrp="1"/>
          </p:cNvSpPr>
          <p:nvPr>
            <p:ph type="subTitle" idx="1"/>
          </p:nvPr>
        </p:nvSpPr>
        <p:spPr>
          <a:xfrm>
            <a:off x="672893" y="3004127"/>
            <a:ext cx="2407500" cy="12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No le prestamos mucha atención a lo que NO sabemos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60" name="Google Shape;860;p108"/>
          <p:cNvSpPr txBox="1">
            <a:spLocks noGrp="1"/>
          </p:cNvSpPr>
          <p:nvPr>
            <p:ph type="subTitle" idx="4"/>
          </p:nvPr>
        </p:nvSpPr>
        <p:spPr>
          <a:xfrm>
            <a:off x="3418045" y="2953902"/>
            <a:ext cx="2407500" cy="12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Nuestro cerebro tiende a COMPLETAR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61" name="Google Shape;861;p108"/>
          <p:cNvSpPr txBox="1">
            <a:spLocks noGrp="1"/>
          </p:cNvSpPr>
          <p:nvPr>
            <p:ph type="subTitle" idx="6"/>
          </p:nvPr>
        </p:nvSpPr>
        <p:spPr>
          <a:xfrm>
            <a:off x="6203397" y="3004127"/>
            <a:ext cx="2407500" cy="12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CONFIAMOS más en aquello que CONFIRMA nuestras creencias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862" name="Google Shape;862;p10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r="19801" b="45899"/>
          <a:stretch/>
        </p:blipFill>
        <p:spPr>
          <a:xfrm>
            <a:off x="2127413" y="609418"/>
            <a:ext cx="4889150" cy="18552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09"/>
          <p:cNvSpPr/>
          <p:nvPr/>
        </p:nvSpPr>
        <p:spPr>
          <a:xfrm rot="5400000">
            <a:off x="2000250" y="-2000250"/>
            <a:ext cx="5143500" cy="9144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09"/>
          <p:cNvSpPr/>
          <p:nvPr/>
        </p:nvSpPr>
        <p:spPr>
          <a:xfrm>
            <a:off x="742857" y="205187"/>
            <a:ext cx="7576500" cy="458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109"/>
          <p:cNvSpPr/>
          <p:nvPr/>
        </p:nvSpPr>
        <p:spPr>
          <a:xfrm>
            <a:off x="386381" y="1062557"/>
            <a:ext cx="1739700" cy="4767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09"/>
          <p:cNvSpPr txBox="1"/>
          <p:nvPr/>
        </p:nvSpPr>
        <p:spPr>
          <a:xfrm>
            <a:off x="851375" y="1824200"/>
            <a:ext cx="6909000" cy="10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s">
                <a:solidFill>
                  <a:schemeClr val="dk1"/>
                </a:solidFill>
              </a:rPr>
              <a:t>Identificar elementos </a:t>
            </a:r>
            <a:r>
              <a:rPr lang="es" b="1">
                <a:solidFill>
                  <a:schemeClr val="dk1"/>
                </a:solidFill>
              </a:rPr>
              <a:t>factuales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s">
                <a:solidFill>
                  <a:schemeClr val="dk1"/>
                </a:solidFill>
              </a:rPr>
              <a:t>Reconocer la </a:t>
            </a:r>
            <a:r>
              <a:rPr lang="es" b="1">
                <a:solidFill>
                  <a:schemeClr val="dk1"/>
                </a:solidFill>
              </a:rPr>
              <a:t>ignorancia</a:t>
            </a:r>
            <a:r>
              <a:rPr lang="es">
                <a:solidFill>
                  <a:schemeClr val="dk1"/>
                </a:solidFill>
              </a:rPr>
              <a:t> propia o general sobre un tema</a:t>
            </a:r>
            <a:endParaRPr>
              <a:solidFill>
                <a:schemeClr val="dk1"/>
              </a:solidFill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s">
                <a:solidFill>
                  <a:schemeClr val="dk1"/>
                </a:solidFill>
              </a:rPr>
              <a:t>Reconocer </a:t>
            </a:r>
            <a:r>
              <a:rPr lang="es" b="1">
                <a:solidFill>
                  <a:schemeClr val="dk1"/>
                </a:solidFill>
              </a:rPr>
              <a:t>sesgos cognitivos </a:t>
            </a:r>
            <a:r>
              <a:rPr lang="es">
                <a:solidFill>
                  <a:schemeClr val="dk1"/>
                </a:solidFill>
              </a:rPr>
              <a:t>(por ejemplo, sesgo de confirmación)</a:t>
            </a:r>
            <a:endParaRPr>
              <a:solidFill>
                <a:schemeClr val="dk1"/>
              </a:solidFill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3540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1" name="Google Shape;871;p109"/>
          <p:cNvSpPr txBox="1"/>
          <p:nvPr/>
        </p:nvSpPr>
        <p:spPr>
          <a:xfrm>
            <a:off x="813950" y="648875"/>
            <a:ext cx="503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" sz="1600" b="1">
                <a:solidFill>
                  <a:srgbClr val="354052"/>
                </a:solidFill>
                <a:latin typeface="Montserrat"/>
                <a:ea typeface="Montserrat"/>
                <a:cs typeface="Montserrat"/>
                <a:sym typeface="Montserrat"/>
              </a:rPr>
              <a:t>Habilidades de pensamiento crítico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10"/>
          <p:cNvSpPr/>
          <p:nvPr/>
        </p:nvSpPr>
        <p:spPr>
          <a:xfrm rot="5400000">
            <a:off x="2000250" y="-2000250"/>
            <a:ext cx="5143500" cy="91440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110"/>
          <p:cNvSpPr/>
          <p:nvPr/>
        </p:nvSpPr>
        <p:spPr>
          <a:xfrm>
            <a:off x="742857" y="205187"/>
            <a:ext cx="7576500" cy="458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110"/>
          <p:cNvSpPr/>
          <p:nvPr/>
        </p:nvSpPr>
        <p:spPr>
          <a:xfrm>
            <a:off x="386381" y="1062557"/>
            <a:ext cx="1739700" cy="4767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110"/>
          <p:cNvSpPr txBox="1"/>
          <p:nvPr/>
        </p:nvSpPr>
        <p:spPr>
          <a:xfrm>
            <a:off x="851375" y="1824200"/>
            <a:ext cx="6909000" cy="18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s">
                <a:solidFill>
                  <a:schemeClr val="dk1"/>
                </a:solidFill>
              </a:rPr>
              <a:t>Identificar elementos </a:t>
            </a:r>
            <a:r>
              <a:rPr lang="es" b="1">
                <a:solidFill>
                  <a:schemeClr val="dk1"/>
                </a:solidFill>
              </a:rPr>
              <a:t>factuales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s">
                <a:solidFill>
                  <a:schemeClr val="dk1"/>
                </a:solidFill>
              </a:rPr>
              <a:t>Reconocer la </a:t>
            </a:r>
            <a:r>
              <a:rPr lang="es" b="1">
                <a:solidFill>
                  <a:schemeClr val="dk1"/>
                </a:solidFill>
              </a:rPr>
              <a:t>ignorancia</a:t>
            </a:r>
            <a:r>
              <a:rPr lang="es">
                <a:solidFill>
                  <a:schemeClr val="dk1"/>
                </a:solidFill>
              </a:rPr>
              <a:t> propia o general sobre un tema</a:t>
            </a:r>
            <a:endParaRPr>
              <a:solidFill>
                <a:schemeClr val="dk1"/>
              </a:solidFill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s">
                <a:solidFill>
                  <a:schemeClr val="dk1"/>
                </a:solidFill>
              </a:rPr>
              <a:t>Reconocer </a:t>
            </a:r>
            <a:r>
              <a:rPr lang="es" b="1">
                <a:solidFill>
                  <a:schemeClr val="dk1"/>
                </a:solidFill>
              </a:rPr>
              <a:t>sesgos cognitivos </a:t>
            </a:r>
            <a:r>
              <a:rPr lang="es">
                <a:solidFill>
                  <a:schemeClr val="dk1"/>
                </a:solidFill>
              </a:rPr>
              <a:t>(por ejemplo, sesgo de confirmación)</a:t>
            </a:r>
            <a:endParaRPr>
              <a:solidFill>
                <a:schemeClr val="dk1"/>
              </a:solidFill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s" b="1">
                <a:solidFill>
                  <a:schemeClr val="dk1"/>
                </a:solidFill>
              </a:rPr>
              <a:t>Evaluar</a:t>
            </a:r>
            <a:r>
              <a:rPr lang="es">
                <a:solidFill>
                  <a:schemeClr val="dk1"/>
                </a:solidFill>
              </a:rPr>
              <a:t> una fuente de información.</a:t>
            </a:r>
            <a:endParaRPr>
              <a:solidFill>
                <a:schemeClr val="dk1"/>
              </a:solidFill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s">
                <a:solidFill>
                  <a:schemeClr val="dk1"/>
                </a:solidFill>
              </a:rPr>
              <a:t>Escucha activa: utilizar estrategias para </a:t>
            </a:r>
            <a:r>
              <a:rPr lang="es" b="1">
                <a:solidFill>
                  <a:schemeClr val="dk1"/>
                </a:solidFill>
              </a:rPr>
              <a:t>dialogar</a:t>
            </a:r>
            <a:r>
              <a:rPr lang="es">
                <a:solidFill>
                  <a:schemeClr val="dk1"/>
                </a:solidFill>
              </a:rPr>
              <a:t> y frenar la circulación de desinformación.</a:t>
            </a:r>
            <a:endParaRPr>
              <a:solidFill>
                <a:schemeClr val="dk1"/>
              </a:solidFill>
            </a:endParaRPr>
          </a:p>
          <a:p>
            <a:pPr marL="457200" lvl="0" indent="-3175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AutoNum type="arabicPeriod"/>
            </a:pPr>
            <a:r>
              <a:rPr lang="es">
                <a:solidFill>
                  <a:schemeClr val="dk1"/>
                </a:solidFill>
              </a:rPr>
              <a:t>Reconocer </a:t>
            </a:r>
            <a:r>
              <a:rPr lang="es" b="1">
                <a:solidFill>
                  <a:schemeClr val="dk1"/>
                </a:solidFill>
              </a:rPr>
              <a:t>falacias</a:t>
            </a:r>
            <a:r>
              <a:rPr lang="es">
                <a:solidFill>
                  <a:schemeClr val="dk1"/>
                </a:solidFill>
              </a:rPr>
              <a:t> lógicas </a:t>
            </a:r>
            <a:endParaRPr sz="1100">
              <a:solidFill>
                <a:srgbClr val="35405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0" name="Google Shape;880;p110"/>
          <p:cNvSpPr txBox="1"/>
          <p:nvPr/>
        </p:nvSpPr>
        <p:spPr>
          <a:xfrm>
            <a:off x="813950" y="648875"/>
            <a:ext cx="5031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" sz="1600" b="1">
                <a:solidFill>
                  <a:srgbClr val="354052"/>
                </a:solidFill>
                <a:latin typeface="Montserrat"/>
                <a:ea typeface="Montserrat"/>
                <a:cs typeface="Montserrat"/>
                <a:sym typeface="Montserrat"/>
              </a:rPr>
              <a:t>Habilidades de pensamiento crítico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p111"/>
          <p:cNvPicPr preferRelativeResize="0"/>
          <p:nvPr/>
        </p:nvPicPr>
        <p:blipFill rotWithShape="1">
          <a:blip r:embed="rId3">
            <a:alphaModFix/>
          </a:blip>
          <a:srcRect l="34441" t="14537" r="34707" b="16955"/>
          <a:stretch/>
        </p:blipFill>
        <p:spPr>
          <a:xfrm>
            <a:off x="337650" y="131325"/>
            <a:ext cx="3907848" cy="488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111"/>
          <p:cNvPicPr preferRelativeResize="0"/>
          <p:nvPr/>
        </p:nvPicPr>
        <p:blipFill rotWithShape="1">
          <a:blip r:embed="rId4">
            <a:alphaModFix/>
          </a:blip>
          <a:srcRect l="33179" t="14458" r="33091" b="10937"/>
          <a:stretch/>
        </p:blipFill>
        <p:spPr>
          <a:xfrm>
            <a:off x="4791900" y="131325"/>
            <a:ext cx="3907848" cy="48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12"/>
          <p:cNvSpPr/>
          <p:nvPr/>
        </p:nvSpPr>
        <p:spPr>
          <a:xfrm>
            <a:off x="3556203" y="3861464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112"/>
          <p:cNvSpPr/>
          <p:nvPr/>
        </p:nvSpPr>
        <p:spPr>
          <a:xfrm>
            <a:off x="3556956" y="2955450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112"/>
          <p:cNvSpPr/>
          <p:nvPr/>
        </p:nvSpPr>
        <p:spPr>
          <a:xfrm>
            <a:off x="3556203" y="2072994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112"/>
          <p:cNvSpPr/>
          <p:nvPr/>
        </p:nvSpPr>
        <p:spPr>
          <a:xfrm>
            <a:off x="0" y="2"/>
            <a:ext cx="2608800" cy="51435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112"/>
          <p:cNvSpPr/>
          <p:nvPr/>
        </p:nvSpPr>
        <p:spPr>
          <a:xfrm>
            <a:off x="3556956" y="1219582"/>
            <a:ext cx="680100" cy="669900"/>
          </a:xfrm>
          <a:prstGeom prst="rect">
            <a:avLst/>
          </a:prstGeom>
          <a:solidFill>
            <a:srgbClr val="E2E61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112"/>
          <p:cNvSpPr txBox="1">
            <a:spLocks noGrp="1"/>
          </p:cNvSpPr>
          <p:nvPr>
            <p:ph type="title"/>
          </p:nvPr>
        </p:nvSpPr>
        <p:spPr>
          <a:xfrm>
            <a:off x="4572000" y="193875"/>
            <a:ext cx="2532300" cy="10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/>
              <a:t>Contenidos</a:t>
            </a:r>
            <a:endParaRPr sz="2600">
              <a:solidFill>
                <a:srgbClr val="434343"/>
              </a:solidFill>
            </a:endParaRPr>
          </a:p>
        </p:txBody>
      </p:sp>
      <p:sp>
        <p:nvSpPr>
          <p:cNvPr id="897" name="Google Shape;897;p112"/>
          <p:cNvSpPr txBox="1">
            <a:spLocks noGrp="1"/>
          </p:cNvSpPr>
          <p:nvPr>
            <p:ph type="title" idx="2"/>
          </p:nvPr>
        </p:nvSpPr>
        <p:spPr>
          <a:xfrm>
            <a:off x="4505018" y="913438"/>
            <a:ext cx="4851900" cy="62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Periodismo de verificación</a:t>
            </a:r>
            <a:endParaRPr/>
          </a:p>
        </p:txBody>
      </p:sp>
      <p:sp>
        <p:nvSpPr>
          <p:cNvPr id="898" name="Google Shape;898;p112"/>
          <p:cNvSpPr txBox="1">
            <a:spLocks noGrp="1"/>
          </p:cNvSpPr>
          <p:nvPr>
            <p:ph type="subTitle" idx="3"/>
          </p:nvPr>
        </p:nvSpPr>
        <p:spPr>
          <a:xfrm>
            <a:off x="4505017" y="2307420"/>
            <a:ext cx="3075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Estrategias para combatirla</a:t>
            </a:r>
            <a:endParaRPr/>
          </a:p>
        </p:txBody>
      </p:sp>
      <p:sp>
        <p:nvSpPr>
          <p:cNvPr id="899" name="Google Shape;899;p112"/>
          <p:cNvSpPr txBox="1">
            <a:spLocks noGrp="1"/>
          </p:cNvSpPr>
          <p:nvPr>
            <p:ph type="title" idx="4"/>
          </p:nvPr>
        </p:nvSpPr>
        <p:spPr>
          <a:xfrm>
            <a:off x="4505018" y="1793154"/>
            <a:ext cx="4851900" cy="62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La desinformación como problema global </a:t>
            </a:r>
            <a:endParaRPr/>
          </a:p>
        </p:txBody>
      </p:sp>
      <p:sp>
        <p:nvSpPr>
          <p:cNvPr id="900" name="Google Shape;900;p112"/>
          <p:cNvSpPr txBox="1">
            <a:spLocks noGrp="1"/>
          </p:cNvSpPr>
          <p:nvPr>
            <p:ph type="subTitle" idx="1"/>
          </p:nvPr>
        </p:nvSpPr>
        <p:spPr>
          <a:xfrm>
            <a:off x="4505017" y="1357202"/>
            <a:ext cx="3075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Movimiento, comunidad, metodología</a:t>
            </a:r>
            <a:endParaRPr/>
          </a:p>
        </p:txBody>
      </p:sp>
      <p:sp>
        <p:nvSpPr>
          <p:cNvPr id="901" name="Google Shape;901;p112"/>
          <p:cNvSpPr txBox="1">
            <a:spLocks noGrp="1"/>
          </p:cNvSpPr>
          <p:nvPr>
            <p:ph type="subTitle" idx="5"/>
          </p:nvPr>
        </p:nvSpPr>
        <p:spPr>
          <a:xfrm>
            <a:off x="4505017" y="3190442"/>
            <a:ext cx="3075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Habilidades de pensamiento crítico</a:t>
            </a:r>
            <a:endParaRPr/>
          </a:p>
        </p:txBody>
      </p:sp>
      <p:sp>
        <p:nvSpPr>
          <p:cNvPr id="902" name="Google Shape;902;p112"/>
          <p:cNvSpPr txBox="1">
            <a:spLocks noGrp="1"/>
          </p:cNvSpPr>
          <p:nvPr>
            <p:ph type="title" idx="6"/>
          </p:nvPr>
        </p:nvSpPr>
        <p:spPr>
          <a:xfrm>
            <a:off x="4505018" y="2672884"/>
            <a:ext cx="4851900" cy="62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Herramientas prácticas</a:t>
            </a:r>
            <a:endParaRPr/>
          </a:p>
        </p:txBody>
      </p:sp>
      <p:sp>
        <p:nvSpPr>
          <p:cNvPr id="903" name="Google Shape;903;p112"/>
          <p:cNvSpPr txBox="1">
            <a:spLocks noGrp="1"/>
          </p:cNvSpPr>
          <p:nvPr>
            <p:ph type="title" idx="7"/>
          </p:nvPr>
        </p:nvSpPr>
        <p:spPr>
          <a:xfrm>
            <a:off x="3295504" y="1251746"/>
            <a:ext cx="11499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1</a:t>
            </a:r>
            <a:endParaRPr/>
          </a:p>
        </p:txBody>
      </p:sp>
      <p:sp>
        <p:nvSpPr>
          <p:cNvPr id="904" name="Google Shape;904;p112"/>
          <p:cNvSpPr txBox="1">
            <a:spLocks noGrp="1"/>
          </p:cNvSpPr>
          <p:nvPr>
            <p:ph type="title" idx="8"/>
          </p:nvPr>
        </p:nvSpPr>
        <p:spPr>
          <a:xfrm>
            <a:off x="3295504" y="2131461"/>
            <a:ext cx="11499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2</a:t>
            </a:r>
            <a:endParaRPr/>
          </a:p>
        </p:txBody>
      </p:sp>
      <p:sp>
        <p:nvSpPr>
          <p:cNvPr id="905" name="Google Shape;905;p112"/>
          <p:cNvSpPr txBox="1">
            <a:spLocks noGrp="1"/>
          </p:cNvSpPr>
          <p:nvPr>
            <p:ph type="title" idx="9"/>
          </p:nvPr>
        </p:nvSpPr>
        <p:spPr>
          <a:xfrm>
            <a:off x="3295504" y="3011177"/>
            <a:ext cx="11499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3</a:t>
            </a:r>
            <a:endParaRPr/>
          </a:p>
        </p:txBody>
      </p:sp>
      <p:sp>
        <p:nvSpPr>
          <p:cNvPr id="906" name="Google Shape;906;p112"/>
          <p:cNvSpPr txBox="1">
            <a:spLocks noGrp="1"/>
          </p:cNvSpPr>
          <p:nvPr>
            <p:ph type="subTitle" idx="5"/>
          </p:nvPr>
        </p:nvSpPr>
        <p:spPr>
          <a:xfrm>
            <a:off x="4505017" y="4084677"/>
            <a:ext cx="3075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Foco en el aprendizaje práctico, backwards design y retroalimentación</a:t>
            </a:r>
            <a:endParaRPr/>
          </a:p>
        </p:txBody>
      </p:sp>
      <p:sp>
        <p:nvSpPr>
          <p:cNvPr id="907" name="Google Shape;907;p112"/>
          <p:cNvSpPr txBox="1">
            <a:spLocks noGrp="1"/>
          </p:cNvSpPr>
          <p:nvPr>
            <p:ph type="title" idx="6"/>
          </p:nvPr>
        </p:nvSpPr>
        <p:spPr>
          <a:xfrm>
            <a:off x="4505018" y="3567119"/>
            <a:ext cx="4851900" cy="62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Estrategias didácticas</a:t>
            </a:r>
            <a:endParaRPr/>
          </a:p>
        </p:txBody>
      </p:sp>
      <p:sp>
        <p:nvSpPr>
          <p:cNvPr id="908" name="Google Shape;908;p112"/>
          <p:cNvSpPr txBox="1">
            <a:spLocks noGrp="1"/>
          </p:cNvSpPr>
          <p:nvPr>
            <p:ph type="title" idx="9"/>
          </p:nvPr>
        </p:nvSpPr>
        <p:spPr>
          <a:xfrm>
            <a:off x="3295504" y="3905412"/>
            <a:ext cx="1149900" cy="58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4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13"/>
          <p:cNvSpPr/>
          <p:nvPr/>
        </p:nvSpPr>
        <p:spPr>
          <a:xfrm>
            <a:off x="0" y="916208"/>
            <a:ext cx="9144000" cy="33111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13"/>
          <p:cNvSpPr txBox="1">
            <a:spLocks noGrp="1"/>
          </p:cNvSpPr>
          <p:nvPr>
            <p:ph type="title"/>
          </p:nvPr>
        </p:nvSpPr>
        <p:spPr>
          <a:xfrm>
            <a:off x="1199933" y="1738668"/>
            <a:ext cx="3227700" cy="96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Foco en el aprendizaje práctico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915" name="Google Shape;915;p113"/>
          <p:cNvSpPr txBox="1">
            <a:spLocks noGrp="1"/>
          </p:cNvSpPr>
          <p:nvPr>
            <p:ph type="subTitle" idx="1"/>
          </p:nvPr>
        </p:nvSpPr>
        <p:spPr>
          <a:xfrm>
            <a:off x="1501308" y="2637154"/>
            <a:ext cx="2926500" cy="11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rgbClr val="FFFFFF"/>
                </a:solidFill>
              </a:rPr>
              <a:t>La desinformación y las estrategias para combatirla están al alcance de la mano</a:t>
            </a:r>
            <a:endParaRPr>
              <a:solidFill>
                <a:srgbClr val="FFFFFF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916" name="Google Shape;916;p113"/>
          <p:cNvSpPr/>
          <p:nvPr/>
        </p:nvSpPr>
        <p:spPr>
          <a:xfrm>
            <a:off x="5425964" y="916205"/>
            <a:ext cx="1812452" cy="3311321"/>
          </a:xfrm>
          <a:custGeom>
            <a:avLst/>
            <a:gdLst/>
            <a:ahLst/>
            <a:cxnLst/>
            <a:rect l="l" t="t" r="r" b="b"/>
            <a:pathLst>
              <a:path w="103480" h="206345" extrusionOk="0">
                <a:moveTo>
                  <a:pt x="61741" y="8558"/>
                </a:moveTo>
                <a:cubicBezTo>
                  <a:pt x="62649" y="8558"/>
                  <a:pt x="62637" y="9975"/>
                  <a:pt x="61704" y="9975"/>
                </a:cubicBezTo>
                <a:cubicBezTo>
                  <a:pt x="61677" y="9975"/>
                  <a:pt x="61650" y="9973"/>
                  <a:pt x="61623" y="9971"/>
                </a:cubicBezTo>
                <a:lnTo>
                  <a:pt x="40979" y="9971"/>
                </a:lnTo>
                <a:cubicBezTo>
                  <a:pt x="40952" y="9973"/>
                  <a:pt x="40925" y="9975"/>
                  <a:pt x="40898" y="9975"/>
                </a:cubicBezTo>
                <a:cubicBezTo>
                  <a:pt x="39965" y="9975"/>
                  <a:pt x="39952" y="8558"/>
                  <a:pt x="40861" y="8558"/>
                </a:cubicBezTo>
                <a:cubicBezTo>
                  <a:pt x="40899" y="8558"/>
                  <a:pt x="40938" y="8561"/>
                  <a:pt x="40979" y="8566"/>
                </a:cubicBezTo>
                <a:lnTo>
                  <a:pt x="61623" y="8566"/>
                </a:lnTo>
                <a:cubicBezTo>
                  <a:pt x="61664" y="8561"/>
                  <a:pt x="61703" y="8558"/>
                  <a:pt x="61741" y="8558"/>
                </a:cubicBezTo>
                <a:close/>
                <a:moveTo>
                  <a:pt x="100713" y="16164"/>
                </a:moveTo>
                <a:lnTo>
                  <a:pt x="100713" y="189567"/>
                </a:lnTo>
                <a:lnTo>
                  <a:pt x="2987" y="189567"/>
                </a:lnTo>
                <a:lnTo>
                  <a:pt x="2987" y="16164"/>
                </a:lnTo>
                <a:close/>
                <a:moveTo>
                  <a:pt x="22357" y="196638"/>
                </a:moveTo>
                <a:lnTo>
                  <a:pt x="22313" y="197165"/>
                </a:lnTo>
                <a:lnTo>
                  <a:pt x="18448" y="197165"/>
                </a:lnTo>
                <a:lnTo>
                  <a:pt x="18448" y="196638"/>
                </a:lnTo>
                <a:close/>
                <a:moveTo>
                  <a:pt x="53277" y="196726"/>
                </a:moveTo>
                <a:cubicBezTo>
                  <a:pt x="53365" y="196726"/>
                  <a:pt x="53453" y="196814"/>
                  <a:pt x="53453" y="196945"/>
                </a:cubicBezTo>
                <a:lnTo>
                  <a:pt x="53453" y="199976"/>
                </a:lnTo>
                <a:cubicBezTo>
                  <a:pt x="53453" y="200064"/>
                  <a:pt x="53365" y="200152"/>
                  <a:pt x="53234" y="200152"/>
                </a:cubicBezTo>
                <a:lnTo>
                  <a:pt x="50203" y="200152"/>
                </a:lnTo>
                <a:cubicBezTo>
                  <a:pt x="50071" y="200152"/>
                  <a:pt x="49983" y="200064"/>
                  <a:pt x="49983" y="199976"/>
                </a:cubicBezTo>
                <a:lnTo>
                  <a:pt x="49983" y="196945"/>
                </a:lnTo>
                <a:cubicBezTo>
                  <a:pt x="49983" y="196814"/>
                  <a:pt x="50071" y="196726"/>
                  <a:pt x="50203" y="196726"/>
                </a:cubicBezTo>
                <a:close/>
                <a:moveTo>
                  <a:pt x="80706" y="196517"/>
                </a:moveTo>
                <a:cubicBezTo>
                  <a:pt x="80761" y="196517"/>
                  <a:pt x="80816" y="196528"/>
                  <a:pt x="80860" y="196550"/>
                </a:cubicBezTo>
                <a:cubicBezTo>
                  <a:pt x="80948" y="196638"/>
                  <a:pt x="80948" y="196770"/>
                  <a:pt x="80860" y="196858"/>
                </a:cubicBezTo>
                <a:lnTo>
                  <a:pt x="79455" y="198263"/>
                </a:lnTo>
                <a:cubicBezTo>
                  <a:pt x="79367" y="198351"/>
                  <a:pt x="79323" y="198439"/>
                  <a:pt x="79323" y="198527"/>
                </a:cubicBezTo>
                <a:cubicBezTo>
                  <a:pt x="79323" y="198614"/>
                  <a:pt x="79367" y="198702"/>
                  <a:pt x="79455" y="198790"/>
                </a:cubicBezTo>
                <a:lnTo>
                  <a:pt x="80860" y="200196"/>
                </a:lnTo>
                <a:cubicBezTo>
                  <a:pt x="80948" y="200284"/>
                  <a:pt x="80948" y="200415"/>
                  <a:pt x="80860" y="200503"/>
                </a:cubicBezTo>
                <a:cubicBezTo>
                  <a:pt x="80816" y="200547"/>
                  <a:pt x="80761" y="200569"/>
                  <a:pt x="80706" y="200569"/>
                </a:cubicBezTo>
                <a:cubicBezTo>
                  <a:pt x="80652" y="200569"/>
                  <a:pt x="80597" y="200547"/>
                  <a:pt x="80553" y="200503"/>
                </a:cubicBezTo>
                <a:lnTo>
                  <a:pt x="79147" y="199098"/>
                </a:lnTo>
                <a:cubicBezTo>
                  <a:pt x="79015" y="198922"/>
                  <a:pt x="78928" y="198746"/>
                  <a:pt x="78928" y="198527"/>
                </a:cubicBezTo>
                <a:cubicBezTo>
                  <a:pt x="78928" y="198307"/>
                  <a:pt x="79015" y="198131"/>
                  <a:pt x="79147" y="198000"/>
                </a:cubicBezTo>
                <a:lnTo>
                  <a:pt x="80553" y="196550"/>
                </a:lnTo>
                <a:cubicBezTo>
                  <a:pt x="80597" y="196528"/>
                  <a:pt x="80652" y="196517"/>
                  <a:pt x="80706" y="196517"/>
                </a:cubicBezTo>
                <a:close/>
                <a:moveTo>
                  <a:pt x="15461" y="1"/>
                </a:moveTo>
                <a:cubicBezTo>
                  <a:pt x="6940" y="1"/>
                  <a:pt x="1" y="6941"/>
                  <a:pt x="1" y="15461"/>
                </a:cubicBezTo>
                <a:lnTo>
                  <a:pt x="1" y="190884"/>
                </a:lnTo>
                <a:cubicBezTo>
                  <a:pt x="1" y="199405"/>
                  <a:pt x="6940" y="206345"/>
                  <a:pt x="15461" y="206345"/>
                </a:cubicBezTo>
                <a:lnTo>
                  <a:pt x="88019" y="206345"/>
                </a:lnTo>
                <a:cubicBezTo>
                  <a:pt x="96540" y="206345"/>
                  <a:pt x="103480" y="199405"/>
                  <a:pt x="103480" y="190884"/>
                </a:cubicBezTo>
                <a:lnTo>
                  <a:pt x="103480" y="15461"/>
                </a:lnTo>
                <a:cubicBezTo>
                  <a:pt x="103480" y="6941"/>
                  <a:pt x="96540" y="1"/>
                  <a:pt x="88019" y="1"/>
                </a:cubicBezTo>
                <a:close/>
              </a:path>
            </a:pathLst>
          </a:custGeom>
          <a:noFill/>
          <a:ln w="19050" cap="flat" cmpd="sng">
            <a:solidFill>
              <a:srgbClr val="5353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60"/>
          <p:cNvSpPr/>
          <p:nvPr/>
        </p:nvSpPr>
        <p:spPr>
          <a:xfrm>
            <a:off x="687017" y="894264"/>
            <a:ext cx="7669500" cy="3286800"/>
          </a:xfrm>
          <a:prstGeom prst="rect">
            <a:avLst/>
          </a:prstGeom>
          <a:solidFill>
            <a:srgbClr val="93C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60"/>
          <p:cNvSpPr txBox="1">
            <a:spLocks noGrp="1"/>
          </p:cNvSpPr>
          <p:nvPr>
            <p:ph type="subTitle" idx="1"/>
          </p:nvPr>
        </p:nvSpPr>
        <p:spPr>
          <a:xfrm>
            <a:off x="2104675" y="2177975"/>
            <a:ext cx="4834200" cy="7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¿Qué buscamos?</a:t>
            </a:r>
            <a:endParaRPr sz="2700" i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114"/>
          <p:cNvSpPr/>
          <p:nvPr/>
        </p:nvSpPr>
        <p:spPr>
          <a:xfrm>
            <a:off x="30" y="769134"/>
            <a:ext cx="9144000" cy="34074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114"/>
          <p:cNvSpPr txBox="1">
            <a:spLocks noGrp="1"/>
          </p:cNvSpPr>
          <p:nvPr>
            <p:ph type="title"/>
          </p:nvPr>
        </p:nvSpPr>
        <p:spPr>
          <a:xfrm>
            <a:off x="4525422" y="1734077"/>
            <a:ext cx="3267000" cy="9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Backwards design</a:t>
            </a:r>
            <a:endParaRPr sz="2200"/>
          </a:p>
        </p:txBody>
      </p:sp>
      <p:sp>
        <p:nvSpPr>
          <p:cNvPr id="923" name="Google Shape;923;p114"/>
          <p:cNvSpPr txBox="1">
            <a:spLocks noGrp="1"/>
          </p:cNvSpPr>
          <p:nvPr>
            <p:ph type="subTitle" idx="1"/>
          </p:nvPr>
        </p:nvSpPr>
        <p:spPr>
          <a:xfrm>
            <a:off x="4607295" y="2675155"/>
            <a:ext cx="2961900" cy="10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s"/>
              <a:t>¿Qué quiero que aprendan?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s"/>
              <a:t>¿Cómo me voy a dar cuenta de que aprendieron lo que buscaba?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s"/>
              <a:t>¿Qué actividades puedo hacer para que lo logren?</a:t>
            </a:r>
            <a:endParaRPr/>
          </a:p>
        </p:txBody>
      </p:sp>
      <p:grpSp>
        <p:nvGrpSpPr>
          <p:cNvPr id="924" name="Google Shape;924;p114"/>
          <p:cNvGrpSpPr/>
          <p:nvPr/>
        </p:nvGrpSpPr>
        <p:grpSpPr>
          <a:xfrm>
            <a:off x="1504110" y="769175"/>
            <a:ext cx="2498113" cy="3407624"/>
            <a:chOff x="-734425" y="725975"/>
            <a:chExt cx="2684700" cy="3691500"/>
          </a:xfrm>
        </p:grpSpPr>
        <p:sp>
          <p:nvSpPr>
            <p:cNvPr id="925" name="Google Shape;925;p114"/>
            <p:cNvSpPr/>
            <p:nvPr/>
          </p:nvSpPr>
          <p:spPr>
            <a:xfrm>
              <a:off x="-734425" y="725975"/>
              <a:ext cx="2684700" cy="3691500"/>
            </a:xfrm>
            <a:prstGeom prst="roundRect">
              <a:avLst>
                <a:gd name="adj" fmla="val 4846"/>
              </a:avLst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6" name="Google Shape;926;p114"/>
            <p:cNvSpPr/>
            <p:nvPr/>
          </p:nvSpPr>
          <p:spPr>
            <a:xfrm>
              <a:off x="515525" y="4253150"/>
              <a:ext cx="184800" cy="109500"/>
            </a:xfrm>
            <a:prstGeom prst="roundRect">
              <a:avLst>
                <a:gd name="adj" fmla="val 50000"/>
              </a:avLst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14"/>
            <p:cNvSpPr/>
            <p:nvPr/>
          </p:nvSpPr>
          <p:spPr>
            <a:xfrm>
              <a:off x="577175" y="801325"/>
              <a:ext cx="61500" cy="61500"/>
            </a:xfrm>
            <a:prstGeom prst="ellipse">
              <a:avLst/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14"/>
            <p:cNvSpPr/>
            <p:nvPr/>
          </p:nvSpPr>
          <p:spPr>
            <a:xfrm>
              <a:off x="-537625" y="945150"/>
              <a:ext cx="2291100" cy="3270000"/>
            </a:xfrm>
            <a:prstGeom prst="rect">
              <a:avLst/>
            </a:prstGeom>
            <a:noFill/>
            <a:ln w="19050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29" name="Google Shape;929;p114"/>
          <p:cNvPicPr preferRelativeResize="0"/>
          <p:nvPr/>
        </p:nvPicPr>
        <p:blipFill rotWithShape="1">
          <a:blip r:embed="rId3">
            <a:alphaModFix/>
          </a:blip>
          <a:srcRect l="44381" t="38010" r="35859" b="10331"/>
          <a:stretch/>
        </p:blipFill>
        <p:spPr>
          <a:xfrm>
            <a:off x="1707800" y="914200"/>
            <a:ext cx="2090376" cy="307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15"/>
          <p:cNvSpPr/>
          <p:nvPr/>
        </p:nvSpPr>
        <p:spPr>
          <a:xfrm>
            <a:off x="313498" y="189024"/>
            <a:ext cx="4629000" cy="4599600"/>
          </a:xfrm>
          <a:prstGeom prst="rect">
            <a:avLst/>
          </a:prstGeom>
          <a:noFill/>
          <a:ln w="38100" cap="flat" cmpd="sng">
            <a:solidFill>
              <a:srgbClr val="D2D7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35" name="Google Shape;935;p115"/>
          <p:cNvCxnSpPr/>
          <p:nvPr/>
        </p:nvCxnSpPr>
        <p:spPr>
          <a:xfrm>
            <a:off x="2153421" y="1643056"/>
            <a:ext cx="7080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6" name="Google Shape;936;p115"/>
          <p:cNvSpPr txBox="1">
            <a:spLocks noGrp="1"/>
          </p:cNvSpPr>
          <p:nvPr>
            <p:ph type="title"/>
          </p:nvPr>
        </p:nvSpPr>
        <p:spPr>
          <a:xfrm>
            <a:off x="313498" y="914663"/>
            <a:ext cx="4629000" cy="59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Retroalimentación</a:t>
            </a:r>
            <a:endParaRPr>
              <a:solidFill>
                <a:srgbClr val="434343"/>
              </a:solidFill>
            </a:endParaRPr>
          </a:p>
        </p:txBody>
      </p:sp>
      <p:pic>
        <p:nvPicPr>
          <p:cNvPr id="937" name="Google Shape;937;p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4898" y="152400"/>
            <a:ext cx="375216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16"/>
          <p:cNvSpPr/>
          <p:nvPr/>
        </p:nvSpPr>
        <p:spPr>
          <a:xfrm>
            <a:off x="0" y="0"/>
            <a:ext cx="4345800" cy="51435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43" name="Google Shape;943;p116"/>
          <p:cNvCxnSpPr/>
          <p:nvPr/>
        </p:nvCxnSpPr>
        <p:spPr>
          <a:xfrm>
            <a:off x="4909081" y="2594724"/>
            <a:ext cx="7344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44" name="Google Shape;944;p116"/>
          <p:cNvSpPr txBox="1">
            <a:spLocks noGrp="1"/>
          </p:cNvSpPr>
          <p:nvPr>
            <p:ph type="title"/>
          </p:nvPr>
        </p:nvSpPr>
        <p:spPr>
          <a:xfrm>
            <a:off x="4714325" y="1272236"/>
            <a:ext cx="3903600" cy="123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Recursos educativos para periodistas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945" name="Google Shape;945;p116"/>
          <p:cNvSpPr txBox="1">
            <a:spLocks noGrp="1"/>
          </p:cNvSpPr>
          <p:nvPr>
            <p:ph type="subTitle" idx="1"/>
          </p:nvPr>
        </p:nvSpPr>
        <p:spPr>
          <a:xfrm>
            <a:off x="4714325" y="2787190"/>
            <a:ext cx="3172800" cy="16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chequeado.com/educacion</a:t>
            </a:r>
            <a:endParaRPr/>
          </a:p>
        </p:txBody>
      </p:sp>
      <p:pic>
        <p:nvPicPr>
          <p:cNvPr id="946" name="Google Shape;946;p116"/>
          <p:cNvPicPr preferRelativeResize="0"/>
          <p:nvPr/>
        </p:nvPicPr>
        <p:blipFill rotWithShape="1">
          <a:blip r:embed="rId3">
            <a:alphaModFix/>
          </a:blip>
          <a:srcRect l="30426" t="13996" r="31392" b="10015"/>
          <a:stretch/>
        </p:blipFill>
        <p:spPr>
          <a:xfrm>
            <a:off x="297060" y="494700"/>
            <a:ext cx="3751675" cy="420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117"/>
          <p:cNvSpPr/>
          <p:nvPr/>
        </p:nvSpPr>
        <p:spPr>
          <a:xfrm>
            <a:off x="0" y="0"/>
            <a:ext cx="4345800" cy="51435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52" name="Google Shape;952;p117"/>
          <p:cNvCxnSpPr/>
          <p:nvPr/>
        </p:nvCxnSpPr>
        <p:spPr>
          <a:xfrm>
            <a:off x="4909081" y="2594724"/>
            <a:ext cx="7344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53" name="Google Shape;953;p117"/>
          <p:cNvSpPr txBox="1">
            <a:spLocks noGrp="1"/>
          </p:cNvSpPr>
          <p:nvPr>
            <p:ph type="title"/>
          </p:nvPr>
        </p:nvSpPr>
        <p:spPr>
          <a:xfrm>
            <a:off x="4714325" y="1272236"/>
            <a:ext cx="3903600" cy="123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Alfabetización Mediática e Informacional (AMI)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954" name="Google Shape;954;p117"/>
          <p:cNvSpPr txBox="1">
            <a:spLocks noGrp="1"/>
          </p:cNvSpPr>
          <p:nvPr>
            <p:ph type="subTitle" idx="1"/>
          </p:nvPr>
        </p:nvSpPr>
        <p:spPr>
          <a:xfrm>
            <a:off x="4714325" y="2787190"/>
            <a:ext cx="3172800" cy="16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chequeado.com/educacion</a:t>
            </a:r>
            <a:endParaRPr/>
          </a:p>
        </p:txBody>
      </p:sp>
      <p:pic>
        <p:nvPicPr>
          <p:cNvPr id="955" name="Google Shape;955;p117"/>
          <p:cNvPicPr preferRelativeResize="0"/>
          <p:nvPr/>
        </p:nvPicPr>
        <p:blipFill rotWithShape="1">
          <a:blip r:embed="rId3">
            <a:alphaModFix/>
          </a:blip>
          <a:srcRect l="30155" t="10373" r="31108" b="10198"/>
          <a:stretch/>
        </p:blipFill>
        <p:spPr>
          <a:xfrm>
            <a:off x="395403" y="521500"/>
            <a:ext cx="3555000" cy="410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0" name="Google Shape;960;p118"/>
          <p:cNvCxnSpPr/>
          <p:nvPr/>
        </p:nvCxnSpPr>
        <p:spPr>
          <a:xfrm>
            <a:off x="7697234" y="3445929"/>
            <a:ext cx="230400" cy="0"/>
          </a:xfrm>
          <a:prstGeom prst="straightConnector1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1" name="Google Shape;961;p118"/>
          <p:cNvSpPr txBox="1"/>
          <p:nvPr/>
        </p:nvSpPr>
        <p:spPr>
          <a:xfrm>
            <a:off x="2610038" y="3115305"/>
            <a:ext cx="1843800" cy="3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CREATIVE</a:t>
            </a:r>
            <a:endParaRPr sz="9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62" name="Google Shape;962;p118"/>
          <p:cNvSpPr txBox="1"/>
          <p:nvPr/>
        </p:nvSpPr>
        <p:spPr>
          <a:xfrm>
            <a:off x="4767667" y="3115305"/>
            <a:ext cx="1809000" cy="3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b="1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rPr>
              <a:t>PHOTOGRAPHER</a:t>
            </a:r>
            <a:endParaRPr sz="9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63" name="Google Shape;963;p118"/>
          <p:cNvSpPr txBox="1"/>
          <p:nvPr/>
        </p:nvSpPr>
        <p:spPr>
          <a:xfrm>
            <a:off x="2678807" y="3445926"/>
            <a:ext cx="17061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Some words about this person</a:t>
            </a:r>
            <a:endParaRPr sz="900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64" name="Google Shape;964;p118"/>
          <p:cNvSpPr txBox="1"/>
          <p:nvPr/>
        </p:nvSpPr>
        <p:spPr>
          <a:xfrm>
            <a:off x="4818385" y="3445926"/>
            <a:ext cx="1706100" cy="5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999999"/>
                </a:solidFill>
                <a:latin typeface="Ubuntu"/>
                <a:ea typeface="Ubuntu"/>
                <a:cs typeface="Ubuntu"/>
                <a:sym typeface="Ubuntu"/>
              </a:rPr>
              <a:t>Some words about this person</a:t>
            </a:r>
            <a:endParaRPr sz="900">
              <a:solidFill>
                <a:srgbClr val="999999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965" name="Google Shape;965;p118"/>
          <p:cNvCxnSpPr/>
          <p:nvPr/>
        </p:nvCxnSpPr>
        <p:spPr>
          <a:xfrm>
            <a:off x="1268407" y="3445929"/>
            <a:ext cx="230400" cy="0"/>
          </a:xfrm>
          <a:prstGeom prst="straightConnector1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6" name="Google Shape;966;p118"/>
          <p:cNvCxnSpPr/>
          <p:nvPr/>
        </p:nvCxnSpPr>
        <p:spPr>
          <a:xfrm>
            <a:off x="3416724" y="3445929"/>
            <a:ext cx="230400" cy="0"/>
          </a:xfrm>
          <a:prstGeom prst="straightConnector1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7" name="Google Shape;967;p118"/>
          <p:cNvCxnSpPr/>
          <p:nvPr/>
        </p:nvCxnSpPr>
        <p:spPr>
          <a:xfrm>
            <a:off x="5556302" y="3445929"/>
            <a:ext cx="230400" cy="0"/>
          </a:xfrm>
          <a:prstGeom prst="straightConnector1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8" name="Google Shape;968;p118"/>
          <p:cNvCxnSpPr/>
          <p:nvPr/>
        </p:nvCxnSpPr>
        <p:spPr>
          <a:xfrm>
            <a:off x="7697234" y="3445929"/>
            <a:ext cx="230400" cy="0"/>
          </a:xfrm>
          <a:prstGeom prst="straightConnector1">
            <a:avLst/>
          </a:prstGeom>
          <a:noFill/>
          <a:ln w="28575" cap="flat" cmpd="sng">
            <a:solidFill>
              <a:srgbClr val="D2D7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69" name="Google Shape;969;p118"/>
          <p:cNvGrpSpPr/>
          <p:nvPr/>
        </p:nvGrpSpPr>
        <p:grpSpPr>
          <a:xfrm>
            <a:off x="978706" y="2044802"/>
            <a:ext cx="830823" cy="1053829"/>
            <a:chOff x="7594288" y="2415259"/>
            <a:chExt cx="279513" cy="355735"/>
          </a:xfrm>
        </p:grpSpPr>
        <p:sp>
          <p:nvSpPr>
            <p:cNvPr id="970" name="Google Shape;970;p118"/>
            <p:cNvSpPr/>
            <p:nvPr/>
          </p:nvSpPr>
          <p:spPr>
            <a:xfrm>
              <a:off x="7696108" y="2531841"/>
              <a:ext cx="10233" cy="16220"/>
            </a:xfrm>
            <a:custGeom>
              <a:avLst/>
              <a:gdLst/>
              <a:ahLst/>
              <a:cxnLst/>
              <a:rect l="l" t="t" r="r" b="b"/>
              <a:pathLst>
                <a:path w="323" h="512" extrusionOk="0">
                  <a:moveTo>
                    <a:pt x="167" y="0"/>
                  </a:moveTo>
                  <a:cubicBezTo>
                    <a:pt x="72" y="0"/>
                    <a:pt x="1" y="71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72" y="512"/>
                    <a:pt x="167" y="512"/>
                  </a:cubicBezTo>
                  <a:cubicBezTo>
                    <a:pt x="251" y="512"/>
                    <a:pt x="322" y="429"/>
                    <a:pt x="322" y="345"/>
                  </a:cubicBezTo>
                  <a:lnTo>
                    <a:pt x="322" y="167"/>
                  </a:lnTo>
                  <a:cubicBezTo>
                    <a:pt x="322" y="71"/>
                    <a:pt x="251" y="0"/>
                    <a:pt x="167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18"/>
            <p:cNvSpPr/>
            <p:nvPr/>
          </p:nvSpPr>
          <p:spPr>
            <a:xfrm>
              <a:off x="7762889" y="2531841"/>
              <a:ext cx="10581" cy="16220"/>
            </a:xfrm>
            <a:custGeom>
              <a:avLst/>
              <a:gdLst/>
              <a:ahLst/>
              <a:cxnLst/>
              <a:rect l="l" t="t" r="r" b="b"/>
              <a:pathLst>
                <a:path w="334" h="512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84" y="512"/>
                    <a:pt x="167" y="512"/>
                  </a:cubicBezTo>
                  <a:cubicBezTo>
                    <a:pt x="262" y="512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71"/>
                    <a:pt x="262" y="0"/>
                    <a:pt x="167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18"/>
            <p:cNvSpPr/>
            <p:nvPr/>
          </p:nvSpPr>
          <p:spPr>
            <a:xfrm>
              <a:off x="7711948" y="2571156"/>
              <a:ext cx="45302" cy="15777"/>
            </a:xfrm>
            <a:custGeom>
              <a:avLst/>
              <a:gdLst/>
              <a:ahLst/>
              <a:cxnLst/>
              <a:rect l="l" t="t" r="r" b="b"/>
              <a:pathLst>
                <a:path w="1430" h="498" extrusionOk="0">
                  <a:moveTo>
                    <a:pt x="188" y="0"/>
                  </a:moveTo>
                  <a:cubicBezTo>
                    <a:pt x="147" y="0"/>
                    <a:pt x="102" y="15"/>
                    <a:pt x="60" y="45"/>
                  </a:cubicBezTo>
                  <a:cubicBezTo>
                    <a:pt x="1" y="93"/>
                    <a:pt x="1" y="200"/>
                    <a:pt x="60" y="283"/>
                  </a:cubicBezTo>
                  <a:cubicBezTo>
                    <a:pt x="215" y="414"/>
                    <a:pt x="453" y="497"/>
                    <a:pt x="703" y="497"/>
                  </a:cubicBezTo>
                  <a:cubicBezTo>
                    <a:pt x="977" y="497"/>
                    <a:pt x="1215" y="414"/>
                    <a:pt x="1346" y="283"/>
                  </a:cubicBezTo>
                  <a:cubicBezTo>
                    <a:pt x="1430" y="223"/>
                    <a:pt x="1430" y="116"/>
                    <a:pt x="1370" y="45"/>
                  </a:cubicBezTo>
                  <a:cubicBezTo>
                    <a:pt x="1340" y="15"/>
                    <a:pt x="1302" y="0"/>
                    <a:pt x="1260" y="0"/>
                  </a:cubicBezTo>
                  <a:cubicBezTo>
                    <a:pt x="1218" y="0"/>
                    <a:pt x="1174" y="15"/>
                    <a:pt x="1132" y="45"/>
                  </a:cubicBezTo>
                  <a:cubicBezTo>
                    <a:pt x="1072" y="93"/>
                    <a:pt x="930" y="176"/>
                    <a:pt x="715" y="176"/>
                  </a:cubicBezTo>
                  <a:cubicBezTo>
                    <a:pt x="513" y="176"/>
                    <a:pt x="358" y="93"/>
                    <a:pt x="298" y="45"/>
                  </a:cubicBezTo>
                  <a:cubicBezTo>
                    <a:pt x="269" y="15"/>
                    <a:pt x="230" y="0"/>
                    <a:pt x="188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18"/>
            <p:cNvSpPr/>
            <p:nvPr/>
          </p:nvSpPr>
          <p:spPr>
            <a:xfrm>
              <a:off x="7594288" y="2415259"/>
              <a:ext cx="279513" cy="355735"/>
            </a:xfrm>
            <a:custGeom>
              <a:avLst/>
              <a:gdLst/>
              <a:ahLst/>
              <a:cxnLst/>
              <a:rect l="l" t="t" r="r" b="b"/>
              <a:pathLst>
                <a:path w="8823" h="11229" extrusionOk="0">
                  <a:moveTo>
                    <a:pt x="6846" y="2323"/>
                  </a:moveTo>
                  <a:lnTo>
                    <a:pt x="6751" y="3501"/>
                  </a:lnTo>
                  <a:lnTo>
                    <a:pt x="6727" y="3501"/>
                  </a:lnTo>
                  <a:cubicBezTo>
                    <a:pt x="6620" y="3501"/>
                    <a:pt x="6537" y="3418"/>
                    <a:pt x="6537" y="3311"/>
                  </a:cubicBezTo>
                  <a:lnTo>
                    <a:pt x="6537" y="2406"/>
                  </a:lnTo>
                  <a:cubicBezTo>
                    <a:pt x="6632" y="2406"/>
                    <a:pt x="6739" y="2370"/>
                    <a:pt x="6846" y="2323"/>
                  </a:cubicBezTo>
                  <a:close/>
                  <a:moveTo>
                    <a:pt x="6358" y="346"/>
                  </a:moveTo>
                  <a:cubicBezTo>
                    <a:pt x="6846" y="346"/>
                    <a:pt x="7251" y="751"/>
                    <a:pt x="7251" y="1239"/>
                  </a:cubicBezTo>
                  <a:cubicBezTo>
                    <a:pt x="7251" y="1727"/>
                    <a:pt x="6846" y="2132"/>
                    <a:pt x="6358" y="2132"/>
                  </a:cubicBezTo>
                  <a:cubicBezTo>
                    <a:pt x="6037" y="2132"/>
                    <a:pt x="5739" y="1954"/>
                    <a:pt x="5584" y="1680"/>
                  </a:cubicBezTo>
                  <a:cubicBezTo>
                    <a:pt x="5551" y="1630"/>
                    <a:pt x="5490" y="1604"/>
                    <a:pt x="5432" y="1604"/>
                  </a:cubicBezTo>
                  <a:cubicBezTo>
                    <a:pt x="5406" y="1604"/>
                    <a:pt x="5380" y="1609"/>
                    <a:pt x="5358" y="1620"/>
                  </a:cubicBezTo>
                  <a:cubicBezTo>
                    <a:pt x="5286" y="1668"/>
                    <a:pt x="5251" y="1775"/>
                    <a:pt x="5298" y="1846"/>
                  </a:cubicBezTo>
                  <a:cubicBezTo>
                    <a:pt x="5310" y="1858"/>
                    <a:pt x="5310" y="1882"/>
                    <a:pt x="5322" y="1894"/>
                  </a:cubicBezTo>
                  <a:cubicBezTo>
                    <a:pt x="5263" y="1942"/>
                    <a:pt x="5191" y="1954"/>
                    <a:pt x="5120" y="1954"/>
                  </a:cubicBezTo>
                  <a:cubicBezTo>
                    <a:pt x="4917" y="1954"/>
                    <a:pt x="4763" y="1787"/>
                    <a:pt x="4763" y="1596"/>
                  </a:cubicBezTo>
                  <a:cubicBezTo>
                    <a:pt x="4763" y="1501"/>
                    <a:pt x="4679" y="1430"/>
                    <a:pt x="4596" y="1430"/>
                  </a:cubicBezTo>
                  <a:cubicBezTo>
                    <a:pt x="4513" y="1430"/>
                    <a:pt x="4429" y="1501"/>
                    <a:pt x="4429" y="1596"/>
                  </a:cubicBezTo>
                  <a:cubicBezTo>
                    <a:pt x="4429" y="1977"/>
                    <a:pt x="4739" y="2299"/>
                    <a:pt x="5132" y="2299"/>
                  </a:cubicBezTo>
                  <a:cubicBezTo>
                    <a:pt x="5286" y="2299"/>
                    <a:pt x="5429" y="2251"/>
                    <a:pt x="5548" y="2156"/>
                  </a:cubicBezTo>
                  <a:cubicBezTo>
                    <a:pt x="5727" y="2323"/>
                    <a:pt x="5965" y="2430"/>
                    <a:pt x="6215" y="2454"/>
                  </a:cubicBezTo>
                  <a:lnTo>
                    <a:pt x="6215" y="3347"/>
                  </a:lnTo>
                  <a:cubicBezTo>
                    <a:pt x="6215" y="3632"/>
                    <a:pt x="6453" y="3871"/>
                    <a:pt x="6739" y="3871"/>
                  </a:cubicBezTo>
                  <a:lnTo>
                    <a:pt x="7001" y="3871"/>
                  </a:lnTo>
                  <a:cubicBezTo>
                    <a:pt x="7084" y="3871"/>
                    <a:pt x="7156" y="3906"/>
                    <a:pt x="7215" y="3966"/>
                  </a:cubicBezTo>
                  <a:cubicBezTo>
                    <a:pt x="7275" y="4025"/>
                    <a:pt x="7287" y="4097"/>
                    <a:pt x="7287" y="4168"/>
                  </a:cubicBezTo>
                  <a:cubicBezTo>
                    <a:pt x="7275" y="4299"/>
                    <a:pt x="7144" y="4418"/>
                    <a:pt x="6989" y="4418"/>
                  </a:cubicBezTo>
                  <a:lnTo>
                    <a:pt x="6918" y="4418"/>
                  </a:lnTo>
                  <a:lnTo>
                    <a:pt x="6918" y="4406"/>
                  </a:lnTo>
                  <a:cubicBezTo>
                    <a:pt x="6918" y="4323"/>
                    <a:pt x="6846" y="4240"/>
                    <a:pt x="6751" y="4240"/>
                  </a:cubicBezTo>
                  <a:cubicBezTo>
                    <a:pt x="6668" y="4240"/>
                    <a:pt x="6596" y="4323"/>
                    <a:pt x="6596" y="4406"/>
                  </a:cubicBezTo>
                  <a:cubicBezTo>
                    <a:pt x="6596" y="5585"/>
                    <a:pt x="5644" y="6526"/>
                    <a:pt x="4465" y="6526"/>
                  </a:cubicBezTo>
                  <a:cubicBezTo>
                    <a:pt x="3274" y="6490"/>
                    <a:pt x="2322" y="5561"/>
                    <a:pt x="2322" y="4382"/>
                  </a:cubicBezTo>
                  <a:cubicBezTo>
                    <a:pt x="2322" y="4287"/>
                    <a:pt x="2250" y="4216"/>
                    <a:pt x="2155" y="4216"/>
                  </a:cubicBezTo>
                  <a:cubicBezTo>
                    <a:pt x="2072" y="4216"/>
                    <a:pt x="1988" y="4287"/>
                    <a:pt x="1988" y="4382"/>
                  </a:cubicBezTo>
                  <a:lnTo>
                    <a:pt x="1988" y="4394"/>
                  </a:lnTo>
                  <a:lnTo>
                    <a:pt x="1893" y="4394"/>
                  </a:lnTo>
                  <a:cubicBezTo>
                    <a:pt x="1810" y="4394"/>
                    <a:pt x="1738" y="4371"/>
                    <a:pt x="1679" y="4311"/>
                  </a:cubicBezTo>
                  <a:cubicBezTo>
                    <a:pt x="1619" y="4252"/>
                    <a:pt x="1607" y="4168"/>
                    <a:pt x="1607" y="4097"/>
                  </a:cubicBezTo>
                  <a:cubicBezTo>
                    <a:pt x="1619" y="3966"/>
                    <a:pt x="1750" y="3847"/>
                    <a:pt x="1905" y="3847"/>
                  </a:cubicBezTo>
                  <a:lnTo>
                    <a:pt x="2143" y="3847"/>
                  </a:lnTo>
                  <a:cubicBezTo>
                    <a:pt x="2429" y="3847"/>
                    <a:pt x="2667" y="3609"/>
                    <a:pt x="2667" y="3323"/>
                  </a:cubicBezTo>
                  <a:lnTo>
                    <a:pt x="2667" y="2549"/>
                  </a:lnTo>
                  <a:cubicBezTo>
                    <a:pt x="2667" y="2251"/>
                    <a:pt x="2905" y="2013"/>
                    <a:pt x="3203" y="2013"/>
                  </a:cubicBezTo>
                  <a:lnTo>
                    <a:pt x="3882" y="2013"/>
                  </a:lnTo>
                  <a:cubicBezTo>
                    <a:pt x="3965" y="2013"/>
                    <a:pt x="4048" y="1942"/>
                    <a:pt x="4048" y="1846"/>
                  </a:cubicBezTo>
                  <a:cubicBezTo>
                    <a:pt x="4048" y="1763"/>
                    <a:pt x="3965" y="1680"/>
                    <a:pt x="3882" y="1680"/>
                  </a:cubicBezTo>
                  <a:lnTo>
                    <a:pt x="3203" y="1680"/>
                  </a:lnTo>
                  <a:cubicBezTo>
                    <a:pt x="2727" y="1680"/>
                    <a:pt x="2334" y="2073"/>
                    <a:pt x="2334" y="2549"/>
                  </a:cubicBezTo>
                  <a:lnTo>
                    <a:pt x="2334" y="3323"/>
                  </a:lnTo>
                  <a:cubicBezTo>
                    <a:pt x="2334" y="3430"/>
                    <a:pt x="2250" y="3513"/>
                    <a:pt x="2143" y="3513"/>
                  </a:cubicBezTo>
                  <a:lnTo>
                    <a:pt x="2107" y="3513"/>
                  </a:lnTo>
                  <a:lnTo>
                    <a:pt x="1929" y="1704"/>
                  </a:lnTo>
                  <a:cubicBezTo>
                    <a:pt x="1905" y="1358"/>
                    <a:pt x="2012" y="1001"/>
                    <a:pt x="2238" y="751"/>
                  </a:cubicBezTo>
                  <a:cubicBezTo>
                    <a:pt x="2477" y="489"/>
                    <a:pt x="2810" y="346"/>
                    <a:pt x="3167" y="346"/>
                  </a:cubicBezTo>
                  <a:close/>
                  <a:moveTo>
                    <a:pt x="5525" y="6597"/>
                  </a:moveTo>
                  <a:lnTo>
                    <a:pt x="5525" y="7169"/>
                  </a:lnTo>
                  <a:cubicBezTo>
                    <a:pt x="5525" y="7466"/>
                    <a:pt x="5727" y="7740"/>
                    <a:pt x="6013" y="7835"/>
                  </a:cubicBezTo>
                  <a:lnTo>
                    <a:pt x="6310" y="7919"/>
                  </a:lnTo>
                  <a:cubicBezTo>
                    <a:pt x="6239" y="8204"/>
                    <a:pt x="6084" y="8454"/>
                    <a:pt x="5894" y="8681"/>
                  </a:cubicBezTo>
                  <a:cubicBezTo>
                    <a:pt x="5834" y="8752"/>
                    <a:pt x="5834" y="8859"/>
                    <a:pt x="5906" y="8919"/>
                  </a:cubicBezTo>
                  <a:cubicBezTo>
                    <a:pt x="5941" y="8954"/>
                    <a:pt x="5977" y="8966"/>
                    <a:pt x="6013" y="8966"/>
                  </a:cubicBezTo>
                  <a:cubicBezTo>
                    <a:pt x="6060" y="8966"/>
                    <a:pt x="6096" y="8954"/>
                    <a:pt x="6132" y="8907"/>
                  </a:cubicBezTo>
                  <a:cubicBezTo>
                    <a:pt x="6358" y="8657"/>
                    <a:pt x="6513" y="8359"/>
                    <a:pt x="6608" y="8026"/>
                  </a:cubicBezTo>
                  <a:lnTo>
                    <a:pt x="6965" y="8133"/>
                  </a:lnTo>
                  <a:cubicBezTo>
                    <a:pt x="6810" y="8621"/>
                    <a:pt x="6501" y="9097"/>
                    <a:pt x="6084" y="9443"/>
                  </a:cubicBezTo>
                  <a:cubicBezTo>
                    <a:pt x="5608" y="9824"/>
                    <a:pt x="5048" y="10026"/>
                    <a:pt x="4429" y="10026"/>
                  </a:cubicBezTo>
                  <a:cubicBezTo>
                    <a:pt x="3822" y="10026"/>
                    <a:pt x="3262" y="9812"/>
                    <a:pt x="2786" y="9443"/>
                  </a:cubicBezTo>
                  <a:cubicBezTo>
                    <a:pt x="2346" y="9097"/>
                    <a:pt x="2036" y="8633"/>
                    <a:pt x="1893" y="8121"/>
                  </a:cubicBezTo>
                  <a:lnTo>
                    <a:pt x="2250" y="8014"/>
                  </a:lnTo>
                  <a:cubicBezTo>
                    <a:pt x="2381" y="8454"/>
                    <a:pt x="2631" y="8847"/>
                    <a:pt x="2989" y="9145"/>
                  </a:cubicBezTo>
                  <a:cubicBezTo>
                    <a:pt x="3393" y="9466"/>
                    <a:pt x="3917" y="9669"/>
                    <a:pt x="4429" y="9669"/>
                  </a:cubicBezTo>
                  <a:cubicBezTo>
                    <a:pt x="4834" y="9669"/>
                    <a:pt x="5227" y="9562"/>
                    <a:pt x="5560" y="9371"/>
                  </a:cubicBezTo>
                  <a:cubicBezTo>
                    <a:pt x="5644" y="9324"/>
                    <a:pt x="5667" y="9216"/>
                    <a:pt x="5620" y="9145"/>
                  </a:cubicBezTo>
                  <a:cubicBezTo>
                    <a:pt x="5595" y="9096"/>
                    <a:pt x="5537" y="9064"/>
                    <a:pt x="5480" y="9064"/>
                  </a:cubicBezTo>
                  <a:cubicBezTo>
                    <a:pt x="5454" y="9064"/>
                    <a:pt x="5428" y="9070"/>
                    <a:pt x="5406" y="9085"/>
                  </a:cubicBezTo>
                  <a:cubicBezTo>
                    <a:pt x="5108" y="9252"/>
                    <a:pt x="4774" y="9335"/>
                    <a:pt x="4429" y="9335"/>
                  </a:cubicBezTo>
                  <a:cubicBezTo>
                    <a:pt x="3572" y="9335"/>
                    <a:pt x="2798" y="8752"/>
                    <a:pt x="2560" y="7919"/>
                  </a:cubicBezTo>
                  <a:lnTo>
                    <a:pt x="2881" y="7835"/>
                  </a:lnTo>
                  <a:cubicBezTo>
                    <a:pt x="3179" y="7740"/>
                    <a:pt x="3381" y="7478"/>
                    <a:pt x="3381" y="7169"/>
                  </a:cubicBezTo>
                  <a:lnTo>
                    <a:pt x="3381" y="6597"/>
                  </a:lnTo>
                  <a:cubicBezTo>
                    <a:pt x="3703" y="6764"/>
                    <a:pt x="4060" y="6835"/>
                    <a:pt x="4453" y="6835"/>
                  </a:cubicBezTo>
                  <a:cubicBezTo>
                    <a:pt x="4834" y="6835"/>
                    <a:pt x="5191" y="6752"/>
                    <a:pt x="5525" y="6597"/>
                  </a:cubicBezTo>
                  <a:close/>
                  <a:moveTo>
                    <a:pt x="3155" y="1"/>
                  </a:moveTo>
                  <a:cubicBezTo>
                    <a:pt x="2703" y="1"/>
                    <a:pt x="2286" y="191"/>
                    <a:pt x="1988" y="525"/>
                  </a:cubicBezTo>
                  <a:cubicBezTo>
                    <a:pt x="1691" y="846"/>
                    <a:pt x="1548" y="1299"/>
                    <a:pt x="1596" y="1727"/>
                  </a:cubicBezTo>
                  <a:lnTo>
                    <a:pt x="1774" y="3525"/>
                  </a:lnTo>
                  <a:cubicBezTo>
                    <a:pt x="1500" y="3573"/>
                    <a:pt x="1298" y="3799"/>
                    <a:pt x="1262" y="4073"/>
                  </a:cubicBezTo>
                  <a:cubicBezTo>
                    <a:pt x="1250" y="4228"/>
                    <a:pt x="1310" y="4406"/>
                    <a:pt x="1417" y="4525"/>
                  </a:cubicBezTo>
                  <a:cubicBezTo>
                    <a:pt x="1536" y="4644"/>
                    <a:pt x="1691" y="4716"/>
                    <a:pt x="1857" y="4716"/>
                  </a:cubicBezTo>
                  <a:lnTo>
                    <a:pt x="1977" y="4716"/>
                  </a:lnTo>
                  <a:cubicBezTo>
                    <a:pt x="2060" y="5406"/>
                    <a:pt x="2453" y="6014"/>
                    <a:pt x="3000" y="6395"/>
                  </a:cubicBezTo>
                  <a:lnTo>
                    <a:pt x="3000" y="7145"/>
                  </a:lnTo>
                  <a:cubicBezTo>
                    <a:pt x="3000" y="7311"/>
                    <a:pt x="2905" y="7442"/>
                    <a:pt x="2739" y="7490"/>
                  </a:cubicBezTo>
                  <a:lnTo>
                    <a:pt x="881" y="8038"/>
                  </a:lnTo>
                  <a:cubicBezTo>
                    <a:pt x="357" y="8192"/>
                    <a:pt x="0" y="8681"/>
                    <a:pt x="0" y="9216"/>
                  </a:cubicBezTo>
                  <a:lnTo>
                    <a:pt x="0" y="11062"/>
                  </a:lnTo>
                  <a:cubicBezTo>
                    <a:pt x="0" y="11157"/>
                    <a:pt x="72" y="11229"/>
                    <a:pt x="155" y="11229"/>
                  </a:cubicBezTo>
                  <a:cubicBezTo>
                    <a:pt x="250" y="11229"/>
                    <a:pt x="322" y="11157"/>
                    <a:pt x="322" y="11062"/>
                  </a:cubicBezTo>
                  <a:lnTo>
                    <a:pt x="322" y="9216"/>
                  </a:lnTo>
                  <a:cubicBezTo>
                    <a:pt x="322" y="8835"/>
                    <a:pt x="595" y="8478"/>
                    <a:pt x="964" y="8371"/>
                  </a:cubicBezTo>
                  <a:lnTo>
                    <a:pt x="1500" y="8204"/>
                  </a:lnTo>
                  <a:cubicBezTo>
                    <a:pt x="1667" y="8788"/>
                    <a:pt x="2024" y="9324"/>
                    <a:pt x="2500" y="9693"/>
                  </a:cubicBezTo>
                  <a:cubicBezTo>
                    <a:pt x="3012" y="10109"/>
                    <a:pt x="3691" y="10348"/>
                    <a:pt x="4358" y="10348"/>
                  </a:cubicBezTo>
                  <a:cubicBezTo>
                    <a:pt x="5025" y="10348"/>
                    <a:pt x="5691" y="10109"/>
                    <a:pt x="6215" y="9693"/>
                  </a:cubicBezTo>
                  <a:cubicBezTo>
                    <a:pt x="6691" y="9300"/>
                    <a:pt x="7049" y="8788"/>
                    <a:pt x="7215" y="8192"/>
                  </a:cubicBezTo>
                  <a:lnTo>
                    <a:pt x="7775" y="8347"/>
                  </a:lnTo>
                  <a:cubicBezTo>
                    <a:pt x="8156" y="8454"/>
                    <a:pt x="8418" y="8812"/>
                    <a:pt x="8418" y="9205"/>
                  </a:cubicBezTo>
                  <a:lnTo>
                    <a:pt x="8418" y="11050"/>
                  </a:lnTo>
                  <a:cubicBezTo>
                    <a:pt x="8418" y="11133"/>
                    <a:pt x="8489" y="11217"/>
                    <a:pt x="8584" y="11217"/>
                  </a:cubicBezTo>
                  <a:cubicBezTo>
                    <a:pt x="8668" y="11217"/>
                    <a:pt x="8751" y="11133"/>
                    <a:pt x="8751" y="11050"/>
                  </a:cubicBezTo>
                  <a:lnTo>
                    <a:pt x="8751" y="9216"/>
                  </a:lnTo>
                  <a:cubicBezTo>
                    <a:pt x="8823" y="8681"/>
                    <a:pt x="8465" y="8192"/>
                    <a:pt x="7942" y="8038"/>
                  </a:cubicBezTo>
                  <a:lnTo>
                    <a:pt x="6084" y="7490"/>
                  </a:lnTo>
                  <a:cubicBezTo>
                    <a:pt x="5941" y="7442"/>
                    <a:pt x="5822" y="7300"/>
                    <a:pt x="5822" y="7145"/>
                  </a:cubicBezTo>
                  <a:lnTo>
                    <a:pt x="5822" y="6395"/>
                  </a:lnTo>
                  <a:cubicBezTo>
                    <a:pt x="6370" y="6002"/>
                    <a:pt x="6751" y="5406"/>
                    <a:pt x="6846" y="4716"/>
                  </a:cubicBezTo>
                  <a:lnTo>
                    <a:pt x="6953" y="4716"/>
                  </a:lnTo>
                  <a:cubicBezTo>
                    <a:pt x="7275" y="4716"/>
                    <a:pt x="7549" y="4478"/>
                    <a:pt x="7572" y="4180"/>
                  </a:cubicBezTo>
                  <a:cubicBezTo>
                    <a:pt x="7584" y="4025"/>
                    <a:pt x="7525" y="3847"/>
                    <a:pt x="7430" y="3728"/>
                  </a:cubicBezTo>
                  <a:cubicBezTo>
                    <a:pt x="7334" y="3620"/>
                    <a:pt x="7203" y="3549"/>
                    <a:pt x="7072" y="3525"/>
                  </a:cubicBezTo>
                  <a:lnTo>
                    <a:pt x="7168" y="2120"/>
                  </a:lnTo>
                  <a:cubicBezTo>
                    <a:pt x="7406" y="1894"/>
                    <a:pt x="7561" y="1585"/>
                    <a:pt x="7561" y="1227"/>
                  </a:cubicBezTo>
                  <a:cubicBezTo>
                    <a:pt x="7561" y="549"/>
                    <a:pt x="7013" y="1"/>
                    <a:pt x="6334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18"/>
            <p:cNvSpPr/>
            <p:nvPr/>
          </p:nvSpPr>
          <p:spPr>
            <a:xfrm>
              <a:off x="7690469" y="2515241"/>
              <a:ext cx="21511" cy="10581"/>
            </a:xfrm>
            <a:custGeom>
              <a:avLst/>
              <a:gdLst/>
              <a:ahLst/>
              <a:cxnLst/>
              <a:rect l="l" t="t" r="r" b="b"/>
              <a:pathLst>
                <a:path w="679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524" y="334"/>
                  </a:lnTo>
                  <a:cubicBezTo>
                    <a:pt x="607" y="334"/>
                    <a:pt x="679" y="262"/>
                    <a:pt x="679" y="167"/>
                  </a:cubicBezTo>
                  <a:cubicBezTo>
                    <a:pt x="679" y="72"/>
                    <a:pt x="607" y="0"/>
                    <a:pt x="524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18"/>
            <p:cNvSpPr/>
            <p:nvPr/>
          </p:nvSpPr>
          <p:spPr>
            <a:xfrm>
              <a:off x="7757218" y="2515241"/>
              <a:ext cx="21923" cy="1058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62"/>
                    <a:pt x="84" y="334"/>
                    <a:pt x="167" y="334"/>
                  </a:cubicBezTo>
                  <a:lnTo>
                    <a:pt x="524" y="334"/>
                  </a:lnTo>
                  <a:cubicBezTo>
                    <a:pt x="620" y="334"/>
                    <a:pt x="691" y="262"/>
                    <a:pt x="691" y="167"/>
                  </a:cubicBezTo>
                  <a:cubicBezTo>
                    <a:pt x="691" y="72"/>
                    <a:pt x="620" y="0"/>
                    <a:pt x="524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6" name="Google Shape;976;p118"/>
          <p:cNvGrpSpPr/>
          <p:nvPr/>
        </p:nvGrpSpPr>
        <p:grpSpPr>
          <a:xfrm>
            <a:off x="3130393" y="2036999"/>
            <a:ext cx="806246" cy="1069407"/>
            <a:chOff x="6255238" y="2412249"/>
            <a:chExt cx="271244" cy="360994"/>
          </a:xfrm>
        </p:grpSpPr>
        <p:sp>
          <p:nvSpPr>
            <p:cNvPr id="977" name="Google Shape;977;p118"/>
            <p:cNvSpPr/>
            <p:nvPr/>
          </p:nvSpPr>
          <p:spPr>
            <a:xfrm>
              <a:off x="6351799" y="2554080"/>
              <a:ext cx="10613" cy="15872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68" y="501"/>
                  </a:cubicBezTo>
                  <a:cubicBezTo>
                    <a:pt x="251" y="501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18"/>
            <p:cNvSpPr/>
            <p:nvPr/>
          </p:nvSpPr>
          <p:spPr>
            <a:xfrm>
              <a:off x="6419720" y="2554080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71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1" y="501"/>
                    <a:pt x="167" y="501"/>
                  </a:cubicBezTo>
                  <a:cubicBezTo>
                    <a:pt x="250" y="501"/>
                    <a:pt x="321" y="429"/>
                    <a:pt x="321" y="346"/>
                  </a:cubicBezTo>
                  <a:lnTo>
                    <a:pt x="321" y="167"/>
                  </a:lnTo>
                  <a:cubicBezTo>
                    <a:pt x="333" y="72"/>
                    <a:pt x="250" y="0"/>
                    <a:pt x="167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18"/>
            <p:cNvSpPr/>
            <p:nvPr/>
          </p:nvSpPr>
          <p:spPr>
            <a:xfrm>
              <a:off x="6368399" y="2593775"/>
              <a:ext cx="45302" cy="15777"/>
            </a:xfrm>
            <a:custGeom>
              <a:avLst/>
              <a:gdLst/>
              <a:ahLst/>
              <a:cxnLst/>
              <a:rect l="l" t="t" r="r" b="b"/>
              <a:pathLst>
                <a:path w="1430" h="498" extrusionOk="0">
                  <a:moveTo>
                    <a:pt x="179" y="1"/>
                  </a:moveTo>
                  <a:cubicBezTo>
                    <a:pt x="135" y="1"/>
                    <a:pt x="90" y="15"/>
                    <a:pt x="60" y="45"/>
                  </a:cubicBezTo>
                  <a:cubicBezTo>
                    <a:pt x="1" y="105"/>
                    <a:pt x="1" y="224"/>
                    <a:pt x="60" y="283"/>
                  </a:cubicBezTo>
                  <a:cubicBezTo>
                    <a:pt x="203" y="426"/>
                    <a:pt x="441" y="498"/>
                    <a:pt x="715" y="498"/>
                  </a:cubicBezTo>
                  <a:cubicBezTo>
                    <a:pt x="977" y="498"/>
                    <a:pt x="1215" y="414"/>
                    <a:pt x="1370" y="283"/>
                  </a:cubicBezTo>
                  <a:cubicBezTo>
                    <a:pt x="1430" y="200"/>
                    <a:pt x="1430" y="105"/>
                    <a:pt x="1370" y="45"/>
                  </a:cubicBezTo>
                  <a:cubicBezTo>
                    <a:pt x="1340" y="15"/>
                    <a:pt x="1299" y="1"/>
                    <a:pt x="1255" y="1"/>
                  </a:cubicBezTo>
                  <a:cubicBezTo>
                    <a:pt x="1212" y="1"/>
                    <a:pt x="1168" y="15"/>
                    <a:pt x="1132" y="45"/>
                  </a:cubicBezTo>
                  <a:cubicBezTo>
                    <a:pt x="1072" y="105"/>
                    <a:pt x="918" y="176"/>
                    <a:pt x="715" y="176"/>
                  </a:cubicBezTo>
                  <a:cubicBezTo>
                    <a:pt x="501" y="176"/>
                    <a:pt x="358" y="105"/>
                    <a:pt x="298" y="45"/>
                  </a:cubicBezTo>
                  <a:cubicBezTo>
                    <a:pt x="269" y="15"/>
                    <a:pt x="224" y="1"/>
                    <a:pt x="179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18"/>
            <p:cNvSpPr/>
            <p:nvPr/>
          </p:nvSpPr>
          <p:spPr>
            <a:xfrm>
              <a:off x="6255238" y="2412249"/>
              <a:ext cx="271244" cy="360994"/>
            </a:xfrm>
            <a:custGeom>
              <a:avLst/>
              <a:gdLst/>
              <a:ahLst/>
              <a:cxnLst/>
              <a:rect l="l" t="t" r="r" b="b"/>
              <a:pathLst>
                <a:path w="8562" h="11395" extrusionOk="0">
                  <a:moveTo>
                    <a:pt x="4287" y="334"/>
                  </a:moveTo>
                  <a:cubicBezTo>
                    <a:pt x="5621" y="334"/>
                    <a:pt x="6442" y="751"/>
                    <a:pt x="6442" y="1072"/>
                  </a:cubicBezTo>
                  <a:lnTo>
                    <a:pt x="6442" y="1489"/>
                  </a:lnTo>
                  <a:cubicBezTo>
                    <a:pt x="5823" y="1215"/>
                    <a:pt x="5073" y="1084"/>
                    <a:pt x="4287" y="1084"/>
                  </a:cubicBezTo>
                  <a:cubicBezTo>
                    <a:pt x="3501" y="1084"/>
                    <a:pt x="2763" y="1227"/>
                    <a:pt x="2132" y="1489"/>
                  </a:cubicBezTo>
                  <a:lnTo>
                    <a:pt x="2132" y="1072"/>
                  </a:lnTo>
                  <a:cubicBezTo>
                    <a:pt x="2132" y="775"/>
                    <a:pt x="2942" y="334"/>
                    <a:pt x="4287" y="334"/>
                  </a:cubicBezTo>
                  <a:close/>
                  <a:moveTo>
                    <a:pt x="4299" y="1394"/>
                  </a:moveTo>
                  <a:cubicBezTo>
                    <a:pt x="5263" y="1394"/>
                    <a:pt x="6168" y="1632"/>
                    <a:pt x="6859" y="2049"/>
                  </a:cubicBezTo>
                  <a:cubicBezTo>
                    <a:pt x="7514" y="2453"/>
                    <a:pt x="7871" y="2989"/>
                    <a:pt x="7871" y="3549"/>
                  </a:cubicBezTo>
                  <a:cubicBezTo>
                    <a:pt x="7871" y="3882"/>
                    <a:pt x="7740" y="4204"/>
                    <a:pt x="7478" y="4501"/>
                  </a:cubicBezTo>
                  <a:lnTo>
                    <a:pt x="7478" y="3549"/>
                  </a:lnTo>
                  <a:cubicBezTo>
                    <a:pt x="7478" y="3084"/>
                    <a:pt x="7180" y="2656"/>
                    <a:pt x="6633" y="2334"/>
                  </a:cubicBezTo>
                  <a:cubicBezTo>
                    <a:pt x="6608" y="2318"/>
                    <a:pt x="6579" y="2310"/>
                    <a:pt x="6550" y="2310"/>
                  </a:cubicBezTo>
                  <a:cubicBezTo>
                    <a:pt x="6495" y="2310"/>
                    <a:pt x="6438" y="2339"/>
                    <a:pt x="6406" y="2394"/>
                  </a:cubicBezTo>
                  <a:cubicBezTo>
                    <a:pt x="6371" y="2465"/>
                    <a:pt x="6395" y="2572"/>
                    <a:pt x="6466" y="2608"/>
                  </a:cubicBezTo>
                  <a:cubicBezTo>
                    <a:pt x="6918" y="2882"/>
                    <a:pt x="7157" y="3204"/>
                    <a:pt x="7157" y="3537"/>
                  </a:cubicBezTo>
                  <a:lnTo>
                    <a:pt x="7157" y="6394"/>
                  </a:lnTo>
                  <a:cubicBezTo>
                    <a:pt x="7157" y="6990"/>
                    <a:pt x="7299" y="7490"/>
                    <a:pt x="7418" y="7823"/>
                  </a:cubicBezTo>
                  <a:cubicBezTo>
                    <a:pt x="7454" y="7906"/>
                    <a:pt x="7418" y="8002"/>
                    <a:pt x="7359" y="8049"/>
                  </a:cubicBezTo>
                  <a:cubicBezTo>
                    <a:pt x="7157" y="8216"/>
                    <a:pt x="6847" y="8407"/>
                    <a:pt x="6395" y="8573"/>
                  </a:cubicBezTo>
                  <a:lnTo>
                    <a:pt x="5894" y="8383"/>
                  </a:lnTo>
                  <a:cubicBezTo>
                    <a:pt x="5668" y="8311"/>
                    <a:pt x="5537" y="8109"/>
                    <a:pt x="5537" y="7871"/>
                  </a:cubicBezTo>
                  <a:lnTo>
                    <a:pt x="5537" y="7144"/>
                  </a:lnTo>
                  <a:cubicBezTo>
                    <a:pt x="6275" y="6704"/>
                    <a:pt x="6787" y="5906"/>
                    <a:pt x="6787" y="4978"/>
                  </a:cubicBezTo>
                  <a:lnTo>
                    <a:pt x="6787" y="4263"/>
                  </a:lnTo>
                  <a:cubicBezTo>
                    <a:pt x="6787" y="3775"/>
                    <a:pt x="6383" y="3394"/>
                    <a:pt x="5906" y="3394"/>
                  </a:cubicBezTo>
                  <a:lnTo>
                    <a:pt x="5621" y="3394"/>
                  </a:lnTo>
                  <a:lnTo>
                    <a:pt x="4775" y="2537"/>
                  </a:lnTo>
                  <a:cubicBezTo>
                    <a:pt x="4744" y="2514"/>
                    <a:pt x="4703" y="2495"/>
                    <a:pt x="4662" y="2495"/>
                  </a:cubicBezTo>
                  <a:cubicBezTo>
                    <a:pt x="4640" y="2495"/>
                    <a:pt x="4617" y="2501"/>
                    <a:pt x="4597" y="2513"/>
                  </a:cubicBezTo>
                  <a:cubicBezTo>
                    <a:pt x="4537" y="2537"/>
                    <a:pt x="4490" y="2596"/>
                    <a:pt x="4490" y="2656"/>
                  </a:cubicBezTo>
                  <a:lnTo>
                    <a:pt x="4490" y="3382"/>
                  </a:lnTo>
                  <a:lnTo>
                    <a:pt x="3585" y="3382"/>
                  </a:lnTo>
                  <a:cubicBezTo>
                    <a:pt x="3489" y="3382"/>
                    <a:pt x="3418" y="3465"/>
                    <a:pt x="3418" y="3549"/>
                  </a:cubicBezTo>
                  <a:cubicBezTo>
                    <a:pt x="3418" y="3644"/>
                    <a:pt x="3489" y="3715"/>
                    <a:pt x="3585" y="3715"/>
                  </a:cubicBezTo>
                  <a:lnTo>
                    <a:pt x="4656" y="3715"/>
                  </a:lnTo>
                  <a:cubicBezTo>
                    <a:pt x="4740" y="3715"/>
                    <a:pt x="4823" y="3644"/>
                    <a:pt x="4823" y="3549"/>
                  </a:cubicBezTo>
                  <a:lnTo>
                    <a:pt x="4823" y="3061"/>
                  </a:lnTo>
                  <a:lnTo>
                    <a:pt x="5430" y="3668"/>
                  </a:lnTo>
                  <a:cubicBezTo>
                    <a:pt x="5454" y="3704"/>
                    <a:pt x="5502" y="3715"/>
                    <a:pt x="5549" y="3715"/>
                  </a:cubicBezTo>
                  <a:lnTo>
                    <a:pt x="5906" y="3715"/>
                  </a:lnTo>
                  <a:cubicBezTo>
                    <a:pt x="6204" y="3715"/>
                    <a:pt x="6454" y="3954"/>
                    <a:pt x="6454" y="4263"/>
                  </a:cubicBezTo>
                  <a:lnTo>
                    <a:pt x="6454" y="4978"/>
                  </a:lnTo>
                  <a:cubicBezTo>
                    <a:pt x="6454" y="6168"/>
                    <a:pt x="5490" y="7144"/>
                    <a:pt x="4299" y="7144"/>
                  </a:cubicBezTo>
                  <a:cubicBezTo>
                    <a:pt x="3108" y="7144"/>
                    <a:pt x="2144" y="6168"/>
                    <a:pt x="2144" y="4978"/>
                  </a:cubicBezTo>
                  <a:lnTo>
                    <a:pt x="2144" y="4263"/>
                  </a:lnTo>
                  <a:cubicBezTo>
                    <a:pt x="2144" y="3966"/>
                    <a:pt x="2382" y="3715"/>
                    <a:pt x="2692" y="3715"/>
                  </a:cubicBezTo>
                  <a:lnTo>
                    <a:pt x="2870" y="3715"/>
                  </a:lnTo>
                  <a:cubicBezTo>
                    <a:pt x="2954" y="3715"/>
                    <a:pt x="3037" y="3644"/>
                    <a:pt x="3037" y="3549"/>
                  </a:cubicBezTo>
                  <a:cubicBezTo>
                    <a:pt x="3037" y="3465"/>
                    <a:pt x="2954" y="3382"/>
                    <a:pt x="2870" y="3382"/>
                  </a:cubicBezTo>
                  <a:lnTo>
                    <a:pt x="2692" y="3382"/>
                  </a:lnTo>
                  <a:cubicBezTo>
                    <a:pt x="2204" y="3382"/>
                    <a:pt x="1811" y="3787"/>
                    <a:pt x="1811" y="4263"/>
                  </a:cubicBezTo>
                  <a:lnTo>
                    <a:pt x="1811" y="4978"/>
                  </a:lnTo>
                  <a:cubicBezTo>
                    <a:pt x="1811" y="5906"/>
                    <a:pt x="2323" y="6704"/>
                    <a:pt x="3061" y="7133"/>
                  </a:cubicBezTo>
                  <a:lnTo>
                    <a:pt x="3061" y="7871"/>
                  </a:lnTo>
                  <a:cubicBezTo>
                    <a:pt x="3061" y="8109"/>
                    <a:pt x="2918" y="8299"/>
                    <a:pt x="2704" y="8383"/>
                  </a:cubicBezTo>
                  <a:lnTo>
                    <a:pt x="2204" y="8561"/>
                  </a:lnTo>
                  <a:cubicBezTo>
                    <a:pt x="1751" y="8407"/>
                    <a:pt x="1430" y="8204"/>
                    <a:pt x="1251" y="8061"/>
                  </a:cubicBezTo>
                  <a:cubicBezTo>
                    <a:pt x="1168" y="8014"/>
                    <a:pt x="1144" y="7930"/>
                    <a:pt x="1192" y="7835"/>
                  </a:cubicBezTo>
                  <a:cubicBezTo>
                    <a:pt x="1311" y="7514"/>
                    <a:pt x="1453" y="7002"/>
                    <a:pt x="1453" y="6406"/>
                  </a:cubicBezTo>
                  <a:lnTo>
                    <a:pt x="1453" y="3549"/>
                  </a:lnTo>
                  <a:cubicBezTo>
                    <a:pt x="1453" y="2775"/>
                    <a:pt x="2763" y="2108"/>
                    <a:pt x="4311" y="2108"/>
                  </a:cubicBezTo>
                  <a:cubicBezTo>
                    <a:pt x="4859" y="2108"/>
                    <a:pt x="5394" y="2180"/>
                    <a:pt x="5859" y="2346"/>
                  </a:cubicBezTo>
                  <a:cubicBezTo>
                    <a:pt x="5878" y="2351"/>
                    <a:pt x="5896" y="2353"/>
                    <a:pt x="5914" y="2353"/>
                  </a:cubicBezTo>
                  <a:cubicBezTo>
                    <a:pt x="5985" y="2353"/>
                    <a:pt x="6044" y="2315"/>
                    <a:pt x="6073" y="2239"/>
                  </a:cubicBezTo>
                  <a:cubicBezTo>
                    <a:pt x="6097" y="2156"/>
                    <a:pt x="6049" y="2061"/>
                    <a:pt x="5966" y="2037"/>
                  </a:cubicBezTo>
                  <a:cubicBezTo>
                    <a:pt x="5478" y="1870"/>
                    <a:pt x="4894" y="1775"/>
                    <a:pt x="4311" y="1775"/>
                  </a:cubicBezTo>
                  <a:cubicBezTo>
                    <a:pt x="3478" y="1775"/>
                    <a:pt x="2692" y="1953"/>
                    <a:pt x="2096" y="2275"/>
                  </a:cubicBezTo>
                  <a:cubicBezTo>
                    <a:pt x="1465" y="2596"/>
                    <a:pt x="1108" y="3061"/>
                    <a:pt x="1108" y="3549"/>
                  </a:cubicBezTo>
                  <a:lnTo>
                    <a:pt x="1108" y="4501"/>
                  </a:lnTo>
                  <a:cubicBezTo>
                    <a:pt x="858" y="4204"/>
                    <a:pt x="727" y="3882"/>
                    <a:pt x="727" y="3549"/>
                  </a:cubicBezTo>
                  <a:cubicBezTo>
                    <a:pt x="727" y="2989"/>
                    <a:pt x="1084" y="2465"/>
                    <a:pt x="1739" y="2049"/>
                  </a:cubicBezTo>
                  <a:cubicBezTo>
                    <a:pt x="2418" y="1632"/>
                    <a:pt x="3335" y="1394"/>
                    <a:pt x="4299" y="1394"/>
                  </a:cubicBezTo>
                  <a:close/>
                  <a:moveTo>
                    <a:pt x="5192" y="7323"/>
                  </a:moveTo>
                  <a:lnTo>
                    <a:pt x="5192" y="7883"/>
                  </a:lnTo>
                  <a:cubicBezTo>
                    <a:pt x="5192" y="8252"/>
                    <a:pt x="5430" y="8585"/>
                    <a:pt x="5775" y="8716"/>
                  </a:cubicBezTo>
                  <a:lnTo>
                    <a:pt x="6430" y="8942"/>
                  </a:lnTo>
                  <a:cubicBezTo>
                    <a:pt x="6264" y="9323"/>
                    <a:pt x="5978" y="9669"/>
                    <a:pt x="5621" y="9919"/>
                  </a:cubicBezTo>
                  <a:cubicBezTo>
                    <a:pt x="5240" y="10204"/>
                    <a:pt x="4763" y="10359"/>
                    <a:pt x="4287" y="10359"/>
                  </a:cubicBezTo>
                  <a:cubicBezTo>
                    <a:pt x="3347" y="10359"/>
                    <a:pt x="2501" y="9788"/>
                    <a:pt x="2144" y="8942"/>
                  </a:cubicBezTo>
                  <a:lnTo>
                    <a:pt x="2799" y="8716"/>
                  </a:lnTo>
                  <a:cubicBezTo>
                    <a:pt x="3156" y="8597"/>
                    <a:pt x="3382" y="8252"/>
                    <a:pt x="3382" y="7883"/>
                  </a:cubicBezTo>
                  <a:lnTo>
                    <a:pt x="3382" y="7323"/>
                  </a:lnTo>
                  <a:cubicBezTo>
                    <a:pt x="3656" y="7418"/>
                    <a:pt x="3954" y="7478"/>
                    <a:pt x="4287" y="7478"/>
                  </a:cubicBezTo>
                  <a:cubicBezTo>
                    <a:pt x="4597" y="7478"/>
                    <a:pt x="4906" y="7418"/>
                    <a:pt x="5192" y="7323"/>
                  </a:cubicBezTo>
                  <a:close/>
                  <a:moveTo>
                    <a:pt x="4263" y="1"/>
                  </a:moveTo>
                  <a:cubicBezTo>
                    <a:pt x="3061" y="1"/>
                    <a:pt x="1787" y="370"/>
                    <a:pt x="1787" y="1048"/>
                  </a:cubicBezTo>
                  <a:lnTo>
                    <a:pt x="1787" y="1632"/>
                  </a:lnTo>
                  <a:cubicBezTo>
                    <a:pt x="1692" y="1680"/>
                    <a:pt x="1620" y="1727"/>
                    <a:pt x="1525" y="1787"/>
                  </a:cubicBezTo>
                  <a:cubicBezTo>
                    <a:pt x="775" y="2263"/>
                    <a:pt x="358" y="2882"/>
                    <a:pt x="358" y="3573"/>
                  </a:cubicBezTo>
                  <a:cubicBezTo>
                    <a:pt x="358" y="4085"/>
                    <a:pt x="608" y="4573"/>
                    <a:pt x="1072" y="5001"/>
                  </a:cubicBezTo>
                  <a:lnTo>
                    <a:pt x="1072" y="6406"/>
                  </a:lnTo>
                  <a:cubicBezTo>
                    <a:pt x="1072" y="6978"/>
                    <a:pt x="918" y="7478"/>
                    <a:pt x="811" y="7716"/>
                  </a:cubicBezTo>
                  <a:cubicBezTo>
                    <a:pt x="727" y="7942"/>
                    <a:pt x="799" y="8192"/>
                    <a:pt x="989" y="8335"/>
                  </a:cubicBezTo>
                  <a:cubicBezTo>
                    <a:pt x="1144" y="8430"/>
                    <a:pt x="1370" y="8585"/>
                    <a:pt x="1680" y="8728"/>
                  </a:cubicBezTo>
                  <a:lnTo>
                    <a:pt x="811" y="9049"/>
                  </a:lnTo>
                  <a:cubicBezTo>
                    <a:pt x="322" y="9228"/>
                    <a:pt x="1" y="9681"/>
                    <a:pt x="1" y="10204"/>
                  </a:cubicBezTo>
                  <a:lnTo>
                    <a:pt x="1" y="11228"/>
                  </a:lnTo>
                  <a:cubicBezTo>
                    <a:pt x="1" y="11324"/>
                    <a:pt x="72" y="11395"/>
                    <a:pt x="156" y="11395"/>
                  </a:cubicBezTo>
                  <a:cubicBezTo>
                    <a:pt x="251" y="11395"/>
                    <a:pt x="322" y="11324"/>
                    <a:pt x="322" y="11228"/>
                  </a:cubicBezTo>
                  <a:lnTo>
                    <a:pt x="322" y="10204"/>
                  </a:lnTo>
                  <a:cubicBezTo>
                    <a:pt x="322" y="9823"/>
                    <a:pt x="560" y="9478"/>
                    <a:pt x="918" y="9359"/>
                  </a:cubicBezTo>
                  <a:lnTo>
                    <a:pt x="1799" y="9038"/>
                  </a:lnTo>
                  <a:cubicBezTo>
                    <a:pt x="2215" y="10026"/>
                    <a:pt x="3180" y="10681"/>
                    <a:pt x="4251" y="10681"/>
                  </a:cubicBezTo>
                  <a:cubicBezTo>
                    <a:pt x="4799" y="10681"/>
                    <a:pt x="5335" y="10514"/>
                    <a:pt x="5787" y="10192"/>
                  </a:cubicBezTo>
                  <a:cubicBezTo>
                    <a:pt x="6204" y="9895"/>
                    <a:pt x="6514" y="9502"/>
                    <a:pt x="6704" y="9038"/>
                  </a:cubicBezTo>
                  <a:lnTo>
                    <a:pt x="7585" y="9359"/>
                  </a:lnTo>
                  <a:cubicBezTo>
                    <a:pt x="7942" y="9490"/>
                    <a:pt x="8180" y="9835"/>
                    <a:pt x="8180" y="10204"/>
                  </a:cubicBezTo>
                  <a:lnTo>
                    <a:pt x="8180" y="11228"/>
                  </a:lnTo>
                  <a:cubicBezTo>
                    <a:pt x="8180" y="11324"/>
                    <a:pt x="8252" y="11395"/>
                    <a:pt x="8347" y="11395"/>
                  </a:cubicBezTo>
                  <a:cubicBezTo>
                    <a:pt x="8431" y="11395"/>
                    <a:pt x="8514" y="11324"/>
                    <a:pt x="8514" y="11228"/>
                  </a:cubicBezTo>
                  <a:lnTo>
                    <a:pt x="8514" y="10204"/>
                  </a:lnTo>
                  <a:cubicBezTo>
                    <a:pt x="8561" y="9681"/>
                    <a:pt x="8216" y="9204"/>
                    <a:pt x="7728" y="9049"/>
                  </a:cubicBezTo>
                  <a:lnTo>
                    <a:pt x="6859" y="8728"/>
                  </a:lnTo>
                  <a:cubicBezTo>
                    <a:pt x="7157" y="8585"/>
                    <a:pt x="7395" y="8454"/>
                    <a:pt x="7549" y="8335"/>
                  </a:cubicBezTo>
                  <a:cubicBezTo>
                    <a:pt x="7740" y="8192"/>
                    <a:pt x="7811" y="7942"/>
                    <a:pt x="7728" y="7716"/>
                  </a:cubicBezTo>
                  <a:cubicBezTo>
                    <a:pt x="7633" y="7466"/>
                    <a:pt x="7466" y="6978"/>
                    <a:pt x="7466" y="6406"/>
                  </a:cubicBezTo>
                  <a:lnTo>
                    <a:pt x="7466" y="5001"/>
                  </a:lnTo>
                  <a:cubicBezTo>
                    <a:pt x="7930" y="4585"/>
                    <a:pt x="8180" y="4085"/>
                    <a:pt x="8180" y="3573"/>
                  </a:cubicBezTo>
                  <a:cubicBezTo>
                    <a:pt x="8180" y="2882"/>
                    <a:pt x="7764" y="2263"/>
                    <a:pt x="7002" y="1787"/>
                  </a:cubicBezTo>
                  <a:cubicBezTo>
                    <a:pt x="6930" y="1739"/>
                    <a:pt x="6847" y="1680"/>
                    <a:pt x="6752" y="1632"/>
                  </a:cubicBezTo>
                  <a:lnTo>
                    <a:pt x="6752" y="1048"/>
                  </a:lnTo>
                  <a:cubicBezTo>
                    <a:pt x="6752" y="370"/>
                    <a:pt x="5478" y="1"/>
                    <a:pt x="4263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18"/>
            <p:cNvSpPr/>
            <p:nvPr/>
          </p:nvSpPr>
          <p:spPr>
            <a:xfrm>
              <a:off x="6345779" y="2535167"/>
              <a:ext cx="22651" cy="12545"/>
            </a:xfrm>
            <a:custGeom>
              <a:avLst/>
              <a:gdLst/>
              <a:ahLst/>
              <a:cxnLst/>
              <a:rect l="l" t="t" r="r" b="b"/>
              <a:pathLst>
                <a:path w="715" h="396" extrusionOk="0">
                  <a:moveTo>
                    <a:pt x="529" y="0"/>
                  </a:moveTo>
                  <a:cubicBezTo>
                    <a:pt x="520" y="0"/>
                    <a:pt x="510" y="1"/>
                    <a:pt x="500" y="2"/>
                  </a:cubicBezTo>
                  <a:lnTo>
                    <a:pt x="143" y="74"/>
                  </a:lnTo>
                  <a:cubicBezTo>
                    <a:pt x="60" y="86"/>
                    <a:pt x="0" y="181"/>
                    <a:pt x="12" y="264"/>
                  </a:cubicBezTo>
                  <a:cubicBezTo>
                    <a:pt x="24" y="336"/>
                    <a:pt x="96" y="395"/>
                    <a:pt x="179" y="395"/>
                  </a:cubicBezTo>
                  <a:lnTo>
                    <a:pt x="203" y="395"/>
                  </a:lnTo>
                  <a:lnTo>
                    <a:pt x="560" y="324"/>
                  </a:lnTo>
                  <a:cubicBezTo>
                    <a:pt x="667" y="312"/>
                    <a:pt x="715" y="228"/>
                    <a:pt x="703" y="133"/>
                  </a:cubicBezTo>
                  <a:cubicBezTo>
                    <a:pt x="681" y="48"/>
                    <a:pt x="612" y="0"/>
                    <a:pt x="529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18"/>
            <p:cNvSpPr/>
            <p:nvPr/>
          </p:nvSpPr>
          <p:spPr>
            <a:xfrm>
              <a:off x="6413670" y="2535167"/>
              <a:ext cx="22651" cy="12545"/>
            </a:xfrm>
            <a:custGeom>
              <a:avLst/>
              <a:gdLst/>
              <a:ahLst/>
              <a:cxnLst/>
              <a:rect l="l" t="t" r="r" b="b"/>
              <a:pathLst>
                <a:path w="715" h="396" extrusionOk="0">
                  <a:moveTo>
                    <a:pt x="177" y="0"/>
                  </a:moveTo>
                  <a:cubicBezTo>
                    <a:pt x="101" y="0"/>
                    <a:pt x="23" y="48"/>
                    <a:pt x="12" y="133"/>
                  </a:cubicBezTo>
                  <a:cubicBezTo>
                    <a:pt x="1" y="228"/>
                    <a:pt x="60" y="312"/>
                    <a:pt x="143" y="324"/>
                  </a:cubicBezTo>
                  <a:lnTo>
                    <a:pt x="501" y="395"/>
                  </a:lnTo>
                  <a:lnTo>
                    <a:pt x="536" y="395"/>
                  </a:lnTo>
                  <a:cubicBezTo>
                    <a:pt x="608" y="395"/>
                    <a:pt x="679" y="336"/>
                    <a:pt x="703" y="264"/>
                  </a:cubicBezTo>
                  <a:cubicBezTo>
                    <a:pt x="715" y="193"/>
                    <a:pt x="655" y="109"/>
                    <a:pt x="560" y="74"/>
                  </a:cubicBezTo>
                  <a:lnTo>
                    <a:pt x="203" y="2"/>
                  </a:lnTo>
                  <a:cubicBezTo>
                    <a:pt x="194" y="1"/>
                    <a:pt x="186" y="0"/>
                    <a:pt x="177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3" name="Google Shape;983;p118"/>
          <p:cNvGrpSpPr/>
          <p:nvPr/>
        </p:nvGrpSpPr>
        <p:grpSpPr>
          <a:xfrm>
            <a:off x="5192435" y="2044244"/>
            <a:ext cx="960960" cy="1054955"/>
            <a:chOff x="5748295" y="1499833"/>
            <a:chExt cx="323294" cy="356115"/>
          </a:xfrm>
        </p:grpSpPr>
        <p:sp>
          <p:nvSpPr>
            <p:cNvPr id="984" name="Google Shape;984;p118"/>
            <p:cNvSpPr/>
            <p:nvPr/>
          </p:nvSpPr>
          <p:spPr>
            <a:xfrm>
              <a:off x="5871276" y="1611474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lnTo>
                    <a:pt x="0" y="346"/>
                  </a:lnTo>
                  <a:cubicBezTo>
                    <a:pt x="0" y="429"/>
                    <a:pt x="84" y="513"/>
                    <a:pt x="167" y="513"/>
                  </a:cubicBezTo>
                  <a:cubicBezTo>
                    <a:pt x="250" y="513"/>
                    <a:pt x="334" y="429"/>
                    <a:pt x="334" y="346"/>
                  </a:cubicBezTo>
                  <a:lnTo>
                    <a:pt x="334" y="168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18"/>
            <p:cNvSpPr/>
            <p:nvPr/>
          </p:nvSpPr>
          <p:spPr>
            <a:xfrm>
              <a:off x="5938406" y="1611474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346"/>
                  </a:lnTo>
                  <a:cubicBezTo>
                    <a:pt x="1" y="429"/>
                    <a:pt x="72" y="513"/>
                    <a:pt x="167" y="513"/>
                  </a:cubicBezTo>
                  <a:cubicBezTo>
                    <a:pt x="251" y="513"/>
                    <a:pt x="322" y="429"/>
                    <a:pt x="322" y="346"/>
                  </a:cubicBezTo>
                  <a:lnTo>
                    <a:pt x="322" y="168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18"/>
            <p:cNvSpPr/>
            <p:nvPr/>
          </p:nvSpPr>
          <p:spPr>
            <a:xfrm>
              <a:off x="5887116" y="1650820"/>
              <a:ext cx="45683" cy="15777"/>
            </a:xfrm>
            <a:custGeom>
              <a:avLst/>
              <a:gdLst/>
              <a:ahLst/>
              <a:cxnLst/>
              <a:rect l="l" t="t" r="r" b="b"/>
              <a:pathLst>
                <a:path w="1442" h="498" extrusionOk="0">
                  <a:moveTo>
                    <a:pt x="183" y="0"/>
                  </a:moveTo>
                  <a:cubicBezTo>
                    <a:pt x="140" y="0"/>
                    <a:pt x="96" y="15"/>
                    <a:pt x="60" y="45"/>
                  </a:cubicBezTo>
                  <a:cubicBezTo>
                    <a:pt x="0" y="104"/>
                    <a:pt x="0" y="199"/>
                    <a:pt x="60" y="283"/>
                  </a:cubicBezTo>
                  <a:cubicBezTo>
                    <a:pt x="203" y="414"/>
                    <a:pt x="441" y="497"/>
                    <a:pt x="691" y="497"/>
                  </a:cubicBezTo>
                  <a:cubicBezTo>
                    <a:pt x="965" y="497"/>
                    <a:pt x="1203" y="414"/>
                    <a:pt x="1334" y="283"/>
                  </a:cubicBezTo>
                  <a:cubicBezTo>
                    <a:pt x="1441" y="199"/>
                    <a:pt x="1441" y="104"/>
                    <a:pt x="1370" y="45"/>
                  </a:cubicBezTo>
                  <a:cubicBezTo>
                    <a:pt x="1340" y="15"/>
                    <a:pt x="1298" y="0"/>
                    <a:pt x="1255" y="0"/>
                  </a:cubicBezTo>
                  <a:cubicBezTo>
                    <a:pt x="1212" y="0"/>
                    <a:pt x="1167" y="15"/>
                    <a:pt x="1131" y="45"/>
                  </a:cubicBezTo>
                  <a:cubicBezTo>
                    <a:pt x="1072" y="104"/>
                    <a:pt x="917" y="176"/>
                    <a:pt x="715" y="176"/>
                  </a:cubicBezTo>
                  <a:cubicBezTo>
                    <a:pt x="500" y="176"/>
                    <a:pt x="358" y="104"/>
                    <a:pt x="298" y="45"/>
                  </a:cubicBezTo>
                  <a:cubicBezTo>
                    <a:pt x="268" y="15"/>
                    <a:pt x="227" y="0"/>
                    <a:pt x="183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18"/>
            <p:cNvSpPr/>
            <p:nvPr/>
          </p:nvSpPr>
          <p:spPr>
            <a:xfrm>
              <a:off x="5748295" y="1499833"/>
              <a:ext cx="323294" cy="355355"/>
            </a:xfrm>
            <a:custGeom>
              <a:avLst/>
              <a:gdLst/>
              <a:ahLst/>
              <a:cxnLst/>
              <a:rect l="l" t="t" r="r" b="b"/>
              <a:pathLst>
                <a:path w="10205" h="11217" extrusionOk="0">
                  <a:moveTo>
                    <a:pt x="7026" y="334"/>
                  </a:moveTo>
                  <a:cubicBezTo>
                    <a:pt x="7323" y="334"/>
                    <a:pt x="7561" y="572"/>
                    <a:pt x="7561" y="870"/>
                  </a:cubicBezTo>
                  <a:lnTo>
                    <a:pt x="7561" y="3346"/>
                  </a:lnTo>
                  <a:lnTo>
                    <a:pt x="7371" y="3346"/>
                  </a:lnTo>
                  <a:cubicBezTo>
                    <a:pt x="7264" y="3346"/>
                    <a:pt x="7180" y="3251"/>
                    <a:pt x="7180" y="3156"/>
                  </a:cubicBezTo>
                  <a:lnTo>
                    <a:pt x="7180" y="2632"/>
                  </a:lnTo>
                  <a:cubicBezTo>
                    <a:pt x="7180" y="2156"/>
                    <a:pt x="6787" y="1763"/>
                    <a:pt x="6311" y="1763"/>
                  </a:cubicBezTo>
                  <a:lnTo>
                    <a:pt x="4561" y="1763"/>
                  </a:lnTo>
                  <a:cubicBezTo>
                    <a:pt x="4466" y="1763"/>
                    <a:pt x="4394" y="1846"/>
                    <a:pt x="4394" y="1929"/>
                  </a:cubicBezTo>
                  <a:cubicBezTo>
                    <a:pt x="4394" y="2025"/>
                    <a:pt x="4466" y="2096"/>
                    <a:pt x="4561" y="2096"/>
                  </a:cubicBezTo>
                  <a:lnTo>
                    <a:pt x="6311" y="2096"/>
                  </a:lnTo>
                  <a:cubicBezTo>
                    <a:pt x="6609" y="2096"/>
                    <a:pt x="6847" y="2334"/>
                    <a:pt x="6847" y="2632"/>
                  </a:cubicBezTo>
                  <a:lnTo>
                    <a:pt x="6847" y="3156"/>
                  </a:lnTo>
                  <a:cubicBezTo>
                    <a:pt x="6847" y="3441"/>
                    <a:pt x="7085" y="3680"/>
                    <a:pt x="7371" y="3680"/>
                  </a:cubicBezTo>
                  <a:lnTo>
                    <a:pt x="7633" y="3680"/>
                  </a:lnTo>
                  <a:cubicBezTo>
                    <a:pt x="7704" y="3680"/>
                    <a:pt x="7788" y="3703"/>
                    <a:pt x="7847" y="3763"/>
                  </a:cubicBezTo>
                  <a:cubicBezTo>
                    <a:pt x="7907" y="3822"/>
                    <a:pt x="7919" y="3894"/>
                    <a:pt x="7919" y="3977"/>
                  </a:cubicBezTo>
                  <a:cubicBezTo>
                    <a:pt x="7907" y="4108"/>
                    <a:pt x="7776" y="4227"/>
                    <a:pt x="7621" y="4227"/>
                  </a:cubicBezTo>
                  <a:lnTo>
                    <a:pt x="7549" y="4227"/>
                  </a:lnTo>
                  <a:lnTo>
                    <a:pt x="7549" y="4215"/>
                  </a:lnTo>
                  <a:cubicBezTo>
                    <a:pt x="7549" y="4120"/>
                    <a:pt x="7478" y="4049"/>
                    <a:pt x="7383" y="4049"/>
                  </a:cubicBezTo>
                  <a:cubicBezTo>
                    <a:pt x="7299" y="4049"/>
                    <a:pt x="7216" y="4120"/>
                    <a:pt x="7216" y="4215"/>
                  </a:cubicBezTo>
                  <a:cubicBezTo>
                    <a:pt x="7216" y="5370"/>
                    <a:pt x="6264" y="6323"/>
                    <a:pt x="5109" y="6323"/>
                  </a:cubicBezTo>
                  <a:cubicBezTo>
                    <a:pt x="5101" y="6323"/>
                    <a:pt x="5094" y="6323"/>
                    <a:pt x="5087" y="6323"/>
                  </a:cubicBezTo>
                  <a:cubicBezTo>
                    <a:pt x="3930" y="6323"/>
                    <a:pt x="2989" y="5375"/>
                    <a:pt x="2989" y="4215"/>
                  </a:cubicBezTo>
                  <a:cubicBezTo>
                    <a:pt x="2989" y="4120"/>
                    <a:pt x="2918" y="4049"/>
                    <a:pt x="2835" y="4049"/>
                  </a:cubicBezTo>
                  <a:cubicBezTo>
                    <a:pt x="2739" y="4049"/>
                    <a:pt x="2668" y="4120"/>
                    <a:pt x="2668" y="4215"/>
                  </a:cubicBezTo>
                  <a:lnTo>
                    <a:pt x="2668" y="4227"/>
                  </a:lnTo>
                  <a:lnTo>
                    <a:pt x="2561" y="4227"/>
                  </a:lnTo>
                  <a:cubicBezTo>
                    <a:pt x="2489" y="4227"/>
                    <a:pt x="2418" y="4192"/>
                    <a:pt x="2358" y="4132"/>
                  </a:cubicBezTo>
                  <a:cubicBezTo>
                    <a:pt x="2299" y="4073"/>
                    <a:pt x="2275" y="4001"/>
                    <a:pt x="2275" y="3930"/>
                  </a:cubicBezTo>
                  <a:cubicBezTo>
                    <a:pt x="2299" y="3799"/>
                    <a:pt x="2430" y="3680"/>
                    <a:pt x="2573" y="3680"/>
                  </a:cubicBezTo>
                  <a:lnTo>
                    <a:pt x="2811" y="3680"/>
                  </a:lnTo>
                  <a:cubicBezTo>
                    <a:pt x="3097" y="3680"/>
                    <a:pt x="3335" y="3441"/>
                    <a:pt x="3335" y="3156"/>
                  </a:cubicBezTo>
                  <a:lnTo>
                    <a:pt x="3335" y="2632"/>
                  </a:lnTo>
                  <a:cubicBezTo>
                    <a:pt x="3335" y="2334"/>
                    <a:pt x="3573" y="2096"/>
                    <a:pt x="3870" y="2096"/>
                  </a:cubicBezTo>
                  <a:cubicBezTo>
                    <a:pt x="3954" y="2096"/>
                    <a:pt x="4037" y="2025"/>
                    <a:pt x="4037" y="1929"/>
                  </a:cubicBezTo>
                  <a:cubicBezTo>
                    <a:pt x="4037" y="1846"/>
                    <a:pt x="3954" y="1763"/>
                    <a:pt x="3870" y="1763"/>
                  </a:cubicBezTo>
                  <a:cubicBezTo>
                    <a:pt x="3394" y="1763"/>
                    <a:pt x="3013" y="2156"/>
                    <a:pt x="3013" y="2632"/>
                  </a:cubicBezTo>
                  <a:lnTo>
                    <a:pt x="3013" y="3156"/>
                  </a:lnTo>
                  <a:cubicBezTo>
                    <a:pt x="3013" y="3251"/>
                    <a:pt x="2918" y="3346"/>
                    <a:pt x="2811" y="3346"/>
                  </a:cubicBezTo>
                  <a:lnTo>
                    <a:pt x="2620" y="3346"/>
                  </a:lnTo>
                  <a:lnTo>
                    <a:pt x="2620" y="870"/>
                  </a:lnTo>
                  <a:cubicBezTo>
                    <a:pt x="2620" y="572"/>
                    <a:pt x="2858" y="334"/>
                    <a:pt x="3156" y="334"/>
                  </a:cubicBezTo>
                  <a:close/>
                  <a:moveTo>
                    <a:pt x="6549" y="6204"/>
                  </a:moveTo>
                  <a:lnTo>
                    <a:pt x="6549" y="6632"/>
                  </a:lnTo>
                  <a:cubicBezTo>
                    <a:pt x="6549" y="6811"/>
                    <a:pt x="6621" y="6990"/>
                    <a:pt x="6764" y="7121"/>
                  </a:cubicBezTo>
                  <a:lnTo>
                    <a:pt x="7085" y="7454"/>
                  </a:lnTo>
                  <a:lnTo>
                    <a:pt x="7085" y="8085"/>
                  </a:lnTo>
                  <a:lnTo>
                    <a:pt x="7061" y="8085"/>
                  </a:lnTo>
                  <a:cubicBezTo>
                    <a:pt x="7061" y="9097"/>
                    <a:pt x="6264" y="9930"/>
                    <a:pt x="5287" y="10014"/>
                  </a:cubicBezTo>
                  <a:lnTo>
                    <a:pt x="5287" y="9835"/>
                  </a:lnTo>
                  <a:cubicBezTo>
                    <a:pt x="5287" y="9752"/>
                    <a:pt x="5204" y="9668"/>
                    <a:pt x="5121" y="9668"/>
                  </a:cubicBezTo>
                  <a:cubicBezTo>
                    <a:pt x="5037" y="9668"/>
                    <a:pt x="4954" y="9752"/>
                    <a:pt x="4954" y="9835"/>
                  </a:cubicBezTo>
                  <a:lnTo>
                    <a:pt x="4954" y="10014"/>
                  </a:lnTo>
                  <a:cubicBezTo>
                    <a:pt x="3966" y="9930"/>
                    <a:pt x="3192" y="9097"/>
                    <a:pt x="3192" y="8085"/>
                  </a:cubicBezTo>
                  <a:lnTo>
                    <a:pt x="3192" y="7442"/>
                  </a:lnTo>
                  <a:lnTo>
                    <a:pt x="3513" y="7109"/>
                  </a:lnTo>
                  <a:cubicBezTo>
                    <a:pt x="3644" y="6978"/>
                    <a:pt x="3728" y="6811"/>
                    <a:pt x="3728" y="6620"/>
                  </a:cubicBezTo>
                  <a:lnTo>
                    <a:pt x="3728" y="6204"/>
                  </a:lnTo>
                  <a:cubicBezTo>
                    <a:pt x="4120" y="6489"/>
                    <a:pt x="4621" y="6668"/>
                    <a:pt x="5132" y="6668"/>
                  </a:cubicBezTo>
                  <a:cubicBezTo>
                    <a:pt x="5668" y="6668"/>
                    <a:pt x="6145" y="6501"/>
                    <a:pt x="6549" y="6204"/>
                  </a:cubicBezTo>
                  <a:close/>
                  <a:moveTo>
                    <a:pt x="3168" y="1"/>
                  </a:moveTo>
                  <a:cubicBezTo>
                    <a:pt x="2692" y="1"/>
                    <a:pt x="2311" y="382"/>
                    <a:pt x="2311" y="858"/>
                  </a:cubicBezTo>
                  <a:lnTo>
                    <a:pt x="2311" y="3394"/>
                  </a:lnTo>
                  <a:cubicBezTo>
                    <a:pt x="2120" y="3477"/>
                    <a:pt x="1977" y="3656"/>
                    <a:pt x="1965" y="3870"/>
                  </a:cubicBezTo>
                  <a:cubicBezTo>
                    <a:pt x="1954" y="4037"/>
                    <a:pt x="2013" y="4215"/>
                    <a:pt x="2120" y="4334"/>
                  </a:cubicBezTo>
                  <a:cubicBezTo>
                    <a:pt x="2239" y="4454"/>
                    <a:pt x="2394" y="4525"/>
                    <a:pt x="2561" y="4525"/>
                  </a:cubicBezTo>
                  <a:lnTo>
                    <a:pt x="2680" y="4525"/>
                  </a:lnTo>
                  <a:cubicBezTo>
                    <a:pt x="2751" y="5049"/>
                    <a:pt x="2989" y="5525"/>
                    <a:pt x="3347" y="5894"/>
                  </a:cubicBezTo>
                  <a:lnTo>
                    <a:pt x="3347" y="6609"/>
                  </a:lnTo>
                  <a:cubicBezTo>
                    <a:pt x="3347" y="6716"/>
                    <a:pt x="3311" y="6799"/>
                    <a:pt x="3251" y="6859"/>
                  </a:cubicBezTo>
                  <a:lnTo>
                    <a:pt x="2632" y="7466"/>
                  </a:lnTo>
                  <a:cubicBezTo>
                    <a:pt x="2573" y="7525"/>
                    <a:pt x="2513" y="7561"/>
                    <a:pt x="2442" y="7573"/>
                  </a:cubicBezTo>
                  <a:lnTo>
                    <a:pt x="1299" y="7787"/>
                  </a:lnTo>
                  <a:cubicBezTo>
                    <a:pt x="549" y="7918"/>
                    <a:pt x="1" y="8573"/>
                    <a:pt x="1" y="9335"/>
                  </a:cubicBezTo>
                  <a:lnTo>
                    <a:pt x="1" y="11038"/>
                  </a:lnTo>
                  <a:cubicBezTo>
                    <a:pt x="1" y="11133"/>
                    <a:pt x="72" y="11204"/>
                    <a:pt x="168" y="11204"/>
                  </a:cubicBezTo>
                  <a:cubicBezTo>
                    <a:pt x="251" y="11204"/>
                    <a:pt x="334" y="11133"/>
                    <a:pt x="334" y="11038"/>
                  </a:cubicBezTo>
                  <a:lnTo>
                    <a:pt x="334" y="9335"/>
                  </a:lnTo>
                  <a:cubicBezTo>
                    <a:pt x="334" y="8740"/>
                    <a:pt x="763" y="8216"/>
                    <a:pt x="1358" y="8109"/>
                  </a:cubicBezTo>
                  <a:lnTo>
                    <a:pt x="2120" y="7978"/>
                  </a:lnTo>
                  <a:lnTo>
                    <a:pt x="2120" y="11061"/>
                  </a:lnTo>
                  <a:cubicBezTo>
                    <a:pt x="2120" y="11145"/>
                    <a:pt x="2192" y="11216"/>
                    <a:pt x="2275" y="11216"/>
                  </a:cubicBezTo>
                  <a:cubicBezTo>
                    <a:pt x="2370" y="11216"/>
                    <a:pt x="2442" y="11145"/>
                    <a:pt x="2442" y="11061"/>
                  </a:cubicBezTo>
                  <a:lnTo>
                    <a:pt x="2442" y="7918"/>
                  </a:lnTo>
                  <a:lnTo>
                    <a:pt x="2501" y="7894"/>
                  </a:lnTo>
                  <a:cubicBezTo>
                    <a:pt x="2620" y="7883"/>
                    <a:pt x="2727" y="7823"/>
                    <a:pt x="2835" y="7752"/>
                  </a:cubicBezTo>
                  <a:lnTo>
                    <a:pt x="2835" y="8061"/>
                  </a:lnTo>
                  <a:cubicBezTo>
                    <a:pt x="2835" y="9311"/>
                    <a:pt x="3847" y="10347"/>
                    <a:pt x="5109" y="10347"/>
                  </a:cubicBezTo>
                  <a:cubicBezTo>
                    <a:pt x="6359" y="10347"/>
                    <a:pt x="7383" y="9335"/>
                    <a:pt x="7383" y="8061"/>
                  </a:cubicBezTo>
                  <a:lnTo>
                    <a:pt x="7383" y="7752"/>
                  </a:lnTo>
                  <a:cubicBezTo>
                    <a:pt x="7478" y="7823"/>
                    <a:pt x="7597" y="7883"/>
                    <a:pt x="7716" y="7894"/>
                  </a:cubicBezTo>
                  <a:lnTo>
                    <a:pt x="7776" y="7918"/>
                  </a:lnTo>
                  <a:lnTo>
                    <a:pt x="7776" y="8240"/>
                  </a:lnTo>
                  <a:cubicBezTo>
                    <a:pt x="7776" y="8335"/>
                    <a:pt x="7847" y="8406"/>
                    <a:pt x="7930" y="8406"/>
                  </a:cubicBezTo>
                  <a:cubicBezTo>
                    <a:pt x="8026" y="8406"/>
                    <a:pt x="8097" y="8335"/>
                    <a:pt x="8097" y="8240"/>
                  </a:cubicBezTo>
                  <a:lnTo>
                    <a:pt x="8097" y="7978"/>
                  </a:lnTo>
                  <a:lnTo>
                    <a:pt x="8859" y="8109"/>
                  </a:lnTo>
                  <a:cubicBezTo>
                    <a:pt x="9454" y="8216"/>
                    <a:pt x="9883" y="8728"/>
                    <a:pt x="9883" y="9323"/>
                  </a:cubicBezTo>
                  <a:lnTo>
                    <a:pt x="9883" y="11038"/>
                  </a:lnTo>
                  <a:cubicBezTo>
                    <a:pt x="9883" y="11133"/>
                    <a:pt x="9955" y="11204"/>
                    <a:pt x="10050" y="11204"/>
                  </a:cubicBezTo>
                  <a:cubicBezTo>
                    <a:pt x="10133" y="11204"/>
                    <a:pt x="10205" y="11133"/>
                    <a:pt x="10205" y="11038"/>
                  </a:cubicBezTo>
                  <a:lnTo>
                    <a:pt x="10205" y="9323"/>
                  </a:lnTo>
                  <a:cubicBezTo>
                    <a:pt x="10181" y="8585"/>
                    <a:pt x="9645" y="7930"/>
                    <a:pt x="8907" y="7799"/>
                  </a:cubicBezTo>
                  <a:lnTo>
                    <a:pt x="7752" y="7585"/>
                  </a:lnTo>
                  <a:cubicBezTo>
                    <a:pt x="7680" y="7573"/>
                    <a:pt x="7621" y="7549"/>
                    <a:pt x="7561" y="7490"/>
                  </a:cubicBezTo>
                  <a:lnTo>
                    <a:pt x="6954" y="6870"/>
                  </a:lnTo>
                  <a:cubicBezTo>
                    <a:pt x="6883" y="6799"/>
                    <a:pt x="6847" y="6716"/>
                    <a:pt x="6847" y="6620"/>
                  </a:cubicBezTo>
                  <a:lnTo>
                    <a:pt x="6847" y="5906"/>
                  </a:lnTo>
                  <a:cubicBezTo>
                    <a:pt x="7204" y="5549"/>
                    <a:pt x="7442" y="5073"/>
                    <a:pt x="7514" y="4537"/>
                  </a:cubicBezTo>
                  <a:lnTo>
                    <a:pt x="7621" y="4537"/>
                  </a:lnTo>
                  <a:cubicBezTo>
                    <a:pt x="7954" y="4537"/>
                    <a:pt x="8216" y="4299"/>
                    <a:pt x="8252" y="4001"/>
                  </a:cubicBezTo>
                  <a:cubicBezTo>
                    <a:pt x="8264" y="3834"/>
                    <a:pt x="8204" y="3656"/>
                    <a:pt x="8097" y="3537"/>
                  </a:cubicBezTo>
                  <a:cubicBezTo>
                    <a:pt x="8038" y="3477"/>
                    <a:pt x="7978" y="3441"/>
                    <a:pt x="7907" y="3394"/>
                  </a:cubicBezTo>
                  <a:lnTo>
                    <a:pt x="7907" y="858"/>
                  </a:lnTo>
                  <a:cubicBezTo>
                    <a:pt x="7907" y="382"/>
                    <a:pt x="7514" y="1"/>
                    <a:pt x="7037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18"/>
            <p:cNvSpPr/>
            <p:nvPr/>
          </p:nvSpPr>
          <p:spPr>
            <a:xfrm>
              <a:off x="5865225" y="1594842"/>
              <a:ext cx="22683" cy="12894"/>
            </a:xfrm>
            <a:custGeom>
              <a:avLst/>
              <a:gdLst/>
              <a:ahLst/>
              <a:cxnLst/>
              <a:rect l="l" t="t" r="r" b="b"/>
              <a:pathLst>
                <a:path w="716" h="407" extrusionOk="0">
                  <a:moveTo>
                    <a:pt x="191" y="0"/>
                  </a:moveTo>
                  <a:cubicBezTo>
                    <a:pt x="104" y="0"/>
                    <a:pt x="24" y="58"/>
                    <a:pt x="13" y="145"/>
                  </a:cubicBezTo>
                  <a:cubicBezTo>
                    <a:pt x="1" y="228"/>
                    <a:pt x="60" y="323"/>
                    <a:pt x="156" y="335"/>
                  </a:cubicBezTo>
                  <a:lnTo>
                    <a:pt x="513" y="407"/>
                  </a:lnTo>
                  <a:lnTo>
                    <a:pt x="537" y="407"/>
                  </a:lnTo>
                  <a:cubicBezTo>
                    <a:pt x="608" y="407"/>
                    <a:pt x="691" y="347"/>
                    <a:pt x="703" y="276"/>
                  </a:cubicBezTo>
                  <a:cubicBezTo>
                    <a:pt x="715" y="181"/>
                    <a:pt x="656" y="97"/>
                    <a:pt x="572" y="85"/>
                  </a:cubicBezTo>
                  <a:lnTo>
                    <a:pt x="215" y="2"/>
                  </a:lnTo>
                  <a:cubicBezTo>
                    <a:pt x="207" y="1"/>
                    <a:pt x="199" y="0"/>
                    <a:pt x="191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18"/>
            <p:cNvSpPr/>
            <p:nvPr/>
          </p:nvSpPr>
          <p:spPr>
            <a:xfrm>
              <a:off x="5931627" y="1594462"/>
              <a:ext cx="23412" cy="12894"/>
            </a:xfrm>
            <a:custGeom>
              <a:avLst/>
              <a:gdLst/>
              <a:ahLst/>
              <a:cxnLst/>
              <a:rect l="l" t="t" r="r" b="b"/>
              <a:pathLst>
                <a:path w="739" h="407" extrusionOk="0">
                  <a:moveTo>
                    <a:pt x="534" y="1"/>
                  </a:moveTo>
                  <a:cubicBezTo>
                    <a:pt x="527" y="1"/>
                    <a:pt x="519" y="1"/>
                    <a:pt x="512" y="2"/>
                  </a:cubicBezTo>
                  <a:lnTo>
                    <a:pt x="155" y="73"/>
                  </a:lnTo>
                  <a:cubicBezTo>
                    <a:pt x="60" y="97"/>
                    <a:pt x="0" y="181"/>
                    <a:pt x="12" y="276"/>
                  </a:cubicBezTo>
                  <a:cubicBezTo>
                    <a:pt x="36" y="347"/>
                    <a:pt x="107" y="407"/>
                    <a:pt x="179" y="407"/>
                  </a:cubicBezTo>
                  <a:lnTo>
                    <a:pt x="215" y="407"/>
                  </a:lnTo>
                  <a:lnTo>
                    <a:pt x="572" y="335"/>
                  </a:lnTo>
                  <a:cubicBezTo>
                    <a:pt x="679" y="312"/>
                    <a:pt x="739" y="228"/>
                    <a:pt x="703" y="133"/>
                  </a:cubicBezTo>
                  <a:cubicBezTo>
                    <a:pt x="692" y="57"/>
                    <a:pt x="611" y="1"/>
                    <a:pt x="534" y="1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18"/>
            <p:cNvSpPr/>
            <p:nvPr/>
          </p:nvSpPr>
          <p:spPr>
            <a:xfrm>
              <a:off x="5993846" y="1778586"/>
              <a:ext cx="10613" cy="77363"/>
            </a:xfrm>
            <a:custGeom>
              <a:avLst/>
              <a:gdLst/>
              <a:ahLst/>
              <a:cxnLst/>
              <a:rect l="l" t="t" r="r" b="b"/>
              <a:pathLst>
                <a:path w="335" h="2442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2274"/>
                  </a:lnTo>
                  <a:cubicBezTo>
                    <a:pt x="1" y="2358"/>
                    <a:pt x="84" y="2441"/>
                    <a:pt x="168" y="2441"/>
                  </a:cubicBezTo>
                  <a:cubicBezTo>
                    <a:pt x="251" y="2441"/>
                    <a:pt x="334" y="2358"/>
                    <a:pt x="334" y="2274"/>
                  </a:cubicBezTo>
                  <a:lnTo>
                    <a:pt x="334" y="155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91" name="Google Shape;991;p118"/>
          <p:cNvPicPr preferRelativeResize="0"/>
          <p:nvPr/>
        </p:nvPicPr>
        <p:blipFill rotWithShape="1">
          <a:blip r:embed="rId3">
            <a:alphaModFix/>
          </a:blip>
          <a:srcRect l="9006" r="13014"/>
          <a:stretch/>
        </p:blipFill>
        <p:spPr>
          <a:xfrm>
            <a:off x="462125" y="831525"/>
            <a:ext cx="3817424" cy="2971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118"/>
          <p:cNvPicPr preferRelativeResize="0"/>
          <p:nvPr/>
        </p:nvPicPr>
        <p:blipFill rotWithShape="1">
          <a:blip r:embed="rId4">
            <a:alphaModFix/>
          </a:blip>
          <a:srcRect t="4484" b="7058"/>
          <a:stretch/>
        </p:blipFill>
        <p:spPr>
          <a:xfrm>
            <a:off x="4601725" y="831525"/>
            <a:ext cx="4161276" cy="2971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>
            <a:alpha val="0"/>
          </a:srgbClr>
        </a:solidFill>
        <a:effectLst/>
      </p:bgPr>
    </p:bg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19"/>
          <p:cNvSpPr/>
          <p:nvPr/>
        </p:nvSpPr>
        <p:spPr>
          <a:xfrm>
            <a:off x="322300" y="242275"/>
            <a:ext cx="8568000" cy="46863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119"/>
          <p:cNvSpPr txBox="1">
            <a:spLocks noGrp="1"/>
          </p:cNvSpPr>
          <p:nvPr>
            <p:ph type="ctrTitle"/>
          </p:nvPr>
        </p:nvSpPr>
        <p:spPr>
          <a:xfrm>
            <a:off x="883353" y="1510428"/>
            <a:ext cx="7377300" cy="93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4800"/>
              <a:t>¡Muchas gracias!</a:t>
            </a:r>
            <a:endParaRPr sz="4800" i="1">
              <a:solidFill>
                <a:srgbClr val="434343"/>
              </a:solidFill>
            </a:endParaRPr>
          </a:p>
        </p:txBody>
      </p:sp>
      <p:sp>
        <p:nvSpPr>
          <p:cNvPr id="999" name="Google Shape;999;p119"/>
          <p:cNvSpPr txBox="1"/>
          <p:nvPr/>
        </p:nvSpPr>
        <p:spPr>
          <a:xfrm>
            <a:off x="1355357" y="2865559"/>
            <a:ext cx="6510000" cy="7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rgbClr val="434343"/>
                </a:solidFill>
                <a:highlight>
                  <a:srgbClr val="FFFFFF"/>
                </a:highlight>
              </a:rPr>
              <a:t>#WEBINARSUNIA </a:t>
            </a:r>
            <a:endParaRPr sz="2400">
              <a:solidFill>
                <a:srgbClr val="434343"/>
              </a:solidFill>
              <a:highlight>
                <a:srgbClr val="FFFFFF"/>
              </a:highlight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>
                <a:solidFill>
                  <a:srgbClr val="434343"/>
                </a:solidFill>
                <a:highlight>
                  <a:srgbClr val="FFFFFF"/>
                </a:highlight>
              </a:rPr>
              <a:t>@UNIAINNOVA @UNIAUNIVERSIDAD</a:t>
            </a:r>
            <a:endParaRPr sz="2000">
              <a:solidFill>
                <a:srgbClr val="4343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lin ang="5400012" scaled="0"/>
        </a:gradFill>
        <a:effectLst/>
      </p:bgPr>
    </p:bg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1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120"/>
          <p:cNvSpPr/>
          <p:nvPr/>
        </p:nvSpPr>
        <p:spPr>
          <a:xfrm>
            <a:off x="256274" y="319935"/>
            <a:ext cx="8593200" cy="4389600"/>
          </a:xfrm>
          <a:prstGeom prst="rect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20"/>
          <p:cNvSpPr txBox="1"/>
          <p:nvPr/>
        </p:nvSpPr>
        <p:spPr>
          <a:xfrm>
            <a:off x="5186925" y="2526375"/>
            <a:ext cx="2967000" cy="2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chequeado.com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chequeado.com/educacion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mrosenzvit</a:t>
            </a:r>
            <a:r>
              <a:rPr lang="es" sz="1100" b="0" i="0" u="sng" strike="noStrike" cap="none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3"/>
              </a:rPr>
              <a:t>@chequeado.com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Tw: @chequeado @</a:t>
            </a:r>
            <a:r>
              <a:rPr lang="es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MileRosenz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Fb: /chequeado /</a:t>
            </a:r>
            <a:r>
              <a:rPr lang="es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MilenaRosenzvit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IG: @chequeado </a:t>
            </a:r>
            <a:r>
              <a:rPr lang="es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@MileRosenzvit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7" name="Google Shape;1007;p120"/>
          <p:cNvSpPr txBox="1">
            <a:spLocks noGrp="1"/>
          </p:cNvSpPr>
          <p:nvPr>
            <p:ph type="ctrTitle" idx="4294967295"/>
          </p:nvPr>
        </p:nvSpPr>
        <p:spPr>
          <a:xfrm>
            <a:off x="5153475" y="706475"/>
            <a:ext cx="3033900" cy="176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4800"/>
              <a:t>¡Muchas gracias!</a:t>
            </a:r>
            <a:endParaRPr sz="4800" i="1">
              <a:solidFill>
                <a:srgbClr val="434343"/>
              </a:solidFill>
            </a:endParaRPr>
          </a:p>
        </p:txBody>
      </p:sp>
      <p:pic>
        <p:nvPicPr>
          <p:cNvPr id="1008" name="Google Shape;1008;p120"/>
          <p:cNvPicPr preferRelativeResize="0"/>
          <p:nvPr/>
        </p:nvPicPr>
        <p:blipFill rotWithShape="1">
          <a:blip r:embed="rId4">
            <a:alphaModFix/>
          </a:blip>
          <a:srcRect l="49859" t="18330" r="10700" b="11355"/>
          <a:stretch/>
        </p:blipFill>
        <p:spPr>
          <a:xfrm>
            <a:off x="923275" y="706463"/>
            <a:ext cx="3606475" cy="361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p121"/>
          <p:cNvSpPr/>
          <p:nvPr/>
        </p:nvSpPr>
        <p:spPr>
          <a:xfrm>
            <a:off x="210277" y="233984"/>
            <a:ext cx="8616300" cy="4681800"/>
          </a:xfrm>
          <a:prstGeom prst="rect">
            <a:avLst/>
          </a:prstGeom>
          <a:noFill/>
          <a:ln w="38100" cap="flat" cmpd="sng">
            <a:solidFill>
              <a:srgbClr val="93C0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21"/>
          <p:cNvSpPr txBox="1"/>
          <p:nvPr/>
        </p:nvSpPr>
        <p:spPr>
          <a:xfrm>
            <a:off x="210393" y="442641"/>
            <a:ext cx="8845800" cy="5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>
                <a:solidFill>
                  <a:srgbClr val="434343"/>
                </a:solidFill>
              </a:rPr>
              <a:t>Credits</a:t>
            </a:r>
            <a:endParaRPr sz="2200" b="1">
              <a:solidFill>
                <a:srgbClr val="434343"/>
              </a:solidFill>
            </a:endParaRPr>
          </a:p>
        </p:txBody>
      </p:sp>
      <p:sp>
        <p:nvSpPr>
          <p:cNvPr id="1015" name="Google Shape;1015;p121"/>
          <p:cNvSpPr txBox="1"/>
          <p:nvPr/>
        </p:nvSpPr>
        <p:spPr>
          <a:xfrm>
            <a:off x="574866" y="1271684"/>
            <a:ext cx="8135100" cy="29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666666"/>
                </a:solidFill>
              </a:rPr>
              <a:t>This is where you give credit to the ones who are part of this project.</a:t>
            </a:r>
            <a:endParaRPr sz="1500">
              <a:solidFill>
                <a:srgbClr val="666666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1500"/>
              <a:buChar char="●"/>
            </a:pPr>
            <a:r>
              <a:rPr lang="es" sz="1500">
                <a:solidFill>
                  <a:srgbClr val="666666"/>
                </a:solidFill>
                <a:highlight>
                  <a:srgbClr val="FFFFFF"/>
                </a:highlight>
              </a:rPr>
              <a:t>Presentation template by </a:t>
            </a:r>
            <a:r>
              <a:rPr lang="es" sz="1500" u="sng">
                <a:solidFill>
                  <a:srgbClr val="666666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endParaRPr sz="1500">
              <a:solidFill>
                <a:srgbClr val="666666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Char char="●"/>
            </a:pPr>
            <a:r>
              <a:rPr lang="es" sz="1500">
                <a:solidFill>
                  <a:srgbClr val="666666"/>
                </a:solidFill>
              </a:rPr>
              <a:t>Icons by </a:t>
            </a:r>
            <a:r>
              <a:rPr lang="es" sz="1500" u="sng">
                <a:solidFill>
                  <a:srgbClr val="66666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endParaRPr sz="1500">
              <a:solidFill>
                <a:srgbClr val="666666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500"/>
              <a:buChar char="●"/>
            </a:pPr>
            <a:r>
              <a:rPr lang="es" sz="1500">
                <a:solidFill>
                  <a:srgbClr val="666666"/>
                </a:solidFill>
              </a:rPr>
              <a:t>Images &amp; infographics by </a:t>
            </a:r>
            <a:r>
              <a:rPr lang="es" sz="1500" u="sng">
                <a:solidFill>
                  <a:srgbClr val="66666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endParaRPr sz="15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666666"/>
                </a:solidFill>
              </a:rPr>
              <a:t>Fuentes usadas: </a:t>
            </a:r>
            <a:endParaRPr sz="1500">
              <a:solidFill>
                <a:srgbClr val="666666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666666"/>
              </a:buClr>
              <a:buSzPts val="1500"/>
              <a:buChar char="●"/>
            </a:pPr>
            <a:r>
              <a:rPr lang="es" sz="1500">
                <a:solidFill>
                  <a:srgbClr val="666666"/>
                </a:solidFill>
              </a:rPr>
              <a:t>Arial </a:t>
            </a:r>
            <a:endParaRPr sz="15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666666"/>
                </a:solidFill>
              </a:rPr>
              <a:t>Colores usados:</a:t>
            </a:r>
            <a:endParaRPr sz="1500">
              <a:solidFill>
                <a:srgbClr val="666666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600">
              <a:solidFill>
                <a:srgbClr val="666666"/>
              </a:solidFill>
            </a:endParaRPr>
          </a:p>
        </p:txBody>
      </p:sp>
      <p:cxnSp>
        <p:nvCxnSpPr>
          <p:cNvPr id="1016" name="Google Shape;1016;p121"/>
          <p:cNvCxnSpPr/>
          <p:nvPr/>
        </p:nvCxnSpPr>
        <p:spPr>
          <a:xfrm>
            <a:off x="4340424" y="1144236"/>
            <a:ext cx="7299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17" name="Google Shape;1017;p121"/>
          <p:cNvGrpSpPr/>
          <p:nvPr/>
        </p:nvGrpSpPr>
        <p:grpSpPr>
          <a:xfrm>
            <a:off x="5730189" y="3816997"/>
            <a:ext cx="1001066" cy="741229"/>
            <a:chOff x="3668942" y="4493813"/>
            <a:chExt cx="927600" cy="884100"/>
          </a:xfrm>
        </p:grpSpPr>
        <p:sp>
          <p:nvSpPr>
            <p:cNvPr id="1018" name="Google Shape;1018;p121"/>
            <p:cNvSpPr/>
            <p:nvPr/>
          </p:nvSpPr>
          <p:spPr>
            <a:xfrm>
              <a:off x="3668942" y="4493813"/>
              <a:ext cx="927600" cy="884100"/>
            </a:xfrm>
            <a:prstGeom prst="roundRect">
              <a:avLst>
                <a:gd name="adj" fmla="val 16667"/>
              </a:avLst>
            </a:prstGeom>
            <a:solidFill>
              <a:srgbClr val="D6D64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9" name="Google Shape;1019;p121"/>
            <p:cNvSpPr txBox="1"/>
            <p:nvPr/>
          </p:nvSpPr>
          <p:spPr>
            <a:xfrm>
              <a:off x="3668942" y="4677905"/>
              <a:ext cx="9276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434343"/>
                  </a:solidFill>
                </a:rPr>
                <a:t>#d6d64d</a:t>
              </a:r>
              <a:endParaRPr sz="1000">
                <a:solidFill>
                  <a:srgbClr val="434343"/>
                </a:solidFill>
              </a:endParaRPr>
            </a:p>
          </p:txBody>
        </p:sp>
      </p:grpSp>
      <p:grpSp>
        <p:nvGrpSpPr>
          <p:cNvPr id="1020" name="Google Shape;1020;p121"/>
          <p:cNvGrpSpPr/>
          <p:nvPr/>
        </p:nvGrpSpPr>
        <p:grpSpPr>
          <a:xfrm>
            <a:off x="2553276" y="3816997"/>
            <a:ext cx="1001066" cy="741229"/>
            <a:chOff x="2424283" y="4493813"/>
            <a:chExt cx="927600" cy="884100"/>
          </a:xfrm>
        </p:grpSpPr>
        <p:sp>
          <p:nvSpPr>
            <p:cNvPr id="1021" name="Google Shape;1021;p121"/>
            <p:cNvSpPr/>
            <p:nvPr/>
          </p:nvSpPr>
          <p:spPr>
            <a:xfrm>
              <a:off x="2424283" y="4493813"/>
              <a:ext cx="927600" cy="884100"/>
            </a:xfrm>
            <a:prstGeom prst="roundRect">
              <a:avLst>
                <a:gd name="adj" fmla="val 16667"/>
              </a:avLst>
            </a:prstGeom>
            <a:solidFill>
              <a:srgbClr val="999999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2" name="Google Shape;1022;p121"/>
            <p:cNvSpPr txBox="1"/>
            <p:nvPr/>
          </p:nvSpPr>
          <p:spPr>
            <a:xfrm>
              <a:off x="2424283" y="4677905"/>
              <a:ext cx="9276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434343"/>
                  </a:solidFill>
                </a:rPr>
                <a:t>#999999</a:t>
              </a:r>
              <a:endParaRPr sz="1000">
                <a:solidFill>
                  <a:srgbClr val="434343"/>
                </a:solidFill>
              </a:endParaRPr>
            </a:p>
          </p:txBody>
        </p:sp>
      </p:grpSp>
      <p:grpSp>
        <p:nvGrpSpPr>
          <p:cNvPr id="1023" name="Google Shape;1023;p121"/>
          <p:cNvGrpSpPr/>
          <p:nvPr/>
        </p:nvGrpSpPr>
        <p:grpSpPr>
          <a:xfrm>
            <a:off x="964835" y="3816997"/>
            <a:ext cx="1001066" cy="741229"/>
            <a:chOff x="1179625" y="4493813"/>
            <a:chExt cx="927600" cy="884100"/>
          </a:xfrm>
        </p:grpSpPr>
        <p:sp>
          <p:nvSpPr>
            <p:cNvPr id="1024" name="Google Shape;1024;p121"/>
            <p:cNvSpPr/>
            <p:nvPr/>
          </p:nvSpPr>
          <p:spPr>
            <a:xfrm>
              <a:off x="1179625" y="4493813"/>
              <a:ext cx="927600" cy="884100"/>
            </a:xfrm>
            <a:prstGeom prst="roundRect">
              <a:avLst>
                <a:gd name="adj" fmla="val 16667"/>
              </a:avLst>
            </a:prstGeom>
            <a:solidFill>
              <a:srgbClr val="434343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5" name="Google Shape;1025;p121"/>
            <p:cNvSpPr txBox="1"/>
            <p:nvPr/>
          </p:nvSpPr>
          <p:spPr>
            <a:xfrm>
              <a:off x="1179625" y="4677905"/>
              <a:ext cx="9276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FFFFFF"/>
                  </a:solidFill>
                </a:rPr>
                <a:t>#434343</a:t>
              </a:r>
              <a:endParaRPr sz="1000">
                <a:solidFill>
                  <a:srgbClr val="FFFFFF"/>
                </a:solidFill>
              </a:endParaRPr>
            </a:p>
          </p:txBody>
        </p:sp>
      </p:grpSp>
      <p:grpSp>
        <p:nvGrpSpPr>
          <p:cNvPr id="1026" name="Google Shape;1026;p121"/>
          <p:cNvGrpSpPr/>
          <p:nvPr/>
        </p:nvGrpSpPr>
        <p:grpSpPr>
          <a:xfrm>
            <a:off x="7318629" y="3816997"/>
            <a:ext cx="1001066" cy="741229"/>
            <a:chOff x="4913600" y="4493813"/>
            <a:chExt cx="927600" cy="884100"/>
          </a:xfrm>
        </p:grpSpPr>
        <p:sp>
          <p:nvSpPr>
            <p:cNvPr id="1027" name="Google Shape;1027;p121"/>
            <p:cNvSpPr/>
            <p:nvPr/>
          </p:nvSpPr>
          <p:spPr>
            <a:xfrm>
              <a:off x="4913600" y="4493813"/>
              <a:ext cx="927600" cy="884100"/>
            </a:xfrm>
            <a:prstGeom prst="roundRect">
              <a:avLst>
                <a:gd name="adj" fmla="val 16667"/>
              </a:avLst>
            </a:prstGeom>
            <a:solidFill>
              <a:srgbClr val="F6FF8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28" name="Google Shape;1028;p121"/>
            <p:cNvSpPr txBox="1"/>
            <p:nvPr/>
          </p:nvSpPr>
          <p:spPr>
            <a:xfrm>
              <a:off x="4913600" y="4677905"/>
              <a:ext cx="9276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434343"/>
                  </a:solidFill>
                </a:rPr>
                <a:t>#f6ff87</a:t>
              </a:r>
              <a:endParaRPr sz="1000">
                <a:solidFill>
                  <a:srgbClr val="434343"/>
                </a:solidFill>
              </a:endParaRPr>
            </a:p>
          </p:txBody>
        </p:sp>
      </p:grpSp>
      <p:grpSp>
        <p:nvGrpSpPr>
          <p:cNvPr id="1029" name="Google Shape;1029;p121"/>
          <p:cNvGrpSpPr/>
          <p:nvPr/>
        </p:nvGrpSpPr>
        <p:grpSpPr>
          <a:xfrm>
            <a:off x="4141716" y="3816997"/>
            <a:ext cx="1001066" cy="741229"/>
            <a:chOff x="3668942" y="4493813"/>
            <a:chExt cx="927600" cy="884100"/>
          </a:xfrm>
        </p:grpSpPr>
        <p:sp>
          <p:nvSpPr>
            <p:cNvPr id="1030" name="Google Shape;1030;p121"/>
            <p:cNvSpPr/>
            <p:nvPr/>
          </p:nvSpPr>
          <p:spPr>
            <a:xfrm>
              <a:off x="3668942" y="4493813"/>
              <a:ext cx="927600" cy="884100"/>
            </a:xfrm>
            <a:prstGeom prst="roundRect">
              <a:avLst>
                <a:gd name="adj" fmla="val 16667"/>
              </a:avLst>
            </a:prstGeom>
            <a:solidFill>
              <a:srgbClr val="93C01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31" name="Google Shape;1031;p121"/>
            <p:cNvSpPr txBox="1"/>
            <p:nvPr/>
          </p:nvSpPr>
          <p:spPr>
            <a:xfrm>
              <a:off x="3668942" y="4677905"/>
              <a:ext cx="9276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00">
                  <a:solidFill>
                    <a:srgbClr val="434343"/>
                  </a:solidFill>
                </a:rPr>
                <a:t>#93c01f</a:t>
              </a:r>
              <a:endParaRPr sz="1000">
                <a:solidFill>
                  <a:srgbClr val="434343"/>
                </a:solidFill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1"/>
          <p:cNvSpPr/>
          <p:nvPr/>
        </p:nvSpPr>
        <p:spPr>
          <a:xfrm>
            <a:off x="0" y="0"/>
            <a:ext cx="4345800" cy="5143500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1" name="Google Shape;291;p61"/>
          <p:cNvCxnSpPr/>
          <p:nvPr/>
        </p:nvCxnSpPr>
        <p:spPr>
          <a:xfrm>
            <a:off x="4909081" y="2594724"/>
            <a:ext cx="7344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2" name="Google Shape;292;p61"/>
          <p:cNvSpPr txBox="1">
            <a:spLocks noGrp="1"/>
          </p:cNvSpPr>
          <p:nvPr>
            <p:ph type="title"/>
          </p:nvPr>
        </p:nvSpPr>
        <p:spPr>
          <a:xfrm>
            <a:off x="4714325" y="1272236"/>
            <a:ext cx="3903600" cy="123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/>
              <a:t>El fact checking como comunidad</a:t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93" name="Google Shape;293;p61"/>
          <p:cNvSpPr txBox="1">
            <a:spLocks noGrp="1"/>
          </p:cNvSpPr>
          <p:nvPr>
            <p:ph type="subTitle" idx="1"/>
          </p:nvPr>
        </p:nvSpPr>
        <p:spPr>
          <a:xfrm>
            <a:off x="4714325" y="2787190"/>
            <a:ext cx="3172800" cy="16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Redes y colaboración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D700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2"/>
          <p:cNvSpPr txBox="1">
            <a:spLocks noGrp="1"/>
          </p:cNvSpPr>
          <p:nvPr>
            <p:ph type="title"/>
          </p:nvPr>
        </p:nvSpPr>
        <p:spPr>
          <a:xfrm>
            <a:off x="471874" y="3270965"/>
            <a:ext cx="4764300" cy="123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A picture is worth 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a thousand words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99" name="Google Shape;299;p6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l="564" t="8236" r="16413" b="6852"/>
          <a:stretch/>
        </p:blipFill>
        <p:spPr>
          <a:xfrm>
            <a:off x="445788" y="197838"/>
            <a:ext cx="8252424" cy="4747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0" name="Google Shape;300;p62"/>
          <p:cNvCxnSpPr/>
          <p:nvPr/>
        </p:nvCxnSpPr>
        <p:spPr>
          <a:xfrm>
            <a:off x="666256" y="4506473"/>
            <a:ext cx="743400" cy="0"/>
          </a:xfrm>
          <a:prstGeom prst="straightConnector1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3"/>
          <p:cNvSpPr/>
          <p:nvPr/>
        </p:nvSpPr>
        <p:spPr>
          <a:xfrm>
            <a:off x="4615854" y="0"/>
            <a:ext cx="4527900" cy="5143500"/>
          </a:xfrm>
          <a:prstGeom prst="rect">
            <a:avLst/>
          </a:prstGeom>
          <a:solidFill>
            <a:srgbClr val="D2D7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6" name="Google Shape;306;p63"/>
          <p:cNvCxnSpPr/>
          <p:nvPr/>
        </p:nvCxnSpPr>
        <p:spPr>
          <a:xfrm>
            <a:off x="609291" y="1590924"/>
            <a:ext cx="702900" cy="0"/>
          </a:xfrm>
          <a:prstGeom prst="straightConnector1">
            <a:avLst/>
          </a:prstGeom>
          <a:noFill/>
          <a:ln w="76200" cap="flat" cmpd="sng">
            <a:solidFill>
              <a:srgbClr val="93C01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07" name="Google Shape;307;p63"/>
          <p:cNvPicPr preferRelativeResize="0"/>
          <p:nvPr/>
        </p:nvPicPr>
        <p:blipFill rotWithShape="1">
          <a:blip r:embed="rId3">
            <a:alphaModFix/>
          </a:blip>
          <a:srcRect l="2523" t="18660" r="3649" b="6247"/>
          <a:stretch/>
        </p:blipFill>
        <p:spPr>
          <a:xfrm>
            <a:off x="245772" y="2916025"/>
            <a:ext cx="4947706" cy="222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63"/>
          <p:cNvPicPr preferRelativeResize="0"/>
          <p:nvPr/>
        </p:nvPicPr>
        <p:blipFill rotWithShape="1">
          <a:blip r:embed="rId4">
            <a:alphaModFix/>
          </a:blip>
          <a:srcRect l="50249" t="13128" r="5641" b="29966"/>
          <a:stretch/>
        </p:blipFill>
        <p:spPr>
          <a:xfrm>
            <a:off x="4615850" y="0"/>
            <a:ext cx="4527902" cy="328585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63"/>
          <p:cNvSpPr txBox="1">
            <a:spLocks noGrp="1"/>
          </p:cNvSpPr>
          <p:nvPr>
            <p:ph type="title"/>
          </p:nvPr>
        </p:nvSpPr>
        <p:spPr>
          <a:xfrm>
            <a:off x="493110" y="959654"/>
            <a:ext cx="3712500" cy="59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Internacional Fact Checking Network</a:t>
            </a:r>
            <a:endParaRPr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inimal Charm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inimal Charm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1816</Words>
  <Application>Microsoft Office PowerPoint</Application>
  <PresentationFormat>Presentación en pantalla (16:9)</PresentationFormat>
  <Paragraphs>348</Paragraphs>
  <Slides>67</Slides>
  <Notes>67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67</vt:i4>
      </vt:variant>
    </vt:vector>
  </HeadingPairs>
  <TitlesOfParts>
    <vt:vector size="77" baseType="lpstr">
      <vt:lpstr>Montserrat</vt:lpstr>
      <vt:lpstr>Arvo</vt:lpstr>
      <vt:lpstr>Calibri</vt:lpstr>
      <vt:lpstr>Roboto</vt:lpstr>
      <vt:lpstr>Bodoni</vt:lpstr>
      <vt:lpstr>Arial</vt:lpstr>
      <vt:lpstr>Ubuntu Light</vt:lpstr>
      <vt:lpstr>Ubuntu</vt:lpstr>
      <vt:lpstr>Minimal Charm</vt:lpstr>
      <vt:lpstr>Minimal Charm</vt:lpstr>
      <vt:lpstr>Presentación de PowerPoint</vt:lpstr>
      <vt:lpstr>Milena Rosenzvit</vt:lpstr>
      <vt:lpstr>Contenidos</vt:lpstr>
      <vt:lpstr>El fact checking como movimiento</vt:lpstr>
      <vt:lpstr>Presentación de PowerPoint</vt:lpstr>
      <vt:lpstr>Presentación de PowerPoint</vt:lpstr>
      <vt:lpstr>El fact checking como comunidad</vt:lpstr>
      <vt:lpstr>A picture is worth  a thousand words</vt:lpstr>
      <vt:lpstr>Internacional Fact Checking Network</vt:lpstr>
      <vt:lpstr>Formación universitaria</vt:lpstr>
      <vt:lpstr>Alfabetización Mediática e Informacional (AMI)</vt:lpstr>
      <vt:lpstr>Más alianzas, redes y colaboración</vt:lpstr>
      <vt:lpstr>El fact checking como metodología</vt:lpstr>
      <vt:lpstr>Transparencia de las fuentes</vt:lpstr>
      <vt:lpstr>Transparencia de las fuentes</vt:lpstr>
      <vt:lpstr>Transparencia de las fuentes</vt:lpstr>
      <vt:lpstr>Transparencia de la metodología</vt:lpstr>
      <vt:lpstr>Transparencia del financiamiento</vt:lpstr>
      <vt:lpstr>Principios de IFCN</vt:lpstr>
      <vt:lpstr>Contenidos</vt:lpstr>
      <vt:lpstr>Desinformación</vt:lpstr>
      <vt:lpstr>Presentación de PowerPoint</vt:lpstr>
      <vt:lpstr>Presentación de PowerPoint</vt:lpstr>
      <vt:lpstr>Presentación de PowerPoint</vt:lpstr>
      <vt:lpstr>VENUS</vt:lpstr>
      <vt:lpstr>Posibles daños de las desinformaciones</vt:lpstr>
      <vt:lpstr>Presentación de PowerPoint</vt:lpstr>
      <vt:lpstr>¿Por qué?</vt:lpstr>
      <vt:lpstr>Estrategias contra la infodemia</vt:lpstr>
      <vt:lpstr>Contenidos</vt:lpstr>
      <vt:lpstr>¿Verdadero o falso?</vt:lpstr>
      <vt:lpstr>¿Verdadero o falso?</vt:lpstr>
      <vt:lpstr>¿Verdadero o falso?</vt:lpstr>
      <vt:lpstr>¿Verdadero o falso?</vt:lpstr>
      <vt:lpstr>¿Verdadero o falso?</vt:lpstr>
      <vt:lpstr>¿Verdadero o falso?</vt:lpstr>
      <vt:lpstr>¿Verdadero o falso?</vt:lpstr>
      <vt:lpstr>¿Chequeable o no chequeable?</vt:lpstr>
      <vt:lpstr>Habilidad de pensamiento crítico:  Identificar contenido factual y/o chequeable</vt:lpstr>
      <vt:lpstr>Si fuésemos fact checkers…</vt:lpstr>
      <vt:lpstr>Si fuésemos fact checkers…</vt:lpstr>
      <vt:lpstr>¿Verdadero o falso?</vt:lpstr>
      <vt:lpstr>¿Cómo chequear si una imagen fue manipulada o sacada de contexto?</vt:lpstr>
      <vt:lpstr>Búsqueda inversa  de imágenes</vt:lpstr>
      <vt:lpstr>Búsqueda inversa  de imágenes</vt:lpstr>
      <vt:lpstr>Google Street View  500 5th Ave N, Seattle, Washington</vt:lpstr>
      <vt:lpstr>Presentación de PowerPoint</vt:lpstr>
      <vt:lpstr>¿Verdadero o falso?</vt:lpstr>
      <vt:lpstr>Un poco de metacognición</vt:lpstr>
      <vt:lpstr>Presentación de PowerPoint</vt:lpstr>
      <vt:lpstr>Un poco de metacognición</vt:lpstr>
      <vt:lpstr>Qué pasa cuando no sabemos</vt:lpstr>
      <vt:lpstr>Qué pasa cuando no sabemos</vt:lpstr>
      <vt:lpstr>Presentación de PowerPoint</vt:lpstr>
      <vt:lpstr>Presentación de PowerPoint</vt:lpstr>
      <vt:lpstr>Presentación de PowerPoint</vt:lpstr>
      <vt:lpstr>Presentación de PowerPoint</vt:lpstr>
      <vt:lpstr>Contenidos</vt:lpstr>
      <vt:lpstr>Foco en el aprendizaje práctico</vt:lpstr>
      <vt:lpstr>Backwards design</vt:lpstr>
      <vt:lpstr>Retroalimentación</vt:lpstr>
      <vt:lpstr>Recursos educativos para periodistas</vt:lpstr>
      <vt:lpstr>Alfabetización Mediática e Informacional (AMI)</vt:lpstr>
      <vt:lpstr>Presentación de PowerPoint</vt:lpstr>
      <vt:lpstr>¡Muchas gracias!</vt:lpstr>
      <vt:lpstr>¡Muchas gracias!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María Sánchez González</dc:creator>
  <cp:lastModifiedBy>María Sánchez González</cp:lastModifiedBy>
  <cp:revision>3</cp:revision>
  <dcterms:modified xsi:type="dcterms:W3CDTF">2022-05-17T10:54:34Z</dcterms:modified>
</cp:coreProperties>
</file>