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7" r:id="rId4"/>
    <p:sldId id="271" r:id="rId5"/>
    <p:sldId id="272" r:id="rId6"/>
    <p:sldId id="273" r:id="rId7"/>
    <p:sldId id="276" r:id="rId8"/>
    <p:sldId id="277" r:id="rId9"/>
    <p:sldId id="312" r:id="rId10"/>
    <p:sldId id="300" r:id="rId11"/>
    <p:sldId id="308" r:id="rId12"/>
    <p:sldId id="310" r:id="rId13"/>
    <p:sldId id="309" r:id="rId14"/>
    <p:sldId id="311" r:id="rId15"/>
    <p:sldId id="313" r:id="rId16"/>
    <p:sldId id="314" r:id="rId17"/>
    <p:sldId id="301" r:id="rId18"/>
    <p:sldId id="304" r:id="rId19"/>
    <p:sldId id="282" r:id="rId20"/>
    <p:sldId id="259" r:id="rId21"/>
    <p:sldId id="257" r:id="rId22"/>
    <p:sldId id="260" r:id="rId23"/>
    <p:sldId id="261" r:id="rId24"/>
    <p:sldId id="283" r:id="rId25"/>
    <p:sldId id="284" r:id="rId26"/>
    <p:sldId id="285" r:id="rId27"/>
    <p:sldId id="281" r:id="rId28"/>
    <p:sldId id="263" r:id="rId29"/>
    <p:sldId id="280" r:id="rId30"/>
    <p:sldId id="279" r:id="rId31"/>
    <p:sldId id="264" r:id="rId32"/>
    <p:sldId id="278" r:id="rId33"/>
    <p:sldId id="297" r:id="rId34"/>
    <p:sldId id="298" r:id="rId35"/>
    <p:sldId id="299" r:id="rId36"/>
    <p:sldId id="306" r:id="rId37"/>
    <p:sldId id="266" r:id="rId38"/>
    <p:sldId id="267" r:id="rId39"/>
    <p:sldId id="286" r:id="rId40"/>
    <p:sldId id="287" r:id="rId41"/>
    <p:sldId id="288" r:id="rId42"/>
    <p:sldId id="289" r:id="rId43"/>
    <p:sldId id="318" r:id="rId44"/>
    <p:sldId id="319" r:id="rId45"/>
    <p:sldId id="290" r:id="rId46"/>
    <p:sldId id="292" r:id="rId47"/>
    <p:sldId id="320" r:id="rId48"/>
    <p:sldId id="322" r:id="rId49"/>
    <p:sldId id="293" r:id="rId50"/>
    <p:sldId id="321" r:id="rId51"/>
    <p:sldId id="295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FEDA-EAB0-43CA-894B-F058E54CF961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DDC9D-B970-4696-96BC-62F1817242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a.es/bibliote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El asociacionismo americanista español (1880-1936). </a:t>
            </a:r>
            <a:b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</a:b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Digitalización, conservación </a:t>
            </a: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y 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difusión de sus publicacion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 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3 Imagen" descr="Logo_UNIA_color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85728"/>
            <a:ext cx="1496796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2910" y="285729"/>
            <a:ext cx="7772400" cy="114300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ndara" pitchFamily="34" charset="0"/>
              </a:rPr>
              <a:t>Americanismo en España </a:t>
            </a:r>
            <a:br>
              <a:rPr lang="es-ES" dirty="0" smtClean="0">
                <a:solidFill>
                  <a:schemeClr val="bg1"/>
                </a:solidFill>
                <a:latin typeface="Candara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Candara" pitchFamily="34" charset="0"/>
              </a:rPr>
              <a:t>1880-193</a:t>
            </a:r>
            <a:r>
              <a:rPr lang="es-ES" dirty="0" smtClean="0">
                <a:solidFill>
                  <a:schemeClr val="bg2"/>
                </a:solidFill>
                <a:latin typeface="Candara" pitchFamily="34" charset="0"/>
              </a:rPr>
              <a:t>6</a:t>
            </a:r>
            <a:endParaRPr lang="es-ES" dirty="0">
              <a:solidFill>
                <a:schemeClr val="bg2"/>
              </a:solidFill>
              <a:latin typeface="Candara" pitchFamily="34" charset="0"/>
            </a:endParaRPr>
          </a:p>
        </p:txBody>
      </p:sp>
      <p:pic>
        <p:nvPicPr>
          <p:cNvPr id="4" name="3 Imagen" descr="J_000115751_A27_N01_191303_0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820580"/>
            <a:ext cx="2892110" cy="3965874"/>
          </a:xfrm>
          <a:prstGeom prst="rect">
            <a:avLst/>
          </a:prstGeom>
        </p:spPr>
      </p:pic>
      <p:pic>
        <p:nvPicPr>
          <p:cNvPr id="5" name="4 Imagen" descr="LAB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1785926"/>
            <a:ext cx="2752721" cy="4000528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71472" y="5786454"/>
            <a:ext cx="8358246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cap="all" dirty="0" smtClean="0">
                <a:latin typeface="Candara" pitchFamily="34" charset="0"/>
                <a:ea typeface="+mj-ea"/>
                <a:cs typeface="+mj-cs"/>
              </a:rPr>
              <a:t>  </a:t>
            </a:r>
            <a:r>
              <a:rPr lang="es-ES" b="1" cap="all" dirty="0" smtClean="0">
                <a:solidFill>
                  <a:schemeClr val="bg2"/>
                </a:solidFill>
                <a:latin typeface="Candara" pitchFamily="34" charset="0"/>
                <a:ea typeface="+mj-ea"/>
                <a:cs typeface="+mj-cs"/>
              </a:rPr>
              <a:t>Segismundo </a:t>
            </a:r>
            <a:r>
              <a:rPr lang="es-ES" b="1" cap="all" dirty="0" err="1" smtClean="0">
                <a:solidFill>
                  <a:schemeClr val="bg2"/>
                </a:solidFill>
                <a:latin typeface="Candara" pitchFamily="34" charset="0"/>
                <a:ea typeface="+mj-ea"/>
                <a:cs typeface="+mj-cs"/>
              </a:rPr>
              <a:t>Moret</a:t>
            </a:r>
            <a:r>
              <a:rPr lang="es-ES" b="1" cap="all" dirty="0" smtClean="0">
                <a:solidFill>
                  <a:schemeClr val="bg2"/>
                </a:solidFill>
                <a:latin typeface="Candara" pitchFamily="34" charset="0"/>
                <a:ea typeface="+mj-ea"/>
                <a:cs typeface="+mj-cs"/>
              </a:rPr>
              <a:t> (1833-1913)                     Rafael María de Labra (1840-1918)</a:t>
            </a:r>
            <a:endParaRPr kumimoji="0" lang="es-ES" b="1" i="0" u="none" strike="noStrike" kern="1200" cap="all" spc="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64294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Candara" pitchFamily="34" charset="0"/>
              </a:rPr>
              <a:t>Algunas fechas</a:t>
            </a:r>
            <a:endParaRPr lang="es-ES" b="1" dirty="0">
              <a:latin typeface="Candar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42910" y="1214422"/>
            <a:ext cx="8072494" cy="5143536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(1880) Sociedad Colombina Onubense.</a:t>
            </a:r>
          </a:p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(1885) Unión Ibero-Americana.</a:t>
            </a:r>
          </a:p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(1892) IV Centenario / </a:t>
            </a: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“9 ICA” </a:t>
            </a: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en Huelva.</a:t>
            </a:r>
          </a:p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(1898) Traspaso de soberanía a EEUU de las últimas colonias.</a:t>
            </a:r>
          </a:p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(1910) Comienzan las celebraciones de los centenarios de la Independencia. Caso de Argentina por su impacto.</a:t>
            </a:r>
          </a:p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(1912) 1er. Centenario de la Constitución de Cádiz.</a:t>
            </a:r>
          </a:p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(1926) Vuelo del Plus Ultra (Palos / Buenos Aires).</a:t>
            </a:r>
          </a:p>
          <a:p>
            <a:pPr algn="l"/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(1929) Exposición Iberoamericana de Sevilla.</a:t>
            </a:r>
          </a:p>
          <a:p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_marquez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8929718" cy="5987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2910" y="500043"/>
            <a:ext cx="7772400" cy="1143008"/>
          </a:xfrm>
        </p:spPr>
        <p:txBody>
          <a:bodyPr/>
          <a:lstStyle/>
          <a:p>
            <a:r>
              <a:rPr lang="es-ES" dirty="0" smtClean="0">
                <a:latin typeface="Candara" pitchFamily="34" charset="0"/>
              </a:rPr>
              <a:t>Algunos aspectos generales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0034" y="1643050"/>
            <a:ext cx="8001056" cy="4500594"/>
          </a:xfrm>
        </p:spPr>
        <p:txBody>
          <a:bodyPr/>
          <a:lstStyle/>
          <a:p>
            <a:pPr algn="l"/>
            <a:r>
              <a:rPr lang="es-ES" dirty="0" smtClean="0">
                <a:solidFill>
                  <a:srgbClr val="002060"/>
                </a:solidFill>
                <a:latin typeface="Candara" pitchFamily="34" charset="0"/>
              </a:rPr>
              <a:t>--Hispanoamericanismo / nacionalismo español. </a:t>
            </a:r>
          </a:p>
          <a:p>
            <a:pPr algn="l"/>
            <a:r>
              <a:rPr lang="es-ES" dirty="0" smtClean="0">
                <a:solidFill>
                  <a:srgbClr val="002060"/>
                </a:solidFill>
                <a:latin typeface="Candara" pitchFamily="34" charset="0"/>
              </a:rPr>
              <a:t>-- Emigración española a América Latina.</a:t>
            </a:r>
          </a:p>
          <a:p>
            <a:pPr algn="l"/>
            <a:r>
              <a:rPr lang="es-ES" dirty="0" smtClean="0">
                <a:solidFill>
                  <a:srgbClr val="002060"/>
                </a:solidFill>
                <a:latin typeface="Candara" pitchFamily="34" charset="0"/>
              </a:rPr>
              <a:t>-- Crecimiento económico de España durante la I Guerra Mundial.</a:t>
            </a:r>
          </a:p>
          <a:p>
            <a:pPr algn="l"/>
            <a:r>
              <a:rPr lang="es-ES" dirty="0" smtClean="0">
                <a:solidFill>
                  <a:srgbClr val="002060"/>
                </a:solidFill>
                <a:latin typeface="Candara" pitchFamily="34" charset="0"/>
              </a:rPr>
              <a:t>-- Esbozo de política exterior “americanista” durante la Dictadura (Directorio Militar y Civil) de Primo de Rivera (1923-1930).</a:t>
            </a:r>
          </a:p>
          <a:p>
            <a:pPr algn="l"/>
            <a:endParaRPr lang="es-ES" dirty="0" smtClean="0">
              <a:solidFill>
                <a:srgbClr val="002060"/>
              </a:solidFill>
            </a:endParaRPr>
          </a:p>
          <a:p>
            <a:pPr algn="l"/>
            <a:endParaRPr lang="es-ES" dirty="0" smtClean="0">
              <a:solidFill>
                <a:srgbClr val="002060"/>
              </a:solidFill>
            </a:endParaRPr>
          </a:p>
          <a:p>
            <a:pPr algn="l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00100" y="214290"/>
            <a:ext cx="7000924" cy="21236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200" b="1" dirty="0" smtClean="0">
                <a:latin typeface="Candara" pitchFamily="34" charset="0"/>
              </a:rPr>
              <a:t>HUELVA y América : cien años de americanismo : Revista ‘La Rábida’ : (1911-1933) / Rosario Márquez Macías (editora). —  [2ª ed. </a:t>
            </a:r>
            <a:r>
              <a:rPr lang="es-ES" sz="2200" b="1" dirty="0" err="1" smtClean="0">
                <a:latin typeface="Candara" pitchFamily="34" charset="0"/>
              </a:rPr>
              <a:t>rev</a:t>
            </a:r>
            <a:r>
              <a:rPr lang="es-ES" sz="2200" b="1" dirty="0" smtClean="0">
                <a:latin typeface="Candara" pitchFamily="34" charset="0"/>
              </a:rPr>
              <a:t>.]. —  Sevilla : Universidad Internacional de Andalucía, 2012. —  213 p. : </a:t>
            </a:r>
            <a:r>
              <a:rPr lang="es-ES" sz="2200" b="1" dirty="0" err="1" smtClean="0">
                <a:latin typeface="Candara" pitchFamily="34" charset="0"/>
              </a:rPr>
              <a:t>il</a:t>
            </a:r>
            <a:r>
              <a:rPr lang="es-ES" sz="2200" b="1" dirty="0" smtClean="0">
                <a:latin typeface="Candara" pitchFamily="34" charset="0"/>
              </a:rPr>
              <a:t>. col. y n. ; 22 cm </a:t>
            </a:r>
            <a:br>
              <a:rPr lang="es-ES" sz="2200" b="1" dirty="0" smtClean="0">
                <a:latin typeface="Candara" pitchFamily="34" charset="0"/>
              </a:rPr>
            </a:br>
            <a:r>
              <a:rPr lang="es-ES" sz="2200" b="1" dirty="0" smtClean="0">
                <a:latin typeface="Candara" pitchFamily="34" charset="0"/>
              </a:rPr>
              <a:t>    D.L. SE 1127-2012. —  ISBN 978-84-7993-223-7 </a:t>
            </a:r>
            <a:endParaRPr lang="es-ES" sz="2200" b="1" dirty="0">
              <a:latin typeface="Candara" pitchFamily="34" charset="0"/>
            </a:endParaRPr>
          </a:p>
        </p:txBody>
      </p:sp>
      <p:pic>
        <p:nvPicPr>
          <p:cNvPr id="3" name="2 Imagen" descr="rabid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2490240"/>
            <a:ext cx="4243398" cy="429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andara" pitchFamily="34" charset="0"/>
              </a:rPr>
              <a:t>Las revistas del proyecto (1911-1936)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329642" cy="4625989"/>
          </a:xfrm>
        </p:spPr>
        <p:txBody>
          <a:bodyPr>
            <a:normAutofit lnSpcReduction="10000"/>
          </a:bodyPr>
          <a:lstStyle/>
          <a:p>
            <a:r>
              <a:rPr lang="es-ES" sz="2800" dirty="0" smtClean="0">
                <a:solidFill>
                  <a:srgbClr val="C00000"/>
                </a:solidFill>
                <a:latin typeface="Candara" pitchFamily="34" charset="0"/>
              </a:rPr>
              <a:t>Boletín de la Unión Iberoamericana </a:t>
            </a: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(Madrid, 1885-1926) [Proyecto digitalización de 1911-1926]. </a:t>
            </a:r>
          </a:p>
          <a:p>
            <a:pPr>
              <a:buNone/>
            </a:pP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	Es continuada por la </a:t>
            </a:r>
            <a:r>
              <a:rPr lang="es-ES" sz="2800" i="1" dirty="0" smtClean="0">
                <a:solidFill>
                  <a:srgbClr val="C00000"/>
                </a:solidFill>
                <a:latin typeface="Candara" pitchFamily="34" charset="0"/>
              </a:rPr>
              <a:t>Revista de las Españas </a:t>
            </a: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(1926-1936).</a:t>
            </a:r>
          </a:p>
          <a:p>
            <a:r>
              <a:rPr lang="es-ES" sz="2800" dirty="0" smtClean="0">
                <a:solidFill>
                  <a:srgbClr val="C00000"/>
                </a:solidFill>
                <a:latin typeface="Candara" pitchFamily="34" charset="0"/>
              </a:rPr>
              <a:t>La Rábida: Revista Colombina Iberoamericana</a:t>
            </a: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 (Huelva, 1911-1933)</a:t>
            </a:r>
          </a:p>
          <a:p>
            <a:r>
              <a:rPr lang="es-ES" sz="2800" dirty="0" smtClean="0">
                <a:solidFill>
                  <a:srgbClr val="C00000"/>
                </a:solidFill>
                <a:latin typeface="Candara" pitchFamily="34" charset="0"/>
              </a:rPr>
              <a:t>Cultura Hispanoamericana </a:t>
            </a: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(Madrid, 1912-1925).</a:t>
            </a:r>
          </a:p>
          <a:p>
            <a:r>
              <a:rPr lang="es-ES" sz="2800" dirty="0" smtClean="0">
                <a:solidFill>
                  <a:srgbClr val="C00000"/>
                </a:solidFill>
                <a:latin typeface="Candara" pitchFamily="34" charset="0"/>
              </a:rPr>
              <a:t>El Centenario</a:t>
            </a:r>
            <a:r>
              <a:rPr lang="es-ES" sz="2800" dirty="0" smtClean="0">
                <a:solidFill>
                  <a:srgbClr val="002060"/>
                </a:solidFill>
                <a:latin typeface="Candara" pitchFamily="34" charset="0"/>
              </a:rPr>
              <a:t>. Órgano oficial de la Junta Directiva encargada […] conmemorar el descubrimiento de América (Madrid, 1892-93). </a:t>
            </a:r>
          </a:p>
          <a:p>
            <a:endParaRPr lang="es-ES" sz="2400" dirty="0" smtClean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5" name="4 Imagen" descr="logoCs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714620"/>
            <a:ext cx="1352550" cy="523875"/>
          </a:xfrm>
          <a:prstGeom prst="rect">
            <a:avLst/>
          </a:prstGeom>
        </p:spPr>
      </p:pic>
      <p:pic>
        <p:nvPicPr>
          <p:cNvPr id="6" name="5 Imagen" descr="logoCs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5286388"/>
            <a:ext cx="1352550" cy="52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andara" pitchFamily="34" charset="0"/>
              </a:rPr>
              <a:t>Otras revistas de la época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Boletín del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Centro Oficial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de Estudios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Americanistas - CEA </a:t>
            </a:r>
            <a:r>
              <a:rPr lang="es-ES" dirty="0" smtClean="0">
                <a:latin typeface="Candara" pitchFamily="34" charset="0"/>
              </a:rPr>
              <a:t>(Sevilla, 1913-1925). </a:t>
            </a:r>
          </a:p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Mercurio: Revista Comercial Iberoamericana </a:t>
            </a:r>
            <a:r>
              <a:rPr lang="es-ES" dirty="0" smtClean="0">
                <a:latin typeface="Candara" pitchFamily="34" charset="0"/>
              </a:rPr>
              <a:t>(Barcelona – Casa de América-Instituto de Economía Americana, 1909?-1936).</a:t>
            </a:r>
          </a:p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Revista</a:t>
            </a:r>
            <a:r>
              <a:rPr lang="es-ES" dirty="0" smtClean="0">
                <a:latin typeface="Candara" pitchFamily="34" charset="0"/>
              </a:rPr>
              <a:t> (1910-1916) y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Boletín</a:t>
            </a:r>
            <a:r>
              <a:rPr lang="es-ES" dirty="0" smtClean="0">
                <a:latin typeface="Candara" pitchFamily="34" charset="0"/>
              </a:rPr>
              <a:t> (1919-1930) de la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Real Academia Hispano-Americana de Ciencias y Artes</a:t>
            </a:r>
            <a:r>
              <a:rPr lang="es-ES" dirty="0" smtClean="0">
                <a:latin typeface="Candara" pitchFamily="34" charset="0"/>
              </a:rPr>
              <a:t> (BNE anuncia su digitalización).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5786" y="285729"/>
            <a:ext cx="7772400" cy="1214446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Candara" pitchFamily="34" charset="0"/>
              </a:rPr>
              <a:t>Hemeroteca Biblioteca Nacional</a:t>
            </a:r>
            <a:br>
              <a:rPr lang="es-ES" sz="3200" dirty="0" smtClean="0">
                <a:latin typeface="Candara" pitchFamily="34" charset="0"/>
              </a:rPr>
            </a:br>
            <a:r>
              <a:rPr lang="es-ES" sz="3200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hemerotecadigital.bne.es</a:t>
            </a:r>
            <a:endParaRPr lang="es-ES" sz="3200" dirty="0">
              <a:solidFill>
                <a:schemeClr val="accent2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43438" y="1928802"/>
            <a:ext cx="3857652" cy="4714908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La América: crónica hispano-americana (Madrid: 1857-1886) </a:t>
            </a:r>
          </a:p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  <a:latin typeface="Candara" pitchFamily="34" charset="0"/>
              </a:rPr>
              <a:t>2 números mensuales. Es una de las más importantes, longevas y más difundidas revistas doctrinales de todo el siglo XIX español.</a:t>
            </a:r>
            <a:endParaRPr lang="es-ES" dirty="0">
              <a:solidFill>
                <a:schemeClr val="bg1">
                  <a:lumMod val="65000"/>
                </a:schemeClr>
              </a:solidFill>
              <a:latin typeface="Candara" pitchFamily="34" charset="0"/>
            </a:endParaRPr>
          </a:p>
        </p:txBody>
      </p:sp>
      <p:pic>
        <p:nvPicPr>
          <p:cNvPr id="4" name="3 Imagen" descr="Imagen1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36"/>
            <a:ext cx="3786182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86314" y="1643050"/>
            <a:ext cx="3929090" cy="4143404"/>
          </a:xfrm>
        </p:spPr>
        <p:txBody>
          <a:bodyPr>
            <a:noAutofit/>
          </a:bodyPr>
          <a:lstStyle/>
          <a:p>
            <a:r>
              <a:rPr lang="es-ES" sz="3000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La Ilustración española y americana </a:t>
            </a:r>
          </a:p>
          <a:p>
            <a:r>
              <a:rPr lang="es-ES" sz="3000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(1869-1921), </a:t>
            </a:r>
          </a:p>
          <a:p>
            <a:r>
              <a:rPr lang="es-ES" sz="3000" dirty="0" smtClean="0">
                <a:latin typeface="Candara" pitchFamily="34" charset="0"/>
              </a:rPr>
              <a:t>Publicación semanal continuadora de “El Museo Universal”.</a:t>
            </a:r>
            <a:endParaRPr lang="es-ES" sz="3000" dirty="0">
              <a:latin typeface="Candara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785786" y="285729"/>
            <a:ext cx="7772400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Hemeroteca Biblioteca Nacional</a:t>
            </a:r>
            <a:b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</a:b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hemerotecadigital.bne.es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5" name="4 Imagen" descr="Imagen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446"/>
            <a:ext cx="3714744" cy="5262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470025"/>
          </a:xfrm>
        </p:spPr>
        <p:txBody>
          <a:bodyPr/>
          <a:lstStyle/>
          <a:p>
            <a:r>
              <a:rPr lang="es-ES" b="1" dirty="0" smtClean="0">
                <a:latin typeface="Candara" pitchFamily="34" charset="0"/>
              </a:rPr>
              <a:t>La Rábida: Revista Colombina Iberoamericana (1911-1933)</a:t>
            </a:r>
            <a:endParaRPr lang="es-ES" b="1" dirty="0">
              <a:latin typeface="Candar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Revista mensual editada en Huelva por la Sociedad Colombina Onubense.</a:t>
            </a:r>
          </a:p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Director de la revista (y presidente “perpetuo” de la Sociedad): José Marchena Colombo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42910" y="2000240"/>
            <a:ext cx="8072494" cy="3571900"/>
          </a:xfrm>
        </p:spPr>
        <p:txBody>
          <a:bodyPr>
            <a:noAutofit/>
          </a:bodyPr>
          <a:lstStyle/>
          <a:p>
            <a:pPr algn="l"/>
            <a:r>
              <a:rPr lang="es-ES" sz="3600" dirty="0" smtClean="0">
                <a:solidFill>
                  <a:srgbClr val="002060"/>
                </a:solidFill>
                <a:latin typeface="Candara" pitchFamily="34" charset="0"/>
              </a:rPr>
              <a:t>-- Americanismo español y la constitución de asociaciones y entidades (culturales, académicas, políticas).</a:t>
            </a:r>
          </a:p>
          <a:p>
            <a:pPr algn="l"/>
            <a:r>
              <a:rPr lang="es-ES" sz="3600" dirty="0" smtClean="0">
                <a:solidFill>
                  <a:srgbClr val="002060"/>
                </a:solidFill>
                <a:latin typeface="Candara" pitchFamily="34" charset="0"/>
              </a:rPr>
              <a:t>-- Las publicaciones </a:t>
            </a:r>
            <a:r>
              <a:rPr lang="es-ES" sz="3600" dirty="0" smtClean="0">
                <a:solidFill>
                  <a:srgbClr val="002060"/>
                </a:solidFill>
                <a:latin typeface="Candara" pitchFamily="34" charset="0"/>
              </a:rPr>
              <a:t>seriadas.</a:t>
            </a:r>
            <a:endParaRPr lang="es-ES" sz="3600" dirty="0" smtClean="0">
              <a:solidFill>
                <a:srgbClr val="002060"/>
              </a:solidFill>
              <a:latin typeface="Candara" pitchFamily="34" charset="0"/>
            </a:endParaRPr>
          </a:p>
          <a:p>
            <a:pPr algn="l"/>
            <a:r>
              <a:rPr lang="es-ES" sz="3600" dirty="0" smtClean="0">
                <a:solidFill>
                  <a:srgbClr val="002060"/>
                </a:solidFill>
                <a:latin typeface="Candara" pitchFamily="34" charset="0"/>
              </a:rPr>
              <a:t>-- El Repositorio Institucional de la UNIA.</a:t>
            </a:r>
          </a:p>
          <a:p>
            <a:pPr algn="l"/>
            <a:r>
              <a:rPr lang="es-ES" sz="3600" b="1" dirty="0" smtClean="0">
                <a:solidFill>
                  <a:srgbClr val="002060"/>
                </a:solidFill>
                <a:latin typeface="Candara" pitchFamily="34" charset="0"/>
              </a:rPr>
              <a:t>dspace.unia.es</a:t>
            </a:r>
            <a:endParaRPr lang="es-ES" sz="36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4" name="3 Imagen" descr="Logo_UNIA_color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85728"/>
            <a:ext cx="1496796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_corbacho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94668" cy="664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0941" cy="6858000"/>
          </a:xfrm>
          <a:prstGeom prst="rect">
            <a:avLst/>
          </a:prstGeom>
        </p:spPr>
      </p:pic>
      <p:pic>
        <p:nvPicPr>
          <p:cNvPr id="4" name="3 Imagen" descr="Imagen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60" y="3357562"/>
            <a:ext cx="6029340" cy="2762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5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7686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523498"/>
            <a:ext cx="7072330" cy="333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Imagen" descr="19110714_4519150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-1"/>
            <a:ext cx="4786314" cy="2163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_marquez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7119" cy="6858000"/>
          </a:xfrm>
          <a:prstGeom prst="rect">
            <a:avLst/>
          </a:prstGeom>
        </p:spPr>
      </p:pic>
      <p:pic>
        <p:nvPicPr>
          <p:cNvPr id="4" name="3 Imagen" descr="rabida 19300252_4237_cubierta19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881" y="0"/>
            <a:ext cx="44571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286249" cy="5938551"/>
          </a:xfrm>
          <a:prstGeom prst="rect">
            <a:avLst/>
          </a:prstGeom>
        </p:spPr>
      </p:pic>
      <p:pic>
        <p:nvPicPr>
          <p:cNvPr id="3" name="2 Imagen" descr="5_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4824194"/>
            <a:ext cx="5500694" cy="2033806"/>
          </a:xfrm>
          <a:prstGeom prst="rect">
            <a:avLst/>
          </a:prstGeom>
        </p:spPr>
      </p:pic>
      <p:pic>
        <p:nvPicPr>
          <p:cNvPr id="5" name="4 Imagen" descr="5_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854" y="0"/>
            <a:ext cx="4793146" cy="342462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500562" y="3643314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Imágenes enviadas por emigrantes españoles que colaboran como corresponsales.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_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3334" cy="6215082"/>
          </a:xfrm>
          <a:prstGeom prst="rect">
            <a:avLst/>
          </a:prstGeom>
        </p:spPr>
      </p:pic>
      <p:pic>
        <p:nvPicPr>
          <p:cNvPr id="3" name="2 Imagen" descr="1_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596" y="0"/>
            <a:ext cx="4143404" cy="634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92870" cy="6858001"/>
          </a:xfrm>
          <a:prstGeom prst="rect">
            <a:avLst/>
          </a:prstGeom>
        </p:spPr>
      </p:pic>
      <p:pic>
        <p:nvPicPr>
          <p:cNvPr id="3" name="2 Imagen" descr="5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88" y="0"/>
            <a:ext cx="2572512" cy="4175760"/>
          </a:xfrm>
          <a:prstGeom prst="rect">
            <a:avLst/>
          </a:prstGeom>
        </p:spPr>
      </p:pic>
      <p:pic>
        <p:nvPicPr>
          <p:cNvPr id="5" name="4 Imagen" descr="5_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643314"/>
            <a:ext cx="4500562" cy="321468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43438" y="285728"/>
            <a:ext cx="1785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Contra la Doctrina Monroe.</a:t>
            </a:r>
          </a:p>
          <a:p>
            <a:r>
              <a:rPr lang="es-ES" sz="2400" b="1" dirty="0" smtClean="0">
                <a:solidFill>
                  <a:schemeClr val="bg1"/>
                </a:solidFill>
              </a:rPr>
              <a:t>Ejemplos:</a:t>
            </a:r>
          </a:p>
          <a:p>
            <a:r>
              <a:rPr lang="es-ES" sz="2400" b="1" dirty="0" smtClean="0">
                <a:solidFill>
                  <a:schemeClr val="bg1"/>
                </a:solidFill>
              </a:rPr>
              <a:t>Sandino</a:t>
            </a:r>
          </a:p>
          <a:p>
            <a:r>
              <a:rPr lang="es-ES" sz="2400" b="1" dirty="0" err="1" smtClean="0">
                <a:solidFill>
                  <a:schemeClr val="bg1"/>
                </a:solidFill>
              </a:rPr>
              <a:t>Albizu</a:t>
            </a:r>
            <a:endParaRPr lang="es-ES" sz="2400" b="1" dirty="0" smtClean="0">
              <a:solidFill>
                <a:schemeClr val="bg1"/>
              </a:solidFill>
            </a:endParaRPr>
          </a:p>
          <a:p>
            <a:r>
              <a:rPr lang="es-ES" sz="2400" b="1" dirty="0" smtClean="0">
                <a:solidFill>
                  <a:schemeClr val="bg1"/>
                </a:solidFill>
              </a:rPr>
              <a:t>Vasconcelos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772400" cy="1470025"/>
          </a:xfrm>
        </p:spPr>
        <p:txBody>
          <a:bodyPr/>
          <a:lstStyle/>
          <a:p>
            <a:r>
              <a:rPr lang="es-ES" dirty="0" smtClean="0">
                <a:latin typeface="Candara" pitchFamily="34" charset="0"/>
              </a:rPr>
              <a:t>Cultura Hispanoamericana</a:t>
            </a:r>
            <a:br>
              <a:rPr lang="es-ES" dirty="0" smtClean="0">
                <a:latin typeface="Candara" pitchFamily="34" charset="0"/>
              </a:rPr>
            </a:br>
            <a:r>
              <a:rPr lang="es-ES" dirty="0" smtClean="0">
                <a:latin typeface="Candara" pitchFamily="34" charset="0"/>
              </a:rPr>
              <a:t>1912-1925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42976" y="3571876"/>
            <a:ext cx="6400800" cy="242889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Revista mensual editada en Madrid por el Centro de Cultura Hispanoamericana</a:t>
            </a:r>
          </a:p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Presidente: Luis Palomo</a:t>
            </a:r>
          </a:p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Vicepresidenta: Blanca de los Ríos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200076_47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18288"/>
            <a:ext cx="4429124" cy="6839712"/>
          </a:xfrm>
          <a:prstGeom prst="rect">
            <a:avLst/>
          </a:prstGeom>
        </p:spPr>
      </p:pic>
      <p:pic>
        <p:nvPicPr>
          <p:cNvPr id="3" name="2 Imagen" descr="Copia de 19120004_68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4989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180584_628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7686" cy="6839712"/>
          </a:xfrm>
          <a:prstGeom prst="rect">
            <a:avLst/>
          </a:prstGeom>
        </p:spPr>
      </p:pic>
      <p:pic>
        <p:nvPicPr>
          <p:cNvPr id="3" name="2 Imagen" descr="19220786_445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8288"/>
            <a:ext cx="4429124" cy="683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_marquez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9" y="0"/>
            <a:ext cx="4500594" cy="6858000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7224" y="357166"/>
            <a:ext cx="7772400" cy="1285884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Candara" pitchFamily="34" charset="0"/>
              </a:rPr>
              <a:t>Unión Ibero-Americana</a:t>
            </a:r>
            <a:r>
              <a:rPr lang="es-ES" dirty="0" smtClean="0">
                <a:latin typeface="Candara" pitchFamily="34" charset="0"/>
              </a:rPr>
              <a:t/>
            </a:r>
            <a:br>
              <a:rPr lang="es-ES" dirty="0" smtClean="0">
                <a:latin typeface="Candara" pitchFamily="34" charset="0"/>
              </a:rPr>
            </a:br>
            <a:r>
              <a:rPr lang="es-ES" dirty="0" smtClean="0">
                <a:latin typeface="Candara" pitchFamily="34" charset="0"/>
              </a:rPr>
              <a:t>Órgano de la Sociedad del mismo nombre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1472" y="2428868"/>
            <a:ext cx="8072494" cy="3109922"/>
          </a:xfrm>
        </p:spPr>
        <p:txBody>
          <a:bodyPr/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Edita una publicación con carácter mensual desde 1885 (o al menos desde 1893). El proyecto incluye el período 1911-1926. A partir de este año el órgano de la Unión Ibero-Americana se denomina </a:t>
            </a:r>
            <a:r>
              <a:rPr lang="es-ES" b="1" i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Revista de las Españas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(1926-1936)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" name="3 Imagen" descr="logoCs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2116"/>
            <a:ext cx="3319919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age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0562" cy="6510770"/>
          </a:xfrm>
          <a:prstGeom prst="rect">
            <a:avLst/>
          </a:prstGeom>
        </p:spPr>
      </p:pic>
      <p:pic>
        <p:nvPicPr>
          <p:cNvPr id="5" name="4 Imagen" descr="J_000115751_A30_N01_191601_0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0"/>
            <a:ext cx="4286248" cy="649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3776" cy="6327648"/>
          </a:xfrm>
          <a:prstGeom prst="rect">
            <a:avLst/>
          </a:prstGeom>
        </p:spPr>
      </p:pic>
      <p:pic>
        <p:nvPicPr>
          <p:cNvPr id="4" name="3 Imagen" descr="J_000115751_A27_N01_191303_0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807" y="0"/>
            <a:ext cx="4451193" cy="635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472" y="1071546"/>
            <a:ext cx="7772400" cy="2143140"/>
          </a:xfrm>
        </p:spPr>
        <p:txBody>
          <a:bodyPr>
            <a:normAutofit fontScale="90000"/>
          </a:bodyPr>
          <a:lstStyle/>
          <a:p>
            <a:r>
              <a:rPr lang="es-ES" sz="4900" b="1" dirty="0" smtClean="0">
                <a:solidFill>
                  <a:schemeClr val="accent5">
                    <a:lumMod val="50000"/>
                  </a:schemeClr>
                </a:solidFill>
              </a:rPr>
              <a:t>El Centenario :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b="1" dirty="0" smtClean="0">
                <a:latin typeface="Candara" pitchFamily="34" charset="0"/>
              </a:rPr>
              <a:t>revista ilustrada : órgano oficial de la Junta Directiva encargada de disponer las solemnidades que han de conmemorar el descubrimiento de América</a:t>
            </a:r>
            <a:endParaRPr lang="es-ES" sz="3600" b="1" dirty="0">
              <a:latin typeface="Candar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57290" y="4500570"/>
            <a:ext cx="6400800" cy="1638296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Editada en Madrid durante 1892 y 1893, como coleccionable, encuadernado en 4 volúmenes, en los que se incluyen láminas a color. </a:t>
            </a:r>
          </a:p>
          <a:p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Formato 32 x 22 cm.</a:t>
            </a:r>
            <a:endParaRPr lang="es-ES" sz="2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" name="3 Imagen" descr="logoCs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29331"/>
            <a:ext cx="2397657" cy="9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_000346986_346986004001_V04_0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9123" cy="6451684"/>
          </a:xfrm>
          <a:prstGeom prst="rect">
            <a:avLst/>
          </a:prstGeom>
        </p:spPr>
      </p:pic>
      <p:pic>
        <p:nvPicPr>
          <p:cNvPr id="3" name="2 Imagen" descr="J_000346986_346986004001_V04_00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9" y="0"/>
            <a:ext cx="4500562" cy="6469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_000346986_346986004001_V04_000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21978" cy="6858000"/>
          </a:xfrm>
          <a:prstGeom prst="rect">
            <a:avLst/>
          </a:prstGeom>
        </p:spPr>
      </p:pic>
      <p:pic>
        <p:nvPicPr>
          <p:cNvPr id="3" name="2 Imagen" descr="J_000346986_346986004001_V04_00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4423" y="0"/>
            <a:ext cx="46495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909705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000628" y="428604"/>
            <a:ext cx="3929090" cy="1571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latin typeface="Candara" pitchFamily="34" charset="0"/>
              </a:rPr>
              <a:t>Mercurio. Revista Comercial Iberoamericana</a:t>
            </a:r>
          </a:p>
          <a:p>
            <a:r>
              <a:rPr lang="es-ES" sz="2400" b="1" dirty="0" smtClean="0">
                <a:latin typeface="Candara" pitchFamily="34" charset="0"/>
              </a:rPr>
              <a:t>Barcelona. Desde 1909. Mensual</a:t>
            </a:r>
            <a:endParaRPr lang="es-ES" sz="2400" b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4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41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67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5786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dspace.unia.es                    www.unia.es/biblioteca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4" name="3 Imagen" descr="Imagen9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94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_corbacho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4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6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642918"/>
            <a:ext cx="7879267" cy="4338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7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0"/>
            <a:ext cx="85137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8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6"/>
            <a:ext cx="9144000" cy="6837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9"/>
            <a:ext cx="9144000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10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2"/>
            <a:ext cx="9144000" cy="6824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_corbacho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946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ogo_UNIA_color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1928826" cy="202526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357290" y="2714620"/>
            <a:ext cx="70723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Candara" pitchFamily="34" charset="0"/>
              </a:rPr>
              <a:t>Felipe del Pozo</a:t>
            </a:r>
          </a:p>
          <a:p>
            <a:r>
              <a:rPr lang="es-ES" sz="4000" dirty="0" smtClean="0">
                <a:latin typeface="Candara" pitchFamily="34" charset="0"/>
              </a:rPr>
              <a:t>Biblioteca. Sede de La Rábida.</a:t>
            </a:r>
          </a:p>
          <a:p>
            <a:r>
              <a:rPr lang="es-ES" sz="4000" dirty="0" smtClean="0">
                <a:latin typeface="Candara" pitchFamily="34" charset="0"/>
              </a:rPr>
              <a:t>E-21819 Huelva</a:t>
            </a:r>
          </a:p>
          <a:p>
            <a:r>
              <a:rPr lang="es-ES" sz="4000" dirty="0" smtClean="0">
                <a:latin typeface="Candara" pitchFamily="34" charset="0"/>
                <a:hlinkClick r:id="rId3"/>
              </a:rPr>
              <a:t>www.unia.es/biblioteca</a:t>
            </a:r>
            <a:endParaRPr lang="es-ES" sz="4000" dirty="0" smtClean="0">
              <a:latin typeface="Candara" pitchFamily="34" charset="0"/>
            </a:endParaRPr>
          </a:p>
          <a:p>
            <a:r>
              <a:rPr lang="es-ES" sz="4000" dirty="0" smtClean="0">
                <a:latin typeface="Candara" pitchFamily="34" charset="0"/>
              </a:rPr>
              <a:t>f.delpozo@unia.es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_corbacho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1134" cy="5214950"/>
          </a:xfrm>
          <a:prstGeom prst="rect">
            <a:avLst/>
          </a:prstGeom>
        </p:spPr>
      </p:pic>
      <p:pic>
        <p:nvPicPr>
          <p:cNvPr id="3" name="2 Imagen" descr="19110167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48" y="0"/>
            <a:ext cx="3857652" cy="3429000"/>
          </a:xfrm>
          <a:prstGeom prst="rect">
            <a:avLst/>
          </a:prstGeom>
        </p:spPr>
      </p:pic>
      <p:pic>
        <p:nvPicPr>
          <p:cNvPr id="4" name="3 Imagen" descr="1911017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423129"/>
            <a:ext cx="5572131" cy="3434871"/>
          </a:xfrm>
          <a:prstGeom prst="rect">
            <a:avLst/>
          </a:prstGeom>
        </p:spPr>
      </p:pic>
      <p:pic>
        <p:nvPicPr>
          <p:cNvPr id="5" name="4 Imagen" descr="1911015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29198"/>
            <a:ext cx="3573568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11016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15008" cy="3748132"/>
          </a:xfrm>
          <a:prstGeom prst="rect">
            <a:avLst/>
          </a:prstGeom>
        </p:spPr>
      </p:pic>
      <p:pic>
        <p:nvPicPr>
          <p:cNvPr id="3" name="2 Imagen" descr="19110150_01219120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9276" y="3786190"/>
            <a:ext cx="7494724" cy="3071810"/>
          </a:xfrm>
          <a:prstGeom prst="rect">
            <a:avLst/>
          </a:prstGeom>
        </p:spPr>
      </p:pic>
      <p:pic>
        <p:nvPicPr>
          <p:cNvPr id="4" name="3 Imagen" descr="1911016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000108"/>
            <a:ext cx="3428992" cy="1990344"/>
          </a:xfrm>
          <a:prstGeom prst="rect">
            <a:avLst/>
          </a:prstGeom>
        </p:spPr>
      </p:pic>
      <p:pic>
        <p:nvPicPr>
          <p:cNvPr id="5" name="4 Imagen" descr="19110158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71474"/>
            <a:ext cx="2906276" cy="3486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11016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2360" cy="3377184"/>
          </a:xfrm>
          <a:prstGeom prst="rect">
            <a:avLst/>
          </a:prstGeom>
        </p:spPr>
      </p:pic>
      <p:pic>
        <p:nvPicPr>
          <p:cNvPr id="3" name="2 Imagen" descr="1911017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0"/>
            <a:ext cx="2654634" cy="6858000"/>
          </a:xfrm>
          <a:prstGeom prst="rect">
            <a:avLst/>
          </a:prstGeom>
        </p:spPr>
      </p:pic>
      <p:pic>
        <p:nvPicPr>
          <p:cNvPr id="4" name="3 Imagen" descr="19110178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72331"/>
            <a:ext cx="2857488" cy="3585670"/>
          </a:xfrm>
          <a:prstGeom prst="rect">
            <a:avLst/>
          </a:prstGeom>
        </p:spPr>
      </p:pic>
      <p:pic>
        <p:nvPicPr>
          <p:cNvPr id="5" name="4 Imagen" descr="1911018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9895" y="0"/>
            <a:ext cx="3104104" cy="5643578"/>
          </a:xfrm>
          <a:prstGeom prst="rect">
            <a:avLst/>
          </a:prstGeom>
        </p:spPr>
      </p:pic>
      <p:pic>
        <p:nvPicPr>
          <p:cNvPr id="7" name="6 Imagen" descr="19110167B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5572140"/>
            <a:ext cx="3200400" cy="128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785786" y="500042"/>
          <a:ext cx="7143800" cy="3017520"/>
        </p:xfrm>
        <a:graphic>
          <a:graphicData uri="http://schemas.openxmlformats.org/drawingml/2006/table">
            <a:tbl>
              <a:tblPr/>
              <a:tblGrid>
                <a:gridCol w="7143800"/>
              </a:tblGrid>
              <a:tr h="2643206">
                <a:tc>
                  <a:txBody>
                    <a:bodyPr/>
                    <a:lstStyle/>
                    <a:p>
                      <a:r>
                        <a:rPr lang="es-ES" sz="2400" b="1" dirty="0" smtClean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Sepúlveda</a:t>
                      </a:r>
                      <a:r>
                        <a:rPr lang="es-ES" sz="2400" dirty="0" smtClean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Muñoz, Isidro </a:t>
                      </a:r>
                      <a:r>
                        <a:rPr lang="es-ES" sz="24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/>
                      </a:r>
                      <a:br>
                        <a:rPr lang="es-ES" sz="24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</a:br>
                      <a:r>
                        <a:rPr lang="es-ES" sz="24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/>
                      </a:r>
                      <a:br>
                        <a:rPr lang="es-ES" sz="24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</a:br>
                      <a:r>
                        <a:rPr lang="es-ES" sz="24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    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El sueño de la madre patria</a:t>
                      </a:r>
                      <a:r>
                        <a:rPr lang="es-ES" sz="24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: 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hispanoamericanismo y nacionalismo / Isidro Sepúlveda. —  Madrid : Marcial Pons : Fundación Carolina, Centro de Estudios Hispánicos e Iberoamericanos, 2005. —  530 p. ; 22 cm. —  (Ambos mundos ) </a:t>
                      </a:r>
                      <a:br>
                        <a:rPr lang="es-ES" sz="2400" b="1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</a:b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    ISBN 84-96467-04-X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500166" y="3857628"/>
          <a:ext cx="7162816" cy="2571768"/>
        </p:xfrm>
        <a:graphic>
          <a:graphicData uri="http://schemas.openxmlformats.org/drawingml/2006/table">
            <a:tbl>
              <a:tblPr/>
              <a:tblGrid>
                <a:gridCol w="7162816"/>
              </a:tblGrid>
              <a:tr h="2571768">
                <a:tc>
                  <a:txBody>
                    <a:bodyPr/>
                    <a:lstStyle/>
                    <a:p>
                      <a:r>
                        <a:rPr lang="es-ES" sz="2400" b="1" dirty="0" smtClean="0">
                          <a:latin typeface="Candara" pitchFamily="34" charset="0"/>
                        </a:rPr>
                        <a:t>Vélez</a:t>
                      </a:r>
                      <a:r>
                        <a:rPr lang="es-ES" sz="2400" b="1" dirty="0">
                          <a:latin typeface="Candara" pitchFamily="34" charset="0"/>
                        </a:rPr>
                        <a:t>, Palmira </a:t>
                      </a:r>
                      <a:r>
                        <a:rPr lang="es-ES" b="1" dirty="0">
                          <a:latin typeface="Candara" pitchFamily="34" charset="0"/>
                        </a:rPr>
                        <a:t/>
                      </a:r>
                      <a:br>
                        <a:rPr lang="es-ES" b="1" dirty="0">
                          <a:latin typeface="Candara" pitchFamily="34" charset="0"/>
                        </a:rPr>
                      </a:br>
                      <a:r>
                        <a:rPr lang="es-ES" b="1" dirty="0">
                          <a:latin typeface="Candara" pitchFamily="34" charset="0"/>
                        </a:rPr>
                        <a:t/>
                      </a:r>
                      <a:br>
                        <a:rPr lang="es-ES" b="1" dirty="0">
                          <a:latin typeface="Candara" pitchFamily="34" charset="0"/>
                        </a:rPr>
                      </a:br>
                      <a:r>
                        <a:rPr lang="es-ES" b="1" dirty="0">
                          <a:latin typeface="Candara" pitchFamily="34" charset="0"/>
                        </a:rPr>
                        <a:t>    </a:t>
                      </a:r>
                      <a:r>
                        <a:rPr lang="es-ES" sz="2400" b="1" dirty="0">
                          <a:latin typeface="Candara" pitchFamily="34" charset="0"/>
                        </a:rPr>
                        <a:t>La historiografía americanista en España, 1755-1936 / Palmira Vélez. —  Madrid : Iberoamericana [etc.], 2008. —  456 p. ; 22 cm. —  (Tiempo emulado ; 4 ) </a:t>
                      </a:r>
                      <a:br>
                        <a:rPr lang="es-ES" sz="2400" b="1" dirty="0">
                          <a:latin typeface="Candara" pitchFamily="34" charset="0"/>
                        </a:rPr>
                      </a:br>
                      <a:r>
                        <a:rPr lang="es-ES" sz="2400" b="1" dirty="0">
                          <a:latin typeface="Candara" pitchFamily="34" charset="0"/>
                        </a:rPr>
                        <a:t>    ISBN 978-84-8489-334-9. —  ISBN 978-3-86527-384-0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558</Words>
  <Application>Microsoft Office PowerPoint</Application>
  <PresentationFormat>Presentación en pantalla (4:3)</PresentationFormat>
  <Paragraphs>70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El asociacionismo americanista español (1880-1936).  Digitalización, conservación y difusión de sus publicaciones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Americanismo en España  1880-1936</vt:lpstr>
      <vt:lpstr>Algunas fechas</vt:lpstr>
      <vt:lpstr>Diapositiva 12</vt:lpstr>
      <vt:lpstr>Algunos aspectos generales</vt:lpstr>
      <vt:lpstr>Diapositiva 14</vt:lpstr>
      <vt:lpstr>Las revistas del proyecto (1911-1936)</vt:lpstr>
      <vt:lpstr>Otras revistas de la época</vt:lpstr>
      <vt:lpstr>Hemeroteca Biblioteca Nacional hemerotecadigital.bne.es</vt:lpstr>
      <vt:lpstr>Diapositiva 18</vt:lpstr>
      <vt:lpstr>La Rábida: Revista Colombina Iberoamericana (1911-1933)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Cultura Hispanoamericana 1912-1925</vt:lpstr>
      <vt:lpstr>Diapositiva 28</vt:lpstr>
      <vt:lpstr>Diapositiva 29</vt:lpstr>
      <vt:lpstr>Unión Ibero-Americana Órgano de la Sociedad del mismo nombre</vt:lpstr>
      <vt:lpstr>Diapositiva 31</vt:lpstr>
      <vt:lpstr>Diapositiva 32</vt:lpstr>
      <vt:lpstr>El Centenario :  revista ilustrada : órgano oficial de la Junta Directiva encargada de disponer las solemnidades que han de conmemorar el descubrimiento de América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comparativas</dc:title>
  <dc:creator>usr0</dc:creator>
  <cp:lastModifiedBy>usr0</cp:lastModifiedBy>
  <cp:revision>55</cp:revision>
  <dcterms:created xsi:type="dcterms:W3CDTF">2012-06-14T10:22:33Z</dcterms:created>
  <dcterms:modified xsi:type="dcterms:W3CDTF">2012-07-10T07:41:14Z</dcterms:modified>
</cp:coreProperties>
</file>