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</p:sldIdLst>
  <p:sldSz cx="9144000" cy="6858000" type="screen4x3"/>
  <p:notesSz cx="6858000" cy="9144000"/>
  <p:embeddedFontLs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Bodoni" panose="020B0604020202020204" charset="0"/>
      <p:regular r:id="rId23"/>
      <p:bold r:id="rId24"/>
      <p:italic r:id="rId25"/>
      <p:boldItalic r:id="rId26"/>
    </p:embeddedFont>
    <p:embeddedFont>
      <p:font typeface="Ubuntu" panose="020B0604020202020204" charset="0"/>
      <p:regular r:id="rId27"/>
      <p:bold r:id="rId28"/>
      <p:italic r:id="rId29"/>
      <p:boldItalic r:id="rId30"/>
    </p:embeddedFont>
    <p:embeddedFont>
      <p:font typeface="Ubuntu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8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8368e6e8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8368e6e8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0775de4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0775de4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5cc3ad2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5cc3ad2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5cc3ad26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5cc3ad26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0775de5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0775de5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8368e6e8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8368e6e8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8368e6e8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8368e6e8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8368e6e8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8368e6e8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8368e6e8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8368e6e8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_AND_TWO_COLUMNS_2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11322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"/>
          </p:nvPr>
        </p:nvSpPr>
        <p:spPr>
          <a:xfrm>
            <a:off x="114727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ctrTitle" idx="2"/>
          </p:nvPr>
        </p:nvSpPr>
        <p:spPr>
          <a:xfrm>
            <a:off x="481837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3"/>
          </p:nvPr>
        </p:nvSpPr>
        <p:spPr>
          <a:xfrm>
            <a:off x="485242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1053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980600" y="4494733"/>
            <a:ext cx="2363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 idx="2"/>
          </p:nvPr>
        </p:nvSpPr>
        <p:spPr>
          <a:xfrm>
            <a:off x="34846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3"/>
          </p:nvPr>
        </p:nvSpPr>
        <p:spPr>
          <a:xfrm>
            <a:off x="3419975" y="4494733"/>
            <a:ext cx="22428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4"/>
          </p:nvPr>
        </p:nvSpPr>
        <p:spPr>
          <a:xfrm>
            <a:off x="58802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5"/>
          </p:nvPr>
        </p:nvSpPr>
        <p:spPr>
          <a:xfrm>
            <a:off x="5880250" y="4494733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6"/>
          </p:nvPr>
        </p:nvSpPr>
        <p:spPr>
          <a:xfrm>
            <a:off x="773850" y="850767"/>
            <a:ext cx="76725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 idx="7"/>
          </p:nvPr>
        </p:nvSpPr>
        <p:spPr>
          <a:xfrm>
            <a:off x="11053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8"/>
          </p:nvPr>
        </p:nvSpPr>
        <p:spPr>
          <a:xfrm>
            <a:off x="107315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9"/>
          </p:nvPr>
        </p:nvSpPr>
        <p:spPr>
          <a:xfrm>
            <a:off x="34846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3"/>
          </p:nvPr>
        </p:nvSpPr>
        <p:spPr>
          <a:xfrm>
            <a:off x="345240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ctrTitle" idx="14"/>
          </p:nvPr>
        </p:nvSpPr>
        <p:spPr>
          <a:xfrm>
            <a:off x="58802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5"/>
          </p:nvPr>
        </p:nvSpPr>
        <p:spPr>
          <a:xfrm>
            <a:off x="5831650" y="2722433"/>
            <a:ext cx="22107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 hasCustomPrompt="1"/>
          </p:nvPr>
        </p:nvSpPr>
        <p:spPr>
          <a:xfrm>
            <a:off x="742950" y="1110133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1"/>
          </p:nvPr>
        </p:nvSpPr>
        <p:spPr>
          <a:xfrm>
            <a:off x="1667075" y="1959333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2608000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3"/>
          </p:nvPr>
        </p:nvSpPr>
        <p:spPr>
          <a:xfrm>
            <a:off x="1667075" y="3457200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4105867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5"/>
          </p:nvPr>
        </p:nvSpPr>
        <p:spPr>
          <a:xfrm>
            <a:off x="1667075" y="4955067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737850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737850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4572000" y="496274"/>
            <a:ext cx="2520900" cy="770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4696275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1"/>
          </p:nvPr>
        </p:nvSpPr>
        <p:spPr>
          <a:xfrm>
            <a:off x="4696275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USTOM_2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630100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ubTitle" idx="1"/>
          </p:nvPr>
        </p:nvSpPr>
        <p:spPr>
          <a:xfrm>
            <a:off x="1915400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783525" y="2317400"/>
            <a:ext cx="2545800" cy="22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rgbClr val="85B01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783525" y="828667"/>
            <a:ext cx="76182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SECTION_HEADER_2_1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56273" y="4626067"/>
            <a:ext cx="34830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8" name="Google Shape;118;p28"/>
          <p:cNvSpPr txBox="1"/>
          <p:nvPr/>
        </p:nvSpPr>
        <p:spPr>
          <a:xfrm>
            <a:off x="1196600" y="1681175"/>
            <a:ext cx="5544600" cy="24696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b="1">
                <a:solidFill>
                  <a:srgbClr val="434343"/>
                </a:solidFill>
              </a:rPr>
              <a:t>PROCTORING PARA LA EVALUACIÓN EN TIEMPOS DE COVID-19</a:t>
            </a:r>
            <a:endParaRPr sz="3400" b="1">
              <a:solidFill>
                <a:srgbClr val="434343"/>
              </a:solidFill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1107400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Ponente: DAVID PUENTE BAUTISTA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Conductora: María Sánchez (Innovación UNIA)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Fecha: 01/06/2020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1127644" y="918740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highlight>
                  <a:srgbClr val="FFFFFF"/>
                </a:highlight>
              </a:rPr>
              <a:t>#WEBINARSUNIA</a:t>
            </a: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</a:rPr>
              <a:t>Webinars sobre e-learning, innovación y competencias digitales. Plan de formación, apoyo y reconocimiento al profesorado 2020-21</a:t>
            </a:r>
            <a:endParaRPr sz="10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</a:rPr>
              <a:t>Área de Innovación (@uniainnova)/ Vicerrectorado de Innovación Docente y Digitalización. Universidad Internacional de Andalucía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0" name="Google Shape;200;p37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2. Posibles usos en evaluación continua y final. Ejemplos prácticos.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38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3. Tecnologías dedicadas al proctoring presentes en España y casos de éxito.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Tecnologías presentes en España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215" name="Google Shape;215;p39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>
                <a:latin typeface="Ubuntu Medium"/>
                <a:ea typeface="Ubuntu Medium"/>
                <a:cs typeface="Ubuntu Medium"/>
                <a:sym typeface="Ubuntu Medium"/>
              </a:rPr>
              <a:t>RESPONDUS LOCKDOWN BROWSER Y MONITOR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subTitle" idx="1"/>
          </p:nvPr>
        </p:nvSpPr>
        <p:spPr>
          <a:xfrm>
            <a:off x="1162563" y="2902667"/>
            <a:ext cx="31014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Probablemente la solución de proctoring más veterana y con mayor difusión. Dos productos: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/>
              <a:t>Respondus LockDown Browser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/>
              <a:t>Respondus Monitor</a:t>
            </a:r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PROCTORIO</a:t>
            </a:r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subTitle" idx="3"/>
          </p:nvPr>
        </p:nvSpPr>
        <p:spPr>
          <a:xfrm>
            <a:off x="4867713" y="2902667"/>
            <a:ext cx="31014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Solución de proctoring que requiere ciertas extensiones de Google Chrome.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Diferentes opciones de proctoring, incluyendo la supervisión en vivo y la revisión profesional de técnicos de Proctorio de las pruebas realizadas por los estudiantes, además de opciónes de detección del plagio.</a:t>
            </a:r>
            <a:endParaRPr/>
          </a:p>
        </p:txBody>
      </p:sp>
      <p:cxnSp>
        <p:nvCxnSpPr>
          <p:cNvPr id="219" name="Google Shape;219;p39"/>
          <p:cNvCxnSpPr/>
          <p:nvPr/>
        </p:nvCxnSpPr>
        <p:spPr>
          <a:xfrm>
            <a:off x="4570285" y="2588567"/>
            <a:ext cx="0" cy="25701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Tecnologías presentes en España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226" name="Google Shape;226;p40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>
                <a:latin typeface="Ubuntu Medium"/>
                <a:ea typeface="Ubuntu Medium"/>
                <a:cs typeface="Ubuntu Medium"/>
                <a:sym typeface="Ubuntu Medium"/>
              </a:rPr>
              <a:t>PROCTOREXAM</a:t>
            </a:r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ubTitle" idx="1"/>
          </p:nvPr>
        </p:nvSpPr>
        <p:spPr>
          <a:xfrm>
            <a:off x="1162563" y="2902667"/>
            <a:ext cx="31014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Más de una cámara.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Google Chrome y extensiones.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Vídeo en vivo y grabado.</a:t>
            </a:r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SUMADI</a:t>
            </a:r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subTitle" idx="3"/>
          </p:nvPr>
        </p:nvSpPr>
        <p:spPr>
          <a:xfrm>
            <a:off x="4867713" y="2902667"/>
            <a:ext cx="31014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Google Chrome y extendiones.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Multiidioma.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Detección Facial y captación de patrones de escritura.</a:t>
            </a:r>
            <a:endParaRPr/>
          </a:p>
        </p:txBody>
      </p:sp>
      <p:cxnSp>
        <p:nvCxnSpPr>
          <p:cNvPr id="230" name="Google Shape;230;p40"/>
          <p:cNvCxnSpPr/>
          <p:nvPr/>
        </p:nvCxnSpPr>
        <p:spPr>
          <a:xfrm>
            <a:off x="4570285" y="2588567"/>
            <a:ext cx="0" cy="25701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41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4. Demostración de una solución de proctoring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" name="Google Shape;243;p42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Conocía Respondus 4, para crear exámenes de forma sencilla en diferentes LMSs.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Comencé a distribuir esa solución…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… y existía Respondus LDB y Monitor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Gritar en el desierto… literalmente.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Mi experiencia comenzó hace más de 10 años...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Créditos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743" name="Google Shape;743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4" name="Google Shape;744;p89"/>
          <p:cNvGrpSpPr/>
          <p:nvPr/>
        </p:nvGrpSpPr>
        <p:grpSpPr>
          <a:xfrm>
            <a:off x="1106146" y="3219238"/>
            <a:ext cx="6815050" cy="884100"/>
            <a:chOff x="1106146" y="3524038"/>
            <a:chExt cx="6815050" cy="884100"/>
          </a:xfrm>
        </p:grpSpPr>
        <p:grpSp>
          <p:nvGrpSpPr>
            <p:cNvPr id="745" name="Google Shape;745;p89"/>
            <p:cNvGrpSpPr/>
            <p:nvPr/>
          </p:nvGrpSpPr>
          <p:grpSpPr>
            <a:xfrm>
              <a:off x="5521733" y="3524038"/>
              <a:ext cx="927600" cy="884100"/>
              <a:chOff x="3668942" y="4493813"/>
              <a:chExt cx="927600" cy="884100"/>
            </a:xfrm>
          </p:grpSpPr>
          <p:sp>
            <p:nvSpPr>
              <p:cNvPr id="746" name="Google Shape;746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D6D6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7" name="Google Shape;747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#d6d64d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8" name="Google Shape;748;p89"/>
            <p:cNvGrpSpPr/>
            <p:nvPr/>
          </p:nvGrpSpPr>
          <p:grpSpPr>
            <a:xfrm>
              <a:off x="2578008" y="3524038"/>
              <a:ext cx="927600" cy="884100"/>
              <a:chOff x="2424283" y="4493813"/>
              <a:chExt cx="927600" cy="884100"/>
            </a:xfrm>
          </p:grpSpPr>
          <p:sp>
            <p:nvSpPr>
              <p:cNvPr id="749" name="Google Shape;749;p89"/>
              <p:cNvSpPr/>
              <p:nvPr/>
            </p:nvSpPr>
            <p:spPr>
              <a:xfrm>
                <a:off x="2424283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0" name="Google Shape;750;p89"/>
              <p:cNvSpPr txBox="1"/>
              <p:nvPr/>
            </p:nvSpPr>
            <p:spPr>
              <a:xfrm>
                <a:off x="2424283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#999999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1" name="Google Shape;751;p89"/>
            <p:cNvGrpSpPr/>
            <p:nvPr/>
          </p:nvGrpSpPr>
          <p:grpSpPr>
            <a:xfrm>
              <a:off x="1106145" y="3524038"/>
              <a:ext cx="927600" cy="884100"/>
              <a:chOff x="1179625" y="4493813"/>
              <a:chExt cx="927600" cy="884100"/>
            </a:xfrm>
          </p:grpSpPr>
          <p:sp>
            <p:nvSpPr>
              <p:cNvPr id="752" name="Google Shape;752;p89"/>
              <p:cNvSpPr/>
              <p:nvPr/>
            </p:nvSpPr>
            <p:spPr>
              <a:xfrm>
                <a:off x="1179625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3" name="Google Shape;753;p89"/>
              <p:cNvSpPr txBox="1"/>
              <p:nvPr/>
            </p:nvSpPr>
            <p:spPr>
              <a:xfrm>
                <a:off x="1179625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</a:rPr>
                  <a:t>#434343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4" name="Google Shape;754;p89"/>
            <p:cNvGrpSpPr/>
            <p:nvPr/>
          </p:nvGrpSpPr>
          <p:grpSpPr>
            <a:xfrm>
              <a:off x="6993595" y="3524038"/>
              <a:ext cx="927600" cy="884100"/>
              <a:chOff x="4913600" y="4493813"/>
              <a:chExt cx="927600" cy="884100"/>
            </a:xfrm>
          </p:grpSpPr>
          <p:sp>
            <p:nvSpPr>
              <p:cNvPr id="755" name="Google Shape;755;p89"/>
              <p:cNvSpPr/>
              <p:nvPr/>
            </p:nvSpPr>
            <p:spPr>
              <a:xfrm>
                <a:off x="4913600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F6FF8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6" name="Google Shape;756;p89"/>
              <p:cNvSpPr txBox="1"/>
              <p:nvPr/>
            </p:nvSpPr>
            <p:spPr>
              <a:xfrm>
                <a:off x="4913600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#f6ff87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7" name="Google Shape;757;p89"/>
            <p:cNvGrpSpPr/>
            <p:nvPr/>
          </p:nvGrpSpPr>
          <p:grpSpPr>
            <a:xfrm>
              <a:off x="4049870" y="3524038"/>
              <a:ext cx="927600" cy="884100"/>
              <a:chOff x="3668942" y="4493813"/>
              <a:chExt cx="927600" cy="884100"/>
            </a:xfrm>
          </p:grpSpPr>
          <p:sp>
            <p:nvSpPr>
              <p:cNvPr id="758" name="Google Shape;758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3C01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9" name="Google Shape;759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#93c01f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78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Presentación diseñada a partir de plantilla adaptada de </a:t>
            </a:r>
            <a:r>
              <a:rPr lang="es" u="sng">
                <a:solidFill>
                  <a:srgbClr val="666666"/>
                </a:solidFill>
                <a:highlight>
                  <a:schemeClr val="lt1"/>
                </a:highlight>
                <a:hlinkClick r:id="rId3"/>
              </a:rPr>
              <a:t>Slidesgo</a:t>
            </a:r>
            <a:r>
              <a:rPr lang="es"/>
              <a:t>,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iconos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de</a:t>
            </a:r>
            <a:r>
              <a:rPr lang="es"/>
              <a:t> </a:t>
            </a:r>
            <a:r>
              <a:rPr lang="es" u="sng">
                <a:solidFill>
                  <a:srgbClr val="666666"/>
                </a:solidFill>
                <a:hlinkClick r:id="rId4"/>
              </a:rPr>
              <a:t>Flaticon</a:t>
            </a:r>
            <a:r>
              <a:rPr lang="es">
                <a:solidFill>
                  <a:srgbClr val="666666"/>
                </a:solidFill>
              </a:rPr>
              <a:t> e imágenes e infografías de </a:t>
            </a:r>
            <a:r>
              <a:rPr lang="es" u="sng">
                <a:solidFill>
                  <a:srgbClr val="666666"/>
                </a:solidFill>
                <a:hlinkClick r:id="rId5"/>
              </a:rPr>
              <a:t>Freepik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Fuentes usadas: Arial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Colores usados: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sp>
        <p:nvSpPr>
          <p:cNvPr id="761" name="Google Shape;761;p89"/>
          <p:cNvSpPr txBox="1">
            <a:spLocks noGrp="1"/>
          </p:cNvSpPr>
          <p:nvPr>
            <p:ph type="body" idx="1"/>
          </p:nvPr>
        </p:nvSpPr>
        <p:spPr>
          <a:xfrm>
            <a:off x="879300" y="5010150"/>
            <a:ext cx="753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pic>
        <p:nvPicPr>
          <p:cNvPr id="762" name="Google Shape;762;p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725" y="4774348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570050" y="1325200"/>
            <a:ext cx="35169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David Puente Bautista</a:t>
            </a:r>
            <a:endParaRPr sz="2600" b="1">
              <a:solidFill>
                <a:srgbClr val="434343"/>
              </a:solidFill>
            </a:endParaRPr>
          </a:p>
        </p:txBody>
      </p:sp>
      <p:sp>
        <p:nvSpPr>
          <p:cNvPr id="129" name="Google Shape;129;p29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/>
              <a:t>Director de eLearning Media (empresa creada en 2009) y con más de 20 años de experiencia en el sector del eLearning.</a:t>
            </a:r>
            <a:endParaRPr sz="1800"/>
          </a:p>
        </p:txBody>
      </p:sp>
      <p:cxnSp>
        <p:nvCxnSpPr>
          <p:cNvPr id="130" name="Google Shape;130;p29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350" y="152400"/>
            <a:ext cx="437460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/>
        </p:nvSpPr>
        <p:spPr>
          <a:xfrm>
            <a:off x="3657600" y="55000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0"/>
          <p:cNvSpPr/>
          <p:nvPr/>
        </p:nvSpPr>
        <p:spPr>
          <a:xfrm>
            <a:off x="3658425" y="41875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0"/>
          <p:cNvSpPr/>
          <p:nvPr/>
        </p:nvSpPr>
        <p:spPr>
          <a:xfrm>
            <a:off x="3657600" y="29092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0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0"/>
          <p:cNvSpPr/>
          <p:nvPr/>
        </p:nvSpPr>
        <p:spPr>
          <a:xfrm>
            <a:off x="3658425" y="16729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698275" y="1770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Contenidos</a:t>
            </a:r>
            <a:endParaRPr sz="2600">
              <a:solidFill>
                <a:srgbClr val="434343"/>
              </a:solidFill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 idx="2"/>
          </p:nvPr>
        </p:nvSpPr>
        <p:spPr>
          <a:xfrm>
            <a:off x="4696225" y="1229500"/>
            <a:ext cx="44478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 al proctoring: Qué es y porqué viene a nosotros.</a:t>
            </a:r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title" idx="4"/>
          </p:nvPr>
        </p:nvSpPr>
        <p:spPr>
          <a:xfrm>
            <a:off x="4696225" y="2503850"/>
            <a:ext cx="44478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Posibles usos en evaluación continua y final. Ejemplos prácticos.</a:t>
            </a:r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title" idx="6"/>
          </p:nvPr>
        </p:nvSpPr>
        <p:spPr>
          <a:xfrm>
            <a:off x="4696225" y="3778250"/>
            <a:ext cx="44478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Tecnologías dedicadas al proctoring presentes en España y casos de éxito.</a:t>
            </a:r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 idx="7"/>
          </p:nvPr>
        </p:nvSpPr>
        <p:spPr>
          <a:xfrm>
            <a:off x="3372225" y="17195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title" idx="8"/>
          </p:nvPr>
        </p:nvSpPr>
        <p:spPr>
          <a:xfrm>
            <a:off x="3372225" y="29939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title" idx="9"/>
          </p:nvPr>
        </p:nvSpPr>
        <p:spPr>
          <a:xfrm>
            <a:off x="3372225" y="4268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title" idx="6"/>
          </p:nvPr>
        </p:nvSpPr>
        <p:spPr>
          <a:xfrm>
            <a:off x="4696225" y="5073650"/>
            <a:ext cx="44478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Demostración de una solución de proctoring</a:t>
            </a:r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title" idx="9"/>
          </p:nvPr>
        </p:nvSpPr>
        <p:spPr>
          <a:xfrm>
            <a:off x="3372225" y="55637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/>
          <p:nvPr/>
        </p:nvSpPr>
        <p:spPr>
          <a:xfrm>
            <a:off x="1395500" y="1190000"/>
            <a:ext cx="6352800" cy="36423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“Necesito estar seguro de que el estudiante es quién dice ser y que no hace trampas en el examen</a:t>
            </a:r>
            <a:r>
              <a:rPr lang="es" sz="27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270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1" name="Google Shape;161;p3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1.</a:t>
            </a:r>
            <a:r>
              <a:rPr lang="es"/>
              <a:t>	Introducción al proctoring: Qué es y porqué viene a nosotros.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8" name="Google Shape;168;p3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s" sz="2200">
                <a:solidFill>
                  <a:srgbClr val="000000"/>
                </a:solidFill>
              </a:rPr>
              <a:t>Es un concepto muy simple. Muy antiguo: La creencia de que la formación no presencial permite fácilmente el fraude.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s" sz="2200">
                <a:solidFill>
                  <a:srgbClr val="000000"/>
                </a:solidFill>
              </a:rPr>
              <a:t>Debemos asegurar que el estudiante es quien dice ser y que no hace trampas en el examen. 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Asegurar la identidad del estudiante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34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34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Todo se complica...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¿Qué controlamos?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Detección facial.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Pantalla.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Gestos y pulsaciones del teclado.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Entorno.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Sonidos.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Pero ¿es suficiente?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78" name="Google Shape;178;p34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 partir de ahí...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35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Con un navegador adaptado.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Con extensiones o plugins.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Con grabación del escritorio.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Con grabación de vídeo de webcam u otras cámaras.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Con grabación de audio.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Con vigilación de persona física.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¿Cómo lo hacemos?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Problemas técnicos: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Aceptación de condiciones ¿cómo lograrlo?.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Requisitos técnicos.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" sz="2200">
                <a:solidFill>
                  <a:srgbClr val="000000"/>
                </a:solidFill>
              </a:rPr>
              <a:t>Problemas “humanos”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Rechazo a ser “vigilados” fuera del aula física.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s" sz="2200">
                <a:solidFill>
                  <a:srgbClr val="000000"/>
                </a:solidFill>
              </a:rPr>
              <a:t>Derecho a la privacidad.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93" name="Google Shape;193;p36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No es suficiente...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Presentación en pantalla (4:3)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Ubuntu Medium</vt:lpstr>
      <vt:lpstr>Ubuntu</vt:lpstr>
      <vt:lpstr>Arvo</vt:lpstr>
      <vt:lpstr>Arial</vt:lpstr>
      <vt:lpstr>Bodoni</vt:lpstr>
      <vt:lpstr>Minimal Charm</vt:lpstr>
      <vt:lpstr>Presentación de PowerPoint</vt:lpstr>
      <vt:lpstr>David Puente Bautista</vt:lpstr>
      <vt:lpstr>Contenidos</vt:lpstr>
      <vt:lpstr>Presentación de PowerPoint</vt:lpstr>
      <vt:lpstr>1. Introducción al proctoring: Qué es y porqué viene a nosotros.</vt:lpstr>
      <vt:lpstr>Asegurar la identidad del estudiante</vt:lpstr>
      <vt:lpstr>A partir de ahí...</vt:lpstr>
      <vt:lpstr>¿Cómo lo hacemos?</vt:lpstr>
      <vt:lpstr>No es suficiente...</vt:lpstr>
      <vt:lpstr>2. Posibles usos en evaluación continua y final. Ejemplos prácticos.</vt:lpstr>
      <vt:lpstr>3. Tecnologías dedicadas al proctoring presentes en España y casos de éxito.</vt:lpstr>
      <vt:lpstr>Tecnologías presentes en España</vt:lpstr>
      <vt:lpstr>Tecnologías presentes en España</vt:lpstr>
      <vt:lpstr>4. Demostración de una solución de proctoring </vt:lpstr>
      <vt:lpstr>Mi experiencia comenzó hace más de 10 años...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Maria Sanchez</cp:lastModifiedBy>
  <cp:revision>1</cp:revision>
  <dcterms:modified xsi:type="dcterms:W3CDTF">2020-06-01T07:56:33Z</dcterms:modified>
</cp:coreProperties>
</file>