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 id="2147483702" r:id="rId2"/>
  </p:sldMasterIdLst>
  <p:notesMasterIdLst>
    <p:notesMasterId r:id="rId7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Lst>
  <p:sldSz cx="9144000" cy="6858000" type="screen4x3"/>
  <p:notesSz cx="6858000" cy="9144000"/>
  <p:embeddedFontLst>
    <p:embeddedFont>
      <p:font typeface="Ubuntu Light" panose="020B0604020202020204" charset="0"/>
      <p:regular r:id="rId79"/>
      <p:bold r:id="rId80"/>
      <p:italic r:id="rId81"/>
      <p:boldItalic r:id="rId82"/>
    </p:embeddedFont>
    <p:embeddedFont>
      <p:font typeface="Calibri" panose="020F0502020204030204" pitchFamily="34" charset="0"/>
      <p:regular r:id="rId83"/>
      <p:bold r:id="rId84"/>
      <p:italic r:id="rId85"/>
      <p:boldItalic r:id="rId86"/>
    </p:embeddedFont>
    <p:embeddedFont>
      <p:font typeface="Ubuntu" panose="020B0604020202020204" charset="0"/>
      <p:regular r:id="rId87"/>
      <p:bold r:id="rId88"/>
      <p:italic r:id="rId89"/>
      <p:boldItalic r:id="rId90"/>
    </p:embeddedFont>
    <p:embeddedFont>
      <p:font typeface="Georgia" panose="02040502050405020303" pitchFamily="18" charset="0"/>
      <p:regular r:id="rId91"/>
      <p:bold r:id="rId92"/>
      <p:italic r:id="rId93"/>
      <p:boldItalic r:id="rId94"/>
    </p:embeddedFont>
    <p:embeddedFont>
      <p:font typeface="Bodoni" panose="020B0604020202020204" charset="0"/>
      <p:regular r:id="rId95"/>
      <p:bold r:id="rId96"/>
      <p:italic r:id="rId97"/>
      <p:boldItalic r:id="rId98"/>
    </p:embeddedFont>
    <p:embeddedFont>
      <p:font typeface="Arvo" panose="020B0604020202020204" charset="0"/>
      <p:regular r:id="rId99"/>
      <p:bold r:id="rId100"/>
      <p:italic r:id="rId101"/>
      <p:boldItalic r:id="rId102"/>
    </p:embeddedFont>
    <p:embeddedFont>
      <p:font typeface="Roboto" panose="020B0604020202020204" charset="0"/>
      <p:regular r:id="rId103"/>
      <p:bold r:id="rId104"/>
      <p:italic r:id="rId105"/>
      <p:boldItalic r:id="rId106"/>
    </p:embeddedFont>
    <p:embeddedFont>
      <p:font typeface="Gill Sans" panose="020B0604020202020204" charset="0"/>
      <p:regular r:id="rId107"/>
      <p:bold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5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762BCBA-3FEA-41A9-9667-9A1273685AE7}">
  <a:tblStyle styleId="{6762BCBA-3FEA-41A9-9667-9A1273685AE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674" y="108"/>
      </p:cViewPr>
      <p:guideLst>
        <p:guide orient="horz" pos="85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6.fntdata"/><Relationship Id="rId89" Type="http://schemas.openxmlformats.org/officeDocument/2006/relationships/font" Target="fonts/font11.fntdata"/><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font" Target="fonts/font29.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font" Target="fonts/font1.fntdata"/><Relationship Id="rId87" Type="http://schemas.openxmlformats.org/officeDocument/2006/relationships/font" Target="fonts/font9.fntdata"/><Relationship Id="rId102" Type="http://schemas.openxmlformats.org/officeDocument/2006/relationships/font" Target="fonts/font24.fntdata"/><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4.fntdata"/><Relationship Id="rId90" Type="http://schemas.openxmlformats.org/officeDocument/2006/relationships/font" Target="fonts/font12.fntdata"/><Relationship Id="rId95" Type="http://schemas.openxmlformats.org/officeDocument/2006/relationships/font" Target="fonts/font1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22.fntdata"/><Relationship Id="rId105" Type="http://schemas.openxmlformats.org/officeDocument/2006/relationships/font" Target="fonts/font2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2.fntdata"/><Relationship Id="rId85" Type="http://schemas.openxmlformats.org/officeDocument/2006/relationships/font" Target="fonts/font7.fntdata"/><Relationship Id="rId93" Type="http://schemas.openxmlformats.org/officeDocument/2006/relationships/font" Target="fonts/font15.fntdata"/><Relationship Id="rId98"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25.fntdata"/><Relationship Id="rId108" Type="http://schemas.openxmlformats.org/officeDocument/2006/relationships/font" Target="fonts/font3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font" Target="fonts/font18.fntdata"/><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2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font" Target="fonts/font21.fntdata"/><Relationship Id="rId101"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9.fntdata"/><Relationship Id="rId104" Type="http://schemas.openxmlformats.org/officeDocument/2006/relationships/font" Target="fonts/font26.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antillanalab.com/10-pistas-trabajar-abp/"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javiermegias.com/blog/2012/09/como-vas-a-ganar-dinero-cual-es-tu-modelo-de-volumen-margen-y-recurrencia/" TargetMode="External"/><Relationship Id="rId3" Type="http://schemas.openxmlformats.org/officeDocument/2006/relationships/hyperlink" Target="https://javiermegias.com/blog/2011/11/herramientas-el-lienzo-de-modelos-de-negocio-business-model-canvas/" TargetMode="External"/><Relationship Id="rId7" Type="http://schemas.openxmlformats.org/officeDocument/2006/relationships/hyperlink" Target="https://javiermegias.com/blog/2013/09/15-ideas-generar-ingresos-recurrentes-modelo-de-negocio/"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javiermegias.com/blog/2010/04/experiencia-de-cliente-cuando-la-satisfaccion-no-es-suficiente/" TargetMode="External"/><Relationship Id="rId5" Type="http://schemas.openxmlformats.org/officeDocument/2006/relationships/hyperlink" Target="https://javiermegias.com/blog/2012/10/los-clientes-no-saben-lo-que-quieren-necesidades/" TargetMode="External"/><Relationship Id="rId4" Type="http://schemas.openxmlformats.org/officeDocument/2006/relationships/hyperlink" Target="https://javiermegias.com/blog/2012/05/que-hacer-cuando-el-negocio-se-ha-estancado-cuando-pivotar/" TargetMode="External"/><Relationship Id="rId9" Type="http://schemas.openxmlformats.org/officeDocument/2006/relationships/hyperlink" Target="https://javiermegias.com/blog/tag/metrica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442eb61d9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442eb61d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9f71583b49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9f71583b4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9f71583b49_0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9f71583b49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9f71583b49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9f71583b4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400">
                <a:solidFill>
                  <a:srgbClr val="999999"/>
                </a:solidFill>
              </a:rPr>
              <a:t>El Business Model Canvas fue desarrollado por Alexander Osterwalder (teórico austriaco) y plasmado en el libro Business Model Generation (2010), que escribió junto al informático belga Yves Pigneur.</a:t>
            </a:r>
            <a:endParaRPr sz="1400">
              <a:solidFill>
                <a:srgbClr val="999999"/>
              </a:solidFill>
            </a:endParaRPr>
          </a:p>
          <a:p>
            <a:pPr marL="0" lvl="0" indent="0" algn="l" rtl="0">
              <a:lnSpc>
                <a:spcPct val="115000"/>
              </a:lnSpc>
              <a:spcBef>
                <a:spcPts val="0"/>
              </a:spcBef>
              <a:spcAft>
                <a:spcPts val="0"/>
              </a:spcAft>
              <a:buNone/>
            </a:pPr>
            <a:r>
              <a:rPr lang="es" sz="1400">
                <a:solidFill>
                  <a:srgbClr val="999999"/>
                </a:solidFill>
              </a:rPr>
              <a:t>Este libro se ha convertido en un best seller a nivel mundial gracias a que ofrece una herramienta sencilla, inmediata y gratuita, que tiene como objetivo fomentar una reflexión profunda (por parte de la persona emprendedora o la empresa) acerca del valor real que el producto/servicio ofrecerá a la clientela.</a:t>
            </a:r>
            <a:endParaRPr sz="1400">
              <a:solidFill>
                <a:srgbClr val="999999"/>
              </a:solidFill>
            </a:endParaRPr>
          </a:p>
          <a:p>
            <a:pPr marL="0" lvl="0" indent="0" algn="l" rtl="0">
              <a:lnSpc>
                <a:spcPct val="115000"/>
              </a:lnSpc>
              <a:spcBef>
                <a:spcPts val="0"/>
              </a:spcBef>
              <a:spcAft>
                <a:spcPts val="0"/>
              </a:spcAft>
              <a:buNone/>
            </a:pPr>
            <a:endParaRPr sz="1400">
              <a:solidFill>
                <a:srgbClr val="999999"/>
              </a:solidFill>
            </a:endParaRPr>
          </a:p>
          <a:p>
            <a:pPr marL="0" lvl="0" indent="0" algn="l" rtl="0">
              <a:lnSpc>
                <a:spcPct val="115000"/>
              </a:lnSpc>
              <a:spcBef>
                <a:spcPts val="0"/>
              </a:spcBef>
              <a:spcAft>
                <a:spcPts val="0"/>
              </a:spcAft>
              <a:buNone/>
            </a:pPr>
            <a:r>
              <a:rPr lang="es" sz="1400">
                <a:solidFill>
                  <a:srgbClr val="999999"/>
                </a:solidFill>
              </a:rPr>
              <a:t>Esta reflexión se realiza mediante la cumplimentación de ciertos contenidos acerca de la idea de negocio en un lienzo que puede ayudar a transformar dicha idea en un proyecto innovador y competitivo. El lienzo permite, según los creadores del método, que “una organización cree, presente y capture valor” (Osterwalder 2010,14)</a:t>
            </a:r>
            <a:r>
              <a:rPr lang="es" sz="900">
                <a:solidFill>
                  <a:schemeClr val="dk1"/>
                </a:solidFill>
              </a:rPr>
              <a:t>.</a:t>
            </a:r>
            <a:endParaRPr sz="900">
              <a:solidFill>
                <a:schemeClr val="dk1"/>
              </a:solidFill>
            </a:endParaRPr>
          </a:p>
          <a:p>
            <a:pPr marL="0" lvl="0" indent="0" algn="l" rtl="0">
              <a:spcBef>
                <a:spcPts val="0"/>
              </a:spcBef>
              <a:spcAft>
                <a:spcPts val="0"/>
              </a:spcAft>
              <a:buClr>
                <a:schemeClr val="dk1"/>
              </a:buClr>
              <a:buSzPts val="1100"/>
              <a:buFont typeface="Arial"/>
              <a:buNone/>
            </a:pPr>
            <a:endParaRPr sz="1200">
              <a:solidFill>
                <a:srgbClr val="222222"/>
              </a:solidFill>
              <a:highlight>
                <a:schemeClr val="lt1"/>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9f71583b49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9f71583b4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a6f3eb6c74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ga6f3eb6c74_0_5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a6f3eb6c74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ga6f3eb6c74_0_5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a6f3eb6c74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ga6f3eb6c74_0_5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a6f3eb6c74_0_6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a6f3eb6c74_0_6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ga6f3eb6c74_0_6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a6f3eb6c74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800"/>
              </a:spcBef>
              <a:spcAft>
                <a:spcPts val="0"/>
              </a:spcAft>
              <a:buClr>
                <a:schemeClr val="dk1"/>
              </a:buClr>
              <a:buSzPts val="1100"/>
              <a:buFont typeface="Arial"/>
              <a:buNone/>
            </a:pPr>
            <a:r>
              <a:rPr lang="es" sz="1350" b="1">
                <a:solidFill>
                  <a:srgbClr val="2C3E50"/>
                </a:solidFill>
                <a:highlight>
                  <a:srgbClr val="FFFFFF"/>
                </a:highlight>
              </a:rPr>
              <a:t>Segmentos de mercado</a:t>
            </a:r>
            <a:endParaRPr sz="1350" b="1">
              <a:solidFill>
                <a:srgbClr val="2C3E50"/>
              </a:solidFill>
              <a:highlight>
                <a:srgbClr val="FFFFFF"/>
              </a:highlight>
            </a:endParaRPr>
          </a:p>
          <a:p>
            <a:pPr marL="0" lvl="0" indent="0" algn="l" rtl="0">
              <a:lnSpc>
                <a:spcPct val="115000"/>
              </a:lnSpc>
              <a:spcBef>
                <a:spcPts val="800"/>
              </a:spcBef>
              <a:spcAft>
                <a:spcPts val="0"/>
              </a:spcAft>
              <a:buClr>
                <a:schemeClr val="dk1"/>
              </a:buClr>
              <a:buSzPts val="1100"/>
              <a:buFont typeface="Arial"/>
              <a:buNone/>
            </a:pPr>
            <a:r>
              <a:rPr lang="es" sz="1350">
                <a:solidFill>
                  <a:srgbClr val="2C3E50"/>
                </a:solidFill>
                <a:highlight>
                  <a:srgbClr val="FFFFFF"/>
                </a:highlight>
              </a:rPr>
              <a:t>Es esencial saber quiénes son o serán nuestros clientes, así como conocer quiénes son aquellos más importantes. También debemos saber para quién creamos valor y si en lugar de un segmento de mercado nos dirigimos al mercado de masas.</a:t>
            </a:r>
            <a:endParaRPr sz="1350">
              <a:solidFill>
                <a:srgbClr val="2C3E50"/>
              </a:solidFill>
              <a:highlight>
                <a:srgbClr val="FFFFFF"/>
              </a:highlight>
            </a:endParaRPr>
          </a:p>
          <a:p>
            <a:pPr marL="0" lvl="0" indent="0" algn="l" rtl="0">
              <a:spcBef>
                <a:spcPts val="800"/>
              </a:spcBef>
              <a:spcAft>
                <a:spcPts val="0"/>
              </a:spcAft>
              <a:buNone/>
            </a:pPr>
            <a:endParaRPr/>
          </a:p>
        </p:txBody>
      </p:sp>
      <p:sp>
        <p:nvSpPr>
          <p:cNvPr id="524" name="Google Shape;524;ga6f3eb6c74_0_4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a6f3eb6c74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800"/>
              </a:spcBef>
              <a:spcAft>
                <a:spcPts val="0"/>
              </a:spcAft>
              <a:buClr>
                <a:schemeClr val="dk1"/>
              </a:buClr>
              <a:buSzPts val="1100"/>
              <a:buFont typeface="Arial"/>
              <a:buNone/>
            </a:pPr>
            <a:r>
              <a:rPr lang="es" sz="1350" b="1">
                <a:solidFill>
                  <a:srgbClr val="2C3E50"/>
                </a:solidFill>
                <a:highlight>
                  <a:srgbClr val="FFFFFF"/>
                </a:highlight>
              </a:rPr>
              <a:t>2- Propuesta de Valor</a:t>
            </a:r>
            <a:endParaRPr sz="1350" b="1">
              <a:solidFill>
                <a:srgbClr val="2C3E50"/>
              </a:solidFill>
              <a:highlight>
                <a:srgbClr val="FFFFFF"/>
              </a:highlight>
            </a:endParaRPr>
          </a:p>
          <a:p>
            <a:pPr marL="0" lvl="0" indent="0" algn="l" rtl="0">
              <a:lnSpc>
                <a:spcPct val="115000"/>
              </a:lnSpc>
              <a:spcBef>
                <a:spcPts val="800"/>
              </a:spcBef>
              <a:spcAft>
                <a:spcPts val="0"/>
              </a:spcAft>
              <a:buClr>
                <a:schemeClr val="dk1"/>
              </a:buClr>
              <a:buSzPts val="1100"/>
              <a:buFont typeface="Arial"/>
              <a:buNone/>
            </a:pPr>
            <a:r>
              <a:rPr lang="es" sz="1350">
                <a:solidFill>
                  <a:srgbClr val="2C3E50"/>
                </a:solidFill>
                <a:highlight>
                  <a:srgbClr val="FFFFFF"/>
                </a:highlight>
              </a:rPr>
              <a:t>Tenemos que tener muy claro que valor les proporcionamos a nuestros clientes, así como las necesidades que tienen y que problema les ayudamos a solucionar. Algunos de estos valores pueden ser: accesibilidad, precio, reducción de costes, comodidad, utilidad, diseño, marca, estatus, novedad, personalización mejora de rendimiento, etc.</a:t>
            </a:r>
            <a:endParaRPr sz="1350">
              <a:solidFill>
                <a:srgbClr val="2C3E50"/>
              </a:solidFill>
              <a:highlight>
                <a:srgbClr val="FFFFFF"/>
              </a:highlight>
            </a:endParaRPr>
          </a:p>
          <a:p>
            <a:pPr marL="0" lvl="0" indent="0" algn="l" rtl="0">
              <a:spcBef>
                <a:spcPts val="800"/>
              </a:spcBef>
              <a:spcAft>
                <a:spcPts val="0"/>
              </a:spcAft>
              <a:buNone/>
            </a:pPr>
            <a:endParaRPr/>
          </a:p>
        </p:txBody>
      </p:sp>
      <p:sp>
        <p:nvSpPr>
          <p:cNvPr id="533" name="Google Shape;533;ga6f3eb6c74_0_4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442eb61d9d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442eb61d9d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a6f3eb6c74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800"/>
              </a:spcBef>
              <a:spcAft>
                <a:spcPts val="0"/>
              </a:spcAft>
              <a:buClr>
                <a:schemeClr val="dk1"/>
              </a:buClr>
              <a:buSzPts val="1100"/>
              <a:buFont typeface="Arial"/>
              <a:buNone/>
            </a:pPr>
            <a:r>
              <a:rPr lang="es" sz="1350" b="1">
                <a:solidFill>
                  <a:srgbClr val="2C3E50"/>
                </a:solidFill>
                <a:highlight>
                  <a:srgbClr val="FFFFFF"/>
                </a:highlight>
              </a:rPr>
              <a:t>Canales</a:t>
            </a:r>
            <a:endParaRPr sz="1350" b="1">
              <a:solidFill>
                <a:srgbClr val="2C3E50"/>
              </a:solidFill>
              <a:highlight>
                <a:srgbClr val="FFFFFF"/>
              </a:highlight>
            </a:endParaRPr>
          </a:p>
          <a:p>
            <a:pPr marL="0" lvl="0" indent="0" algn="l" rtl="0">
              <a:lnSpc>
                <a:spcPct val="115000"/>
              </a:lnSpc>
              <a:spcBef>
                <a:spcPts val="800"/>
              </a:spcBef>
              <a:spcAft>
                <a:spcPts val="0"/>
              </a:spcAft>
              <a:buNone/>
            </a:pPr>
            <a:r>
              <a:rPr lang="es" sz="1350">
                <a:solidFill>
                  <a:srgbClr val="2C3E50"/>
                </a:solidFill>
                <a:highlight>
                  <a:srgbClr val="FFFFFF"/>
                </a:highlight>
              </a:rPr>
              <a:t>Debemos responder a las cuestiones sobre los canales que prefieren nuestros segmentos de mercado y cómo establecemos el contacto actualmente con los clientes. Para poder perfilar esto debemos tener en cuenta lo siguiente:</a:t>
            </a:r>
            <a:r>
              <a:rPr lang="es" sz="1350" b="1">
                <a:solidFill>
                  <a:srgbClr val="2C3E50"/>
                </a:solidFill>
                <a:highlight>
                  <a:srgbClr val="FFFFFF"/>
                </a:highlight>
              </a:rPr>
              <a:t>Canales</a:t>
            </a:r>
            <a:endParaRPr sz="1350" b="1">
              <a:solidFill>
                <a:srgbClr val="2C3E50"/>
              </a:solidFill>
              <a:highlight>
                <a:srgbClr val="FFFFFF"/>
              </a:highlight>
            </a:endParaRPr>
          </a:p>
          <a:p>
            <a:pPr marL="0" lvl="0" indent="0" algn="l" rtl="0">
              <a:lnSpc>
                <a:spcPct val="115000"/>
              </a:lnSpc>
              <a:spcBef>
                <a:spcPts val="800"/>
              </a:spcBef>
              <a:spcAft>
                <a:spcPts val="0"/>
              </a:spcAft>
              <a:buNone/>
            </a:pPr>
            <a:r>
              <a:rPr lang="es" sz="1350">
                <a:solidFill>
                  <a:srgbClr val="2C3E50"/>
                </a:solidFill>
                <a:highlight>
                  <a:srgbClr val="FFFFFF"/>
                </a:highlight>
              </a:rPr>
              <a:t>Debemos responder a las cuestiones sobre los canales que prefieren nuestros segmentos de mercado y cómo establecemos el contacto actualmente con los clientes. Para poder perfilar esto debemos tener en cuenta lo siguiente:</a:t>
            </a:r>
            <a:endParaRPr sz="1350">
              <a:solidFill>
                <a:srgbClr val="2C3E50"/>
              </a:solidFill>
              <a:highlight>
                <a:srgbClr val="FFFFFF"/>
              </a:highlight>
            </a:endParaRPr>
          </a:p>
          <a:p>
            <a:pPr marL="0" lvl="0" indent="0" algn="l" rtl="0">
              <a:lnSpc>
                <a:spcPct val="115000"/>
              </a:lnSpc>
              <a:spcBef>
                <a:spcPts val="800"/>
              </a:spcBef>
              <a:spcAft>
                <a:spcPts val="0"/>
              </a:spcAft>
              <a:buNone/>
            </a:pPr>
            <a:endParaRPr sz="1350">
              <a:solidFill>
                <a:srgbClr val="2C3E50"/>
              </a:solidFill>
              <a:highlight>
                <a:srgbClr val="FFFFFF"/>
              </a:highlight>
            </a:endParaRPr>
          </a:p>
          <a:p>
            <a:pPr marL="0" lvl="0" indent="0" algn="l" rtl="0">
              <a:lnSpc>
                <a:spcPct val="115000"/>
              </a:lnSpc>
              <a:spcBef>
                <a:spcPts val="800"/>
              </a:spcBef>
              <a:spcAft>
                <a:spcPts val="0"/>
              </a:spcAft>
              <a:buNone/>
            </a:pPr>
            <a:endParaRPr sz="1350">
              <a:solidFill>
                <a:srgbClr val="2C3E50"/>
              </a:solidFill>
              <a:highlight>
                <a:srgbClr val="FFFFFF"/>
              </a:highlight>
            </a:endParaRPr>
          </a:p>
          <a:p>
            <a:pPr marL="0" lvl="0" indent="0" algn="l" rtl="0">
              <a:lnSpc>
                <a:spcPct val="115000"/>
              </a:lnSpc>
              <a:spcBef>
                <a:spcPts val="800"/>
              </a:spcBef>
              <a:spcAft>
                <a:spcPts val="0"/>
              </a:spcAft>
              <a:buClr>
                <a:schemeClr val="dk1"/>
              </a:buClr>
              <a:buSzPts val="1100"/>
              <a:buFont typeface="Arial"/>
              <a:buNone/>
            </a:pPr>
            <a:endParaRPr sz="1350">
              <a:solidFill>
                <a:srgbClr val="2C3E50"/>
              </a:solidFill>
              <a:highlight>
                <a:srgbClr val="FFFFFF"/>
              </a:highlight>
            </a:endParaRPr>
          </a:p>
          <a:p>
            <a:pPr marL="0" lvl="0" indent="0" algn="l" rtl="0">
              <a:lnSpc>
                <a:spcPct val="115000"/>
              </a:lnSpc>
              <a:spcBef>
                <a:spcPts val="800"/>
              </a:spcBef>
              <a:spcAft>
                <a:spcPts val="0"/>
              </a:spcAft>
              <a:buClr>
                <a:schemeClr val="dk1"/>
              </a:buClr>
              <a:buSzPts val="1100"/>
              <a:buFont typeface="Arial"/>
              <a:buNone/>
            </a:pPr>
            <a:endParaRPr sz="1350">
              <a:solidFill>
                <a:srgbClr val="2C3E50"/>
              </a:solidFill>
              <a:highlight>
                <a:srgbClr val="FFFFFF"/>
              </a:highlight>
            </a:endParaRPr>
          </a:p>
          <a:p>
            <a:pPr marL="0" lvl="0" indent="0" algn="l" rtl="0">
              <a:lnSpc>
                <a:spcPct val="115000"/>
              </a:lnSpc>
              <a:spcBef>
                <a:spcPts val="800"/>
              </a:spcBef>
              <a:spcAft>
                <a:spcPts val="0"/>
              </a:spcAft>
              <a:buClr>
                <a:schemeClr val="dk1"/>
              </a:buClr>
              <a:buSzPts val="1100"/>
              <a:buFont typeface="Arial"/>
              <a:buNone/>
            </a:pPr>
            <a:endParaRPr sz="1350">
              <a:solidFill>
                <a:srgbClr val="2C3E50"/>
              </a:solidFill>
              <a:highlight>
                <a:srgbClr val="FFFFFF"/>
              </a:highlight>
            </a:endParaRPr>
          </a:p>
          <a:p>
            <a:pPr marL="0" lvl="0" indent="0" algn="l" rtl="0">
              <a:spcBef>
                <a:spcPts val="800"/>
              </a:spcBef>
              <a:spcAft>
                <a:spcPts val="0"/>
              </a:spcAft>
              <a:buNone/>
            </a:pPr>
            <a:endParaRPr/>
          </a:p>
        </p:txBody>
      </p:sp>
      <p:sp>
        <p:nvSpPr>
          <p:cNvPr id="542" name="Google Shape;542;ga6f3eb6c74_0_4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a6f3eb6c74_0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800"/>
              </a:spcBef>
              <a:spcAft>
                <a:spcPts val="0"/>
              </a:spcAft>
              <a:buClr>
                <a:schemeClr val="dk1"/>
              </a:buClr>
              <a:buSzPts val="1100"/>
              <a:buFont typeface="Arial"/>
              <a:buNone/>
            </a:pPr>
            <a:r>
              <a:rPr lang="es" sz="1350" b="1">
                <a:solidFill>
                  <a:srgbClr val="2C3E50"/>
                </a:solidFill>
                <a:highlight>
                  <a:srgbClr val="FFFFFF"/>
                </a:highlight>
              </a:rPr>
              <a:t>- Relaciones con los clientes</a:t>
            </a:r>
            <a:endParaRPr sz="1350" b="1">
              <a:solidFill>
                <a:srgbClr val="2C3E50"/>
              </a:solidFill>
              <a:highlight>
                <a:srgbClr val="FFFFFF"/>
              </a:highlight>
            </a:endParaRPr>
          </a:p>
          <a:p>
            <a:pPr marL="0" lvl="0" indent="0" algn="l" rtl="0">
              <a:lnSpc>
                <a:spcPct val="115000"/>
              </a:lnSpc>
              <a:spcBef>
                <a:spcPts val="800"/>
              </a:spcBef>
              <a:spcAft>
                <a:spcPts val="0"/>
              </a:spcAft>
              <a:buClr>
                <a:schemeClr val="dk1"/>
              </a:buClr>
              <a:buSzPts val="1100"/>
              <a:buFont typeface="Arial"/>
              <a:buNone/>
            </a:pPr>
            <a:r>
              <a:rPr lang="es" sz="1350">
                <a:solidFill>
                  <a:srgbClr val="2C3E50"/>
                </a:solidFill>
                <a:highlight>
                  <a:srgbClr val="FFFFFF"/>
                </a:highlight>
              </a:rPr>
              <a:t>Es necesario saber qué tipo de relación vamos a tener con nuestros clientes, así como la relación que ellos esperan de nosotros. Para ello es necesario entender las relaciones ya establecidas, el coste de estas y como se integran en el modelo de negocio.</a:t>
            </a:r>
            <a:endParaRPr sz="1350">
              <a:solidFill>
                <a:srgbClr val="2C3E50"/>
              </a:solidFill>
              <a:highlight>
                <a:srgbClr val="FFFFFF"/>
              </a:highlight>
            </a:endParaRPr>
          </a:p>
          <a:p>
            <a:pPr marL="0" lvl="0" indent="0" algn="l" rtl="0">
              <a:spcBef>
                <a:spcPts val="800"/>
              </a:spcBef>
              <a:spcAft>
                <a:spcPts val="0"/>
              </a:spcAft>
              <a:buNone/>
            </a:pPr>
            <a:endParaRPr/>
          </a:p>
        </p:txBody>
      </p:sp>
      <p:sp>
        <p:nvSpPr>
          <p:cNvPr id="551" name="Google Shape;551;ga6f3eb6c74_0_4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a6f3eb6c74_0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800"/>
              </a:spcBef>
              <a:spcAft>
                <a:spcPts val="0"/>
              </a:spcAft>
              <a:buClr>
                <a:schemeClr val="dk1"/>
              </a:buClr>
              <a:buSzPts val="1100"/>
              <a:buFont typeface="Arial"/>
              <a:buNone/>
            </a:pPr>
            <a:r>
              <a:rPr lang="es" sz="1350" b="1">
                <a:solidFill>
                  <a:srgbClr val="2C3E50"/>
                </a:solidFill>
                <a:highlight>
                  <a:srgbClr val="FFFFFF"/>
                </a:highlight>
              </a:rPr>
              <a:t>Fuentes de ingresos</a:t>
            </a:r>
            <a:endParaRPr sz="1350" b="1">
              <a:solidFill>
                <a:srgbClr val="2C3E50"/>
              </a:solidFill>
              <a:highlight>
                <a:srgbClr val="FFFFFF"/>
              </a:highlight>
            </a:endParaRPr>
          </a:p>
          <a:p>
            <a:pPr marL="0" lvl="0" indent="0" algn="l" rtl="0">
              <a:lnSpc>
                <a:spcPct val="115000"/>
              </a:lnSpc>
              <a:spcBef>
                <a:spcPts val="800"/>
              </a:spcBef>
              <a:spcAft>
                <a:spcPts val="0"/>
              </a:spcAft>
              <a:buClr>
                <a:schemeClr val="dk1"/>
              </a:buClr>
              <a:buSzPts val="1100"/>
              <a:buFont typeface="Arial"/>
              <a:buNone/>
            </a:pPr>
            <a:r>
              <a:rPr lang="es" sz="1350">
                <a:solidFill>
                  <a:srgbClr val="2C3E50"/>
                </a:solidFill>
                <a:highlight>
                  <a:srgbClr val="FFFFFF"/>
                </a:highlight>
              </a:rPr>
              <a:t>Para entender nuestro proyecto y modelo de negocio resulta esencial entender por qué valor están dispuesto a pagar nuestros clientes, por qué están pagando actualmente y como pagan actualmente. Algunas fuentes de ingresos pueden ser: Venta de activos, cuota por uso, cuota de subscripción, préstamo, alquiler, leasing, concesión de licencias, freemium, por publicidad, etc. A continuación os adjunto una diapo de la clase sobre los mecanismos de fijación de precios.</a:t>
            </a:r>
            <a:endParaRPr sz="1350">
              <a:solidFill>
                <a:srgbClr val="2C3E50"/>
              </a:solidFill>
              <a:highlight>
                <a:srgbClr val="FFFFFF"/>
              </a:highlight>
            </a:endParaRPr>
          </a:p>
          <a:p>
            <a:pPr marL="0" lvl="0" indent="0" algn="l" rtl="0">
              <a:spcBef>
                <a:spcPts val="800"/>
              </a:spcBef>
              <a:spcAft>
                <a:spcPts val="0"/>
              </a:spcAft>
              <a:buNone/>
            </a:pPr>
            <a:endParaRPr/>
          </a:p>
        </p:txBody>
      </p:sp>
      <p:sp>
        <p:nvSpPr>
          <p:cNvPr id="560" name="Google Shape;560;ga6f3eb6c74_0_4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a6f3eb6c74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350">
                <a:solidFill>
                  <a:srgbClr val="2C3E50"/>
                </a:solidFill>
                <a:highlight>
                  <a:srgbClr val="FFFFFF"/>
                </a:highlight>
              </a:rPr>
              <a:t>Para poder ofrecer algo a nuestros clientes,  seguro que necesitamos de alguna cosa. Por tanto debemos saber que recursos clave requieren nuestras propuestas de valor, canales de distribución relaciones con clientes y fuentes de ingresos. Estos recursos claves pueden ser físicos, económicos, intelectuales o humanos y la empresa deberá de tenerlos en propiedad, alquilarlos u obtenerlos de sus socios clave.</a:t>
            </a:r>
            <a:endParaRPr/>
          </a:p>
        </p:txBody>
      </p:sp>
      <p:sp>
        <p:nvSpPr>
          <p:cNvPr id="569" name="Google Shape;569;ga6f3eb6c74_0_4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a6f3eb6c74_0_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350">
                <a:solidFill>
                  <a:srgbClr val="2C3E50"/>
                </a:solidFill>
                <a:highlight>
                  <a:srgbClr val="FFFFFF"/>
                </a:highlight>
              </a:rPr>
              <a:t>Es esencial saber qué actividades clave (de producción, de resolución de problemas y/o de plataforma/red) requieren nuestras propuestas de valor, canales de distribución, relaciones con clientes y fuentes de ingresos.</a:t>
            </a:r>
            <a:endParaRPr/>
          </a:p>
        </p:txBody>
      </p:sp>
      <p:sp>
        <p:nvSpPr>
          <p:cNvPr id="578" name="Google Shape;578;ga6f3eb6c74_0_5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a6f3eb6c74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350">
                <a:solidFill>
                  <a:srgbClr val="2C3E50"/>
                </a:solidFill>
                <a:highlight>
                  <a:srgbClr val="FFFFFF"/>
                </a:highlight>
              </a:rPr>
              <a:t>Para llevar a buen término nuestro proyecto seguramente necesitamos algún que otro socio. Para ello tenemos que tener claro quién son los claves y nuestros principales proveedores. Además debemos de saber que recursos claves adquirimos de los socios y que actividades importantes realizan ellos. Hay cuatro tipo de asociaciones: alianzas estratégicas entre empresas no competidoras, coopetición, Joint Venture y relaciones cliente-proveedores para garantizar la fiabilidad de los suministros.</a:t>
            </a:r>
            <a:endParaRPr/>
          </a:p>
        </p:txBody>
      </p:sp>
      <p:sp>
        <p:nvSpPr>
          <p:cNvPr id="587" name="Google Shape;587;ga6f3eb6c74_0_5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a6f3eb6c74_0_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350">
                <a:solidFill>
                  <a:srgbClr val="2C3E50"/>
                </a:solidFill>
                <a:highlight>
                  <a:srgbClr val="FFFFFF"/>
                </a:highlight>
              </a:rPr>
              <a:t>Por último, aunque no menos importante en el Business Model Canvas (y en cualquier startup) es saber cuáles son los costes más importantes inherentes a nuestro modelo de negocio, además de cuáles son los recursos clave más y cuáles son las actividades clave más caras. Los tipos de costes que tenemos que definir son: costes fijos, costes variables, economías de escala y economías de campo.</a:t>
            </a:r>
            <a:endParaRPr/>
          </a:p>
        </p:txBody>
      </p:sp>
      <p:sp>
        <p:nvSpPr>
          <p:cNvPr id="596" name="Google Shape;596;ga6f3eb6c74_0_5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a6f3eb6c74_0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5" name="Google Shape;605;ga6f3eb6c74_0_5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9f45951b0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9f45951b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a8af935a4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a8af935a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9f646deacb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9f646deac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PONGO AQUÍ LISTADO SUGERIDO EL OTRO DÍA:</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s">
                <a:solidFill>
                  <a:srgbClr val="222222"/>
                </a:solidFill>
                <a:highlight>
                  <a:srgbClr val="FFFFFF"/>
                </a:highlight>
              </a:rPr>
              <a:t>1) Qué es aprendizaje basado en proyectos</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s">
                <a:solidFill>
                  <a:srgbClr val="222222"/>
                </a:solidFill>
                <a:highlight>
                  <a:srgbClr val="FFFFFF"/>
                </a:highlight>
              </a:rPr>
              <a:t>2) Razones para incorporarlo: ¡fomento de competencias básicas y específicas!/ ¡motivación de estudiantes!...</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s">
                <a:solidFill>
                  <a:srgbClr val="222222"/>
                </a:solidFill>
                <a:highlight>
                  <a:srgbClr val="FFFFFF"/>
                </a:highlight>
              </a:rPr>
              <a:t>aquí tienes algunas ideas: </a:t>
            </a:r>
            <a:r>
              <a:rPr lang="es" u="sng">
                <a:solidFill>
                  <a:srgbClr val="1155CC"/>
                </a:solidFill>
                <a:highlight>
                  <a:srgbClr val="FFFFFF"/>
                </a:highlight>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https://www.santillanalab.com/10-pistas-trabajar-abp/</a:t>
            </a:r>
            <a:endParaRPr u="sng">
              <a:solidFill>
                <a:srgbClr val="1155CC"/>
              </a:solidFill>
              <a:highlight>
                <a:srgbClr val="FFFFFF"/>
              </a:highlight>
            </a:endParaRPr>
          </a:p>
          <a:p>
            <a:pPr marL="0" lvl="0" indent="0" algn="l" rtl="0">
              <a:spcBef>
                <a:spcPts val="0"/>
              </a:spcBef>
              <a:spcAft>
                <a:spcPts val="0"/>
              </a:spcAft>
              <a:buClr>
                <a:schemeClr val="dk1"/>
              </a:buClr>
              <a:buSzPts val="1100"/>
              <a:buFont typeface="Arial"/>
              <a:buNone/>
            </a:pPr>
            <a:r>
              <a:rPr lang="es">
                <a:solidFill>
                  <a:srgbClr val="222222"/>
                </a:solidFill>
                <a:highlight>
                  <a:srgbClr val="FFFFFF"/>
                </a:highlight>
              </a:rPr>
              <a:t>3) Para qué. Ideas de aplicaciones/ cuándo aplicarlo</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s">
                <a:solidFill>
                  <a:srgbClr val="222222"/>
                </a:solidFill>
                <a:highlight>
                  <a:srgbClr val="FFFFFF"/>
                </a:highlight>
              </a:rPr>
              <a:t>4) El lienzo CANVAS y su aplicación en ABP (aquí ya te explayas)</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s">
                <a:solidFill>
                  <a:srgbClr val="222222"/>
                </a:solidFill>
                <a:highlight>
                  <a:srgbClr val="FFFFFF"/>
                </a:highlight>
              </a:rPr>
              <a:t>5) Ejemplo práctico (si ves que da)</a:t>
            </a:r>
            <a:endParaRPr>
              <a:solidFill>
                <a:srgbClr val="222222"/>
              </a:solidFill>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s"/>
              <a:t>link para aprendizaje basado en proyectos en el aula: https://www.aulaplaneta.com/2015/02/04/recursos-tic/como-aplicar-el-aprendizaje-basado-en-proyectos-en-diez-pasos/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a8af935a41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a8af935a4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a649826b7a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a649826b7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9f71583b49_0_2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9f71583b49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9f71583b49_0_2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9f71583b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9f71583b49_0_3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9f71583b49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9f71583b49_0_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9f71583b49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s" sz="1050">
                <a:solidFill>
                  <a:srgbClr val="373737"/>
                </a:solidFill>
                <a:highlight>
                  <a:srgbClr val="FFFFFF"/>
                </a:highlight>
              </a:rPr>
              <a:t>Se trata de un lienzo similar al </a:t>
            </a:r>
            <a:r>
              <a:rPr lang="es" sz="1050" u="sng">
                <a:solidFill>
                  <a:srgbClr val="FF8000"/>
                </a:solidFill>
                <a:highlight>
                  <a:srgbClr val="FFFFFF"/>
                </a:highlight>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business model canvas</a:t>
            </a:r>
            <a:r>
              <a:rPr lang="es" sz="1050">
                <a:solidFill>
                  <a:srgbClr val="373737"/>
                </a:solidFill>
                <a:highlight>
                  <a:srgbClr val="FFFFFF"/>
                </a:highlight>
              </a:rPr>
              <a:t>, pero </a:t>
            </a:r>
            <a:r>
              <a:rPr lang="es" sz="1050" b="1">
                <a:solidFill>
                  <a:srgbClr val="373737"/>
                </a:solidFill>
                <a:highlight>
                  <a:srgbClr val="FFFFFF"/>
                </a:highlight>
              </a:rPr>
              <a:t>con algunos cambios</a:t>
            </a:r>
            <a:r>
              <a:rPr lang="es" sz="1050">
                <a:solidFill>
                  <a:srgbClr val="373737"/>
                </a:solidFill>
                <a:highlight>
                  <a:srgbClr val="FFFFFF"/>
                </a:highlight>
              </a:rPr>
              <a:t>, sobre todo en cuanto a enfoque:</a:t>
            </a:r>
            <a:endParaRPr sz="1050">
              <a:solidFill>
                <a:srgbClr val="373737"/>
              </a:solidFill>
              <a:highlight>
                <a:srgbClr val="FFFFFF"/>
              </a:highlight>
            </a:endParaRPr>
          </a:p>
          <a:p>
            <a:pPr marL="457200" lvl="0" indent="-295275" algn="l" rtl="0">
              <a:lnSpc>
                <a:spcPct val="115000"/>
              </a:lnSpc>
              <a:spcBef>
                <a:spcPts val="2400"/>
              </a:spcBef>
              <a:spcAft>
                <a:spcPts val="0"/>
              </a:spcAft>
              <a:buClr>
                <a:srgbClr val="373737"/>
              </a:buClr>
              <a:buSzPts val="1050"/>
              <a:buAutoNum type="arabicPeriod"/>
            </a:pPr>
            <a:r>
              <a:rPr lang="es" sz="1050" b="1">
                <a:solidFill>
                  <a:srgbClr val="373737"/>
                </a:solidFill>
                <a:highlight>
                  <a:srgbClr val="FFFFFF"/>
                </a:highlight>
              </a:rPr>
              <a:t>ALIANZAS –&gt; PROBLEMA</a:t>
            </a:r>
            <a:r>
              <a:rPr lang="es" sz="1050">
                <a:solidFill>
                  <a:srgbClr val="373737"/>
                </a:solidFill>
                <a:highlight>
                  <a:srgbClr val="FFFFFF"/>
                </a:highlight>
              </a:rPr>
              <a:t>: Un aspecto clave en cualquier negocio, sobre todo para una startup, es tener claro el problema o problemas que resuelves, y por eso aparece este bloque</a:t>
            </a:r>
            <a:endParaRPr sz="1050">
              <a:solidFill>
                <a:srgbClr val="373737"/>
              </a:solidFill>
              <a:highlight>
                <a:srgbClr val="FFFFFF"/>
              </a:highlight>
            </a:endParaRPr>
          </a:p>
          <a:p>
            <a:pPr marL="457200" lvl="0" indent="-295275" algn="l" rtl="0">
              <a:lnSpc>
                <a:spcPct val="115000"/>
              </a:lnSpc>
              <a:spcBef>
                <a:spcPts val="0"/>
              </a:spcBef>
              <a:spcAft>
                <a:spcPts val="0"/>
              </a:spcAft>
              <a:buClr>
                <a:srgbClr val="373737"/>
              </a:buClr>
              <a:buSzPts val="1050"/>
              <a:buAutoNum type="arabicPeriod"/>
            </a:pPr>
            <a:r>
              <a:rPr lang="es" sz="1050" b="1">
                <a:solidFill>
                  <a:srgbClr val="373737"/>
                </a:solidFill>
                <a:highlight>
                  <a:srgbClr val="FFFFFF"/>
                </a:highlight>
              </a:rPr>
              <a:t>ACTIVIDADES CLAVE –&gt; SOLUCIÓN</a:t>
            </a:r>
            <a:r>
              <a:rPr lang="es" sz="1050">
                <a:solidFill>
                  <a:srgbClr val="373737"/>
                </a:solidFill>
                <a:highlight>
                  <a:srgbClr val="FFFFFF"/>
                </a:highlight>
              </a:rPr>
              <a:t>:  De forma similar, y una vez especificado el problema, es conveniente definir las funcionalidades principales del producto que ayudarán a resolver esos problemas</a:t>
            </a:r>
            <a:endParaRPr sz="1050">
              <a:solidFill>
                <a:srgbClr val="373737"/>
              </a:solidFill>
              <a:highlight>
                <a:srgbClr val="FFFFFF"/>
              </a:highlight>
            </a:endParaRPr>
          </a:p>
          <a:p>
            <a:pPr marL="457200" lvl="0" indent="-295275" algn="l" rtl="0">
              <a:lnSpc>
                <a:spcPct val="115000"/>
              </a:lnSpc>
              <a:spcBef>
                <a:spcPts val="0"/>
              </a:spcBef>
              <a:spcAft>
                <a:spcPts val="0"/>
              </a:spcAft>
              <a:buClr>
                <a:srgbClr val="373737"/>
              </a:buClr>
              <a:buSzPts val="1050"/>
              <a:buAutoNum type="arabicPeriod"/>
            </a:pPr>
            <a:r>
              <a:rPr lang="es" sz="1050" b="1">
                <a:solidFill>
                  <a:srgbClr val="373737"/>
                </a:solidFill>
                <a:highlight>
                  <a:srgbClr val="FFFFFF"/>
                </a:highlight>
              </a:rPr>
              <a:t>RECURSOS CLAVE –&gt; MÉTRICAS CLAVE</a:t>
            </a:r>
            <a:r>
              <a:rPr lang="es" sz="1050">
                <a:solidFill>
                  <a:srgbClr val="373737"/>
                </a:solidFill>
                <a:highlight>
                  <a:srgbClr val="FFFFFF"/>
                </a:highlight>
              </a:rPr>
              <a:t>: Para cualquier startup es absolutamente crítico definir desde el principio los 3-4 indicadores que va a utilizar para medir el modelo de negocio, elemento clave a la hora de </a:t>
            </a:r>
            <a:r>
              <a:rPr lang="es" sz="1050">
                <a:solidFill>
                  <a:srgbClr val="FF8000"/>
                </a:solidFill>
                <a:highlight>
                  <a:srgbClr val="FFFFFF"/>
                </a:highlight>
                <a:uFill>
                  <a:noFill/>
                </a:u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pivotar</a:t>
            </a:r>
            <a:r>
              <a:rPr lang="es" sz="1050">
                <a:solidFill>
                  <a:srgbClr val="373737"/>
                </a:solidFill>
                <a:highlight>
                  <a:srgbClr val="FFFFFF"/>
                </a:highlight>
              </a:rPr>
              <a:t>.</a:t>
            </a:r>
            <a:endParaRPr sz="1050">
              <a:solidFill>
                <a:srgbClr val="373737"/>
              </a:solidFill>
              <a:highlight>
                <a:srgbClr val="FFFFFF"/>
              </a:highlight>
            </a:endParaRPr>
          </a:p>
          <a:p>
            <a:pPr marL="457200" lvl="0" indent="-295275" algn="l" rtl="0">
              <a:lnSpc>
                <a:spcPct val="115000"/>
              </a:lnSpc>
              <a:spcBef>
                <a:spcPts val="0"/>
              </a:spcBef>
              <a:spcAft>
                <a:spcPts val="0"/>
              </a:spcAft>
              <a:buClr>
                <a:srgbClr val="373737"/>
              </a:buClr>
              <a:buSzPts val="1050"/>
              <a:buAutoNum type="arabicPeriod"/>
            </a:pPr>
            <a:r>
              <a:rPr lang="es" sz="1050" b="1">
                <a:solidFill>
                  <a:srgbClr val="373737"/>
                </a:solidFill>
                <a:highlight>
                  <a:srgbClr val="FFFFFF"/>
                </a:highlight>
              </a:rPr>
              <a:t>RELACIONES –&gt; VENTAJA ESPECIAL/DIFERENCIAL</a:t>
            </a:r>
            <a:r>
              <a:rPr lang="es" sz="1050">
                <a:solidFill>
                  <a:srgbClr val="373737"/>
                </a:solidFill>
                <a:highlight>
                  <a:srgbClr val="FFFFFF"/>
                </a:highlight>
              </a:rPr>
              <a:t>: Este bloque recoge algo que es muy difícil de tangibilizar, pero que sin embargo es la clave de cualquier negocio…. y que al final suele ser la clave del triunfo frente a la competencia.</a:t>
            </a:r>
            <a:endParaRPr sz="1050">
              <a:solidFill>
                <a:srgbClr val="373737"/>
              </a:solidFill>
              <a:highlight>
                <a:srgbClr val="FFFFFF"/>
              </a:highlight>
            </a:endParaRPr>
          </a:p>
          <a:p>
            <a:pPr marL="457200" lvl="0" indent="0" algn="l" rtl="0">
              <a:lnSpc>
                <a:spcPct val="115000"/>
              </a:lnSpc>
              <a:spcBef>
                <a:spcPts val="2400"/>
              </a:spcBef>
              <a:spcAft>
                <a:spcPts val="0"/>
              </a:spcAft>
              <a:buNone/>
            </a:pPr>
            <a:endParaRPr sz="1050">
              <a:solidFill>
                <a:srgbClr val="373737"/>
              </a:solidFill>
              <a:highlight>
                <a:srgbClr val="FFFFFF"/>
              </a:highlight>
            </a:endParaRPr>
          </a:p>
          <a:p>
            <a:pPr marL="838200" marR="381000" lvl="0" indent="-330200" algn="l" rtl="0">
              <a:lnSpc>
                <a:spcPct val="115000"/>
              </a:lnSpc>
              <a:spcBef>
                <a:spcPts val="6000"/>
              </a:spcBef>
              <a:spcAft>
                <a:spcPts val="0"/>
              </a:spcAft>
              <a:buClr>
                <a:srgbClr val="FF8000"/>
              </a:buClr>
              <a:buSzPts val="1600"/>
              <a:buAutoNum type="arabicPeriod"/>
            </a:pPr>
            <a:r>
              <a:rPr lang="es" sz="1050" b="1">
                <a:solidFill>
                  <a:srgbClr val="555555"/>
                </a:solidFill>
                <a:highlight>
                  <a:srgbClr val="FFFFFF"/>
                </a:highlight>
              </a:rPr>
              <a:t>SEGMENTOS DE CLIENTES</a:t>
            </a:r>
            <a:r>
              <a:rPr lang="es" sz="1050">
                <a:solidFill>
                  <a:srgbClr val="555555"/>
                </a:solidFill>
                <a:highlight>
                  <a:srgbClr val="FFFFFF"/>
                </a:highlight>
              </a:rPr>
              <a:t>: Identifica y conoce los segmentos de clientes sobre los que trabajar, y sobre todo esfuérzate en averiguar quienes podrían ser tus </a:t>
            </a:r>
            <a:r>
              <a:rPr lang="es" sz="1050" i="1">
                <a:solidFill>
                  <a:srgbClr val="555555"/>
                </a:solidFill>
                <a:highlight>
                  <a:srgbClr val="FFFFFF"/>
                </a:highlight>
              </a:rPr>
              <a:t>early adopters</a:t>
            </a:r>
            <a:r>
              <a:rPr lang="es" sz="1050">
                <a:solidFill>
                  <a:srgbClr val="555555"/>
                </a:solidFill>
                <a:highlight>
                  <a:srgbClr val="FFFFFF"/>
                </a:highlight>
              </a:rPr>
              <a:t> o usuarios visionarios con los que comenzar a trabajar. Esto es de vital importancia, ya que dirigirte al mercado de masas con usuarios maduros suele ser una mala idea para una startup, al menos de entrada.</a:t>
            </a:r>
            <a:endParaRPr sz="1050">
              <a:solidFill>
                <a:srgbClr val="555555"/>
              </a:solidFill>
              <a:highlight>
                <a:srgbClr val="FFFFFF"/>
              </a:highlight>
            </a:endParaRPr>
          </a:p>
          <a:p>
            <a:pPr marL="838200" marR="381000" lvl="0" indent="-330200" algn="l" rtl="0">
              <a:lnSpc>
                <a:spcPct val="115000"/>
              </a:lnSpc>
              <a:spcBef>
                <a:spcPts val="0"/>
              </a:spcBef>
              <a:spcAft>
                <a:spcPts val="0"/>
              </a:spcAft>
              <a:buClr>
                <a:srgbClr val="FF8000"/>
              </a:buClr>
              <a:buSzPts val="1600"/>
              <a:buAutoNum type="arabicPeriod"/>
            </a:pPr>
            <a:r>
              <a:rPr lang="es" sz="1050" b="1">
                <a:solidFill>
                  <a:srgbClr val="555555"/>
                </a:solidFill>
                <a:highlight>
                  <a:srgbClr val="FFFFFF"/>
                </a:highlight>
              </a:rPr>
              <a:t>PROBLEMAS</a:t>
            </a:r>
            <a:r>
              <a:rPr lang="es" sz="1050">
                <a:solidFill>
                  <a:srgbClr val="555555"/>
                </a:solidFill>
                <a:highlight>
                  <a:srgbClr val="FFFFFF"/>
                </a:highlight>
              </a:rPr>
              <a:t>: Averigua cuales son los 3 principales problemas de ese colectivo (idealmente relacionados con tu actividad, claro), y descubre cuales son las soluciones alternativas a tu producto que usan para resolverlos. Es uno de los aspectos más complicados de averiguar pero más críticos, tal como vimos al hablar sobre si </a:t>
            </a:r>
            <a:r>
              <a:rPr lang="es" sz="1050" u="sng">
                <a:solidFill>
                  <a:srgbClr val="FF8000"/>
                </a:solidFill>
                <a:highlight>
                  <a:srgbClr val="FFFFFF"/>
                </a:highlight>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los clientes saben lo que quieren o no</a:t>
            </a:r>
            <a:r>
              <a:rPr lang="es" sz="1050">
                <a:solidFill>
                  <a:srgbClr val="555555"/>
                </a:solidFill>
                <a:highlight>
                  <a:srgbClr val="FFFFFF"/>
                </a:highlight>
              </a:rPr>
              <a:t>.</a:t>
            </a:r>
            <a:endParaRPr sz="1050">
              <a:solidFill>
                <a:srgbClr val="555555"/>
              </a:solidFill>
              <a:highlight>
                <a:srgbClr val="FFFFFF"/>
              </a:highlight>
            </a:endParaRPr>
          </a:p>
          <a:p>
            <a:pPr marL="838200" marR="381000" lvl="0" indent="-330200" algn="l" rtl="0">
              <a:lnSpc>
                <a:spcPct val="115000"/>
              </a:lnSpc>
              <a:spcBef>
                <a:spcPts val="0"/>
              </a:spcBef>
              <a:spcAft>
                <a:spcPts val="0"/>
              </a:spcAft>
              <a:buClr>
                <a:srgbClr val="FF8000"/>
              </a:buClr>
              <a:buSzPts val="1600"/>
              <a:buAutoNum type="arabicPeriod"/>
            </a:pPr>
            <a:r>
              <a:rPr lang="es" sz="1050" b="1">
                <a:solidFill>
                  <a:srgbClr val="555555"/>
                </a:solidFill>
                <a:highlight>
                  <a:srgbClr val="FFFFFF"/>
                </a:highlight>
              </a:rPr>
              <a:t>PROPOSICIÓN ÚNICA DE VALOR</a:t>
            </a:r>
            <a:r>
              <a:rPr lang="es" sz="1050">
                <a:solidFill>
                  <a:srgbClr val="555555"/>
                </a:solidFill>
                <a:highlight>
                  <a:srgbClr val="FFFFFF"/>
                </a:highlight>
              </a:rPr>
              <a:t>: Deja de forma clara, simple, sencilla y en una frase (un </a:t>
            </a:r>
            <a:r>
              <a:rPr lang="es" sz="1050" i="1">
                <a:solidFill>
                  <a:srgbClr val="555555"/>
                </a:solidFill>
                <a:highlight>
                  <a:srgbClr val="FFFFFF"/>
                </a:highlight>
              </a:rPr>
              <a:t>mini pitch</a:t>
            </a:r>
            <a:r>
              <a:rPr lang="es" sz="1050">
                <a:solidFill>
                  <a:srgbClr val="555555"/>
                </a:solidFill>
                <a:highlight>
                  <a:srgbClr val="FFFFFF"/>
                </a:highlight>
              </a:rPr>
              <a:t>) qué te hace especial y cómo vas a ayudar a tus clientes a resolver su problema… fácil de decir, difícil de sintetizar.</a:t>
            </a:r>
            <a:endParaRPr sz="1050">
              <a:solidFill>
                <a:srgbClr val="555555"/>
              </a:solidFill>
              <a:highlight>
                <a:srgbClr val="FFFFFF"/>
              </a:highlight>
            </a:endParaRPr>
          </a:p>
          <a:p>
            <a:pPr marL="838200" marR="381000" lvl="0" indent="-330200" algn="l" rtl="0">
              <a:lnSpc>
                <a:spcPct val="115000"/>
              </a:lnSpc>
              <a:spcBef>
                <a:spcPts val="0"/>
              </a:spcBef>
              <a:spcAft>
                <a:spcPts val="0"/>
              </a:spcAft>
              <a:buClr>
                <a:srgbClr val="FF8000"/>
              </a:buClr>
              <a:buSzPts val="1600"/>
              <a:buAutoNum type="arabicPeriod"/>
            </a:pPr>
            <a:r>
              <a:rPr lang="es" sz="1050" b="1">
                <a:solidFill>
                  <a:srgbClr val="555555"/>
                </a:solidFill>
                <a:highlight>
                  <a:srgbClr val="FFFFFF"/>
                </a:highlight>
              </a:rPr>
              <a:t>SOLUCIÓN</a:t>
            </a:r>
            <a:r>
              <a:rPr lang="es" sz="1050">
                <a:solidFill>
                  <a:srgbClr val="555555"/>
                </a:solidFill>
                <a:highlight>
                  <a:srgbClr val="FFFFFF"/>
                </a:highlight>
              </a:rPr>
              <a:t>: Una vez conocidos y priorizados los problemas a los que se enfrentan tus clientes, deberías establecer cuales son las 3 características más importantes de tu producto/servicio que les van a ayudar a resolverlo… de forma que te puedas centrar en ellas y no pierdas el tiempo en funcionalidades secundarias.</a:t>
            </a:r>
            <a:endParaRPr sz="1050">
              <a:solidFill>
                <a:srgbClr val="555555"/>
              </a:solidFill>
              <a:highlight>
                <a:srgbClr val="FFFFFF"/>
              </a:highlight>
            </a:endParaRPr>
          </a:p>
          <a:p>
            <a:pPr marL="838200" marR="381000" lvl="0" indent="-330200" algn="l" rtl="0">
              <a:lnSpc>
                <a:spcPct val="115000"/>
              </a:lnSpc>
              <a:spcBef>
                <a:spcPts val="0"/>
              </a:spcBef>
              <a:spcAft>
                <a:spcPts val="0"/>
              </a:spcAft>
              <a:buClr>
                <a:srgbClr val="FF8000"/>
              </a:buClr>
              <a:buSzPts val="1600"/>
              <a:buAutoNum type="arabicPeriod"/>
            </a:pPr>
            <a:r>
              <a:rPr lang="es" sz="1050" b="1">
                <a:solidFill>
                  <a:srgbClr val="555555"/>
                </a:solidFill>
                <a:highlight>
                  <a:srgbClr val="FFFFFF"/>
                </a:highlight>
              </a:rPr>
              <a:t>CANALES</a:t>
            </a:r>
            <a:r>
              <a:rPr lang="es" sz="1050">
                <a:solidFill>
                  <a:srgbClr val="555555"/>
                </a:solidFill>
                <a:highlight>
                  <a:srgbClr val="FFFFFF"/>
                </a:highlight>
              </a:rPr>
              <a:t>: Ahora llega el momento de trabajar sobre cómo vas a hacer llegar tu solución a los segmentos de clientes con los que vas a trabajar: ¿con una fuerza comercial? ¿mediante una web?. Es importante entender este camino a los clientes de forma global, es decir, no sólo pensando en la fase de la venta sino en toda la </a:t>
            </a:r>
            <a:r>
              <a:rPr lang="es" sz="1050" u="sng">
                <a:solidFill>
                  <a:srgbClr val="FF8000"/>
                </a:solidFill>
                <a:highlight>
                  <a:srgbClr val="FFFFFF"/>
                </a:highlight>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experiencia de cliente</a:t>
            </a:r>
            <a:r>
              <a:rPr lang="es" sz="1050">
                <a:solidFill>
                  <a:srgbClr val="555555"/>
                </a:solidFill>
                <a:highlight>
                  <a:srgbClr val="FFFFFF"/>
                </a:highlight>
              </a:rPr>
              <a:t>.</a:t>
            </a:r>
            <a:endParaRPr sz="1050">
              <a:solidFill>
                <a:srgbClr val="555555"/>
              </a:solidFill>
              <a:highlight>
                <a:srgbClr val="FFFFFF"/>
              </a:highlight>
            </a:endParaRPr>
          </a:p>
          <a:p>
            <a:pPr marL="838200" marR="381000" lvl="0" indent="-330200" algn="l" rtl="0">
              <a:lnSpc>
                <a:spcPct val="115000"/>
              </a:lnSpc>
              <a:spcBef>
                <a:spcPts val="0"/>
              </a:spcBef>
              <a:spcAft>
                <a:spcPts val="0"/>
              </a:spcAft>
              <a:buClr>
                <a:srgbClr val="FF8000"/>
              </a:buClr>
              <a:buSzPts val="1600"/>
              <a:buAutoNum type="arabicPeriod"/>
            </a:pPr>
            <a:r>
              <a:rPr lang="es" sz="1050" b="1">
                <a:solidFill>
                  <a:srgbClr val="555555"/>
                </a:solidFill>
                <a:highlight>
                  <a:srgbClr val="FFFFFF"/>
                </a:highlight>
              </a:rPr>
              <a:t>FLUJOS DE INGRESO</a:t>
            </a:r>
            <a:r>
              <a:rPr lang="es" sz="1050">
                <a:solidFill>
                  <a:srgbClr val="555555"/>
                </a:solidFill>
                <a:highlight>
                  <a:srgbClr val="FFFFFF"/>
                </a:highlight>
              </a:rPr>
              <a:t>: En este punto debemos reflexionar sobre cómo vamos a ganar dinero, lo que no sólo incluye pensar en los diversos flujos, sino en el margen, valor del cliente, </a:t>
            </a:r>
            <a:r>
              <a:rPr lang="es" sz="1050" u="sng">
                <a:solidFill>
                  <a:srgbClr val="FF8000"/>
                </a:solidFill>
                <a:highlight>
                  <a:srgbClr val="FFFFFF"/>
                </a:highlight>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modelo de recurrencia</a:t>
            </a:r>
            <a:r>
              <a:rPr lang="es" sz="1050">
                <a:solidFill>
                  <a:srgbClr val="555555"/>
                </a:solidFill>
                <a:highlight>
                  <a:srgbClr val="FFFFFF"/>
                </a:highlight>
              </a:rPr>
              <a:t>… en definitiva, plantear la estrategia sobre </a:t>
            </a:r>
            <a:r>
              <a:rPr lang="es" sz="1050" u="sng">
                <a:solidFill>
                  <a:srgbClr val="FF8000"/>
                </a:solidFill>
                <a:highlight>
                  <a:srgbClr val="FFFFFF"/>
                </a:highlight>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cómo vas a ganar dinero en tu startup</a:t>
            </a:r>
            <a:r>
              <a:rPr lang="es" sz="1050">
                <a:solidFill>
                  <a:srgbClr val="555555"/>
                </a:solidFill>
                <a:highlight>
                  <a:srgbClr val="FFFFFF"/>
                </a:highlight>
              </a:rPr>
              <a:t>.</a:t>
            </a:r>
            <a:endParaRPr sz="1050">
              <a:solidFill>
                <a:srgbClr val="555555"/>
              </a:solidFill>
              <a:highlight>
                <a:srgbClr val="FFFFFF"/>
              </a:highlight>
            </a:endParaRPr>
          </a:p>
          <a:p>
            <a:pPr marL="838200" marR="381000" lvl="0" indent="-330200" algn="l" rtl="0">
              <a:lnSpc>
                <a:spcPct val="115000"/>
              </a:lnSpc>
              <a:spcBef>
                <a:spcPts val="0"/>
              </a:spcBef>
              <a:spcAft>
                <a:spcPts val="0"/>
              </a:spcAft>
              <a:buClr>
                <a:srgbClr val="FF8000"/>
              </a:buClr>
              <a:buSzPts val="1600"/>
              <a:buAutoNum type="arabicPeriod"/>
            </a:pPr>
            <a:r>
              <a:rPr lang="es" sz="1050" b="1">
                <a:solidFill>
                  <a:srgbClr val="555555"/>
                </a:solidFill>
                <a:highlight>
                  <a:srgbClr val="FFFFFF"/>
                </a:highlight>
              </a:rPr>
              <a:t>ESTRUCTURA DE COSTES</a:t>
            </a:r>
            <a:r>
              <a:rPr lang="es" sz="1050">
                <a:solidFill>
                  <a:srgbClr val="555555"/>
                </a:solidFill>
                <a:highlight>
                  <a:srgbClr val="FFFFFF"/>
                </a:highlight>
              </a:rPr>
              <a:t>: El reverso de los ingresos, en la estructura de costes debemos recoger todos aquellos elementos que nos cuestan dinero, y que en la práctica indican el gasto aproximado que tendremos mensualmente… y que por supuesto, al principio debería ser lo mas contenido posible.</a:t>
            </a:r>
            <a:endParaRPr sz="1050">
              <a:solidFill>
                <a:srgbClr val="555555"/>
              </a:solidFill>
              <a:highlight>
                <a:srgbClr val="FFFFFF"/>
              </a:highlight>
            </a:endParaRPr>
          </a:p>
          <a:p>
            <a:pPr marL="838200" marR="381000" lvl="0" indent="-330200" algn="l" rtl="0">
              <a:lnSpc>
                <a:spcPct val="115000"/>
              </a:lnSpc>
              <a:spcBef>
                <a:spcPts val="0"/>
              </a:spcBef>
              <a:spcAft>
                <a:spcPts val="0"/>
              </a:spcAft>
              <a:buClr>
                <a:srgbClr val="FF8000"/>
              </a:buClr>
              <a:buSzPts val="1600"/>
              <a:buAutoNum type="arabicPeriod"/>
            </a:pPr>
            <a:r>
              <a:rPr lang="es" sz="1050" b="1">
                <a:solidFill>
                  <a:srgbClr val="555555"/>
                </a:solidFill>
                <a:highlight>
                  <a:srgbClr val="FFFFFF"/>
                </a:highlight>
              </a:rPr>
              <a:t>METRICAS CLAVE</a:t>
            </a:r>
            <a:r>
              <a:rPr lang="es" sz="1050">
                <a:solidFill>
                  <a:srgbClr val="555555"/>
                </a:solidFill>
                <a:highlight>
                  <a:srgbClr val="FFFFFF"/>
                </a:highlight>
              </a:rPr>
              <a:t>: Una vez hemos definido los elementos más importantes del modelo de negocio, toca meterse con las </a:t>
            </a:r>
            <a:r>
              <a:rPr lang="es" sz="1050" u="sng">
                <a:solidFill>
                  <a:srgbClr val="FF8000"/>
                </a:solidFill>
                <a:highlight>
                  <a:srgbClr val="FFFFFF"/>
                </a:highlight>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métricas</a:t>
            </a:r>
            <a:r>
              <a:rPr lang="es" sz="1050">
                <a:solidFill>
                  <a:srgbClr val="555555"/>
                </a:solidFill>
                <a:highlight>
                  <a:srgbClr val="FFFFFF"/>
                </a:highlight>
              </a:rPr>
              <a:t>. Debemos establecer qué actividades queremos medir y cómo, teniendo en cuenta que debemos generar un conjunto muy reducido y accionable de indicadores que luego nos ayuden a tomar decisiones.</a:t>
            </a:r>
            <a:endParaRPr sz="1050">
              <a:solidFill>
                <a:srgbClr val="555555"/>
              </a:solidFill>
              <a:highlight>
                <a:srgbClr val="FFFFFF"/>
              </a:highlight>
            </a:endParaRPr>
          </a:p>
          <a:p>
            <a:pPr marL="838200" marR="381000" lvl="0" indent="-330200" algn="l" rtl="0">
              <a:lnSpc>
                <a:spcPct val="115000"/>
              </a:lnSpc>
              <a:spcBef>
                <a:spcPts val="0"/>
              </a:spcBef>
              <a:spcAft>
                <a:spcPts val="0"/>
              </a:spcAft>
              <a:buClr>
                <a:srgbClr val="FF8000"/>
              </a:buClr>
              <a:buSzPts val="1600"/>
              <a:buAutoNum type="arabicPeriod"/>
            </a:pPr>
            <a:r>
              <a:rPr lang="es" sz="1050" b="1">
                <a:solidFill>
                  <a:srgbClr val="555555"/>
                </a:solidFill>
                <a:highlight>
                  <a:srgbClr val="FFFFFF"/>
                </a:highlight>
              </a:rPr>
              <a:t>VENTAJA DIFERENCIAL</a:t>
            </a:r>
            <a:r>
              <a:rPr lang="es" sz="1050">
                <a:solidFill>
                  <a:srgbClr val="555555"/>
                </a:solidFill>
                <a:highlight>
                  <a:srgbClr val="FFFFFF"/>
                </a:highlight>
              </a:rPr>
              <a:t>: Quizás uno de los puntos más complicados de rellenar, y que es fácil que no sepas qué poner al principio. Recoge ese algo que te hace especial y diferente, lo que causa que los clientes sigan viniendo a por más. Si no se te ocurre qué poner no te preocupes, déjalo vacío… con el tiempo sabrás cuál es</a:t>
            </a:r>
            <a:endParaRPr sz="1050">
              <a:solidFill>
                <a:srgbClr val="555555"/>
              </a:solidFill>
              <a:highlight>
                <a:srgbClr val="FFFFFF"/>
              </a:highlight>
            </a:endParaRPr>
          </a:p>
          <a:p>
            <a:pPr marL="0" lvl="0" indent="0" algn="l" rtl="0">
              <a:spcBef>
                <a:spcPts val="6000"/>
              </a:spcBef>
              <a:spcAft>
                <a:spcPts val="0"/>
              </a:spcAft>
              <a:buNone/>
            </a:pPr>
            <a:endParaRPr sz="1050">
              <a:solidFill>
                <a:srgbClr val="373737"/>
              </a:solidFill>
              <a:highlight>
                <a:srgbClr val="FFFFFF"/>
              </a:highlight>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9f71583b49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9f71583b4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f71583b49_0_3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f71583b49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9f71583b49_0_4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9f71583b49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9f71583b49_0_4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9f71583b49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442eb61d9d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442eb61d9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comentar que es necesario tanto conocer tu modelo de negocio y de tu proyecto para establecer metas y llegar a tu objetivo La visualizción y una  estrategia bien definida nos lleva a conseguir los resultados deseados o planificados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9f71583b49_0_4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9f71583b49_0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9f71583b49_0_4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9f71583b49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9f71583b49_0_4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9f71583b49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9f71583b49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9f71583b4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a75cfdd15f_1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a75cfdd15f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a75cfdd15f_1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a75cfdd15f_1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a75cfdd15f_1_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a75cfdd15f_1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a75cfdd15f_1_2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a75cfdd15f_1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a8af935a41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a8af935a41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a75cfdd15f_1_2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a75cfdd15f_1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a8af935a41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a8af935a4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comentar que es necesario tanto conocer tu modelo de negocio y de tu proyecto para establecer metas y llegar a tu objetivo La visualizción y una  estrategia bien definida nos lleva a conseguir los resultados deseados o planificados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a75cfdd15f_1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a75cfdd15f_1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70000"/>
              </a:lnSpc>
              <a:spcBef>
                <a:spcPts val="0"/>
              </a:spcBef>
              <a:spcAft>
                <a:spcPts val="0"/>
              </a:spcAft>
              <a:buClr>
                <a:schemeClr val="dk1"/>
              </a:buClr>
              <a:buSzPts val="1100"/>
              <a:buFont typeface="Arial"/>
              <a:buNone/>
            </a:pPr>
            <a:r>
              <a:rPr lang="es" sz="1200">
                <a:solidFill>
                  <a:srgbClr val="333333"/>
                </a:solidFill>
              </a:rPr>
              <a:t>La motivación consiste en diseñar una sesión (o más si es necesario) para crear el escenario que sea capaz de captar la curiosidad del alumnado, que active la emoción, el cuerpo, la relación y la razón. Las cuatro patas que van a sostener la acción durante todo el proceso de aprendizaje. Para ello, los docentes necesitan observar al alumnado y conocer sus intereses y la verdadera fórmula reside en conseguir conectar esos intereses con los contenidos del área o materia para que se produzca el aprendizaje. Y el aprendizaje se produce cuando conseguimos convertir información en conocimiento y para conseguirlo hay que usar la información para crear algo nuevo.</a:t>
            </a:r>
            <a:endParaRPr sz="1200">
              <a:solidFill>
                <a:srgbClr val="333333"/>
              </a:solidFill>
            </a:endParaRPr>
          </a:p>
          <a:p>
            <a:pPr marL="0" lvl="0" indent="0" algn="l" rtl="0">
              <a:spcBef>
                <a:spcPts val="200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a8af935a41_0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a8af935a41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a75cfdd15f_1_3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a75cfdd15f_1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a75cfdd15f_1_3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a75cfdd15f_1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a75cfdd15f_1_3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a75cfdd15f_1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a8af935a41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a8af935a41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9f71583b49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9f71583b4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a75cfdd15f_1_5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a75cfdd15f_1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a75cfdd15f_1_5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a75cfdd15f_1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a75cfdd15f_1_5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a75cfdd15f_1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a649826b7a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a649826b7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a75cfdd15f_1_5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a75cfdd15f_1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a75cfdd15f_1_6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a75cfdd15f_1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a75cfdd15f_1_5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a75cfdd15f_1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a75cfdd15f_1_5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a75cfdd15f_1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a75cfdd15f_1_5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a75cfdd15f_1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a75cfdd15f_1_5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a75cfdd15f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9f71583b49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9f71583b4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a75cfdd15f_1_6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a75cfdd15f_1_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a75cfdd15f_1_6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a75cfdd15f_1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a75cfdd15f_1_6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a75cfdd15f_1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442eb61d9d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442eb61d9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a75cfdd15f_1_7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a75cfdd15f_1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442eb61d9d_0_5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442eb61d9d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340028d78e_2_9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340028d78e_2_9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74aaae02bf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74aaae02b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74aaae02bf_0_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74aaae02bf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340028d78e_2_9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340028d78e_2_9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9f71583b49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9f71583b4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Explicar que es una herramienta visual Es una herramienta de Visual Thinking </a:t>
            </a:r>
            <a:r>
              <a:rPr lang="es" sz="1200">
                <a:solidFill>
                  <a:srgbClr val="222222"/>
                </a:solidFill>
                <a:highlight>
                  <a:srgbClr val="FFFFFF"/>
                </a:highlight>
              </a:rPr>
              <a:t>El modelo Canvas es una herramienta analítica que refleja las fortalezas y debilidades de un negocio en un vistazo (una única hoja). De esta forma obtenemos una visión global de nuestro modelo de negocio rápido y de forma sencilla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9f71583b49_0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9f71583b49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slide" type="title">
  <p:cSld name="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10650" y="2475033"/>
            <a:ext cx="6157800" cy="1167600"/>
          </a:xfrm>
          <a:prstGeom prst="rect">
            <a:avLst/>
          </a:prstGeom>
          <a:ln w="3810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600"/>
              <a:buNone/>
              <a:defRPr sz="3600" b="1"/>
            </a:lvl1pPr>
            <a:lvl2pPr lvl="1" algn="ctr" rtl="0">
              <a:spcBef>
                <a:spcPts val="0"/>
              </a:spcBef>
              <a:spcAft>
                <a:spcPts val="0"/>
              </a:spcAft>
              <a:buClr>
                <a:srgbClr val="434343"/>
              </a:buClr>
              <a:buSzPts val="6000"/>
              <a:buNone/>
              <a:defRPr sz="6000">
                <a:solidFill>
                  <a:srgbClr val="434343"/>
                </a:solidFill>
              </a:defRPr>
            </a:lvl2pPr>
            <a:lvl3pPr lvl="2" algn="ctr" rtl="0">
              <a:spcBef>
                <a:spcPts val="0"/>
              </a:spcBef>
              <a:spcAft>
                <a:spcPts val="0"/>
              </a:spcAft>
              <a:buClr>
                <a:srgbClr val="434343"/>
              </a:buClr>
              <a:buSzPts val="6000"/>
              <a:buNone/>
              <a:defRPr sz="6000">
                <a:solidFill>
                  <a:srgbClr val="434343"/>
                </a:solidFill>
              </a:defRPr>
            </a:lvl3pPr>
            <a:lvl4pPr lvl="3" algn="ctr" rtl="0">
              <a:spcBef>
                <a:spcPts val="0"/>
              </a:spcBef>
              <a:spcAft>
                <a:spcPts val="0"/>
              </a:spcAft>
              <a:buClr>
                <a:srgbClr val="434343"/>
              </a:buClr>
              <a:buSzPts val="6000"/>
              <a:buNone/>
              <a:defRPr sz="6000">
                <a:solidFill>
                  <a:srgbClr val="434343"/>
                </a:solidFill>
              </a:defRPr>
            </a:lvl4pPr>
            <a:lvl5pPr lvl="4" algn="ctr" rtl="0">
              <a:spcBef>
                <a:spcPts val="0"/>
              </a:spcBef>
              <a:spcAft>
                <a:spcPts val="0"/>
              </a:spcAft>
              <a:buClr>
                <a:srgbClr val="434343"/>
              </a:buClr>
              <a:buSzPts val="6000"/>
              <a:buNone/>
              <a:defRPr sz="6000">
                <a:solidFill>
                  <a:srgbClr val="434343"/>
                </a:solidFill>
              </a:defRPr>
            </a:lvl5pPr>
            <a:lvl6pPr lvl="5" algn="ctr" rtl="0">
              <a:spcBef>
                <a:spcPts val="0"/>
              </a:spcBef>
              <a:spcAft>
                <a:spcPts val="0"/>
              </a:spcAft>
              <a:buClr>
                <a:srgbClr val="434343"/>
              </a:buClr>
              <a:buSzPts val="6000"/>
              <a:buNone/>
              <a:defRPr sz="6000">
                <a:solidFill>
                  <a:srgbClr val="434343"/>
                </a:solidFill>
              </a:defRPr>
            </a:lvl6pPr>
            <a:lvl7pPr lvl="6" algn="ctr" rtl="0">
              <a:spcBef>
                <a:spcPts val="0"/>
              </a:spcBef>
              <a:spcAft>
                <a:spcPts val="0"/>
              </a:spcAft>
              <a:buClr>
                <a:srgbClr val="434343"/>
              </a:buClr>
              <a:buSzPts val="6000"/>
              <a:buNone/>
              <a:defRPr sz="6000">
                <a:solidFill>
                  <a:srgbClr val="434343"/>
                </a:solidFill>
              </a:defRPr>
            </a:lvl7pPr>
            <a:lvl8pPr lvl="7" algn="ctr" rtl="0">
              <a:spcBef>
                <a:spcPts val="0"/>
              </a:spcBef>
              <a:spcAft>
                <a:spcPts val="0"/>
              </a:spcAft>
              <a:buClr>
                <a:srgbClr val="434343"/>
              </a:buClr>
              <a:buSzPts val="6000"/>
              <a:buNone/>
              <a:defRPr sz="6000">
                <a:solidFill>
                  <a:srgbClr val="434343"/>
                </a:solidFill>
              </a:defRPr>
            </a:lvl8pPr>
            <a:lvl9pPr lvl="8" algn="ctr" rtl="0">
              <a:spcBef>
                <a:spcPts val="0"/>
              </a:spcBef>
              <a:spcAft>
                <a:spcPts val="0"/>
              </a:spcAft>
              <a:buClr>
                <a:srgbClr val="434343"/>
              </a:buClr>
              <a:buSzPts val="6000"/>
              <a:buNone/>
              <a:defRPr sz="6000">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2 columns slide" type="twoColTx">
  <p:cSld name="TITLE_AND_TWO_COLUMNS">
    <p:bg>
      <p:bgPr>
        <a:solidFill>
          <a:srgbClr val="FFFFFF"/>
        </a:solidFill>
        <a:effectLst/>
      </p:bgPr>
    </p:bg>
    <p:spTree>
      <p:nvGrpSpPr>
        <p:cNvPr id="1" name="Shape 42"/>
        <p:cNvGrpSpPr/>
        <p:nvPr/>
      </p:nvGrpSpPr>
      <p:grpSpPr>
        <a:xfrm>
          <a:off x="0" y="0"/>
          <a:ext cx="0" cy="0"/>
          <a:chOff x="0" y="0"/>
          <a:chExt cx="0" cy="0"/>
        </a:xfrm>
      </p:grpSpPr>
      <p:sp>
        <p:nvSpPr>
          <p:cNvPr id="43" name="Google Shape;43;p11"/>
          <p:cNvSpPr txBox="1">
            <a:spLocks noGrp="1"/>
          </p:cNvSpPr>
          <p:nvPr>
            <p:ph type="ctrTitle"/>
          </p:nvPr>
        </p:nvSpPr>
        <p:spPr>
          <a:xfrm>
            <a:off x="1113228" y="2095400"/>
            <a:ext cx="3169500" cy="859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a:endParaRPr/>
          </a:p>
        </p:txBody>
      </p:sp>
      <p:sp>
        <p:nvSpPr>
          <p:cNvPr id="44" name="Google Shape;44;p11"/>
          <p:cNvSpPr txBox="1">
            <a:spLocks noGrp="1"/>
          </p:cNvSpPr>
          <p:nvPr>
            <p:ph type="subTitle" idx="1"/>
          </p:nvPr>
        </p:nvSpPr>
        <p:spPr>
          <a:xfrm>
            <a:off x="1113229" y="2902667"/>
            <a:ext cx="31014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45" name="Google Shape;45;p11"/>
          <p:cNvSpPr txBox="1">
            <a:spLocks noGrp="1"/>
          </p:cNvSpPr>
          <p:nvPr>
            <p:ph type="ctrTitle" idx="2"/>
          </p:nvPr>
        </p:nvSpPr>
        <p:spPr>
          <a:xfrm>
            <a:off x="4818378" y="2095400"/>
            <a:ext cx="3169500" cy="859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a:endParaRPr/>
          </a:p>
        </p:txBody>
      </p:sp>
      <p:sp>
        <p:nvSpPr>
          <p:cNvPr id="46" name="Google Shape;46;p11"/>
          <p:cNvSpPr txBox="1">
            <a:spLocks noGrp="1"/>
          </p:cNvSpPr>
          <p:nvPr>
            <p:ph type="subTitle" idx="3"/>
          </p:nvPr>
        </p:nvSpPr>
        <p:spPr>
          <a:xfrm>
            <a:off x="4818379" y="2902667"/>
            <a:ext cx="31014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47" name="Google Shape;47;p11"/>
          <p:cNvSpPr txBox="1">
            <a:spLocks noGrp="1"/>
          </p:cNvSpPr>
          <p:nvPr>
            <p:ph type="title" idx="4"/>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2 columns slide 1">
  <p:cSld name="TITLE_AND_TWO_COLUMNS_2">
    <p:bg>
      <p:bgPr>
        <a:solidFill>
          <a:srgbClr val="FFFFFF"/>
        </a:solidFill>
        <a:effectLst/>
      </p:bgPr>
    </p:bg>
    <p:spTree>
      <p:nvGrpSpPr>
        <p:cNvPr id="1" name="Shape 48"/>
        <p:cNvGrpSpPr/>
        <p:nvPr/>
      </p:nvGrpSpPr>
      <p:grpSpPr>
        <a:xfrm>
          <a:off x="0" y="0"/>
          <a:ext cx="0" cy="0"/>
          <a:chOff x="0" y="0"/>
          <a:chExt cx="0" cy="0"/>
        </a:xfrm>
      </p:grpSpPr>
      <p:sp>
        <p:nvSpPr>
          <p:cNvPr id="49" name="Google Shape;49;p12"/>
          <p:cNvSpPr txBox="1">
            <a:spLocks noGrp="1"/>
          </p:cNvSpPr>
          <p:nvPr>
            <p:ph type="ctrTitle"/>
          </p:nvPr>
        </p:nvSpPr>
        <p:spPr>
          <a:xfrm>
            <a:off x="1113228" y="2868100"/>
            <a:ext cx="3169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0" name="Google Shape;50;p12"/>
          <p:cNvSpPr txBox="1">
            <a:spLocks noGrp="1"/>
          </p:cNvSpPr>
          <p:nvPr>
            <p:ph type="subTitle" idx="1"/>
          </p:nvPr>
        </p:nvSpPr>
        <p:spPr>
          <a:xfrm>
            <a:off x="1147278" y="3675367"/>
            <a:ext cx="31014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51" name="Google Shape;51;p12"/>
          <p:cNvSpPr txBox="1">
            <a:spLocks noGrp="1"/>
          </p:cNvSpPr>
          <p:nvPr>
            <p:ph type="ctrTitle" idx="2"/>
          </p:nvPr>
        </p:nvSpPr>
        <p:spPr>
          <a:xfrm>
            <a:off x="4818378" y="2868100"/>
            <a:ext cx="3169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2" name="Google Shape;52;p12"/>
          <p:cNvSpPr txBox="1">
            <a:spLocks noGrp="1"/>
          </p:cNvSpPr>
          <p:nvPr>
            <p:ph type="subTitle" idx="3"/>
          </p:nvPr>
        </p:nvSpPr>
        <p:spPr>
          <a:xfrm>
            <a:off x="4852428" y="3675367"/>
            <a:ext cx="31014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53" name="Google Shape;53;p12"/>
          <p:cNvSpPr txBox="1">
            <a:spLocks noGrp="1"/>
          </p:cNvSpPr>
          <p:nvPr>
            <p:ph type="title" idx="4"/>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3 columns slide">
  <p:cSld name="TITLE_AND_TWO_COLUMNS_1">
    <p:bg>
      <p:bgPr>
        <a:solidFill>
          <a:srgbClr val="FFFFFF"/>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6" name="Google Shape;56;p13"/>
          <p:cNvSpPr txBox="1">
            <a:spLocks noGrp="1"/>
          </p:cNvSpPr>
          <p:nvPr>
            <p:ph type="ctrTitle" idx="2"/>
          </p:nvPr>
        </p:nvSpPr>
        <p:spPr>
          <a:xfrm>
            <a:off x="11053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7" name="Google Shape;57;p13"/>
          <p:cNvSpPr txBox="1">
            <a:spLocks noGrp="1"/>
          </p:cNvSpPr>
          <p:nvPr>
            <p:ph type="subTitle" idx="1"/>
          </p:nvPr>
        </p:nvSpPr>
        <p:spPr>
          <a:xfrm>
            <a:off x="11053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58" name="Google Shape;58;p13"/>
          <p:cNvSpPr txBox="1">
            <a:spLocks noGrp="1"/>
          </p:cNvSpPr>
          <p:nvPr>
            <p:ph type="ctrTitle" idx="3"/>
          </p:nvPr>
        </p:nvSpPr>
        <p:spPr>
          <a:xfrm>
            <a:off x="35152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9" name="Google Shape;59;p13"/>
          <p:cNvSpPr txBox="1">
            <a:spLocks noGrp="1"/>
          </p:cNvSpPr>
          <p:nvPr>
            <p:ph type="subTitle" idx="4"/>
          </p:nvPr>
        </p:nvSpPr>
        <p:spPr>
          <a:xfrm>
            <a:off x="35152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13"/>
          <p:cNvSpPr txBox="1">
            <a:spLocks noGrp="1"/>
          </p:cNvSpPr>
          <p:nvPr>
            <p:ph type="ctrTitle" idx="5"/>
          </p:nvPr>
        </p:nvSpPr>
        <p:spPr>
          <a:xfrm>
            <a:off x="59251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1" name="Google Shape;61;p13"/>
          <p:cNvSpPr txBox="1">
            <a:spLocks noGrp="1"/>
          </p:cNvSpPr>
          <p:nvPr>
            <p:ph type="subTitle" idx="6"/>
          </p:nvPr>
        </p:nvSpPr>
        <p:spPr>
          <a:xfrm>
            <a:off x="59251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6 columns slide">
  <p:cSld name="TITLE_AND_TWO_COLUMNS_1_1">
    <p:bg>
      <p:bgPr>
        <a:solidFill>
          <a:srgbClr val="FFFFFF"/>
        </a:solidFill>
        <a:effectLst/>
      </p:bgPr>
    </p:bg>
    <p:spTree>
      <p:nvGrpSpPr>
        <p:cNvPr id="1" name="Shape 62"/>
        <p:cNvGrpSpPr/>
        <p:nvPr/>
      </p:nvGrpSpPr>
      <p:grpSpPr>
        <a:xfrm>
          <a:off x="0" y="0"/>
          <a:ext cx="0" cy="0"/>
          <a:chOff x="0" y="0"/>
          <a:chExt cx="0" cy="0"/>
        </a:xfrm>
      </p:grpSpPr>
      <p:sp>
        <p:nvSpPr>
          <p:cNvPr id="63" name="Google Shape;63;p14"/>
          <p:cNvSpPr txBox="1">
            <a:spLocks noGrp="1"/>
          </p:cNvSpPr>
          <p:nvPr>
            <p:ph type="ctrTitle"/>
          </p:nvPr>
        </p:nvSpPr>
        <p:spPr>
          <a:xfrm>
            <a:off x="11053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4" name="Google Shape;64;p14"/>
          <p:cNvSpPr txBox="1">
            <a:spLocks noGrp="1"/>
          </p:cNvSpPr>
          <p:nvPr>
            <p:ph type="subTitle" idx="1"/>
          </p:nvPr>
        </p:nvSpPr>
        <p:spPr>
          <a:xfrm>
            <a:off x="980600" y="4494733"/>
            <a:ext cx="23631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5" name="Google Shape;65;p14"/>
          <p:cNvSpPr txBox="1">
            <a:spLocks noGrp="1"/>
          </p:cNvSpPr>
          <p:nvPr>
            <p:ph type="ctrTitle" idx="2"/>
          </p:nvPr>
        </p:nvSpPr>
        <p:spPr>
          <a:xfrm>
            <a:off x="34846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6" name="Google Shape;66;p14"/>
          <p:cNvSpPr txBox="1">
            <a:spLocks noGrp="1"/>
          </p:cNvSpPr>
          <p:nvPr>
            <p:ph type="subTitle" idx="3"/>
          </p:nvPr>
        </p:nvSpPr>
        <p:spPr>
          <a:xfrm>
            <a:off x="3419975" y="4494733"/>
            <a:ext cx="22428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7" name="Google Shape;67;p14"/>
          <p:cNvSpPr txBox="1">
            <a:spLocks noGrp="1"/>
          </p:cNvSpPr>
          <p:nvPr>
            <p:ph type="ctrTitle" idx="4"/>
          </p:nvPr>
        </p:nvSpPr>
        <p:spPr>
          <a:xfrm>
            <a:off x="58802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8" name="Google Shape;68;p14"/>
          <p:cNvSpPr txBox="1">
            <a:spLocks noGrp="1"/>
          </p:cNvSpPr>
          <p:nvPr>
            <p:ph type="subTitle" idx="5"/>
          </p:nvPr>
        </p:nvSpPr>
        <p:spPr>
          <a:xfrm>
            <a:off x="5880250" y="4494733"/>
            <a:ext cx="21135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9" name="Google Shape;69;p14"/>
          <p:cNvSpPr txBox="1">
            <a:spLocks noGrp="1"/>
          </p:cNvSpPr>
          <p:nvPr>
            <p:ph type="title" idx="6"/>
          </p:nvPr>
        </p:nvSpPr>
        <p:spPr>
          <a:xfrm>
            <a:off x="773850" y="850767"/>
            <a:ext cx="7672500" cy="6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0" name="Google Shape;70;p14"/>
          <p:cNvSpPr txBox="1">
            <a:spLocks noGrp="1"/>
          </p:cNvSpPr>
          <p:nvPr>
            <p:ph type="ctrTitle" idx="7"/>
          </p:nvPr>
        </p:nvSpPr>
        <p:spPr>
          <a:xfrm>
            <a:off x="11053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71" name="Google Shape;71;p14"/>
          <p:cNvSpPr txBox="1">
            <a:spLocks noGrp="1"/>
          </p:cNvSpPr>
          <p:nvPr>
            <p:ph type="subTitle" idx="8"/>
          </p:nvPr>
        </p:nvSpPr>
        <p:spPr>
          <a:xfrm>
            <a:off x="1073150" y="2722433"/>
            <a:ext cx="21780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72" name="Google Shape;72;p14"/>
          <p:cNvSpPr txBox="1">
            <a:spLocks noGrp="1"/>
          </p:cNvSpPr>
          <p:nvPr>
            <p:ph type="ctrTitle" idx="9"/>
          </p:nvPr>
        </p:nvSpPr>
        <p:spPr>
          <a:xfrm>
            <a:off x="34846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73" name="Google Shape;73;p14"/>
          <p:cNvSpPr txBox="1">
            <a:spLocks noGrp="1"/>
          </p:cNvSpPr>
          <p:nvPr>
            <p:ph type="subTitle" idx="13"/>
          </p:nvPr>
        </p:nvSpPr>
        <p:spPr>
          <a:xfrm>
            <a:off x="3452400" y="2722433"/>
            <a:ext cx="21780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74" name="Google Shape;74;p14"/>
          <p:cNvSpPr txBox="1">
            <a:spLocks noGrp="1"/>
          </p:cNvSpPr>
          <p:nvPr>
            <p:ph type="ctrTitle" idx="14"/>
          </p:nvPr>
        </p:nvSpPr>
        <p:spPr>
          <a:xfrm>
            <a:off x="58802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75" name="Google Shape;75;p14"/>
          <p:cNvSpPr txBox="1">
            <a:spLocks noGrp="1"/>
          </p:cNvSpPr>
          <p:nvPr>
            <p:ph type="subTitle" idx="15"/>
          </p:nvPr>
        </p:nvSpPr>
        <p:spPr>
          <a:xfrm>
            <a:off x="5831650" y="2722433"/>
            <a:ext cx="22107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text &amp; some text slide">
  <p:cSld name="BIG_NUMBER">
    <p:bg>
      <p:bgPr>
        <a:solidFill>
          <a:srgbClr val="FFFFFF"/>
        </a:solidFill>
        <a:effectLst/>
      </p:bgPr>
    </p:bg>
    <p:spTree>
      <p:nvGrpSpPr>
        <p:cNvPr id="1" name="Shape 76"/>
        <p:cNvGrpSpPr/>
        <p:nvPr/>
      </p:nvGrpSpPr>
      <p:grpSpPr>
        <a:xfrm>
          <a:off x="0" y="0"/>
          <a:ext cx="0" cy="0"/>
          <a:chOff x="0" y="0"/>
          <a:chExt cx="0" cy="0"/>
        </a:xfrm>
      </p:grpSpPr>
      <p:sp>
        <p:nvSpPr>
          <p:cNvPr id="77" name="Google Shape;77;p15"/>
          <p:cNvSpPr txBox="1">
            <a:spLocks noGrp="1"/>
          </p:cNvSpPr>
          <p:nvPr>
            <p:ph type="subTitle" idx="1"/>
          </p:nvPr>
        </p:nvSpPr>
        <p:spPr>
          <a:xfrm>
            <a:off x="2433300" y="4020433"/>
            <a:ext cx="42774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78" name="Google Shape;78;p15"/>
          <p:cNvSpPr txBox="1">
            <a:spLocks noGrp="1"/>
          </p:cNvSpPr>
          <p:nvPr>
            <p:ph type="title"/>
          </p:nvPr>
        </p:nvSpPr>
        <p:spPr>
          <a:xfrm>
            <a:off x="0" y="3288533"/>
            <a:ext cx="9144000" cy="6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b="1"/>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amp; some text slide 2">
  <p:cSld name="BIG_NUMBER_2">
    <p:bg>
      <p:bgPr>
        <a:solidFill>
          <a:srgbClr val="FFFFFF"/>
        </a:solid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title" hasCustomPrompt="1"/>
          </p:nvPr>
        </p:nvSpPr>
        <p:spPr>
          <a:xfrm>
            <a:off x="742950" y="1650800"/>
            <a:ext cx="7729500" cy="261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1" name="Google Shape;81;p16"/>
          <p:cNvSpPr txBox="1">
            <a:spLocks noGrp="1"/>
          </p:cNvSpPr>
          <p:nvPr>
            <p:ph type="subTitle" idx="1"/>
          </p:nvPr>
        </p:nvSpPr>
        <p:spPr>
          <a:xfrm>
            <a:off x="2433300" y="4020433"/>
            <a:ext cx="42774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mp; some text slide 1">
  <p:cSld name="BIG_NUMBER_1">
    <p:bg>
      <p:bgPr>
        <a:solidFill>
          <a:srgbClr val="FFFFFF"/>
        </a:solidFill>
        <a:effectLst/>
      </p:bgPr>
    </p:bg>
    <p:spTree>
      <p:nvGrpSpPr>
        <p:cNvPr id="1" name="Shape 82"/>
        <p:cNvGrpSpPr/>
        <p:nvPr/>
      </p:nvGrpSpPr>
      <p:grpSpPr>
        <a:xfrm>
          <a:off x="0" y="0"/>
          <a:ext cx="0" cy="0"/>
          <a:chOff x="0" y="0"/>
          <a:chExt cx="0" cy="0"/>
        </a:xfrm>
      </p:grpSpPr>
      <p:sp>
        <p:nvSpPr>
          <p:cNvPr id="83" name="Google Shape;83;p17"/>
          <p:cNvSpPr txBox="1">
            <a:spLocks noGrp="1"/>
          </p:cNvSpPr>
          <p:nvPr>
            <p:ph type="title" hasCustomPrompt="1"/>
          </p:nvPr>
        </p:nvSpPr>
        <p:spPr>
          <a:xfrm>
            <a:off x="742950" y="1110133"/>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4" name="Google Shape;84;p17"/>
          <p:cNvSpPr txBox="1">
            <a:spLocks noGrp="1"/>
          </p:cNvSpPr>
          <p:nvPr>
            <p:ph type="subTitle" idx="1"/>
          </p:nvPr>
        </p:nvSpPr>
        <p:spPr>
          <a:xfrm>
            <a:off x="1667075" y="1959333"/>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85" name="Google Shape;85;p17"/>
          <p:cNvSpPr txBox="1">
            <a:spLocks noGrp="1"/>
          </p:cNvSpPr>
          <p:nvPr>
            <p:ph type="title" idx="2" hasCustomPrompt="1"/>
          </p:nvPr>
        </p:nvSpPr>
        <p:spPr>
          <a:xfrm>
            <a:off x="742950" y="2608000"/>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6" name="Google Shape;86;p17"/>
          <p:cNvSpPr txBox="1">
            <a:spLocks noGrp="1"/>
          </p:cNvSpPr>
          <p:nvPr>
            <p:ph type="subTitle" idx="3"/>
          </p:nvPr>
        </p:nvSpPr>
        <p:spPr>
          <a:xfrm>
            <a:off x="1667075" y="3457200"/>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87" name="Google Shape;87;p17"/>
          <p:cNvSpPr txBox="1">
            <a:spLocks noGrp="1"/>
          </p:cNvSpPr>
          <p:nvPr>
            <p:ph type="title" idx="4" hasCustomPrompt="1"/>
          </p:nvPr>
        </p:nvSpPr>
        <p:spPr>
          <a:xfrm>
            <a:off x="742950" y="4105867"/>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8" name="Google Shape;88;p17"/>
          <p:cNvSpPr txBox="1">
            <a:spLocks noGrp="1"/>
          </p:cNvSpPr>
          <p:nvPr>
            <p:ph type="subTitle" idx="5"/>
          </p:nvPr>
        </p:nvSpPr>
        <p:spPr>
          <a:xfrm>
            <a:off x="1667075" y="4955067"/>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slide" type="blank">
  <p:cSld name="BLANK">
    <p:bg>
      <p:bgPr>
        <a:solidFill>
          <a:srgbClr val="FFFFFF"/>
        </a:solidFill>
        <a:effectLst/>
      </p:bgPr>
    </p:bg>
    <p:spTree>
      <p:nvGrpSpPr>
        <p:cNvPr id="1" name="Shape 89"/>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White frame">
  <p:cSld name="BLANK_1_1">
    <p:bg>
      <p:bgPr>
        <a:solidFill>
          <a:srgbClr val="FFFFFF"/>
        </a:solidFill>
        <a:effectLst/>
      </p:bgPr>
    </p:bg>
    <p:spTree>
      <p:nvGrpSpPr>
        <p:cNvPr id="1" name="Shape 90"/>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quare with title and text">
  <p:cSld name="CUSTOM_1">
    <p:bg>
      <p:bgPr>
        <a:solidFill>
          <a:srgbClr val="FFFFFF"/>
        </a:solidFill>
        <a:effectLst/>
      </p:bgPr>
    </p:bg>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737850" y="1307013"/>
            <a:ext cx="3571500" cy="7707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None/>
              <a:defRPr b="1"/>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93" name="Google Shape;93;p20"/>
          <p:cNvSpPr txBox="1">
            <a:spLocks noGrp="1"/>
          </p:cNvSpPr>
          <p:nvPr>
            <p:ph type="subTitle" idx="1"/>
          </p:nvPr>
        </p:nvSpPr>
        <p:spPr>
          <a:xfrm>
            <a:off x="737850" y="3015333"/>
            <a:ext cx="3606600" cy="258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Content" type="secHead">
  <p:cSld name="SECTION_HEADER">
    <p:bg>
      <p:bgPr>
        <a:solidFill>
          <a:srgbClr val="FFFFFF"/>
        </a:solid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title"/>
          </p:nvPr>
        </p:nvSpPr>
        <p:spPr>
          <a:xfrm>
            <a:off x="4698275" y="253267"/>
            <a:ext cx="53112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12" name="Google Shape;12;p3"/>
          <p:cNvSpPr txBox="1">
            <a:spLocks noGrp="1"/>
          </p:cNvSpPr>
          <p:nvPr>
            <p:ph type="subTitle" idx="1"/>
          </p:nvPr>
        </p:nvSpPr>
        <p:spPr>
          <a:xfrm>
            <a:off x="4696224" y="2279256"/>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3" name="Google Shape;13;p3"/>
          <p:cNvSpPr/>
          <p:nvPr/>
        </p:nvSpPr>
        <p:spPr>
          <a:xfrm>
            <a:off x="4572000" y="496274"/>
            <a:ext cx="2520900" cy="770700"/>
          </a:xfrm>
          <a:prstGeom prst="rect">
            <a:avLst/>
          </a:prstGeom>
          <a:noFill/>
          <a:ln w="381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14" name="Google Shape;14;p3"/>
          <p:cNvSpPr txBox="1">
            <a:spLocks noGrp="1"/>
          </p:cNvSpPr>
          <p:nvPr>
            <p:ph type="title" idx="2"/>
          </p:nvPr>
        </p:nvSpPr>
        <p:spPr>
          <a:xfrm>
            <a:off x="4696225" y="1534290"/>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5" name="Google Shape;15;p3"/>
          <p:cNvSpPr txBox="1">
            <a:spLocks noGrp="1"/>
          </p:cNvSpPr>
          <p:nvPr>
            <p:ph type="subTitle" idx="3"/>
          </p:nvPr>
        </p:nvSpPr>
        <p:spPr>
          <a:xfrm>
            <a:off x="4696224" y="3782230"/>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6" name="Google Shape;16;p3"/>
          <p:cNvSpPr txBox="1">
            <a:spLocks noGrp="1"/>
          </p:cNvSpPr>
          <p:nvPr>
            <p:ph type="title" idx="4"/>
          </p:nvPr>
        </p:nvSpPr>
        <p:spPr>
          <a:xfrm>
            <a:off x="4696225" y="3037257"/>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7" name="Google Shape;17;p3"/>
          <p:cNvSpPr txBox="1">
            <a:spLocks noGrp="1"/>
          </p:cNvSpPr>
          <p:nvPr>
            <p:ph type="subTitle" idx="5"/>
          </p:nvPr>
        </p:nvSpPr>
        <p:spPr>
          <a:xfrm>
            <a:off x="4696224" y="5289986"/>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8" name="Google Shape;18;p3"/>
          <p:cNvSpPr txBox="1">
            <a:spLocks noGrp="1"/>
          </p:cNvSpPr>
          <p:nvPr>
            <p:ph type="title" idx="6"/>
          </p:nvPr>
        </p:nvSpPr>
        <p:spPr>
          <a:xfrm>
            <a:off x="4696225" y="4540245"/>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9" name="Google Shape;19;p3"/>
          <p:cNvSpPr txBox="1">
            <a:spLocks noGrp="1"/>
          </p:cNvSpPr>
          <p:nvPr>
            <p:ph type="title" idx="7" hasCustomPrompt="1"/>
          </p:nvPr>
        </p:nvSpPr>
        <p:spPr>
          <a:xfrm>
            <a:off x="3372225" y="2024367"/>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20" name="Google Shape;20;p3"/>
          <p:cNvSpPr txBox="1">
            <a:spLocks noGrp="1"/>
          </p:cNvSpPr>
          <p:nvPr>
            <p:ph type="title" idx="8" hasCustomPrompt="1"/>
          </p:nvPr>
        </p:nvSpPr>
        <p:spPr>
          <a:xfrm>
            <a:off x="3372225" y="3527333"/>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21" name="Google Shape;21;p3"/>
          <p:cNvSpPr txBox="1">
            <a:spLocks noGrp="1"/>
          </p:cNvSpPr>
          <p:nvPr>
            <p:ph type="title" idx="9" hasCustomPrompt="1"/>
          </p:nvPr>
        </p:nvSpPr>
        <p:spPr>
          <a:xfrm>
            <a:off x="3372225" y="5030300"/>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ubtitle with cyan frame">
  <p:cSld name="CUSTOM_1_1_1">
    <p:bg>
      <p:bgPr>
        <a:solidFill>
          <a:srgbClr val="FFFFFF"/>
        </a:solidFill>
        <a:effectLst/>
      </p:bgPr>
    </p:bg>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626079" y="1307013"/>
            <a:ext cx="3571500" cy="770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96" name="Google Shape;96;p21"/>
          <p:cNvSpPr txBox="1">
            <a:spLocks noGrp="1"/>
          </p:cNvSpPr>
          <p:nvPr>
            <p:ph type="subTitle" idx="1"/>
          </p:nvPr>
        </p:nvSpPr>
        <p:spPr>
          <a:xfrm>
            <a:off x="626079" y="3015333"/>
            <a:ext cx="36066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7" name="Google Shape;97;p21"/>
          <p:cNvSpPr txBox="1">
            <a:spLocks noGrp="1"/>
          </p:cNvSpPr>
          <p:nvPr>
            <p:ph type="subTitle" idx="2"/>
          </p:nvPr>
        </p:nvSpPr>
        <p:spPr>
          <a:xfrm>
            <a:off x="5079304" y="3015333"/>
            <a:ext cx="36066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yan frame 1">
  <p:cSld name="CUSTOM_1_1_1_1">
    <p:bg>
      <p:bgPr>
        <a:solidFill>
          <a:srgbClr val="FFFFFF"/>
        </a:solidFill>
        <a:effectLst/>
      </p:bgPr>
    </p:bg>
    <p:spTree>
      <p:nvGrpSpPr>
        <p:cNvPr id="1" name="Shape 98"/>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yan with title and text ">
  <p:cSld name="CUSTOM_2">
    <p:spTree>
      <p:nvGrpSpPr>
        <p:cNvPr id="1" name="Shape 99"/>
        <p:cNvGrpSpPr/>
        <p:nvPr/>
      </p:nvGrpSpPr>
      <p:grpSpPr>
        <a:xfrm>
          <a:off x="0" y="0"/>
          <a:ext cx="0" cy="0"/>
          <a:chOff x="0" y="0"/>
          <a:chExt cx="0" cy="0"/>
        </a:xfrm>
      </p:grpSpPr>
      <p:sp>
        <p:nvSpPr>
          <p:cNvPr id="100" name="Google Shape;100;p23"/>
          <p:cNvSpPr txBox="1">
            <a:spLocks noGrp="1"/>
          </p:cNvSpPr>
          <p:nvPr>
            <p:ph type="title"/>
          </p:nvPr>
        </p:nvSpPr>
        <p:spPr>
          <a:xfrm>
            <a:off x="4696275" y="2300600"/>
            <a:ext cx="30555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01" name="Google Shape;101;p23"/>
          <p:cNvSpPr txBox="1">
            <a:spLocks noGrp="1"/>
          </p:cNvSpPr>
          <p:nvPr>
            <p:ph type="subTitle" idx="1"/>
          </p:nvPr>
        </p:nvSpPr>
        <p:spPr>
          <a:xfrm>
            <a:off x="4696275" y="3786600"/>
            <a:ext cx="2770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666666"/>
                </a:solidFill>
              </a:defRPr>
            </a:lvl1pPr>
            <a:lvl2pPr lvl="1" rtl="0">
              <a:spcBef>
                <a:spcPts val="0"/>
              </a:spcBef>
              <a:spcAft>
                <a:spcPts val="0"/>
              </a:spcAft>
              <a:buNone/>
              <a:defRPr>
                <a:solidFill>
                  <a:srgbClr val="666666"/>
                </a:solidFill>
              </a:defRPr>
            </a:lvl2pPr>
            <a:lvl3pPr lvl="2" rtl="0">
              <a:spcBef>
                <a:spcPts val="0"/>
              </a:spcBef>
              <a:spcAft>
                <a:spcPts val="0"/>
              </a:spcAft>
              <a:buNone/>
              <a:defRPr>
                <a:solidFill>
                  <a:srgbClr val="666666"/>
                </a:solidFill>
              </a:defRPr>
            </a:lvl3pPr>
            <a:lvl4pPr lvl="3" rtl="0">
              <a:spcBef>
                <a:spcPts val="0"/>
              </a:spcBef>
              <a:spcAft>
                <a:spcPts val="0"/>
              </a:spcAft>
              <a:buNone/>
              <a:defRPr>
                <a:solidFill>
                  <a:srgbClr val="666666"/>
                </a:solidFill>
              </a:defRPr>
            </a:lvl4pPr>
            <a:lvl5pPr lvl="4" rtl="0">
              <a:spcBef>
                <a:spcPts val="0"/>
              </a:spcBef>
              <a:spcAft>
                <a:spcPts val="0"/>
              </a:spcAft>
              <a:buNone/>
              <a:defRPr>
                <a:solidFill>
                  <a:srgbClr val="666666"/>
                </a:solidFill>
              </a:defRPr>
            </a:lvl5pPr>
            <a:lvl6pPr lvl="5" rtl="0">
              <a:spcBef>
                <a:spcPts val="0"/>
              </a:spcBef>
              <a:spcAft>
                <a:spcPts val="0"/>
              </a:spcAft>
              <a:buNone/>
              <a:defRPr>
                <a:solidFill>
                  <a:srgbClr val="666666"/>
                </a:solidFill>
              </a:defRPr>
            </a:lvl6pPr>
            <a:lvl7pPr lvl="6" rtl="0">
              <a:spcBef>
                <a:spcPts val="0"/>
              </a:spcBef>
              <a:spcAft>
                <a:spcPts val="0"/>
              </a:spcAft>
              <a:buNone/>
              <a:defRPr>
                <a:solidFill>
                  <a:srgbClr val="666666"/>
                </a:solidFill>
              </a:defRPr>
            </a:lvl7pPr>
            <a:lvl8pPr lvl="7" rtl="0">
              <a:spcBef>
                <a:spcPts val="0"/>
              </a:spcBef>
              <a:spcAft>
                <a:spcPts val="0"/>
              </a:spcAft>
              <a:buNone/>
              <a:defRPr>
                <a:solidFill>
                  <a:srgbClr val="666666"/>
                </a:solidFill>
              </a:defRPr>
            </a:lvl8pPr>
            <a:lvl9pPr lvl="8" rtl="0">
              <a:spcBef>
                <a:spcPts val="0"/>
              </a:spcBef>
              <a:spcAft>
                <a:spcPts val="0"/>
              </a:spcAft>
              <a:buNone/>
              <a:defRPr>
                <a:solidFill>
                  <a:srgbClr val="666666"/>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yan with title and text  1">
  <p:cSld name="CUSTOM_2_1">
    <p:spTree>
      <p:nvGrpSpPr>
        <p:cNvPr id="1" name="Shape 102"/>
        <p:cNvGrpSpPr/>
        <p:nvPr/>
      </p:nvGrpSpPr>
      <p:grpSpPr>
        <a:xfrm>
          <a:off x="0" y="0"/>
          <a:ext cx="0" cy="0"/>
          <a:chOff x="0" y="0"/>
          <a:chExt cx="0" cy="0"/>
        </a:xfrm>
      </p:grpSpPr>
      <p:sp>
        <p:nvSpPr>
          <p:cNvPr id="103" name="Google Shape;103;p24"/>
          <p:cNvSpPr txBox="1">
            <a:spLocks noGrp="1"/>
          </p:cNvSpPr>
          <p:nvPr>
            <p:ph type="title"/>
          </p:nvPr>
        </p:nvSpPr>
        <p:spPr>
          <a:xfrm>
            <a:off x="1630100" y="2300600"/>
            <a:ext cx="3055500" cy="14859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2400"/>
              <a:buNone/>
              <a:defRPr b="1"/>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endParaRPr/>
          </a:p>
        </p:txBody>
      </p:sp>
      <p:sp>
        <p:nvSpPr>
          <p:cNvPr id="104" name="Google Shape;104;p24"/>
          <p:cNvSpPr txBox="1">
            <a:spLocks noGrp="1"/>
          </p:cNvSpPr>
          <p:nvPr>
            <p:ph type="subTitle" idx="1"/>
          </p:nvPr>
        </p:nvSpPr>
        <p:spPr>
          <a:xfrm>
            <a:off x="1915400" y="3786600"/>
            <a:ext cx="2770200" cy="770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rgbClr val="666666"/>
                </a:solidFill>
              </a:defRPr>
            </a:lvl1pPr>
            <a:lvl2pPr lvl="1" algn="r" rtl="0">
              <a:spcBef>
                <a:spcPts val="0"/>
              </a:spcBef>
              <a:spcAft>
                <a:spcPts val="0"/>
              </a:spcAft>
              <a:buNone/>
              <a:defRPr>
                <a:solidFill>
                  <a:srgbClr val="666666"/>
                </a:solidFill>
              </a:defRPr>
            </a:lvl2pPr>
            <a:lvl3pPr lvl="2" algn="r" rtl="0">
              <a:spcBef>
                <a:spcPts val="0"/>
              </a:spcBef>
              <a:spcAft>
                <a:spcPts val="0"/>
              </a:spcAft>
              <a:buNone/>
              <a:defRPr>
                <a:solidFill>
                  <a:srgbClr val="666666"/>
                </a:solidFill>
              </a:defRPr>
            </a:lvl3pPr>
            <a:lvl4pPr lvl="3" algn="r" rtl="0">
              <a:spcBef>
                <a:spcPts val="0"/>
              </a:spcBef>
              <a:spcAft>
                <a:spcPts val="0"/>
              </a:spcAft>
              <a:buNone/>
              <a:defRPr>
                <a:solidFill>
                  <a:srgbClr val="666666"/>
                </a:solidFill>
              </a:defRPr>
            </a:lvl4pPr>
            <a:lvl5pPr lvl="4" algn="r" rtl="0">
              <a:spcBef>
                <a:spcPts val="0"/>
              </a:spcBef>
              <a:spcAft>
                <a:spcPts val="0"/>
              </a:spcAft>
              <a:buNone/>
              <a:defRPr>
                <a:solidFill>
                  <a:srgbClr val="666666"/>
                </a:solidFill>
              </a:defRPr>
            </a:lvl5pPr>
            <a:lvl6pPr lvl="5" algn="r" rtl="0">
              <a:spcBef>
                <a:spcPts val="0"/>
              </a:spcBef>
              <a:spcAft>
                <a:spcPts val="0"/>
              </a:spcAft>
              <a:buNone/>
              <a:defRPr>
                <a:solidFill>
                  <a:srgbClr val="666666"/>
                </a:solidFill>
              </a:defRPr>
            </a:lvl6pPr>
            <a:lvl7pPr lvl="6" algn="r" rtl="0">
              <a:spcBef>
                <a:spcPts val="0"/>
              </a:spcBef>
              <a:spcAft>
                <a:spcPts val="0"/>
              </a:spcAft>
              <a:buNone/>
              <a:defRPr>
                <a:solidFill>
                  <a:srgbClr val="666666"/>
                </a:solidFill>
              </a:defRPr>
            </a:lvl7pPr>
            <a:lvl8pPr lvl="7" algn="r" rtl="0">
              <a:spcBef>
                <a:spcPts val="0"/>
              </a:spcBef>
              <a:spcAft>
                <a:spcPts val="0"/>
              </a:spcAft>
              <a:buNone/>
              <a:defRPr>
                <a:solidFill>
                  <a:srgbClr val="666666"/>
                </a:solidFill>
              </a:defRPr>
            </a:lvl8pPr>
            <a:lvl9pPr lvl="8" algn="r" rtl="0">
              <a:spcBef>
                <a:spcPts val="0"/>
              </a:spcBef>
              <a:spcAft>
                <a:spcPts val="0"/>
              </a:spcAft>
              <a:buNone/>
              <a:defRPr>
                <a:solidFill>
                  <a:srgbClr val="666666"/>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yan with title and text">
  <p:cSld name="CUSTOM_7">
    <p:bg>
      <p:bgPr>
        <a:solidFill>
          <a:srgbClr val="D2D700"/>
        </a:solid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2675900" y="1626713"/>
            <a:ext cx="3926100" cy="643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7" name="Google Shape;107;p25"/>
          <p:cNvSpPr txBox="1">
            <a:spLocks noGrp="1"/>
          </p:cNvSpPr>
          <p:nvPr>
            <p:ph type="subTitle" idx="1"/>
          </p:nvPr>
        </p:nvSpPr>
        <p:spPr>
          <a:xfrm>
            <a:off x="2675901" y="3397000"/>
            <a:ext cx="31362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with frame ">
  <p:cSld name="BLANK_1_1_1">
    <p:bg>
      <p:bgPr>
        <a:noFill/>
        <a:effectLst/>
      </p:bgPr>
    </p:bg>
    <p:spTree>
      <p:nvGrpSpPr>
        <p:cNvPr id="1" name="Shape 108"/>
        <p:cNvGrpSpPr/>
        <p:nvPr/>
      </p:nvGrpSpPr>
      <p:grpSpPr>
        <a:xfrm>
          <a:off x="0" y="0"/>
          <a:ext cx="0" cy="0"/>
          <a:chOff x="0" y="0"/>
          <a:chExt cx="0" cy="0"/>
        </a:xfrm>
      </p:grpSpPr>
      <p:sp>
        <p:nvSpPr>
          <p:cNvPr id="109" name="Google Shape;109;p26"/>
          <p:cNvSpPr txBox="1">
            <a:spLocks noGrp="1"/>
          </p:cNvSpPr>
          <p:nvPr>
            <p:ph type="title"/>
          </p:nvPr>
        </p:nvSpPr>
        <p:spPr>
          <a:xfrm>
            <a:off x="783525" y="2317400"/>
            <a:ext cx="2545800" cy="222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with frame  1">
  <p:cSld name="BLANK_1_1_1_1">
    <p:bg>
      <p:bgPr>
        <a:solidFill>
          <a:srgbClr val="85B016"/>
        </a:solidFill>
        <a:effectLst/>
      </p:bgPr>
    </p:bg>
    <p:spTree>
      <p:nvGrpSpPr>
        <p:cNvPr id="1" name="Shape 110"/>
        <p:cNvGrpSpPr/>
        <p:nvPr/>
      </p:nvGrpSpPr>
      <p:grpSpPr>
        <a:xfrm>
          <a:off x="0" y="0"/>
          <a:ext cx="0" cy="0"/>
          <a:chOff x="0" y="0"/>
          <a:chExt cx="0" cy="0"/>
        </a:xfrm>
      </p:grpSpPr>
      <p:sp>
        <p:nvSpPr>
          <p:cNvPr id="111" name="Google Shape;111;p27"/>
          <p:cNvSpPr/>
          <p:nvPr/>
        </p:nvSpPr>
        <p:spPr>
          <a:xfrm>
            <a:off x="406950"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7"/>
          <p:cNvSpPr txBox="1">
            <a:spLocks noGrp="1"/>
          </p:cNvSpPr>
          <p:nvPr>
            <p:ph type="title"/>
          </p:nvPr>
        </p:nvSpPr>
        <p:spPr>
          <a:xfrm>
            <a:off x="783525" y="828667"/>
            <a:ext cx="7618200" cy="524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13"/>
        <p:cNvGrpSpPr/>
        <p:nvPr/>
      </p:nvGrpSpPr>
      <p:grpSpPr>
        <a:xfrm>
          <a:off x="0" y="0"/>
          <a:ext cx="0" cy="0"/>
          <a:chOff x="0" y="0"/>
          <a:chExt cx="0" cy="0"/>
        </a:xfrm>
      </p:grpSpPr>
      <p:sp>
        <p:nvSpPr>
          <p:cNvPr id="114" name="Google Shape;114;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4400"/>
              <a:buFont typeface="Arial"/>
              <a:buNone/>
              <a:defRPr b="0" i="0">
                <a:latin typeface="Arial"/>
                <a:ea typeface="Arial"/>
                <a:cs typeface="Arial"/>
                <a:sym typeface="Aria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15" name="Google Shape;115;p2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431800" algn="l" rtl="0">
              <a:spcBef>
                <a:spcPts val="640"/>
              </a:spcBef>
              <a:spcAft>
                <a:spcPts val="0"/>
              </a:spcAft>
              <a:buClr>
                <a:schemeClr val="dk1"/>
              </a:buClr>
              <a:buSzPts val="3200"/>
              <a:buChar char="●"/>
              <a:defRPr b="0" i="0">
                <a:latin typeface="Arial"/>
                <a:ea typeface="Arial"/>
                <a:cs typeface="Arial"/>
                <a:sym typeface="Arial"/>
              </a:defRPr>
            </a:lvl1pPr>
            <a:lvl2pPr marL="914400" lvl="1" indent="-406400" algn="l" rtl="0">
              <a:spcBef>
                <a:spcPts val="560"/>
              </a:spcBef>
              <a:spcAft>
                <a:spcPts val="0"/>
              </a:spcAft>
              <a:buClr>
                <a:schemeClr val="dk1"/>
              </a:buClr>
              <a:buSzPts val="2800"/>
              <a:buChar char="○"/>
              <a:defRPr b="0" i="0">
                <a:latin typeface="Arial"/>
                <a:ea typeface="Arial"/>
                <a:cs typeface="Arial"/>
                <a:sym typeface="Arial"/>
              </a:defRPr>
            </a:lvl2pPr>
            <a:lvl3pPr marL="1371600" lvl="2" indent="-381000" algn="l" rtl="0">
              <a:spcBef>
                <a:spcPts val="480"/>
              </a:spcBef>
              <a:spcAft>
                <a:spcPts val="0"/>
              </a:spcAft>
              <a:buClr>
                <a:schemeClr val="dk1"/>
              </a:buClr>
              <a:buSzPts val="2400"/>
              <a:buChar char="■"/>
              <a:defRPr b="0" i="0">
                <a:latin typeface="Arial"/>
                <a:ea typeface="Arial"/>
                <a:cs typeface="Arial"/>
                <a:sym typeface="Arial"/>
              </a:defRPr>
            </a:lvl3pPr>
            <a:lvl4pPr marL="1828800" lvl="3" indent="-355600" algn="l" rtl="0">
              <a:spcBef>
                <a:spcPts val="400"/>
              </a:spcBef>
              <a:spcAft>
                <a:spcPts val="0"/>
              </a:spcAft>
              <a:buClr>
                <a:schemeClr val="dk1"/>
              </a:buClr>
              <a:buSzPts val="2000"/>
              <a:buChar char="●"/>
              <a:defRPr b="0" i="0">
                <a:latin typeface="Arial"/>
                <a:ea typeface="Arial"/>
                <a:cs typeface="Arial"/>
                <a:sym typeface="Arial"/>
              </a:defRPr>
            </a:lvl4pPr>
            <a:lvl5pPr marL="2286000" lvl="4" indent="-355600" algn="l" rtl="0">
              <a:spcBef>
                <a:spcPts val="400"/>
              </a:spcBef>
              <a:spcAft>
                <a:spcPts val="0"/>
              </a:spcAft>
              <a:buClr>
                <a:schemeClr val="dk1"/>
              </a:buClr>
              <a:buSzPts val="2000"/>
              <a:buChar char="○"/>
              <a:defRPr b="0" i="0">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Title slide" type="title">
  <p:cSld name="TITLE">
    <p:bg>
      <p:bgPr>
        <a:solidFill>
          <a:srgbClr val="FFFFFF"/>
        </a:solidFill>
        <a:effectLst/>
      </p:bgPr>
    </p:bg>
    <p:spTree>
      <p:nvGrpSpPr>
        <p:cNvPr id="1" name="Shape 119"/>
        <p:cNvGrpSpPr/>
        <p:nvPr/>
      </p:nvGrpSpPr>
      <p:grpSpPr>
        <a:xfrm>
          <a:off x="0" y="0"/>
          <a:ext cx="0" cy="0"/>
          <a:chOff x="0" y="0"/>
          <a:chExt cx="0" cy="0"/>
        </a:xfrm>
      </p:grpSpPr>
      <p:sp>
        <p:nvSpPr>
          <p:cNvPr id="120" name="Google Shape;120;p30"/>
          <p:cNvSpPr txBox="1">
            <a:spLocks noGrp="1"/>
          </p:cNvSpPr>
          <p:nvPr>
            <p:ph type="ctrTitle"/>
          </p:nvPr>
        </p:nvSpPr>
        <p:spPr>
          <a:xfrm>
            <a:off x="1610650" y="2475033"/>
            <a:ext cx="6157800" cy="1167600"/>
          </a:xfrm>
          <a:prstGeom prst="rect">
            <a:avLst/>
          </a:prstGeom>
          <a:ln w="3810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600"/>
              <a:buNone/>
              <a:defRPr sz="3600" b="1"/>
            </a:lvl1pPr>
            <a:lvl2pPr lvl="1" algn="ctr" rtl="0">
              <a:spcBef>
                <a:spcPts val="0"/>
              </a:spcBef>
              <a:spcAft>
                <a:spcPts val="0"/>
              </a:spcAft>
              <a:buClr>
                <a:srgbClr val="434343"/>
              </a:buClr>
              <a:buSzPts val="6000"/>
              <a:buNone/>
              <a:defRPr sz="6000">
                <a:solidFill>
                  <a:srgbClr val="434343"/>
                </a:solidFill>
              </a:defRPr>
            </a:lvl2pPr>
            <a:lvl3pPr lvl="2" algn="ctr" rtl="0">
              <a:spcBef>
                <a:spcPts val="0"/>
              </a:spcBef>
              <a:spcAft>
                <a:spcPts val="0"/>
              </a:spcAft>
              <a:buClr>
                <a:srgbClr val="434343"/>
              </a:buClr>
              <a:buSzPts val="6000"/>
              <a:buNone/>
              <a:defRPr sz="6000">
                <a:solidFill>
                  <a:srgbClr val="434343"/>
                </a:solidFill>
              </a:defRPr>
            </a:lvl3pPr>
            <a:lvl4pPr lvl="3" algn="ctr" rtl="0">
              <a:spcBef>
                <a:spcPts val="0"/>
              </a:spcBef>
              <a:spcAft>
                <a:spcPts val="0"/>
              </a:spcAft>
              <a:buClr>
                <a:srgbClr val="434343"/>
              </a:buClr>
              <a:buSzPts val="6000"/>
              <a:buNone/>
              <a:defRPr sz="6000">
                <a:solidFill>
                  <a:srgbClr val="434343"/>
                </a:solidFill>
              </a:defRPr>
            </a:lvl4pPr>
            <a:lvl5pPr lvl="4" algn="ctr" rtl="0">
              <a:spcBef>
                <a:spcPts val="0"/>
              </a:spcBef>
              <a:spcAft>
                <a:spcPts val="0"/>
              </a:spcAft>
              <a:buClr>
                <a:srgbClr val="434343"/>
              </a:buClr>
              <a:buSzPts val="6000"/>
              <a:buNone/>
              <a:defRPr sz="6000">
                <a:solidFill>
                  <a:srgbClr val="434343"/>
                </a:solidFill>
              </a:defRPr>
            </a:lvl5pPr>
            <a:lvl6pPr lvl="5" algn="ctr" rtl="0">
              <a:spcBef>
                <a:spcPts val="0"/>
              </a:spcBef>
              <a:spcAft>
                <a:spcPts val="0"/>
              </a:spcAft>
              <a:buClr>
                <a:srgbClr val="434343"/>
              </a:buClr>
              <a:buSzPts val="6000"/>
              <a:buNone/>
              <a:defRPr sz="6000">
                <a:solidFill>
                  <a:srgbClr val="434343"/>
                </a:solidFill>
              </a:defRPr>
            </a:lvl6pPr>
            <a:lvl7pPr lvl="6" algn="ctr" rtl="0">
              <a:spcBef>
                <a:spcPts val="0"/>
              </a:spcBef>
              <a:spcAft>
                <a:spcPts val="0"/>
              </a:spcAft>
              <a:buClr>
                <a:srgbClr val="434343"/>
              </a:buClr>
              <a:buSzPts val="6000"/>
              <a:buNone/>
              <a:defRPr sz="6000">
                <a:solidFill>
                  <a:srgbClr val="434343"/>
                </a:solidFill>
              </a:defRPr>
            </a:lvl7pPr>
            <a:lvl8pPr lvl="7" algn="ctr" rtl="0">
              <a:spcBef>
                <a:spcPts val="0"/>
              </a:spcBef>
              <a:spcAft>
                <a:spcPts val="0"/>
              </a:spcAft>
              <a:buClr>
                <a:srgbClr val="434343"/>
              </a:buClr>
              <a:buSzPts val="6000"/>
              <a:buNone/>
              <a:defRPr sz="6000">
                <a:solidFill>
                  <a:srgbClr val="434343"/>
                </a:solidFill>
              </a:defRPr>
            </a:lvl8pPr>
            <a:lvl9pPr lvl="8" algn="ctr" rtl="0">
              <a:spcBef>
                <a:spcPts val="0"/>
              </a:spcBef>
              <a:spcAft>
                <a:spcPts val="0"/>
              </a:spcAft>
              <a:buClr>
                <a:srgbClr val="434343"/>
              </a:buClr>
              <a:buSzPts val="6000"/>
              <a:buNone/>
              <a:defRPr sz="6000">
                <a:solidFill>
                  <a:srgbClr val="434343"/>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Content" type="secHead">
  <p:cSld name="SECTION_HEADER">
    <p:bg>
      <p:bgPr>
        <a:solidFill>
          <a:srgbClr val="FFFFFF"/>
        </a:solidFill>
        <a:effectLst/>
      </p:bgPr>
    </p:bg>
    <p:spTree>
      <p:nvGrpSpPr>
        <p:cNvPr id="1" name="Shape 121"/>
        <p:cNvGrpSpPr/>
        <p:nvPr/>
      </p:nvGrpSpPr>
      <p:grpSpPr>
        <a:xfrm>
          <a:off x="0" y="0"/>
          <a:ext cx="0" cy="0"/>
          <a:chOff x="0" y="0"/>
          <a:chExt cx="0" cy="0"/>
        </a:xfrm>
      </p:grpSpPr>
      <p:sp>
        <p:nvSpPr>
          <p:cNvPr id="122" name="Google Shape;122;p31"/>
          <p:cNvSpPr txBox="1">
            <a:spLocks noGrp="1"/>
          </p:cNvSpPr>
          <p:nvPr>
            <p:ph type="title"/>
          </p:nvPr>
        </p:nvSpPr>
        <p:spPr>
          <a:xfrm>
            <a:off x="4698275" y="253267"/>
            <a:ext cx="53112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123" name="Google Shape;123;p31"/>
          <p:cNvSpPr txBox="1">
            <a:spLocks noGrp="1"/>
          </p:cNvSpPr>
          <p:nvPr>
            <p:ph type="subTitle" idx="1"/>
          </p:nvPr>
        </p:nvSpPr>
        <p:spPr>
          <a:xfrm>
            <a:off x="4696224" y="2279256"/>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24" name="Google Shape;124;p31"/>
          <p:cNvSpPr/>
          <p:nvPr/>
        </p:nvSpPr>
        <p:spPr>
          <a:xfrm>
            <a:off x="4572000" y="572467"/>
            <a:ext cx="2772000" cy="847500"/>
          </a:xfrm>
          <a:prstGeom prst="rect">
            <a:avLst/>
          </a:prstGeom>
          <a:noFill/>
          <a:ln w="381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125" name="Google Shape;125;p31"/>
          <p:cNvSpPr txBox="1">
            <a:spLocks noGrp="1"/>
          </p:cNvSpPr>
          <p:nvPr>
            <p:ph type="title" idx="2"/>
          </p:nvPr>
        </p:nvSpPr>
        <p:spPr>
          <a:xfrm>
            <a:off x="4696225" y="1534290"/>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26" name="Google Shape;126;p31"/>
          <p:cNvSpPr txBox="1">
            <a:spLocks noGrp="1"/>
          </p:cNvSpPr>
          <p:nvPr>
            <p:ph type="subTitle" idx="3"/>
          </p:nvPr>
        </p:nvSpPr>
        <p:spPr>
          <a:xfrm>
            <a:off x="4696224" y="3782230"/>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27" name="Google Shape;127;p31"/>
          <p:cNvSpPr txBox="1">
            <a:spLocks noGrp="1"/>
          </p:cNvSpPr>
          <p:nvPr>
            <p:ph type="title" idx="4"/>
          </p:nvPr>
        </p:nvSpPr>
        <p:spPr>
          <a:xfrm>
            <a:off x="4696225" y="3037257"/>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28" name="Google Shape;128;p31"/>
          <p:cNvSpPr txBox="1">
            <a:spLocks noGrp="1"/>
          </p:cNvSpPr>
          <p:nvPr>
            <p:ph type="subTitle" idx="5"/>
          </p:nvPr>
        </p:nvSpPr>
        <p:spPr>
          <a:xfrm>
            <a:off x="4696224" y="5289986"/>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29" name="Google Shape;129;p31"/>
          <p:cNvSpPr txBox="1">
            <a:spLocks noGrp="1"/>
          </p:cNvSpPr>
          <p:nvPr>
            <p:ph type="title" idx="6"/>
          </p:nvPr>
        </p:nvSpPr>
        <p:spPr>
          <a:xfrm>
            <a:off x="4696225" y="4540245"/>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30" name="Google Shape;130;p31"/>
          <p:cNvSpPr txBox="1">
            <a:spLocks noGrp="1"/>
          </p:cNvSpPr>
          <p:nvPr>
            <p:ph type="title" idx="7" hasCustomPrompt="1"/>
          </p:nvPr>
        </p:nvSpPr>
        <p:spPr>
          <a:xfrm>
            <a:off x="3372225" y="2024367"/>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131" name="Google Shape;131;p31"/>
          <p:cNvSpPr txBox="1">
            <a:spLocks noGrp="1"/>
          </p:cNvSpPr>
          <p:nvPr>
            <p:ph type="title" idx="8" hasCustomPrompt="1"/>
          </p:nvPr>
        </p:nvSpPr>
        <p:spPr>
          <a:xfrm>
            <a:off x="3372225" y="3527333"/>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132" name="Google Shape;132;p31"/>
          <p:cNvSpPr txBox="1">
            <a:spLocks noGrp="1"/>
          </p:cNvSpPr>
          <p:nvPr>
            <p:ph type="title" idx="9" hasCustomPrompt="1"/>
          </p:nvPr>
        </p:nvSpPr>
        <p:spPr>
          <a:xfrm>
            <a:off x="3372225" y="5030300"/>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subtitle">
  <p:cSld name="SECTION_HEADER_2">
    <p:bg>
      <p:bgPr>
        <a:solidFill>
          <a:srgbClr val="FFFFFF"/>
        </a:solidFill>
        <a:effectLst/>
      </p:bgPr>
    </p:bg>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956271" y="253267"/>
            <a:ext cx="53112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24" name="Google Shape;24;p4"/>
          <p:cNvSpPr txBox="1">
            <a:spLocks noGrp="1"/>
          </p:cNvSpPr>
          <p:nvPr>
            <p:ph type="subTitle" idx="1"/>
          </p:nvPr>
        </p:nvSpPr>
        <p:spPr>
          <a:xfrm>
            <a:off x="954225" y="2279300"/>
            <a:ext cx="3367200" cy="330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ubtitle">
  <p:cSld name="SECTION_HEADER_2">
    <p:bg>
      <p:bgPr>
        <a:solidFill>
          <a:srgbClr val="FFFFFF"/>
        </a:solidFill>
        <a:effectLst/>
      </p:bgPr>
    </p:bg>
    <p:spTree>
      <p:nvGrpSpPr>
        <p:cNvPr id="1" name="Shape 133"/>
        <p:cNvGrpSpPr/>
        <p:nvPr/>
      </p:nvGrpSpPr>
      <p:grpSpPr>
        <a:xfrm>
          <a:off x="0" y="0"/>
          <a:ext cx="0" cy="0"/>
          <a:chOff x="0" y="0"/>
          <a:chExt cx="0" cy="0"/>
        </a:xfrm>
      </p:grpSpPr>
      <p:sp>
        <p:nvSpPr>
          <p:cNvPr id="134" name="Google Shape;134;p32"/>
          <p:cNvSpPr txBox="1">
            <a:spLocks noGrp="1"/>
          </p:cNvSpPr>
          <p:nvPr>
            <p:ph type="title"/>
          </p:nvPr>
        </p:nvSpPr>
        <p:spPr>
          <a:xfrm>
            <a:off x="956271" y="253267"/>
            <a:ext cx="53112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135" name="Google Shape;135;p32"/>
          <p:cNvSpPr txBox="1">
            <a:spLocks noGrp="1"/>
          </p:cNvSpPr>
          <p:nvPr>
            <p:ph type="subTitle" idx="1"/>
          </p:nvPr>
        </p:nvSpPr>
        <p:spPr>
          <a:xfrm>
            <a:off x="954225" y="2279300"/>
            <a:ext cx="3367200" cy="330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Content 1 1">
  <p:cSld name="SECTION_HEADER_2_1">
    <p:bg>
      <p:bgPr>
        <a:solidFill>
          <a:srgbClr val="FFFFFF"/>
        </a:solidFill>
        <a:effectLst/>
      </p:bgPr>
    </p:bg>
    <p:spTree>
      <p:nvGrpSpPr>
        <p:cNvPr id="1" name="Shape 136"/>
        <p:cNvGrpSpPr/>
        <p:nvPr/>
      </p:nvGrpSpPr>
      <p:grpSpPr>
        <a:xfrm>
          <a:off x="0" y="0"/>
          <a:ext cx="0" cy="0"/>
          <a:chOff x="0" y="0"/>
          <a:chExt cx="0" cy="0"/>
        </a:xfrm>
      </p:grpSpPr>
      <p:sp>
        <p:nvSpPr>
          <p:cNvPr id="137" name="Google Shape;137;p33"/>
          <p:cNvSpPr txBox="1">
            <a:spLocks noGrp="1"/>
          </p:cNvSpPr>
          <p:nvPr>
            <p:ph type="title"/>
          </p:nvPr>
        </p:nvSpPr>
        <p:spPr>
          <a:xfrm>
            <a:off x="956273" y="4626067"/>
            <a:ext cx="34830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ubtitle">
  <p:cSld name="SECTION_HEADER_1">
    <p:bg>
      <p:bgPr>
        <a:solidFill>
          <a:srgbClr val="FFFFFF"/>
        </a:solidFill>
        <a:effectLst/>
      </p:bgPr>
    </p:bg>
    <p:spTree>
      <p:nvGrpSpPr>
        <p:cNvPr id="1" name="Shape 138"/>
        <p:cNvGrpSpPr/>
        <p:nvPr/>
      </p:nvGrpSpPr>
      <p:grpSpPr>
        <a:xfrm>
          <a:off x="0" y="0"/>
          <a:ext cx="0" cy="0"/>
          <a:chOff x="0" y="0"/>
          <a:chExt cx="0" cy="0"/>
        </a:xfrm>
      </p:grpSpPr>
      <p:sp>
        <p:nvSpPr>
          <p:cNvPr id="139" name="Google Shape;139;p34"/>
          <p:cNvSpPr txBox="1">
            <a:spLocks noGrp="1"/>
          </p:cNvSpPr>
          <p:nvPr>
            <p:ph type="title"/>
          </p:nvPr>
        </p:nvSpPr>
        <p:spPr>
          <a:xfrm>
            <a:off x="570047" y="1325200"/>
            <a:ext cx="30555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140" name="Google Shape;140;p34"/>
          <p:cNvSpPr txBox="1">
            <a:spLocks noGrp="1"/>
          </p:cNvSpPr>
          <p:nvPr>
            <p:ph type="subTitle" idx="1"/>
          </p:nvPr>
        </p:nvSpPr>
        <p:spPr>
          <a:xfrm>
            <a:off x="614775" y="3419700"/>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41" name="Google Shape;141;p34"/>
          <p:cNvCxnSpPr/>
          <p:nvPr/>
        </p:nvCxnSpPr>
        <p:spPr>
          <a:xfrm>
            <a:off x="678525" y="2747433"/>
            <a:ext cx="676200" cy="0"/>
          </a:xfrm>
          <a:prstGeom prst="straightConnector1">
            <a:avLst/>
          </a:prstGeom>
          <a:noFill/>
          <a:ln w="76200" cap="flat" cmpd="sng">
            <a:solidFill>
              <a:srgbClr val="87EAD9"/>
            </a:solidFill>
            <a:prstDash val="solid"/>
            <a:round/>
            <a:headEnd type="none" w="med" len="med"/>
            <a:tailEnd type="none" w="med" len="med"/>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slide">
  <p:cSld name="CUSTOM">
    <p:bg>
      <p:bgPr>
        <a:solidFill>
          <a:srgbClr val="FFFFFF"/>
        </a:solidFill>
        <a:effectLst/>
      </p:bgPr>
    </p:bg>
    <p:spTree>
      <p:nvGrpSpPr>
        <p:cNvPr id="1" name="Shape 142"/>
        <p:cNvGrpSpPr/>
        <p:nvPr/>
      </p:nvGrpSpPr>
      <p:grpSpPr>
        <a:xfrm>
          <a:off x="0" y="0"/>
          <a:ext cx="0" cy="0"/>
          <a:chOff x="0" y="0"/>
          <a:chExt cx="0" cy="0"/>
        </a:xfrm>
      </p:grpSpPr>
      <p:sp>
        <p:nvSpPr>
          <p:cNvPr id="143" name="Google Shape;143;p35"/>
          <p:cNvSpPr txBox="1">
            <a:spLocks noGrp="1"/>
          </p:cNvSpPr>
          <p:nvPr>
            <p:ph type="subTitle" idx="1"/>
          </p:nvPr>
        </p:nvSpPr>
        <p:spPr>
          <a:xfrm>
            <a:off x="1894475" y="1578800"/>
            <a:ext cx="5397600" cy="2801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1">
                <a:solidFill>
                  <a:srgbClr val="434343"/>
                </a:solidFill>
                <a:latin typeface="Ubuntu"/>
                <a:ea typeface="Ubuntu"/>
                <a:cs typeface="Ubuntu"/>
                <a:sym typeface="Ubuntu"/>
              </a:defRPr>
            </a:lvl1pPr>
            <a:lvl2pPr lvl="1" rtl="0">
              <a:spcBef>
                <a:spcPts val="0"/>
              </a:spcBef>
              <a:spcAft>
                <a:spcPts val="0"/>
              </a:spcAft>
              <a:buNone/>
              <a:defRPr b="1">
                <a:solidFill>
                  <a:srgbClr val="434343"/>
                </a:solidFill>
                <a:latin typeface="Arvo"/>
                <a:ea typeface="Arvo"/>
                <a:cs typeface="Arvo"/>
                <a:sym typeface="Arvo"/>
              </a:defRPr>
            </a:lvl2pPr>
            <a:lvl3pPr lvl="2" rtl="0">
              <a:spcBef>
                <a:spcPts val="0"/>
              </a:spcBef>
              <a:spcAft>
                <a:spcPts val="0"/>
              </a:spcAft>
              <a:buNone/>
              <a:defRPr b="1">
                <a:solidFill>
                  <a:srgbClr val="434343"/>
                </a:solidFill>
                <a:latin typeface="Arvo"/>
                <a:ea typeface="Arvo"/>
                <a:cs typeface="Arvo"/>
                <a:sym typeface="Arvo"/>
              </a:defRPr>
            </a:lvl3pPr>
            <a:lvl4pPr lvl="3" rtl="0">
              <a:spcBef>
                <a:spcPts val="0"/>
              </a:spcBef>
              <a:spcAft>
                <a:spcPts val="0"/>
              </a:spcAft>
              <a:buNone/>
              <a:defRPr b="1">
                <a:solidFill>
                  <a:srgbClr val="434343"/>
                </a:solidFill>
                <a:latin typeface="Arvo"/>
                <a:ea typeface="Arvo"/>
                <a:cs typeface="Arvo"/>
                <a:sym typeface="Arvo"/>
              </a:defRPr>
            </a:lvl4pPr>
            <a:lvl5pPr lvl="4" rtl="0">
              <a:spcBef>
                <a:spcPts val="0"/>
              </a:spcBef>
              <a:spcAft>
                <a:spcPts val="0"/>
              </a:spcAft>
              <a:buNone/>
              <a:defRPr b="1">
                <a:solidFill>
                  <a:srgbClr val="434343"/>
                </a:solidFill>
                <a:latin typeface="Arvo"/>
                <a:ea typeface="Arvo"/>
                <a:cs typeface="Arvo"/>
                <a:sym typeface="Arvo"/>
              </a:defRPr>
            </a:lvl5pPr>
            <a:lvl6pPr lvl="5" rtl="0">
              <a:spcBef>
                <a:spcPts val="0"/>
              </a:spcBef>
              <a:spcAft>
                <a:spcPts val="0"/>
              </a:spcAft>
              <a:buNone/>
              <a:defRPr b="1">
                <a:solidFill>
                  <a:srgbClr val="434343"/>
                </a:solidFill>
                <a:latin typeface="Arvo"/>
                <a:ea typeface="Arvo"/>
                <a:cs typeface="Arvo"/>
                <a:sym typeface="Arvo"/>
              </a:defRPr>
            </a:lvl6pPr>
            <a:lvl7pPr lvl="6" rtl="0">
              <a:spcBef>
                <a:spcPts val="0"/>
              </a:spcBef>
              <a:spcAft>
                <a:spcPts val="0"/>
              </a:spcAft>
              <a:buNone/>
              <a:defRPr b="1">
                <a:solidFill>
                  <a:srgbClr val="434343"/>
                </a:solidFill>
                <a:latin typeface="Arvo"/>
                <a:ea typeface="Arvo"/>
                <a:cs typeface="Arvo"/>
                <a:sym typeface="Arvo"/>
              </a:defRPr>
            </a:lvl7pPr>
            <a:lvl8pPr lvl="7" rtl="0">
              <a:spcBef>
                <a:spcPts val="0"/>
              </a:spcBef>
              <a:spcAft>
                <a:spcPts val="0"/>
              </a:spcAft>
              <a:buNone/>
              <a:defRPr b="1">
                <a:solidFill>
                  <a:srgbClr val="434343"/>
                </a:solidFill>
                <a:latin typeface="Arvo"/>
                <a:ea typeface="Arvo"/>
                <a:cs typeface="Arvo"/>
                <a:sym typeface="Arvo"/>
              </a:defRPr>
            </a:lvl8pPr>
            <a:lvl9pPr lvl="8" rtl="0">
              <a:spcBef>
                <a:spcPts val="0"/>
              </a:spcBef>
              <a:spcAft>
                <a:spcPts val="0"/>
              </a:spcAft>
              <a:buNone/>
              <a:defRPr b="1">
                <a:solidFill>
                  <a:srgbClr val="434343"/>
                </a:solidFill>
                <a:latin typeface="Arvo"/>
                <a:ea typeface="Arvo"/>
                <a:cs typeface="Arvo"/>
                <a:sym typeface="Arvo"/>
              </a:defRPr>
            </a:lvl9pPr>
          </a:lstStyle>
          <a:p>
            <a:endParaRPr/>
          </a:p>
        </p:txBody>
      </p:sp>
      <p:sp>
        <p:nvSpPr>
          <p:cNvPr id="144" name="Google Shape;144;p35"/>
          <p:cNvSpPr txBox="1">
            <a:spLocks noGrp="1"/>
          </p:cNvSpPr>
          <p:nvPr>
            <p:ph type="subTitle" idx="2"/>
          </p:nvPr>
        </p:nvSpPr>
        <p:spPr>
          <a:xfrm>
            <a:off x="1894475" y="4046067"/>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body slide" type="tx">
  <p:cSld name="TITLE_AND_BODY">
    <p:bg>
      <p:bgPr>
        <a:solidFill>
          <a:srgbClr val="FFFFFF"/>
        </a:solidFill>
        <a:effectLst/>
      </p:bgPr>
    </p:bg>
    <p:spTree>
      <p:nvGrpSpPr>
        <p:cNvPr id="1" name="Shape 145"/>
        <p:cNvGrpSpPr/>
        <p:nvPr/>
      </p:nvGrpSpPr>
      <p:grpSpPr>
        <a:xfrm>
          <a:off x="0" y="0"/>
          <a:ext cx="0" cy="0"/>
          <a:chOff x="0" y="0"/>
          <a:chExt cx="0" cy="0"/>
        </a:xfrm>
      </p:grpSpPr>
      <p:sp>
        <p:nvSpPr>
          <p:cNvPr id="146" name="Google Shape;146;p36"/>
          <p:cNvSpPr txBox="1">
            <a:spLocks noGrp="1"/>
          </p:cNvSpPr>
          <p:nvPr>
            <p:ph type="title"/>
          </p:nvPr>
        </p:nvSpPr>
        <p:spPr>
          <a:xfrm>
            <a:off x="0" y="288300"/>
            <a:ext cx="9144000" cy="121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algn="ctr" rtl="0">
              <a:spcBef>
                <a:spcPts val="0"/>
              </a:spcBef>
              <a:spcAft>
                <a:spcPts val="0"/>
              </a:spcAft>
              <a:buSzPts val="2400"/>
              <a:buFont typeface="Bodoni"/>
              <a:buNone/>
              <a:defRPr b="1">
                <a:latin typeface="Bodoni"/>
                <a:ea typeface="Bodoni"/>
                <a:cs typeface="Bodoni"/>
                <a:sym typeface="Bodoni"/>
              </a:defRPr>
            </a:lvl2pPr>
            <a:lvl3pPr lvl="2" algn="ctr" rtl="0">
              <a:spcBef>
                <a:spcPts val="0"/>
              </a:spcBef>
              <a:spcAft>
                <a:spcPts val="0"/>
              </a:spcAft>
              <a:buSzPts val="2400"/>
              <a:buFont typeface="Bodoni"/>
              <a:buNone/>
              <a:defRPr b="1">
                <a:latin typeface="Bodoni"/>
                <a:ea typeface="Bodoni"/>
                <a:cs typeface="Bodoni"/>
                <a:sym typeface="Bodoni"/>
              </a:defRPr>
            </a:lvl3pPr>
            <a:lvl4pPr lvl="3" algn="ctr" rtl="0">
              <a:spcBef>
                <a:spcPts val="0"/>
              </a:spcBef>
              <a:spcAft>
                <a:spcPts val="0"/>
              </a:spcAft>
              <a:buSzPts val="2400"/>
              <a:buFont typeface="Bodoni"/>
              <a:buNone/>
              <a:defRPr b="1">
                <a:latin typeface="Bodoni"/>
                <a:ea typeface="Bodoni"/>
                <a:cs typeface="Bodoni"/>
                <a:sym typeface="Bodoni"/>
              </a:defRPr>
            </a:lvl4pPr>
            <a:lvl5pPr lvl="4" algn="ctr" rtl="0">
              <a:spcBef>
                <a:spcPts val="0"/>
              </a:spcBef>
              <a:spcAft>
                <a:spcPts val="0"/>
              </a:spcAft>
              <a:buSzPts val="2400"/>
              <a:buFont typeface="Bodoni"/>
              <a:buNone/>
              <a:defRPr b="1">
                <a:latin typeface="Bodoni"/>
                <a:ea typeface="Bodoni"/>
                <a:cs typeface="Bodoni"/>
                <a:sym typeface="Bodoni"/>
              </a:defRPr>
            </a:lvl5pPr>
            <a:lvl6pPr lvl="5" algn="ctr" rtl="0">
              <a:spcBef>
                <a:spcPts val="0"/>
              </a:spcBef>
              <a:spcAft>
                <a:spcPts val="0"/>
              </a:spcAft>
              <a:buSzPts val="2400"/>
              <a:buFont typeface="Bodoni"/>
              <a:buNone/>
              <a:defRPr b="1">
                <a:latin typeface="Bodoni"/>
                <a:ea typeface="Bodoni"/>
                <a:cs typeface="Bodoni"/>
                <a:sym typeface="Bodoni"/>
              </a:defRPr>
            </a:lvl6pPr>
            <a:lvl7pPr lvl="6" algn="ctr" rtl="0">
              <a:spcBef>
                <a:spcPts val="0"/>
              </a:spcBef>
              <a:spcAft>
                <a:spcPts val="0"/>
              </a:spcAft>
              <a:buSzPts val="2400"/>
              <a:buFont typeface="Bodoni"/>
              <a:buNone/>
              <a:defRPr b="1">
                <a:latin typeface="Bodoni"/>
                <a:ea typeface="Bodoni"/>
                <a:cs typeface="Bodoni"/>
                <a:sym typeface="Bodoni"/>
              </a:defRPr>
            </a:lvl7pPr>
            <a:lvl8pPr lvl="7" algn="ctr" rtl="0">
              <a:spcBef>
                <a:spcPts val="0"/>
              </a:spcBef>
              <a:spcAft>
                <a:spcPts val="0"/>
              </a:spcAft>
              <a:buSzPts val="2400"/>
              <a:buFont typeface="Bodoni"/>
              <a:buNone/>
              <a:defRPr b="1">
                <a:latin typeface="Bodoni"/>
                <a:ea typeface="Bodoni"/>
                <a:cs typeface="Bodoni"/>
                <a:sym typeface="Bodoni"/>
              </a:defRPr>
            </a:lvl8pPr>
            <a:lvl9pPr lvl="8" algn="ctr" rtl="0">
              <a:spcBef>
                <a:spcPts val="0"/>
              </a:spcBef>
              <a:spcAft>
                <a:spcPts val="0"/>
              </a:spcAft>
              <a:buSzPts val="2400"/>
              <a:buFont typeface="Bodoni"/>
              <a:buNone/>
              <a:defRPr b="1">
                <a:latin typeface="Bodoni"/>
                <a:ea typeface="Bodoni"/>
                <a:cs typeface="Bodoni"/>
                <a:sym typeface="Bodoni"/>
              </a:defRPr>
            </a:lvl9pPr>
          </a:lstStyle>
          <a:p>
            <a:endParaRPr/>
          </a:p>
        </p:txBody>
      </p:sp>
      <p:sp>
        <p:nvSpPr>
          <p:cNvPr id="147" name="Google Shape;147;p36"/>
          <p:cNvSpPr txBox="1">
            <a:spLocks noGrp="1"/>
          </p:cNvSpPr>
          <p:nvPr>
            <p:ph type="body" idx="1"/>
          </p:nvPr>
        </p:nvSpPr>
        <p:spPr>
          <a:xfrm>
            <a:off x="1636869" y="2539900"/>
            <a:ext cx="5877000" cy="33360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sz="1400"/>
            </a:lvl2pPr>
            <a:lvl3pPr marL="1371600" lvl="2" indent="-311150" algn="ctr" rtl="0">
              <a:lnSpc>
                <a:spcPct val="100000"/>
              </a:lnSpc>
              <a:spcBef>
                <a:spcPts val="0"/>
              </a:spcBef>
              <a:spcAft>
                <a:spcPts val="0"/>
              </a:spcAft>
              <a:buSzPts val="1300"/>
              <a:buChar char="■"/>
              <a:defRPr sz="1300"/>
            </a:lvl3pPr>
            <a:lvl4pPr marL="1828800" lvl="3" indent="-311150" algn="ctr" rtl="0">
              <a:lnSpc>
                <a:spcPct val="100000"/>
              </a:lnSpc>
              <a:spcBef>
                <a:spcPts val="0"/>
              </a:spcBef>
              <a:spcAft>
                <a:spcPts val="0"/>
              </a:spcAft>
              <a:buSzPts val="1300"/>
              <a:buChar char="●"/>
              <a:defRPr sz="1300"/>
            </a:lvl4pPr>
            <a:lvl5pPr marL="2286000" lvl="4" indent="-304800" algn="ctr" rtl="0">
              <a:lnSpc>
                <a:spcPct val="100000"/>
              </a:lnSpc>
              <a:spcBef>
                <a:spcPts val="0"/>
              </a:spcBef>
              <a:spcAft>
                <a:spcPts val="0"/>
              </a:spcAft>
              <a:buSzPts val="1200"/>
              <a:buChar char="○"/>
              <a:defRPr sz="1200"/>
            </a:lvl5pPr>
            <a:lvl6pPr marL="2743200" lvl="5" indent="-304800" algn="ctr" rtl="0">
              <a:lnSpc>
                <a:spcPct val="100000"/>
              </a:lnSpc>
              <a:spcBef>
                <a:spcPts val="0"/>
              </a:spcBef>
              <a:spcAft>
                <a:spcPts val="0"/>
              </a:spcAft>
              <a:buSzPts val="1200"/>
              <a:buChar char="■"/>
              <a:defRPr sz="1200"/>
            </a:lvl6pPr>
            <a:lvl7pPr marL="3200400" lvl="6" indent="-298450" algn="ctr" rtl="0">
              <a:lnSpc>
                <a:spcPct val="100000"/>
              </a:lnSpc>
              <a:spcBef>
                <a:spcPts val="0"/>
              </a:spcBef>
              <a:spcAft>
                <a:spcPts val="0"/>
              </a:spcAft>
              <a:buSzPts val="1100"/>
              <a:buChar char="●"/>
              <a:defRPr sz="1100"/>
            </a:lvl7pPr>
            <a:lvl8pPr marL="3657600" lvl="7" indent="-298450" algn="ctr" rtl="0">
              <a:lnSpc>
                <a:spcPct val="100000"/>
              </a:lnSpc>
              <a:spcBef>
                <a:spcPts val="0"/>
              </a:spcBef>
              <a:spcAft>
                <a:spcPts val="0"/>
              </a:spcAft>
              <a:buSzPts val="1100"/>
              <a:buChar char="○"/>
              <a:defRPr sz="1100"/>
            </a:lvl8pPr>
            <a:lvl9pPr marL="4114800" lvl="8" indent="-292100" algn="ctr" rtl="0">
              <a:lnSpc>
                <a:spcPct val="100000"/>
              </a:lnSpc>
              <a:spcBef>
                <a:spcPts val="0"/>
              </a:spcBef>
              <a:spcAft>
                <a:spcPts val="0"/>
              </a:spcAft>
              <a:buSzPts val="1000"/>
              <a:buChar char="■"/>
              <a:defRPr sz="10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design 1">
  <p:cSld name="TITLE_AND_BODY_2">
    <p:bg>
      <p:bgPr>
        <a:solidFill>
          <a:srgbClr val="FFFFFF"/>
        </a:solidFill>
        <a:effectLst/>
      </p:bgPr>
    </p:bg>
    <p:spTree>
      <p:nvGrpSpPr>
        <p:cNvPr id="1" name="Shape 148"/>
        <p:cNvGrpSpPr/>
        <p:nvPr/>
      </p:nvGrpSpPr>
      <p:grpSpPr>
        <a:xfrm>
          <a:off x="0" y="0"/>
          <a:ext cx="0" cy="0"/>
          <a:chOff x="0" y="0"/>
          <a:chExt cx="0" cy="0"/>
        </a:xfrm>
      </p:grpSpPr>
      <p:sp>
        <p:nvSpPr>
          <p:cNvPr id="149" name="Google Shape;149;p37"/>
          <p:cNvSpPr txBox="1">
            <a:spLocks noGrp="1"/>
          </p:cNvSpPr>
          <p:nvPr>
            <p:ph type="title"/>
          </p:nvPr>
        </p:nvSpPr>
        <p:spPr>
          <a:xfrm>
            <a:off x="0" y="288300"/>
            <a:ext cx="9144000" cy="121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algn="ctr" rtl="0">
              <a:spcBef>
                <a:spcPts val="0"/>
              </a:spcBef>
              <a:spcAft>
                <a:spcPts val="0"/>
              </a:spcAft>
              <a:buSzPts val="2400"/>
              <a:buFont typeface="Bodoni"/>
              <a:buNone/>
              <a:defRPr b="1">
                <a:latin typeface="Bodoni"/>
                <a:ea typeface="Bodoni"/>
                <a:cs typeface="Bodoni"/>
                <a:sym typeface="Bodoni"/>
              </a:defRPr>
            </a:lvl2pPr>
            <a:lvl3pPr lvl="2" algn="ctr" rtl="0">
              <a:spcBef>
                <a:spcPts val="0"/>
              </a:spcBef>
              <a:spcAft>
                <a:spcPts val="0"/>
              </a:spcAft>
              <a:buSzPts val="2400"/>
              <a:buFont typeface="Bodoni"/>
              <a:buNone/>
              <a:defRPr b="1">
                <a:latin typeface="Bodoni"/>
                <a:ea typeface="Bodoni"/>
                <a:cs typeface="Bodoni"/>
                <a:sym typeface="Bodoni"/>
              </a:defRPr>
            </a:lvl3pPr>
            <a:lvl4pPr lvl="3" algn="ctr" rtl="0">
              <a:spcBef>
                <a:spcPts val="0"/>
              </a:spcBef>
              <a:spcAft>
                <a:spcPts val="0"/>
              </a:spcAft>
              <a:buSzPts val="2400"/>
              <a:buFont typeface="Bodoni"/>
              <a:buNone/>
              <a:defRPr b="1">
                <a:latin typeface="Bodoni"/>
                <a:ea typeface="Bodoni"/>
                <a:cs typeface="Bodoni"/>
                <a:sym typeface="Bodoni"/>
              </a:defRPr>
            </a:lvl4pPr>
            <a:lvl5pPr lvl="4" algn="ctr" rtl="0">
              <a:spcBef>
                <a:spcPts val="0"/>
              </a:spcBef>
              <a:spcAft>
                <a:spcPts val="0"/>
              </a:spcAft>
              <a:buSzPts val="2400"/>
              <a:buFont typeface="Bodoni"/>
              <a:buNone/>
              <a:defRPr b="1">
                <a:latin typeface="Bodoni"/>
                <a:ea typeface="Bodoni"/>
                <a:cs typeface="Bodoni"/>
                <a:sym typeface="Bodoni"/>
              </a:defRPr>
            </a:lvl5pPr>
            <a:lvl6pPr lvl="5" algn="ctr" rtl="0">
              <a:spcBef>
                <a:spcPts val="0"/>
              </a:spcBef>
              <a:spcAft>
                <a:spcPts val="0"/>
              </a:spcAft>
              <a:buSzPts val="2400"/>
              <a:buFont typeface="Bodoni"/>
              <a:buNone/>
              <a:defRPr b="1">
                <a:latin typeface="Bodoni"/>
                <a:ea typeface="Bodoni"/>
                <a:cs typeface="Bodoni"/>
                <a:sym typeface="Bodoni"/>
              </a:defRPr>
            </a:lvl6pPr>
            <a:lvl7pPr lvl="6" algn="ctr" rtl="0">
              <a:spcBef>
                <a:spcPts val="0"/>
              </a:spcBef>
              <a:spcAft>
                <a:spcPts val="0"/>
              </a:spcAft>
              <a:buSzPts val="2400"/>
              <a:buFont typeface="Bodoni"/>
              <a:buNone/>
              <a:defRPr b="1">
                <a:latin typeface="Bodoni"/>
                <a:ea typeface="Bodoni"/>
                <a:cs typeface="Bodoni"/>
                <a:sym typeface="Bodoni"/>
              </a:defRPr>
            </a:lvl7pPr>
            <a:lvl8pPr lvl="7" algn="ctr" rtl="0">
              <a:spcBef>
                <a:spcPts val="0"/>
              </a:spcBef>
              <a:spcAft>
                <a:spcPts val="0"/>
              </a:spcAft>
              <a:buSzPts val="2400"/>
              <a:buFont typeface="Bodoni"/>
              <a:buNone/>
              <a:defRPr b="1">
                <a:latin typeface="Bodoni"/>
                <a:ea typeface="Bodoni"/>
                <a:cs typeface="Bodoni"/>
                <a:sym typeface="Bodoni"/>
              </a:defRPr>
            </a:lvl8pPr>
            <a:lvl9pPr lvl="8" algn="ctr" rtl="0">
              <a:spcBef>
                <a:spcPts val="0"/>
              </a:spcBef>
              <a:spcAft>
                <a:spcPts val="0"/>
              </a:spcAft>
              <a:buSzPts val="2400"/>
              <a:buFont typeface="Bodoni"/>
              <a:buNone/>
              <a:defRPr b="1">
                <a:latin typeface="Bodoni"/>
                <a:ea typeface="Bodoni"/>
                <a:cs typeface="Bodoni"/>
                <a:sym typeface="Bodon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ubtitle">
  <p:cSld name="TITLE_AND_BODY_1">
    <p:bg>
      <p:bgPr>
        <a:solidFill>
          <a:srgbClr val="FFFFFF"/>
        </a:solidFill>
        <a:effectLst/>
      </p:bgPr>
    </p:bg>
    <p:spTree>
      <p:nvGrpSpPr>
        <p:cNvPr id="1" name="Shape 150"/>
        <p:cNvGrpSpPr/>
        <p:nvPr/>
      </p:nvGrpSpPr>
      <p:grpSpPr>
        <a:xfrm>
          <a:off x="0" y="0"/>
          <a:ext cx="0" cy="0"/>
          <a:chOff x="0" y="0"/>
          <a:chExt cx="0" cy="0"/>
        </a:xfrm>
      </p:grpSpPr>
      <p:sp>
        <p:nvSpPr>
          <p:cNvPr id="151" name="Google Shape;151;p38"/>
          <p:cNvSpPr txBox="1">
            <a:spLocks noGrp="1"/>
          </p:cNvSpPr>
          <p:nvPr>
            <p:ph type="title"/>
          </p:nvPr>
        </p:nvSpPr>
        <p:spPr>
          <a:xfrm>
            <a:off x="4598900" y="1030800"/>
            <a:ext cx="3888000" cy="160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52" name="Google Shape;152;p38"/>
          <p:cNvSpPr txBox="1">
            <a:spLocks noGrp="1"/>
          </p:cNvSpPr>
          <p:nvPr>
            <p:ph type="subTitle" idx="1"/>
          </p:nvPr>
        </p:nvSpPr>
        <p:spPr>
          <a:xfrm>
            <a:off x="4598900" y="3957606"/>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mp; 2 columns slide" type="twoColTx">
  <p:cSld name="TITLE_AND_TWO_COLUMNS">
    <p:bg>
      <p:bgPr>
        <a:solidFill>
          <a:srgbClr val="FFFFFF"/>
        </a:solidFill>
        <a:effectLst/>
      </p:bgPr>
    </p:bg>
    <p:spTree>
      <p:nvGrpSpPr>
        <p:cNvPr id="1" name="Shape 153"/>
        <p:cNvGrpSpPr/>
        <p:nvPr/>
      </p:nvGrpSpPr>
      <p:grpSpPr>
        <a:xfrm>
          <a:off x="0" y="0"/>
          <a:ext cx="0" cy="0"/>
          <a:chOff x="0" y="0"/>
          <a:chExt cx="0" cy="0"/>
        </a:xfrm>
      </p:grpSpPr>
      <p:sp>
        <p:nvSpPr>
          <p:cNvPr id="154" name="Google Shape;154;p39"/>
          <p:cNvSpPr txBox="1">
            <a:spLocks noGrp="1"/>
          </p:cNvSpPr>
          <p:nvPr>
            <p:ph type="ctrTitle"/>
          </p:nvPr>
        </p:nvSpPr>
        <p:spPr>
          <a:xfrm>
            <a:off x="1113228" y="2095400"/>
            <a:ext cx="3169500" cy="859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a:endParaRPr/>
          </a:p>
        </p:txBody>
      </p:sp>
      <p:sp>
        <p:nvSpPr>
          <p:cNvPr id="155" name="Google Shape;155;p39"/>
          <p:cNvSpPr txBox="1">
            <a:spLocks noGrp="1"/>
          </p:cNvSpPr>
          <p:nvPr>
            <p:ph type="subTitle" idx="1"/>
          </p:nvPr>
        </p:nvSpPr>
        <p:spPr>
          <a:xfrm>
            <a:off x="1113229" y="2902667"/>
            <a:ext cx="31014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156" name="Google Shape;156;p39"/>
          <p:cNvSpPr txBox="1">
            <a:spLocks noGrp="1"/>
          </p:cNvSpPr>
          <p:nvPr>
            <p:ph type="ctrTitle" idx="2"/>
          </p:nvPr>
        </p:nvSpPr>
        <p:spPr>
          <a:xfrm>
            <a:off x="4818378" y="2095400"/>
            <a:ext cx="3169500" cy="859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a:endParaRPr/>
          </a:p>
        </p:txBody>
      </p:sp>
      <p:sp>
        <p:nvSpPr>
          <p:cNvPr id="157" name="Google Shape;157;p39"/>
          <p:cNvSpPr txBox="1">
            <a:spLocks noGrp="1"/>
          </p:cNvSpPr>
          <p:nvPr>
            <p:ph type="subTitle" idx="3"/>
          </p:nvPr>
        </p:nvSpPr>
        <p:spPr>
          <a:xfrm>
            <a:off x="4818379" y="2902667"/>
            <a:ext cx="31014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158" name="Google Shape;158;p39"/>
          <p:cNvSpPr txBox="1">
            <a:spLocks noGrp="1"/>
          </p:cNvSpPr>
          <p:nvPr>
            <p:ph type="title" idx="4"/>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mp; 2 columns slide 1">
  <p:cSld name="TITLE_AND_TWO_COLUMNS_2">
    <p:bg>
      <p:bgPr>
        <a:solidFill>
          <a:srgbClr val="FFFFFF"/>
        </a:solidFill>
        <a:effectLst/>
      </p:bgPr>
    </p:bg>
    <p:spTree>
      <p:nvGrpSpPr>
        <p:cNvPr id="1" name="Shape 159"/>
        <p:cNvGrpSpPr/>
        <p:nvPr/>
      </p:nvGrpSpPr>
      <p:grpSpPr>
        <a:xfrm>
          <a:off x="0" y="0"/>
          <a:ext cx="0" cy="0"/>
          <a:chOff x="0" y="0"/>
          <a:chExt cx="0" cy="0"/>
        </a:xfrm>
      </p:grpSpPr>
      <p:sp>
        <p:nvSpPr>
          <p:cNvPr id="160" name="Google Shape;160;p40"/>
          <p:cNvSpPr txBox="1">
            <a:spLocks noGrp="1"/>
          </p:cNvSpPr>
          <p:nvPr>
            <p:ph type="ctrTitle"/>
          </p:nvPr>
        </p:nvSpPr>
        <p:spPr>
          <a:xfrm>
            <a:off x="1113228" y="2868100"/>
            <a:ext cx="3169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61" name="Google Shape;161;p40"/>
          <p:cNvSpPr txBox="1">
            <a:spLocks noGrp="1"/>
          </p:cNvSpPr>
          <p:nvPr>
            <p:ph type="subTitle" idx="1"/>
          </p:nvPr>
        </p:nvSpPr>
        <p:spPr>
          <a:xfrm>
            <a:off x="1147278" y="3675367"/>
            <a:ext cx="31014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62" name="Google Shape;162;p40"/>
          <p:cNvSpPr txBox="1">
            <a:spLocks noGrp="1"/>
          </p:cNvSpPr>
          <p:nvPr>
            <p:ph type="ctrTitle" idx="2"/>
          </p:nvPr>
        </p:nvSpPr>
        <p:spPr>
          <a:xfrm>
            <a:off x="4818378" y="2868100"/>
            <a:ext cx="3169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63" name="Google Shape;163;p40"/>
          <p:cNvSpPr txBox="1">
            <a:spLocks noGrp="1"/>
          </p:cNvSpPr>
          <p:nvPr>
            <p:ph type="subTitle" idx="3"/>
          </p:nvPr>
        </p:nvSpPr>
        <p:spPr>
          <a:xfrm>
            <a:off x="4852428" y="3675367"/>
            <a:ext cx="31014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64" name="Google Shape;164;p40"/>
          <p:cNvSpPr txBox="1">
            <a:spLocks noGrp="1"/>
          </p:cNvSpPr>
          <p:nvPr>
            <p:ph type="title" idx="4"/>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mp; 3 columns slide">
  <p:cSld name="TITLE_AND_TWO_COLUMNS_1">
    <p:bg>
      <p:bgPr>
        <a:solidFill>
          <a:srgbClr val="FFFFFF"/>
        </a:solidFill>
        <a:effectLst/>
      </p:bgPr>
    </p:bg>
    <p:spTree>
      <p:nvGrpSpPr>
        <p:cNvPr id="1" name="Shape 165"/>
        <p:cNvGrpSpPr/>
        <p:nvPr/>
      </p:nvGrpSpPr>
      <p:grpSpPr>
        <a:xfrm>
          <a:off x="0" y="0"/>
          <a:ext cx="0" cy="0"/>
          <a:chOff x="0" y="0"/>
          <a:chExt cx="0" cy="0"/>
        </a:xfrm>
      </p:grpSpPr>
      <p:sp>
        <p:nvSpPr>
          <p:cNvPr id="166" name="Google Shape;166;p41"/>
          <p:cNvSpPr txBox="1">
            <a:spLocks noGrp="1"/>
          </p:cNvSpPr>
          <p:nvPr>
            <p:ph type="title"/>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67" name="Google Shape;167;p41"/>
          <p:cNvSpPr txBox="1">
            <a:spLocks noGrp="1"/>
          </p:cNvSpPr>
          <p:nvPr>
            <p:ph type="ctrTitle" idx="2"/>
          </p:nvPr>
        </p:nvSpPr>
        <p:spPr>
          <a:xfrm>
            <a:off x="11053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68" name="Google Shape;168;p41"/>
          <p:cNvSpPr txBox="1">
            <a:spLocks noGrp="1"/>
          </p:cNvSpPr>
          <p:nvPr>
            <p:ph type="subTitle" idx="1"/>
          </p:nvPr>
        </p:nvSpPr>
        <p:spPr>
          <a:xfrm>
            <a:off x="11053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69" name="Google Shape;169;p41"/>
          <p:cNvSpPr txBox="1">
            <a:spLocks noGrp="1"/>
          </p:cNvSpPr>
          <p:nvPr>
            <p:ph type="ctrTitle" idx="3"/>
          </p:nvPr>
        </p:nvSpPr>
        <p:spPr>
          <a:xfrm>
            <a:off x="35152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70" name="Google Shape;170;p41"/>
          <p:cNvSpPr txBox="1">
            <a:spLocks noGrp="1"/>
          </p:cNvSpPr>
          <p:nvPr>
            <p:ph type="subTitle" idx="4"/>
          </p:nvPr>
        </p:nvSpPr>
        <p:spPr>
          <a:xfrm>
            <a:off x="35152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71" name="Google Shape;171;p41"/>
          <p:cNvSpPr txBox="1">
            <a:spLocks noGrp="1"/>
          </p:cNvSpPr>
          <p:nvPr>
            <p:ph type="ctrTitle" idx="5"/>
          </p:nvPr>
        </p:nvSpPr>
        <p:spPr>
          <a:xfrm>
            <a:off x="59251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72" name="Google Shape;172;p41"/>
          <p:cNvSpPr txBox="1">
            <a:spLocks noGrp="1"/>
          </p:cNvSpPr>
          <p:nvPr>
            <p:ph type="subTitle" idx="6"/>
          </p:nvPr>
        </p:nvSpPr>
        <p:spPr>
          <a:xfrm>
            <a:off x="59251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Content 1 1">
  <p:cSld name="SECTION_HEADER_2_1">
    <p:bg>
      <p:bgPr>
        <a:solidFill>
          <a:srgbClr val="FFFFFF"/>
        </a:solid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956273" y="4626067"/>
            <a:ext cx="34830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mp; 6 columns slide">
  <p:cSld name="TITLE_AND_TWO_COLUMNS_1_1">
    <p:bg>
      <p:bgPr>
        <a:solidFill>
          <a:srgbClr val="FFFFFF"/>
        </a:solidFill>
        <a:effectLst/>
      </p:bgPr>
    </p:bg>
    <p:spTree>
      <p:nvGrpSpPr>
        <p:cNvPr id="1" name="Shape 173"/>
        <p:cNvGrpSpPr/>
        <p:nvPr/>
      </p:nvGrpSpPr>
      <p:grpSpPr>
        <a:xfrm>
          <a:off x="0" y="0"/>
          <a:ext cx="0" cy="0"/>
          <a:chOff x="0" y="0"/>
          <a:chExt cx="0" cy="0"/>
        </a:xfrm>
      </p:grpSpPr>
      <p:sp>
        <p:nvSpPr>
          <p:cNvPr id="174" name="Google Shape;174;p42"/>
          <p:cNvSpPr txBox="1">
            <a:spLocks noGrp="1"/>
          </p:cNvSpPr>
          <p:nvPr>
            <p:ph type="ctrTitle"/>
          </p:nvPr>
        </p:nvSpPr>
        <p:spPr>
          <a:xfrm>
            <a:off x="11053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75" name="Google Shape;175;p42"/>
          <p:cNvSpPr txBox="1">
            <a:spLocks noGrp="1"/>
          </p:cNvSpPr>
          <p:nvPr>
            <p:ph type="subTitle" idx="1"/>
          </p:nvPr>
        </p:nvSpPr>
        <p:spPr>
          <a:xfrm>
            <a:off x="980600" y="4494733"/>
            <a:ext cx="23631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76" name="Google Shape;176;p42"/>
          <p:cNvSpPr txBox="1">
            <a:spLocks noGrp="1"/>
          </p:cNvSpPr>
          <p:nvPr>
            <p:ph type="ctrTitle" idx="2"/>
          </p:nvPr>
        </p:nvSpPr>
        <p:spPr>
          <a:xfrm>
            <a:off x="34846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77" name="Google Shape;177;p42"/>
          <p:cNvSpPr txBox="1">
            <a:spLocks noGrp="1"/>
          </p:cNvSpPr>
          <p:nvPr>
            <p:ph type="subTitle" idx="3"/>
          </p:nvPr>
        </p:nvSpPr>
        <p:spPr>
          <a:xfrm>
            <a:off x="3419975" y="4494733"/>
            <a:ext cx="22428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78" name="Google Shape;178;p42"/>
          <p:cNvSpPr txBox="1">
            <a:spLocks noGrp="1"/>
          </p:cNvSpPr>
          <p:nvPr>
            <p:ph type="ctrTitle" idx="4"/>
          </p:nvPr>
        </p:nvSpPr>
        <p:spPr>
          <a:xfrm>
            <a:off x="58802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79" name="Google Shape;179;p42"/>
          <p:cNvSpPr txBox="1">
            <a:spLocks noGrp="1"/>
          </p:cNvSpPr>
          <p:nvPr>
            <p:ph type="subTitle" idx="5"/>
          </p:nvPr>
        </p:nvSpPr>
        <p:spPr>
          <a:xfrm>
            <a:off x="5880250" y="4494733"/>
            <a:ext cx="21135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80" name="Google Shape;180;p42"/>
          <p:cNvSpPr txBox="1">
            <a:spLocks noGrp="1"/>
          </p:cNvSpPr>
          <p:nvPr>
            <p:ph type="title" idx="6"/>
          </p:nvPr>
        </p:nvSpPr>
        <p:spPr>
          <a:xfrm>
            <a:off x="773850" y="850767"/>
            <a:ext cx="7672500" cy="6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81" name="Google Shape;181;p42"/>
          <p:cNvSpPr txBox="1">
            <a:spLocks noGrp="1"/>
          </p:cNvSpPr>
          <p:nvPr>
            <p:ph type="ctrTitle" idx="7"/>
          </p:nvPr>
        </p:nvSpPr>
        <p:spPr>
          <a:xfrm>
            <a:off x="11053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82" name="Google Shape;182;p42"/>
          <p:cNvSpPr txBox="1">
            <a:spLocks noGrp="1"/>
          </p:cNvSpPr>
          <p:nvPr>
            <p:ph type="subTitle" idx="8"/>
          </p:nvPr>
        </p:nvSpPr>
        <p:spPr>
          <a:xfrm>
            <a:off x="1073150" y="2722433"/>
            <a:ext cx="21780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83" name="Google Shape;183;p42"/>
          <p:cNvSpPr txBox="1">
            <a:spLocks noGrp="1"/>
          </p:cNvSpPr>
          <p:nvPr>
            <p:ph type="ctrTitle" idx="9"/>
          </p:nvPr>
        </p:nvSpPr>
        <p:spPr>
          <a:xfrm>
            <a:off x="34846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84" name="Google Shape;184;p42"/>
          <p:cNvSpPr txBox="1">
            <a:spLocks noGrp="1"/>
          </p:cNvSpPr>
          <p:nvPr>
            <p:ph type="subTitle" idx="13"/>
          </p:nvPr>
        </p:nvSpPr>
        <p:spPr>
          <a:xfrm>
            <a:off x="3452400" y="2722433"/>
            <a:ext cx="21780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85" name="Google Shape;185;p42"/>
          <p:cNvSpPr txBox="1">
            <a:spLocks noGrp="1"/>
          </p:cNvSpPr>
          <p:nvPr>
            <p:ph type="ctrTitle" idx="14"/>
          </p:nvPr>
        </p:nvSpPr>
        <p:spPr>
          <a:xfrm>
            <a:off x="58802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186" name="Google Shape;186;p42"/>
          <p:cNvSpPr txBox="1">
            <a:spLocks noGrp="1"/>
          </p:cNvSpPr>
          <p:nvPr>
            <p:ph type="subTitle" idx="15"/>
          </p:nvPr>
        </p:nvSpPr>
        <p:spPr>
          <a:xfrm>
            <a:off x="5831650" y="2722433"/>
            <a:ext cx="22107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text &amp; some text slide">
  <p:cSld name="BIG_NUMBER">
    <p:bg>
      <p:bgPr>
        <a:solidFill>
          <a:srgbClr val="FFFFFF"/>
        </a:solidFill>
        <a:effectLst/>
      </p:bgPr>
    </p:bg>
    <p:spTree>
      <p:nvGrpSpPr>
        <p:cNvPr id="1" name="Shape 187"/>
        <p:cNvGrpSpPr/>
        <p:nvPr/>
      </p:nvGrpSpPr>
      <p:grpSpPr>
        <a:xfrm>
          <a:off x="0" y="0"/>
          <a:ext cx="0" cy="0"/>
          <a:chOff x="0" y="0"/>
          <a:chExt cx="0" cy="0"/>
        </a:xfrm>
      </p:grpSpPr>
      <p:sp>
        <p:nvSpPr>
          <p:cNvPr id="188" name="Google Shape;188;p43"/>
          <p:cNvSpPr txBox="1">
            <a:spLocks noGrp="1"/>
          </p:cNvSpPr>
          <p:nvPr>
            <p:ph type="subTitle" idx="1"/>
          </p:nvPr>
        </p:nvSpPr>
        <p:spPr>
          <a:xfrm>
            <a:off x="2433300" y="4020433"/>
            <a:ext cx="42774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189" name="Google Shape;189;p43"/>
          <p:cNvSpPr txBox="1">
            <a:spLocks noGrp="1"/>
          </p:cNvSpPr>
          <p:nvPr>
            <p:ph type="title"/>
          </p:nvPr>
        </p:nvSpPr>
        <p:spPr>
          <a:xfrm>
            <a:off x="0" y="3288533"/>
            <a:ext cx="9144000" cy="6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b="1"/>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amp; some text slide 2">
  <p:cSld name="BIG_NUMBER_2">
    <p:bg>
      <p:bgPr>
        <a:solidFill>
          <a:srgbClr val="FFFFFF"/>
        </a:solidFill>
        <a:effectLst/>
      </p:bgPr>
    </p:bg>
    <p:spTree>
      <p:nvGrpSpPr>
        <p:cNvPr id="1" name="Shape 190"/>
        <p:cNvGrpSpPr/>
        <p:nvPr/>
      </p:nvGrpSpPr>
      <p:grpSpPr>
        <a:xfrm>
          <a:off x="0" y="0"/>
          <a:ext cx="0" cy="0"/>
          <a:chOff x="0" y="0"/>
          <a:chExt cx="0" cy="0"/>
        </a:xfrm>
      </p:grpSpPr>
      <p:sp>
        <p:nvSpPr>
          <p:cNvPr id="191" name="Google Shape;191;p44"/>
          <p:cNvSpPr txBox="1">
            <a:spLocks noGrp="1"/>
          </p:cNvSpPr>
          <p:nvPr>
            <p:ph type="title" hasCustomPrompt="1"/>
          </p:nvPr>
        </p:nvSpPr>
        <p:spPr>
          <a:xfrm>
            <a:off x="742950" y="1650800"/>
            <a:ext cx="7729500" cy="261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2" name="Google Shape;192;p44"/>
          <p:cNvSpPr txBox="1">
            <a:spLocks noGrp="1"/>
          </p:cNvSpPr>
          <p:nvPr>
            <p:ph type="subTitle" idx="1"/>
          </p:nvPr>
        </p:nvSpPr>
        <p:spPr>
          <a:xfrm>
            <a:off x="2433300" y="4020433"/>
            <a:ext cx="42774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umbers &amp; some text slide 1">
  <p:cSld name="BIG_NUMBER_1">
    <p:bg>
      <p:bgPr>
        <a:solidFill>
          <a:srgbClr val="FFFFFF"/>
        </a:solidFill>
        <a:effectLst/>
      </p:bgPr>
    </p:bg>
    <p:spTree>
      <p:nvGrpSpPr>
        <p:cNvPr id="1" name="Shape 193"/>
        <p:cNvGrpSpPr/>
        <p:nvPr/>
      </p:nvGrpSpPr>
      <p:grpSpPr>
        <a:xfrm>
          <a:off x="0" y="0"/>
          <a:ext cx="0" cy="0"/>
          <a:chOff x="0" y="0"/>
          <a:chExt cx="0" cy="0"/>
        </a:xfrm>
      </p:grpSpPr>
      <p:sp>
        <p:nvSpPr>
          <p:cNvPr id="194" name="Google Shape;194;p45"/>
          <p:cNvSpPr txBox="1">
            <a:spLocks noGrp="1"/>
          </p:cNvSpPr>
          <p:nvPr>
            <p:ph type="title" hasCustomPrompt="1"/>
          </p:nvPr>
        </p:nvSpPr>
        <p:spPr>
          <a:xfrm>
            <a:off x="742950" y="1110133"/>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5" name="Google Shape;195;p45"/>
          <p:cNvSpPr txBox="1">
            <a:spLocks noGrp="1"/>
          </p:cNvSpPr>
          <p:nvPr>
            <p:ph type="subTitle" idx="1"/>
          </p:nvPr>
        </p:nvSpPr>
        <p:spPr>
          <a:xfrm>
            <a:off x="1667075" y="1959333"/>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196" name="Google Shape;196;p45"/>
          <p:cNvSpPr txBox="1">
            <a:spLocks noGrp="1"/>
          </p:cNvSpPr>
          <p:nvPr>
            <p:ph type="title" idx="2" hasCustomPrompt="1"/>
          </p:nvPr>
        </p:nvSpPr>
        <p:spPr>
          <a:xfrm>
            <a:off x="742950" y="2608000"/>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7" name="Google Shape;197;p45"/>
          <p:cNvSpPr txBox="1">
            <a:spLocks noGrp="1"/>
          </p:cNvSpPr>
          <p:nvPr>
            <p:ph type="subTitle" idx="3"/>
          </p:nvPr>
        </p:nvSpPr>
        <p:spPr>
          <a:xfrm>
            <a:off x="1667075" y="3457200"/>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198" name="Google Shape;198;p45"/>
          <p:cNvSpPr txBox="1">
            <a:spLocks noGrp="1"/>
          </p:cNvSpPr>
          <p:nvPr>
            <p:ph type="title" idx="4" hasCustomPrompt="1"/>
          </p:nvPr>
        </p:nvSpPr>
        <p:spPr>
          <a:xfrm>
            <a:off x="742950" y="4105867"/>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9" name="Google Shape;199;p45"/>
          <p:cNvSpPr txBox="1">
            <a:spLocks noGrp="1"/>
          </p:cNvSpPr>
          <p:nvPr>
            <p:ph type="subTitle" idx="5"/>
          </p:nvPr>
        </p:nvSpPr>
        <p:spPr>
          <a:xfrm>
            <a:off x="1667075" y="4955067"/>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slide" type="blank">
  <p:cSld name="BLANK">
    <p:bg>
      <p:bgPr>
        <a:solidFill>
          <a:srgbClr val="FFFFFF"/>
        </a:solidFill>
        <a:effectLst/>
      </p:bgPr>
    </p:bg>
    <p:spTree>
      <p:nvGrpSpPr>
        <p:cNvPr id="1" name="Shape 200"/>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White frame">
  <p:cSld name="BLANK_1_1">
    <p:bg>
      <p:bgPr>
        <a:solidFill>
          <a:srgbClr val="FFFFFF"/>
        </a:solidFill>
        <a:effectLst/>
      </p:bgPr>
    </p:bg>
    <p:spTree>
      <p:nvGrpSpPr>
        <p:cNvPr id="1" name="Shape 201"/>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quare with title and text">
  <p:cSld name="CUSTOM_1">
    <p:bg>
      <p:bgPr>
        <a:solidFill>
          <a:srgbClr val="FFFFFF"/>
        </a:solidFill>
        <a:effectLst/>
      </p:bgPr>
    </p:bg>
    <p:spTree>
      <p:nvGrpSpPr>
        <p:cNvPr id="1" name="Shape 202"/>
        <p:cNvGrpSpPr/>
        <p:nvPr/>
      </p:nvGrpSpPr>
      <p:grpSpPr>
        <a:xfrm>
          <a:off x="0" y="0"/>
          <a:ext cx="0" cy="0"/>
          <a:chOff x="0" y="0"/>
          <a:chExt cx="0" cy="0"/>
        </a:xfrm>
      </p:grpSpPr>
      <p:sp>
        <p:nvSpPr>
          <p:cNvPr id="203" name="Google Shape;203;p48"/>
          <p:cNvSpPr txBox="1">
            <a:spLocks noGrp="1"/>
          </p:cNvSpPr>
          <p:nvPr>
            <p:ph type="title"/>
          </p:nvPr>
        </p:nvSpPr>
        <p:spPr>
          <a:xfrm>
            <a:off x="737850" y="1307013"/>
            <a:ext cx="3571500" cy="7707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None/>
              <a:defRPr b="1"/>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204" name="Google Shape;204;p48"/>
          <p:cNvSpPr txBox="1">
            <a:spLocks noGrp="1"/>
          </p:cNvSpPr>
          <p:nvPr>
            <p:ph type="subTitle" idx="1"/>
          </p:nvPr>
        </p:nvSpPr>
        <p:spPr>
          <a:xfrm>
            <a:off x="737850" y="3015333"/>
            <a:ext cx="3606600" cy="258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ubtitle with cyan frame">
  <p:cSld name="CUSTOM_1_1_1">
    <p:bg>
      <p:bgPr>
        <a:solidFill>
          <a:srgbClr val="FFFFFF"/>
        </a:solidFill>
        <a:effectLst/>
      </p:bgPr>
    </p:bg>
    <p:spTree>
      <p:nvGrpSpPr>
        <p:cNvPr id="1" name="Shape 205"/>
        <p:cNvGrpSpPr/>
        <p:nvPr/>
      </p:nvGrpSpPr>
      <p:grpSpPr>
        <a:xfrm>
          <a:off x="0" y="0"/>
          <a:ext cx="0" cy="0"/>
          <a:chOff x="0" y="0"/>
          <a:chExt cx="0" cy="0"/>
        </a:xfrm>
      </p:grpSpPr>
      <p:sp>
        <p:nvSpPr>
          <p:cNvPr id="206" name="Google Shape;206;p49"/>
          <p:cNvSpPr txBox="1">
            <a:spLocks noGrp="1"/>
          </p:cNvSpPr>
          <p:nvPr>
            <p:ph type="title"/>
          </p:nvPr>
        </p:nvSpPr>
        <p:spPr>
          <a:xfrm>
            <a:off x="626079" y="1307013"/>
            <a:ext cx="3571500" cy="770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207" name="Google Shape;207;p49"/>
          <p:cNvSpPr txBox="1">
            <a:spLocks noGrp="1"/>
          </p:cNvSpPr>
          <p:nvPr>
            <p:ph type="subTitle" idx="1"/>
          </p:nvPr>
        </p:nvSpPr>
        <p:spPr>
          <a:xfrm>
            <a:off x="626079" y="3015333"/>
            <a:ext cx="36066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08" name="Google Shape;208;p49"/>
          <p:cNvSpPr txBox="1">
            <a:spLocks noGrp="1"/>
          </p:cNvSpPr>
          <p:nvPr>
            <p:ph type="subTitle" idx="2"/>
          </p:nvPr>
        </p:nvSpPr>
        <p:spPr>
          <a:xfrm>
            <a:off x="5079304" y="3015333"/>
            <a:ext cx="36066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yan frame 1">
  <p:cSld name="CUSTOM_1_1_1_1">
    <p:bg>
      <p:bgPr>
        <a:solidFill>
          <a:srgbClr val="FFFFFF"/>
        </a:solidFill>
        <a:effectLst/>
      </p:bgPr>
    </p:bg>
    <p:spTree>
      <p:nvGrpSpPr>
        <p:cNvPr id="1" name="Shape 209"/>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yan with title and text ">
  <p:cSld name="CUSTOM_2">
    <p:spTree>
      <p:nvGrpSpPr>
        <p:cNvPr id="1" name="Shape 210"/>
        <p:cNvGrpSpPr/>
        <p:nvPr/>
      </p:nvGrpSpPr>
      <p:grpSpPr>
        <a:xfrm>
          <a:off x="0" y="0"/>
          <a:ext cx="0" cy="0"/>
          <a:chOff x="0" y="0"/>
          <a:chExt cx="0" cy="0"/>
        </a:xfrm>
      </p:grpSpPr>
      <p:sp>
        <p:nvSpPr>
          <p:cNvPr id="211" name="Google Shape;211;p51"/>
          <p:cNvSpPr txBox="1">
            <a:spLocks noGrp="1"/>
          </p:cNvSpPr>
          <p:nvPr>
            <p:ph type="title"/>
          </p:nvPr>
        </p:nvSpPr>
        <p:spPr>
          <a:xfrm>
            <a:off x="4696275" y="2300600"/>
            <a:ext cx="30555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212" name="Google Shape;212;p51"/>
          <p:cNvSpPr txBox="1">
            <a:spLocks noGrp="1"/>
          </p:cNvSpPr>
          <p:nvPr>
            <p:ph type="subTitle" idx="1"/>
          </p:nvPr>
        </p:nvSpPr>
        <p:spPr>
          <a:xfrm>
            <a:off x="4696275" y="3786600"/>
            <a:ext cx="2770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666666"/>
                </a:solidFill>
              </a:defRPr>
            </a:lvl1pPr>
            <a:lvl2pPr lvl="1" rtl="0">
              <a:spcBef>
                <a:spcPts val="0"/>
              </a:spcBef>
              <a:spcAft>
                <a:spcPts val="0"/>
              </a:spcAft>
              <a:buNone/>
              <a:defRPr>
                <a:solidFill>
                  <a:srgbClr val="666666"/>
                </a:solidFill>
              </a:defRPr>
            </a:lvl2pPr>
            <a:lvl3pPr lvl="2" rtl="0">
              <a:spcBef>
                <a:spcPts val="0"/>
              </a:spcBef>
              <a:spcAft>
                <a:spcPts val="0"/>
              </a:spcAft>
              <a:buNone/>
              <a:defRPr>
                <a:solidFill>
                  <a:srgbClr val="666666"/>
                </a:solidFill>
              </a:defRPr>
            </a:lvl3pPr>
            <a:lvl4pPr lvl="3" rtl="0">
              <a:spcBef>
                <a:spcPts val="0"/>
              </a:spcBef>
              <a:spcAft>
                <a:spcPts val="0"/>
              </a:spcAft>
              <a:buNone/>
              <a:defRPr>
                <a:solidFill>
                  <a:srgbClr val="666666"/>
                </a:solidFill>
              </a:defRPr>
            </a:lvl4pPr>
            <a:lvl5pPr lvl="4" rtl="0">
              <a:spcBef>
                <a:spcPts val="0"/>
              </a:spcBef>
              <a:spcAft>
                <a:spcPts val="0"/>
              </a:spcAft>
              <a:buNone/>
              <a:defRPr>
                <a:solidFill>
                  <a:srgbClr val="666666"/>
                </a:solidFill>
              </a:defRPr>
            </a:lvl5pPr>
            <a:lvl6pPr lvl="5" rtl="0">
              <a:spcBef>
                <a:spcPts val="0"/>
              </a:spcBef>
              <a:spcAft>
                <a:spcPts val="0"/>
              </a:spcAft>
              <a:buNone/>
              <a:defRPr>
                <a:solidFill>
                  <a:srgbClr val="666666"/>
                </a:solidFill>
              </a:defRPr>
            </a:lvl6pPr>
            <a:lvl7pPr lvl="6" rtl="0">
              <a:spcBef>
                <a:spcPts val="0"/>
              </a:spcBef>
              <a:spcAft>
                <a:spcPts val="0"/>
              </a:spcAft>
              <a:buNone/>
              <a:defRPr>
                <a:solidFill>
                  <a:srgbClr val="666666"/>
                </a:solidFill>
              </a:defRPr>
            </a:lvl7pPr>
            <a:lvl8pPr lvl="7" rtl="0">
              <a:spcBef>
                <a:spcPts val="0"/>
              </a:spcBef>
              <a:spcAft>
                <a:spcPts val="0"/>
              </a:spcAft>
              <a:buNone/>
              <a:defRPr>
                <a:solidFill>
                  <a:srgbClr val="666666"/>
                </a:solidFill>
              </a:defRPr>
            </a:lvl8pPr>
            <a:lvl9pPr lvl="8" rtl="0">
              <a:spcBef>
                <a:spcPts val="0"/>
              </a:spcBef>
              <a:spcAft>
                <a:spcPts val="0"/>
              </a:spcAft>
              <a:buNone/>
              <a:defRPr>
                <a:solidFill>
                  <a:srgbClr val="666666"/>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subtitle">
  <p:cSld name="SECTION_HEADER_1">
    <p:bg>
      <p:bgPr>
        <a:solidFill>
          <a:srgbClr val="FFFFFF"/>
        </a:solidFill>
        <a:effectLst/>
      </p:bgPr>
    </p:bg>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570047" y="1325200"/>
            <a:ext cx="30555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29" name="Google Shape;29;p6"/>
          <p:cNvSpPr txBox="1">
            <a:spLocks noGrp="1"/>
          </p:cNvSpPr>
          <p:nvPr>
            <p:ph type="subTitle" idx="1"/>
          </p:nvPr>
        </p:nvSpPr>
        <p:spPr>
          <a:xfrm>
            <a:off x="614775" y="3419700"/>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0" name="Google Shape;30;p6"/>
          <p:cNvCxnSpPr/>
          <p:nvPr/>
        </p:nvCxnSpPr>
        <p:spPr>
          <a:xfrm>
            <a:off x="678525" y="2747433"/>
            <a:ext cx="676200" cy="0"/>
          </a:xfrm>
          <a:prstGeom prst="straightConnector1">
            <a:avLst/>
          </a:prstGeom>
          <a:noFill/>
          <a:ln w="76200" cap="flat" cmpd="sng">
            <a:solidFill>
              <a:srgbClr val="87EAD9"/>
            </a:solidFill>
            <a:prstDash val="solid"/>
            <a:round/>
            <a:headEnd type="none" w="med" len="med"/>
            <a:tailEnd type="none" w="med" len="med"/>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yan with title and text  1">
  <p:cSld name="CUSTOM_2_1">
    <p:spTree>
      <p:nvGrpSpPr>
        <p:cNvPr id="1" name="Shape 213"/>
        <p:cNvGrpSpPr/>
        <p:nvPr/>
      </p:nvGrpSpPr>
      <p:grpSpPr>
        <a:xfrm>
          <a:off x="0" y="0"/>
          <a:ext cx="0" cy="0"/>
          <a:chOff x="0" y="0"/>
          <a:chExt cx="0" cy="0"/>
        </a:xfrm>
      </p:grpSpPr>
      <p:sp>
        <p:nvSpPr>
          <p:cNvPr id="214" name="Google Shape;214;p52"/>
          <p:cNvSpPr txBox="1">
            <a:spLocks noGrp="1"/>
          </p:cNvSpPr>
          <p:nvPr>
            <p:ph type="title"/>
          </p:nvPr>
        </p:nvSpPr>
        <p:spPr>
          <a:xfrm>
            <a:off x="1630100" y="2300600"/>
            <a:ext cx="3055500" cy="14859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2400"/>
              <a:buNone/>
              <a:defRPr b="1"/>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endParaRPr/>
          </a:p>
        </p:txBody>
      </p:sp>
      <p:sp>
        <p:nvSpPr>
          <p:cNvPr id="215" name="Google Shape;215;p52"/>
          <p:cNvSpPr txBox="1">
            <a:spLocks noGrp="1"/>
          </p:cNvSpPr>
          <p:nvPr>
            <p:ph type="subTitle" idx="1"/>
          </p:nvPr>
        </p:nvSpPr>
        <p:spPr>
          <a:xfrm>
            <a:off x="1915400" y="3786600"/>
            <a:ext cx="2770200" cy="770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rgbClr val="666666"/>
                </a:solidFill>
              </a:defRPr>
            </a:lvl1pPr>
            <a:lvl2pPr lvl="1" algn="r" rtl="0">
              <a:spcBef>
                <a:spcPts val="0"/>
              </a:spcBef>
              <a:spcAft>
                <a:spcPts val="0"/>
              </a:spcAft>
              <a:buNone/>
              <a:defRPr>
                <a:solidFill>
                  <a:srgbClr val="666666"/>
                </a:solidFill>
              </a:defRPr>
            </a:lvl2pPr>
            <a:lvl3pPr lvl="2" algn="r" rtl="0">
              <a:spcBef>
                <a:spcPts val="0"/>
              </a:spcBef>
              <a:spcAft>
                <a:spcPts val="0"/>
              </a:spcAft>
              <a:buNone/>
              <a:defRPr>
                <a:solidFill>
                  <a:srgbClr val="666666"/>
                </a:solidFill>
              </a:defRPr>
            </a:lvl3pPr>
            <a:lvl4pPr lvl="3" algn="r" rtl="0">
              <a:spcBef>
                <a:spcPts val="0"/>
              </a:spcBef>
              <a:spcAft>
                <a:spcPts val="0"/>
              </a:spcAft>
              <a:buNone/>
              <a:defRPr>
                <a:solidFill>
                  <a:srgbClr val="666666"/>
                </a:solidFill>
              </a:defRPr>
            </a:lvl4pPr>
            <a:lvl5pPr lvl="4" algn="r" rtl="0">
              <a:spcBef>
                <a:spcPts val="0"/>
              </a:spcBef>
              <a:spcAft>
                <a:spcPts val="0"/>
              </a:spcAft>
              <a:buNone/>
              <a:defRPr>
                <a:solidFill>
                  <a:srgbClr val="666666"/>
                </a:solidFill>
              </a:defRPr>
            </a:lvl5pPr>
            <a:lvl6pPr lvl="5" algn="r" rtl="0">
              <a:spcBef>
                <a:spcPts val="0"/>
              </a:spcBef>
              <a:spcAft>
                <a:spcPts val="0"/>
              </a:spcAft>
              <a:buNone/>
              <a:defRPr>
                <a:solidFill>
                  <a:srgbClr val="666666"/>
                </a:solidFill>
              </a:defRPr>
            </a:lvl6pPr>
            <a:lvl7pPr lvl="6" algn="r" rtl="0">
              <a:spcBef>
                <a:spcPts val="0"/>
              </a:spcBef>
              <a:spcAft>
                <a:spcPts val="0"/>
              </a:spcAft>
              <a:buNone/>
              <a:defRPr>
                <a:solidFill>
                  <a:srgbClr val="666666"/>
                </a:solidFill>
              </a:defRPr>
            </a:lvl7pPr>
            <a:lvl8pPr lvl="7" algn="r" rtl="0">
              <a:spcBef>
                <a:spcPts val="0"/>
              </a:spcBef>
              <a:spcAft>
                <a:spcPts val="0"/>
              </a:spcAft>
              <a:buNone/>
              <a:defRPr>
                <a:solidFill>
                  <a:srgbClr val="666666"/>
                </a:solidFill>
              </a:defRPr>
            </a:lvl8pPr>
            <a:lvl9pPr lvl="8" algn="r" rtl="0">
              <a:spcBef>
                <a:spcPts val="0"/>
              </a:spcBef>
              <a:spcAft>
                <a:spcPts val="0"/>
              </a:spcAft>
              <a:buNone/>
              <a:defRPr>
                <a:solidFill>
                  <a:srgbClr val="666666"/>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yan with title and text">
  <p:cSld name="CUSTOM_7">
    <p:bg>
      <p:bgPr>
        <a:solidFill>
          <a:srgbClr val="D2D700"/>
        </a:solidFill>
        <a:effectLst/>
      </p:bgPr>
    </p:bg>
    <p:spTree>
      <p:nvGrpSpPr>
        <p:cNvPr id="1" name="Shape 216"/>
        <p:cNvGrpSpPr/>
        <p:nvPr/>
      </p:nvGrpSpPr>
      <p:grpSpPr>
        <a:xfrm>
          <a:off x="0" y="0"/>
          <a:ext cx="0" cy="0"/>
          <a:chOff x="0" y="0"/>
          <a:chExt cx="0" cy="0"/>
        </a:xfrm>
      </p:grpSpPr>
      <p:sp>
        <p:nvSpPr>
          <p:cNvPr id="217" name="Google Shape;217;p53"/>
          <p:cNvSpPr txBox="1">
            <a:spLocks noGrp="1"/>
          </p:cNvSpPr>
          <p:nvPr>
            <p:ph type="title"/>
          </p:nvPr>
        </p:nvSpPr>
        <p:spPr>
          <a:xfrm>
            <a:off x="2675900" y="1626713"/>
            <a:ext cx="3926100" cy="643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18" name="Google Shape;218;p53"/>
          <p:cNvSpPr txBox="1">
            <a:spLocks noGrp="1"/>
          </p:cNvSpPr>
          <p:nvPr>
            <p:ph type="subTitle" idx="1"/>
          </p:nvPr>
        </p:nvSpPr>
        <p:spPr>
          <a:xfrm>
            <a:off x="2675901" y="3397000"/>
            <a:ext cx="31362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with frame ">
  <p:cSld name="BLANK_1_1_1">
    <p:bg>
      <p:bgPr>
        <a:noFill/>
        <a:effectLst/>
      </p:bgPr>
    </p:bg>
    <p:spTree>
      <p:nvGrpSpPr>
        <p:cNvPr id="1" name="Shape 219"/>
        <p:cNvGrpSpPr/>
        <p:nvPr/>
      </p:nvGrpSpPr>
      <p:grpSpPr>
        <a:xfrm>
          <a:off x="0" y="0"/>
          <a:ext cx="0" cy="0"/>
          <a:chOff x="0" y="0"/>
          <a:chExt cx="0" cy="0"/>
        </a:xfrm>
      </p:grpSpPr>
      <p:sp>
        <p:nvSpPr>
          <p:cNvPr id="220" name="Google Shape;220;p54"/>
          <p:cNvSpPr txBox="1">
            <a:spLocks noGrp="1"/>
          </p:cNvSpPr>
          <p:nvPr>
            <p:ph type="title"/>
          </p:nvPr>
        </p:nvSpPr>
        <p:spPr>
          <a:xfrm>
            <a:off x="783525" y="2317400"/>
            <a:ext cx="2545800" cy="222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with frame  1">
  <p:cSld name="BLANK_1_1_1_1">
    <p:bg>
      <p:bgPr>
        <a:solidFill>
          <a:srgbClr val="85B016"/>
        </a:solidFill>
        <a:effectLst/>
      </p:bgPr>
    </p:bg>
    <p:spTree>
      <p:nvGrpSpPr>
        <p:cNvPr id="1" name="Shape 221"/>
        <p:cNvGrpSpPr/>
        <p:nvPr/>
      </p:nvGrpSpPr>
      <p:grpSpPr>
        <a:xfrm>
          <a:off x="0" y="0"/>
          <a:ext cx="0" cy="0"/>
          <a:chOff x="0" y="0"/>
          <a:chExt cx="0" cy="0"/>
        </a:xfrm>
      </p:grpSpPr>
      <p:sp>
        <p:nvSpPr>
          <p:cNvPr id="222" name="Google Shape;222;p55"/>
          <p:cNvSpPr/>
          <p:nvPr/>
        </p:nvSpPr>
        <p:spPr>
          <a:xfrm>
            <a:off x="406950"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5"/>
          <p:cNvSpPr txBox="1">
            <a:spLocks noGrp="1"/>
          </p:cNvSpPr>
          <p:nvPr>
            <p:ph type="title"/>
          </p:nvPr>
        </p:nvSpPr>
        <p:spPr>
          <a:xfrm>
            <a:off x="783525" y="828667"/>
            <a:ext cx="7618200" cy="524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slide">
  <p:cSld name="CUSTOM">
    <p:bg>
      <p:bgPr>
        <a:solidFill>
          <a:srgbClr val="FFFFFF"/>
        </a:solidFill>
        <a:effectLst/>
      </p:bgPr>
    </p:bg>
    <p:spTree>
      <p:nvGrpSpPr>
        <p:cNvPr id="1" name="Shape 31"/>
        <p:cNvGrpSpPr/>
        <p:nvPr/>
      </p:nvGrpSpPr>
      <p:grpSpPr>
        <a:xfrm>
          <a:off x="0" y="0"/>
          <a:ext cx="0" cy="0"/>
          <a:chOff x="0" y="0"/>
          <a:chExt cx="0" cy="0"/>
        </a:xfrm>
      </p:grpSpPr>
      <p:sp>
        <p:nvSpPr>
          <p:cNvPr id="32" name="Google Shape;32;p7"/>
          <p:cNvSpPr txBox="1">
            <a:spLocks noGrp="1"/>
          </p:cNvSpPr>
          <p:nvPr>
            <p:ph type="subTitle" idx="1"/>
          </p:nvPr>
        </p:nvSpPr>
        <p:spPr>
          <a:xfrm>
            <a:off x="1894475" y="1578800"/>
            <a:ext cx="5397600" cy="2801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1">
                <a:solidFill>
                  <a:srgbClr val="434343"/>
                </a:solidFill>
                <a:latin typeface="Ubuntu"/>
                <a:ea typeface="Ubuntu"/>
                <a:cs typeface="Ubuntu"/>
                <a:sym typeface="Ubuntu"/>
              </a:defRPr>
            </a:lvl1pPr>
            <a:lvl2pPr lvl="1" rtl="0">
              <a:spcBef>
                <a:spcPts val="0"/>
              </a:spcBef>
              <a:spcAft>
                <a:spcPts val="0"/>
              </a:spcAft>
              <a:buNone/>
              <a:defRPr b="1">
                <a:solidFill>
                  <a:srgbClr val="434343"/>
                </a:solidFill>
                <a:latin typeface="Arvo"/>
                <a:ea typeface="Arvo"/>
                <a:cs typeface="Arvo"/>
                <a:sym typeface="Arvo"/>
              </a:defRPr>
            </a:lvl2pPr>
            <a:lvl3pPr lvl="2" rtl="0">
              <a:spcBef>
                <a:spcPts val="0"/>
              </a:spcBef>
              <a:spcAft>
                <a:spcPts val="0"/>
              </a:spcAft>
              <a:buNone/>
              <a:defRPr b="1">
                <a:solidFill>
                  <a:srgbClr val="434343"/>
                </a:solidFill>
                <a:latin typeface="Arvo"/>
                <a:ea typeface="Arvo"/>
                <a:cs typeface="Arvo"/>
                <a:sym typeface="Arvo"/>
              </a:defRPr>
            </a:lvl3pPr>
            <a:lvl4pPr lvl="3" rtl="0">
              <a:spcBef>
                <a:spcPts val="0"/>
              </a:spcBef>
              <a:spcAft>
                <a:spcPts val="0"/>
              </a:spcAft>
              <a:buNone/>
              <a:defRPr b="1">
                <a:solidFill>
                  <a:srgbClr val="434343"/>
                </a:solidFill>
                <a:latin typeface="Arvo"/>
                <a:ea typeface="Arvo"/>
                <a:cs typeface="Arvo"/>
                <a:sym typeface="Arvo"/>
              </a:defRPr>
            </a:lvl4pPr>
            <a:lvl5pPr lvl="4" rtl="0">
              <a:spcBef>
                <a:spcPts val="0"/>
              </a:spcBef>
              <a:spcAft>
                <a:spcPts val="0"/>
              </a:spcAft>
              <a:buNone/>
              <a:defRPr b="1">
                <a:solidFill>
                  <a:srgbClr val="434343"/>
                </a:solidFill>
                <a:latin typeface="Arvo"/>
                <a:ea typeface="Arvo"/>
                <a:cs typeface="Arvo"/>
                <a:sym typeface="Arvo"/>
              </a:defRPr>
            </a:lvl5pPr>
            <a:lvl6pPr lvl="5" rtl="0">
              <a:spcBef>
                <a:spcPts val="0"/>
              </a:spcBef>
              <a:spcAft>
                <a:spcPts val="0"/>
              </a:spcAft>
              <a:buNone/>
              <a:defRPr b="1">
                <a:solidFill>
                  <a:srgbClr val="434343"/>
                </a:solidFill>
                <a:latin typeface="Arvo"/>
                <a:ea typeface="Arvo"/>
                <a:cs typeface="Arvo"/>
                <a:sym typeface="Arvo"/>
              </a:defRPr>
            </a:lvl6pPr>
            <a:lvl7pPr lvl="6" rtl="0">
              <a:spcBef>
                <a:spcPts val="0"/>
              </a:spcBef>
              <a:spcAft>
                <a:spcPts val="0"/>
              </a:spcAft>
              <a:buNone/>
              <a:defRPr b="1">
                <a:solidFill>
                  <a:srgbClr val="434343"/>
                </a:solidFill>
                <a:latin typeface="Arvo"/>
                <a:ea typeface="Arvo"/>
                <a:cs typeface="Arvo"/>
                <a:sym typeface="Arvo"/>
              </a:defRPr>
            </a:lvl7pPr>
            <a:lvl8pPr lvl="7" rtl="0">
              <a:spcBef>
                <a:spcPts val="0"/>
              </a:spcBef>
              <a:spcAft>
                <a:spcPts val="0"/>
              </a:spcAft>
              <a:buNone/>
              <a:defRPr b="1">
                <a:solidFill>
                  <a:srgbClr val="434343"/>
                </a:solidFill>
                <a:latin typeface="Arvo"/>
                <a:ea typeface="Arvo"/>
                <a:cs typeface="Arvo"/>
                <a:sym typeface="Arvo"/>
              </a:defRPr>
            </a:lvl8pPr>
            <a:lvl9pPr lvl="8" rtl="0">
              <a:spcBef>
                <a:spcPts val="0"/>
              </a:spcBef>
              <a:spcAft>
                <a:spcPts val="0"/>
              </a:spcAft>
              <a:buNone/>
              <a:defRPr b="1">
                <a:solidFill>
                  <a:srgbClr val="434343"/>
                </a:solidFill>
                <a:latin typeface="Arvo"/>
                <a:ea typeface="Arvo"/>
                <a:cs typeface="Arvo"/>
                <a:sym typeface="Arvo"/>
              </a:defRPr>
            </a:lvl9pPr>
          </a:lstStyle>
          <a:p>
            <a:endParaRPr/>
          </a:p>
        </p:txBody>
      </p:sp>
      <p:sp>
        <p:nvSpPr>
          <p:cNvPr id="33" name="Google Shape;33;p7"/>
          <p:cNvSpPr txBox="1">
            <a:spLocks noGrp="1"/>
          </p:cNvSpPr>
          <p:nvPr>
            <p:ph type="subTitle" idx="2"/>
          </p:nvPr>
        </p:nvSpPr>
        <p:spPr>
          <a:xfrm>
            <a:off x="1894475" y="4046067"/>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body slide" type="tx">
  <p:cSld name="TITLE_AND_BODY">
    <p:bg>
      <p:bgPr>
        <a:solidFill>
          <a:srgbClr val="FFFFFF"/>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0" y="288300"/>
            <a:ext cx="9144000" cy="121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algn="ctr" rtl="0">
              <a:spcBef>
                <a:spcPts val="0"/>
              </a:spcBef>
              <a:spcAft>
                <a:spcPts val="0"/>
              </a:spcAft>
              <a:buSzPts val="2400"/>
              <a:buFont typeface="Bodoni"/>
              <a:buNone/>
              <a:defRPr b="1">
                <a:latin typeface="Bodoni"/>
                <a:ea typeface="Bodoni"/>
                <a:cs typeface="Bodoni"/>
                <a:sym typeface="Bodoni"/>
              </a:defRPr>
            </a:lvl2pPr>
            <a:lvl3pPr lvl="2" algn="ctr" rtl="0">
              <a:spcBef>
                <a:spcPts val="0"/>
              </a:spcBef>
              <a:spcAft>
                <a:spcPts val="0"/>
              </a:spcAft>
              <a:buSzPts val="2400"/>
              <a:buFont typeface="Bodoni"/>
              <a:buNone/>
              <a:defRPr b="1">
                <a:latin typeface="Bodoni"/>
                <a:ea typeface="Bodoni"/>
                <a:cs typeface="Bodoni"/>
                <a:sym typeface="Bodoni"/>
              </a:defRPr>
            </a:lvl3pPr>
            <a:lvl4pPr lvl="3" algn="ctr" rtl="0">
              <a:spcBef>
                <a:spcPts val="0"/>
              </a:spcBef>
              <a:spcAft>
                <a:spcPts val="0"/>
              </a:spcAft>
              <a:buSzPts val="2400"/>
              <a:buFont typeface="Bodoni"/>
              <a:buNone/>
              <a:defRPr b="1">
                <a:latin typeface="Bodoni"/>
                <a:ea typeface="Bodoni"/>
                <a:cs typeface="Bodoni"/>
                <a:sym typeface="Bodoni"/>
              </a:defRPr>
            </a:lvl4pPr>
            <a:lvl5pPr lvl="4" algn="ctr" rtl="0">
              <a:spcBef>
                <a:spcPts val="0"/>
              </a:spcBef>
              <a:spcAft>
                <a:spcPts val="0"/>
              </a:spcAft>
              <a:buSzPts val="2400"/>
              <a:buFont typeface="Bodoni"/>
              <a:buNone/>
              <a:defRPr b="1">
                <a:latin typeface="Bodoni"/>
                <a:ea typeface="Bodoni"/>
                <a:cs typeface="Bodoni"/>
                <a:sym typeface="Bodoni"/>
              </a:defRPr>
            </a:lvl5pPr>
            <a:lvl6pPr lvl="5" algn="ctr" rtl="0">
              <a:spcBef>
                <a:spcPts val="0"/>
              </a:spcBef>
              <a:spcAft>
                <a:spcPts val="0"/>
              </a:spcAft>
              <a:buSzPts val="2400"/>
              <a:buFont typeface="Bodoni"/>
              <a:buNone/>
              <a:defRPr b="1">
                <a:latin typeface="Bodoni"/>
                <a:ea typeface="Bodoni"/>
                <a:cs typeface="Bodoni"/>
                <a:sym typeface="Bodoni"/>
              </a:defRPr>
            </a:lvl6pPr>
            <a:lvl7pPr lvl="6" algn="ctr" rtl="0">
              <a:spcBef>
                <a:spcPts val="0"/>
              </a:spcBef>
              <a:spcAft>
                <a:spcPts val="0"/>
              </a:spcAft>
              <a:buSzPts val="2400"/>
              <a:buFont typeface="Bodoni"/>
              <a:buNone/>
              <a:defRPr b="1">
                <a:latin typeface="Bodoni"/>
                <a:ea typeface="Bodoni"/>
                <a:cs typeface="Bodoni"/>
                <a:sym typeface="Bodoni"/>
              </a:defRPr>
            </a:lvl7pPr>
            <a:lvl8pPr lvl="7" algn="ctr" rtl="0">
              <a:spcBef>
                <a:spcPts val="0"/>
              </a:spcBef>
              <a:spcAft>
                <a:spcPts val="0"/>
              </a:spcAft>
              <a:buSzPts val="2400"/>
              <a:buFont typeface="Bodoni"/>
              <a:buNone/>
              <a:defRPr b="1">
                <a:latin typeface="Bodoni"/>
                <a:ea typeface="Bodoni"/>
                <a:cs typeface="Bodoni"/>
                <a:sym typeface="Bodoni"/>
              </a:defRPr>
            </a:lvl8pPr>
            <a:lvl9pPr lvl="8" algn="ctr" rtl="0">
              <a:spcBef>
                <a:spcPts val="0"/>
              </a:spcBef>
              <a:spcAft>
                <a:spcPts val="0"/>
              </a:spcAft>
              <a:buSzPts val="2400"/>
              <a:buFont typeface="Bodoni"/>
              <a:buNone/>
              <a:defRPr b="1">
                <a:latin typeface="Bodoni"/>
                <a:ea typeface="Bodoni"/>
                <a:cs typeface="Bodoni"/>
                <a:sym typeface="Bodoni"/>
              </a:defRPr>
            </a:lvl9pPr>
          </a:lstStyle>
          <a:p>
            <a:endParaRPr/>
          </a:p>
        </p:txBody>
      </p:sp>
      <p:sp>
        <p:nvSpPr>
          <p:cNvPr id="36" name="Google Shape;36;p8"/>
          <p:cNvSpPr txBox="1">
            <a:spLocks noGrp="1"/>
          </p:cNvSpPr>
          <p:nvPr>
            <p:ph type="body" idx="1"/>
          </p:nvPr>
        </p:nvSpPr>
        <p:spPr>
          <a:xfrm>
            <a:off x="1636869" y="2539900"/>
            <a:ext cx="5877000" cy="33360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sz="1400"/>
            </a:lvl2pPr>
            <a:lvl3pPr marL="1371600" lvl="2" indent="-311150" algn="ctr" rtl="0">
              <a:lnSpc>
                <a:spcPct val="100000"/>
              </a:lnSpc>
              <a:spcBef>
                <a:spcPts val="0"/>
              </a:spcBef>
              <a:spcAft>
                <a:spcPts val="0"/>
              </a:spcAft>
              <a:buSzPts val="1300"/>
              <a:buChar char="■"/>
              <a:defRPr sz="1300"/>
            </a:lvl3pPr>
            <a:lvl4pPr marL="1828800" lvl="3" indent="-311150" algn="ctr" rtl="0">
              <a:lnSpc>
                <a:spcPct val="100000"/>
              </a:lnSpc>
              <a:spcBef>
                <a:spcPts val="0"/>
              </a:spcBef>
              <a:spcAft>
                <a:spcPts val="0"/>
              </a:spcAft>
              <a:buSzPts val="1300"/>
              <a:buChar char="●"/>
              <a:defRPr sz="1300"/>
            </a:lvl4pPr>
            <a:lvl5pPr marL="2286000" lvl="4" indent="-304800" algn="ctr" rtl="0">
              <a:lnSpc>
                <a:spcPct val="100000"/>
              </a:lnSpc>
              <a:spcBef>
                <a:spcPts val="0"/>
              </a:spcBef>
              <a:spcAft>
                <a:spcPts val="0"/>
              </a:spcAft>
              <a:buSzPts val="1200"/>
              <a:buChar char="○"/>
              <a:defRPr sz="1200"/>
            </a:lvl5pPr>
            <a:lvl6pPr marL="2743200" lvl="5" indent="-304800" algn="ctr" rtl="0">
              <a:lnSpc>
                <a:spcPct val="100000"/>
              </a:lnSpc>
              <a:spcBef>
                <a:spcPts val="0"/>
              </a:spcBef>
              <a:spcAft>
                <a:spcPts val="0"/>
              </a:spcAft>
              <a:buSzPts val="1200"/>
              <a:buChar char="■"/>
              <a:defRPr sz="1200"/>
            </a:lvl6pPr>
            <a:lvl7pPr marL="3200400" lvl="6" indent="-298450" algn="ctr" rtl="0">
              <a:lnSpc>
                <a:spcPct val="100000"/>
              </a:lnSpc>
              <a:spcBef>
                <a:spcPts val="0"/>
              </a:spcBef>
              <a:spcAft>
                <a:spcPts val="0"/>
              </a:spcAft>
              <a:buSzPts val="1100"/>
              <a:buChar char="●"/>
              <a:defRPr sz="1100"/>
            </a:lvl7pPr>
            <a:lvl8pPr marL="3657600" lvl="7" indent="-298450" algn="ctr" rtl="0">
              <a:lnSpc>
                <a:spcPct val="100000"/>
              </a:lnSpc>
              <a:spcBef>
                <a:spcPts val="0"/>
              </a:spcBef>
              <a:spcAft>
                <a:spcPts val="0"/>
              </a:spcAft>
              <a:buSzPts val="1100"/>
              <a:buChar char="○"/>
              <a:defRPr sz="1100"/>
            </a:lvl8pPr>
            <a:lvl9pPr marL="4114800" lvl="8" indent="-292100" algn="ctr" rtl="0">
              <a:lnSpc>
                <a:spcPct val="100000"/>
              </a:lnSpc>
              <a:spcBef>
                <a:spcPts val="0"/>
              </a:spcBef>
              <a:spcAft>
                <a:spcPts val="0"/>
              </a:spcAft>
              <a:buSzPts val="1000"/>
              <a:buChar char="■"/>
              <a:defRPr sz="1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design 1">
  <p:cSld name="TITLE_AND_BODY_2">
    <p:bg>
      <p:bgPr>
        <a:solidFill>
          <a:srgbClr val="FFFFFF"/>
        </a:solidFill>
        <a:effectLst/>
      </p:bgPr>
    </p:bg>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0" y="288300"/>
            <a:ext cx="9144000" cy="121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algn="ctr" rtl="0">
              <a:spcBef>
                <a:spcPts val="0"/>
              </a:spcBef>
              <a:spcAft>
                <a:spcPts val="0"/>
              </a:spcAft>
              <a:buSzPts val="2400"/>
              <a:buFont typeface="Bodoni"/>
              <a:buNone/>
              <a:defRPr b="1">
                <a:latin typeface="Bodoni"/>
                <a:ea typeface="Bodoni"/>
                <a:cs typeface="Bodoni"/>
                <a:sym typeface="Bodoni"/>
              </a:defRPr>
            </a:lvl2pPr>
            <a:lvl3pPr lvl="2" algn="ctr" rtl="0">
              <a:spcBef>
                <a:spcPts val="0"/>
              </a:spcBef>
              <a:spcAft>
                <a:spcPts val="0"/>
              </a:spcAft>
              <a:buSzPts val="2400"/>
              <a:buFont typeface="Bodoni"/>
              <a:buNone/>
              <a:defRPr b="1">
                <a:latin typeface="Bodoni"/>
                <a:ea typeface="Bodoni"/>
                <a:cs typeface="Bodoni"/>
                <a:sym typeface="Bodoni"/>
              </a:defRPr>
            </a:lvl3pPr>
            <a:lvl4pPr lvl="3" algn="ctr" rtl="0">
              <a:spcBef>
                <a:spcPts val="0"/>
              </a:spcBef>
              <a:spcAft>
                <a:spcPts val="0"/>
              </a:spcAft>
              <a:buSzPts val="2400"/>
              <a:buFont typeface="Bodoni"/>
              <a:buNone/>
              <a:defRPr b="1">
                <a:latin typeface="Bodoni"/>
                <a:ea typeface="Bodoni"/>
                <a:cs typeface="Bodoni"/>
                <a:sym typeface="Bodoni"/>
              </a:defRPr>
            </a:lvl4pPr>
            <a:lvl5pPr lvl="4" algn="ctr" rtl="0">
              <a:spcBef>
                <a:spcPts val="0"/>
              </a:spcBef>
              <a:spcAft>
                <a:spcPts val="0"/>
              </a:spcAft>
              <a:buSzPts val="2400"/>
              <a:buFont typeface="Bodoni"/>
              <a:buNone/>
              <a:defRPr b="1">
                <a:latin typeface="Bodoni"/>
                <a:ea typeface="Bodoni"/>
                <a:cs typeface="Bodoni"/>
                <a:sym typeface="Bodoni"/>
              </a:defRPr>
            </a:lvl5pPr>
            <a:lvl6pPr lvl="5" algn="ctr" rtl="0">
              <a:spcBef>
                <a:spcPts val="0"/>
              </a:spcBef>
              <a:spcAft>
                <a:spcPts val="0"/>
              </a:spcAft>
              <a:buSzPts val="2400"/>
              <a:buFont typeface="Bodoni"/>
              <a:buNone/>
              <a:defRPr b="1">
                <a:latin typeface="Bodoni"/>
                <a:ea typeface="Bodoni"/>
                <a:cs typeface="Bodoni"/>
                <a:sym typeface="Bodoni"/>
              </a:defRPr>
            </a:lvl6pPr>
            <a:lvl7pPr lvl="6" algn="ctr" rtl="0">
              <a:spcBef>
                <a:spcPts val="0"/>
              </a:spcBef>
              <a:spcAft>
                <a:spcPts val="0"/>
              </a:spcAft>
              <a:buSzPts val="2400"/>
              <a:buFont typeface="Bodoni"/>
              <a:buNone/>
              <a:defRPr b="1">
                <a:latin typeface="Bodoni"/>
                <a:ea typeface="Bodoni"/>
                <a:cs typeface="Bodoni"/>
                <a:sym typeface="Bodoni"/>
              </a:defRPr>
            </a:lvl7pPr>
            <a:lvl8pPr lvl="7" algn="ctr" rtl="0">
              <a:spcBef>
                <a:spcPts val="0"/>
              </a:spcBef>
              <a:spcAft>
                <a:spcPts val="0"/>
              </a:spcAft>
              <a:buSzPts val="2400"/>
              <a:buFont typeface="Bodoni"/>
              <a:buNone/>
              <a:defRPr b="1">
                <a:latin typeface="Bodoni"/>
                <a:ea typeface="Bodoni"/>
                <a:cs typeface="Bodoni"/>
                <a:sym typeface="Bodoni"/>
              </a:defRPr>
            </a:lvl8pPr>
            <a:lvl9pPr lvl="8" algn="ctr" rtl="0">
              <a:spcBef>
                <a:spcPts val="0"/>
              </a:spcBef>
              <a:spcAft>
                <a:spcPts val="0"/>
              </a:spcAft>
              <a:buSzPts val="2400"/>
              <a:buFont typeface="Bodoni"/>
              <a:buNone/>
              <a:defRPr b="1">
                <a:latin typeface="Bodoni"/>
                <a:ea typeface="Bodoni"/>
                <a:cs typeface="Bodoni"/>
                <a:sym typeface="Bodon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ubtitle">
  <p:cSld name="TITLE_AND_BODY_1">
    <p:bg>
      <p:bgPr>
        <a:solidFill>
          <a:srgbClr val="FFFFFF"/>
        </a:solidFill>
        <a:effectLst/>
      </p:bgPr>
    </p:bg>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4598900" y="1030800"/>
            <a:ext cx="3888000" cy="160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1" name="Google Shape;41;p10"/>
          <p:cNvSpPr txBox="1">
            <a:spLocks noGrp="1"/>
          </p:cNvSpPr>
          <p:nvPr>
            <p:ph type="subTitle" idx="1"/>
          </p:nvPr>
        </p:nvSpPr>
        <p:spPr>
          <a:xfrm>
            <a:off x="4598900" y="3957606"/>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68100" y="1244600"/>
            <a:ext cx="7047300" cy="64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400"/>
              <a:buNone/>
              <a:defRPr sz="2400" b="1">
                <a:solidFill>
                  <a:srgbClr val="434343"/>
                </a:solidFill>
              </a:defRPr>
            </a:lvl1pPr>
            <a:lvl2pPr lvl="1"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2pPr>
            <a:lvl3pPr lvl="2"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3pPr>
            <a:lvl4pPr lvl="3"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4pPr>
            <a:lvl5pPr lvl="4"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5pPr>
            <a:lvl6pPr lvl="5"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6pPr>
            <a:lvl7pPr lvl="6"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7pPr>
            <a:lvl8pPr lvl="7"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8pPr>
            <a:lvl9pPr lvl="8"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1068100" y="2260600"/>
            <a:ext cx="7047300" cy="3336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999999"/>
              </a:buClr>
              <a:buSzPts val="1400"/>
              <a:buChar char="●"/>
              <a:defRPr>
                <a:solidFill>
                  <a:srgbClr val="999999"/>
                </a:solidFill>
              </a:defRPr>
            </a:lvl1pPr>
            <a:lvl2pPr marL="914400" lvl="1" indent="-317500" rtl="0">
              <a:lnSpc>
                <a:spcPct val="100000"/>
              </a:lnSpc>
              <a:spcBef>
                <a:spcPts val="0"/>
              </a:spcBef>
              <a:spcAft>
                <a:spcPts val="0"/>
              </a:spcAft>
              <a:buClr>
                <a:srgbClr val="999999"/>
              </a:buClr>
              <a:buSzPts val="1400"/>
              <a:buChar char="○"/>
              <a:defRPr>
                <a:solidFill>
                  <a:srgbClr val="999999"/>
                </a:solidFill>
              </a:defRPr>
            </a:lvl2pPr>
            <a:lvl3pPr marL="1371600" lvl="2" indent="-311150" rtl="0">
              <a:lnSpc>
                <a:spcPct val="100000"/>
              </a:lnSpc>
              <a:spcBef>
                <a:spcPts val="0"/>
              </a:spcBef>
              <a:spcAft>
                <a:spcPts val="0"/>
              </a:spcAft>
              <a:buClr>
                <a:srgbClr val="999999"/>
              </a:buClr>
              <a:buSzPts val="1300"/>
              <a:buChar char="■"/>
              <a:defRPr sz="1300">
                <a:solidFill>
                  <a:srgbClr val="999999"/>
                </a:solidFill>
              </a:defRPr>
            </a:lvl3pPr>
            <a:lvl4pPr marL="1828800" lvl="3" indent="-311150" rtl="0">
              <a:lnSpc>
                <a:spcPct val="100000"/>
              </a:lnSpc>
              <a:spcBef>
                <a:spcPts val="0"/>
              </a:spcBef>
              <a:spcAft>
                <a:spcPts val="0"/>
              </a:spcAft>
              <a:buClr>
                <a:srgbClr val="999999"/>
              </a:buClr>
              <a:buSzPts val="1300"/>
              <a:buChar char="●"/>
              <a:defRPr sz="1300">
                <a:solidFill>
                  <a:srgbClr val="999999"/>
                </a:solidFill>
              </a:defRPr>
            </a:lvl4pPr>
            <a:lvl5pPr marL="2286000" lvl="4" indent="-304800" rtl="0">
              <a:lnSpc>
                <a:spcPct val="100000"/>
              </a:lnSpc>
              <a:spcBef>
                <a:spcPts val="0"/>
              </a:spcBef>
              <a:spcAft>
                <a:spcPts val="0"/>
              </a:spcAft>
              <a:buClr>
                <a:srgbClr val="999999"/>
              </a:buClr>
              <a:buSzPts val="1200"/>
              <a:buChar char="○"/>
              <a:defRPr sz="1200">
                <a:solidFill>
                  <a:srgbClr val="999999"/>
                </a:solidFill>
              </a:defRPr>
            </a:lvl5pPr>
            <a:lvl6pPr marL="2743200" lvl="5" indent="-304800" rtl="0">
              <a:lnSpc>
                <a:spcPct val="100000"/>
              </a:lnSpc>
              <a:spcBef>
                <a:spcPts val="0"/>
              </a:spcBef>
              <a:spcAft>
                <a:spcPts val="0"/>
              </a:spcAft>
              <a:buClr>
                <a:srgbClr val="999999"/>
              </a:buClr>
              <a:buSzPts val="1200"/>
              <a:buChar char="■"/>
              <a:defRPr sz="1200">
                <a:solidFill>
                  <a:srgbClr val="999999"/>
                </a:solidFill>
              </a:defRPr>
            </a:lvl6pPr>
            <a:lvl7pPr marL="3200400" lvl="6" indent="-298450" rtl="0">
              <a:lnSpc>
                <a:spcPct val="100000"/>
              </a:lnSpc>
              <a:spcBef>
                <a:spcPts val="0"/>
              </a:spcBef>
              <a:spcAft>
                <a:spcPts val="0"/>
              </a:spcAft>
              <a:buClr>
                <a:srgbClr val="999999"/>
              </a:buClr>
              <a:buSzPts val="1100"/>
              <a:buChar char="●"/>
              <a:defRPr sz="1100">
                <a:solidFill>
                  <a:srgbClr val="999999"/>
                </a:solidFill>
              </a:defRPr>
            </a:lvl7pPr>
            <a:lvl8pPr marL="3657600" lvl="7" indent="-298450" rtl="0">
              <a:lnSpc>
                <a:spcPct val="100000"/>
              </a:lnSpc>
              <a:spcBef>
                <a:spcPts val="0"/>
              </a:spcBef>
              <a:spcAft>
                <a:spcPts val="0"/>
              </a:spcAft>
              <a:buClr>
                <a:srgbClr val="999999"/>
              </a:buClr>
              <a:buSzPts val="1100"/>
              <a:buChar char="○"/>
              <a:defRPr sz="1100">
                <a:solidFill>
                  <a:srgbClr val="999999"/>
                </a:solidFill>
              </a:defRPr>
            </a:lvl8pPr>
            <a:lvl9pPr marL="4114800" lvl="8" indent="-292100" rtl="0">
              <a:lnSpc>
                <a:spcPct val="100000"/>
              </a:lnSpc>
              <a:spcBef>
                <a:spcPts val="0"/>
              </a:spcBef>
              <a:spcAft>
                <a:spcPts val="0"/>
              </a:spcAft>
              <a:buClr>
                <a:srgbClr val="999999"/>
              </a:buClr>
              <a:buSzPts val="1000"/>
              <a:buChar char="■"/>
              <a:defRPr sz="1000">
                <a:solidFill>
                  <a:srgbClr val="999999"/>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116"/>
        <p:cNvGrpSpPr/>
        <p:nvPr/>
      </p:nvGrpSpPr>
      <p:grpSpPr>
        <a:xfrm>
          <a:off x="0" y="0"/>
          <a:ext cx="0" cy="0"/>
          <a:chOff x="0" y="0"/>
          <a:chExt cx="0" cy="0"/>
        </a:xfrm>
      </p:grpSpPr>
      <p:sp>
        <p:nvSpPr>
          <p:cNvPr id="117" name="Google Shape;117;p29"/>
          <p:cNvSpPr txBox="1">
            <a:spLocks noGrp="1"/>
          </p:cNvSpPr>
          <p:nvPr>
            <p:ph type="title"/>
          </p:nvPr>
        </p:nvSpPr>
        <p:spPr>
          <a:xfrm>
            <a:off x="1068100" y="1244600"/>
            <a:ext cx="7047300" cy="64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400"/>
              <a:buNone/>
              <a:defRPr sz="2400" b="1">
                <a:solidFill>
                  <a:srgbClr val="434343"/>
                </a:solidFill>
              </a:defRPr>
            </a:lvl1pPr>
            <a:lvl2pPr lvl="1"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2pPr>
            <a:lvl3pPr lvl="2"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3pPr>
            <a:lvl4pPr lvl="3"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4pPr>
            <a:lvl5pPr lvl="4"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5pPr>
            <a:lvl6pPr lvl="5"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6pPr>
            <a:lvl7pPr lvl="6"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7pPr>
            <a:lvl8pPr lvl="7"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8pPr>
            <a:lvl9pPr lvl="8"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9pPr>
          </a:lstStyle>
          <a:p>
            <a:endParaRPr/>
          </a:p>
        </p:txBody>
      </p:sp>
      <p:sp>
        <p:nvSpPr>
          <p:cNvPr id="118" name="Google Shape;118;p29"/>
          <p:cNvSpPr txBox="1">
            <a:spLocks noGrp="1"/>
          </p:cNvSpPr>
          <p:nvPr>
            <p:ph type="body" idx="1"/>
          </p:nvPr>
        </p:nvSpPr>
        <p:spPr>
          <a:xfrm>
            <a:off x="1068100" y="2260600"/>
            <a:ext cx="7047300" cy="3336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999999"/>
              </a:buClr>
              <a:buSzPts val="1400"/>
              <a:buChar char="●"/>
              <a:defRPr>
                <a:solidFill>
                  <a:srgbClr val="999999"/>
                </a:solidFill>
              </a:defRPr>
            </a:lvl1pPr>
            <a:lvl2pPr marL="914400" lvl="1" indent="-317500" rtl="0">
              <a:lnSpc>
                <a:spcPct val="100000"/>
              </a:lnSpc>
              <a:spcBef>
                <a:spcPts val="0"/>
              </a:spcBef>
              <a:spcAft>
                <a:spcPts val="0"/>
              </a:spcAft>
              <a:buClr>
                <a:srgbClr val="999999"/>
              </a:buClr>
              <a:buSzPts val="1400"/>
              <a:buChar char="○"/>
              <a:defRPr>
                <a:solidFill>
                  <a:srgbClr val="999999"/>
                </a:solidFill>
              </a:defRPr>
            </a:lvl2pPr>
            <a:lvl3pPr marL="1371600" lvl="2" indent="-311150" rtl="0">
              <a:lnSpc>
                <a:spcPct val="100000"/>
              </a:lnSpc>
              <a:spcBef>
                <a:spcPts val="0"/>
              </a:spcBef>
              <a:spcAft>
                <a:spcPts val="0"/>
              </a:spcAft>
              <a:buClr>
                <a:srgbClr val="999999"/>
              </a:buClr>
              <a:buSzPts val="1300"/>
              <a:buChar char="■"/>
              <a:defRPr sz="1300">
                <a:solidFill>
                  <a:srgbClr val="999999"/>
                </a:solidFill>
              </a:defRPr>
            </a:lvl3pPr>
            <a:lvl4pPr marL="1828800" lvl="3" indent="-311150" rtl="0">
              <a:lnSpc>
                <a:spcPct val="100000"/>
              </a:lnSpc>
              <a:spcBef>
                <a:spcPts val="0"/>
              </a:spcBef>
              <a:spcAft>
                <a:spcPts val="0"/>
              </a:spcAft>
              <a:buClr>
                <a:srgbClr val="999999"/>
              </a:buClr>
              <a:buSzPts val="1300"/>
              <a:buChar char="●"/>
              <a:defRPr sz="1300">
                <a:solidFill>
                  <a:srgbClr val="999999"/>
                </a:solidFill>
              </a:defRPr>
            </a:lvl4pPr>
            <a:lvl5pPr marL="2286000" lvl="4" indent="-304800" rtl="0">
              <a:lnSpc>
                <a:spcPct val="100000"/>
              </a:lnSpc>
              <a:spcBef>
                <a:spcPts val="0"/>
              </a:spcBef>
              <a:spcAft>
                <a:spcPts val="0"/>
              </a:spcAft>
              <a:buClr>
                <a:srgbClr val="999999"/>
              </a:buClr>
              <a:buSzPts val="1200"/>
              <a:buChar char="○"/>
              <a:defRPr sz="1200">
                <a:solidFill>
                  <a:srgbClr val="999999"/>
                </a:solidFill>
              </a:defRPr>
            </a:lvl5pPr>
            <a:lvl6pPr marL="2743200" lvl="5" indent="-304800" rtl="0">
              <a:lnSpc>
                <a:spcPct val="100000"/>
              </a:lnSpc>
              <a:spcBef>
                <a:spcPts val="0"/>
              </a:spcBef>
              <a:spcAft>
                <a:spcPts val="0"/>
              </a:spcAft>
              <a:buClr>
                <a:srgbClr val="999999"/>
              </a:buClr>
              <a:buSzPts val="1200"/>
              <a:buChar char="■"/>
              <a:defRPr sz="1200">
                <a:solidFill>
                  <a:srgbClr val="999999"/>
                </a:solidFill>
              </a:defRPr>
            </a:lvl6pPr>
            <a:lvl7pPr marL="3200400" lvl="6" indent="-298450" rtl="0">
              <a:lnSpc>
                <a:spcPct val="100000"/>
              </a:lnSpc>
              <a:spcBef>
                <a:spcPts val="0"/>
              </a:spcBef>
              <a:spcAft>
                <a:spcPts val="0"/>
              </a:spcAft>
              <a:buClr>
                <a:srgbClr val="999999"/>
              </a:buClr>
              <a:buSzPts val="1100"/>
              <a:buChar char="●"/>
              <a:defRPr sz="1100">
                <a:solidFill>
                  <a:srgbClr val="999999"/>
                </a:solidFill>
              </a:defRPr>
            </a:lvl7pPr>
            <a:lvl8pPr marL="3657600" lvl="7" indent="-298450" rtl="0">
              <a:lnSpc>
                <a:spcPct val="100000"/>
              </a:lnSpc>
              <a:spcBef>
                <a:spcPts val="0"/>
              </a:spcBef>
              <a:spcAft>
                <a:spcPts val="0"/>
              </a:spcAft>
              <a:buClr>
                <a:srgbClr val="999999"/>
              </a:buClr>
              <a:buSzPts val="1100"/>
              <a:buChar char="○"/>
              <a:defRPr sz="1100">
                <a:solidFill>
                  <a:srgbClr val="999999"/>
                </a:solidFill>
              </a:defRPr>
            </a:lvl8pPr>
            <a:lvl9pPr marL="4114800" lvl="8" indent="-292100" rtl="0">
              <a:lnSpc>
                <a:spcPct val="100000"/>
              </a:lnSpc>
              <a:spcBef>
                <a:spcPts val="0"/>
              </a:spcBef>
              <a:spcAft>
                <a:spcPts val="0"/>
              </a:spcAft>
              <a:buClr>
                <a:srgbClr val="999999"/>
              </a:buClr>
              <a:buSzPts val="1000"/>
              <a:buChar char="■"/>
              <a:defRPr sz="1000">
                <a:solidFill>
                  <a:srgbClr val="999999"/>
                </a:solidFill>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hyperlink" Target="https://twitter.com/soyviciana"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hyperlink" Target="https://es.linkedin.com/in/antoniovicianaperez"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i1Le5GYkBT8" TargetMode="External"/><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hyperlink" Target="https://thepowermba.com/es/emprendimiento/como-validar-un-minimo-producto-viabl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es.wikipedia.org/wiki/Biblioteca_Nacional_de_Francia" TargetMode="External"/><Relationship Id="rId4" Type="http://schemas.openxmlformats.org/officeDocument/2006/relationships/hyperlink" Target="https://es.wikipedia.org/wiki/Lucas_Vorsterman_I"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openxmlformats.org/officeDocument/2006/relationships/hyperlink" Target="https://blog.vicensvives.com/abp-aprendizaje-basado-en-problemas-o-en-proyecto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hyperlink" Target="https://www.freepik.es/vector-premium/ilustracion-estudiantes-secundaria-atuendo-casual_8819717.htm"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izquierdazo.com/mike-tyson-revela-quienes-son-sus-siete-peleadores-favoritos-de-la-actualidad/"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25.xml"/><Relationship Id="rId4" Type="http://schemas.openxmlformats.org/officeDocument/2006/relationships/hyperlink" Target="https://www.realinfluencers.es/2017/01/03/aprendizaje-basado-en-proyectos-innovacion-en-el-aula/"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amazon.es/s/ref=dp_byline_sr_book_1?ie=UTF8&amp;field-author=John+Larmer&amp;search-alias=stripbooks" TargetMode="External"/><Relationship Id="rId2" Type="http://schemas.openxmlformats.org/officeDocument/2006/relationships/notesSlide" Target="../notesSlides/notesSlide55.xml"/><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hyperlink" Target="https://www.amazon.es/Suzie-Boss/e/B00DVTUMF0/ref=dp_byline_cont_book_3" TargetMode="External"/><Relationship Id="rId4" Type="http://schemas.openxmlformats.org/officeDocument/2006/relationships/hyperlink" Target="https://www.amazon.es/s/ref=dp_byline_sr_book_2?ie=UTF8&amp;field-author=John+Mergendoller&amp;search-alias=stripbooks"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3.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7.xml"/><Relationship Id="rId1" Type="http://schemas.openxmlformats.org/officeDocument/2006/relationships/slideLayout" Target="../slideLayouts/slideLayout31.xml"/><Relationship Id="rId4" Type="http://schemas.openxmlformats.org/officeDocument/2006/relationships/hyperlink" Target="https://view.genial.ly/5ca79cbda5f6ee6c1431152e/horizontal-infographic-review-canvas-abp"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8.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9.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hyperlink" Target="https://view.genial.ly/5ee3fe4058db040dade9ef84/learning-experience-didactic-unit-abp" TargetMode="External"/><Relationship Id="rId2" Type="http://schemas.openxmlformats.org/officeDocument/2006/relationships/notesSlide" Target="../notesSlides/notesSlide71.xml"/><Relationship Id="rId1" Type="http://schemas.openxmlformats.org/officeDocument/2006/relationships/slideLayout" Target="../slideLayouts/slideLayout22.xml"/><Relationship Id="rId5" Type="http://schemas.openxmlformats.org/officeDocument/2006/relationships/image" Target="../media/image43.png"/><Relationship Id="rId4" Type="http://schemas.openxmlformats.org/officeDocument/2006/relationships/image" Target="../media/image42.jpg"/></Relationships>
</file>

<file path=ppt/slides/_rels/slide72.xml.rels><?xml version="1.0" encoding="UTF-8" standalone="yes"?>
<Relationships xmlns="http://schemas.openxmlformats.org/package/2006/relationships"><Relationship Id="rId8" Type="http://schemas.openxmlformats.org/officeDocument/2006/relationships/hyperlink" Target="https://www.pblworks.org/what-is-pbl" TargetMode="External"/><Relationship Id="rId3" Type="http://schemas.openxmlformats.org/officeDocument/2006/relationships/hyperlink" Target="https://conecta13.com/canvas/" TargetMode="External"/><Relationship Id="rId7" Type="http://schemas.openxmlformats.org/officeDocument/2006/relationships/hyperlink" Target="http://formacion.intef.es/pluginfile.php/117252/mod_imscp/content/3/aprendizaje_basado_en_proyectos_pbl.html" TargetMode="External"/><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hyperlink" Target="https://cbtis140.wordpress.com/docentes/pensamiento-critico/modelo-canvas-para-el-diseno-de-abp/" TargetMode="External"/><Relationship Id="rId11" Type="http://schemas.openxmlformats.org/officeDocument/2006/relationships/hyperlink" Target="https://citl.illinois.edu/citl-101/teaching-learning/resources/teaching-strategies/problem-based-learning-(pbl)" TargetMode="External"/><Relationship Id="rId5" Type="http://schemas.openxmlformats.org/officeDocument/2006/relationships/hyperlink" Target="https://www.rauldiego.es/canvas-para-el-diseno-de-proyectos/" TargetMode="External"/><Relationship Id="rId10" Type="http://schemas.openxmlformats.org/officeDocument/2006/relationships/hyperlink" Target="https://www.edutopia.org/project-based-learning" TargetMode="External"/><Relationship Id="rId4" Type="http://schemas.openxmlformats.org/officeDocument/2006/relationships/hyperlink" Target="https://www.aulaplaneta.com/" TargetMode="External"/><Relationship Id="rId9" Type="http://schemas.openxmlformats.org/officeDocument/2006/relationships/hyperlink" Target="https://www.universia.net/ar/actualidad/orientacion-academica/que-que-consiste-project-based-learning-1160146.html"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slidesgo.com/" TargetMode="External"/><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hyperlink" Target="https://www.freepik.es/fotos-premium/lienzo-blanco-caballete_4882235.htm"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56"/>
          <p:cNvSpPr/>
          <p:nvPr/>
        </p:nvSpPr>
        <p:spPr>
          <a:xfrm>
            <a:off x="676300" y="428267"/>
            <a:ext cx="4885500" cy="59088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229" name="Google Shape;229;p56"/>
          <p:cNvSpPr txBox="1"/>
          <p:nvPr/>
        </p:nvSpPr>
        <p:spPr>
          <a:xfrm>
            <a:off x="1196600" y="1681175"/>
            <a:ext cx="5544600" cy="2469600"/>
          </a:xfrm>
          <a:prstGeom prst="rect">
            <a:avLst/>
          </a:prstGeom>
          <a:noFill/>
          <a:ln w="3810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0"/>
              </a:spcBef>
              <a:spcAft>
                <a:spcPts val="0"/>
              </a:spcAft>
              <a:buNone/>
            </a:pPr>
            <a:r>
              <a:rPr lang="es" sz="3400" b="1">
                <a:solidFill>
                  <a:srgbClr val="434343"/>
                </a:solidFill>
              </a:rPr>
              <a:t>MODELO CANVAS PARA ABP Y DISEÑO DE PROYECTOS DE INNOVACIÓN</a:t>
            </a:r>
            <a:endParaRPr sz="3400" b="1">
              <a:solidFill>
                <a:srgbClr val="434343"/>
              </a:solidFill>
            </a:endParaRPr>
          </a:p>
        </p:txBody>
      </p:sp>
      <p:sp>
        <p:nvSpPr>
          <p:cNvPr id="230" name="Google Shape;230;p56"/>
          <p:cNvSpPr txBox="1"/>
          <p:nvPr/>
        </p:nvSpPr>
        <p:spPr>
          <a:xfrm>
            <a:off x="1107400" y="4342650"/>
            <a:ext cx="4327800" cy="878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1800">
                <a:solidFill>
                  <a:srgbClr val="FFFFFF"/>
                </a:solidFill>
              </a:rPr>
              <a:t>Ponente: ANTONIO VICIANA PÉREZ</a:t>
            </a:r>
            <a:endParaRPr sz="1800">
              <a:solidFill>
                <a:srgbClr val="FFFFFF"/>
              </a:solidFill>
            </a:endParaRPr>
          </a:p>
          <a:p>
            <a:pPr marL="0" lvl="0" indent="0" algn="l" rtl="0">
              <a:lnSpc>
                <a:spcPct val="115000"/>
              </a:lnSpc>
              <a:spcBef>
                <a:spcPts val="0"/>
              </a:spcBef>
              <a:spcAft>
                <a:spcPts val="0"/>
              </a:spcAft>
              <a:buNone/>
            </a:pPr>
            <a:r>
              <a:rPr lang="es">
                <a:solidFill>
                  <a:srgbClr val="FFFFFF"/>
                </a:solidFill>
              </a:rPr>
              <a:t>Conductora: María Sánchez (Innovación UNIA)</a:t>
            </a:r>
            <a:endParaRPr>
              <a:solidFill>
                <a:srgbClr val="FFFFFF"/>
              </a:solidFill>
            </a:endParaRPr>
          </a:p>
          <a:p>
            <a:pPr marL="0" lvl="0" indent="0" algn="l" rtl="0">
              <a:lnSpc>
                <a:spcPct val="115000"/>
              </a:lnSpc>
              <a:spcBef>
                <a:spcPts val="0"/>
              </a:spcBef>
              <a:spcAft>
                <a:spcPts val="0"/>
              </a:spcAft>
              <a:buNone/>
            </a:pPr>
            <a:r>
              <a:rPr lang="es">
                <a:solidFill>
                  <a:schemeClr val="lt1"/>
                </a:solidFill>
              </a:rPr>
              <a:t>Fecha: 09/11/2020 </a:t>
            </a:r>
            <a:endParaRPr>
              <a:solidFill>
                <a:srgbClr val="FFFFFF"/>
              </a:solidFill>
            </a:endParaRPr>
          </a:p>
        </p:txBody>
      </p:sp>
      <p:sp>
        <p:nvSpPr>
          <p:cNvPr id="231" name="Google Shape;231;p56"/>
          <p:cNvSpPr txBox="1"/>
          <p:nvPr/>
        </p:nvSpPr>
        <p:spPr>
          <a:xfrm>
            <a:off x="1127644" y="918740"/>
            <a:ext cx="5475600" cy="878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1800">
                <a:solidFill>
                  <a:srgbClr val="434343"/>
                </a:solidFill>
                <a:highlight>
                  <a:srgbClr val="FFFFFF"/>
                </a:highlight>
              </a:rPr>
              <a:t>#WEBINARSUNIA</a:t>
            </a:r>
            <a:endParaRPr sz="1800">
              <a:solidFill>
                <a:srgbClr val="434343"/>
              </a:solidFill>
              <a:highlight>
                <a:srgbClr val="FFFFFF"/>
              </a:highlight>
            </a:endParaRPr>
          </a:p>
        </p:txBody>
      </p:sp>
      <p:pic>
        <p:nvPicPr>
          <p:cNvPr id="232" name="Google Shape;232;p56"/>
          <p:cNvPicPr preferRelativeResize="0"/>
          <p:nvPr/>
        </p:nvPicPr>
        <p:blipFill rotWithShape="1">
          <a:blip r:embed="rId3">
            <a:alphaModFix/>
          </a:blip>
          <a:srcRect/>
          <a:stretch/>
        </p:blipFill>
        <p:spPr>
          <a:xfrm>
            <a:off x="676300" y="6403123"/>
            <a:ext cx="668151" cy="233700"/>
          </a:xfrm>
          <a:prstGeom prst="rect">
            <a:avLst/>
          </a:prstGeom>
          <a:noFill/>
          <a:ln>
            <a:noFill/>
          </a:ln>
        </p:spPr>
      </p:pic>
      <p:sp>
        <p:nvSpPr>
          <p:cNvPr id="233" name="Google Shape;233;p56"/>
          <p:cNvSpPr txBox="1"/>
          <p:nvPr/>
        </p:nvSpPr>
        <p:spPr>
          <a:xfrm>
            <a:off x="1107791" y="5462347"/>
            <a:ext cx="4265100" cy="878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1000">
                <a:solidFill>
                  <a:srgbClr val="434343"/>
                </a:solidFill>
              </a:rPr>
              <a:t>Webinars sobre e-learning, innovación y competencias digitales. Plan de formación, apoyo y reconocimiento al profesorado 2020-21</a:t>
            </a:r>
            <a:endParaRPr sz="1000">
              <a:solidFill>
                <a:srgbClr val="434343"/>
              </a:solidFill>
            </a:endParaRPr>
          </a:p>
          <a:p>
            <a:pPr marL="0" lvl="0" indent="0" algn="l" rtl="0">
              <a:lnSpc>
                <a:spcPct val="115000"/>
              </a:lnSpc>
              <a:spcBef>
                <a:spcPts val="0"/>
              </a:spcBef>
              <a:spcAft>
                <a:spcPts val="0"/>
              </a:spcAft>
              <a:buNone/>
            </a:pPr>
            <a:endParaRPr sz="900">
              <a:solidFill>
                <a:srgbClr val="434343"/>
              </a:solidFill>
            </a:endParaRPr>
          </a:p>
          <a:p>
            <a:pPr marL="0" lvl="0" indent="0" algn="l" rtl="0">
              <a:lnSpc>
                <a:spcPct val="115000"/>
              </a:lnSpc>
              <a:spcBef>
                <a:spcPts val="0"/>
              </a:spcBef>
              <a:spcAft>
                <a:spcPts val="0"/>
              </a:spcAft>
              <a:buNone/>
            </a:pPr>
            <a:r>
              <a:rPr lang="es" sz="900">
                <a:solidFill>
                  <a:srgbClr val="434343"/>
                </a:solidFill>
              </a:rPr>
              <a:t>Área de Innovación (@uniainnova)/ Vicerrectorado de Innovación Docente y Digitalización. Universidad Internacional de Andalucía</a:t>
            </a:r>
            <a:endParaRPr sz="900">
              <a:solidFill>
                <a:srgbClr val="434343"/>
              </a:solidFill>
            </a:endParaRPr>
          </a:p>
          <a:p>
            <a:pPr marL="0" lvl="0" indent="0" algn="l" rtl="0">
              <a:lnSpc>
                <a:spcPct val="115000"/>
              </a:lnSpc>
              <a:spcBef>
                <a:spcPts val="0"/>
              </a:spcBef>
              <a:spcAft>
                <a:spcPts val="0"/>
              </a:spcAft>
              <a:buNone/>
            </a:pPr>
            <a:endParaRPr sz="1800">
              <a:solidFill>
                <a:srgbClr val="434343"/>
              </a:solidFill>
            </a:endParaRPr>
          </a:p>
        </p:txBody>
      </p:sp>
      <p:pic>
        <p:nvPicPr>
          <p:cNvPr id="234" name="Google Shape;234;p56"/>
          <p:cNvPicPr preferRelativeResize="0"/>
          <p:nvPr/>
        </p:nvPicPr>
        <p:blipFill>
          <a:blip r:embed="rId4">
            <a:alphaModFix/>
          </a:blip>
          <a:stretch>
            <a:fillRect/>
          </a:stretch>
        </p:blipFill>
        <p:spPr>
          <a:xfrm>
            <a:off x="7522225" y="5213688"/>
            <a:ext cx="1375425" cy="1375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65"/>
          <p:cNvSpPr txBox="1"/>
          <p:nvPr/>
        </p:nvSpPr>
        <p:spPr>
          <a:xfrm>
            <a:off x="4778425" y="533475"/>
            <a:ext cx="3735000" cy="30000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500">
                <a:solidFill>
                  <a:srgbClr val="999999"/>
                </a:solidFill>
              </a:rPr>
              <a:t>Tanto el BMC como Lean Startup como el ABP, que posteriormente veremos, son </a:t>
            </a:r>
            <a:r>
              <a:rPr lang="es" sz="1500" b="1">
                <a:solidFill>
                  <a:srgbClr val="999999"/>
                </a:solidFill>
              </a:rPr>
              <a:t>herramientas </a:t>
            </a:r>
            <a:r>
              <a:rPr lang="es" sz="1500">
                <a:solidFill>
                  <a:srgbClr val="999999"/>
                </a:solidFill>
              </a:rPr>
              <a:t>y como todas, la clave no es la herramienta, </a:t>
            </a:r>
            <a:r>
              <a:rPr lang="es" sz="1500" b="1">
                <a:solidFill>
                  <a:srgbClr val="999999"/>
                </a:solidFill>
              </a:rPr>
              <a:t>sino cómo lo usas.</a:t>
            </a:r>
            <a:endParaRPr sz="1450" b="1">
              <a:solidFill>
                <a:srgbClr val="303030"/>
              </a:solidFill>
              <a:highlight>
                <a:srgbClr val="FFFFFF"/>
              </a:highlight>
              <a:latin typeface="Georgia"/>
              <a:ea typeface="Georgia"/>
              <a:cs typeface="Georgia"/>
              <a:sym typeface="Georgia"/>
            </a:endParaRPr>
          </a:p>
          <a:p>
            <a:pPr marL="0" lvl="0" indent="0" algn="l" rtl="0">
              <a:spcBef>
                <a:spcPts val="0"/>
              </a:spcBef>
              <a:spcAft>
                <a:spcPts val="0"/>
              </a:spcAft>
              <a:buNone/>
            </a:pPr>
            <a:endParaRPr sz="1450" b="1">
              <a:solidFill>
                <a:srgbClr val="303030"/>
              </a:solidFill>
              <a:highlight>
                <a:srgbClr val="FFFFFF"/>
              </a:highlight>
              <a:latin typeface="Georgia"/>
              <a:ea typeface="Georgia"/>
              <a:cs typeface="Georgia"/>
              <a:sym typeface="Georgia"/>
            </a:endParaRPr>
          </a:p>
          <a:p>
            <a:pPr marL="457200" lvl="0" indent="0" algn="l" rtl="0">
              <a:spcBef>
                <a:spcPts val="0"/>
              </a:spcBef>
              <a:spcAft>
                <a:spcPts val="0"/>
              </a:spcAft>
              <a:buNone/>
            </a:pPr>
            <a:endParaRPr sz="1500" b="1">
              <a:solidFill>
                <a:srgbClr val="999999"/>
              </a:solidFill>
            </a:endParaRPr>
          </a:p>
          <a:p>
            <a:pPr marL="0" lvl="0" indent="0" algn="l" rtl="0">
              <a:spcBef>
                <a:spcPts val="0"/>
              </a:spcBef>
              <a:spcAft>
                <a:spcPts val="0"/>
              </a:spcAft>
              <a:buNone/>
            </a:pPr>
            <a:r>
              <a:rPr lang="es" sz="1500">
                <a:solidFill>
                  <a:srgbClr val="999999"/>
                </a:solidFill>
              </a:rPr>
              <a:t>El BMC requiere pensar profundamente sobre cada uno de sus puntos: </a:t>
            </a:r>
            <a:endParaRPr sz="1500">
              <a:solidFill>
                <a:srgbClr val="999999"/>
              </a:solidFill>
            </a:endParaRPr>
          </a:p>
          <a:p>
            <a:pPr marL="0" lvl="0" indent="0" algn="l" rtl="0">
              <a:spcBef>
                <a:spcPts val="0"/>
              </a:spcBef>
              <a:spcAft>
                <a:spcPts val="0"/>
              </a:spcAft>
              <a:buNone/>
            </a:pPr>
            <a:endParaRPr sz="1500">
              <a:solidFill>
                <a:srgbClr val="999999"/>
              </a:solidFill>
            </a:endParaRPr>
          </a:p>
          <a:p>
            <a:pPr marL="457200" lvl="0" indent="-323850" algn="l" rtl="0">
              <a:spcBef>
                <a:spcPts val="0"/>
              </a:spcBef>
              <a:spcAft>
                <a:spcPts val="0"/>
              </a:spcAft>
              <a:buClr>
                <a:srgbClr val="7F7F7F"/>
              </a:buClr>
              <a:buSzPts val="1500"/>
              <a:buChar char="●"/>
            </a:pPr>
            <a:r>
              <a:rPr lang="es" sz="1500">
                <a:solidFill>
                  <a:srgbClr val="999999"/>
                </a:solidFill>
              </a:rPr>
              <a:t>¿Este es mi segmento de clientes? </a:t>
            </a:r>
            <a:endParaRPr sz="1500">
              <a:solidFill>
                <a:srgbClr val="999999"/>
              </a:solidFill>
            </a:endParaRPr>
          </a:p>
          <a:p>
            <a:pPr marL="457200" lvl="0" indent="-323850" algn="l" rtl="0">
              <a:spcBef>
                <a:spcPts val="0"/>
              </a:spcBef>
              <a:spcAft>
                <a:spcPts val="0"/>
              </a:spcAft>
              <a:buClr>
                <a:srgbClr val="7F7F7F"/>
              </a:buClr>
              <a:buSzPts val="1500"/>
              <a:buChar char="●"/>
            </a:pPr>
            <a:r>
              <a:rPr lang="es" sz="1500">
                <a:solidFill>
                  <a:srgbClr val="999999"/>
                </a:solidFill>
              </a:rPr>
              <a:t>¿Por qué es mi segmento de clientes? </a:t>
            </a:r>
            <a:endParaRPr sz="1500">
              <a:solidFill>
                <a:srgbClr val="999999"/>
              </a:solidFill>
            </a:endParaRPr>
          </a:p>
          <a:p>
            <a:pPr marL="457200" lvl="0" indent="-323850" algn="l" rtl="0">
              <a:spcBef>
                <a:spcPts val="0"/>
              </a:spcBef>
              <a:spcAft>
                <a:spcPts val="0"/>
              </a:spcAft>
              <a:buClr>
                <a:srgbClr val="7F7F7F"/>
              </a:buClr>
              <a:buSzPts val="1500"/>
              <a:buChar char="●"/>
            </a:pPr>
            <a:r>
              <a:rPr lang="es" sz="1500">
                <a:solidFill>
                  <a:srgbClr val="999999"/>
                </a:solidFill>
              </a:rPr>
              <a:t>¿El canal que he elegido es el correcto para llegar a ese segmento de clientes? </a:t>
            </a:r>
            <a:endParaRPr sz="1500">
              <a:solidFill>
                <a:srgbClr val="999999"/>
              </a:solidFill>
            </a:endParaRPr>
          </a:p>
          <a:p>
            <a:pPr marL="457200" lvl="0" indent="-323850" algn="l" rtl="0">
              <a:spcBef>
                <a:spcPts val="0"/>
              </a:spcBef>
              <a:spcAft>
                <a:spcPts val="0"/>
              </a:spcAft>
              <a:buClr>
                <a:srgbClr val="7F7F7F"/>
              </a:buClr>
              <a:buSzPts val="1500"/>
              <a:buChar char="●"/>
            </a:pPr>
            <a:r>
              <a:rPr lang="es" sz="1500">
                <a:solidFill>
                  <a:srgbClr val="999999"/>
                </a:solidFill>
              </a:rPr>
              <a:t>¿Cómo voy a trabajar ese canal? </a:t>
            </a:r>
            <a:endParaRPr sz="1500">
              <a:solidFill>
                <a:srgbClr val="999999"/>
              </a:solidFill>
            </a:endParaRPr>
          </a:p>
          <a:p>
            <a:pPr marL="457200" lvl="0" indent="-323850" algn="l" rtl="0">
              <a:spcBef>
                <a:spcPts val="0"/>
              </a:spcBef>
              <a:spcAft>
                <a:spcPts val="0"/>
              </a:spcAft>
              <a:buClr>
                <a:srgbClr val="7F7F7F"/>
              </a:buClr>
              <a:buSzPts val="1500"/>
              <a:buChar char="●"/>
            </a:pPr>
            <a:r>
              <a:rPr lang="es" sz="1500">
                <a:solidFill>
                  <a:srgbClr val="999999"/>
                </a:solidFill>
              </a:rPr>
              <a:t>¿Tiene sentido esta estructura de ingresos?</a:t>
            </a:r>
            <a:endParaRPr sz="1500">
              <a:solidFill>
                <a:srgbClr val="999999"/>
              </a:solidFill>
            </a:endParaRPr>
          </a:p>
          <a:p>
            <a:pPr marL="457200" lvl="0" indent="-323850" algn="l" rtl="0">
              <a:spcBef>
                <a:spcPts val="0"/>
              </a:spcBef>
              <a:spcAft>
                <a:spcPts val="0"/>
              </a:spcAft>
              <a:buClr>
                <a:srgbClr val="7F7F7F"/>
              </a:buClr>
              <a:buSzPts val="1500"/>
              <a:buChar char="●"/>
            </a:pPr>
            <a:r>
              <a:rPr lang="es" sz="1500">
                <a:solidFill>
                  <a:srgbClr val="999999"/>
                </a:solidFill>
              </a:rPr>
              <a:t>Etc..</a:t>
            </a:r>
            <a:endParaRPr sz="1500">
              <a:solidFill>
                <a:srgbClr val="999999"/>
              </a:solidFill>
            </a:endParaRPr>
          </a:p>
        </p:txBody>
      </p:sp>
      <p:grpSp>
        <p:nvGrpSpPr>
          <p:cNvPr id="328" name="Google Shape;328;p65"/>
          <p:cNvGrpSpPr/>
          <p:nvPr/>
        </p:nvGrpSpPr>
        <p:grpSpPr>
          <a:xfrm>
            <a:off x="772480" y="1201953"/>
            <a:ext cx="3292571" cy="2961571"/>
            <a:chOff x="-31817400" y="3910025"/>
            <a:chExt cx="301675" cy="294075"/>
          </a:xfrm>
        </p:grpSpPr>
        <p:sp>
          <p:nvSpPr>
            <p:cNvPr id="329" name="Google Shape;329;p65"/>
            <p:cNvSpPr/>
            <p:nvPr/>
          </p:nvSpPr>
          <p:spPr>
            <a:xfrm>
              <a:off x="-31817400" y="3911550"/>
              <a:ext cx="301675" cy="292550"/>
            </a:xfrm>
            <a:custGeom>
              <a:avLst/>
              <a:gdLst/>
              <a:ahLst/>
              <a:cxnLst/>
              <a:rect l="l" t="t" r="r" b="b"/>
              <a:pathLst>
                <a:path w="12067" h="11702" extrusionOk="0">
                  <a:moveTo>
                    <a:pt x="2558" y="0"/>
                  </a:moveTo>
                  <a:cubicBezTo>
                    <a:pt x="2357" y="0"/>
                    <a:pt x="2155" y="24"/>
                    <a:pt x="1954" y="70"/>
                  </a:cubicBezTo>
                  <a:cubicBezTo>
                    <a:pt x="1828" y="102"/>
                    <a:pt x="1733" y="196"/>
                    <a:pt x="1702" y="322"/>
                  </a:cubicBezTo>
                  <a:cubicBezTo>
                    <a:pt x="1670" y="448"/>
                    <a:pt x="1702" y="543"/>
                    <a:pt x="1796" y="637"/>
                  </a:cubicBezTo>
                  <a:lnTo>
                    <a:pt x="2679" y="1551"/>
                  </a:lnTo>
                  <a:cubicBezTo>
                    <a:pt x="2962" y="1803"/>
                    <a:pt x="2962" y="2244"/>
                    <a:pt x="2679" y="2528"/>
                  </a:cubicBezTo>
                  <a:cubicBezTo>
                    <a:pt x="2553" y="2669"/>
                    <a:pt x="2379" y="2740"/>
                    <a:pt x="2202" y="2740"/>
                  </a:cubicBezTo>
                  <a:cubicBezTo>
                    <a:pt x="2025" y="2740"/>
                    <a:pt x="1844" y="2669"/>
                    <a:pt x="1702" y="2528"/>
                  </a:cubicBezTo>
                  <a:lnTo>
                    <a:pt x="788" y="1614"/>
                  </a:lnTo>
                  <a:cubicBezTo>
                    <a:pt x="744" y="1569"/>
                    <a:pt x="668" y="1525"/>
                    <a:pt x="582" y="1525"/>
                  </a:cubicBezTo>
                  <a:cubicBezTo>
                    <a:pt x="547" y="1525"/>
                    <a:pt x="510" y="1532"/>
                    <a:pt x="473" y="1551"/>
                  </a:cubicBezTo>
                  <a:cubicBezTo>
                    <a:pt x="347" y="1582"/>
                    <a:pt x="284" y="1645"/>
                    <a:pt x="253" y="1771"/>
                  </a:cubicBezTo>
                  <a:cubicBezTo>
                    <a:pt x="1" y="2591"/>
                    <a:pt x="253" y="3473"/>
                    <a:pt x="883" y="4103"/>
                  </a:cubicBezTo>
                  <a:cubicBezTo>
                    <a:pt x="1366" y="4494"/>
                    <a:pt x="1932" y="4750"/>
                    <a:pt x="2619" y="4750"/>
                  </a:cubicBezTo>
                  <a:cubicBezTo>
                    <a:pt x="2874" y="4750"/>
                    <a:pt x="3145" y="4715"/>
                    <a:pt x="3435" y="4638"/>
                  </a:cubicBezTo>
                  <a:lnTo>
                    <a:pt x="7247" y="8482"/>
                  </a:lnTo>
                  <a:cubicBezTo>
                    <a:pt x="6963" y="9522"/>
                    <a:pt x="7215" y="10372"/>
                    <a:pt x="7814" y="10971"/>
                  </a:cubicBezTo>
                  <a:cubicBezTo>
                    <a:pt x="8291" y="11472"/>
                    <a:pt x="8895" y="11702"/>
                    <a:pt x="9516" y="11702"/>
                  </a:cubicBezTo>
                  <a:cubicBezTo>
                    <a:pt x="9714" y="11702"/>
                    <a:pt x="9915" y="11678"/>
                    <a:pt x="10114" y="11632"/>
                  </a:cubicBezTo>
                  <a:cubicBezTo>
                    <a:pt x="10240" y="11569"/>
                    <a:pt x="10334" y="11506"/>
                    <a:pt x="10366" y="11380"/>
                  </a:cubicBezTo>
                  <a:cubicBezTo>
                    <a:pt x="10397" y="11254"/>
                    <a:pt x="10366" y="11128"/>
                    <a:pt x="10271" y="11065"/>
                  </a:cubicBezTo>
                  <a:lnTo>
                    <a:pt x="9389" y="10152"/>
                  </a:lnTo>
                  <a:cubicBezTo>
                    <a:pt x="9106" y="9868"/>
                    <a:pt x="9106" y="9459"/>
                    <a:pt x="9389" y="9175"/>
                  </a:cubicBezTo>
                  <a:cubicBezTo>
                    <a:pt x="9515" y="9033"/>
                    <a:pt x="9688" y="8962"/>
                    <a:pt x="9866" y="8962"/>
                  </a:cubicBezTo>
                  <a:cubicBezTo>
                    <a:pt x="10043" y="8962"/>
                    <a:pt x="10224" y="9033"/>
                    <a:pt x="10366" y="9175"/>
                  </a:cubicBezTo>
                  <a:lnTo>
                    <a:pt x="11279" y="10089"/>
                  </a:lnTo>
                  <a:cubicBezTo>
                    <a:pt x="11326" y="10135"/>
                    <a:pt x="11405" y="10164"/>
                    <a:pt x="11494" y="10164"/>
                  </a:cubicBezTo>
                  <a:cubicBezTo>
                    <a:pt x="11527" y="10164"/>
                    <a:pt x="11561" y="10160"/>
                    <a:pt x="11594" y="10152"/>
                  </a:cubicBezTo>
                  <a:cubicBezTo>
                    <a:pt x="11720" y="10120"/>
                    <a:pt x="11783" y="10026"/>
                    <a:pt x="11815" y="9931"/>
                  </a:cubicBezTo>
                  <a:cubicBezTo>
                    <a:pt x="12067" y="9081"/>
                    <a:pt x="11815" y="8230"/>
                    <a:pt x="11185" y="7600"/>
                  </a:cubicBezTo>
                  <a:cubicBezTo>
                    <a:pt x="10778" y="7170"/>
                    <a:pt x="10224" y="6903"/>
                    <a:pt x="9537" y="6903"/>
                  </a:cubicBezTo>
                  <a:cubicBezTo>
                    <a:pt x="9266" y="6903"/>
                    <a:pt x="8975" y="6944"/>
                    <a:pt x="8665" y="7033"/>
                  </a:cubicBezTo>
                  <a:lnTo>
                    <a:pt x="4852" y="3221"/>
                  </a:lnTo>
                  <a:lnTo>
                    <a:pt x="4884" y="3032"/>
                  </a:lnTo>
                  <a:cubicBezTo>
                    <a:pt x="5136" y="2213"/>
                    <a:pt x="4884" y="1330"/>
                    <a:pt x="4254" y="700"/>
                  </a:cubicBezTo>
                  <a:cubicBezTo>
                    <a:pt x="3778" y="225"/>
                    <a:pt x="3177" y="0"/>
                    <a:pt x="2558" y="0"/>
                  </a:cubicBezTo>
                  <a:close/>
                </a:path>
              </a:pathLst>
            </a:cu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5"/>
            <p:cNvSpPr/>
            <p:nvPr/>
          </p:nvSpPr>
          <p:spPr>
            <a:xfrm>
              <a:off x="-31816600" y="4062950"/>
              <a:ext cx="144150" cy="140600"/>
            </a:xfrm>
            <a:custGeom>
              <a:avLst/>
              <a:gdLst/>
              <a:ahLst/>
              <a:cxnLst/>
              <a:rect l="l" t="t" r="r" b="b"/>
              <a:pathLst>
                <a:path w="5766" h="5624" extrusionOk="0">
                  <a:moveTo>
                    <a:pt x="4080" y="1504"/>
                  </a:moveTo>
                  <a:cubicBezTo>
                    <a:pt x="4167" y="1504"/>
                    <a:pt x="4253" y="1528"/>
                    <a:pt x="4316" y="1575"/>
                  </a:cubicBezTo>
                  <a:cubicBezTo>
                    <a:pt x="4442" y="1701"/>
                    <a:pt x="4442" y="1953"/>
                    <a:pt x="4316" y="2048"/>
                  </a:cubicBezTo>
                  <a:lnTo>
                    <a:pt x="2205" y="4159"/>
                  </a:lnTo>
                  <a:cubicBezTo>
                    <a:pt x="2158" y="4206"/>
                    <a:pt x="2072" y="4230"/>
                    <a:pt x="1985" y="4230"/>
                  </a:cubicBezTo>
                  <a:cubicBezTo>
                    <a:pt x="1898" y="4230"/>
                    <a:pt x="1812" y="4206"/>
                    <a:pt x="1764" y="4159"/>
                  </a:cubicBezTo>
                  <a:cubicBezTo>
                    <a:pt x="1638" y="4033"/>
                    <a:pt x="1638" y="3781"/>
                    <a:pt x="1764" y="3686"/>
                  </a:cubicBezTo>
                  <a:lnTo>
                    <a:pt x="3844" y="1575"/>
                  </a:lnTo>
                  <a:cubicBezTo>
                    <a:pt x="3907" y="1528"/>
                    <a:pt x="3993" y="1504"/>
                    <a:pt x="4080" y="1504"/>
                  </a:cubicBezTo>
                  <a:close/>
                  <a:moveTo>
                    <a:pt x="3844" y="0"/>
                  </a:moveTo>
                  <a:lnTo>
                    <a:pt x="567" y="3277"/>
                  </a:lnTo>
                  <a:cubicBezTo>
                    <a:pt x="0" y="3844"/>
                    <a:pt x="0" y="4694"/>
                    <a:pt x="567" y="5198"/>
                  </a:cubicBezTo>
                  <a:cubicBezTo>
                    <a:pt x="835" y="5482"/>
                    <a:pt x="1189" y="5624"/>
                    <a:pt x="1540" y="5624"/>
                  </a:cubicBezTo>
                  <a:cubicBezTo>
                    <a:pt x="1890" y="5624"/>
                    <a:pt x="2237" y="5482"/>
                    <a:pt x="2489" y="5198"/>
                  </a:cubicBezTo>
                  <a:lnTo>
                    <a:pt x="5766" y="1953"/>
                  </a:lnTo>
                  <a:lnTo>
                    <a:pt x="3844" y="0"/>
                  </a:lnTo>
                  <a:close/>
                </a:path>
              </a:pathLst>
            </a:cu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5"/>
            <p:cNvSpPr/>
            <p:nvPr/>
          </p:nvSpPr>
          <p:spPr>
            <a:xfrm>
              <a:off x="-31648050" y="3910025"/>
              <a:ext cx="129175" cy="127725"/>
            </a:xfrm>
            <a:custGeom>
              <a:avLst/>
              <a:gdLst/>
              <a:ahLst/>
              <a:cxnLst/>
              <a:rect l="l" t="t" r="r" b="b"/>
              <a:pathLst>
                <a:path w="5167" h="5109" extrusionOk="0">
                  <a:moveTo>
                    <a:pt x="4249" y="1"/>
                  </a:moveTo>
                  <a:cubicBezTo>
                    <a:pt x="4179" y="1"/>
                    <a:pt x="4106" y="24"/>
                    <a:pt x="4033" y="68"/>
                  </a:cubicBezTo>
                  <a:lnTo>
                    <a:pt x="2206" y="1171"/>
                  </a:lnTo>
                  <a:cubicBezTo>
                    <a:pt x="2017" y="1265"/>
                    <a:pt x="1985" y="1549"/>
                    <a:pt x="2143" y="1706"/>
                  </a:cubicBezTo>
                  <a:lnTo>
                    <a:pt x="2300" y="1864"/>
                  </a:lnTo>
                  <a:lnTo>
                    <a:pt x="0" y="4164"/>
                  </a:lnTo>
                  <a:lnTo>
                    <a:pt x="945" y="5109"/>
                  </a:lnTo>
                  <a:lnTo>
                    <a:pt x="3245" y="2809"/>
                  </a:lnTo>
                  <a:lnTo>
                    <a:pt x="3434" y="2998"/>
                  </a:lnTo>
                  <a:cubicBezTo>
                    <a:pt x="3502" y="3066"/>
                    <a:pt x="3594" y="3099"/>
                    <a:pt x="3684" y="3099"/>
                  </a:cubicBezTo>
                  <a:cubicBezTo>
                    <a:pt x="3802" y="3099"/>
                    <a:pt x="3916" y="3042"/>
                    <a:pt x="3970" y="2935"/>
                  </a:cubicBezTo>
                  <a:lnTo>
                    <a:pt x="5073" y="1108"/>
                  </a:lnTo>
                  <a:cubicBezTo>
                    <a:pt x="5167" y="1013"/>
                    <a:pt x="5167" y="793"/>
                    <a:pt x="5041" y="698"/>
                  </a:cubicBezTo>
                  <a:lnTo>
                    <a:pt x="4474" y="100"/>
                  </a:lnTo>
                  <a:cubicBezTo>
                    <a:pt x="4406" y="32"/>
                    <a:pt x="4330" y="1"/>
                    <a:pt x="4249" y="1"/>
                  </a:cubicBezTo>
                  <a:close/>
                </a:path>
              </a:pathLst>
            </a:custGeom>
            <a:solidFill>
              <a:srgbClr val="9CC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65"/>
          <p:cNvSpPr/>
          <p:nvPr/>
        </p:nvSpPr>
        <p:spPr>
          <a:xfrm>
            <a:off x="0" y="5314650"/>
            <a:ext cx="9144000" cy="15432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5"/>
          <p:cNvSpPr txBox="1"/>
          <p:nvPr/>
        </p:nvSpPr>
        <p:spPr>
          <a:xfrm>
            <a:off x="1155400" y="5589850"/>
            <a:ext cx="7358100" cy="53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s" sz="1900" b="1">
                <a:solidFill>
                  <a:srgbClr val="434343"/>
                </a:solidFill>
              </a:rPr>
              <a:t>EL BMC ES UNA HERRAMIENTA CUYO</a:t>
            </a:r>
            <a:r>
              <a:rPr lang="es" sz="1900" b="1" u="sng">
                <a:solidFill>
                  <a:srgbClr val="434343"/>
                </a:solidFill>
              </a:rPr>
              <a:t> FIN ES ORDENAR IDEAS Y COMPRENDER VISUALMENTE</a:t>
            </a:r>
            <a:r>
              <a:rPr lang="es" sz="1900" b="1">
                <a:solidFill>
                  <a:srgbClr val="434343"/>
                </a:solidFill>
              </a:rPr>
              <a:t>,DE FORMA SENCILLA, CÓMO FUNCIONA TU EMPRESA O PROYECTO </a:t>
            </a:r>
            <a:endParaRPr sz="1900" b="1">
              <a:solidFill>
                <a:srgbClr val="434343"/>
              </a:solidFill>
            </a:endParaRPr>
          </a:p>
        </p:txBody>
      </p:sp>
      <p:grpSp>
        <p:nvGrpSpPr>
          <p:cNvPr id="334" name="Google Shape;334;p65"/>
          <p:cNvGrpSpPr/>
          <p:nvPr/>
        </p:nvGrpSpPr>
        <p:grpSpPr>
          <a:xfrm>
            <a:off x="211388" y="5614276"/>
            <a:ext cx="870619" cy="943944"/>
            <a:chOff x="5049725" y="2027900"/>
            <a:chExt cx="481750" cy="481850"/>
          </a:xfrm>
        </p:grpSpPr>
        <p:sp>
          <p:nvSpPr>
            <p:cNvPr id="335" name="Google Shape;335;p65"/>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336" name="Google Shape;336;p65"/>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337" name="Google Shape;337;p65"/>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338" name="Google Shape;338;p65"/>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339" name="Google Shape;339;p65"/>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340" name="Google Shape;340;p65"/>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341" name="Google Shape;341;p65"/>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342" name="Google Shape;342;p65"/>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66"/>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6"/>
          <p:cNvSpPr txBox="1">
            <a:spLocks noGrp="1"/>
          </p:cNvSpPr>
          <p:nvPr>
            <p:ph type="title" idx="6"/>
          </p:nvPr>
        </p:nvSpPr>
        <p:spPr>
          <a:xfrm>
            <a:off x="773850" y="1003167"/>
            <a:ext cx="7672500" cy="643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300"/>
              <a:t>Razones para incorporar CANVAS al ámbito empresarial </a:t>
            </a:r>
            <a:endParaRPr sz="2300">
              <a:solidFill>
                <a:srgbClr val="434343"/>
              </a:solidFill>
            </a:endParaRPr>
          </a:p>
        </p:txBody>
      </p:sp>
      <p:sp>
        <p:nvSpPr>
          <p:cNvPr id="349" name="Google Shape;349;p66"/>
          <p:cNvSpPr txBox="1">
            <a:spLocks noGrp="1"/>
          </p:cNvSpPr>
          <p:nvPr>
            <p:ph type="ctrTitle" idx="7"/>
          </p:nvPr>
        </p:nvSpPr>
        <p:spPr>
          <a:xfrm>
            <a:off x="1105351" y="1991367"/>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MÉTODO COLABORATIVO</a:t>
            </a:r>
            <a:endParaRPr/>
          </a:p>
        </p:txBody>
      </p:sp>
      <p:sp>
        <p:nvSpPr>
          <p:cNvPr id="350" name="Google Shape;350;p66"/>
          <p:cNvSpPr txBox="1">
            <a:spLocks noGrp="1"/>
          </p:cNvSpPr>
          <p:nvPr>
            <p:ph type="subTitle" idx="8"/>
          </p:nvPr>
        </p:nvSpPr>
        <p:spPr>
          <a:xfrm>
            <a:off x="1073150" y="2798633"/>
            <a:ext cx="2178000" cy="85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300"/>
              <a:t>Distintos Stakeholders pueden aportar información. Promueve el trabajo en equipo. </a:t>
            </a:r>
            <a:endParaRPr sz="1300"/>
          </a:p>
        </p:txBody>
      </p:sp>
      <p:sp>
        <p:nvSpPr>
          <p:cNvPr id="351" name="Google Shape;351;p66"/>
          <p:cNvSpPr txBox="1">
            <a:spLocks noGrp="1"/>
          </p:cNvSpPr>
          <p:nvPr>
            <p:ph type="ctrTitle" idx="9"/>
          </p:nvPr>
        </p:nvSpPr>
        <p:spPr>
          <a:xfrm>
            <a:off x="3484651" y="2143767"/>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VISUAL= CUADRO DE MANDO, HOJA DE RUTA...</a:t>
            </a:r>
            <a:endParaRPr/>
          </a:p>
        </p:txBody>
      </p:sp>
      <p:sp>
        <p:nvSpPr>
          <p:cNvPr id="352" name="Google Shape;352;p66"/>
          <p:cNvSpPr txBox="1">
            <a:spLocks noGrp="1"/>
          </p:cNvSpPr>
          <p:nvPr>
            <p:ph type="subTitle" idx="13"/>
          </p:nvPr>
        </p:nvSpPr>
        <p:spPr>
          <a:xfrm>
            <a:off x="3452400" y="2951033"/>
            <a:ext cx="2178000" cy="85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300"/>
              <a:t>Posibilita visualizar gran cantidad de información de un solo vistazo.</a:t>
            </a:r>
            <a:endParaRPr sz="1300"/>
          </a:p>
        </p:txBody>
      </p:sp>
      <p:sp>
        <p:nvSpPr>
          <p:cNvPr id="353" name="Google Shape;353;p66"/>
          <p:cNvSpPr txBox="1">
            <a:spLocks noGrp="1"/>
          </p:cNvSpPr>
          <p:nvPr>
            <p:ph type="ctrTitle" idx="14"/>
          </p:nvPr>
        </p:nvSpPr>
        <p:spPr>
          <a:xfrm>
            <a:off x="5880251" y="1991367"/>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BAJO COSTE</a:t>
            </a:r>
            <a:endParaRPr/>
          </a:p>
        </p:txBody>
      </p:sp>
      <p:sp>
        <p:nvSpPr>
          <p:cNvPr id="354" name="Google Shape;354;p66"/>
          <p:cNvSpPr txBox="1">
            <a:spLocks noGrp="1"/>
          </p:cNvSpPr>
          <p:nvPr>
            <p:ph type="subTitle" idx="15"/>
          </p:nvPr>
        </p:nvSpPr>
        <p:spPr>
          <a:xfrm>
            <a:off x="5778000" y="2798633"/>
            <a:ext cx="2318100" cy="85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300"/>
              <a:t>No requiere de grandes inversiones más allá del coste horario</a:t>
            </a:r>
            <a:endParaRPr sz="1300"/>
          </a:p>
        </p:txBody>
      </p:sp>
      <p:sp>
        <p:nvSpPr>
          <p:cNvPr id="355" name="Google Shape;355;p66"/>
          <p:cNvSpPr txBox="1">
            <a:spLocks noGrp="1"/>
          </p:cNvSpPr>
          <p:nvPr>
            <p:ph type="ctrTitle"/>
          </p:nvPr>
        </p:nvSpPr>
        <p:spPr>
          <a:xfrm>
            <a:off x="1100925" y="3916075"/>
            <a:ext cx="22428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FACILITA CREATIVIDAD Y ANÁLISIS</a:t>
            </a:r>
            <a:endParaRPr/>
          </a:p>
        </p:txBody>
      </p:sp>
      <p:sp>
        <p:nvSpPr>
          <p:cNvPr id="356" name="Google Shape;356;p66"/>
          <p:cNvSpPr txBox="1">
            <a:spLocks noGrp="1"/>
          </p:cNvSpPr>
          <p:nvPr>
            <p:ph type="subTitle" idx="1"/>
          </p:nvPr>
        </p:nvSpPr>
        <p:spPr>
          <a:xfrm>
            <a:off x="980600" y="4723333"/>
            <a:ext cx="2363100" cy="85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300"/>
              <a:t>múltiples puntos de vistas, fácilmente modificable.</a:t>
            </a:r>
            <a:endParaRPr sz="1300"/>
          </a:p>
        </p:txBody>
      </p:sp>
      <p:sp>
        <p:nvSpPr>
          <p:cNvPr id="357" name="Google Shape;357;p66"/>
          <p:cNvSpPr txBox="1">
            <a:spLocks noGrp="1"/>
          </p:cNvSpPr>
          <p:nvPr>
            <p:ph type="ctrTitle" idx="2"/>
          </p:nvPr>
        </p:nvSpPr>
        <p:spPr>
          <a:xfrm>
            <a:off x="3484651" y="3687467"/>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VISIÓN INTEGRAL </a:t>
            </a:r>
            <a:endParaRPr/>
          </a:p>
        </p:txBody>
      </p:sp>
      <p:sp>
        <p:nvSpPr>
          <p:cNvPr id="358" name="Google Shape;358;p66"/>
          <p:cNvSpPr txBox="1">
            <a:spLocks noGrp="1"/>
          </p:cNvSpPr>
          <p:nvPr>
            <p:ph type="subTitle" idx="3"/>
          </p:nvPr>
        </p:nvSpPr>
        <p:spPr>
          <a:xfrm>
            <a:off x="3419975" y="4494733"/>
            <a:ext cx="2242800" cy="85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300"/>
              <a:t>Casi todos los factores intervinientes en el modelo de negocio</a:t>
            </a:r>
            <a:endParaRPr sz="1300"/>
          </a:p>
        </p:txBody>
      </p:sp>
      <p:sp>
        <p:nvSpPr>
          <p:cNvPr id="359" name="Google Shape;359;p66"/>
          <p:cNvSpPr txBox="1">
            <a:spLocks noGrp="1"/>
          </p:cNvSpPr>
          <p:nvPr>
            <p:ph type="ctrTitle" idx="4"/>
          </p:nvPr>
        </p:nvSpPr>
        <p:spPr>
          <a:xfrm>
            <a:off x="5880251" y="3687467"/>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FÁCIL</a:t>
            </a:r>
            <a:endParaRPr/>
          </a:p>
        </p:txBody>
      </p:sp>
      <p:sp>
        <p:nvSpPr>
          <p:cNvPr id="360" name="Google Shape;360;p66"/>
          <p:cNvSpPr txBox="1">
            <a:spLocks noGrp="1"/>
          </p:cNvSpPr>
          <p:nvPr>
            <p:ph type="subTitle" idx="5"/>
          </p:nvPr>
        </p:nvSpPr>
        <p:spPr>
          <a:xfrm>
            <a:off x="5880250" y="4494733"/>
            <a:ext cx="2113500" cy="85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300"/>
              <a:t>conceptos y metodología sencilla</a:t>
            </a:r>
            <a:endParaRPr sz="1300"/>
          </a:p>
        </p:txBody>
      </p:sp>
      <p:cxnSp>
        <p:nvCxnSpPr>
          <p:cNvPr id="361" name="Google Shape;361;p66"/>
          <p:cNvCxnSpPr/>
          <p:nvPr/>
        </p:nvCxnSpPr>
        <p:spPr>
          <a:xfrm>
            <a:off x="3343596" y="2136900"/>
            <a:ext cx="0" cy="3279600"/>
          </a:xfrm>
          <a:prstGeom prst="straightConnector1">
            <a:avLst/>
          </a:prstGeom>
          <a:noFill/>
          <a:ln w="38100" cap="flat" cmpd="sng">
            <a:solidFill>
              <a:srgbClr val="93C01F"/>
            </a:solidFill>
            <a:prstDash val="solid"/>
            <a:round/>
            <a:headEnd type="none" w="med" len="med"/>
            <a:tailEnd type="none" w="med" len="med"/>
          </a:ln>
        </p:spPr>
      </p:cxnSp>
      <p:cxnSp>
        <p:nvCxnSpPr>
          <p:cNvPr id="362" name="Google Shape;362;p66"/>
          <p:cNvCxnSpPr/>
          <p:nvPr/>
        </p:nvCxnSpPr>
        <p:spPr>
          <a:xfrm>
            <a:off x="5739196" y="2136900"/>
            <a:ext cx="0" cy="3279600"/>
          </a:xfrm>
          <a:prstGeom prst="straightConnector1">
            <a:avLst/>
          </a:prstGeom>
          <a:noFill/>
          <a:ln w="38100" cap="flat" cmpd="sng">
            <a:solidFill>
              <a:srgbClr val="93C01F"/>
            </a:solidFill>
            <a:prstDash val="solid"/>
            <a:round/>
            <a:headEnd type="none" w="med" len="med"/>
            <a:tailEnd type="none" w="med" len="med"/>
          </a:ln>
        </p:spPr>
      </p:cxnSp>
      <p:cxnSp>
        <p:nvCxnSpPr>
          <p:cNvPr id="363" name="Google Shape;363;p66"/>
          <p:cNvCxnSpPr/>
          <p:nvPr/>
        </p:nvCxnSpPr>
        <p:spPr>
          <a:xfrm>
            <a:off x="4233900" y="1722567"/>
            <a:ext cx="676200" cy="0"/>
          </a:xfrm>
          <a:prstGeom prst="straightConnector1">
            <a:avLst/>
          </a:prstGeom>
          <a:noFill/>
          <a:ln w="76200" cap="flat" cmpd="sng">
            <a:solidFill>
              <a:srgbClr val="93C01F"/>
            </a:solidFill>
            <a:prstDash val="solid"/>
            <a:round/>
            <a:headEnd type="none" w="med" len="med"/>
            <a:tailEnd type="none" w="med" len="med"/>
          </a:ln>
        </p:spPr>
      </p:cxnSp>
      <p:cxnSp>
        <p:nvCxnSpPr>
          <p:cNvPr id="364" name="Google Shape;364;p66"/>
          <p:cNvCxnSpPr/>
          <p:nvPr/>
        </p:nvCxnSpPr>
        <p:spPr>
          <a:xfrm>
            <a:off x="1050450" y="3890667"/>
            <a:ext cx="7043100" cy="0"/>
          </a:xfrm>
          <a:prstGeom prst="straightConnector1">
            <a:avLst/>
          </a:prstGeom>
          <a:noFill/>
          <a:ln w="38100" cap="flat" cmpd="sng">
            <a:solidFill>
              <a:srgbClr val="93C01F"/>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67"/>
          <p:cNvSpPr/>
          <p:nvPr/>
        </p:nvSpPr>
        <p:spPr>
          <a:xfrm>
            <a:off x="5177125" y="283867"/>
            <a:ext cx="3742800" cy="6245700"/>
          </a:xfrm>
          <a:prstGeom prst="rect">
            <a:avLst/>
          </a:prstGeom>
          <a:noFill/>
          <a:ln w="28575"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0" name="Google Shape;370;p67"/>
          <p:cNvPicPr preferRelativeResize="0"/>
          <p:nvPr/>
        </p:nvPicPr>
        <p:blipFill rotWithShape="1">
          <a:blip r:embed="rId3">
            <a:alphaModFix/>
          </a:blip>
          <a:srcRect l="6737" t="3462" r="5312" b="12904"/>
          <a:stretch/>
        </p:blipFill>
        <p:spPr>
          <a:xfrm>
            <a:off x="3312075" y="2126900"/>
            <a:ext cx="5408700" cy="4301650"/>
          </a:xfrm>
          <a:prstGeom prst="rect">
            <a:avLst/>
          </a:prstGeom>
          <a:noFill/>
          <a:ln>
            <a:noFill/>
          </a:ln>
        </p:spPr>
      </p:pic>
      <p:sp>
        <p:nvSpPr>
          <p:cNvPr id="371" name="Google Shape;371;p67"/>
          <p:cNvSpPr txBox="1">
            <a:spLocks noGrp="1"/>
          </p:cNvSpPr>
          <p:nvPr>
            <p:ph type="title"/>
          </p:nvPr>
        </p:nvSpPr>
        <p:spPr>
          <a:xfrm>
            <a:off x="880074" y="253275"/>
            <a:ext cx="43788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Business Model Generation</a:t>
            </a:r>
            <a:endParaRPr>
              <a:solidFill>
                <a:srgbClr val="434343"/>
              </a:solidFill>
            </a:endParaRPr>
          </a:p>
        </p:txBody>
      </p:sp>
      <p:sp>
        <p:nvSpPr>
          <p:cNvPr id="372" name="Google Shape;372;p67"/>
          <p:cNvSpPr txBox="1">
            <a:spLocks noGrp="1"/>
          </p:cNvSpPr>
          <p:nvPr>
            <p:ph type="subTitle" idx="1"/>
          </p:nvPr>
        </p:nvSpPr>
        <p:spPr>
          <a:xfrm>
            <a:off x="880075" y="2454725"/>
            <a:ext cx="2367000" cy="25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300" b="1"/>
              <a:t>Alexander Osterwalder </a:t>
            </a:r>
            <a:r>
              <a:rPr lang="es" sz="1300"/>
              <a:t>publicó en </a:t>
            </a:r>
            <a:r>
              <a:rPr lang="es" sz="1300" b="1"/>
              <a:t>2010 </a:t>
            </a:r>
            <a:r>
              <a:rPr lang="es" sz="1300"/>
              <a:t>por primera vez el libro </a:t>
            </a:r>
            <a:r>
              <a:rPr lang="es" sz="1300" i="1"/>
              <a:t>Business Model Generation</a:t>
            </a:r>
            <a:r>
              <a:rPr lang="es" sz="1300"/>
              <a:t>, en el que se consolida Business Model Canvas como un método para describir, visualizar, evaluar y modificar modelos de negocio</a:t>
            </a:r>
            <a:r>
              <a:rPr lang="es" sz="1300">
                <a:solidFill>
                  <a:srgbClr val="222222"/>
                </a:solidFill>
                <a:highlight>
                  <a:schemeClr val="lt1"/>
                </a:highlight>
              </a:rPr>
              <a:t>.</a:t>
            </a:r>
            <a:endParaRPr sz="1300"/>
          </a:p>
        </p:txBody>
      </p:sp>
      <p:cxnSp>
        <p:nvCxnSpPr>
          <p:cNvPr id="373" name="Google Shape;373;p67"/>
          <p:cNvCxnSpPr/>
          <p:nvPr/>
        </p:nvCxnSpPr>
        <p:spPr>
          <a:xfrm>
            <a:off x="992550" y="1786867"/>
            <a:ext cx="676200" cy="0"/>
          </a:xfrm>
          <a:prstGeom prst="straightConnector1">
            <a:avLst/>
          </a:prstGeom>
          <a:noFill/>
          <a:ln w="76200" cap="flat" cmpd="sng">
            <a:solidFill>
              <a:srgbClr val="93C01F"/>
            </a:solidFill>
            <a:prstDash val="solid"/>
            <a:round/>
            <a:headEnd type="none" w="med" len="med"/>
            <a:tailEnd type="non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grpSp>
        <p:nvGrpSpPr>
          <p:cNvPr id="378" name="Google Shape;378;p68"/>
          <p:cNvGrpSpPr/>
          <p:nvPr/>
        </p:nvGrpSpPr>
        <p:grpSpPr>
          <a:xfrm>
            <a:off x="4107993" y="490514"/>
            <a:ext cx="4828794" cy="2670779"/>
            <a:chOff x="5793260" y="2247269"/>
            <a:chExt cx="1174118" cy="629485"/>
          </a:xfrm>
        </p:grpSpPr>
        <p:sp>
          <p:nvSpPr>
            <p:cNvPr id="379" name="Google Shape;379;p68"/>
            <p:cNvSpPr/>
            <p:nvPr/>
          </p:nvSpPr>
          <p:spPr>
            <a:xfrm>
              <a:off x="5793260" y="2247269"/>
              <a:ext cx="370504" cy="268539"/>
            </a:xfrm>
            <a:custGeom>
              <a:avLst/>
              <a:gdLst/>
              <a:ahLst/>
              <a:cxnLst/>
              <a:rect l="l" t="t" r="r" b="b"/>
              <a:pathLst>
                <a:path w="4732" h="5225" extrusionOk="0">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rgbClr val="D6D6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b="1">
                  <a:solidFill>
                    <a:srgbClr val="535353"/>
                  </a:solidFill>
                </a:rPr>
                <a:t>CLIENTES</a:t>
              </a:r>
              <a:endParaRPr sz="1200" b="1">
                <a:solidFill>
                  <a:srgbClr val="535353"/>
                </a:solidFill>
              </a:endParaRPr>
            </a:p>
          </p:txBody>
        </p:sp>
        <p:sp>
          <p:nvSpPr>
            <p:cNvPr id="380" name="Google Shape;380;p68"/>
            <p:cNvSpPr/>
            <p:nvPr/>
          </p:nvSpPr>
          <p:spPr>
            <a:xfrm>
              <a:off x="6248563" y="2247269"/>
              <a:ext cx="414463" cy="268539"/>
            </a:xfrm>
            <a:custGeom>
              <a:avLst/>
              <a:gdLst/>
              <a:ahLst/>
              <a:cxnLst/>
              <a:rect l="l" t="t" r="r" b="b"/>
              <a:pathLst>
                <a:path w="4720" h="5225" extrusionOk="0">
                  <a:moveTo>
                    <a:pt x="333" y="0"/>
                  </a:moveTo>
                  <a:cubicBezTo>
                    <a:pt x="148" y="0"/>
                    <a:pt x="1" y="148"/>
                    <a:pt x="1" y="333"/>
                  </a:cubicBezTo>
                  <a:lnTo>
                    <a:pt x="1" y="4423"/>
                  </a:lnTo>
                  <a:cubicBezTo>
                    <a:pt x="1" y="4608"/>
                    <a:pt x="148" y="4756"/>
                    <a:pt x="333" y="4756"/>
                  </a:cubicBezTo>
                  <a:lnTo>
                    <a:pt x="2046" y="4756"/>
                  </a:lnTo>
                  <a:lnTo>
                    <a:pt x="2354" y="5224"/>
                  </a:lnTo>
                  <a:lnTo>
                    <a:pt x="2674" y="4756"/>
                  </a:lnTo>
                  <a:lnTo>
                    <a:pt x="4387" y="4756"/>
                  </a:lnTo>
                  <a:cubicBezTo>
                    <a:pt x="4572" y="4756"/>
                    <a:pt x="4720" y="4608"/>
                    <a:pt x="4720" y="4423"/>
                  </a:cubicBezTo>
                  <a:lnTo>
                    <a:pt x="4720" y="333"/>
                  </a:lnTo>
                  <a:cubicBezTo>
                    <a:pt x="4720" y="148"/>
                    <a:pt x="4572" y="0"/>
                    <a:pt x="4387" y="0"/>
                  </a:cubicBezTo>
                  <a:close/>
                </a:path>
              </a:pathLst>
            </a:custGeom>
            <a:solidFill>
              <a:srgbClr val="D6D6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b="1">
                  <a:solidFill>
                    <a:srgbClr val="535353"/>
                  </a:solidFill>
                </a:rPr>
                <a:t>OFERTA</a:t>
              </a:r>
              <a:endParaRPr sz="1200" b="1">
                <a:solidFill>
                  <a:srgbClr val="535353"/>
                </a:solidFill>
              </a:endParaRPr>
            </a:p>
          </p:txBody>
        </p:sp>
        <p:sp>
          <p:nvSpPr>
            <p:cNvPr id="381" name="Google Shape;381;p68"/>
            <p:cNvSpPr/>
            <p:nvPr/>
          </p:nvSpPr>
          <p:spPr>
            <a:xfrm>
              <a:off x="5912939" y="2608215"/>
              <a:ext cx="436252" cy="268539"/>
            </a:xfrm>
            <a:custGeom>
              <a:avLst/>
              <a:gdLst/>
              <a:ahLst/>
              <a:cxnLst/>
              <a:rect l="l" t="t" r="r" b="b"/>
              <a:pathLst>
                <a:path w="4733" h="5225" extrusionOk="0">
                  <a:moveTo>
                    <a:pt x="2367" y="0"/>
                  </a:moveTo>
                  <a:lnTo>
                    <a:pt x="2059" y="469"/>
                  </a:lnTo>
                  <a:lnTo>
                    <a:pt x="346" y="469"/>
                  </a:lnTo>
                  <a:cubicBezTo>
                    <a:pt x="161" y="469"/>
                    <a:pt x="1" y="616"/>
                    <a:pt x="1" y="801"/>
                  </a:cubicBezTo>
                  <a:lnTo>
                    <a:pt x="1" y="4892"/>
                  </a:lnTo>
                  <a:cubicBezTo>
                    <a:pt x="1" y="5077"/>
                    <a:pt x="161" y="5225"/>
                    <a:pt x="346" y="5225"/>
                  </a:cubicBezTo>
                  <a:lnTo>
                    <a:pt x="4400" y="5225"/>
                  </a:lnTo>
                  <a:cubicBezTo>
                    <a:pt x="4584" y="5225"/>
                    <a:pt x="4732" y="5077"/>
                    <a:pt x="4732" y="4892"/>
                  </a:cubicBezTo>
                  <a:lnTo>
                    <a:pt x="4732" y="801"/>
                  </a:lnTo>
                  <a:cubicBezTo>
                    <a:pt x="4732" y="616"/>
                    <a:pt x="4584" y="469"/>
                    <a:pt x="4400" y="469"/>
                  </a:cubicBezTo>
                  <a:lnTo>
                    <a:pt x="2687" y="469"/>
                  </a:lnTo>
                  <a:lnTo>
                    <a:pt x="2367" y="0"/>
                  </a:lnTo>
                  <a:close/>
                </a:path>
              </a:pathLst>
            </a:custGeom>
            <a:solidFill>
              <a:srgbClr val="D6D6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b="1">
                  <a:solidFill>
                    <a:srgbClr val="535353"/>
                  </a:solidFill>
                </a:rPr>
                <a:t>INFRAESTRUCTURA</a:t>
              </a:r>
              <a:endParaRPr sz="1200" b="1">
                <a:solidFill>
                  <a:srgbClr val="535353"/>
                </a:solidFill>
              </a:endParaRPr>
            </a:p>
          </p:txBody>
        </p:sp>
        <p:sp>
          <p:nvSpPr>
            <p:cNvPr id="382" name="Google Shape;382;p68"/>
            <p:cNvSpPr/>
            <p:nvPr/>
          </p:nvSpPr>
          <p:spPr>
            <a:xfrm>
              <a:off x="6474654" y="2608215"/>
              <a:ext cx="467699" cy="268539"/>
            </a:xfrm>
            <a:custGeom>
              <a:avLst/>
              <a:gdLst/>
              <a:ahLst/>
              <a:cxnLst/>
              <a:rect l="l" t="t" r="r" b="b"/>
              <a:pathLst>
                <a:path w="4732" h="5225" extrusionOk="0">
                  <a:moveTo>
                    <a:pt x="2366" y="0"/>
                  </a:moveTo>
                  <a:lnTo>
                    <a:pt x="2058" y="469"/>
                  </a:lnTo>
                  <a:lnTo>
                    <a:pt x="358" y="469"/>
                  </a:lnTo>
                  <a:cubicBezTo>
                    <a:pt x="350" y="468"/>
                    <a:pt x="343" y="468"/>
                    <a:pt x="336" y="468"/>
                  </a:cubicBezTo>
                  <a:cubicBezTo>
                    <a:pt x="149" y="468"/>
                    <a:pt x="0" y="623"/>
                    <a:pt x="0" y="801"/>
                  </a:cubicBezTo>
                  <a:lnTo>
                    <a:pt x="0" y="4892"/>
                  </a:lnTo>
                  <a:cubicBezTo>
                    <a:pt x="0" y="5077"/>
                    <a:pt x="148" y="5225"/>
                    <a:pt x="333" y="5225"/>
                  </a:cubicBezTo>
                  <a:lnTo>
                    <a:pt x="4387" y="5225"/>
                  </a:lnTo>
                  <a:cubicBezTo>
                    <a:pt x="4572" y="5225"/>
                    <a:pt x="4732" y="5077"/>
                    <a:pt x="4732" y="4892"/>
                  </a:cubicBezTo>
                  <a:lnTo>
                    <a:pt x="4732" y="801"/>
                  </a:lnTo>
                  <a:cubicBezTo>
                    <a:pt x="4732" y="616"/>
                    <a:pt x="4572" y="469"/>
                    <a:pt x="4387" y="469"/>
                  </a:cubicBezTo>
                  <a:lnTo>
                    <a:pt x="2674" y="469"/>
                  </a:lnTo>
                  <a:lnTo>
                    <a:pt x="2366" y="0"/>
                  </a:lnTo>
                  <a:close/>
                </a:path>
              </a:pathLst>
            </a:custGeom>
            <a:solidFill>
              <a:srgbClr val="D6D6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b="1">
                  <a:solidFill>
                    <a:srgbClr val="535353"/>
                  </a:solidFill>
                </a:rPr>
                <a:t>VIABILIDAD ECONÓMICA</a:t>
              </a:r>
              <a:endParaRPr sz="1000" b="1">
                <a:solidFill>
                  <a:srgbClr val="535353"/>
                </a:solidFill>
              </a:endParaRPr>
            </a:p>
          </p:txBody>
        </p:sp>
        <p:sp>
          <p:nvSpPr>
            <p:cNvPr id="383" name="Google Shape;383;p68"/>
            <p:cNvSpPr/>
            <p:nvPr/>
          </p:nvSpPr>
          <p:spPr>
            <a:xfrm>
              <a:off x="5808471" y="2556590"/>
              <a:ext cx="1158906" cy="10844"/>
            </a:xfrm>
            <a:custGeom>
              <a:avLst/>
              <a:gdLst/>
              <a:ahLst/>
              <a:cxnLst/>
              <a:rect l="l" t="t" r="r" b="b"/>
              <a:pathLst>
                <a:path w="22549" h="211" extrusionOk="0">
                  <a:moveTo>
                    <a:pt x="0" y="1"/>
                  </a:moveTo>
                  <a:lnTo>
                    <a:pt x="0" y="210"/>
                  </a:lnTo>
                  <a:lnTo>
                    <a:pt x="22548" y="210"/>
                  </a:lnTo>
                  <a:lnTo>
                    <a:pt x="22548" y="1"/>
                  </a:lnTo>
                  <a:close/>
                </a:path>
              </a:pathLst>
            </a:custGeom>
            <a:solidFill>
              <a:srgbClr val="D6D6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b="1">
                <a:solidFill>
                  <a:srgbClr val="535353"/>
                </a:solidFill>
              </a:endParaRPr>
            </a:p>
          </p:txBody>
        </p:sp>
        <p:sp>
          <p:nvSpPr>
            <p:cNvPr id="384" name="Google Shape;384;p68"/>
            <p:cNvSpPr/>
            <p:nvPr/>
          </p:nvSpPr>
          <p:spPr>
            <a:xfrm>
              <a:off x="5949036" y="2536675"/>
              <a:ext cx="58950" cy="50675"/>
            </a:xfrm>
            <a:custGeom>
              <a:avLst/>
              <a:gdLst/>
              <a:ahLst/>
              <a:cxnLst/>
              <a:rect l="l" t="t" r="r" b="b"/>
              <a:pathLst>
                <a:path w="1147" h="986" extrusionOk="0">
                  <a:moveTo>
                    <a:pt x="643" y="0"/>
                  </a:moveTo>
                  <a:cubicBezTo>
                    <a:pt x="525" y="0"/>
                    <a:pt x="406" y="42"/>
                    <a:pt x="309" y="135"/>
                  </a:cubicBezTo>
                  <a:cubicBezTo>
                    <a:pt x="1" y="443"/>
                    <a:pt x="210" y="973"/>
                    <a:pt x="654" y="985"/>
                  </a:cubicBezTo>
                  <a:cubicBezTo>
                    <a:pt x="925" y="985"/>
                    <a:pt x="1134" y="764"/>
                    <a:pt x="1146" y="492"/>
                  </a:cubicBezTo>
                  <a:cubicBezTo>
                    <a:pt x="1146" y="197"/>
                    <a:pt x="898" y="0"/>
                    <a:pt x="643" y="0"/>
                  </a:cubicBezTo>
                  <a:close/>
                </a:path>
              </a:pathLst>
            </a:custGeom>
            <a:solidFill>
              <a:srgbClr val="D6D6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b="1">
                <a:solidFill>
                  <a:srgbClr val="535353"/>
                </a:solidFill>
              </a:endParaRPr>
            </a:p>
          </p:txBody>
        </p:sp>
        <p:sp>
          <p:nvSpPr>
            <p:cNvPr id="385" name="Google Shape;385;p68"/>
            <p:cNvSpPr/>
            <p:nvPr/>
          </p:nvSpPr>
          <p:spPr>
            <a:xfrm>
              <a:off x="6104815" y="2539912"/>
              <a:ext cx="58950" cy="50624"/>
            </a:xfrm>
            <a:custGeom>
              <a:avLst/>
              <a:gdLst/>
              <a:ahLst/>
              <a:cxnLst/>
              <a:rect l="l" t="t" r="r" b="b"/>
              <a:pathLst>
                <a:path w="1147" h="985" extrusionOk="0">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D6D6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b="1">
                <a:solidFill>
                  <a:srgbClr val="535353"/>
                </a:solidFill>
              </a:endParaRPr>
            </a:p>
          </p:txBody>
        </p:sp>
        <p:sp>
          <p:nvSpPr>
            <p:cNvPr id="386" name="Google Shape;386;p68"/>
            <p:cNvSpPr/>
            <p:nvPr/>
          </p:nvSpPr>
          <p:spPr>
            <a:xfrm>
              <a:off x="6426320" y="2536776"/>
              <a:ext cx="58950" cy="50470"/>
            </a:xfrm>
            <a:custGeom>
              <a:avLst/>
              <a:gdLst/>
              <a:ahLst/>
              <a:cxnLst/>
              <a:rect l="l" t="t" r="r" b="b"/>
              <a:pathLst>
                <a:path w="1147" h="982" extrusionOk="0">
                  <a:moveTo>
                    <a:pt x="666" y="1"/>
                  </a:moveTo>
                  <a:cubicBezTo>
                    <a:pt x="222" y="1"/>
                    <a:pt x="1" y="530"/>
                    <a:pt x="309" y="838"/>
                  </a:cubicBezTo>
                  <a:cubicBezTo>
                    <a:pt x="408" y="938"/>
                    <a:pt x="530" y="982"/>
                    <a:pt x="650" y="982"/>
                  </a:cubicBezTo>
                  <a:cubicBezTo>
                    <a:pt x="903" y="982"/>
                    <a:pt x="1147" y="786"/>
                    <a:pt x="1147" y="493"/>
                  </a:cubicBezTo>
                  <a:cubicBezTo>
                    <a:pt x="1147" y="222"/>
                    <a:pt x="925" y="1"/>
                    <a:pt x="666" y="1"/>
                  </a:cubicBezTo>
                  <a:close/>
                </a:path>
              </a:pathLst>
            </a:custGeom>
            <a:solidFill>
              <a:srgbClr val="D6D6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b="1">
                <a:solidFill>
                  <a:srgbClr val="535353"/>
                </a:solidFill>
              </a:endParaRPr>
            </a:p>
          </p:txBody>
        </p:sp>
        <p:sp>
          <p:nvSpPr>
            <p:cNvPr id="387" name="Google Shape;387;p68"/>
            <p:cNvSpPr/>
            <p:nvPr/>
          </p:nvSpPr>
          <p:spPr>
            <a:xfrm>
              <a:off x="6679336" y="2536701"/>
              <a:ext cx="58333" cy="50624"/>
            </a:xfrm>
            <a:custGeom>
              <a:avLst/>
              <a:gdLst/>
              <a:ahLst/>
              <a:cxnLst/>
              <a:rect l="l" t="t" r="r" b="b"/>
              <a:pathLst>
                <a:path w="1135" h="985" extrusionOk="0">
                  <a:moveTo>
                    <a:pt x="653" y="0"/>
                  </a:moveTo>
                  <a:cubicBezTo>
                    <a:pt x="533" y="0"/>
                    <a:pt x="410" y="46"/>
                    <a:pt x="309" y="146"/>
                  </a:cubicBezTo>
                  <a:cubicBezTo>
                    <a:pt x="1" y="454"/>
                    <a:pt x="210" y="984"/>
                    <a:pt x="654" y="984"/>
                  </a:cubicBezTo>
                  <a:cubicBezTo>
                    <a:pt x="925" y="984"/>
                    <a:pt x="1135" y="763"/>
                    <a:pt x="1135" y="491"/>
                  </a:cubicBezTo>
                  <a:cubicBezTo>
                    <a:pt x="1135" y="193"/>
                    <a:pt x="900" y="0"/>
                    <a:pt x="653" y="0"/>
                  </a:cubicBezTo>
                  <a:close/>
                </a:path>
              </a:pathLst>
            </a:custGeom>
            <a:solidFill>
              <a:srgbClr val="D6D6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b="1">
                <a:solidFill>
                  <a:srgbClr val="535353"/>
                </a:solidFill>
              </a:endParaRPr>
            </a:p>
          </p:txBody>
        </p:sp>
      </p:grpSp>
      <p:pic>
        <p:nvPicPr>
          <p:cNvPr id="388" name="Google Shape;388;p68"/>
          <p:cNvPicPr preferRelativeResize="0"/>
          <p:nvPr/>
        </p:nvPicPr>
        <p:blipFill>
          <a:blip r:embed="rId3">
            <a:alphaModFix/>
          </a:blip>
          <a:stretch>
            <a:fillRect/>
          </a:stretch>
        </p:blipFill>
        <p:spPr>
          <a:xfrm>
            <a:off x="4176562" y="3490525"/>
            <a:ext cx="4691649" cy="3215950"/>
          </a:xfrm>
          <a:prstGeom prst="rect">
            <a:avLst/>
          </a:prstGeom>
          <a:noFill/>
          <a:ln w="9525" cap="flat" cmpd="sng">
            <a:solidFill>
              <a:srgbClr val="E2E616"/>
            </a:solidFill>
            <a:prstDash val="solid"/>
            <a:round/>
            <a:headEnd type="none" w="sm" len="sm"/>
            <a:tailEnd type="none" w="sm" len="sm"/>
          </a:ln>
        </p:spPr>
      </p:pic>
      <p:sp>
        <p:nvSpPr>
          <p:cNvPr id="389" name="Google Shape;389;p68"/>
          <p:cNvSpPr txBox="1"/>
          <p:nvPr/>
        </p:nvSpPr>
        <p:spPr>
          <a:xfrm>
            <a:off x="455675" y="492050"/>
            <a:ext cx="3000000" cy="3000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a:solidFill>
                  <a:srgbClr val="999999"/>
                </a:solidFill>
              </a:rPr>
              <a:t>El Modelo Canvas es una herramienta para </a:t>
            </a:r>
            <a:r>
              <a:rPr lang="es" sz="1900" b="1">
                <a:solidFill>
                  <a:srgbClr val="999999"/>
                </a:solidFill>
              </a:rPr>
              <a:t>definir y crear modelos de negocio innovadores</a:t>
            </a:r>
            <a:r>
              <a:rPr lang="es">
                <a:solidFill>
                  <a:srgbClr val="999999"/>
                </a:solidFill>
              </a:rPr>
              <a:t> que simplifica 4 grandes áreas:</a:t>
            </a:r>
            <a:endParaRPr/>
          </a:p>
        </p:txBody>
      </p:sp>
      <p:sp>
        <p:nvSpPr>
          <p:cNvPr id="390" name="Google Shape;390;p68"/>
          <p:cNvSpPr txBox="1"/>
          <p:nvPr/>
        </p:nvSpPr>
        <p:spPr>
          <a:xfrm>
            <a:off x="384500" y="3566725"/>
            <a:ext cx="3394800" cy="3000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a:solidFill>
                  <a:srgbClr val="999999"/>
                </a:solidFill>
              </a:rPr>
              <a:t>Dentro de estas 4 grandes áreas, el BMC recoge el </a:t>
            </a:r>
            <a:r>
              <a:rPr lang="es" sz="1900" b="1">
                <a:solidFill>
                  <a:srgbClr val="999999"/>
                </a:solidFill>
              </a:rPr>
              <a:t>modelo de negocio en tan solo 9 módulos de contenido </a:t>
            </a:r>
            <a:r>
              <a:rPr lang="es">
                <a:solidFill>
                  <a:srgbClr val="999999"/>
                </a:solidFill>
              </a:rPr>
              <a:t>plasmados en un lienzo de manera estructurada, visual y a modo de resumen.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9"/>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 name="Google Shape;396;p69"/>
          <p:cNvGrpSpPr/>
          <p:nvPr/>
        </p:nvGrpSpPr>
        <p:grpSpPr>
          <a:xfrm>
            <a:off x="704850" y="953740"/>
            <a:ext cx="7648687" cy="4471988"/>
            <a:chOff x="1116013" y="1638300"/>
            <a:chExt cx="7648687" cy="4471988"/>
          </a:xfrm>
        </p:grpSpPr>
        <p:pic>
          <p:nvPicPr>
            <p:cNvPr id="397" name="Google Shape;397;p69" descr="D:\Centro del Diseño\consulting_design\Design Thinking\model business innovation\monos.png"/>
            <p:cNvPicPr preferRelativeResize="0"/>
            <p:nvPr/>
          </p:nvPicPr>
          <p:blipFill rotWithShape="1">
            <a:blip r:embed="rId3">
              <a:alphaModFix/>
            </a:blip>
            <a:srcRect b="4707"/>
            <a:stretch/>
          </p:blipFill>
          <p:spPr>
            <a:xfrm>
              <a:off x="1120775" y="1814513"/>
              <a:ext cx="7643812" cy="4295775"/>
            </a:xfrm>
            <a:prstGeom prst="rect">
              <a:avLst/>
            </a:prstGeom>
            <a:noFill/>
            <a:ln>
              <a:noFill/>
            </a:ln>
          </p:spPr>
        </p:pic>
        <p:sp>
          <p:nvSpPr>
            <p:cNvPr id="398" name="Google Shape;398;p69"/>
            <p:cNvSpPr/>
            <p:nvPr/>
          </p:nvSpPr>
          <p:spPr>
            <a:xfrm>
              <a:off x="1120775" y="1643063"/>
              <a:ext cx="1433400" cy="32148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9" name="Google Shape;399;p69"/>
            <p:cNvSpPr/>
            <p:nvPr/>
          </p:nvSpPr>
          <p:spPr>
            <a:xfrm>
              <a:off x="1192213" y="1681163"/>
              <a:ext cx="1285800" cy="24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 sz="1000">
                  <a:solidFill>
                    <a:schemeClr val="dk1"/>
                  </a:solidFill>
                  <a:latin typeface="Calibri"/>
                  <a:ea typeface="Calibri"/>
                  <a:cs typeface="Calibri"/>
                  <a:sym typeface="Calibri"/>
                </a:rPr>
                <a:t>REDES DE PARTNERS</a:t>
              </a:r>
              <a:endParaRPr/>
            </a:p>
          </p:txBody>
        </p:sp>
        <p:sp>
          <p:nvSpPr>
            <p:cNvPr id="400" name="Google Shape;400;p69"/>
            <p:cNvSpPr/>
            <p:nvPr/>
          </p:nvSpPr>
          <p:spPr>
            <a:xfrm>
              <a:off x="2606675" y="1638300"/>
              <a:ext cx="1528800" cy="16668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69"/>
            <p:cNvSpPr/>
            <p:nvPr/>
          </p:nvSpPr>
          <p:spPr>
            <a:xfrm>
              <a:off x="2620963" y="1681163"/>
              <a:ext cx="1500300" cy="24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 sz="1000">
                  <a:solidFill>
                    <a:schemeClr val="dk1"/>
                  </a:solidFill>
                  <a:latin typeface="Calibri"/>
                  <a:ea typeface="Calibri"/>
                  <a:cs typeface="Calibri"/>
                  <a:sym typeface="Calibri"/>
                </a:rPr>
                <a:t>ACTIVIDADES CLAVES</a:t>
              </a:r>
              <a:endParaRPr/>
            </a:p>
          </p:txBody>
        </p:sp>
        <p:sp>
          <p:nvSpPr>
            <p:cNvPr id="402" name="Google Shape;402;p69"/>
            <p:cNvSpPr/>
            <p:nvPr/>
          </p:nvSpPr>
          <p:spPr>
            <a:xfrm>
              <a:off x="4192588" y="1643063"/>
              <a:ext cx="1467000" cy="32148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3" name="Google Shape;403;p69"/>
            <p:cNvSpPr/>
            <p:nvPr/>
          </p:nvSpPr>
          <p:spPr>
            <a:xfrm>
              <a:off x="4292600" y="1681163"/>
              <a:ext cx="1285800" cy="24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 sz="1000">
                  <a:solidFill>
                    <a:schemeClr val="dk1"/>
                  </a:solidFill>
                  <a:latin typeface="Calibri"/>
                  <a:ea typeface="Calibri"/>
                  <a:cs typeface="Calibri"/>
                  <a:sym typeface="Calibri"/>
                </a:rPr>
                <a:t>OFERTA</a:t>
              </a:r>
              <a:endParaRPr/>
            </a:p>
          </p:txBody>
        </p:sp>
        <p:sp>
          <p:nvSpPr>
            <p:cNvPr id="404" name="Google Shape;404;p69"/>
            <p:cNvSpPr/>
            <p:nvPr/>
          </p:nvSpPr>
          <p:spPr>
            <a:xfrm>
              <a:off x="5721350" y="1638300"/>
              <a:ext cx="1528800" cy="16668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69"/>
            <p:cNvSpPr/>
            <p:nvPr/>
          </p:nvSpPr>
          <p:spPr>
            <a:xfrm>
              <a:off x="5764213" y="1681163"/>
              <a:ext cx="1500300" cy="399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 sz="1000">
                  <a:solidFill>
                    <a:schemeClr val="dk1"/>
                  </a:solidFill>
                  <a:latin typeface="Calibri"/>
                  <a:ea typeface="Calibri"/>
                  <a:cs typeface="Calibri"/>
                  <a:sym typeface="Calibri"/>
                </a:rPr>
                <a:t>RELACIONES</a:t>
              </a:r>
              <a:endParaRPr/>
            </a:p>
            <a:p>
              <a:pPr marL="0" marR="0" lvl="0" indent="0" algn="ctr" rtl="0">
                <a:spcBef>
                  <a:spcPts val="0"/>
                </a:spcBef>
                <a:spcAft>
                  <a:spcPts val="0"/>
                </a:spcAft>
                <a:buNone/>
              </a:pPr>
              <a:r>
                <a:rPr lang="es" sz="1000">
                  <a:solidFill>
                    <a:schemeClr val="dk1"/>
                  </a:solidFill>
                  <a:latin typeface="Calibri"/>
                  <a:ea typeface="Calibri"/>
                  <a:cs typeface="Calibri"/>
                  <a:sym typeface="Calibri"/>
                </a:rPr>
                <a:t>CON LOS CLIENTES</a:t>
              </a:r>
              <a:endParaRPr/>
            </a:p>
          </p:txBody>
        </p:sp>
        <p:sp>
          <p:nvSpPr>
            <p:cNvPr id="406" name="Google Shape;406;p69"/>
            <p:cNvSpPr/>
            <p:nvPr/>
          </p:nvSpPr>
          <p:spPr>
            <a:xfrm>
              <a:off x="7297738" y="1644650"/>
              <a:ext cx="1390800" cy="32130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7" name="Google Shape;407;p69"/>
            <p:cNvSpPr/>
            <p:nvPr/>
          </p:nvSpPr>
          <p:spPr>
            <a:xfrm>
              <a:off x="7264400" y="1681163"/>
              <a:ext cx="1500300" cy="399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 sz="1000">
                  <a:solidFill>
                    <a:schemeClr val="dk1"/>
                  </a:solidFill>
                  <a:latin typeface="Calibri"/>
                  <a:ea typeface="Calibri"/>
                  <a:cs typeface="Calibri"/>
                  <a:sym typeface="Calibri"/>
                </a:rPr>
                <a:t>SEGMENTOS </a:t>
              </a:r>
              <a:endParaRPr/>
            </a:p>
            <a:p>
              <a:pPr marL="0" marR="0" lvl="0" indent="0" algn="ctr" rtl="0">
                <a:spcBef>
                  <a:spcPts val="0"/>
                </a:spcBef>
                <a:spcAft>
                  <a:spcPts val="0"/>
                </a:spcAft>
                <a:buNone/>
              </a:pPr>
              <a:r>
                <a:rPr lang="es" sz="1000">
                  <a:solidFill>
                    <a:schemeClr val="dk1"/>
                  </a:solidFill>
                  <a:latin typeface="Calibri"/>
                  <a:ea typeface="Calibri"/>
                  <a:cs typeface="Calibri"/>
                  <a:sym typeface="Calibri"/>
                </a:rPr>
                <a:t>DE CLIENTES</a:t>
              </a:r>
              <a:endParaRPr/>
            </a:p>
          </p:txBody>
        </p:sp>
        <p:sp>
          <p:nvSpPr>
            <p:cNvPr id="408" name="Google Shape;408;p69"/>
            <p:cNvSpPr/>
            <p:nvPr/>
          </p:nvSpPr>
          <p:spPr>
            <a:xfrm>
              <a:off x="2601913" y="3367088"/>
              <a:ext cx="1528800" cy="14907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9" name="Google Shape;409;p69"/>
            <p:cNvSpPr/>
            <p:nvPr/>
          </p:nvSpPr>
          <p:spPr>
            <a:xfrm>
              <a:off x="2620963" y="3363913"/>
              <a:ext cx="1500300" cy="24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 sz="1000">
                  <a:solidFill>
                    <a:schemeClr val="dk1"/>
                  </a:solidFill>
                  <a:latin typeface="Calibri"/>
                  <a:ea typeface="Calibri"/>
                  <a:cs typeface="Calibri"/>
                  <a:sym typeface="Calibri"/>
                </a:rPr>
                <a:t>RECURSOS CLAVES</a:t>
              </a:r>
              <a:endParaRPr/>
            </a:p>
          </p:txBody>
        </p:sp>
        <p:sp>
          <p:nvSpPr>
            <p:cNvPr id="410" name="Google Shape;410;p69"/>
            <p:cNvSpPr/>
            <p:nvPr/>
          </p:nvSpPr>
          <p:spPr>
            <a:xfrm>
              <a:off x="5835650" y="3324225"/>
              <a:ext cx="1285800" cy="554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 sz="1000">
                  <a:solidFill>
                    <a:schemeClr val="dk1"/>
                  </a:solidFill>
                  <a:latin typeface="Calibri"/>
                  <a:ea typeface="Calibri"/>
                  <a:cs typeface="Calibri"/>
                  <a:sym typeface="Calibri"/>
                </a:rPr>
                <a:t>CANALES DE DISTRIBUCIÓN Y COMUNICACIÓN</a:t>
              </a:r>
              <a:endParaRPr/>
            </a:p>
          </p:txBody>
        </p:sp>
        <p:sp>
          <p:nvSpPr>
            <p:cNvPr id="411" name="Google Shape;411;p69"/>
            <p:cNvSpPr/>
            <p:nvPr/>
          </p:nvSpPr>
          <p:spPr>
            <a:xfrm>
              <a:off x="5716588" y="3367088"/>
              <a:ext cx="1528800" cy="14907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2" name="Google Shape;412;p69"/>
            <p:cNvSpPr/>
            <p:nvPr/>
          </p:nvSpPr>
          <p:spPr>
            <a:xfrm>
              <a:off x="5121275" y="5110163"/>
              <a:ext cx="857400" cy="399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 sz="1000">
                  <a:solidFill>
                    <a:schemeClr val="dk1"/>
                  </a:solidFill>
                  <a:latin typeface="Calibri"/>
                  <a:ea typeface="Calibri"/>
                  <a:cs typeface="Calibri"/>
                  <a:sym typeface="Calibri"/>
                </a:rPr>
                <a:t>FLUJOS DE INGRESOS </a:t>
              </a:r>
              <a:endParaRPr/>
            </a:p>
          </p:txBody>
        </p:sp>
        <p:sp>
          <p:nvSpPr>
            <p:cNvPr id="413" name="Google Shape;413;p69"/>
            <p:cNvSpPr/>
            <p:nvPr/>
          </p:nvSpPr>
          <p:spPr>
            <a:xfrm>
              <a:off x="3478213" y="5110163"/>
              <a:ext cx="1285800" cy="399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 sz="1000">
                  <a:solidFill>
                    <a:schemeClr val="dk1"/>
                  </a:solidFill>
                  <a:latin typeface="Calibri"/>
                  <a:ea typeface="Calibri"/>
                  <a:cs typeface="Calibri"/>
                  <a:sym typeface="Calibri"/>
                </a:rPr>
                <a:t>ESTRUCTURA </a:t>
              </a:r>
              <a:endParaRPr/>
            </a:p>
            <a:p>
              <a:pPr marL="0" marR="0" lvl="0" indent="0" algn="ctr" rtl="0">
                <a:spcBef>
                  <a:spcPts val="0"/>
                </a:spcBef>
                <a:spcAft>
                  <a:spcPts val="0"/>
                </a:spcAft>
                <a:buNone/>
              </a:pPr>
              <a:r>
                <a:rPr lang="es" sz="1000">
                  <a:solidFill>
                    <a:schemeClr val="dk1"/>
                  </a:solidFill>
                  <a:latin typeface="Calibri"/>
                  <a:ea typeface="Calibri"/>
                  <a:cs typeface="Calibri"/>
                  <a:sym typeface="Calibri"/>
                </a:rPr>
                <a:t>DE COSTOS</a:t>
              </a:r>
              <a:endParaRPr/>
            </a:p>
          </p:txBody>
        </p:sp>
        <p:sp>
          <p:nvSpPr>
            <p:cNvPr id="414" name="Google Shape;414;p69"/>
            <p:cNvSpPr/>
            <p:nvPr/>
          </p:nvSpPr>
          <p:spPr>
            <a:xfrm>
              <a:off x="1116013" y="4919663"/>
              <a:ext cx="3781500" cy="10476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5" name="Google Shape;415;p69"/>
            <p:cNvSpPr/>
            <p:nvPr/>
          </p:nvSpPr>
          <p:spPr>
            <a:xfrm>
              <a:off x="4935538" y="4919663"/>
              <a:ext cx="3752700" cy="10476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16" name="Google Shape;416;p69"/>
          <p:cNvSpPr txBox="1"/>
          <p:nvPr/>
        </p:nvSpPr>
        <p:spPr>
          <a:xfrm>
            <a:off x="5988000" y="6351900"/>
            <a:ext cx="3750900" cy="2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900"/>
              <a:t>Fuente Alex Osterwalder BMC  y elaboración propia</a:t>
            </a:r>
            <a:endParaRPr sz="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70"/>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 name="Google Shape;422;p70"/>
          <p:cNvGrpSpPr/>
          <p:nvPr/>
        </p:nvGrpSpPr>
        <p:grpSpPr>
          <a:xfrm>
            <a:off x="631058" y="735012"/>
            <a:ext cx="7881883" cy="5369564"/>
            <a:chOff x="450529" y="1147004"/>
            <a:chExt cx="8293227" cy="5635563"/>
          </a:xfrm>
        </p:grpSpPr>
        <p:grpSp>
          <p:nvGrpSpPr>
            <p:cNvPr id="423" name="Google Shape;423;p70"/>
            <p:cNvGrpSpPr/>
            <p:nvPr/>
          </p:nvGrpSpPr>
          <p:grpSpPr>
            <a:xfrm>
              <a:off x="450529" y="1147004"/>
              <a:ext cx="8293227" cy="5635563"/>
              <a:chOff x="1202" y="1475"/>
              <a:chExt cx="3135" cy="2103"/>
            </a:xfrm>
          </p:grpSpPr>
          <p:pic>
            <p:nvPicPr>
              <p:cNvPr id="424" name="Google Shape;424;p70" descr="D:\Centro del Diseño\consulting_design\Design Thinking\model business innovation\monos.png"/>
              <p:cNvPicPr preferRelativeResize="0"/>
              <p:nvPr/>
            </p:nvPicPr>
            <p:blipFill rotWithShape="1">
              <a:blip r:embed="rId3">
                <a:alphaModFix/>
              </a:blip>
              <a:srcRect/>
              <a:stretch/>
            </p:blipFill>
            <p:spPr>
              <a:xfrm>
                <a:off x="1204" y="1560"/>
                <a:ext cx="3128" cy="1961"/>
              </a:xfrm>
              <a:prstGeom prst="rect">
                <a:avLst/>
              </a:prstGeom>
              <a:noFill/>
              <a:ln>
                <a:noFill/>
              </a:ln>
            </p:spPr>
          </p:pic>
          <p:sp>
            <p:nvSpPr>
              <p:cNvPr id="425" name="Google Shape;425;p70"/>
              <p:cNvSpPr/>
              <p:nvPr/>
            </p:nvSpPr>
            <p:spPr>
              <a:xfrm>
                <a:off x="1204" y="1482"/>
                <a:ext cx="600" cy="15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26" name="Google Shape;426;p70"/>
              <p:cNvSpPr/>
              <p:nvPr/>
            </p:nvSpPr>
            <p:spPr>
              <a:xfrm>
                <a:off x="1233" y="150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REDES DE PARTNERS</a:t>
                </a:r>
                <a:endParaRPr/>
              </a:p>
            </p:txBody>
          </p:sp>
          <p:sp>
            <p:nvSpPr>
              <p:cNvPr id="427" name="Google Shape;427;p70"/>
              <p:cNvSpPr/>
              <p:nvPr/>
            </p:nvSpPr>
            <p:spPr>
              <a:xfrm>
                <a:off x="1812" y="1480"/>
                <a:ext cx="600" cy="9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28" name="Google Shape;428;p70"/>
              <p:cNvSpPr/>
              <p:nvPr/>
            </p:nvSpPr>
            <p:spPr>
              <a:xfrm>
                <a:off x="1817" y="150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ACTIVIDADES CLAVES</a:t>
                </a:r>
                <a:endParaRPr/>
              </a:p>
            </p:txBody>
          </p:sp>
          <p:sp>
            <p:nvSpPr>
              <p:cNvPr id="429" name="Google Shape;429;p70"/>
              <p:cNvSpPr/>
              <p:nvPr/>
            </p:nvSpPr>
            <p:spPr>
              <a:xfrm>
                <a:off x="2461" y="1482"/>
                <a:ext cx="600" cy="15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30" name="Google Shape;430;p70"/>
              <p:cNvSpPr/>
              <p:nvPr/>
            </p:nvSpPr>
            <p:spPr>
              <a:xfrm>
                <a:off x="2502" y="150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OFERTA</a:t>
                </a:r>
                <a:endParaRPr/>
              </a:p>
            </p:txBody>
          </p:sp>
          <p:sp>
            <p:nvSpPr>
              <p:cNvPr id="431" name="Google Shape;431;p70"/>
              <p:cNvSpPr/>
              <p:nvPr/>
            </p:nvSpPr>
            <p:spPr>
              <a:xfrm>
                <a:off x="3087" y="1480"/>
                <a:ext cx="600" cy="9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32" name="Google Shape;432;p70"/>
              <p:cNvSpPr/>
              <p:nvPr/>
            </p:nvSpPr>
            <p:spPr>
              <a:xfrm>
                <a:off x="3104" y="150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RELACIONES</a:t>
                </a:r>
                <a:endParaRPr/>
              </a:p>
              <a:p>
                <a:pPr marL="0" marR="0" lvl="0" indent="0" algn="l" rtl="0">
                  <a:spcBef>
                    <a:spcPts val="0"/>
                  </a:spcBef>
                  <a:spcAft>
                    <a:spcPts val="0"/>
                  </a:spcAft>
                  <a:buNone/>
                </a:pPr>
                <a:r>
                  <a:rPr lang="es" sz="1000">
                    <a:solidFill>
                      <a:schemeClr val="dk1"/>
                    </a:solidFill>
                    <a:latin typeface="Calibri"/>
                    <a:ea typeface="Calibri"/>
                    <a:cs typeface="Calibri"/>
                    <a:sym typeface="Calibri"/>
                  </a:rPr>
                  <a:t>CON LOS CLIENTES</a:t>
                </a:r>
                <a:endParaRPr/>
              </a:p>
            </p:txBody>
          </p:sp>
          <p:sp>
            <p:nvSpPr>
              <p:cNvPr id="433" name="Google Shape;433;p70"/>
              <p:cNvSpPr/>
              <p:nvPr/>
            </p:nvSpPr>
            <p:spPr>
              <a:xfrm>
                <a:off x="3737" y="1475"/>
                <a:ext cx="600" cy="15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34" name="Google Shape;434;p70"/>
              <p:cNvSpPr/>
              <p:nvPr/>
            </p:nvSpPr>
            <p:spPr>
              <a:xfrm>
                <a:off x="3719" y="150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SEGMENTOS </a:t>
                </a:r>
                <a:endParaRPr/>
              </a:p>
              <a:p>
                <a:pPr marL="0" marR="0" lvl="0" indent="0" algn="l" rtl="0">
                  <a:spcBef>
                    <a:spcPts val="0"/>
                  </a:spcBef>
                  <a:spcAft>
                    <a:spcPts val="0"/>
                  </a:spcAft>
                  <a:buNone/>
                </a:pPr>
                <a:r>
                  <a:rPr lang="es" sz="1000">
                    <a:solidFill>
                      <a:schemeClr val="dk1"/>
                    </a:solidFill>
                    <a:latin typeface="Calibri"/>
                    <a:ea typeface="Calibri"/>
                    <a:cs typeface="Calibri"/>
                    <a:sym typeface="Calibri"/>
                  </a:rPr>
                  <a:t>DE CLIENTES</a:t>
                </a:r>
                <a:endParaRPr/>
              </a:p>
            </p:txBody>
          </p:sp>
          <p:sp>
            <p:nvSpPr>
              <p:cNvPr id="435" name="Google Shape;435;p70"/>
              <p:cNvSpPr/>
              <p:nvPr/>
            </p:nvSpPr>
            <p:spPr>
              <a:xfrm>
                <a:off x="1811" y="2267"/>
                <a:ext cx="600" cy="6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36" name="Google Shape;436;p70"/>
              <p:cNvSpPr/>
              <p:nvPr/>
            </p:nvSpPr>
            <p:spPr>
              <a:xfrm>
                <a:off x="1817" y="2268"/>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RECURSOS CLAVES</a:t>
                </a:r>
                <a:endParaRPr/>
              </a:p>
            </p:txBody>
          </p:sp>
          <p:sp>
            <p:nvSpPr>
              <p:cNvPr id="437" name="Google Shape;437;p70"/>
              <p:cNvSpPr/>
              <p:nvPr/>
            </p:nvSpPr>
            <p:spPr>
              <a:xfrm>
                <a:off x="3061" y="2222"/>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CANALES DE DISTRIBUCIÓN Y COMUNICACIÓN</a:t>
                </a:r>
                <a:endParaRPr/>
              </a:p>
            </p:txBody>
          </p:sp>
          <p:sp>
            <p:nvSpPr>
              <p:cNvPr id="438" name="Google Shape;438;p70"/>
              <p:cNvSpPr/>
              <p:nvPr/>
            </p:nvSpPr>
            <p:spPr>
              <a:xfrm>
                <a:off x="3087" y="2261"/>
                <a:ext cx="600" cy="6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39" name="Google Shape;439;p70"/>
              <p:cNvSpPr/>
              <p:nvPr/>
            </p:nvSpPr>
            <p:spPr>
              <a:xfrm>
                <a:off x="2840" y="3065"/>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FLUJOS DE INGRESOS </a:t>
                </a:r>
                <a:endParaRPr/>
              </a:p>
            </p:txBody>
          </p:sp>
          <p:sp>
            <p:nvSpPr>
              <p:cNvPr id="440" name="Google Shape;440;p70"/>
              <p:cNvSpPr/>
              <p:nvPr/>
            </p:nvSpPr>
            <p:spPr>
              <a:xfrm>
                <a:off x="2169" y="3064"/>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ESTRUCTURA </a:t>
                </a:r>
                <a:endParaRPr/>
              </a:p>
              <a:p>
                <a:pPr marL="0" marR="0" lvl="0" indent="0" algn="l" rtl="0">
                  <a:spcBef>
                    <a:spcPts val="0"/>
                  </a:spcBef>
                  <a:spcAft>
                    <a:spcPts val="0"/>
                  </a:spcAft>
                  <a:buNone/>
                </a:pPr>
                <a:r>
                  <a:rPr lang="es" sz="1000">
                    <a:solidFill>
                      <a:schemeClr val="dk1"/>
                    </a:solidFill>
                    <a:latin typeface="Calibri"/>
                    <a:ea typeface="Calibri"/>
                    <a:cs typeface="Calibri"/>
                    <a:sym typeface="Calibri"/>
                  </a:rPr>
                  <a:t>DE COSTOS</a:t>
                </a:r>
                <a:endParaRPr/>
              </a:p>
            </p:txBody>
          </p:sp>
          <p:sp>
            <p:nvSpPr>
              <p:cNvPr id="441" name="Google Shape;441;p70"/>
              <p:cNvSpPr/>
              <p:nvPr/>
            </p:nvSpPr>
            <p:spPr>
              <a:xfrm>
                <a:off x="1202" y="2978"/>
                <a:ext cx="1500" cy="6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42" name="Google Shape;442;p70"/>
              <p:cNvSpPr/>
              <p:nvPr/>
            </p:nvSpPr>
            <p:spPr>
              <a:xfrm>
                <a:off x="2769" y="2976"/>
                <a:ext cx="1500" cy="6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s" sz="1800">
                    <a:solidFill>
                      <a:srgbClr val="FFFFFF"/>
                    </a:solidFill>
                    <a:latin typeface="Calibri"/>
                    <a:ea typeface="Calibri"/>
                    <a:cs typeface="Calibri"/>
                    <a:sym typeface="Calibri"/>
                  </a:rPr>
                  <a:t> </a:t>
                </a:r>
                <a:endParaRPr/>
              </a:p>
            </p:txBody>
          </p:sp>
        </p:grpSp>
        <p:sp>
          <p:nvSpPr>
            <p:cNvPr id="443" name="Google Shape;443;p70"/>
            <p:cNvSpPr/>
            <p:nvPr/>
          </p:nvSpPr>
          <p:spPr>
            <a:xfrm>
              <a:off x="450529" y="1174365"/>
              <a:ext cx="3333900" cy="3940200"/>
            </a:xfrm>
            <a:prstGeom prst="rect">
              <a:avLst/>
            </a:prstGeom>
            <a:solidFill>
              <a:srgbClr val="0000FF">
                <a:alpha val="34510"/>
              </a:srgbClr>
            </a:solidFill>
            <a:ln w="12700" cap="flat" cmpd="sng">
              <a:solidFill>
                <a:srgbClr val="3F3F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70"/>
            <p:cNvSpPr/>
            <p:nvPr/>
          </p:nvSpPr>
          <p:spPr>
            <a:xfrm>
              <a:off x="5434525" y="1174365"/>
              <a:ext cx="3199200" cy="3940200"/>
            </a:xfrm>
            <a:prstGeom prst="rect">
              <a:avLst/>
            </a:prstGeom>
            <a:solidFill>
              <a:srgbClr val="FF0000">
                <a:alpha val="34510"/>
              </a:srgbClr>
            </a:solidFill>
            <a:ln w="12700" cap="flat" cmpd="sng">
              <a:solidFill>
                <a:srgbClr val="3F3F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70"/>
            <p:cNvSpPr/>
            <p:nvPr/>
          </p:nvSpPr>
          <p:spPr>
            <a:xfrm>
              <a:off x="450529" y="5206035"/>
              <a:ext cx="8183100" cy="1233300"/>
            </a:xfrm>
            <a:prstGeom prst="rect">
              <a:avLst/>
            </a:prstGeom>
            <a:solidFill>
              <a:srgbClr val="008000">
                <a:alpha val="30590"/>
              </a:srgbClr>
            </a:solidFill>
            <a:ln w="12700" cap="flat" cmpd="sng">
              <a:solidFill>
                <a:srgbClr val="3F3F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70"/>
            <p:cNvSpPr/>
            <p:nvPr/>
          </p:nvSpPr>
          <p:spPr>
            <a:xfrm>
              <a:off x="3784418" y="1174365"/>
              <a:ext cx="1616400" cy="3940200"/>
            </a:xfrm>
            <a:prstGeom prst="rect">
              <a:avLst/>
            </a:prstGeom>
            <a:solidFill>
              <a:srgbClr val="FFFF00">
                <a:alpha val="39610"/>
              </a:srgbClr>
            </a:solidFill>
            <a:ln w="12700" cap="flat" cmpd="sng">
              <a:solidFill>
                <a:srgbClr val="3F3F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p70"/>
            <p:cNvSpPr/>
            <p:nvPr/>
          </p:nvSpPr>
          <p:spPr>
            <a:xfrm>
              <a:off x="1662852" y="2992850"/>
              <a:ext cx="839700" cy="471600"/>
            </a:xfrm>
            <a:prstGeom prst="rect">
              <a:avLst/>
            </a:prstGeom>
            <a:solidFill>
              <a:schemeClr val="lt1">
                <a:alpha val="58430"/>
              </a:schemeClr>
            </a:solidFill>
            <a:ln>
              <a:noFill/>
            </a:ln>
          </p:spPr>
          <p:txBody>
            <a:bodyPr spcFirstLastPara="1" wrap="square" lIns="38100" tIns="38100" rIns="38100" bIns="38100" anchor="t" anchorCtr="0">
              <a:noAutofit/>
            </a:bodyPr>
            <a:lstStyle/>
            <a:p>
              <a:pPr marL="0" marR="0" lvl="0" indent="0" algn="l" rtl="0">
                <a:spcBef>
                  <a:spcPts val="0"/>
                </a:spcBef>
                <a:spcAft>
                  <a:spcPts val="0"/>
                </a:spcAft>
                <a:buNone/>
              </a:pPr>
              <a:r>
                <a:rPr lang="es" sz="1800" b="1">
                  <a:solidFill>
                    <a:schemeClr val="dk1"/>
                  </a:solidFill>
                  <a:latin typeface="Calibri"/>
                  <a:ea typeface="Calibri"/>
                  <a:cs typeface="Calibri"/>
                  <a:sym typeface="Calibri"/>
                </a:rPr>
                <a:t>Cómo</a:t>
              </a:r>
              <a:endParaRPr/>
            </a:p>
          </p:txBody>
        </p:sp>
        <p:sp>
          <p:nvSpPr>
            <p:cNvPr id="448" name="Google Shape;448;p70"/>
            <p:cNvSpPr/>
            <p:nvPr/>
          </p:nvSpPr>
          <p:spPr>
            <a:xfrm>
              <a:off x="4289553" y="3026526"/>
              <a:ext cx="631500" cy="471600"/>
            </a:xfrm>
            <a:prstGeom prst="rect">
              <a:avLst/>
            </a:prstGeom>
            <a:solidFill>
              <a:srgbClr val="FFFFFF">
                <a:alpha val="55690"/>
              </a:srgbClr>
            </a:solidFill>
            <a:ln>
              <a:noFill/>
            </a:ln>
          </p:spPr>
          <p:txBody>
            <a:bodyPr spcFirstLastPara="1" wrap="square" lIns="38100" tIns="38100" rIns="38100" bIns="38100" anchor="t" anchorCtr="0">
              <a:noAutofit/>
            </a:bodyPr>
            <a:lstStyle/>
            <a:p>
              <a:pPr marL="0" marR="0" lvl="0" indent="0" algn="l" rtl="0">
                <a:spcBef>
                  <a:spcPts val="0"/>
                </a:spcBef>
                <a:spcAft>
                  <a:spcPts val="0"/>
                </a:spcAft>
                <a:buNone/>
              </a:pPr>
              <a:r>
                <a:rPr lang="es" sz="1800" b="1">
                  <a:solidFill>
                    <a:schemeClr val="dk1"/>
                  </a:solidFill>
                  <a:latin typeface="Calibri"/>
                  <a:ea typeface="Calibri"/>
                  <a:cs typeface="Calibri"/>
                  <a:sym typeface="Calibri"/>
                </a:rPr>
                <a:t>Qué</a:t>
              </a:r>
              <a:endParaRPr/>
            </a:p>
          </p:txBody>
        </p:sp>
        <p:sp>
          <p:nvSpPr>
            <p:cNvPr id="449" name="Google Shape;449;p70"/>
            <p:cNvSpPr/>
            <p:nvPr/>
          </p:nvSpPr>
          <p:spPr>
            <a:xfrm>
              <a:off x="6714200" y="2992850"/>
              <a:ext cx="869400" cy="469500"/>
            </a:xfrm>
            <a:prstGeom prst="rect">
              <a:avLst/>
            </a:prstGeom>
            <a:solidFill>
              <a:srgbClr val="FFFFFF">
                <a:alpha val="55690"/>
              </a:srgbClr>
            </a:solidFill>
            <a:ln>
              <a:noFill/>
            </a:ln>
          </p:spPr>
          <p:txBody>
            <a:bodyPr spcFirstLastPara="1" wrap="square" lIns="38100" tIns="38100" rIns="38100" bIns="38100" anchor="t" anchorCtr="0">
              <a:noAutofit/>
            </a:bodyPr>
            <a:lstStyle/>
            <a:p>
              <a:pPr marL="0" marR="0" lvl="0" indent="0" algn="l" rtl="0">
                <a:spcBef>
                  <a:spcPts val="0"/>
                </a:spcBef>
                <a:spcAft>
                  <a:spcPts val="0"/>
                </a:spcAft>
                <a:buNone/>
              </a:pPr>
              <a:r>
                <a:rPr lang="es" sz="1800" b="1">
                  <a:solidFill>
                    <a:schemeClr val="dk1"/>
                  </a:solidFill>
                  <a:latin typeface="Calibri"/>
                  <a:ea typeface="Calibri"/>
                  <a:cs typeface="Calibri"/>
                  <a:sym typeface="Calibri"/>
                </a:rPr>
                <a:t>Quién</a:t>
              </a:r>
              <a:endParaRPr/>
            </a:p>
          </p:txBody>
        </p:sp>
        <p:sp>
          <p:nvSpPr>
            <p:cNvPr id="450" name="Google Shape;450;p70"/>
            <p:cNvSpPr/>
            <p:nvPr/>
          </p:nvSpPr>
          <p:spPr>
            <a:xfrm>
              <a:off x="4087499" y="5619551"/>
              <a:ext cx="1008300" cy="469500"/>
            </a:xfrm>
            <a:prstGeom prst="rect">
              <a:avLst/>
            </a:prstGeom>
            <a:solidFill>
              <a:srgbClr val="FFFFFF">
                <a:alpha val="55690"/>
              </a:srgbClr>
            </a:solidFill>
            <a:ln>
              <a:noFill/>
            </a:ln>
          </p:spPr>
          <p:txBody>
            <a:bodyPr spcFirstLastPara="1" wrap="square" lIns="38100" tIns="38100" rIns="38100" bIns="38100" anchor="t" anchorCtr="0">
              <a:noAutofit/>
            </a:bodyPr>
            <a:lstStyle/>
            <a:p>
              <a:pPr marL="0" marR="0" lvl="0" indent="0" algn="l" rtl="0">
                <a:spcBef>
                  <a:spcPts val="0"/>
                </a:spcBef>
                <a:spcAft>
                  <a:spcPts val="0"/>
                </a:spcAft>
                <a:buNone/>
              </a:pPr>
              <a:r>
                <a:rPr lang="es" sz="1800" b="1">
                  <a:solidFill>
                    <a:schemeClr val="dk1"/>
                  </a:solidFill>
                  <a:latin typeface="Calibri"/>
                  <a:ea typeface="Calibri"/>
                  <a:cs typeface="Calibri"/>
                  <a:sym typeface="Calibri"/>
                </a:rPr>
                <a:t>Cuánto</a:t>
              </a:r>
              <a:endParaRPr/>
            </a:p>
          </p:txBody>
        </p:sp>
      </p:grpSp>
      <p:sp>
        <p:nvSpPr>
          <p:cNvPr id="451" name="Google Shape;451;p70"/>
          <p:cNvSpPr txBox="1"/>
          <p:nvPr/>
        </p:nvSpPr>
        <p:spPr>
          <a:xfrm>
            <a:off x="5988000" y="6351900"/>
            <a:ext cx="3750900" cy="2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900"/>
              <a:t>Fuente Alex Osterwalder BMC  y elaboración propia</a:t>
            </a:r>
            <a:endParaRPr sz="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71"/>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7" name="Google Shape;457;p71"/>
          <p:cNvGrpSpPr/>
          <p:nvPr/>
        </p:nvGrpSpPr>
        <p:grpSpPr>
          <a:xfrm>
            <a:off x="612462" y="768517"/>
            <a:ext cx="7919085" cy="5320960"/>
            <a:chOff x="1524000" y="1731963"/>
            <a:chExt cx="6255201" cy="4250647"/>
          </a:xfrm>
        </p:grpSpPr>
        <p:grpSp>
          <p:nvGrpSpPr>
            <p:cNvPr id="458" name="Google Shape;458;p71"/>
            <p:cNvGrpSpPr/>
            <p:nvPr/>
          </p:nvGrpSpPr>
          <p:grpSpPr>
            <a:xfrm>
              <a:off x="1524000" y="1731963"/>
              <a:ext cx="6255201" cy="4250647"/>
              <a:chOff x="1202" y="1475"/>
              <a:chExt cx="3135" cy="2103"/>
            </a:xfrm>
          </p:grpSpPr>
          <p:pic>
            <p:nvPicPr>
              <p:cNvPr id="459" name="Google Shape;459;p71" descr="D:\Centro del Diseño\consulting_design\Design Thinking\model business innovation\monos.png"/>
              <p:cNvPicPr preferRelativeResize="0"/>
              <p:nvPr/>
            </p:nvPicPr>
            <p:blipFill rotWithShape="1">
              <a:blip r:embed="rId3">
                <a:alphaModFix/>
              </a:blip>
              <a:srcRect/>
              <a:stretch/>
            </p:blipFill>
            <p:spPr>
              <a:xfrm>
                <a:off x="1204" y="1560"/>
                <a:ext cx="3128" cy="1961"/>
              </a:xfrm>
              <a:prstGeom prst="rect">
                <a:avLst/>
              </a:prstGeom>
              <a:noFill/>
              <a:ln>
                <a:noFill/>
              </a:ln>
            </p:spPr>
          </p:pic>
          <p:sp>
            <p:nvSpPr>
              <p:cNvPr id="460" name="Google Shape;460;p71"/>
              <p:cNvSpPr/>
              <p:nvPr/>
            </p:nvSpPr>
            <p:spPr>
              <a:xfrm>
                <a:off x="1204" y="1482"/>
                <a:ext cx="600" cy="15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61" name="Google Shape;461;p71"/>
              <p:cNvSpPr/>
              <p:nvPr/>
            </p:nvSpPr>
            <p:spPr>
              <a:xfrm>
                <a:off x="1233" y="150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REDES DE PARTNERS</a:t>
                </a:r>
                <a:endParaRPr/>
              </a:p>
            </p:txBody>
          </p:sp>
          <p:sp>
            <p:nvSpPr>
              <p:cNvPr id="462" name="Google Shape;462;p71"/>
              <p:cNvSpPr/>
              <p:nvPr/>
            </p:nvSpPr>
            <p:spPr>
              <a:xfrm>
                <a:off x="1812" y="1480"/>
                <a:ext cx="600" cy="9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63" name="Google Shape;463;p71"/>
              <p:cNvSpPr/>
              <p:nvPr/>
            </p:nvSpPr>
            <p:spPr>
              <a:xfrm>
                <a:off x="1817" y="150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ACTIVIDADES CLAVES</a:t>
                </a:r>
                <a:endParaRPr/>
              </a:p>
            </p:txBody>
          </p:sp>
          <p:sp>
            <p:nvSpPr>
              <p:cNvPr id="464" name="Google Shape;464;p71"/>
              <p:cNvSpPr/>
              <p:nvPr/>
            </p:nvSpPr>
            <p:spPr>
              <a:xfrm>
                <a:off x="2461" y="1482"/>
                <a:ext cx="600" cy="15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65" name="Google Shape;465;p71"/>
              <p:cNvSpPr/>
              <p:nvPr/>
            </p:nvSpPr>
            <p:spPr>
              <a:xfrm>
                <a:off x="2502" y="150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OFERTA</a:t>
                </a:r>
                <a:endParaRPr/>
              </a:p>
            </p:txBody>
          </p:sp>
          <p:sp>
            <p:nvSpPr>
              <p:cNvPr id="466" name="Google Shape;466;p71"/>
              <p:cNvSpPr/>
              <p:nvPr/>
            </p:nvSpPr>
            <p:spPr>
              <a:xfrm>
                <a:off x="3087" y="1480"/>
                <a:ext cx="600" cy="9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67" name="Google Shape;467;p71"/>
              <p:cNvSpPr/>
              <p:nvPr/>
            </p:nvSpPr>
            <p:spPr>
              <a:xfrm>
                <a:off x="3104" y="150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RELACIONES</a:t>
                </a:r>
                <a:endParaRPr/>
              </a:p>
              <a:p>
                <a:pPr marL="0" marR="0" lvl="0" indent="0" algn="l" rtl="0">
                  <a:spcBef>
                    <a:spcPts val="0"/>
                  </a:spcBef>
                  <a:spcAft>
                    <a:spcPts val="0"/>
                  </a:spcAft>
                  <a:buNone/>
                </a:pPr>
                <a:r>
                  <a:rPr lang="es" sz="1000">
                    <a:solidFill>
                      <a:schemeClr val="dk1"/>
                    </a:solidFill>
                    <a:latin typeface="Calibri"/>
                    <a:ea typeface="Calibri"/>
                    <a:cs typeface="Calibri"/>
                    <a:sym typeface="Calibri"/>
                  </a:rPr>
                  <a:t>CON LOS CLIENTES</a:t>
                </a:r>
                <a:endParaRPr/>
              </a:p>
            </p:txBody>
          </p:sp>
          <p:sp>
            <p:nvSpPr>
              <p:cNvPr id="468" name="Google Shape;468;p71"/>
              <p:cNvSpPr/>
              <p:nvPr/>
            </p:nvSpPr>
            <p:spPr>
              <a:xfrm>
                <a:off x="3737" y="1475"/>
                <a:ext cx="600" cy="15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69" name="Google Shape;469;p71"/>
              <p:cNvSpPr/>
              <p:nvPr/>
            </p:nvSpPr>
            <p:spPr>
              <a:xfrm>
                <a:off x="3719" y="150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SEGMENTOS </a:t>
                </a:r>
                <a:endParaRPr/>
              </a:p>
              <a:p>
                <a:pPr marL="0" marR="0" lvl="0" indent="0" algn="l" rtl="0">
                  <a:spcBef>
                    <a:spcPts val="0"/>
                  </a:spcBef>
                  <a:spcAft>
                    <a:spcPts val="0"/>
                  </a:spcAft>
                  <a:buNone/>
                </a:pPr>
                <a:r>
                  <a:rPr lang="es" sz="1000">
                    <a:solidFill>
                      <a:schemeClr val="dk1"/>
                    </a:solidFill>
                    <a:latin typeface="Calibri"/>
                    <a:ea typeface="Calibri"/>
                    <a:cs typeface="Calibri"/>
                    <a:sym typeface="Calibri"/>
                  </a:rPr>
                  <a:t>DE CLIENTES</a:t>
                </a:r>
                <a:endParaRPr/>
              </a:p>
            </p:txBody>
          </p:sp>
          <p:sp>
            <p:nvSpPr>
              <p:cNvPr id="470" name="Google Shape;470;p71"/>
              <p:cNvSpPr/>
              <p:nvPr/>
            </p:nvSpPr>
            <p:spPr>
              <a:xfrm>
                <a:off x="1811" y="2267"/>
                <a:ext cx="600" cy="6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71" name="Google Shape;471;p71"/>
              <p:cNvSpPr/>
              <p:nvPr/>
            </p:nvSpPr>
            <p:spPr>
              <a:xfrm>
                <a:off x="1817" y="2268"/>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RECURSOS CLAVES</a:t>
                </a:r>
                <a:endParaRPr/>
              </a:p>
            </p:txBody>
          </p:sp>
          <p:sp>
            <p:nvSpPr>
              <p:cNvPr id="472" name="Google Shape;472;p71"/>
              <p:cNvSpPr/>
              <p:nvPr/>
            </p:nvSpPr>
            <p:spPr>
              <a:xfrm>
                <a:off x="3061" y="2222"/>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CANALES DE DISTRIBUCIÓN Y COMUNICACIÓN</a:t>
                </a:r>
                <a:endParaRPr/>
              </a:p>
            </p:txBody>
          </p:sp>
          <p:sp>
            <p:nvSpPr>
              <p:cNvPr id="473" name="Google Shape;473;p71"/>
              <p:cNvSpPr/>
              <p:nvPr/>
            </p:nvSpPr>
            <p:spPr>
              <a:xfrm>
                <a:off x="3087" y="2261"/>
                <a:ext cx="600" cy="6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74" name="Google Shape;474;p71"/>
              <p:cNvSpPr/>
              <p:nvPr/>
            </p:nvSpPr>
            <p:spPr>
              <a:xfrm>
                <a:off x="2840" y="3065"/>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FLUJOS DE INGRESOS </a:t>
                </a:r>
                <a:endParaRPr/>
              </a:p>
            </p:txBody>
          </p:sp>
          <p:sp>
            <p:nvSpPr>
              <p:cNvPr id="475" name="Google Shape;475;p71"/>
              <p:cNvSpPr/>
              <p:nvPr/>
            </p:nvSpPr>
            <p:spPr>
              <a:xfrm>
                <a:off x="2169" y="3064"/>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ESTRUCTURA </a:t>
                </a:r>
                <a:endParaRPr/>
              </a:p>
              <a:p>
                <a:pPr marL="0" marR="0" lvl="0" indent="0" algn="l" rtl="0">
                  <a:spcBef>
                    <a:spcPts val="0"/>
                  </a:spcBef>
                  <a:spcAft>
                    <a:spcPts val="0"/>
                  </a:spcAft>
                  <a:buNone/>
                </a:pPr>
                <a:r>
                  <a:rPr lang="es" sz="1000">
                    <a:solidFill>
                      <a:schemeClr val="dk1"/>
                    </a:solidFill>
                    <a:latin typeface="Calibri"/>
                    <a:ea typeface="Calibri"/>
                    <a:cs typeface="Calibri"/>
                    <a:sym typeface="Calibri"/>
                  </a:rPr>
                  <a:t>DE COSTOS</a:t>
                </a:r>
                <a:endParaRPr/>
              </a:p>
            </p:txBody>
          </p:sp>
          <p:sp>
            <p:nvSpPr>
              <p:cNvPr id="476" name="Google Shape;476;p71"/>
              <p:cNvSpPr/>
              <p:nvPr/>
            </p:nvSpPr>
            <p:spPr>
              <a:xfrm>
                <a:off x="1202" y="2978"/>
                <a:ext cx="1500" cy="6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77" name="Google Shape;477;p71"/>
              <p:cNvSpPr/>
              <p:nvPr/>
            </p:nvSpPr>
            <p:spPr>
              <a:xfrm>
                <a:off x="2769" y="2976"/>
                <a:ext cx="1500" cy="6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s" sz="1800">
                    <a:solidFill>
                      <a:srgbClr val="FFFFFF"/>
                    </a:solidFill>
                    <a:latin typeface="Calibri"/>
                    <a:ea typeface="Calibri"/>
                    <a:cs typeface="Calibri"/>
                    <a:sym typeface="Calibri"/>
                  </a:rPr>
                  <a:t> </a:t>
                </a:r>
                <a:endParaRPr/>
              </a:p>
            </p:txBody>
          </p:sp>
        </p:grpSp>
        <p:sp>
          <p:nvSpPr>
            <p:cNvPr id="478" name="Google Shape;478;p71"/>
            <p:cNvSpPr/>
            <p:nvPr/>
          </p:nvSpPr>
          <p:spPr>
            <a:xfrm>
              <a:off x="1524000" y="4800600"/>
              <a:ext cx="6172200" cy="930300"/>
            </a:xfrm>
            <a:prstGeom prst="rect">
              <a:avLst/>
            </a:prstGeom>
            <a:solidFill>
              <a:srgbClr val="008000">
                <a:alpha val="30590"/>
              </a:srgbClr>
            </a:solidFill>
            <a:ln w="12700" cap="flat" cmpd="sng">
              <a:solidFill>
                <a:srgbClr val="3F3F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71"/>
            <p:cNvSpPr/>
            <p:nvPr/>
          </p:nvSpPr>
          <p:spPr>
            <a:xfrm>
              <a:off x="1524000" y="1752600"/>
              <a:ext cx="6172200" cy="2971800"/>
            </a:xfrm>
            <a:prstGeom prst="rect">
              <a:avLst/>
            </a:prstGeom>
            <a:solidFill>
              <a:srgbClr val="FFFF00">
                <a:alpha val="39610"/>
              </a:srgbClr>
            </a:solidFill>
            <a:ln w="12700" cap="flat" cmpd="sng">
              <a:solidFill>
                <a:srgbClr val="3F3F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71"/>
            <p:cNvSpPr/>
            <p:nvPr/>
          </p:nvSpPr>
          <p:spPr>
            <a:xfrm>
              <a:off x="3802232" y="3149600"/>
              <a:ext cx="1696800" cy="267000"/>
            </a:xfrm>
            <a:prstGeom prst="rect">
              <a:avLst/>
            </a:prstGeom>
            <a:solidFill>
              <a:srgbClr val="FFFFFF">
                <a:alpha val="55690"/>
              </a:srgbClr>
            </a:solidFill>
            <a:ln>
              <a:noFill/>
            </a:ln>
          </p:spPr>
          <p:txBody>
            <a:bodyPr spcFirstLastPara="1" wrap="square" lIns="38100" tIns="38100" rIns="38100" bIns="38100" anchor="t" anchorCtr="0">
              <a:noAutofit/>
            </a:bodyPr>
            <a:lstStyle/>
            <a:p>
              <a:pPr marL="0" marR="0" lvl="0" indent="0" algn="l" rtl="0">
                <a:spcBef>
                  <a:spcPts val="0"/>
                </a:spcBef>
                <a:spcAft>
                  <a:spcPts val="0"/>
                </a:spcAft>
                <a:buNone/>
              </a:pPr>
              <a:r>
                <a:rPr lang="es" sz="1800" b="1">
                  <a:solidFill>
                    <a:schemeClr val="dk1"/>
                  </a:solidFill>
                  <a:latin typeface="Calibri"/>
                  <a:ea typeface="Calibri"/>
                  <a:cs typeface="Calibri"/>
                  <a:sym typeface="Calibri"/>
                </a:rPr>
                <a:t>Qué hace la empresa…</a:t>
              </a:r>
              <a:endParaRPr sz="1800" b="1">
                <a:solidFill>
                  <a:schemeClr val="dk1"/>
                </a:solidFill>
                <a:latin typeface="Calibri"/>
                <a:ea typeface="Calibri"/>
                <a:cs typeface="Calibri"/>
                <a:sym typeface="Calibri"/>
              </a:endParaRPr>
            </a:p>
          </p:txBody>
        </p:sp>
        <p:sp>
          <p:nvSpPr>
            <p:cNvPr id="481" name="Google Shape;481;p71"/>
            <p:cNvSpPr/>
            <p:nvPr/>
          </p:nvSpPr>
          <p:spPr>
            <a:xfrm>
              <a:off x="3352800" y="5105400"/>
              <a:ext cx="2950200" cy="267000"/>
            </a:xfrm>
            <a:prstGeom prst="rect">
              <a:avLst/>
            </a:prstGeom>
            <a:solidFill>
              <a:srgbClr val="FFFFFF">
                <a:alpha val="55690"/>
              </a:srgbClr>
            </a:solidFill>
            <a:ln>
              <a:noFill/>
            </a:ln>
          </p:spPr>
          <p:txBody>
            <a:bodyPr spcFirstLastPara="1" wrap="square" lIns="38100" tIns="38100" rIns="38100" bIns="38100" anchor="t" anchorCtr="0">
              <a:noAutofit/>
            </a:bodyPr>
            <a:lstStyle/>
            <a:p>
              <a:pPr marL="0" marR="0" lvl="0" indent="0" algn="l" rtl="0">
                <a:spcBef>
                  <a:spcPts val="0"/>
                </a:spcBef>
                <a:spcAft>
                  <a:spcPts val="0"/>
                </a:spcAft>
                <a:buNone/>
              </a:pPr>
              <a:r>
                <a:rPr lang="es" sz="1800" b="1">
                  <a:solidFill>
                    <a:schemeClr val="dk1"/>
                  </a:solidFill>
                  <a:latin typeface="Calibri"/>
                  <a:ea typeface="Calibri"/>
                  <a:cs typeface="Calibri"/>
                  <a:sym typeface="Calibri"/>
                </a:rPr>
                <a:t>Cómo gana dinero haciendo lo que hace</a:t>
              </a:r>
              <a:endParaRPr sz="1800" b="1">
                <a:solidFill>
                  <a:schemeClr val="dk1"/>
                </a:solidFill>
                <a:latin typeface="Calibri"/>
                <a:ea typeface="Calibri"/>
                <a:cs typeface="Calibri"/>
                <a:sym typeface="Calibri"/>
              </a:endParaRPr>
            </a:p>
          </p:txBody>
        </p:sp>
      </p:grpSp>
      <p:sp>
        <p:nvSpPr>
          <p:cNvPr id="482" name="Google Shape;482;p71"/>
          <p:cNvSpPr txBox="1"/>
          <p:nvPr/>
        </p:nvSpPr>
        <p:spPr>
          <a:xfrm>
            <a:off x="5988000" y="6351900"/>
            <a:ext cx="3750900" cy="2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900"/>
              <a:t>Fuente Alex Osterwalder BMC  y elaboración propia</a:t>
            </a:r>
            <a:endParaRPr sz="6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72"/>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400"/>
              <a:buFont typeface="Arial"/>
              <a:buNone/>
            </a:pPr>
            <a:endParaRPr sz="2200" b="1">
              <a:solidFill>
                <a:srgbClr val="434343"/>
              </a:solidFill>
            </a:endParaRPr>
          </a:p>
        </p:txBody>
      </p:sp>
      <p:grpSp>
        <p:nvGrpSpPr>
          <p:cNvPr id="489" name="Google Shape;489;p72"/>
          <p:cNvGrpSpPr/>
          <p:nvPr/>
        </p:nvGrpSpPr>
        <p:grpSpPr>
          <a:xfrm>
            <a:off x="248443" y="1151238"/>
            <a:ext cx="8647113" cy="5200750"/>
            <a:chOff x="274638" y="1600200"/>
            <a:chExt cx="8647113" cy="5200750"/>
          </a:xfrm>
        </p:grpSpPr>
        <p:grpSp>
          <p:nvGrpSpPr>
            <p:cNvPr id="490" name="Google Shape;490;p72"/>
            <p:cNvGrpSpPr/>
            <p:nvPr/>
          </p:nvGrpSpPr>
          <p:grpSpPr>
            <a:xfrm>
              <a:off x="1524000" y="1960563"/>
              <a:ext cx="6255201" cy="4250647"/>
              <a:chOff x="1202" y="1475"/>
              <a:chExt cx="3135" cy="2103"/>
            </a:xfrm>
          </p:grpSpPr>
          <p:pic>
            <p:nvPicPr>
              <p:cNvPr id="491" name="Google Shape;491;p72" descr="D:\Centro del Diseño\consulting_design\Design Thinking\model business innovation\monos.png"/>
              <p:cNvPicPr preferRelativeResize="0"/>
              <p:nvPr/>
            </p:nvPicPr>
            <p:blipFill rotWithShape="1">
              <a:blip r:embed="rId3">
                <a:alphaModFix/>
              </a:blip>
              <a:srcRect/>
              <a:stretch/>
            </p:blipFill>
            <p:spPr>
              <a:xfrm>
                <a:off x="1204" y="1560"/>
                <a:ext cx="3128" cy="1961"/>
              </a:xfrm>
              <a:prstGeom prst="rect">
                <a:avLst/>
              </a:prstGeom>
              <a:noFill/>
              <a:ln>
                <a:noFill/>
              </a:ln>
            </p:spPr>
          </p:pic>
          <p:sp>
            <p:nvSpPr>
              <p:cNvPr id="492" name="Google Shape;492;p72"/>
              <p:cNvSpPr/>
              <p:nvPr/>
            </p:nvSpPr>
            <p:spPr>
              <a:xfrm>
                <a:off x="1204" y="1482"/>
                <a:ext cx="600" cy="15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93" name="Google Shape;493;p72"/>
              <p:cNvSpPr/>
              <p:nvPr/>
            </p:nvSpPr>
            <p:spPr>
              <a:xfrm>
                <a:off x="1233" y="150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REDES DE PARTNERS</a:t>
                </a:r>
                <a:endParaRPr/>
              </a:p>
            </p:txBody>
          </p:sp>
          <p:sp>
            <p:nvSpPr>
              <p:cNvPr id="494" name="Google Shape;494;p72"/>
              <p:cNvSpPr/>
              <p:nvPr/>
            </p:nvSpPr>
            <p:spPr>
              <a:xfrm>
                <a:off x="1812" y="1480"/>
                <a:ext cx="600" cy="9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95" name="Google Shape;495;p72"/>
              <p:cNvSpPr/>
              <p:nvPr/>
            </p:nvSpPr>
            <p:spPr>
              <a:xfrm>
                <a:off x="1817" y="150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ACTIVIDADES CLAVES</a:t>
                </a:r>
                <a:endParaRPr/>
              </a:p>
            </p:txBody>
          </p:sp>
          <p:sp>
            <p:nvSpPr>
              <p:cNvPr id="496" name="Google Shape;496;p72"/>
              <p:cNvSpPr/>
              <p:nvPr/>
            </p:nvSpPr>
            <p:spPr>
              <a:xfrm>
                <a:off x="2461" y="1482"/>
                <a:ext cx="600" cy="15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97" name="Google Shape;497;p72"/>
              <p:cNvSpPr/>
              <p:nvPr/>
            </p:nvSpPr>
            <p:spPr>
              <a:xfrm>
                <a:off x="2502" y="150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OFERTA</a:t>
                </a:r>
                <a:endParaRPr/>
              </a:p>
            </p:txBody>
          </p:sp>
          <p:sp>
            <p:nvSpPr>
              <p:cNvPr id="498" name="Google Shape;498;p72"/>
              <p:cNvSpPr/>
              <p:nvPr/>
            </p:nvSpPr>
            <p:spPr>
              <a:xfrm>
                <a:off x="3087" y="1480"/>
                <a:ext cx="600" cy="9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499" name="Google Shape;499;p72"/>
              <p:cNvSpPr/>
              <p:nvPr/>
            </p:nvSpPr>
            <p:spPr>
              <a:xfrm>
                <a:off x="3104" y="150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RELACIONES</a:t>
                </a:r>
                <a:endParaRPr/>
              </a:p>
              <a:p>
                <a:pPr marL="0" marR="0" lvl="0" indent="0" algn="l" rtl="0">
                  <a:spcBef>
                    <a:spcPts val="0"/>
                  </a:spcBef>
                  <a:spcAft>
                    <a:spcPts val="0"/>
                  </a:spcAft>
                  <a:buNone/>
                </a:pPr>
                <a:r>
                  <a:rPr lang="es" sz="1000">
                    <a:solidFill>
                      <a:schemeClr val="dk1"/>
                    </a:solidFill>
                    <a:latin typeface="Calibri"/>
                    <a:ea typeface="Calibri"/>
                    <a:cs typeface="Calibri"/>
                    <a:sym typeface="Calibri"/>
                  </a:rPr>
                  <a:t>CON LOS CLIENTES</a:t>
                </a:r>
                <a:endParaRPr/>
              </a:p>
            </p:txBody>
          </p:sp>
          <p:sp>
            <p:nvSpPr>
              <p:cNvPr id="500" name="Google Shape;500;p72"/>
              <p:cNvSpPr/>
              <p:nvPr/>
            </p:nvSpPr>
            <p:spPr>
              <a:xfrm>
                <a:off x="3737" y="1475"/>
                <a:ext cx="600" cy="15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501" name="Google Shape;501;p72"/>
              <p:cNvSpPr/>
              <p:nvPr/>
            </p:nvSpPr>
            <p:spPr>
              <a:xfrm>
                <a:off x="3719" y="150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SEGMENTOS </a:t>
                </a:r>
                <a:endParaRPr/>
              </a:p>
              <a:p>
                <a:pPr marL="0" marR="0" lvl="0" indent="0" algn="l" rtl="0">
                  <a:spcBef>
                    <a:spcPts val="0"/>
                  </a:spcBef>
                  <a:spcAft>
                    <a:spcPts val="0"/>
                  </a:spcAft>
                  <a:buNone/>
                </a:pPr>
                <a:r>
                  <a:rPr lang="es" sz="1000">
                    <a:solidFill>
                      <a:schemeClr val="dk1"/>
                    </a:solidFill>
                    <a:latin typeface="Calibri"/>
                    <a:ea typeface="Calibri"/>
                    <a:cs typeface="Calibri"/>
                    <a:sym typeface="Calibri"/>
                  </a:rPr>
                  <a:t>DE CLIENTES</a:t>
                </a:r>
                <a:endParaRPr/>
              </a:p>
            </p:txBody>
          </p:sp>
          <p:sp>
            <p:nvSpPr>
              <p:cNvPr id="502" name="Google Shape;502;p72"/>
              <p:cNvSpPr/>
              <p:nvPr/>
            </p:nvSpPr>
            <p:spPr>
              <a:xfrm>
                <a:off x="1811" y="2267"/>
                <a:ext cx="600" cy="6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503" name="Google Shape;503;p72"/>
              <p:cNvSpPr/>
              <p:nvPr/>
            </p:nvSpPr>
            <p:spPr>
              <a:xfrm>
                <a:off x="1817" y="2268"/>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RECURSOS CLAVES</a:t>
                </a:r>
                <a:endParaRPr/>
              </a:p>
            </p:txBody>
          </p:sp>
          <p:sp>
            <p:nvSpPr>
              <p:cNvPr id="504" name="Google Shape;504;p72"/>
              <p:cNvSpPr/>
              <p:nvPr/>
            </p:nvSpPr>
            <p:spPr>
              <a:xfrm>
                <a:off x="3061" y="2222"/>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CANALES DE DISTRIBUCIÓN Y COMUNICACIÓN</a:t>
                </a:r>
                <a:endParaRPr/>
              </a:p>
            </p:txBody>
          </p:sp>
          <p:sp>
            <p:nvSpPr>
              <p:cNvPr id="505" name="Google Shape;505;p72"/>
              <p:cNvSpPr/>
              <p:nvPr/>
            </p:nvSpPr>
            <p:spPr>
              <a:xfrm>
                <a:off x="3087" y="2261"/>
                <a:ext cx="600" cy="6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506" name="Google Shape;506;p72"/>
              <p:cNvSpPr/>
              <p:nvPr/>
            </p:nvSpPr>
            <p:spPr>
              <a:xfrm>
                <a:off x="2840" y="3065"/>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FLUJOS DE INGRESOS </a:t>
                </a:r>
                <a:endParaRPr/>
              </a:p>
            </p:txBody>
          </p:sp>
          <p:sp>
            <p:nvSpPr>
              <p:cNvPr id="507" name="Google Shape;507;p72"/>
              <p:cNvSpPr/>
              <p:nvPr/>
            </p:nvSpPr>
            <p:spPr>
              <a:xfrm>
                <a:off x="2169" y="3064"/>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1000">
                    <a:solidFill>
                      <a:schemeClr val="dk1"/>
                    </a:solidFill>
                    <a:latin typeface="Calibri"/>
                    <a:ea typeface="Calibri"/>
                    <a:cs typeface="Calibri"/>
                    <a:sym typeface="Calibri"/>
                  </a:rPr>
                  <a:t>ESTRUCTURA </a:t>
                </a:r>
                <a:endParaRPr/>
              </a:p>
              <a:p>
                <a:pPr marL="0" marR="0" lvl="0" indent="0" algn="l" rtl="0">
                  <a:spcBef>
                    <a:spcPts val="0"/>
                  </a:spcBef>
                  <a:spcAft>
                    <a:spcPts val="0"/>
                  </a:spcAft>
                  <a:buNone/>
                </a:pPr>
                <a:r>
                  <a:rPr lang="es" sz="1000">
                    <a:solidFill>
                      <a:schemeClr val="dk1"/>
                    </a:solidFill>
                    <a:latin typeface="Calibri"/>
                    <a:ea typeface="Calibri"/>
                    <a:cs typeface="Calibri"/>
                    <a:sym typeface="Calibri"/>
                  </a:rPr>
                  <a:t>DE COSTOS</a:t>
                </a:r>
                <a:endParaRPr/>
              </a:p>
            </p:txBody>
          </p:sp>
          <p:sp>
            <p:nvSpPr>
              <p:cNvPr id="508" name="Google Shape;508;p72"/>
              <p:cNvSpPr/>
              <p:nvPr/>
            </p:nvSpPr>
            <p:spPr>
              <a:xfrm>
                <a:off x="1202" y="2978"/>
                <a:ext cx="1500" cy="6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509" name="Google Shape;509;p72"/>
              <p:cNvSpPr/>
              <p:nvPr/>
            </p:nvSpPr>
            <p:spPr>
              <a:xfrm>
                <a:off x="2769" y="2976"/>
                <a:ext cx="1500" cy="600"/>
              </a:xfrm>
              <a:prstGeom prst="rect">
                <a:avLst/>
              </a:prstGeom>
              <a:solidFill>
                <a:srgbClr val="EEB500">
                  <a:alpha val="22750"/>
                </a:srgbClr>
              </a:solid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s" sz="1800">
                    <a:solidFill>
                      <a:srgbClr val="FFFFFF"/>
                    </a:solidFill>
                    <a:latin typeface="Calibri"/>
                    <a:ea typeface="Calibri"/>
                    <a:cs typeface="Calibri"/>
                    <a:sym typeface="Calibri"/>
                  </a:rPr>
                  <a:t> </a:t>
                </a:r>
                <a:endParaRPr/>
              </a:p>
            </p:txBody>
          </p:sp>
        </p:grpSp>
        <p:sp>
          <p:nvSpPr>
            <p:cNvPr id="510" name="Google Shape;510;p72"/>
            <p:cNvSpPr/>
            <p:nvPr/>
          </p:nvSpPr>
          <p:spPr>
            <a:xfrm>
              <a:off x="4648200" y="1600200"/>
              <a:ext cx="3505200" cy="4648200"/>
            </a:xfrm>
            <a:prstGeom prst="rect">
              <a:avLst/>
            </a:prstGeom>
            <a:solidFill>
              <a:schemeClr val="accent6">
                <a:alpha val="34900"/>
              </a:schemeClr>
            </a:solidFill>
            <a:ln w="12700" cap="flat" cmpd="sng">
              <a:solidFill>
                <a:srgbClr val="3F3F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511" name="Google Shape;511;p72"/>
            <p:cNvSpPr/>
            <p:nvPr/>
          </p:nvSpPr>
          <p:spPr>
            <a:xfrm>
              <a:off x="1143000" y="1600200"/>
              <a:ext cx="3505200" cy="4648200"/>
            </a:xfrm>
            <a:prstGeom prst="rect">
              <a:avLst/>
            </a:prstGeom>
            <a:solidFill>
              <a:srgbClr val="4173AF">
                <a:alpha val="34900"/>
              </a:srgbClr>
            </a:solidFill>
            <a:ln w="12700" cap="flat" cmpd="sng">
              <a:solidFill>
                <a:srgbClr val="3F3F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512" name="Google Shape;512;p72"/>
            <p:cNvSpPr/>
            <p:nvPr/>
          </p:nvSpPr>
          <p:spPr>
            <a:xfrm>
              <a:off x="1219200" y="2214563"/>
              <a:ext cx="1335000" cy="1184400"/>
            </a:xfrm>
            <a:prstGeom prst="rect">
              <a:avLst/>
            </a:prstGeom>
            <a:solidFill>
              <a:schemeClr val="lt1">
                <a:alpha val="58430"/>
              </a:schemeClr>
            </a:solidFill>
            <a:ln>
              <a:noFill/>
            </a:ln>
          </p:spPr>
          <p:txBody>
            <a:bodyPr spcFirstLastPara="1" wrap="square" lIns="38100" tIns="38100" rIns="38100" bIns="38100" anchor="t" anchorCtr="0">
              <a:noAutofit/>
            </a:bodyPr>
            <a:lstStyle/>
            <a:p>
              <a:pPr marL="0" marR="0" lvl="0" indent="0" algn="l" rtl="0">
                <a:spcBef>
                  <a:spcPts val="0"/>
                </a:spcBef>
                <a:spcAft>
                  <a:spcPts val="0"/>
                </a:spcAft>
                <a:buNone/>
              </a:pPr>
              <a:r>
                <a:rPr lang="es" sz="1800" b="1">
                  <a:solidFill>
                    <a:schemeClr val="dk1"/>
                  </a:solidFill>
                  <a:latin typeface="Calibri"/>
                  <a:ea typeface="Calibri"/>
                  <a:cs typeface="Calibri"/>
                  <a:sym typeface="Calibri"/>
                </a:rPr>
                <a:t>Costes.</a:t>
              </a:r>
              <a:endParaRPr/>
            </a:p>
            <a:p>
              <a:pPr marL="0" marR="0" lvl="0" indent="0" algn="l" rtl="0">
                <a:spcBef>
                  <a:spcPts val="0"/>
                </a:spcBef>
                <a:spcAft>
                  <a:spcPts val="0"/>
                </a:spcAft>
                <a:buNone/>
              </a:pPr>
              <a:r>
                <a:rPr lang="es" sz="1800" b="1">
                  <a:solidFill>
                    <a:schemeClr val="dk1"/>
                  </a:solidFill>
                  <a:latin typeface="Calibri"/>
                  <a:ea typeface="Calibri"/>
                  <a:cs typeface="Calibri"/>
                  <a:sym typeface="Calibri"/>
                </a:rPr>
                <a:t>Lógica.</a:t>
              </a:r>
              <a:endParaRPr/>
            </a:p>
            <a:p>
              <a:pPr marL="0" marR="0" lvl="0" indent="0" algn="l" rtl="0">
                <a:spcBef>
                  <a:spcPts val="0"/>
                </a:spcBef>
                <a:spcAft>
                  <a:spcPts val="0"/>
                </a:spcAft>
                <a:buNone/>
              </a:pPr>
              <a:r>
                <a:rPr lang="es" sz="1800" b="1">
                  <a:solidFill>
                    <a:schemeClr val="dk1"/>
                  </a:solidFill>
                  <a:latin typeface="Calibri"/>
                  <a:ea typeface="Calibri"/>
                  <a:cs typeface="Calibri"/>
                  <a:sym typeface="Calibri"/>
                </a:rPr>
                <a:t>Operaciones.</a:t>
              </a:r>
              <a:endParaRPr/>
            </a:p>
            <a:p>
              <a:pPr marL="0" marR="0" lvl="0" indent="0" algn="l" rtl="0">
                <a:spcBef>
                  <a:spcPts val="0"/>
                </a:spcBef>
                <a:spcAft>
                  <a:spcPts val="0"/>
                </a:spcAft>
                <a:buNone/>
              </a:pPr>
              <a:r>
                <a:rPr lang="es" sz="1800" b="1">
                  <a:solidFill>
                    <a:schemeClr val="dk1"/>
                  </a:solidFill>
                  <a:latin typeface="Calibri"/>
                  <a:ea typeface="Calibri"/>
                  <a:cs typeface="Calibri"/>
                  <a:sym typeface="Calibri"/>
                </a:rPr>
                <a:t>Tangible.</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513" name="Google Shape;513;p72"/>
            <p:cNvSpPr/>
            <p:nvPr/>
          </p:nvSpPr>
          <p:spPr>
            <a:xfrm>
              <a:off x="6705600" y="2214563"/>
              <a:ext cx="1371600" cy="1184400"/>
            </a:xfrm>
            <a:prstGeom prst="rect">
              <a:avLst/>
            </a:prstGeom>
            <a:solidFill>
              <a:schemeClr val="lt1">
                <a:alpha val="58430"/>
              </a:schemeClr>
            </a:solidFill>
            <a:ln>
              <a:noFill/>
            </a:ln>
          </p:spPr>
          <p:txBody>
            <a:bodyPr spcFirstLastPara="1" wrap="square" lIns="38100" tIns="38100" rIns="38100" bIns="38100" anchor="t" anchorCtr="0">
              <a:noAutofit/>
            </a:bodyPr>
            <a:lstStyle/>
            <a:p>
              <a:pPr marL="0" marR="0" lvl="0" indent="0" algn="r" rtl="0">
                <a:spcBef>
                  <a:spcPts val="0"/>
                </a:spcBef>
                <a:spcAft>
                  <a:spcPts val="0"/>
                </a:spcAft>
                <a:buNone/>
              </a:pPr>
              <a:r>
                <a:rPr lang="es" sz="1800" b="1">
                  <a:solidFill>
                    <a:schemeClr val="dk1"/>
                  </a:solidFill>
                  <a:latin typeface="Calibri"/>
                  <a:ea typeface="Calibri"/>
                  <a:cs typeface="Calibri"/>
                  <a:sym typeface="Calibri"/>
                </a:rPr>
                <a:t>Valor.</a:t>
              </a:r>
              <a:endParaRPr/>
            </a:p>
            <a:p>
              <a:pPr marL="0" marR="0" lvl="0" indent="0" algn="r" rtl="0">
                <a:spcBef>
                  <a:spcPts val="0"/>
                </a:spcBef>
                <a:spcAft>
                  <a:spcPts val="0"/>
                </a:spcAft>
                <a:buNone/>
              </a:pPr>
              <a:r>
                <a:rPr lang="es" sz="1800" b="1">
                  <a:solidFill>
                    <a:schemeClr val="dk1"/>
                  </a:solidFill>
                  <a:latin typeface="Calibri"/>
                  <a:ea typeface="Calibri"/>
                  <a:cs typeface="Calibri"/>
                  <a:sym typeface="Calibri"/>
                </a:rPr>
                <a:t>Emoción.</a:t>
              </a:r>
              <a:endParaRPr/>
            </a:p>
            <a:p>
              <a:pPr marL="0" marR="0" lvl="0" indent="0" algn="r" rtl="0">
                <a:spcBef>
                  <a:spcPts val="0"/>
                </a:spcBef>
                <a:spcAft>
                  <a:spcPts val="0"/>
                </a:spcAft>
                <a:buNone/>
              </a:pPr>
              <a:r>
                <a:rPr lang="es" sz="1800" b="1">
                  <a:solidFill>
                    <a:schemeClr val="dk1"/>
                  </a:solidFill>
                  <a:latin typeface="Calibri"/>
                  <a:ea typeface="Calibri"/>
                  <a:cs typeface="Calibri"/>
                  <a:sym typeface="Calibri"/>
                </a:rPr>
                <a:t>Marketing.</a:t>
              </a:r>
              <a:endParaRPr/>
            </a:p>
            <a:p>
              <a:pPr marL="0" marR="0" lvl="0" indent="0" algn="r" rtl="0">
                <a:spcBef>
                  <a:spcPts val="0"/>
                </a:spcBef>
                <a:spcAft>
                  <a:spcPts val="0"/>
                </a:spcAft>
                <a:buNone/>
              </a:pPr>
              <a:r>
                <a:rPr lang="es" sz="1800" b="1">
                  <a:solidFill>
                    <a:schemeClr val="dk1"/>
                  </a:solidFill>
                  <a:latin typeface="Calibri"/>
                  <a:ea typeface="Calibri"/>
                  <a:cs typeface="Calibri"/>
                  <a:sym typeface="Calibri"/>
                </a:rPr>
                <a:t>Intangible.</a:t>
              </a:r>
              <a:endParaRPr/>
            </a:p>
            <a:p>
              <a:pPr marL="0" marR="0" lvl="0" indent="0" algn="r" rtl="0">
                <a:spcBef>
                  <a:spcPts val="0"/>
                </a:spcBef>
                <a:spcAft>
                  <a:spcPts val="0"/>
                </a:spcAft>
                <a:buNone/>
              </a:pPr>
              <a:endParaRPr sz="1800" b="1">
                <a:solidFill>
                  <a:schemeClr val="dk1"/>
                </a:solidFill>
                <a:latin typeface="Calibri"/>
                <a:ea typeface="Calibri"/>
                <a:cs typeface="Calibri"/>
                <a:sym typeface="Calibri"/>
              </a:endParaRPr>
            </a:p>
          </p:txBody>
        </p:sp>
        <p:sp>
          <p:nvSpPr>
            <p:cNvPr id="514" name="Google Shape;514;p72"/>
            <p:cNvSpPr txBox="1"/>
            <p:nvPr/>
          </p:nvSpPr>
          <p:spPr>
            <a:xfrm rot="5400000">
              <a:off x="7728650" y="5607850"/>
              <a:ext cx="17400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3600">
                  <a:solidFill>
                    <a:schemeClr val="dk1"/>
                  </a:solidFill>
                  <a:latin typeface="Calibri"/>
                  <a:ea typeface="Calibri"/>
                  <a:cs typeface="Calibri"/>
                  <a:sym typeface="Calibri"/>
                </a:rPr>
                <a:t>Inventar</a:t>
              </a:r>
              <a:endParaRPr/>
            </a:p>
          </p:txBody>
        </p:sp>
        <p:sp>
          <p:nvSpPr>
            <p:cNvPr id="515" name="Google Shape;515;p72"/>
            <p:cNvSpPr txBox="1"/>
            <p:nvPr/>
          </p:nvSpPr>
          <p:spPr>
            <a:xfrm rot="-5400000" flipH="1">
              <a:off x="-244362" y="5616464"/>
              <a:ext cx="16842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3600">
                  <a:solidFill>
                    <a:schemeClr val="dk1"/>
                  </a:solidFill>
                  <a:latin typeface="Calibri"/>
                  <a:ea typeface="Calibri"/>
                  <a:cs typeface="Calibri"/>
                  <a:sym typeface="Calibri"/>
                </a:rPr>
                <a:t>Mejorar</a:t>
              </a:r>
              <a:endParaRPr/>
            </a:p>
          </p:txBody>
        </p:sp>
        <p:sp>
          <p:nvSpPr>
            <p:cNvPr id="516" name="Google Shape;516;p72"/>
            <p:cNvSpPr/>
            <p:nvPr/>
          </p:nvSpPr>
          <p:spPr>
            <a:xfrm>
              <a:off x="1066800" y="5943600"/>
              <a:ext cx="7162800" cy="762000"/>
            </a:xfrm>
            <a:prstGeom prst="leftRightArrow">
              <a:avLst>
                <a:gd name="adj1" fmla="val 50000"/>
                <a:gd name="adj2" fmla="val 50000"/>
              </a:avLst>
            </a:prstGeom>
            <a:gradFill>
              <a:gsLst>
                <a:gs pos="0">
                  <a:schemeClr val="accent1"/>
                </a:gs>
                <a:gs pos="100000">
                  <a:srgbClr val="FABF8E"/>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grpSp>
      <p:grpSp>
        <p:nvGrpSpPr>
          <p:cNvPr id="517" name="Google Shape;517;p72"/>
          <p:cNvGrpSpPr/>
          <p:nvPr/>
        </p:nvGrpSpPr>
        <p:grpSpPr>
          <a:xfrm>
            <a:off x="3339772" y="1886061"/>
            <a:ext cx="2618119" cy="2508340"/>
            <a:chOff x="-22859750" y="2335900"/>
            <a:chExt cx="296950" cy="294375"/>
          </a:xfrm>
        </p:grpSpPr>
        <p:sp>
          <p:nvSpPr>
            <p:cNvPr id="518" name="Google Shape;518;p72"/>
            <p:cNvSpPr/>
            <p:nvPr/>
          </p:nvSpPr>
          <p:spPr>
            <a:xfrm>
              <a:off x="-22859750" y="2335900"/>
              <a:ext cx="296950" cy="294375"/>
            </a:xfrm>
            <a:custGeom>
              <a:avLst/>
              <a:gdLst/>
              <a:ahLst/>
              <a:cxnLst/>
              <a:rect l="l" t="t" r="r" b="b"/>
              <a:pathLst>
                <a:path w="11878" h="11775" extrusionOk="0">
                  <a:moveTo>
                    <a:pt x="7306" y="663"/>
                  </a:moveTo>
                  <a:cubicBezTo>
                    <a:pt x="7389" y="663"/>
                    <a:pt x="7475" y="671"/>
                    <a:pt x="7562" y="685"/>
                  </a:cubicBezTo>
                  <a:cubicBezTo>
                    <a:pt x="7814" y="780"/>
                    <a:pt x="8034" y="937"/>
                    <a:pt x="8192" y="1126"/>
                  </a:cubicBezTo>
                  <a:cubicBezTo>
                    <a:pt x="7908" y="1189"/>
                    <a:pt x="7656" y="1347"/>
                    <a:pt x="7467" y="1567"/>
                  </a:cubicBezTo>
                  <a:cubicBezTo>
                    <a:pt x="7341" y="1662"/>
                    <a:pt x="7341" y="1914"/>
                    <a:pt x="7467" y="2008"/>
                  </a:cubicBezTo>
                  <a:cubicBezTo>
                    <a:pt x="7530" y="2071"/>
                    <a:pt x="7617" y="2103"/>
                    <a:pt x="7703" y="2103"/>
                  </a:cubicBezTo>
                  <a:cubicBezTo>
                    <a:pt x="7790" y="2103"/>
                    <a:pt x="7877" y="2071"/>
                    <a:pt x="7940" y="2008"/>
                  </a:cubicBezTo>
                  <a:cubicBezTo>
                    <a:pt x="8129" y="1819"/>
                    <a:pt x="8412" y="1693"/>
                    <a:pt x="8696" y="1693"/>
                  </a:cubicBezTo>
                  <a:cubicBezTo>
                    <a:pt x="8979" y="1693"/>
                    <a:pt x="9231" y="1819"/>
                    <a:pt x="9452" y="2008"/>
                  </a:cubicBezTo>
                  <a:cubicBezTo>
                    <a:pt x="9767" y="2355"/>
                    <a:pt x="9830" y="2764"/>
                    <a:pt x="9673" y="3174"/>
                  </a:cubicBezTo>
                  <a:cubicBezTo>
                    <a:pt x="9389" y="3237"/>
                    <a:pt x="9137" y="3395"/>
                    <a:pt x="8885" y="3584"/>
                  </a:cubicBezTo>
                  <a:cubicBezTo>
                    <a:pt x="8759" y="3710"/>
                    <a:pt x="8759" y="3962"/>
                    <a:pt x="8885" y="4056"/>
                  </a:cubicBezTo>
                  <a:cubicBezTo>
                    <a:pt x="8948" y="4119"/>
                    <a:pt x="9035" y="4151"/>
                    <a:pt x="9121" y="4151"/>
                  </a:cubicBezTo>
                  <a:cubicBezTo>
                    <a:pt x="9208" y="4151"/>
                    <a:pt x="9294" y="4119"/>
                    <a:pt x="9358" y="4056"/>
                  </a:cubicBezTo>
                  <a:cubicBezTo>
                    <a:pt x="9547" y="3867"/>
                    <a:pt x="9830" y="3741"/>
                    <a:pt x="10114" y="3741"/>
                  </a:cubicBezTo>
                  <a:cubicBezTo>
                    <a:pt x="10397" y="3741"/>
                    <a:pt x="10649" y="3867"/>
                    <a:pt x="10870" y="4056"/>
                  </a:cubicBezTo>
                  <a:cubicBezTo>
                    <a:pt x="11059" y="4277"/>
                    <a:pt x="11185" y="4529"/>
                    <a:pt x="11185" y="4812"/>
                  </a:cubicBezTo>
                  <a:cubicBezTo>
                    <a:pt x="11185" y="5096"/>
                    <a:pt x="11059" y="5379"/>
                    <a:pt x="10870" y="5568"/>
                  </a:cubicBezTo>
                  <a:cubicBezTo>
                    <a:pt x="10649" y="5757"/>
                    <a:pt x="10397" y="5883"/>
                    <a:pt x="10114" y="5883"/>
                  </a:cubicBezTo>
                  <a:cubicBezTo>
                    <a:pt x="9925" y="5883"/>
                    <a:pt x="9767" y="6041"/>
                    <a:pt x="9767" y="6230"/>
                  </a:cubicBezTo>
                  <a:cubicBezTo>
                    <a:pt x="9767" y="6451"/>
                    <a:pt x="9925" y="6608"/>
                    <a:pt x="10114" y="6608"/>
                  </a:cubicBezTo>
                  <a:cubicBezTo>
                    <a:pt x="10429" y="6608"/>
                    <a:pt x="10712" y="6514"/>
                    <a:pt x="10964" y="6356"/>
                  </a:cubicBezTo>
                  <a:cubicBezTo>
                    <a:pt x="11090" y="6514"/>
                    <a:pt x="11122" y="6703"/>
                    <a:pt x="11122" y="6955"/>
                  </a:cubicBezTo>
                  <a:cubicBezTo>
                    <a:pt x="11122" y="7270"/>
                    <a:pt x="11027" y="7553"/>
                    <a:pt x="10807" y="7742"/>
                  </a:cubicBezTo>
                  <a:cubicBezTo>
                    <a:pt x="10618" y="7931"/>
                    <a:pt x="10366" y="8057"/>
                    <a:pt x="10082" y="8057"/>
                  </a:cubicBezTo>
                  <a:cubicBezTo>
                    <a:pt x="9799" y="8057"/>
                    <a:pt x="9515" y="7931"/>
                    <a:pt x="9326" y="7742"/>
                  </a:cubicBezTo>
                  <a:cubicBezTo>
                    <a:pt x="9137" y="7553"/>
                    <a:pt x="9011" y="7270"/>
                    <a:pt x="9011" y="6986"/>
                  </a:cubicBezTo>
                  <a:cubicBezTo>
                    <a:pt x="9011" y="6703"/>
                    <a:pt x="9137" y="6419"/>
                    <a:pt x="9326" y="6230"/>
                  </a:cubicBezTo>
                  <a:cubicBezTo>
                    <a:pt x="9452" y="6104"/>
                    <a:pt x="9452" y="5883"/>
                    <a:pt x="9326" y="5757"/>
                  </a:cubicBezTo>
                  <a:cubicBezTo>
                    <a:pt x="9263" y="5694"/>
                    <a:pt x="9176" y="5663"/>
                    <a:pt x="9090" y="5663"/>
                  </a:cubicBezTo>
                  <a:cubicBezTo>
                    <a:pt x="9003" y="5663"/>
                    <a:pt x="8916" y="5694"/>
                    <a:pt x="8853" y="5757"/>
                  </a:cubicBezTo>
                  <a:cubicBezTo>
                    <a:pt x="8538" y="6072"/>
                    <a:pt x="8349" y="6514"/>
                    <a:pt x="8349" y="6986"/>
                  </a:cubicBezTo>
                  <a:cubicBezTo>
                    <a:pt x="8349" y="7112"/>
                    <a:pt x="8349" y="7207"/>
                    <a:pt x="8381" y="7333"/>
                  </a:cubicBezTo>
                  <a:cubicBezTo>
                    <a:pt x="7562" y="7459"/>
                    <a:pt x="6932" y="8215"/>
                    <a:pt x="6932" y="9034"/>
                  </a:cubicBezTo>
                  <a:cubicBezTo>
                    <a:pt x="6932" y="9223"/>
                    <a:pt x="7089" y="9381"/>
                    <a:pt x="7278" y="9381"/>
                  </a:cubicBezTo>
                  <a:cubicBezTo>
                    <a:pt x="7467" y="9381"/>
                    <a:pt x="7625" y="9223"/>
                    <a:pt x="7625" y="9034"/>
                  </a:cubicBezTo>
                  <a:cubicBezTo>
                    <a:pt x="7625" y="8435"/>
                    <a:pt x="8097" y="8026"/>
                    <a:pt x="8664" y="8026"/>
                  </a:cubicBezTo>
                  <a:lnTo>
                    <a:pt x="8696" y="8026"/>
                  </a:lnTo>
                  <a:cubicBezTo>
                    <a:pt x="8727" y="8089"/>
                    <a:pt x="8822" y="8120"/>
                    <a:pt x="8853" y="8215"/>
                  </a:cubicBezTo>
                  <a:cubicBezTo>
                    <a:pt x="9074" y="8435"/>
                    <a:pt x="9326" y="8561"/>
                    <a:pt x="9641" y="8656"/>
                  </a:cubicBezTo>
                  <a:cubicBezTo>
                    <a:pt x="9673" y="8750"/>
                    <a:pt x="9704" y="8908"/>
                    <a:pt x="9704" y="9034"/>
                  </a:cubicBezTo>
                  <a:cubicBezTo>
                    <a:pt x="9704" y="9507"/>
                    <a:pt x="9452" y="9853"/>
                    <a:pt x="9011" y="10011"/>
                  </a:cubicBezTo>
                  <a:cubicBezTo>
                    <a:pt x="8979" y="9853"/>
                    <a:pt x="8853" y="9759"/>
                    <a:pt x="8664" y="9759"/>
                  </a:cubicBezTo>
                  <a:cubicBezTo>
                    <a:pt x="8444" y="9759"/>
                    <a:pt x="8286" y="9916"/>
                    <a:pt x="8286" y="10105"/>
                  </a:cubicBezTo>
                  <a:cubicBezTo>
                    <a:pt x="8286" y="10704"/>
                    <a:pt x="7814" y="11113"/>
                    <a:pt x="7278" y="11113"/>
                  </a:cubicBezTo>
                  <a:cubicBezTo>
                    <a:pt x="6711" y="11113"/>
                    <a:pt x="6239" y="10641"/>
                    <a:pt x="6239" y="10105"/>
                  </a:cubicBezTo>
                  <a:lnTo>
                    <a:pt x="6239" y="6640"/>
                  </a:lnTo>
                  <a:cubicBezTo>
                    <a:pt x="6522" y="6860"/>
                    <a:pt x="6932" y="6986"/>
                    <a:pt x="7278" y="6986"/>
                  </a:cubicBezTo>
                  <a:cubicBezTo>
                    <a:pt x="7467" y="6986"/>
                    <a:pt x="7625" y="6829"/>
                    <a:pt x="7625" y="6640"/>
                  </a:cubicBezTo>
                  <a:cubicBezTo>
                    <a:pt x="7625" y="6451"/>
                    <a:pt x="7467" y="6293"/>
                    <a:pt x="7278" y="6293"/>
                  </a:cubicBezTo>
                  <a:cubicBezTo>
                    <a:pt x="6680" y="6293"/>
                    <a:pt x="6239" y="5820"/>
                    <a:pt x="6239" y="5253"/>
                  </a:cubicBezTo>
                  <a:lnTo>
                    <a:pt x="6239" y="1788"/>
                  </a:lnTo>
                  <a:lnTo>
                    <a:pt x="6239" y="1756"/>
                  </a:lnTo>
                  <a:lnTo>
                    <a:pt x="6239" y="1725"/>
                  </a:lnTo>
                  <a:cubicBezTo>
                    <a:pt x="6239" y="1441"/>
                    <a:pt x="6365" y="1158"/>
                    <a:pt x="6554" y="969"/>
                  </a:cubicBezTo>
                  <a:cubicBezTo>
                    <a:pt x="6772" y="750"/>
                    <a:pt x="7027" y="663"/>
                    <a:pt x="7306" y="663"/>
                  </a:cubicBezTo>
                  <a:close/>
                  <a:moveTo>
                    <a:pt x="4492" y="726"/>
                  </a:moveTo>
                  <a:cubicBezTo>
                    <a:pt x="4756" y="726"/>
                    <a:pt x="5012" y="813"/>
                    <a:pt x="5230" y="1032"/>
                  </a:cubicBezTo>
                  <a:cubicBezTo>
                    <a:pt x="5419" y="1221"/>
                    <a:pt x="5545" y="1504"/>
                    <a:pt x="5545" y="1788"/>
                  </a:cubicBezTo>
                  <a:lnTo>
                    <a:pt x="5545" y="1819"/>
                  </a:lnTo>
                  <a:lnTo>
                    <a:pt x="5545" y="5285"/>
                  </a:lnTo>
                  <a:cubicBezTo>
                    <a:pt x="5545" y="5883"/>
                    <a:pt x="5073" y="6325"/>
                    <a:pt x="4506" y="6325"/>
                  </a:cubicBezTo>
                  <a:cubicBezTo>
                    <a:pt x="4317" y="6325"/>
                    <a:pt x="4159" y="6482"/>
                    <a:pt x="4159" y="6671"/>
                  </a:cubicBezTo>
                  <a:cubicBezTo>
                    <a:pt x="4159" y="6860"/>
                    <a:pt x="4317" y="7018"/>
                    <a:pt x="4506" y="7018"/>
                  </a:cubicBezTo>
                  <a:cubicBezTo>
                    <a:pt x="4915" y="7018"/>
                    <a:pt x="5262" y="6892"/>
                    <a:pt x="5545" y="6671"/>
                  </a:cubicBezTo>
                  <a:lnTo>
                    <a:pt x="5545" y="10105"/>
                  </a:lnTo>
                  <a:lnTo>
                    <a:pt x="5545" y="10137"/>
                  </a:lnTo>
                  <a:cubicBezTo>
                    <a:pt x="5545" y="10704"/>
                    <a:pt x="5073" y="11176"/>
                    <a:pt x="4506" y="11176"/>
                  </a:cubicBezTo>
                  <a:cubicBezTo>
                    <a:pt x="3939" y="11176"/>
                    <a:pt x="3498" y="10704"/>
                    <a:pt x="3498" y="10137"/>
                  </a:cubicBezTo>
                  <a:cubicBezTo>
                    <a:pt x="3498" y="9948"/>
                    <a:pt x="3340" y="9790"/>
                    <a:pt x="3151" y="9790"/>
                  </a:cubicBezTo>
                  <a:cubicBezTo>
                    <a:pt x="2994" y="9790"/>
                    <a:pt x="2836" y="9916"/>
                    <a:pt x="2773" y="10074"/>
                  </a:cubicBezTo>
                  <a:cubicBezTo>
                    <a:pt x="2395" y="9916"/>
                    <a:pt x="2080" y="9538"/>
                    <a:pt x="2080" y="9065"/>
                  </a:cubicBezTo>
                  <a:cubicBezTo>
                    <a:pt x="2080" y="8908"/>
                    <a:pt x="2111" y="8813"/>
                    <a:pt x="2143" y="8687"/>
                  </a:cubicBezTo>
                  <a:cubicBezTo>
                    <a:pt x="2426" y="8593"/>
                    <a:pt x="2710" y="8435"/>
                    <a:pt x="2930" y="8246"/>
                  </a:cubicBezTo>
                  <a:cubicBezTo>
                    <a:pt x="2994" y="8215"/>
                    <a:pt x="3057" y="8120"/>
                    <a:pt x="3088" y="8057"/>
                  </a:cubicBezTo>
                  <a:lnTo>
                    <a:pt x="3151" y="8057"/>
                  </a:lnTo>
                  <a:cubicBezTo>
                    <a:pt x="3718" y="8057"/>
                    <a:pt x="4159" y="8530"/>
                    <a:pt x="4159" y="9065"/>
                  </a:cubicBezTo>
                  <a:cubicBezTo>
                    <a:pt x="4159" y="9286"/>
                    <a:pt x="4317" y="9444"/>
                    <a:pt x="4506" y="9444"/>
                  </a:cubicBezTo>
                  <a:cubicBezTo>
                    <a:pt x="4726" y="9444"/>
                    <a:pt x="4884" y="9286"/>
                    <a:pt x="4884" y="9065"/>
                  </a:cubicBezTo>
                  <a:cubicBezTo>
                    <a:pt x="4884" y="8215"/>
                    <a:pt x="4254" y="7490"/>
                    <a:pt x="3403" y="7396"/>
                  </a:cubicBezTo>
                  <a:cubicBezTo>
                    <a:pt x="3466" y="7270"/>
                    <a:pt x="3466" y="7144"/>
                    <a:pt x="3466" y="7018"/>
                  </a:cubicBezTo>
                  <a:cubicBezTo>
                    <a:pt x="3466" y="6545"/>
                    <a:pt x="3246" y="6104"/>
                    <a:pt x="2930" y="5820"/>
                  </a:cubicBezTo>
                  <a:cubicBezTo>
                    <a:pt x="2883" y="5757"/>
                    <a:pt x="2797" y="5726"/>
                    <a:pt x="2706" y="5726"/>
                  </a:cubicBezTo>
                  <a:cubicBezTo>
                    <a:pt x="2615" y="5726"/>
                    <a:pt x="2521" y="5757"/>
                    <a:pt x="2458" y="5820"/>
                  </a:cubicBezTo>
                  <a:cubicBezTo>
                    <a:pt x="2363" y="5915"/>
                    <a:pt x="2363" y="6167"/>
                    <a:pt x="2458" y="6262"/>
                  </a:cubicBezTo>
                  <a:cubicBezTo>
                    <a:pt x="2678" y="6482"/>
                    <a:pt x="2773" y="6734"/>
                    <a:pt x="2773" y="7018"/>
                  </a:cubicBezTo>
                  <a:cubicBezTo>
                    <a:pt x="2773" y="7301"/>
                    <a:pt x="2678" y="7585"/>
                    <a:pt x="2458" y="7774"/>
                  </a:cubicBezTo>
                  <a:cubicBezTo>
                    <a:pt x="2269" y="7963"/>
                    <a:pt x="1985" y="8089"/>
                    <a:pt x="1733" y="8089"/>
                  </a:cubicBezTo>
                  <a:cubicBezTo>
                    <a:pt x="1450" y="8089"/>
                    <a:pt x="1166" y="7963"/>
                    <a:pt x="977" y="7774"/>
                  </a:cubicBezTo>
                  <a:cubicBezTo>
                    <a:pt x="788" y="7585"/>
                    <a:pt x="662" y="7301"/>
                    <a:pt x="662" y="7018"/>
                  </a:cubicBezTo>
                  <a:cubicBezTo>
                    <a:pt x="662" y="6829"/>
                    <a:pt x="725" y="6640"/>
                    <a:pt x="820" y="6419"/>
                  </a:cubicBezTo>
                  <a:cubicBezTo>
                    <a:pt x="1103" y="6608"/>
                    <a:pt x="1355" y="6671"/>
                    <a:pt x="1670" y="6671"/>
                  </a:cubicBezTo>
                  <a:cubicBezTo>
                    <a:pt x="1891" y="6671"/>
                    <a:pt x="2048" y="6514"/>
                    <a:pt x="2048" y="6325"/>
                  </a:cubicBezTo>
                  <a:cubicBezTo>
                    <a:pt x="2048" y="6104"/>
                    <a:pt x="1891" y="5946"/>
                    <a:pt x="1670" y="5946"/>
                  </a:cubicBezTo>
                  <a:cubicBezTo>
                    <a:pt x="1418" y="5946"/>
                    <a:pt x="1135" y="5852"/>
                    <a:pt x="946" y="5631"/>
                  </a:cubicBezTo>
                  <a:cubicBezTo>
                    <a:pt x="725" y="5442"/>
                    <a:pt x="631" y="5159"/>
                    <a:pt x="631" y="4907"/>
                  </a:cubicBezTo>
                  <a:cubicBezTo>
                    <a:pt x="631" y="4623"/>
                    <a:pt x="725" y="4340"/>
                    <a:pt x="946" y="4151"/>
                  </a:cubicBezTo>
                  <a:cubicBezTo>
                    <a:pt x="1135" y="3962"/>
                    <a:pt x="1418" y="3836"/>
                    <a:pt x="1670" y="3836"/>
                  </a:cubicBezTo>
                  <a:cubicBezTo>
                    <a:pt x="1954" y="3836"/>
                    <a:pt x="2237" y="3962"/>
                    <a:pt x="2426" y="4151"/>
                  </a:cubicBezTo>
                  <a:cubicBezTo>
                    <a:pt x="2489" y="4214"/>
                    <a:pt x="2576" y="4245"/>
                    <a:pt x="2663" y="4245"/>
                  </a:cubicBezTo>
                  <a:cubicBezTo>
                    <a:pt x="2749" y="4245"/>
                    <a:pt x="2836" y="4214"/>
                    <a:pt x="2899" y="4151"/>
                  </a:cubicBezTo>
                  <a:cubicBezTo>
                    <a:pt x="3025" y="4025"/>
                    <a:pt x="3025" y="3804"/>
                    <a:pt x="2899" y="3678"/>
                  </a:cubicBezTo>
                  <a:cubicBezTo>
                    <a:pt x="2678" y="3426"/>
                    <a:pt x="2426" y="3332"/>
                    <a:pt x="2111" y="3237"/>
                  </a:cubicBezTo>
                  <a:cubicBezTo>
                    <a:pt x="1954" y="2859"/>
                    <a:pt x="2048" y="2418"/>
                    <a:pt x="2363" y="2103"/>
                  </a:cubicBezTo>
                  <a:cubicBezTo>
                    <a:pt x="2552" y="1914"/>
                    <a:pt x="2836" y="1788"/>
                    <a:pt x="3088" y="1788"/>
                  </a:cubicBezTo>
                  <a:cubicBezTo>
                    <a:pt x="3372" y="1788"/>
                    <a:pt x="3655" y="1914"/>
                    <a:pt x="3844" y="2103"/>
                  </a:cubicBezTo>
                  <a:cubicBezTo>
                    <a:pt x="3907" y="2166"/>
                    <a:pt x="3994" y="2197"/>
                    <a:pt x="4080" y="2197"/>
                  </a:cubicBezTo>
                  <a:cubicBezTo>
                    <a:pt x="4167" y="2197"/>
                    <a:pt x="4254" y="2166"/>
                    <a:pt x="4317" y="2103"/>
                  </a:cubicBezTo>
                  <a:cubicBezTo>
                    <a:pt x="4443" y="1977"/>
                    <a:pt x="4443" y="1756"/>
                    <a:pt x="4317" y="1630"/>
                  </a:cubicBezTo>
                  <a:cubicBezTo>
                    <a:pt x="4128" y="1441"/>
                    <a:pt x="3876" y="1284"/>
                    <a:pt x="3624" y="1189"/>
                  </a:cubicBezTo>
                  <a:cubicBezTo>
                    <a:pt x="3781" y="969"/>
                    <a:pt x="3970" y="811"/>
                    <a:pt x="4254" y="748"/>
                  </a:cubicBezTo>
                  <a:cubicBezTo>
                    <a:pt x="4333" y="734"/>
                    <a:pt x="4413" y="726"/>
                    <a:pt x="4492" y="726"/>
                  </a:cubicBezTo>
                  <a:close/>
                  <a:moveTo>
                    <a:pt x="7254" y="0"/>
                  </a:moveTo>
                  <a:cubicBezTo>
                    <a:pt x="6817" y="0"/>
                    <a:pt x="6387" y="190"/>
                    <a:pt x="6049" y="528"/>
                  </a:cubicBezTo>
                  <a:cubicBezTo>
                    <a:pt x="6018" y="559"/>
                    <a:pt x="5923" y="654"/>
                    <a:pt x="5892" y="717"/>
                  </a:cubicBezTo>
                  <a:cubicBezTo>
                    <a:pt x="5860" y="654"/>
                    <a:pt x="5766" y="622"/>
                    <a:pt x="5734" y="528"/>
                  </a:cubicBezTo>
                  <a:cubicBezTo>
                    <a:pt x="5391" y="185"/>
                    <a:pt x="4972" y="13"/>
                    <a:pt x="4521" y="13"/>
                  </a:cubicBezTo>
                  <a:cubicBezTo>
                    <a:pt x="4392" y="13"/>
                    <a:pt x="4261" y="27"/>
                    <a:pt x="4128" y="55"/>
                  </a:cubicBezTo>
                  <a:cubicBezTo>
                    <a:pt x="3561" y="181"/>
                    <a:pt x="3151" y="559"/>
                    <a:pt x="2899" y="1126"/>
                  </a:cubicBezTo>
                  <a:cubicBezTo>
                    <a:pt x="2552" y="1158"/>
                    <a:pt x="2206" y="1347"/>
                    <a:pt x="1922" y="1599"/>
                  </a:cubicBezTo>
                  <a:cubicBezTo>
                    <a:pt x="1481" y="2040"/>
                    <a:pt x="1324" y="2607"/>
                    <a:pt x="1450" y="3206"/>
                  </a:cubicBezTo>
                  <a:cubicBezTo>
                    <a:pt x="1103" y="3237"/>
                    <a:pt x="788" y="3458"/>
                    <a:pt x="505" y="3678"/>
                  </a:cubicBezTo>
                  <a:cubicBezTo>
                    <a:pt x="190" y="3993"/>
                    <a:pt x="1" y="4434"/>
                    <a:pt x="1" y="4907"/>
                  </a:cubicBezTo>
                  <a:cubicBezTo>
                    <a:pt x="1" y="5285"/>
                    <a:pt x="127" y="5663"/>
                    <a:pt x="347" y="5915"/>
                  </a:cubicBezTo>
                  <a:cubicBezTo>
                    <a:pt x="127" y="6230"/>
                    <a:pt x="1" y="6608"/>
                    <a:pt x="1" y="6955"/>
                  </a:cubicBezTo>
                  <a:cubicBezTo>
                    <a:pt x="1" y="7427"/>
                    <a:pt x="190" y="7868"/>
                    <a:pt x="505" y="8183"/>
                  </a:cubicBezTo>
                  <a:cubicBezTo>
                    <a:pt x="788" y="8435"/>
                    <a:pt x="1103" y="8593"/>
                    <a:pt x="1450" y="8624"/>
                  </a:cubicBezTo>
                  <a:cubicBezTo>
                    <a:pt x="1418" y="8750"/>
                    <a:pt x="1418" y="8876"/>
                    <a:pt x="1418" y="9002"/>
                  </a:cubicBezTo>
                  <a:cubicBezTo>
                    <a:pt x="1418" y="9916"/>
                    <a:pt x="2080" y="10609"/>
                    <a:pt x="2962" y="10735"/>
                  </a:cubicBezTo>
                  <a:cubicBezTo>
                    <a:pt x="3214" y="11365"/>
                    <a:pt x="3813" y="11775"/>
                    <a:pt x="4569" y="11775"/>
                  </a:cubicBezTo>
                  <a:cubicBezTo>
                    <a:pt x="5104" y="11775"/>
                    <a:pt x="5640" y="11523"/>
                    <a:pt x="5955" y="11082"/>
                  </a:cubicBezTo>
                  <a:cubicBezTo>
                    <a:pt x="6270" y="11523"/>
                    <a:pt x="6774" y="11775"/>
                    <a:pt x="7310" y="11775"/>
                  </a:cubicBezTo>
                  <a:cubicBezTo>
                    <a:pt x="8034" y="11775"/>
                    <a:pt x="8664" y="11365"/>
                    <a:pt x="8948" y="10735"/>
                  </a:cubicBezTo>
                  <a:cubicBezTo>
                    <a:pt x="9799" y="10609"/>
                    <a:pt x="10460" y="9916"/>
                    <a:pt x="10460" y="9002"/>
                  </a:cubicBezTo>
                  <a:cubicBezTo>
                    <a:pt x="10460" y="8876"/>
                    <a:pt x="10460" y="8750"/>
                    <a:pt x="10429" y="8624"/>
                  </a:cubicBezTo>
                  <a:cubicBezTo>
                    <a:pt x="10775" y="8593"/>
                    <a:pt x="11090" y="8404"/>
                    <a:pt x="11374" y="8183"/>
                  </a:cubicBezTo>
                  <a:cubicBezTo>
                    <a:pt x="11689" y="7837"/>
                    <a:pt x="11878" y="7427"/>
                    <a:pt x="11878" y="6955"/>
                  </a:cubicBezTo>
                  <a:cubicBezTo>
                    <a:pt x="11878" y="6545"/>
                    <a:pt x="11783" y="6199"/>
                    <a:pt x="11531" y="5915"/>
                  </a:cubicBezTo>
                  <a:cubicBezTo>
                    <a:pt x="11689" y="5663"/>
                    <a:pt x="11815" y="5285"/>
                    <a:pt x="11815" y="4907"/>
                  </a:cubicBezTo>
                  <a:cubicBezTo>
                    <a:pt x="11815" y="4434"/>
                    <a:pt x="11594" y="3993"/>
                    <a:pt x="11279" y="3678"/>
                  </a:cubicBezTo>
                  <a:cubicBezTo>
                    <a:pt x="11027" y="3395"/>
                    <a:pt x="10712" y="3237"/>
                    <a:pt x="10334" y="3206"/>
                  </a:cubicBezTo>
                  <a:cubicBezTo>
                    <a:pt x="10460" y="2670"/>
                    <a:pt x="10303" y="2040"/>
                    <a:pt x="9862" y="1599"/>
                  </a:cubicBezTo>
                  <a:cubicBezTo>
                    <a:pt x="9610" y="1315"/>
                    <a:pt x="9231" y="1158"/>
                    <a:pt x="8885" y="1126"/>
                  </a:cubicBezTo>
                  <a:cubicBezTo>
                    <a:pt x="8664" y="559"/>
                    <a:pt x="8223" y="181"/>
                    <a:pt x="7656" y="55"/>
                  </a:cubicBezTo>
                  <a:cubicBezTo>
                    <a:pt x="7523" y="18"/>
                    <a:pt x="7388" y="0"/>
                    <a:pt x="7254" y="0"/>
                  </a:cubicBezTo>
                  <a:close/>
                </a:path>
              </a:pathLst>
            </a:custGeom>
            <a:solidFill>
              <a:srgbClr val="85B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2"/>
            <p:cNvSpPr/>
            <p:nvPr/>
          </p:nvSpPr>
          <p:spPr>
            <a:xfrm>
              <a:off x="-22685675" y="2408150"/>
              <a:ext cx="27575" cy="66175"/>
            </a:xfrm>
            <a:custGeom>
              <a:avLst/>
              <a:gdLst/>
              <a:ahLst/>
              <a:cxnLst/>
              <a:rect l="l" t="t" r="r" b="b"/>
              <a:pathLst>
                <a:path w="1103" h="2647" extrusionOk="0">
                  <a:moveTo>
                    <a:pt x="740" y="1"/>
                  </a:moveTo>
                  <a:cubicBezTo>
                    <a:pt x="654" y="1"/>
                    <a:pt x="567" y="32"/>
                    <a:pt x="504" y="95"/>
                  </a:cubicBezTo>
                  <a:cubicBezTo>
                    <a:pt x="189" y="410"/>
                    <a:pt x="0" y="820"/>
                    <a:pt x="0" y="1292"/>
                  </a:cubicBezTo>
                  <a:cubicBezTo>
                    <a:pt x="0" y="1765"/>
                    <a:pt x="189" y="2206"/>
                    <a:pt x="504" y="2521"/>
                  </a:cubicBezTo>
                  <a:cubicBezTo>
                    <a:pt x="599" y="2584"/>
                    <a:pt x="662" y="2647"/>
                    <a:pt x="756" y="2647"/>
                  </a:cubicBezTo>
                  <a:cubicBezTo>
                    <a:pt x="819" y="2647"/>
                    <a:pt x="945" y="2615"/>
                    <a:pt x="977" y="2521"/>
                  </a:cubicBezTo>
                  <a:cubicBezTo>
                    <a:pt x="1103" y="2395"/>
                    <a:pt x="1103" y="2174"/>
                    <a:pt x="977" y="2048"/>
                  </a:cubicBezTo>
                  <a:cubicBezTo>
                    <a:pt x="788" y="1859"/>
                    <a:pt x="662" y="1576"/>
                    <a:pt x="662" y="1292"/>
                  </a:cubicBezTo>
                  <a:cubicBezTo>
                    <a:pt x="662" y="1040"/>
                    <a:pt x="788" y="757"/>
                    <a:pt x="977" y="536"/>
                  </a:cubicBezTo>
                  <a:cubicBezTo>
                    <a:pt x="1103" y="442"/>
                    <a:pt x="1103" y="253"/>
                    <a:pt x="977" y="95"/>
                  </a:cubicBezTo>
                  <a:cubicBezTo>
                    <a:pt x="914" y="32"/>
                    <a:pt x="827" y="1"/>
                    <a:pt x="740" y="1"/>
                  </a:cubicBezTo>
                  <a:close/>
                </a:path>
              </a:pathLst>
            </a:custGeom>
            <a:solidFill>
              <a:srgbClr val="85B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2"/>
            <p:cNvSpPr/>
            <p:nvPr/>
          </p:nvSpPr>
          <p:spPr>
            <a:xfrm>
              <a:off x="-22766800" y="2408950"/>
              <a:ext cx="27575" cy="66175"/>
            </a:xfrm>
            <a:custGeom>
              <a:avLst/>
              <a:gdLst/>
              <a:ahLst/>
              <a:cxnLst/>
              <a:rect l="l" t="t" r="r" b="b"/>
              <a:pathLst>
                <a:path w="1103" h="2647" extrusionOk="0">
                  <a:moveTo>
                    <a:pt x="362" y="0"/>
                  </a:moveTo>
                  <a:cubicBezTo>
                    <a:pt x="276" y="0"/>
                    <a:pt x="189" y="32"/>
                    <a:pt x="126" y="95"/>
                  </a:cubicBezTo>
                  <a:cubicBezTo>
                    <a:pt x="0" y="221"/>
                    <a:pt x="0" y="441"/>
                    <a:pt x="126" y="567"/>
                  </a:cubicBezTo>
                  <a:cubicBezTo>
                    <a:pt x="315" y="756"/>
                    <a:pt x="441" y="1040"/>
                    <a:pt x="441" y="1323"/>
                  </a:cubicBezTo>
                  <a:cubicBezTo>
                    <a:pt x="441" y="1575"/>
                    <a:pt x="315" y="1859"/>
                    <a:pt x="126" y="2048"/>
                  </a:cubicBezTo>
                  <a:cubicBezTo>
                    <a:pt x="0" y="2174"/>
                    <a:pt x="0" y="2426"/>
                    <a:pt x="126" y="2520"/>
                  </a:cubicBezTo>
                  <a:cubicBezTo>
                    <a:pt x="221" y="2615"/>
                    <a:pt x="284" y="2646"/>
                    <a:pt x="378" y="2646"/>
                  </a:cubicBezTo>
                  <a:cubicBezTo>
                    <a:pt x="441" y="2646"/>
                    <a:pt x="567" y="2615"/>
                    <a:pt x="599" y="2520"/>
                  </a:cubicBezTo>
                  <a:cubicBezTo>
                    <a:pt x="977" y="2174"/>
                    <a:pt x="1103" y="1733"/>
                    <a:pt x="1103" y="1323"/>
                  </a:cubicBezTo>
                  <a:cubicBezTo>
                    <a:pt x="1103" y="851"/>
                    <a:pt x="914" y="410"/>
                    <a:pt x="599" y="95"/>
                  </a:cubicBezTo>
                  <a:cubicBezTo>
                    <a:pt x="536" y="32"/>
                    <a:pt x="449" y="0"/>
                    <a:pt x="362" y="0"/>
                  </a:cubicBezTo>
                  <a:close/>
                </a:path>
              </a:pathLst>
            </a:custGeom>
            <a:solidFill>
              <a:srgbClr val="85B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72"/>
          <p:cNvSpPr txBox="1"/>
          <p:nvPr/>
        </p:nvSpPr>
        <p:spPr>
          <a:xfrm>
            <a:off x="5988000" y="6351900"/>
            <a:ext cx="3750900" cy="2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900"/>
              <a:t>Fuente Alex Osterwalder BMC  y elaboración propia</a:t>
            </a:r>
            <a:endParaRPr sz="6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73"/>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b="1">
              <a:solidFill>
                <a:srgbClr val="434343"/>
              </a:solidFill>
            </a:endParaRPr>
          </a:p>
        </p:txBody>
      </p:sp>
      <p:pic>
        <p:nvPicPr>
          <p:cNvPr id="527" name="Google Shape;527;p73"/>
          <p:cNvPicPr preferRelativeResize="0"/>
          <p:nvPr/>
        </p:nvPicPr>
        <p:blipFill rotWithShape="1">
          <a:blip r:embed="rId3">
            <a:alphaModFix/>
          </a:blip>
          <a:srcRect/>
          <a:stretch/>
        </p:blipFill>
        <p:spPr>
          <a:xfrm>
            <a:off x="634250" y="1734764"/>
            <a:ext cx="7875499" cy="3402076"/>
          </a:xfrm>
          <a:prstGeom prst="rect">
            <a:avLst/>
          </a:prstGeom>
          <a:noFill/>
          <a:ln>
            <a:noFill/>
          </a:ln>
        </p:spPr>
      </p:pic>
      <p:sp>
        <p:nvSpPr>
          <p:cNvPr id="528" name="Google Shape;528;p73"/>
          <p:cNvSpPr txBox="1"/>
          <p:nvPr/>
        </p:nvSpPr>
        <p:spPr>
          <a:xfrm>
            <a:off x="0" y="5136850"/>
            <a:ext cx="9144000" cy="1011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0000"/>
              </a:buClr>
              <a:buSzPts val="1800"/>
              <a:buFont typeface="Arial"/>
              <a:buNone/>
            </a:pPr>
            <a:r>
              <a:rPr lang="es">
                <a:solidFill>
                  <a:srgbClr val="999999"/>
                </a:solidFill>
              </a:rPr>
              <a:t>¿Para quién creamos valor?, ¿Cuáles son nuestros clientes más importantes?</a:t>
            </a:r>
            <a:endParaRPr>
              <a:solidFill>
                <a:srgbClr val="999999"/>
              </a:solidFill>
            </a:endParaRPr>
          </a:p>
        </p:txBody>
      </p:sp>
      <p:sp>
        <p:nvSpPr>
          <p:cNvPr id="529" name="Google Shape;529;p73"/>
          <p:cNvSpPr txBox="1"/>
          <p:nvPr/>
        </p:nvSpPr>
        <p:spPr>
          <a:xfrm>
            <a:off x="685800" y="442250"/>
            <a:ext cx="77724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 sz="2200" b="1">
                <a:solidFill>
                  <a:srgbClr val="434343"/>
                </a:solidFill>
              </a:rPr>
              <a:t>Segmentos de Clientes</a:t>
            </a:r>
            <a:endParaRPr sz="4400">
              <a:solidFill>
                <a:schemeClr val="dk1"/>
              </a:solidFill>
              <a:latin typeface="Arial"/>
              <a:ea typeface="Arial"/>
              <a:cs typeface="Arial"/>
              <a:sym typeface="Arial"/>
            </a:endParaRPr>
          </a:p>
        </p:txBody>
      </p:sp>
      <p:sp>
        <p:nvSpPr>
          <p:cNvPr id="530" name="Google Shape;530;p73"/>
          <p:cNvSpPr txBox="1"/>
          <p:nvPr/>
        </p:nvSpPr>
        <p:spPr>
          <a:xfrm>
            <a:off x="5736450" y="6351975"/>
            <a:ext cx="8001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000">
                <a:solidFill>
                  <a:srgbClr val="999999"/>
                </a:solidFill>
              </a:rPr>
              <a:t>Alexander Osterwalder Business Model generation</a:t>
            </a:r>
            <a:endParaRPr sz="12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4"/>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200" b="1">
              <a:solidFill>
                <a:srgbClr val="434343"/>
              </a:solidFill>
            </a:endParaRPr>
          </a:p>
        </p:txBody>
      </p:sp>
      <p:sp>
        <p:nvSpPr>
          <p:cNvPr id="536" name="Google Shape;536;p74"/>
          <p:cNvSpPr txBox="1"/>
          <p:nvPr/>
        </p:nvSpPr>
        <p:spPr>
          <a:xfrm>
            <a:off x="813900" y="5387975"/>
            <a:ext cx="7257000" cy="1050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800"/>
              <a:buFont typeface="Arial"/>
              <a:buNone/>
            </a:pPr>
            <a:r>
              <a:rPr lang="es">
                <a:solidFill>
                  <a:srgbClr val="999999"/>
                </a:solidFill>
              </a:rPr>
              <a:t>¿Qué valor proporcionamos a nuestros clientes?, ¿Qué problema de nuestro cliente ayudamos a solucionar?, ¿Qué necesidades de los clientes satisfacemos?, ¿Qué producto o servicio ofrecemos a cada segmento de mercado?</a:t>
            </a:r>
            <a:endParaRPr>
              <a:solidFill>
                <a:srgbClr val="999999"/>
              </a:solidFill>
            </a:endParaRPr>
          </a:p>
        </p:txBody>
      </p:sp>
      <p:sp>
        <p:nvSpPr>
          <p:cNvPr id="537" name="Google Shape;537;p74"/>
          <p:cNvSpPr txBox="1"/>
          <p:nvPr/>
        </p:nvSpPr>
        <p:spPr>
          <a:xfrm>
            <a:off x="685800" y="13625"/>
            <a:ext cx="77724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 sz="2200" b="1">
                <a:solidFill>
                  <a:srgbClr val="434343"/>
                </a:solidFill>
              </a:rPr>
              <a:t>Propuestas</a:t>
            </a:r>
            <a:r>
              <a:rPr lang="es" sz="4400">
                <a:solidFill>
                  <a:schemeClr val="dk1"/>
                </a:solidFill>
                <a:latin typeface="Arial"/>
                <a:ea typeface="Arial"/>
                <a:cs typeface="Arial"/>
                <a:sym typeface="Arial"/>
              </a:rPr>
              <a:t> </a:t>
            </a:r>
            <a:r>
              <a:rPr lang="es" sz="2200" b="1">
                <a:solidFill>
                  <a:srgbClr val="434343"/>
                </a:solidFill>
              </a:rPr>
              <a:t>de Valor</a:t>
            </a:r>
            <a:endParaRPr sz="4400">
              <a:solidFill>
                <a:schemeClr val="dk1"/>
              </a:solidFill>
              <a:latin typeface="Arial"/>
              <a:ea typeface="Arial"/>
              <a:cs typeface="Arial"/>
              <a:sym typeface="Arial"/>
            </a:endParaRPr>
          </a:p>
        </p:txBody>
      </p:sp>
      <p:pic>
        <p:nvPicPr>
          <p:cNvPr id="538" name="Google Shape;538;p74"/>
          <p:cNvPicPr preferRelativeResize="0"/>
          <p:nvPr/>
        </p:nvPicPr>
        <p:blipFill rotWithShape="1">
          <a:blip r:embed="rId3">
            <a:alphaModFix/>
          </a:blip>
          <a:srcRect/>
          <a:stretch/>
        </p:blipFill>
        <p:spPr>
          <a:xfrm>
            <a:off x="828463" y="1674326"/>
            <a:ext cx="7629726" cy="3300975"/>
          </a:xfrm>
          <a:prstGeom prst="rect">
            <a:avLst/>
          </a:prstGeom>
          <a:noFill/>
          <a:ln>
            <a:noFill/>
          </a:ln>
        </p:spPr>
      </p:pic>
      <p:sp>
        <p:nvSpPr>
          <p:cNvPr id="539" name="Google Shape;539;p74"/>
          <p:cNvSpPr txBox="1"/>
          <p:nvPr/>
        </p:nvSpPr>
        <p:spPr>
          <a:xfrm>
            <a:off x="5736450" y="6351975"/>
            <a:ext cx="8001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000">
                <a:solidFill>
                  <a:srgbClr val="999999"/>
                </a:solidFill>
              </a:rPr>
              <a:t>Alexander Osterwalder Business Model generation</a:t>
            </a:r>
            <a:endParaRPr sz="12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57"/>
          <p:cNvSpPr txBox="1">
            <a:spLocks noGrp="1"/>
          </p:cNvSpPr>
          <p:nvPr>
            <p:ph type="title"/>
          </p:nvPr>
        </p:nvSpPr>
        <p:spPr>
          <a:xfrm>
            <a:off x="602300" y="1320625"/>
            <a:ext cx="3516900" cy="115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600"/>
              <a:t>Antonio Viciana Pérez</a:t>
            </a:r>
            <a:endParaRPr sz="2600" b="1">
              <a:solidFill>
                <a:srgbClr val="434343"/>
              </a:solidFill>
            </a:endParaRPr>
          </a:p>
        </p:txBody>
      </p:sp>
      <p:sp>
        <p:nvSpPr>
          <p:cNvPr id="240" name="Google Shape;240;p57"/>
          <p:cNvSpPr txBox="1">
            <a:spLocks noGrp="1"/>
          </p:cNvSpPr>
          <p:nvPr>
            <p:ph type="subTitle" idx="1"/>
          </p:nvPr>
        </p:nvSpPr>
        <p:spPr>
          <a:xfrm>
            <a:off x="602300" y="2944125"/>
            <a:ext cx="4015200" cy="21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s" sz="1600"/>
              <a:t>Licenciado en ADE por la Universidad Europea de Madrid y EMBA en ESIC. Técnico de creación de empresas en Promálaga, consultor en actividades vinculadas a gestión estratégica, innovación y modelo CANVAS. </a:t>
            </a:r>
            <a:endParaRPr sz="1600"/>
          </a:p>
          <a:p>
            <a:pPr marL="0" lvl="0" indent="0" algn="l" rtl="0">
              <a:spcBef>
                <a:spcPts val="0"/>
              </a:spcBef>
              <a:spcAft>
                <a:spcPts val="0"/>
              </a:spcAft>
              <a:buClr>
                <a:srgbClr val="000000"/>
              </a:buClr>
              <a:buSzPts val="1100"/>
              <a:buFont typeface="Arial"/>
              <a:buNone/>
            </a:pPr>
            <a:endParaRPr sz="1800"/>
          </a:p>
          <a:p>
            <a:pPr marL="0" lvl="0" indent="0" algn="l" rtl="0">
              <a:spcBef>
                <a:spcPts val="0"/>
              </a:spcBef>
              <a:spcAft>
                <a:spcPts val="0"/>
              </a:spcAft>
              <a:buClr>
                <a:srgbClr val="000000"/>
              </a:buClr>
              <a:buSzPts val="1100"/>
              <a:buFont typeface="Arial"/>
              <a:buNone/>
            </a:pPr>
            <a:r>
              <a:rPr lang="es" sz="1600" u="sng">
                <a:solidFill>
                  <a:schemeClr val="hlink"/>
                </a:solidFill>
                <a:hlinkClick r:id="rId3"/>
              </a:rPr>
              <a:t>@soyviciana</a:t>
            </a:r>
            <a:endParaRPr sz="1600"/>
          </a:p>
          <a:p>
            <a:pPr marL="0" lvl="0" indent="0" algn="l" rtl="0">
              <a:spcBef>
                <a:spcPts val="0"/>
              </a:spcBef>
              <a:spcAft>
                <a:spcPts val="0"/>
              </a:spcAft>
              <a:buClr>
                <a:srgbClr val="000000"/>
              </a:buClr>
              <a:buSzPts val="1100"/>
              <a:buFont typeface="Arial"/>
              <a:buNone/>
            </a:pPr>
            <a:endParaRPr sz="1600"/>
          </a:p>
          <a:p>
            <a:pPr marL="0" lvl="0" indent="0" algn="l" rtl="0">
              <a:spcBef>
                <a:spcPts val="0"/>
              </a:spcBef>
              <a:spcAft>
                <a:spcPts val="0"/>
              </a:spcAft>
              <a:buClr>
                <a:srgbClr val="000000"/>
              </a:buClr>
              <a:buSzPts val="1100"/>
              <a:buFont typeface="Arial"/>
              <a:buNone/>
            </a:pPr>
            <a:r>
              <a:rPr lang="es" sz="1600" u="sng">
                <a:solidFill>
                  <a:schemeClr val="hlink"/>
                </a:solidFill>
                <a:hlinkClick r:id="rId4"/>
              </a:rPr>
              <a:t>Linkedin: antoniovicianaperez</a:t>
            </a:r>
            <a:endParaRPr sz="1600"/>
          </a:p>
          <a:p>
            <a:pPr marL="0" lvl="0" indent="0" algn="l" rtl="0">
              <a:spcBef>
                <a:spcPts val="0"/>
              </a:spcBef>
              <a:spcAft>
                <a:spcPts val="0"/>
              </a:spcAft>
              <a:buClr>
                <a:srgbClr val="000000"/>
              </a:buClr>
              <a:buSzPts val="1100"/>
              <a:buFont typeface="Arial"/>
              <a:buNone/>
            </a:pPr>
            <a:endParaRPr sz="1800"/>
          </a:p>
        </p:txBody>
      </p:sp>
      <p:cxnSp>
        <p:nvCxnSpPr>
          <p:cNvPr id="241" name="Google Shape;241;p57"/>
          <p:cNvCxnSpPr/>
          <p:nvPr/>
        </p:nvCxnSpPr>
        <p:spPr>
          <a:xfrm>
            <a:off x="634975" y="2745808"/>
            <a:ext cx="676200" cy="0"/>
          </a:xfrm>
          <a:prstGeom prst="straightConnector1">
            <a:avLst/>
          </a:prstGeom>
          <a:noFill/>
          <a:ln w="76200" cap="flat" cmpd="sng">
            <a:solidFill>
              <a:srgbClr val="D2D700"/>
            </a:solidFill>
            <a:prstDash val="solid"/>
            <a:round/>
            <a:headEnd type="none" w="med" len="med"/>
            <a:tailEnd type="none" w="med" len="med"/>
          </a:ln>
        </p:spPr>
      </p:cxnSp>
      <p:pic>
        <p:nvPicPr>
          <p:cNvPr id="242" name="Google Shape;242;p57"/>
          <p:cNvPicPr preferRelativeResize="0"/>
          <p:nvPr/>
        </p:nvPicPr>
        <p:blipFill rotWithShape="1">
          <a:blip r:embed="rId5">
            <a:alphaModFix/>
          </a:blip>
          <a:srcRect l="27359" t="2637" r="27209" b="21143"/>
          <a:stretch/>
        </p:blipFill>
        <p:spPr>
          <a:xfrm>
            <a:off x="4784900" y="1262925"/>
            <a:ext cx="3941350" cy="4408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5"/>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5"/>
          <p:cNvSpPr txBox="1"/>
          <p:nvPr/>
        </p:nvSpPr>
        <p:spPr>
          <a:xfrm>
            <a:off x="1084675" y="4896725"/>
            <a:ext cx="7373400" cy="147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0000"/>
              </a:buClr>
              <a:buSzPts val="1800"/>
              <a:buFont typeface="Arial"/>
              <a:buNone/>
            </a:pPr>
            <a:r>
              <a:rPr lang="es">
                <a:solidFill>
                  <a:srgbClr val="999999"/>
                </a:solidFill>
              </a:rPr>
              <a:t>¿Qué canales prefieren nuestros segmentos de mercado?, ¿Cómo establecemos actualmente el contacto con los clientes?, ¿Cómo se conjugan nuestros canales?, ¿Cuáles tienen mejores resultados?, ¿Cuáles son más rentables?, ¿Cómo se integran en las actividades diarias de los clientes?</a:t>
            </a:r>
            <a:endParaRPr>
              <a:solidFill>
                <a:srgbClr val="999999"/>
              </a:solidFill>
            </a:endParaRPr>
          </a:p>
        </p:txBody>
      </p:sp>
      <p:sp>
        <p:nvSpPr>
          <p:cNvPr id="546" name="Google Shape;546;p75"/>
          <p:cNvSpPr txBox="1"/>
          <p:nvPr/>
        </p:nvSpPr>
        <p:spPr>
          <a:xfrm>
            <a:off x="685800" y="13625"/>
            <a:ext cx="7772400" cy="147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Arial"/>
              <a:buNone/>
            </a:pPr>
            <a:r>
              <a:rPr lang="es" sz="2200" b="1">
                <a:solidFill>
                  <a:srgbClr val="434343"/>
                </a:solidFill>
              </a:rPr>
              <a:t>Canales</a:t>
            </a:r>
            <a:endParaRPr sz="4400">
              <a:solidFill>
                <a:schemeClr val="dk1"/>
              </a:solidFill>
              <a:latin typeface="Arial"/>
              <a:ea typeface="Arial"/>
              <a:cs typeface="Arial"/>
              <a:sym typeface="Arial"/>
            </a:endParaRPr>
          </a:p>
        </p:txBody>
      </p:sp>
      <p:pic>
        <p:nvPicPr>
          <p:cNvPr id="547" name="Google Shape;547;p75"/>
          <p:cNvPicPr preferRelativeResize="0"/>
          <p:nvPr/>
        </p:nvPicPr>
        <p:blipFill rotWithShape="1">
          <a:blip r:embed="rId3">
            <a:alphaModFix/>
          </a:blip>
          <a:srcRect/>
          <a:stretch/>
        </p:blipFill>
        <p:spPr>
          <a:xfrm>
            <a:off x="760275" y="1666425"/>
            <a:ext cx="7602973" cy="3289425"/>
          </a:xfrm>
          <a:prstGeom prst="rect">
            <a:avLst/>
          </a:prstGeom>
          <a:noFill/>
          <a:ln>
            <a:noFill/>
          </a:ln>
        </p:spPr>
      </p:pic>
      <p:sp>
        <p:nvSpPr>
          <p:cNvPr id="548" name="Google Shape;548;p75"/>
          <p:cNvSpPr txBox="1"/>
          <p:nvPr/>
        </p:nvSpPr>
        <p:spPr>
          <a:xfrm>
            <a:off x="5736450" y="6351975"/>
            <a:ext cx="8001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000">
                <a:solidFill>
                  <a:srgbClr val="999999"/>
                </a:solidFill>
              </a:rPr>
              <a:t>Alexander Osterwalder Business Model generation</a:t>
            </a:r>
            <a:endParaRPr sz="12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6"/>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6"/>
          <p:cNvSpPr txBox="1"/>
          <p:nvPr/>
        </p:nvSpPr>
        <p:spPr>
          <a:xfrm>
            <a:off x="0" y="5387975"/>
            <a:ext cx="9144000" cy="971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0000"/>
              </a:buClr>
              <a:buSzPts val="1800"/>
              <a:buFont typeface="Arial"/>
              <a:buNone/>
            </a:pPr>
            <a:r>
              <a:rPr lang="es">
                <a:solidFill>
                  <a:srgbClr val="999999"/>
                </a:solidFill>
              </a:rPr>
              <a:t>¿Qué tipo de relación esperan los diferentes segmentos de mercado?, ¿Qué tipo de relaciones hemos establecido?, ¿Cuál es su coste?, ¿Cómo se integran en nuestro Modelo de Negocio?</a:t>
            </a:r>
            <a:endParaRPr>
              <a:solidFill>
                <a:srgbClr val="999999"/>
              </a:solidFill>
            </a:endParaRPr>
          </a:p>
        </p:txBody>
      </p:sp>
      <p:sp>
        <p:nvSpPr>
          <p:cNvPr id="555" name="Google Shape;555;p76"/>
          <p:cNvSpPr txBox="1"/>
          <p:nvPr/>
        </p:nvSpPr>
        <p:spPr>
          <a:xfrm>
            <a:off x="685800" y="13625"/>
            <a:ext cx="7772400" cy="147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Arial"/>
              <a:buNone/>
            </a:pPr>
            <a:r>
              <a:rPr lang="es" sz="2200" b="1">
                <a:solidFill>
                  <a:srgbClr val="434343"/>
                </a:solidFill>
              </a:rPr>
              <a:t>Relaciones con Clientes</a:t>
            </a:r>
            <a:endParaRPr sz="4400">
              <a:solidFill>
                <a:schemeClr val="dk1"/>
              </a:solidFill>
              <a:latin typeface="Arial"/>
              <a:ea typeface="Arial"/>
              <a:cs typeface="Arial"/>
              <a:sym typeface="Arial"/>
            </a:endParaRPr>
          </a:p>
        </p:txBody>
      </p:sp>
      <p:pic>
        <p:nvPicPr>
          <p:cNvPr id="556" name="Google Shape;556;p76"/>
          <p:cNvPicPr preferRelativeResize="0"/>
          <p:nvPr/>
        </p:nvPicPr>
        <p:blipFill rotWithShape="1">
          <a:blip r:embed="rId3">
            <a:alphaModFix/>
          </a:blip>
          <a:srcRect/>
          <a:stretch/>
        </p:blipFill>
        <p:spPr>
          <a:xfrm>
            <a:off x="656338" y="1600125"/>
            <a:ext cx="7831325" cy="3486950"/>
          </a:xfrm>
          <a:prstGeom prst="rect">
            <a:avLst/>
          </a:prstGeom>
          <a:noFill/>
          <a:ln>
            <a:noFill/>
          </a:ln>
        </p:spPr>
      </p:pic>
      <p:sp>
        <p:nvSpPr>
          <p:cNvPr id="557" name="Google Shape;557;p76"/>
          <p:cNvSpPr txBox="1"/>
          <p:nvPr/>
        </p:nvSpPr>
        <p:spPr>
          <a:xfrm>
            <a:off x="5736450" y="6351975"/>
            <a:ext cx="8001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000">
                <a:solidFill>
                  <a:srgbClr val="999999"/>
                </a:solidFill>
              </a:rPr>
              <a:t>Alexander Osterwalder Business Model generation</a:t>
            </a:r>
            <a:endParaRPr sz="12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77"/>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7"/>
          <p:cNvSpPr txBox="1"/>
          <p:nvPr/>
        </p:nvSpPr>
        <p:spPr>
          <a:xfrm>
            <a:off x="909725" y="5387975"/>
            <a:ext cx="7548600" cy="1041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800"/>
              <a:buFont typeface="Arial"/>
              <a:buNone/>
            </a:pPr>
            <a:r>
              <a:rPr lang="es">
                <a:solidFill>
                  <a:srgbClr val="999999"/>
                </a:solidFill>
              </a:rPr>
              <a:t>¿Por qué valor están dispuestos a pagar nuestros clientes?, ¿Por qué pagan actualmente?, ¿Cómo pagan actualmente?, ¿Cómo les gustaría pagar?, ¿Cuánto reportan las diferentes fuentes de ingresos al total de ingresos?</a:t>
            </a:r>
            <a:endParaRPr>
              <a:solidFill>
                <a:srgbClr val="999999"/>
              </a:solidFill>
            </a:endParaRPr>
          </a:p>
        </p:txBody>
      </p:sp>
      <p:sp>
        <p:nvSpPr>
          <p:cNvPr id="564" name="Google Shape;564;p77"/>
          <p:cNvSpPr txBox="1"/>
          <p:nvPr/>
        </p:nvSpPr>
        <p:spPr>
          <a:xfrm>
            <a:off x="685800" y="13625"/>
            <a:ext cx="7772400" cy="147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Arial"/>
              <a:buNone/>
            </a:pPr>
            <a:r>
              <a:rPr lang="es" sz="2200" b="1">
                <a:solidFill>
                  <a:srgbClr val="434343"/>
                </a:solidFill>
              </a:rPr>
              <a:t>Fuentes de Ingresos</a:t>
            </a:r>
            <a:endParaRPr sz="4400">
              <a:solidFill>
                <a:schemeClr val="dk1"/>
              </a:solidFill>
              <a:latin typeface="Arial"/>
              <a:ea typeface="Arial"/>
              <a:cs typeface="Arial"/>
              <a:sym typeface="Arial"/>
            </a:endParaRPr>
          </a:p>
        </p:txBody>
      </p:sp>
      <p:pic>
        <p:nvPicPr>
          <p:cNvPr id="565" name="Google Shape;565;p77"/>
          <p:cNvPicPr preferRelativeResize="0"/>
          <p:nvPr/>
        </p:nvPicPr>
        <p:blipFill rotWithShape="1">
          <a:blip r:embed="rId3">
            <a:alphaModFix/>
          </a:blip>
          <a:srcRect/>
          <a:stretch/>
        </p:blipFill>
        <p:spPr>
          <a:xfrm>
            <a:off x="784050" y="1571225"/>
            <a:ext cx="7674151" cy="3424326"/>
          </a:xfrm>
          <a:prstGeom prst="rect">
            <a:avLst/>
          </a:prstGeom>
          <a:noFill/>
          <a:ln>
            <a:noFill/>
          </a:ln>
        </p:spPr>
      </p:pic>
      <p:sp>
        <p:nvSpPr>
          <p:cNvPr id="566" name="Google Shape;566;p77"/>
          <p:cNvSpPr txBox="1"/>
          <p:nvPr/>
        </p:nvSpPr>
        <p:spPr>
          <a:xfrm>
            <a:off x="5736450" y="6351975"/>
            <a:ext cx="8001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000">
                <a:solidFill>
                  <a:srgbClr val="999999"/>
                </a:solidFill>
              </a:rPr>
              <a:t>Alexander Osterwalder Business Model generation</a:t>
            </a:r>
            <a:endParaRPr sz="12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8"/>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0000"/>
              </a:buClr>
              <a:buSzPts val="1800"/>
              <a:buFont typeface="Arial"/>
              <a:buNone/>
            </a:pPr>
            <a:endParaRPr>
              <a:solidFill>
                <a:srgbClr val="999999"/>
              </a:solidFill>
            </a:endParaRPr>
          </a:p>
        </p:txBody>
      </p:sp>
      <p:sp>
        <p:nvSpPr>
          <p:cNvPr id="572" name="Google Shape;572;p78"/>
          <p:cNvSpPr txBox="1"/>
          <p:nvPr/>
        </p:nvSpPr>
        <p:spPr>
          <a:xfrm>
            <a:off x="685800" y="5387975"/>
            <a:ext cx="7772400" cy="961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800"/>
              <a:buFont typeface="Arial"/>
              <a:buNone/>
            </a:pPr>
            <a:r>
              <a:rPr lang="es">
                <a:solidFill>
                  <a:srgbClr val="999999"/>
                </a:solidFill>
              </a:rPr>
              <a:t>¿Qué recursos clave requieren nuestras propuestas de valor, canales de distribución, relaciones con clientes y fuentes de ingresos? </a:t>
            </a:r>
            <a:endParaRPr>
              <a:solidFill>
                <a:srgbClr val="999999"/>
              </a:solidFill>
            </a:endParaRPr>
          </a:p>
        </p:txBody>
      </p:sp>
      <p:sp>
        <p:nvSpPr>
          <p:cNvPr id="573" name="Google Shape;573;p78"/>
          <p:cNvSpPr txBox="1"/>
          <p:nvPr/>
        </p:nvSpPr>
        <p:spPr>
          <a:xfrm>
            <a:off x="685800" y="13625"/>
            <a:ext cx="7772400" cy="147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Arial"/>
              <a:buNone/>
            </a:pPr>
            <a:r>
              <a:rPr lang="es" sz="2200" b="1">
                <a:solidFill>
                  <a:srgbClr val="434343"/>
                </a:solidFill>
              </a:rPr>
              <a:t>Recursos Clave</a:t>
            </a:r>
            <a:endParaRPr sz="4400">
              <a:solidFill>
                <a:schemeClr val="dk1"/>
              </a:solidFill>
              <a:latin typeface="Arial"/>
              <a:ea typeface="Arial"/>
              <a:cs typeface="Arial"/>
              <a:sym typeface="Arial"/>
            </a:endParaRPr>
          </a:p>
        </p:txBody>
      </p:sp>
      <p:pic>
        <p:nvPicPr>
          <p:cNvPr id="574" name="Google Shape;574;p78"/>
          <p:cNvPicPr preferRelativeResize="0"/>
          <p:nvPr/>
        </p:nvPicPr>
        <p:blipFill rotWithShape="1">
          <a:blip r:embed="rId3">
            <a:alphaModFix/>
          </a:blip>
          <a:srcRect/>
          <a:stretch/>
        </p:blipFill>
        <p:spPr>
          <a:xfrm>
            <a:off x="1020350" y="1559825"/>
            <a:ext cx="7462674" cy="3325000"/>
          </a:xfrm>
          <a:prstGeom prst="rect">
            <a:avLst/>
          </a:prstGeom>
          <a:noFill/>
          <a:ln>
            <a:noFill/>
          </a:ln>
        </p:spPr>
      </p:pic>
      <p:sp>
        <p:nvSpPr>
          <p:cNvPr id="575" name="Google Shape;575;p78"/>
          <p:cNvSpPr txBox="1"/>
          <p:nvPr/>
        </p:nvSpPr>
        <p:spPr>
          <a:xfrm>
            <a:off x="5736450" y="6351975"/>
            <a:ext cx="8001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000">
                <a:solidFill>
                  <a:srgbClr val="999999"/>
                </a:solidFill>
              </a:rPr>
              <a:t>Alexander Osterwalder Business Model generation</a:t>
            </a:r>
            <a:endParaRPr sz="12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9"/>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79"/>
          <p:cNvSpPr txBox="1"/>
          <p:nvPr/>
        </p:nvSpPr>
        <p:spPr>
          <a:xfrm>
            <a:off x="813900" y="5387975"/>
            <a:ext cx="7569300" cy="971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800"/>
              <a:buFont typeface="Arial"/>
              <a:buNone/>
            </a:pPr>
            <a:r>
              <a:rPr lang="es">
                <a:solidFill>
                  <a:srgbClr val="999999"/>
                </a:solidFill>
              </a:rPr>
              <a:t>¿Qué actividades clave requieren nuestras propuestas de valor, canales de distribución, relaciones con clientes y fuentes de ingresos? </a:t>
            </a:r>
            <a:endParaRPr>
              <a:solidFill>
                <a:srgbClr val="999999"/>
              </a:solidFill>
            </a:endParaRPr>
          </a:p>
        </p:txBody>
      </p:sp>
      <p:sp>
        <p:nvSpPr>
          <p:cNvPr id="582" name="Google Shape;582;p79"/>
          <p:cNvSpPr txBox="1"/>
          <p:nvPr/>
        </p:nvSpPr>
        <p:spPr>
          <a:xfrm>
            <a:off x="685800" y="13625"/>
            <a:ext cx="7772400" cy="147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Arial"/>
              <a:buNone/>
            </a:pPr>
            <a:r>
              <a:rPr lang="es" sz="2200" b="1">
                <a:solidFill>
                  <a:srgbClr val="434343"/>
                </a:solidFill>
              </a:rPr>
              <a:t>Actividades Clave</a:t>
            </a:r>
            <a:endParaRPr sz="4400">
              <a:solidFill>
                <a:schemeClr val="dk1"/>
              </a:solidFill>
              <a:latin typeface="Arial"/>
              <a:ea typeface="Arial"/>
              <a:cs typeface="Arial"/>
              <a:sym typeface="Arial"/>
            </a:endParaRPr>
          </a:p>
        </p:txBody>
      </p:sp>
      <p:pic>
        <p:nvPicPr>
          <p:cNvPr id="583" name="Google Shape;583;p79"/>
          <p:cNvPicPr preferRelativeResize="0"/>
          <p:nvPr/>
        </p:nvPicPr>
        <p:blipFill rotWithShape="1">
          <a:blip r:embed="rId3">
            <a:alphaModFix/>
          </a:blip>
          <a:srcRect/>
          <a:stretch/>
        </p:blipFill>
        <p:spPr>
          <a:xfrm>
            <a:off x="914400" y="1536700"/>
            <a:ext cx="7569401" cy="3372550"/>
          </a:xfrm>
          <a:prstGeom prst="rect">
            <a:avLst/>
          </a:prstGeom>
          <a:noFill/>
          <a:ln>
            <a:noFill/>
          </a:ln>
        </p:spPr>
      </p:pic>
      <p:sp>
        <p:nvSpPr>
          <p:cNvPr id="584" name="Google Shape;584;p79"/>
          <p:cNvSpPr txBox="1"/>
          <p:nvPr/>
        </p:nvSpPr>
        <p:spPr>
          <a:xfrm>
            <a:off x="5736450" y="6351975"/>
            <a:ext cx="8001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000">
                <a:solidFill>
                  <a:srgbClr val="999999"/>
                </a:solidFill>
              </a:rPr>
              <a:t>Alexander Osterwalder Business Model generation</a:t>
            </a:r>
            <a:endParaRPr sz="12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80"/>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b="1">
              <a:solidFill>
                <a:srgbClr val="434343"/>
              </a:solidFill>
            </a:endParaRPr>
          </a:p>
        </p:txBody>
      </p:sp>
      <p:sp>
        <p:nvSpPr>
          <p:cNvPr id="590" name="Google Shape;590;p80"/>
          <p:cNvSpPr txBox="1"/>
          <p:nvPr/>
        </p:nvSpPr>
        <p:spPr>
          <a:xfrm>
            <a:off x="0" y="5387975"/>
            <a:ext cx="9144000" cy="971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800"/>
              <a:buFont typeface="Arial"/>
              <a:buNone/>
            </a:pPr>
            <a:r>
              <a:rPr lang="es">
                <a:solidFill>
                  <a:srgbClr val="999999"/>
                </a:solidFill>
              </a:rPr>
              <a:t>¿Quiénes son nuestros socios clave?, ¿Quiénes son nuestros proveedores clave?, ¿Qué recursos clave adquirimos a nuestros socios?, ¿Qué actividades clave realizan los socios?. </a:t>
            </a:r>
            <a:endParaRPr>
              <a:solidFill>
                <a:srgbClr val="999999"/>
              </a:solidFill>
            </a:endParaRPr>
          </a:p>
        </p:txBody>
      </p:sp>
      <p:sp>
        <p:nvSpPr>
          <p:cNvPr id="591" name="Google Shape;591;p80"/>
          <p:cNvSpPr txBox="1"/>
          <p:nvPr/>
        </p:nvSpPr>
        <p:spPr>
          <a:xfrm>
            <a:off x="685800" y="13625"/>
            <a:ext cx="7772400" cy="147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Arial"/>
              <a:buNone/>
            </a:pPr>
            <a:r>
              <a:rPr lang="es" sz="2200" b="1">
                <a:solidFill>
                  <a:srgbClr val="434343"/>
                </a:solidFill>
              </a:rPr>
              <a:t>Asociaciones Clave</a:t>
            </a:r>
            <a:endParaRPr sz="2200" b="1">
              <a:solidFill>
                <a:srgbClr val="434343"/>
              </a:solidFill>
            </a:endParaRPr>
          </a:p>
        </p:txBody>
      </p:sp>
      <p:pic>
        <p:nvPicPr>
          <p:cNvPr id="592" name="Google Shape;592;p80"/>
          <p:cNvPicPr preferRelativeResize="0"/>
          <p:nvPr/>
        </p:nvPicPr>
        <p:blipFill rotWithShape="1">
          <a:blip r:embed="rId3">
            <a:alphaModFix/>
          </a:blip>
          <a:srcRect/>
          <a:stretch/>
        </p:blipFill>
        <p:spPr>
          <a:xfrm>
            <a:off x="1138525" y="1460500"/>
            <a:ext cx="7243475" cy="3225200"/>
          </a:xfrm>
          <a:prstGeom prst="rect">
            <a:avLst/>
          </a:prstGeom>
          <a:noFill/>
          <a:ln>
            <a:noFill/>
          </a:ln>
        </p:spPr>
      </p:pic>
      <p:sp>
        <p:nvSpPr>
          <p:cNvPr id="593" name="Google Shape;593;p80"/>
          <p:cNvSpPr txBox="1"/>
          <p:nvPr/>
        </p:nvSpPr>
        <p:spPr>
          <a:xfrm>
            <a:off x="5736450" y="6351975"/>
            <a:ext cx="8001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000">
                <a:solidFill>
                  <a:srgbClr val="999999"/>
                </a:solidFill>
              </a:rPr>
              <a:t>Alexander Osterwalder Business Model generation</a:t>
            </a:r>
            <a:endParaRPr sz="12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81"/>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400"/>
              <a:buFont typeface="Arial"/>
              <a:buNone/>
            </a:pPr>
            <a:endParaRPr sz="2200" b="1">
              <a:solidFill>
                <a:srgbClr val="434343"/>
              </a:solidFill>
            </a:endParaRPr>
          </a:p>
        </p:txBody>
      </p:sp>
      <p:sp>
        <p:nvSpPr>
          <p:cNvPr id="599" name="Google Shape;599;p81"/>
          <p:cNvSpPr txBox="1"/>
          <p:nvPr/>
        </p:nvSpPr>
        <p:spPr>
          <a:xfrm>
            <a:off x="1271300" y="5387975"/>
            <a:ext cx="7079700" cy="961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1800"/>
              <a:buFont typeface="Arial"/>
              <a:buNone/>
            </a:pPr>
            <a:r>
              <a:rPr lang="es">
                <a:solidFill>
                  <a:srgbClr val="999999"/>
                </a:solidFill>
              </a:rPr>
              <a:t>¿Cuáles son los costes más importantes inherentes a nuestro modelo de negocio?, ¿Cuáles son los recursos clave más caros?, ¿Cuáles son las actividades clave más caras? </a:t>
            </a:r>
            <a:endParaRPr>
              <a:solidFill>
                <a:srgbClr val="999999"/>
              </a:solidFill>
            </a:endParaRPr>
          </a:p>
        </p:txBody>
      </p:sp>
      <p:sp>
        <p:nvSpPr>
          <p:cNvPr id="600" name="Google Shape;600;p81"/>
          <p:cNvSpPr txBox="1"/>
          <p:nvPr/>
        </p:nvSpPr>
        <p:spPr>
          <a:xfrm>
            <a:off x="685800" y="13625"/>
            <a:ext cx="7772400" cy="147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Arial"/>
              <a:buNone/>
            </a:pPr>
            <a:r>
              <a:rPr lang="es" sz="2200" b="1">
                <a:solidFill>
                  <a:srgbClr val="434343"/>
                </a:solidFill>
              </a:rPr>
              <a:t>Estructura de Costes</a:t>
            </a:r>
            <a:endParaRPr sz="2200" b="1">
              <a:solidFill>
                <a:srgbClr val="434343"/>
              </a:solidFill>
            </a:endParaRPr>
          </a:p>
        </p:txBody>
      </p:sp>
      <p:pic>
        <p:nvPicPr>
          <p:cNvPr id="601" name="Google Shape;601;p81"/>
          <p:cNvPicPr preferRelativeResize="0"/>
          <p:nvPr/>
        </p:nvPicPr>
        <p:blipFill rotWithShape="1">
          <a:blip r:embed="rId3">
            <a:alphaModFix/>
          </a:blip>
          <a:srcRect/>
          <a:stretch/>
        </p:blipFill>
        <p:spPr>
          <a:xfrm>
            <a:off x="1003625" y="1350000"/>
            <a:ext cx="7420984" cy="3328850"/>
          </a:xfrm>
          <a:prstGeom prst="rect">
            <a:avLst/>
          </a:prstGeom>
          <a:noFill/>
          <a:ln>
            <a:noFill/>
          </a:ln>
        </p:spPr>
      </p:pic>
      <p:sp>
        <p:nvSpPr>
          <p:cNvPr id="602" name="Google Shape;602;p81"/>
          <p:cNvSpPr txBox="1"/>
          <p:nvPr/>
        </p:nvSpPr>
        <p:spPr>
          <a:xfrm>
            <a:off x="5736450" y="6351975"/>
            <a:ext cx="8001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000">
                <a:solidFill>
                  <a:srgbClr val="999999"/>
                </a:solidFill>
              </a:rPr>
              <a:t>Alexander Osterwalder Business Model generation</a:t>
            </a:r>
            <a:endParaRPr sz="12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82"/>
          <p:cNvPicPr preferRelativeResize="0"/>
          <p:nvPr/>
        </p:nvPicPr>
        <p:blipFill rotWithShape="1">
          <a:blip r:embed="rId3">
            <a:alphaModFix/>
          </a:blip>
          <a:srcRect/>
          <a:stretch/>
        </p:blipFill>
        <p:spPr>
          <a:xfrm>
            <a:off x="1097024" y="1733366"/>
            <a:ext cx="7114724" cy="3260302"/>
          </a:xfrm>
          <a:prstGeom prst="rect">
            <a:avLst/>
          </a:prstGeom>
          <a:noFill/>
          <a:ln>
            <a:noFill/>
          </a:ln>
        </p:spPr>
      </p:pic>
      <p:sp>
        <p:nvSpPr>
          <p:cNvPr id="608" name="Google Shape;608;p82"/>
          <p:cNvSpPr/>
          <p:nvPr/>
        </p:nvSpPr>
        <p:spPr>
          <a:xfrm>
            <a:off x="7277347" y="1534207"/>
            <a:ext cx="921000" cy="5235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20000" y="22500"/>
                </a:lnTo>
                <a:lnTo>
                  <a:pt x="-41986" y="141295"/>
                </a:lnTo>
              </a:path>
            </a:pathLst>
          </a:custGeom>
          <a:gradFill>
            <a:gsLst>
              <a:gs pos="0">
                <a:srgbClr val="3E7FCD">
                  <a:alpha val="0"/>
                </a:srgbClr>
              </a:gs>
              <a:gs pos="100000">
                <a:srgbClr val="96C0FF">
                  <a:alpha val="0"/>
                </a:srgbClr>
              </a:gs>
            </a:gsLst>
            <a:lin ang="16200038" scaled="0"/>
          </a:gradFill>
          <a:ln w="9525" cap="flat" cmpd="sng">
            <a:solidFill>
              <a:srgbClr val="00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 sz="900" b="1">
                <a:solidFill>
                  <a:schemeClr val="dk1"/>
                </a:solidFill>
                <a:latin typeface="Arial"/>
                <a:ea typeface="Arial"/>
                <a:cs typeface="Arial"/>
                <a:sym typeface="Arial"/>
              </a:rPr>
              <a:t>Segmentos de </a:t>
            </a:r>
            <a:r>
              <a:rPr lang="es" sz="900" b="1">
                <a:solidFill>
                  <a:schemeClr val="dk1"/>
                </a:solidFill>
              </a:rPr>
              <a:t>Clientes</a:t>
            </a:r>
            <a:endParaRPr sz="900" b="1">
              <a:solidFill>
                <a:schemeClr val="dk1"/>
              </a:solidFill>
              <a:latin typeface="Arial"/>
              <a:ea typeface="Arial"/>
              <a:cs typeface="Arial"/>
              <a:sym typeface="Arial"/>
            </a:endParaRPr>
          </a:p>
        </p:txBody>
      </p:sp>
      <p:sp>
        <p:nvSpPr>
          <p:cNvPr id="609" name="Google Shape;609;p82"/>
          <p:cNvSpPr/>
          <p:nvPr/>
        </p:nvSpPr>
        <p:spPr>
          <a:xfrm>
            <a:off x="6152299" y="865574"/>
            <a:ext cx="921000" cy="5235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20000" y="22500"/>
                </a:lnTo>
                <a:lnTo>
                  <a:pt x="-55124" y="204246"/>
                </a:lnTo>
              </a:path>
            </a:pathLst>
          </a:custGeom>
          <a:gradFill>
            <a:gsLst>
              <a:gs pos="0">
                <a:srgbClr val="3E7FCD">
                  <a:alpha val="0"/>
                </a:srgbClr>
              </a:gs>
              <a:gs pos="100000">
                <a:srgbClr val="96C0FF">
                  <a:alpha val="0"/>
                </a:srgbClr>
              </a:gs>
            </a:gsLst>
            <a:lin ang="16200038" scaled="0"/>
          </a:gradFill>
          <a:ln w="9525" cap="flat" cmpd="sng">
            <a:solidFill>
              <a:srgbClr val="00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 sz="900" b="1">
                <a:solidFill>
                  <a:schemeClr val="dk1"/>
                </a:solidFill>
              </a:rPr>
              <a:t>Relaciones con Cliente</a:t>
            </a:r>
            <a:r>
              <a:rPr lang="es" sz="900" b="1">
                <a:solidFill>
                  <a:schemeClr val="dk1"/>
                </a:solidFill>
                <a:latin typeface="Arial"/>
                <a:ea typeface="Arial"/>
                <a:cs typeface="Arial"/>
                <a:sym typeface="Arial"/>
              </a:rPr>
              <a:t>s</a:t>
            </a:r>
            <a:endParaRPr sz="900" b="1">
              <a:solidFill>
                <a:schemeClr val="dk1"/>
              </a:solidFill>
              <a:latin typeface="Arial"/>
              <a:ea typeface="Arial"/>
              <a:cs typeface="Arial"/>
              <a:sym typeface="Arial"/>
            </a:endParaRPr>
          </a:p>
        </p:txBody>
      </p:sp>
      <p:sp>
        <p:nvSpPr>
          <p:cNvPr id="610" name="Google Shape;610;p82"/>
          <p:cNvSpPr/>
          <p:nvPr/>
        </p:nvSpPr>
        <p:spPr>
          <a:xfrm>
            <a:off x="7174090" y="5061648"/>
            <a:ext cx="921000" cy="5235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20000" y="22500"/>
                </a:lnTo>
                <a:lnTo>
                  <a:pt x="-58628" y="-99492"/>
                </a:lnTo>
              </a:path>
            </a:pathLst>
          </a:custGeom>
          <a:gradFill>
            <a:gsLst>
              <a:gs pos="0">
                <a:srgbClr val="3E7FCD">
                  <a:alpha val="0"/>
                </a:srgbClr>
              </a:gs>
              <a:gs pos="100000">
                <a:srgbClr val="96C0FF">
                  <a:alpha val="0"/>
                </a:srgbClr>
              </a:gs>
            </a:gsLst>
            <a:lin ang="16200038" scaled="0"/>
          </a:gradFill>
          <a:ln w="9525" cap="flat" cmpd="sng">
            <a:solidFill>
              <a:srgbClr val="00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 sz="900" b="1">
                <a:solidFill>
                  <a:schemeClr val="dk1"/>
                </a:solidFill>
                <a:latin typeface="Arial"/>
                <a:ea typeface="Arial"/>
                <a:cs typeface="Arial"/>
                <a:sym typeface="Arial"/>
              </a:rPr>
              <a:t>Fuentes de Ingresos</a:t>
            </a:r>
            <a:endParaRPr sz="900" b="1">
              <a:solidFill>
                <a:schemeClr val="dk1"/>
              </a:solidFill>
              <a:latin typeface="Arial"/>
              <a:ea typeface="Arial"/>
              <a:cs typeface="Arial"/>
              <a:sym typeface="Arial"/>
            </a:endParaRPr>
          </a:p>
        </p:txBody>
      </p:sp>
      <p:sp>
        <p:nvSpPr>
          <p:cNvPr id="611" name="Google Shape;611;p82"/>
          <p:cNvSpPr/>
          <p:nvPr/>
        </p:nvSpPr>
        <p:spPr>
          <a:xfrm>
            <a:off x="5385955" y="5323473"/>
            <a:ext cx="921000" cy="5235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20000" y="22500"/>
                </a:lnTo>
                <a:lnTo>
                  <a:pt x="29839" y="-374902"/>
                </a:lnTo>
              </a:path>
            </a:pathLst>
          </a:custGeom>
          <a:gradFill>
            <a:gsLst>
              <a:gs pos="0">
                <a:srgbClr val="3E7FCD">
                  <a:alpha val="0"/>
                </a:srgbClr>
              </a:gs>
              <a:gs pos="100000">
                <a:srgbClr val="96C0FF">
                  <a:alpha val="0"/>
                </a:srgbClr>
              </a:gs>
            </a:gsLst>
            <a:lin ang="16200038" scaled="0"/>
          </a:gradFill>
          <a:ln w="9525" cap="flat" cmpd="sng">
            <a:solidFill>
              <a:srgbClr val="00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 sz="900" b="1">
                <a:solidFill>
                  <a:schemeClr val="dk1"/>
                </a:solidFill>
                <a:latin typeface="Arial"/>
                <a:ea typeface="Arial"/>
                <a:cs typeface="Arial"/>
                <a:sym typeface="Arial"/>
              </a:rPr>
              <a:t>Canales</a:t>
            </a:r>
            <a:endParaRPr sz="900" b="1">
              <a:solidFill>
                <a:schemeClr val="dk1"/>
              </a:solidFill>
              <a:latin typeface="Arial"/>
              <a:ea typeface="Arial"/>
              <a:cs typeface="Arial"/>
              <a:sym typeface="Arial"/>
            </a:endParaRPr>
          </a:p>
        </p:txBody>
      </p:sp>
      <p:sp>
        <p:nvSpPr>
          <p:cNvPr id="612" name="Google Shape;612;p82"/>
          <p:cNvSpPr/>
          <p:nvPr/>
        </p:nvSpPr>
        <p:spPr>
          <a:xfrm>
            <a:off x="4592723" y="865574"/>
            <a:ext cx="921000" cy="5235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20000" y="22500"/>
                </a:lnTo>
                <a:lnTo>
                  <a:pt x="-31475" y="349033"/>
                </a:lnTo>
              </a:path>
            </a:pathLst>
          </a:custGeom>
          <a:gradFill>
            <a:gsLst>
              <a:gs pos="0">
                <a:srgbClr val="3E7FCD">
                  <a:alpha val="0"/>
                </a:srgbClr>
              </a:gs>
              <a:gs pos="100000">
                <a:srgbClr val="96C0FF">
                  <a:alpha val="0"/>
                </a:srgbClr>
              </a:gs>
            </a:gsLst>
            <a:lin ang="16200038" scaled="0"/>
          </a:gradFill>
          <a:ln w="9525" cap="flat" cmpd="sng">
            <a:solidFill>
              <a:srgbClr val="00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 sz="900" b="1">
                <a:solidFill>
                  <a:schemeClr val="dk1"/>
                </a:solidFill>
              </a:rPr>
              <a:t>Propuestas de Valo</a:t>
            </a:r>
            <a:r>
              <a:rPr lang="es" sz="900" b="1">
                <a:solidFill>
                  <a:schemeClr val="dk1"/>
                </a:solidFill>
                <a:latin typeface="Arial"/>
                <a:ea typeface="Arial"/>
                <a:cs typeface="Arial"/>
                <a:sym typeface="Arial"/>
              </a:rPr>
              <a:t>r</a:t>
            </a:r>
            <a:endParaRPr sz="900" b="1">
              <a:solidFill>
                <a:schemeClr val="dk1"/>
              </a:solidFill>
              <a:latin typeface="Arial"/>
              <a:ea typeface="Arial"/>
              <a:cs typeface="Arial"/>
              <a:sym typeface="Arial"/>
            </a:endParaRPr>
          </a:p>
        </p:txBody>
      </p:sp>
      <p:sp>
        <p:nvSpPr>
          <p:cNvPr id="613" name="Google Shape;613;p82"/>
          <p:cNvSpPr/>
          <p:nvPr/>
        </p:nvSpPr>
        <p:spPr>
          <a:xfrm>
            <a:off x="3490264" y="5329768"/>
            <a:ext cx="921000" cy="5235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20000" y="22500"/>
                </a:lnTo>
                <a:lnTo>
                  <a:pt x="9692" y="-332410"/>
                </a:lnTo>
              </a:path>
            </a:pathLst>
          </a:custGeom>
          <a:gradFill>
            <a:gsLst>
              <a:gs pos="0">
                <a:srgbClr val="3E7FCD">
                  <a:alpha val="0"/>
                </a:srgbClr>
              </a:gs>
              <a:gs pos="100000">
                <a:srgbClr val="96C0FF">
                  <a:alpha val="0"/>
                </a:srgbClr>
              </a:gs>
            </a:gsLst>
            <a:lin ang="16200038" scaled="0"/>
          </a:gradFill>
          <a:ln w="9525" cap="flat" cmpd="sng">
            <a:solidFill>
              <a:srgbClr val="00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 sz="900" b="1">
                <a:solidFill>
                  <a:schemeClr val="dk1"/>
                </a:solidFill>
                <a:latin typeface="Arial"/>
                <a:ea typeface="Arial"/>
                <a:cs typeface="Arial"/>
                <a:sym typeface="Arial"/>
              </a:rPr>
              <a:t>Recursos Clave</a:t>
            </a:r>
            <a:endParaRPr sz="900" b="1">
              <a:solidFill>
                <a:schemeClr val="dk1"/>
              </a:solidFill>
              <a:latin typeface="Arial"/>
              <a:ea typeface="Arial"/>
              <a:cs typeface="Arial"/>
              <a:sym typeface="Arial"/>
            </a:endParaRPr>
          </a:p>
        </p:txBody>
      </p:sp>
      <p:sp>
        <p:nvSpPr>
          <p:cNvPr id="614" name="Google Shape;614;p82"/>
          <p:cNvSpPr/>
          <p:nvPr/>
        </p:nvSpPr>
        <p:spPr>
          <a:xfrm>
            <a:off x="1557599" y="5067943"/>
            <a:ext cx="921000" cy="5235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8394" y="0"/>
                </a:moveTo>
                <a:close/>
                <a:lnTo>
                  <a:pt x="128394" y="120000"/>
                </a:lnTo>
              </a:path>
              <a:path w="120000" h="120000" fill="none" extrusionOk="0">
                <a:moveTo>
                  <a:pt x="128394" y="27221"/>
                </a:moveTo>
                <a:lnTo>
                  <a:pt x="146423" y="27221"/>
                </a:lnTo>
                <a:lnTo>
                  <a:pt x="171736" y="-115229"/>
                </a:lnTo>
              </a:path>
            </a:pathLst>
          </a:custGeom>
          <a:gradFill>
            <a:gsLst>
              <a:gs pos="0">
                <a:srgbClr val="3E7FCD">
                  <a:alpha val="0"/>
                </a:srgbClr>
              </a:gs>
              <a:gs pos="100000">
                <a:srgbClr val="96C0FF">
                  <a:alpha val="0"/>
                </a:srgbClr>
              </a:gs>
            </a:gsLst>
            <a:lin ang="16200038" scaled="0"/>
          </a:gradFill>
          <a:ln w="9525" cap="flat" cmpd="sng">
            <a:solidFill>
              <a:srgbClr val="00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 sz="900" b="1">
                <a:solidFill>
                  <a:schemeClr val="dk1"/>
                </a:solidFill>
                <a:latin typeface="Arial"/>
                <a:ea typeface="Arial"/>
                <a:cs typeface="Arial"/>
                <a:sym typeface="Arial"/>
              </a:rPr>
              <a:t>Estructura de Costes</a:t>
            </a:r>
            <a:endParaRPr sz="900" b="1">
              <a:solidFill>
                <a:schemeClr val="dk1"/>
              </a:solidFill>
              <a:latin typeface="Arial"/>
              <a:ea typeface="Arial"/>
              <a:cs typeface="Arial"/>
              <a:sym typeface="Arial"/>
            </a:endParaRPr>
          </a:p>
        </p:txBody>
      </p:sp>
      <p:sp>
        <p:nvSpPr>
          <p:cNvPr id="615" name="Google Shape;615;p82"/>
          <p:cNvSpPr/>
          <p:nvPr/>
        </p:nvSpPr>
        <p:spPr>
          <a:xfrm>
            <a:off x="2750969" y="935840"/>
            <a:ext cx="921000" cy="5235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9270" y="0"/>
                </a:moveTo>
                <a:close/>
                <a:lnTo>
                  <a:pt x="129270" y="120000"/>
                </a:lnTo>
              </a:path>
              <a:path w="120000" h="120000" fill="none" extrusionOk="0">
                <a:moveTo>
                  <a:pt x="129270" y="42959"/>
                </a:moveTo>
                <a:lnTo>
                  <a:pt x="145547" y="42959"/>
                </a:lnTo>
                <a:lnTo>
                  <a:pt x="135826" y="292376"/>
                </a:lnTo>
              </a:path>
            </a:pathLst>
          </a:custGeom>
          <a:gradFill>
            <a:gsLst>
              <a:gs pos="0">
                <a:srgbClr val="3E7FCD">
                  <a:alpha val="0"/>
                </a:srgbClr>
              </a:gs>
              <a:gs pos="100000">
                <a:srgbClr val="96C0FF">
                  <a:alpha val="0"/>
                </a:srgbClr>
              </a:gs>
            </a:gsLst>
            <a:lin ang="16200038" scaled="0"/>
          </a:gradFill>
          <a:ln w="9525" cap="flat" cmpd="sng">
            <a:solidFill>
              <a:srgbClr val="00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 sz="900" b="1">
                <a:solidFill>
                  <a:schemeClr val="dk1"/>
                </a:solidFill>
              </a:rPr>
              <a:t>Actividades</a:t>
            </a:r>
            <a:r>
              <a:rPr lang="es" sz="1400" b="1">
                <a:solidFill>
                  <a:schemeClr val="dk1"/>
                </a:solidFill>
                <a:latin typeface="Arial"/>
                <a:ea typeface="Arial"/>
                <a:cs typeface="Arial"/>
                <a:sym typeface="Arial"/>
              </a:rPr>
              <a:t> </a:t>
            </a:r>
            <a:r>
              <a:rPr lang="es" sz="900" b="1">
                <a:solidFill>
                  <a:schemeClr val="dk1"/>
                </a:solidFill>
              </a:rPr>
              <a:t>Clave</a:t>
            </a:r>
            <a:endParaRPr sz="1400" b="1">
              <a:solidFill>
                <a:schemeClr val="dk1"/>
              </a:solidFill>
              <a:latin typeface="Arial"/>
              <a:ea typeface="Arial"/>
              <a:cs typeface="Arial"/>
              <a:sym typeface="Arial"/>
            </a:endParaRPr>
          </a:p>
        </p:txBody>
      </p:sp>
      <p:sp>
        <p:nvSpPr>
          <p:cNvPr id="616" name="Google Shape;616;p82"/>
          <p:cNvSpPr/>
          <p:nvPr/>
        </p:nvSpPr>
        <p:spPr>
          <a:xfrm>
            <a:off x="1157525" y="1534207"/>
            <a:ext cx="979200" cy="5235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9270" y="0"/>
                </a:moveTo>
                <a:close/>
                <a:lnTo>
                  <a:pt x="129270" y="120000"/>
                </a:lnTo>
              </a:path>
              <a:path w="120000" h="120000" fill="none" extrusionOk="0">
                <a:moveTo>
                  <a:pt x="129270" y="42959"/>
                </a:moveTo>
                <a:lnTo>
                  <a:pt x="145547" y="42959"/>
                </a:lnTo>
                <a:lnTo>
                  <a:pt x="177869" y="175918"/>
                </a:lnTo>
              </a:path>
            </a:pathLst>
          </a:custGeom>
          <a:gradFill>
            <a:gsLst>
              <a:gs pos="0">
                <a:srgbClr val="3E7FCD">
                  <a:alpha val="0"/>
                </a:srgbClr>
              </a:gs>
              <a:gs pos="100000">
                <a:srgbClr val="96C0FF">
                  <a:alpha val="0"/>
                </a:srgbClr>
              </a:gs>
            </a:gsLst>
            <a:lin ang="16200038" scaled="0"/>
          </a:gradFill>
          <a:ln w="9525" cap="flat" cmpd="sng">
            <a:solidFill>
              <a:srgbClr val="00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 sz="900" b="1">
                <a:solidFill>
                  <a:schemeClr val="dk1"/>
                </a:solidFill>
                <a:latin typeface="Arial"/>
                <a:ea typeface="Arial"/>
                <a:cs typeface="Arial"/>
                <a:sym typeface="Arial"/>
              </a:rPr>
              <a:t>Asociaciones Clave</a:t>
            </a:r>
            <a:endParaRPr sz="900" b="1">
              <a:solidFill>
                <a:schemeClr val="dk1"/>
              </a:solidFill>
              <a:latin typeface="Arial"/>
              <a:ea typeface="Arial"/>
              <a:cs typeface="Arial"/>
              <a:sym typeface="Arial"/>
            </a:endParaRPr>
          </a:p>
        </p:txBody>
      </p:sp>
      <p:sp>
        <p:nvSpPr>
          <p:cNvPr id="617" name="Google Shape;617;p82"/>
          <p:cNvSpPr/>
          <p:nvPr/>
        </p:nvSpPr>
        <p:spPr>
          <a:xfrm>
            <a:off x="412900" y="5550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2"/>
          <p:cNvSpPr txBox="1"/>
          <p:nvPr/>
        </p:nvSpPr>
        <p:spPr>
          <a:xfrm>
            <a:off x="5736450" y="6351975"/>
            <a:ext cx="8001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000">
                <a:solidFill>
                  <a:srgbClr val="999999"/>
                </a:solidFill>
              </a:rPr>
              <a:t>Alexander Osterwalder Business Model generation</a:t>
            </a:r>
            <a:endParaRPr sz="12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83"/>
          <p:cNvPicPr preferRelativeResize="0"/>
          <p:nvPr/>
        </p:nvPicPr>
        <p:blipFill rotWithShape="1">
          <a:blip r:embed="rId3">
            <a:alphaModFix/>
          </a:blip>
          <a:srcRect l="13881" t="17146" r="15656" b="9041"/>
          <a:stretch/>
        </p:blipFill>
        <p:spPr>
          <a:xfrm>
            <a:off x="192075" y="848150"/>
            <a:ext cx="8759851" cy="5161701"/>
          </a:xfrm>
          <a:prstGeom prst="rect">
            <a:avLst/>
          </a:prstGeom>
          <a:noFill/>
          <a:ln>
            <a:noFill/>
          </a:ln>
        </p:spPr>
      </p:pic>
      <p:sp>
        <p:nvSpPr>
          <p:cNvPr id="624" name="Google Shape;624;p83"/>
          <p:cNvSpPr txBox="1"/>
          <p:nvPr/>
        </p:nvSpPr>
        <p:spPr>
          <a:xfrm>
            <a:off x="5736450" y="6351975"/>
            <a:ext cx="8001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000">
                <a:solidFill>
                  <a:srgbClr val="999999"/>
                </a:solidFill>
              </a:rPr>
              <a:t>Alexander Osterwalder Business Model generation</a:t>
            </a:r>
            <a:endParaRPr sz="12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84"/>
          <p:cNvPicPr preferRelativeResize="0"/>
          <p:nvPr/>
        </p:nvPicPr>
        <p:blipFill rotWithShape="1">
          <a:blip r:embed="rId3">
            <a:alphaModFix/>
          </a:blip>
          <a:srcRect l="13881" t="17146" r="15656" b="9041"/>
          <a:stretch/>
        </p:blipFill>
        <p:spPr>
          <a:xfrm>
            <a:off x="192075" y="886325"/>
            <a:ext cx="8759851" cy="5161701"/>
          </a:xfrm>
          <a:prstGeom prst="rect">
            <a:avLst/>
          </a:prstGeom>
          <a:noFill/>
          <a:ln>
            <a:noFill/>
          </a:ln>
        </p:spPr>
      </p:pic>
      <p:sp>
        <p:nvSpPr>
          <p:cNvPr id="630" name="Google Shape;630;p84"/>
          <p:cNvSpPr txBox="1"/>
          <p:nvPr/>
        </p:nvSpPr>
        <p:spPr>
          <a:xfrm>
            <a:off x="111800" y="-36775"/>
            <a:ext cx="80928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b="1">
                <a:solidFill>
                  <a:srgbClr val="434343"/>
                </a:solidFill>
              </a:rPr>
              <a:t>Adaptación BMC a proyectos educativos </a:t>
            </a:r>
            <a:endParaRPr/>
          </a:p>
        </p:txBody>
      </p:sp>
      <p:sp>
        <p:nvSpPr>
          <p:cNvPr id="631" name="Google Shape;631;p84"/>
          <p:cNvSpPr/>
          <p:nvPr/>
        </p:nvSpPr>
        <p:spPr>
          <a:xfrm>
            <a:off x="430800" y="1688300"/>
            <a:ext cx="1362300" cy="768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4"/>
          <p:cNvSpPr/>
          <p:nvPr/>
        </p:nvSpPr>
        <p:spPr>
          <a:xfrm>
            <a:off x="2085200" y="1307300"/>
            <a:ext cx="1362300" cy="768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4"/>
          <p:cNvSpPr/>
          <p:nvPr/>
        </p:nvSpPr>
        <p:spPr>
          <a:xfrm>
            <a:off x="2085200" y="3463875"/>
            <a:ext cx="1163400" cy="768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4"/>
          <p:cNvSpPr/>
          <p:nvPr/>
        </p:nvSpPr>
        <p:spPr>
          <a:xfrm>
            <a:off x="3856025" y="1395625"/>
            <a:ext cx="1362300" cy="768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4"/>
          <p:cNvSpPr/>
          <p:nvPr/>
        </p:nvSpPr>
        <p:spPr>
          <a:xfrm>
            <a:off x="352375" y="4771750"/>
            <a:ext cx="2896200" cy="997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4"/>
          <p:cNvSpPr/>
          <p:nvPr/>
        </p:nvSpPr>
        <p:spPr>
          <a:xfrm>
            <a:off x="4661475" y="4742600"/>
            <a:ext cx="2896200" cy="8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4"/>
          <p:cNvSpPr/>
          <p:nvPr/>
        </p:nvSpPr>
        <p:spPr>
          <a:xfrm>
            <a:off x="5559075" y="3463875"/>
            <a:ext cx="1555200" cy="948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4"/>
          <p:cNvSpPr/>
          <p:nvPr/>
        </p:nvSpPr>
        <p:spPr>
          <a:xfrm>
            <a:off x="5559075" y="1700425"/>
            <a:ext cx="1555200" cy="948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4"/>
          <p:cNvSpPr/>
          <p:nvPr/>
        </p:nvSpPr>
        <p:spPr>
          <a:xfrm>
            <a:off x="5482875" y="1039500"/>
            <a:ext cx="1631400" cy="1381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4"/>
          <p:cNvSpPr/>
          <p:nvPr/>
        </p:nvSpPr>
        <p:spPr>
          <a:xfrm>
            <a:off x="7281250" y="1064975"/>
            <a:ext cx="1555200" cy="948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4"/>
          <p:cNvSpPr txBox="1"/>
          <p:nvPr/>
        </p:nvSpPr>
        <p:spPr>
          <a:xfrm>
            <a:off x="4727250" y="4666400"/>
            <a:ext cx="19794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rgbClr val="FF0000"/>
                </a:solidFill>
              </a:rPr>
              <a:t>Resultados Esperados</a:t>
            </a:r>
            <a:endParaRPr b="1">
              <a:solidFill>
                <a:srgbClr val="FF0000"/>
              </a:solidFill>
            </a:endParaRPr>
          </a:p>
        </p:txBody>
      </p:sp>
      <p:sp>
        <p:nvSpPr>
          <p:cNvPr id="642" name="Google Shape;642;p84"/>
          <p:cNvSpPr txBox="1"/>
          <p:nvPr/>
        </p:nvSpPr>
        <p:spPr>
          <a:xfrm>
            <a:off x="7302625" y="1064975"/>
            <a:ext cx="13137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rgbClr val="FF0000"/>
                </a:solidFill>
              </a:rPr>
              <a:t>Beneficiaros</a:t>
            </a:r>
            <a:endParaRPr b="1">
              <a:solidFill>
                <a:srgbClr val="FF0000"/>
              </a:solidFill>
            </a:endParaRPr>
          </a:p>
        </p:txBody>
      </p:sp>
      <p:sp>
        <p:nvSpPr>
          <p:cNvPr id="643" name="Google Shape;643;p84"/>
          <p:cNvSpPr txBox="1"/>
          <p:nvPr/>
        </p:nvSpPr>
        <p:spPr>
          <a:xfrm>
            <a:off x="5559075" y="1039500"/>
            <a:ext cx="13137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rgbClr val="FF0000"/>
                </a:solidFill>
              </a:rPr>
              <a:t>Procesos Educativos</a:t>
            </a:r>
            <a:endParaRPr b="1">
              <a:solidFill>
                <a:srgbClr val="FF0000"/>
              </a:solidFill>
            </a:endParaRPr>
          </a:p>
        </p:txBody>
      </p:sp>
      <p:sp>
        <p:nvSpPr>
          <p:cNvPr id="644" name="Google Shape;644;p84"/>
          <p:cNvSpPr txBox="1"/>
          <p:nvPr/>
        </p:nvSpPr>
        <p:spPr>
          <a:xfrm>
            <a:off x="430800" y="4742600"/>
            <a:ext cx="19794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rgbClr val="FF0000"/>
                </a:solidFill>
              </a:rPr>
              <a:t>Inversiones</a:t>
            </a:r>
            <a:endParaRPr b="1">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58"/>
          <p:cNvSpPr/>
          <p:nvPr/>
        </p:nvSpPr>
        <p:spPr>
          <a:xfrm>
            <a:off x="3657600" y="2556000"/>
            <a:ext cx="744600" cy="8475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8"/>
          <p:cNvSpPr/>
          <p:nvPr/>
        </p:nvSpPr>
        <p:spPr>
          <a:xfrm>
            <a:off x="0" y="0"/>
            <a:ext cx="2855700" cy="68580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249" name="Google Shape;249;p58"/>
          <p:cNvSpPr/>
          <p:nvPr/>
        </p:nvSpPr>
        <p:spPr>
          <a:xfrm>
            <a:off x="3658425" y="1596775"/>
            <a:ext cx="744600" cy="7707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8"/>
          <p:cNvSpPr txBox="1">
            <a:spLocks noGrp="1"/>
          </p:cNvSpPr>
          <p:nvPr>
            <p:ph type="title"/>
          </p:nvPr>
        </p:nvSpPr>
        <p:spPr>
          <a:xfrm>
            <a:off x="4698275" y="177067"/>
            <a:ext cx="5311200" cy="148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600"/>
              <a:t>Contenidos</a:t>
            </a:r>
            <a:endParaRPr sz="2600">
              <a:solidFill>
                <a:srgbClr val="434343"/>
              </a:solidFill>
            </a:endParaRPr>
          </a:p>
        </p:txBody>
      </p:sp>
      <p:sp>
        <p:nvSpPr>
          <p:cNvPr id="251" name="Google Shape;251;p58"/>
          <p:cNvSpPr txBox="1">
            <a:spLocks noGrp="1"/>
          </p:cNvSpPr>
          <p:nvPr>
            <p:ph type="title" idx="2"/>
          </p:nvPr>
        </p:nvSpPr>
        <p:spPr>
          <a:xfrm>
            <a:off x="4696225" y="1153290"/>
            <a:ext cx="5311200" cy="90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Introducción</a:t>
            </a:r>
            <a:endParaRPr/>
          </a:p>
        </p:txBody>
      </p:sp>
      <p:sp>
        <p:nvSpPr>
          <p:cNvPr id="252" name="Google Shape;252;p58"/>
          <p:cNvSpPr txBox="1">
            <a:spLocks noGrp="1"/>
          </p:cNvSpPr>
          <p:nvPr>
            <p:ph type="subTitle" idx="3"/>
          </p:nvPr>
        </p:nvSpPr>
        <p:spPr>
          <a:xfrm>
            <a:off x="4696225" y="2791625"/>
            <a:ext cx="3562200" cy="77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300"/>
              <a:t>Canvas  en el aula y Canvas  del</a:t>
            </a:r>
            <a:endParaRPr sz="1300"/>
          </a:p>
          <a:p>
            <a:pPr marL="0" lvl="0" indent="0" algn="l" rtl="0">
              <a:spcBef>
                <a:spcPts val="0"/>
              </a:spcBef>
              <a:spcAft>
                <a:spcPts val="0"/>
              </a:spcAft>
              <a:buNone/>
            </a:pPr>
            <a:r>
              <a:rPr lang="es" sz="1300"/>
              <a:t>profesorado para el diseño de proyectos educativos e innovación</a:t>
            </a:r>
            <a:endParaRPr sz="1300"/>
          </a:p>
        </p:txBody>
      </p:sp>
      <p:sp>
        <p:nvSpPr>
          <p:cNvPr id="253" name="Google Shape;253;p58"/>
          <p:cNvSpPr txBox="1">
            <a:spLocks noGrp="1"/>
          </p:cNvSpPr>
          <p:nvPr>
            <p:ph type="title" idx="4"/>
          </p:nvPr>
        </p:nvSpPr>
        <p:spPr>
          <a:xfrm>
            <a:off x="4696225" y="2046657"/>
            <a:ext cx="5311200" cy="90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Doble función metodológica</a:t>
            </a:r>
            <a:endParaRPr/>
          </a:p>
        </p:txBody>
      </p:sp>
      <p:sp>
        <p:nvSpPr>
          <p:cNvPr id="254" name="Google Shape;254;p58"/>
          <p:cNvSpPr txBox="1">
            <a:spLocks noGrp="1"/>
          </p:cNvSpPr>
          <p:nvPr>
            <p:ph type="subTitle" idx="1"/>
          </p:nvPr>
        </p:nvSpPr>
        <p:spPr>
          <a:xfrm>
            <a:off x="4696224" y="1898256"/>
            <a:ext cx="3367200" cy="77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300"/>
              <a:t>Canvas Business Model y su aplicación al entorno educativo.</a:t>
            </a:r>
            <a:endParaRPr sz="1300"/>
          </a:p>
        </p:txBody>
      </p:sp>
      <p:sp>
        <p:nvSpPr>
          <p:cNvPr id="255" name="Google Shape;255;p58"/>
          <p:cNvSpPr txBox="1">
            <a:spLocks noGrp="1"/>
          </p:cNvSpPr>
          <p:nvPr>
            <p:ph type="subTitle" idx="5"/>
          </p:nvPr>
        </p:nvSpPr>
        <p:spPr>
          <a:xfrm>
            <a:off x="4696225" y="4171800"/>
            <a:ext cx="3367200" cy="34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300"/>
              <a:t>Fin y objetivos</a:t>
            </a:r>
            <a:endParaRPr sz="1300"/>
          </a:p>
        </p:txBody>
      </p:sp>
      <p:sp>
        <p:nvSpPr>
          <p:cNvPr id="256" name="Google Shape;256;p58"/>
          <p:cNvSpPr txBox="1">
            <a:spLocks noGrp="1"/>
          </p:cNvSpPr>
          <p:nvPr>
            <p:ph type="title" idx="7"/>
          </p:nvPr>
        </p:nvSpPr>
        <p:spPr>
          <a:xfrm>
            <a:off x="3372225" y="1643374"/>
            <a:ext cx="1258800" cy="69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a:t>1</a:t>
            </a:r>
            <a:endParaRPr/>
          </a:p>
        </p:txBody>
      </p:sp>
      <p:sp>
        <p:nvSpPr>
          <p:cNvPr id="257" name="Google Shape;257;p58"/>
          <p:cNvSpPr txBox="1">
            <a:spLocks noGrp="1"/>
          </p:cNvSpPr>
          <p:nvPr>
            <p:ph type="title" idx="8"/>
          </p:nvPr>
        </p:nvSpPr>
        <p:spPr>
          <a:xfrm>
            <a:off x="3372225" y="2664000"/>
            <a:ext cx="1258800" cy="64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a:t>2</a:t>
            </a:r>
            <a:endParaRPr/>
          </a:p>
        </p:txBody>
      </p:sp>
      <p:sp>
        <p:nvSpPr>
          <p:cNvPr id="258" name="Google Shape;258;p58"/>
          <p:cNvSpPr txBox="1">
            <a:spLocks noGrp="1"/>
          </p:cNvSpPr>
          <p:nvPr>
            <p:ph type="title" idx="2"/>
          </p:nvPr>
        </p:nvSpPr>
        <p:spPr>
          <a:xfrm>
            <a:off x="4696225" y="5445304"/>
            <a:ext cx="5311200" cy="90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Ejemplos prácticos</a:t>
            </a:r>
            <a:endParaRPr/>
          </a:p>
        </p:txBody>
      </p:sp>
      <p:sp>
        <p:nvSpPr>
          <p:cNvPr id="259" name="Google Shape;259;p58"/>
          <p:cNvSpPr txBox="1">
            <a:spLocks noGrp="1"/>
          </p:cNvSpPr>
          <p:nvPr>
            <p:ph type="subTitle" idx="1"/>
          </p:nvPr>
        </p:nvSpPr>
        <p:spPr>
          <a:xfrm>
            <a:off x="4696224" y="6210106"/>
            <a:ext cx="3367200" cy="77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Proyectos ABP </a:t>
            </a:r>
            <a:endParaRPr/>
          </a:p>
        </p:txBody>
      </p:sp>
      <p:sp>
        <p:nvSpPr>
          <p:cNvPr id="260" name="Google Shape;260;p58"/>
          <p:cNvSpPr txBox="1">
            <a:spLocks noGrp="1"/>
          </p:cNvSpPr>
          <p:nvPr>
            <p:ph type="title" idx="6"/>
          </p:nvPr>
        </p:nvSpPr>
        <p:spPr>
          <a:xfrm>
            <a:off x="4696225" y="4481450"/>
            <a:ext cx="4398000" cy="90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s"/>
              <a:t>El Lienzo como herramienta de aprendizaje y su composición</a:t>
            </a:r>
            <a:endParaRPr/>
          </a:p>
        </p:txBody>
      </p:sp>
      <p:sp>
        <p:nvSpPr>
          <p:cNvPr id="261" name="Google Shape;261;p58"/>
          <p:cNvSpPr txBox="1">
            <a:spLocks noGrp="1"/>
          </p:cNvSpPr>
          <p:nvPr>
            <p:ph type="subTitle" idx="5"/>
          </p:nvPr>
        </p:nvSpPr>
        <p:spPr>
          <a:xfrm>
            <a:off x="4696225" y="5296419"/>
            <a:ext cx="3367200" cy="40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300"/>
              <a:t>Pivotar para mejorar</a:t>
            </a:r>
            <a:endParaRPr sz="1300"/>
          </a:p>
        </p:txBody>
      </p:sp>
      <p:sp>
        <p:nvSpPr>
          <p:cNvPr id="262" name="Google Shape;262;p58"/>
          <p:cNvSpPr txBox="1">
            <a:spLocks noGrp="1"/>
          </p:cNvSpPr>
          <p:nvPr>
            <p:ph type="title" idx="6"/>
          </p:nvPr>
        </p:nvSpPr>
        <p:spPr>
          <a:xfrm>
            <a:off x="4698275" y="3407750"/>
            <a:ext cx="4223700" cy="90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ABP. Metodología. Distintas fases y prototipos del proyecto</a:t>
            </a:r>
            <a:endParaRPr/>
          </a:p>
        </p:txBody>
      </p:sp>
      <p:sp>
        <p:nvSpPr>
          <p:cNvPr id="263" name="Google Shape;263;p58"/>
          <p:cNvSpPr/>
          <p:nvPr/>
        </p:nvSpPr>
        <p:spPr>
          <a:xfrm>
            <a:off x="3657600" y="3622800"/>
            <a:ext cx="744600" cy="8475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8"/>
          <p:cNvSpPr txBox="1">
            <a:spLocks noGrp="1"/>
          </p:cNvSpPr>
          <p:nvPr>
            <p:ph type="title" idx="8"/>
          </p:nvPr>
        </p:nvSpPr>
        <p:spPr>
          <a:xfrm>
            <a:off x="3372225" y="3730800"/>
            <a:ext cx="1258800" cy="64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a:t>3</a:t>
            </a:r>
            <a:endParaRPr/>
          </a:p>
        </p:txBody>
      </p:sp>
      <p:sp>
        <p:nvSpPr>
          <p:cNvPr id="265" name="Google Shape;265;p58"/>
          <p:cNvSpPr/>
          <p:nvPr/>
        </p:nvSpPr>
        <p:spPr>
          <a:xfrm>
            <a:off x="3657600" y="4668814"/>
            <a:ext cx="744600" cy="8475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8"/>
          <p:cNvSpPr txBox="1">
            <a:spLocks noGrp="1"/>
          </p:cNvSpPr>
          <p:nvPr>
            <p:ph type="title" idx="8"/>
          </p:nvPr>
        </p:nvSpPr>
        <p:spPr>
          <a:xfrm>
            <a:off x="3372225" y="4776814"/>
            <a:ext cx="1258800" cy="64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a:t>4</a:t>
            </a:r>
            <a:endParaRPr/>
          </a:p>
        </p:txBody>
      </p:sp>
      <p:sp>
        <p:nvSpPr>
          <p:cNvPr id="267" name="Google Shape;267;p58"/>
          <p:cNvSpPr/>
          <p:nvPr/>
        </p:nvSpPr>
        <p:spPr>
          <a:xfrm>
            <a:off x="3657600" y="5705014"/>
            <a:ext cx="744600" cy="8475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8"/>
          <p:cNvSpPr txBox="1">
            <a:spLocks noGrp="1"/>
          </p:cNvSpPr>
          <p:nvPr>
            <p:ph type="title" idx="8"/>
          </p:nvPr>
        </p:nvSpPr>
        <p:spPr>
          <a:xfrm>
            <a:off x="3372225" y="5813014"/>
            <a:ext cx="1258800" cy="64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a:t>5</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p85"/>
          <p:cNvPicPr preferRelativeResize="0"/>
          <p:nvPr/>
        </p:nvPicPr>
        <p:blipFill rotWithShape="1">
          <a:blip r:embed="rId3">
            <a:alphaModFix/>
          </a:blip>
          <a:srcRect l="13881" t="17146" r="15656" b="9041"/>
          <a:stretch/>
        </p:blipFill>
        <p:spPr>
          <a:xfrm>
            <a:off x="192075" y="1267325"/>
            <a:ext cx="8759851" cy="5161701"/>
          </a:xfrm>
          <a:prstGeom prst="rect">
            <a:avLst/>
          </a:prstGeom>
          <a:noFill/>
          <a:ln>
            <a:noFill/>
          </a:ln>
        </p:spPr>
      </p:pic>
      <p:sp>
        <p:nvSpPr>
          <p:cNvPr id="650" name="Google Shape;650;p85"/>
          <p:cNvSpPr txBox="1"/>
          <p:nvPr/>
        </p:nvSpPr>
        <p:spPr>
          <a:xfrm>
            <a:off x="111800" y="344225"/>
            <a:ext cx="80928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b="1">
                <a:solidFill>
                  <a:srgbClr val="434343"/>
                </a:solidFill>
              </a:rPr>
              <a:t>BMC adaptado a Proyectos Educativos. </a:t>
            </a:r>
            <a:endParaRPr sz="2400" b="1">
              <a:solidFill>
                <a:srgbClr val="434343"/>
              </a:solidFill>
            </a:endParaRPr>
          </a:p>
          <a:p>
            <a:pPr marL="0" lvl="0" indent="0" algn="l" rtl="0">
              <a:spcBef>
                <a:spcPts val="0"/>
              </a:spcBef>
              <a:spcAft>
                <a:spcPts val="0"/>
              </a:spcAft>
              <a:buNone/>
            </a:pPr>
            <a:r>
              <a:rPr lang="es" sz="2400" b="1">
                <a:solidFill>
                  <a:srgbClr val="434343"/>
                </a:solidFill>
              </a:rPr>
              <a:t>Ejemplo Fomento de la lectura</a:t>
            </a:r>
            <a:endParaRPr/>
          </a:p>
        </p:txBody>
      </p:sp>
      <p:sp>
        <p:nvSpPr>
          <p:cNvPr id="651" name="Google Shape;651;p85"/>
          <p:cNvSpPr/>
          <p:nvPr/>
        </p:nvSpPr>
        <p:spPr>
          <a:xfrm>
            <a:off x="430800" y="1688300"/>
            <a:ext cx="1362300" cy="768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85"/>
          <p:cNvSpPr/>
          <p:nvPr/>
        </p:nvSpPr>
        <p:spPr>
          <a:xfrm>
            <a:off x="2085200" y="1688300"/>
            <a:ext cx="1362300" cy="768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85"/>
          <p:cNvSpPr/>
          <p:nvPr/>
        </p:nvSpPr>
        <p:spPr>
          <a:xfrm>
            <a:off x="2085200" y="3463875"/>
            <a:ext cx="1163400" cy="768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5"/>
          <p:cNvSpPr/>
          <p:nvPr/>
        </p:nvSpPr>
        <p:spPr>
          <a:xfrm>
            <a:off x="3856025" y="1776625"/>
            <a:ext cx="1362300" cy="768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5"/>
          <p:cNvSpPr/>
          <p:nvPr/>
        </p:nvSpPr>
        <p:spPr>
          <a:xfrm>
            <a:off x="352375" y="5076550"/>
            <a:ext cx="2896200" cy="997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85"/>
          <p:cNvSpPr/>
          <p:nvPr/>
        </p:nvSpPr>
        <p:spPr>
          <a:xfrm>
            <a:off x="4661475" y="5123600"/>
            <a:ext cx="2896200" cy="84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85"/>
          <p:cNvSpPr/>
          <p:nvPr/>
        </p:nvSpPr>
        <p:spPr>
          <a:xfrm>
            <a:off x="5559075" y="3463875"/>
            <a:ext cx="1555200" cy="948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5"/>
          <p:cNvSpPr/>
          <p:nvPr/>
        </p:nvSpPr>
        <p:spPr>
          <a:xfrm>
            <a:off x="5559075" y="1700425"/>
            <a:ext cx="1555200" cy="948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85"/>
          <p:cNvSpPr/>
          <p:nvPr/>
        </p:nvSpPr>
        <p:spPr>
          <a:xfrm>
            <a:off x="5482875" y="1420500"/>
            <a:ext cx="1631400" cy="1381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85"/>
          <p:cNvSpPr/>
          <p:nvPr/>
        </p:nvSpPr>
        <p:spPr>
          <a:xfrm>
            <a:off x="7281250" y="1369775"/>
            <a:ext cx="1555200" cy="948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5"/>
          <p:cNvSpPr txBox="1"/>
          <p:nvPr/>
        </p:nvSpPr>
        <p:spPr>
          <a:xfrm>
            <a:off x="4727250" y="5123600"/>
            <a:ext cx="19794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rgbClr val="FF0000"/>
                </a:solidFill>
              </a:rPr>
              <a:t>Resultados Esperados</a:t>
            </a:r>
            <a:endParaRPr b="1">
              <a:solidFill>
                <a:srgbClr val="FF0000"/>
              </a:solidFill>
            </a:endParaRPr>
          </a:p>
        </p:txBody>
      </p:sp>
      <p:sp>
        <p:nvSpPr>
          <p:cNvPr id="662" name="Google Shape;662;p85"/>
          <p:cNvSpPr txBox="1"/>
          <p:nvPr/>
        </p:nvSpPr>
        <p:spPr>
          <a:xfrm>
            <a:off x="7302625" y="1369775"/>
            <a:ext cx="13137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rgbClr val="FF0000"/>
                </a:solidFill>
              </a:rPr>
              <a:t>Beneficiaros</a:t>
            </a:r>
            <a:endParaRPr b="1">
              <a:solidFill>
                <a:srgbClr val="FF0000"/>
              </a:solidFill>
            </a:endParaRPr>
          </a:p>
        </p:txBody>
      </p:sp>
      <p:sp>
        <p:nvSpPr>
          <p:cNvPr id="663" name="Google Shape;663;p85"/>
          <p:cNvSpPr txBox="1"/>
          <p:nvPr/>
        </p:nvSpPr>
        <p:spPr>
          <a:xfrm>
            <a:off x="5559075" y="1420500"/>
            <a:ext cx="13137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rgbClr val="FF0000"/>
                </a:solidFill>
              </a:rPr>
              <a:t>Procesos Educativos</a:t>
            </a:r>
            <a:endParaRPr b="1">
              <a:solidFill>
                <a:srgbClr val="FF0000"/>
              </a:solidFill>
            </a:endParaRPr>
          </a:p>
        </p:txBody>
      </p:sp>
      <p:sp>
        <p:nvSpPr>
          <p:cNvPr id="664" name="Google Shape;664;p85"/>
          <p:cNvSpPr txBox="1"/>
          <p:nvPr/>
        </p:nvSpPr>
        <p:spPr>
          <a:xfrm>
            <a:off x="430800" y="5123600"/>
            <a:ext cx="19794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b="1">
                <a:solidFill>
                  <a:srgbClr val="FF0000"/>
                </a:solidFill>
              </a:rPr>
              <a:t>Inversiones</a:t>
            </a:r>
            <a:endParaRPr b="1">
              <a:solidFill>
                <a:srgbClr val="FF0000"/>
              </a:solidFill>
            </a:endParaRPr>
          </a:p>
        </p:txBody>
      </p:sp>
      <p:sp>
        <p:nvSpPr>
          <p:cNvPr id="665" name="Google Shape;665;p85"/>
          <p:cNvSpPr txBox="1"/>
          <p:nvPr/>
        </p:nvSpPr>
        <p:spPr>
          <a:xfrm>
            <a:off x="1889300" y="3548325"/>
            <a:ext cx="1555200" cy="436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s" sz="1100"/>
              <a:t>Aulas</a:t>
            </a:r>
            <a:endParaRPr sz="1100"/>
          </a:p>
          <a:p>
            <a:pPr marL="457200" lvl="0" indent="-298450" algn="l" rtl="0">
              <a:spcBef>
                <a:spcPts val="0"/>
              </a:spcBef>
              <a:spcAft>
                <a:spcPts val="0"/>
              </a:spcAft>
              <a:buSzPts val="1100"/>
              <a:buChar char="●"/>
            </a:pPr>
            <a:r>
              <a:rPr lang="es" sz="1100"/>
              <a:t>Talleres</a:t>
            </a:r>
            <a:endParaRPr sz="1100"/>
          </a:p>
          <a:p>
            <a:pPr marL="457200" lvl="0" indent="-298450" algn="l" rtl="0">
              <a:spcBef>
                <a:spcPts val="0"/>
              </a:spcBef>
              <a:spcAft>
                <a:spcPts val="0"/>
              </a:spcAft>
              <a:buSzPts val="1100"/>
              <a:buChar char="●"/>
            </a:pPr>
            <a:r>
              <a:rPr lang="es" sz="1100"/>
              <a:t>Bibliotecas</a:t>
            </a:r>
            <a:endParaRPr sz="1100"/>
          </a:p>
          <a:p>
            <a:pPr marL="457200" lvl="0" indent="-298450" algn="l" rtl="0">
              <a:spcBef>
                <a:spcPts val="0"/>
              </a:spcBef>
              <a:spcAft>
                <a:spcPts val="0"/>
              </a:spcAft>
              <a:buSzPts val="1100"/>
              <a:buChar char="●"/>
            </a:pPr>
            <a:r>
              <a:rPr lang="es" sz="1100"/>
              <a:t>Medios.</a:t>
            </a:r>
            <a:endParaRPr sz="1100"/>
          </a:p>
          <a:p>
            <a:pPr marL="457200" lvl="0" indent="-298450" algn="l" rtl="0">
              <a:spcBef>
                <a:spcPts val="0"/>
              </a:spcBef>
              <a:spcAft>
                <a:spcPts val="0"/>
              </a:spcAft>
              <a:buSzPts val="1100"/>
              <a:buChar char="●"/>
            </a:pPr>
            <a:r>
              <a:rPr lang="es" sz="1100"/>
              <a:t>Libros</a:t>
            </a:r>
            <a:endParaRPr sz="1100"/>
          </a:p>
        </p:txBody>
      </p:sp>
      <p:sp>
        <p:nvSpPr>
          <p:cNvPr id="666" name="Google Shape;666;p85"/>
          <p:cNvSpPr txBox="1"/>
          <p:nvPr/>
        </p:nvSpPr>
        <p:spPr>
          <a:xfrm>
            <a:off x="334350" y="1973050"/>
            <a:ext cx="1555200" cy="436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s" sz="1100"/>
              <a:t>Escuelas</a:t>
            </a:r>
            <a:endParaRPr sz="1100"/>
          </a:p>
          <a:p>
            <a:pPr marL="457200" lvl="0" indent="-298450" algn="l" rtl="0">
              <a:spcBef>
                <a:spcPts val="0"/>
              </a:spcBef>
              <a:spcAft>
                <a:spcPts val="0"/>
              </a:spcAft>
              <a:buSzPts val="1100"/>
              <a:buChar char="●"/>
            </a:pPr>
            <a:r>
              <a:rPr lang="es" sz="1100"/>
              <a:t>Maestros</a:t>
            </a:r>
            <a:endParaRPr sz="1100"/>
          </a:p>
          <a:p>
            <a:pPr marL="457200" lvl="0" indent="-298450" algn="l" rtl="0">
              <a:spcBef>
                <a:spcPts val="0"/>
              </a:spcBef>
              <a:spcAft>
                <a:spcPts val="0"/>
              </a:spcAft>
              <a:buSzPts val="1100"/>
              <a:buChar char="●"/>
            </a:pPr>
            <a:r>
              <a:rPr lang="es" sz="1100"/>
              <a:t>Biblitecari@s</a:t>
            </a:r>
            <a:endParaRPr sz="1100"/>
          </a:p>
        </p:txBody>
      </p:sp>
      <p:sp>
        <p:nvSpPr>
          <p:cNvPr id="667" name="Google Shape;667;p85"/>
          <p:cNvSpPr txBox="1"/>
          <p:nvPr/>
        </p:nvSpPr>
        <p:spPr>
          <a:xfrm>
            <a:off x="7281250" y="1973050"/>
            <a:ext cx="1555200" cy="436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s" sz="1100"/>
              <a:t>Alumnado</a:t>
            </a:r>
            <a:endParaRPr sz="1100"/>
          </a:p>
          <a:p>
            <a:pPr marL="457200" lvl="0" indent="-298450" algn="l" rtl="0">
              <a:spcBef>
                <a:spcPts val="0"/>
              </a:spcBef>
              <a:spcAft>
                <a:spcPts val="0"/>
              </a:spcAft>
              <a:buSzPts val="1100"/>
              <a:buChar char="●"/>
            </a:pPr>
            <a:r>
              <a:rPr lang="es" sz="1100"/>
              <a:t>Profesores</a:t>
            </a:r>
            <a:endParaRPr sz="1100"/>
          </a:p>
          <a:p>
            <a:pPr marL="457200" lvl="0" indent="-298450" algn="l" rtl="0">
              <a:spcBef>
                <a:spcPts val="0"/>
              </a:spcBef>
              <a:spcAft>
                <a:spcPts val="0"/>
              </a:spcAft>
              <a:buSzPts val="1100"/>
              <a:buChar char="●"/>
            </a:pPr>
            <a:r>
              <a:rPr lang="es" sz="1100"/>
              <a:t>Famila</a:t>
            </a:r>
            <a:endParaRPr sz="1100"/>
          </a:p>
          <a:p>
            <a:pPr marL="457200" lvl="0" indent="-298450" algn="l" rtl="0">
              <a:spcBef>
                <a:spcPts val="0"/>
              </a:spcBef>
              <a:spcAft>
                <a:spcPts val="0"/>
              </a:spcAft>
              <a:buSzPts val="1100"/>
              <a:buChar char="●"/>
            </a:pPr>
            <a:r>
              <a:rPr lang="es" sz="1100"/>
              <a:t>etc..</a:t>
            </a:r>
            <a:endParaRPr sz="1100"/>
          </a:p>
        </p:txBody>
      </p:sp>
      <p:sp>
        <p:nvSpPr>
          <p:cNvPr id="668" name="Google Shape;668;p85"/>
          <p:cNvSpPr txBox="1"/>
          <p:nvPr/>
        </p:nvSpPr>
        <p:spPr>
          <a:xfrm>
            <a:off x="5452450" y="3725650"/>
            <a:ext cx="1555200" cy="436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s" sz="1100"/>
              <a:t>Web</a:t>
            </a:r>
            <a:endParaRPr sz="1100"/>
          </a:p>
          <a:p>
            <a:pPr marL="457200" lvl="0" indent="-298450" algn="l" rtl="0">
              <a:spcBef>
                <a:spcPts val="0"/>
              </a:spcBef>
              <a:spcAft>
                <a:spcPts val="0"/>
              </a:spcAft>
              <a:buSzPts val="1100"/>
              <a:buChar char="●"/>
            </a:pPr>
            <a:r>
              <a:rPr lang="es" sz="1100"/>
              <a:t>Clase</a:t>
            </a:r>
            <a:endParaRPr sz="1100"/>
          </a:p>
          <a:p>
            <a:pPr marL="457200" lvl="0" indent="-298450" algn="l" rtl="0">
              <a:spcBef>
                <a:spcPts val="0"/>
              </a:spcBef>
              <a:spcAft>
                <a:spcPts val="0"/>
              </a:spcAft>
              <a:buSzPts val="1100"/>
              <a:buChar char="●"/>
            </a:pPr>
            <a:r>
              <a:rPr lang="es" sz="1100"/>
              <a:t>RRSS (edad)</a:t>
            </a:r>
            <a:endParaRPr sz="1100"/>
          </a:p>
          <a:p>
            <a:pPr marL="457200" lvl="0" indent="-298450" algn="l" rtl="0">
              <a:spcBef>
                <a:spcPts val="0"/>
              </a:spcBef>
              <a:spcAft>
                <a:spcPts val="0"/>
              </a:spcAft>
              <a:buSzPts val="1100"/>
              <a:buChar char="●"/>
            </a:pPr>
            <a:r>
              <a:rPr lang="es" sz="1100"/>
              <a:t>Talleres</a:t>
            </a:r>
            <a:endParaRPr sz="1100"/>
          </a:p>
          <a:p>
            <a:pPr marL="457200" lvl="0" indent="-298450" algn="l" rtl="0">
              <a:spcBef>
                <a:spcPts val="0"/>
              </a:spcBef>
              <a:spcAft>
                <a:spcPts val="0"/>
              </a:spcAft>
              <a:buSzPts val="1100"/>
              <a:buChar char="●"/>
            </a:pPr>
            <a:r>
              <a:rPr lang="es" sz="1100"/>
              <a:t>Dípticos.</a:t>
            </a:r>
            <a:endParaRPr sz="1100"/>
          </a:p>
        </p:txBody>
      </p:sp>
      <p:sp>
        <p:nvSpPr>
          <p:cNvPr id="669" name="Google Shape;669;p85"/>
          <p:cNvSpPr/>
          <p:nvPr/>
        </p:nvSpPr>
        <p:spPr>
          <a:xfrm>
            <a:off x="8128400" y="295702"/>
            <a:ext cx="733417" cy="849604"/>
          </a:xfrm>
          <a:custGeom>
            <a:avLst/>
            <a:gdLst/>
            <a:ahLst/>
            <a:cxnLst/>
            <a:rect l="l" t="t" r="r" b="b"/>
            <a:pathLst>
              <a:path w="11028" h="12666" extrusionOk="0">
                <a:moveTo>
                  <a:pt x="8538" y="820"/>
                </a:moveTo>
                <a:lnTo>
                  <a:pt x="8538" y="2710"/>
                </a:lnTo>
                <a:lnTo>
                  <a:pt x="8412" y="2584"/>
                </a:lnTo>
                <a:cubicBezTo>
                  <a:pt x="8333" y="2505"/>
                  <a:pt x="8223" y="2466"/>
                  <a:pt x="8113" y="2466"/>
                </a:cubicBezTo>
                <a:cubicBezTo>
                  <a:pt x="8003" y="2466"/>
                  <a:pt x="7892" y="2505"/>
                  <a:pt x="7814" y="2584"/>
                </a:cubicBezTo>
                <a:lnTo>
                  <a:pt x="7719" y="2710"/>
                </a:lnTo>
                <a:lnTo>
                  <a:pt x="7719" y="820"/>
                </a:lnTo>
                <a:close/>
                <a:moveTo>
                  <a:pt x="10177" y="820"/>
                </a:moveTo>
                <a:lnTo>
                  <a:pt x="10177" y="9357"/>
                </a:lnTo>
                <a:lnTo>
                  <a:pt x="2458" y="9357"/>
                </a:lnTo>
                <a:lnTo>
                  <a:pt x="2458" y="820"/>
                </a:lnTo>
                <a:lnTo>
                  <a:pt x="6869" y="820"/>
                </a:lnTo>
                <a:lnTo>
                  <a:pt x="6869" y="3687"/>
                </a:lnTo>
                <a:cubicBezTo>
                  <a:pt x="6869" y="3813"/>
                  <a:pt x="6932" y="3970"/>
                  <a:pt x="7026" y="4033"/>
                </a:cubicBezTo>
                <a:cubicBezTo>
                  <a:pt x="7100" y="4093"/>
                  <a:pt x="7196" y="4124"/>
                  <a:pt x="7292" y="4124"/>
                </a:cubicBezTo>
                <a:cubicBezTo>
                  <a:pt x="7400" y="4124"/>
                  <a:pt x="7510" y="4085"/>
                  <a:pt x="7593" y="4002"/>
                </a:cubicBezTo>
                <a:lnTo>
                  <a:pt x="8129" y="3466"/>
                </a:lnTo>
                <a:lnTo>
                  <a:pt x="8664" y="3970"/>
                </a:lnTo>
                <a:cubicBezTo>
                  <a:pt x="8719" y="4024"/>
                  <a:pt x="8844" y="4102"/>
                  <a:pt x="8958" y="4102"/>
                </a:cubicBezTo>
                <a:cubicBezTo>
                  <a:pt x="8976" y="4102"/>
                  <a:pt x="8994" y="4100"/>
                  <a:pt x="9011" y="4096"/>
                </a:cubicBezTo>
                <a:cubicBezTo>
                  <a:pt x="9200" y="4033"/>
                  <a:pt x="9357" y="3876"/>
                  <a:pt x="9357" y="3687"/>
                </a:cubicBezTo>
                <a:lnTo>
                  <a:pt x="9357" y="820"/>
                </a:lnTo>
                <a:close/>
                <a:moveTo>
                  <a:pt x="1639" y="851"/>
                </a:moveTo>
                <a:lnTo>
                  <a:pt x="1639" y="9326"/>
                </a:lnTo>
                <a:cubicBezTo>
                  <a:pt x="1355" y="9326"/>
                  <a:pt x="1103" y="9389"/>
                  <a:pt x="820" y="9546"/>
                </a:cubicBezTo>
                <a:lnTo>
                  <a:pt x="820" y="2017"/>
                </a:lnTo>
                <a:cubicBezTo>
                  <a:pt x="820" y="1481"/>
                  <a:pt x="1166" y="1040"/>
                  <a:pt x="1639" y="851"/>
                </a:cubicBezTo>
                <a:close/>
                <a:moveTo>
                  <a:pt x="10145" y="10177"/>
                </a:moveTo>
                <a:lnTo>
                  <a:pt x="10145" y="11846"/>
                </a:lnTo>
                <a:lnTo>
                  <a:pt x="1639" y="11846"/>
                </a:lnTo>
                <a:cubicBezTo>
                  <a:pt x="1166" y="11846"/>
                  <a:pt x="820" y="11500"/>
                  <a:pt x="820" y="11027"/>
                </a:cubicBezTo>
                <a:cubicBezTo>
                  <a:pt x="820" y="10555"/>
                  <a:pt x="1166" y="10177"/>
                  <a:pt x="1639" y="10177"/>
                </a:cubicBezTo>
                <a:close/>
                <a:moveTo>
                  <a:pt x="1985" y="0"/>
                </a:moveTo>
                <a:cubicBezTo>
                  <a:pt x="851" y="32"/>
                  <a:pt x="0" y="946"/>
                  <a:pt x="0" y="2017"/>
                </a:cubicBezTo>
                <a:lnTo>
                  <a:pt x="0" y="11027"/>
                </a:lnTo>
                <a:cubicBezTo>
                  <a:pt x="0" y="11909"/>
                  <a:pt x="725" y="12665"/>
                  <a:pt x="1639" y="12665"/>
                </a:cubicBezTo>
                <a:lnTo>
                  <a:pt x="10618" y="12665"/>
                </a:lnTo>
                <a:cubicBezTo>
                  <a:pt x="10870" y="12665"/>
                  <a:pt x="11027" y="12476"/>
                  <a:pt x="11027" y="12224"/>
                </a:cubicBezTo>
                <a:lnTo>
                  <a:pt x="11027" y="379"/>
                </a:lnTo>
                <a:cubicBezTo>
                  <a:pt x="11027" y="189"/>
                  <a:pt x="10807" y="0"/>
                  <a:pt x="10586" y="0"/>
                </a:cubicBezTo>
                <a:close/>
              </a:path>
            </a:pathLst>
          </a:custGeom>
          <a:solidFill>
            <a:srgbClr val="85B01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70" name="Google Shape;670;p85"/>
          <p:cNvSpPr txBox="1"/>
          <p:nvPr/>
        </p:nvSpPr>
        <p:spPr>
          <a:xfrm>
            <a:off x="862025" y="5458875"/>
            <a:ext cx="2994000" cy="436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s" sz="1100"/>
              <a:t>Tiempo </a:t>
            </a:r>
            <a:endParaRPr sz="1100"/>
          </a:p>
          <a:p>
            <a:pPr marL="457200" lvl="0" indent="-298450" algn="l" rtl="0">
              <a:spcBef>
                <a:spcPts val="0"/>
              </a:spcBef>
              <a:spcAft>
                <a:spcPts val="0"/>
              </a:spcAft>
              <a:buSzPts val="1100"/>
              <a:buChar char="●"/>
            </a:pPr>
            <a:r>
              <a:rPr lang="es" sz="1100"/>
              <a:t>Financiación</a:t>
            </a:r>
            <a:endParaRPr sz="1100"/>
          </a:p>
          <a:p>
            <a:pPr marL="457200" lvl="0" indent="-298450" algn="l" rtl="0">
              <a:spcBef>
                <a:spcPts val="0"/>
              </a:spcBef>
              <a:spcAft>
                <a:spcPts val="0"/>
              </a:spcAft>
              <a:buSzPts val="1100"/>
              <a:buChar char="●"/>
            </a:pPr>
            <a:r>
              <a:rPr lang="es" sz="1100"/>
              <a:t>Amuento de ejmplares en bliblioteca</a:t>
            </a:r>
            <a:endParaRPr sz="1100"/>
          </a:p>
          <a:p>
            <a:pPr marL="457200" lvl="0" indent="-298450" algn="l" rtl="0">
              <a:spcBef>
                <a:spcPts val="0"/>
              </a:spcBef>
              <a:spcAft>
                <a:spcPts val="0"/>
              </a:spcAft>
              <a:buSzPts val="1100"/>
              <a:buChar char="●"/>
            </a:pPr>
            <a:r>
              <a:rPr lang="es" sz="1100"/>
              <a:t>Talleres de lectura.</a:t>
            </a:r>
            <a:endParaRPr sz="1100"/>
          </a:p>
        </p:txBody>
      </p:sp>
      <p:sp>
        <p:nvSpPr>
          <p:cNvPr id="671" name="Google Shape;671;p85"/>
          <p:cNvSpPr txBox="1"/>
          <p:nvPr/>
        </p:nvSpPr>
        <p:spPr>
          <a:xfrm>
            <a:off x="5776600" y="5536400"/>
            <a:ext cx="2994000" cy="436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s" sz="1100"/>
              <a:t>Evaluación</a:t>
            </a:r>
            <a:endParaRPr sz="1100"/>
          </a:p>
          <a:p>
            <a:pPr marL="457200" lvl="0" indent="-298450" algn="l" rtl="0">
              <a:spcBef>
                <a:spcPts val="0"/>
              </a:spcBef>
              <a:spcAft>
                <a:spcPts val="0"/>
              </a:spcAft>
              <a:buSzPts val="1100"/>
              <a:buChar char="●"/>
            </a:pPr>
            <a:r>
              <a:rPr lang="es" sz="1100"/>
              <a:t>Impacto “ROI”</a:t>
            </a:r>
            <a:endParaRPr sz="1100"/>
          </a:p>
          <a:p>
            <a:pPr marL="457200" lvl="0" indent="-298450" algn="l" rtl="0">
              <a:spcBef>
                <a:spcPts val="0"/>
              </a:spcBef>
              <a:spcAft>
                <a:spcPts val="0"/>
              </a:spcAft>
              <a:buSzPts val="1100"/>
              <a:buChar char="●"/>
            </a:pPr>
            <a:r>
              <a:rPr lang="es" sz="1100"/>
              <a:t>Aprendizaje</a:t>
            </a:r>
            <a:endParaRPr sz="1100"/>
          </a:p>
          <a:p>
            <a:pPr marL="457200" lvl="0" indent="-298450" algn="l" rtl="0">
              <a:spcBef>
                <a:spcPts val="0"/>
              </a:spcBef>
              <a:spcAft>
                <a:spcPts val="0"/>
              </a:spcAft>
              <a:buSzPts val="1100"/>
              <a:buChar char="●"/>
            </a:pPr>
            <a:r>
              <a:rPr lang="es" sz="1100"/>
              <a:t>Incorporación</a:t>
            </a:r>
            <a:endParaRPr sz="1100"/>
          </a:p>
        </p:txBody>
      </p:sp>
      <p:sp>
        <p:nvSpPr>
          <p:cNvPr id="672" name="Google Shape;672;p85"/>
          <p:cNvSpPr txBox="1"/>
          <p:nvPr/>
        </p:nvSpPr>
        <p:spPr>
          <a:xfrm>
            <a:off x="5438325" y="2108425"/>
            <a:ext cx="1555200" cy="436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s" sz="1100"/>
              <a:t>Motivacional </a:t>
            </a:r>
            <a:endParaRPr sz="1100"/>
          </a:p>
          <a:p>
            <a:pPr marL="457200" lvl="0" indent="-298450" algn="l" rtl="0">
              <a:spcBef>
                <a:spcPts val="0"/>
              </a:spcBef>
              <a:spcAft>
                <a:spcPts val="0"/>
              </a:spcAft>
              <a:buSzPts val="1100"/>
              <a:buChar char="●"/>
            </a:pPr>
            <a:r>
              <a:rPr lang="es" sz="1100"/>
              <a:t>Informal</a:t>
            </a:r>
            <a:endParaRPr sz="1100"/>
          </a:p>
        </p:txBody>
      </p:sp>
      <p:sp>
        <p:nvSpPr>
          <p:cNvPr id="673" name="Google Shape;673;p85"/>
          <p:cNvSpPr txBox="1"/>
          <p:nvPr/>
        </p:nvSpPr>
        <p:spPr>
          <a:xfrm>
            <a:off x="3807800" y="1973050"/>
            <a:ext cx="1555200" cy="43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100"/>
              <a:t>Uso de  la lectura desde edades tempranas.</a:t>
            </a:r>
            <a:endParaRPr sz="1100"/>
          </a:p>
        </p:txBody>
      </p:sp>
      <p:sp>
        <p:nvSpPr>
          <p:cNvPr id="674" name="Google Shape;674;p85"/>
          <p:cNvSpPr txBox="1"/>
          <p:nvPr/>
        </p:nvSpPr>
        <p:spPr>
          <a:xfrm>
            <a:off x="1889300" y="1419675"/>
            <a:ext cx="1555200" cy="43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a:p>
            <a:pPr marL="457200" lvl="0" indent="-298450" algn="l" rtl="0">
              <a:spcBef>
                <a:spcPts val="0"/>
              </a:spcBef>
              <a:spcAft>
                <a:spcPts val="0"/>
              </a:spcAft>
              <a:buSzPts val="1100"/>
              <a:buChar char="●"/>
            </a:pPr>
            <a:r>
              <a:rPr lang="es" sz="1100"/>
              <a:t>Talleres de lectura</a:t>
            </a:r>
            <a:endParaRPr sz="1100"/>
          </a:p>
          <a:p>
            <a:pPr marL="457200" lvl="0" indent="-298450" algn="l" rtl="0">
              <a:spcBef>
                <a:spcPts val="0"/>
              </a:spcBef>
              <a:spcAft>
                <a:spcPts val="0"/>
              </a:spcAft>
              <a:buSzPts val="1100"/>
              <a:buChar char="●"/>
            </a:pPr>
            <a:r>
              <a:rPr lang="es" sz="1100"/>
              <a:t>Lectura en voz alta</a:t>
            </a:r>
            <a:endParaRPr sz="1100"/>
          </a:p>
          <a:p>
            <a:pPr marL="457200" lvl="0" indent="-298450" algn="l" rtl="0">
              <a:spcBef>
                <a:spcPts val="0"/>
              </a:spcBef>
              <a:spcAft>
                <a:spcPts val="0"/>
              </a:spcAft>
              <a:buSzPts val="1100"/>
              <a:buChar char="●"/>
            </a:pPr>
            <a:r>
              <a:rPr lang="es" sz="1100"/>
              <a:t>Debates</a:t>
            </a:r>
            <a:endParaRPr sz="1100"/>
          </a:p>
          <a:p>
            <a:pPr marL="457200" lvl="0" indent="-298450" algn="l" rtl="0">
              <a:spcBef>
                <a:spcPts val="0"/>
              </a:spcBef>
              <a:spcAft>
                <a:spcPts val="0"/>
              </a:spcAft>
              <a:buSzPts val="1100"/>
              <a:buChar char="●"/>
            </a:pPr>
            <a:r>
              <a:rPr lang="es" sz="1100"/>
              <a:t>Ferias de libro</a:t>
            </a:r>
            <a:endParaRPr sz="1100"/>
          </a:p>
          <a:p>
            <a:pPr marL="457200" lvl="0" indent="-298450" algn="l" rtl="0">
              <a:spcBef>
                <a:spcPts val="0"/>
              </a:spcBef>
              <a:spcAft>
                <a:spcPts val="0"/>
              </a:spcAft>
              <a:buSzPts val="1100"/>
              <a:buChar char="●"/>
            </a:pPr>
            <a:r>
              <a:rPr lang="es" sz="1100"/>
              <a:t>Acudir a la biblioteca</a:t>
            </a:r>
            <a:endParaRPr sz="11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86"/>
          <p:cNvSpPr/>
          <p:nvPr/>
        </p:nvSpPr>
        <p:spPr>
          <a:xfrm>
            <a:off x="0" y="1369800"/>
            <a:ext cx="9144000" cy="41184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6"/>
          <p:cNvSpPr txBox="1">
            <a:spLocks noGrp="1"/>
          </p:cNvSpPr>
          <p:nvPr>
            <p:ph type="title"/>
          </p:nvPr>
        </p:nvSpPr>
        <p:spPr>
          <a:xfrm>
            <a:off x="5153475" y="1462400"/>
            <a:ext cx="3055500" cy="14859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r>
              <a:rPr lang="es" b="0"/>
              <a:t>Sobre Canvas …</a:t>
            </a:r>
            <a:endParaRPr b="0"/>
          </a:p>
          <a:p>
            <a:pPr marL="0" lvl="0" indent="0" algn="l" rtl="0">
              <a:lnSpc>
                <a:spcPct val="100000"/>
              </a:lnSpc>
              <a:spcBef>
                <a:spcPts val="0"/>
              </a:spcBef>
              <a:spcAft>
                <a:spcPts val="0"/>
              </a:spcAft>
              <a:buClr>
                <a:schemeClr val="dk1"/>
              </a:buClr>
              <a:buSzPts val="1100"/>
              <a:buFont typeface="Arial"/>
              <a:buNone/>
            </a:pPr>
            <a:r>
              <a:rPr lang="es" b="0"/>
              <a:t>Resumen y ejemplo práctico</a:t>
            </a:r>
            <a:endParaRPr b="0"/>
          </a:p>
        </p:txBody>
      </p:sp>
      <p:sp>
        <p:nvSpPr>
          <p:cNvPr id="681" name="Google Shape;681;p86"/>
          <p:cNvSpPr txBox="1">
            <a:spLocks noGrp="1"/>
          </p:cNvSpPr>
          <p:nvPr>
            <p:ph type="subTitle" idx="1"/>
          </p:nvPr>
        </p:nvSpPr>
        <p:spPr>
          <a:xfrm>
            <a:off x="5153475" y="2948400"/>
            <a:ext cx="3245400" cy="1704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s" sz="1500">
                <a:solidFill>
                  <a:schemeClr val="dk2"/>
                </a:solidFill>
              </a:rPr>
              <a:t>Modelo Canvas | Cómo aplicar el modelo Canvas en el lienzo | Ejemplo práctico</a:t>
            </a:r>
            <a:endParaRPr sz="2300">
              <a:solidFill>
                <a:schemeClr val="dk1"/>
              </a:solidFill>
              <a:highlight>
                <a:srgbClr val="F9F9F9"/>
              </a:highlight>
              <a:latin typeface="Roboto"/>
              <a:ea typeface="Roboto"/>
              <a:cs typeface="Roboto"/>
              <a:sym typeface="Roboto"/>
            </a:endParaRPr>
          </a:p>
          <a:p>
            <a:pPr marL="0" lvl="0" indent="0" algn="l" rtl="0">
              <a:spcBef>
                <a:spcPts val="0"/>
              </a:spcBef>
              <a:spcAft>
                <a:spcPts val="0"/>
              </a:spcAft>
              <a:buNone/>
            </a:pPr>
            <a:endParaRPr sz="1500">
              <a:solidFill>
                <a:schemeClr val="dk2"/>
              </a:solidFill>
            </a:endParaRPr>
          </a:p>
          <a:p>
            <a:pPr marL="0" lvl="0" indent="0" algn="l" rtl="0">
              <a:spcBef>
                <a:spcPts val="0"/>
              </a:spcBef>
              <a:spcAft>
                <a:spcPts val="0"/>
              </a:spcAft>
              <a:buNone/>
            </a:pPr>
            <a:r>
              <a:rPr lang="es" sz="1500">
                <a:solidFill>
                  <a:schemeClr val="dk2"/>
                </a:solidFill>
              </a:rPr>
              <a:t>http://trabajardesdecasasi.com/</a:t>
            </a:r>
            <a:endParaRPr sz="1500">
              <a:solidFill>
                <a:schemeClr val="dk2"/>
              </a:solidFill>
            </a:endParaRPr>
          </a:p>
          <a:p>
            <a:pPr marL="0" lvl="0" indent="0" algn="l" rtl="0">
              <a:spcBef>
                <a:spcPts val="0"/>
              </a:spcBef>
              <a:spcAft>
                <a:spcPts val="0"/>
              </a:spcAft>
              <a:buNone/>
            </a:pPr>
            <a:r>
              <a:rPr lang="es" sz="1500" u="sng">
                <a:solidFill>
                  <a:schemeClr val="hlink"/>
                </a:solidFill>
                <a:hlinkClick r:id="rId3"/>
              </a:rPr>
              <a:t>https://www.youtube.com/watch?v=i1Le5GYkBT8</a:t>
            </a:r>
            <a:endParaRPr sz="1500">
              <a:solidFill>
                <a:schemeClr val="dk2"/>
              </a:solidFill>
            </a:endParaRPr>
          </a:p>
          <a:p>
            <a:pPr marL="0" lvl="0" indent="0" algn="l" rtl="0">
              <a:spcBef>
                <a:spcPts val="0"/>
              </a:spcBef>
              <a:spcAft>
                <a:spcPts val="0"/>
              </a:spcAft>
              <a:buNone/>
            </a:pPr>
            <a:endParaRPr sz="1500">
              <a:solidFill>
                <a:schemeClr val="dk2"/>
              </a:solidFill>
            </a:endParaRPr>
          </a:p>
        </p:txBody>
      </p:sp>
      <p:sp>
        <p:nvSpPr>
          <p:cNvPr id="682" name="Google Shape;682;p86"/>
          <p:cNvSpPr/>
          <p:nvPr/>
        </p:nvSpPr>
        <p:spPr>
          <a:xfrm rot="-5400000">
            <a:off x="1509625" y="1411368"/>
            <a:ext cx="2934600" cy="4035300"/>
          </a:xfrm>
          <a:prstGeom prst="roundRect">
            <a:avLst>
              <a:gd name="adj" fmla="val 4846"/>
            </a:avLst>
          </a:prstGeom>
          <a:noFill/>
          <a:ln w="1905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3" name="Google Shape;683;p86"/>
          <p:cNvSpPr/>
          <p:nvPr/>
        </p:nvSpPr>
        <p:spPr>
          <a:xfrm rot="-5400000">
            <a:off x="4773730" y="3369198"/>
            <a:ext cx="201900" cy="119700"/>
          </a:xfrm>
          <a:prstGeom prst="roundRect">
            <a:avLst>
              <a:gd name="adj" fmla="val 50000"/>
            </a:avLst>
          </a:prstGeom>
          <a:noFill/>
          <a:ln w="1905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6"/>
          <p:cNvSpPr/>
          <p:nvPr/>
        </p:nvSpPr>
        <p:spPr>
          <a:xfrm rot="-5400000">
            <a:off x="1041641" y="3395408"/>
            <a:ext cx="67200" cy="67200"/>
          </a:xfrm>
          <a:prstGeom prst="ellipse">
            <a:avLst/>
          </a:prstGeom>
          <a:noFill/>
          <a:ln w="1905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5" name="Google Shape;685;p86"/>
          <p:cNvPicPr preferRelativeResize="0"/>
          <p:nvPr/>
        </p:nvPicPr>
        <p:blipFill rotWithShape="1">
          <a:blip r:embed="rId4">
            <a:alphaModFix/>
          </a:blip>
          <a:srcRect l="5710" t="18485" r="36132" b="21475"/>
          <a:stretch/>
        </p:blipFill>
        <p:spPr>
          <a:xfrm>
            <a:off x="1275238" y="2309725"/>
            <a:ext cx="3373200" cy="2238551"/>
          </a:xfrm>
          <a:prstGeom prst="rect">
            <a:avLst/>
          </a:prstGeom>
          <a:noFill/>
          <a:ln w="19050" cap="flat" cmpd="sng">
            <a:solidFill>
              <a:srgbClr val="434343"/>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87"/>
          <p:cNvSpPr txBox="1"/>
          <p:nvPr/>
        </p:nvSpPr>
        <p:spPr>
          <a:xfrm>
            <a:off x="336025" y="472950"/>
            <a:ext cx="5426700" cy="684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700">
                <a:solidFill>
                  <a:srgbClr val="999999"/>
                </a:solidFill>
              </a:rPr>
              <a:t>El BMC es una técnica extraordinaria para empresas o proyectos maduros, pero ¿Y si no tengo una empresa? ¿y si lo que tengo es sólo una idea? a forma de llevar al mercado una startup es completamente diferente a la estrategia de ejecución de una compañía consolidada Para ello </a:t>
            </a:r>
            <a:r>
              <a:rPr lang="es" sz="1700" b="1">
                <a:solidFill>
                  <a:srgbClr val="999999"/>
                </a:solidFill>
              </a:rPr>
              <a:t>Eric Ries</a:t>
            </a:r>
            <a:r>
              <a:rPr lang="es" sz="1700">
                <a:solidFill>
                  <a:srgbClr val="999999"/>
                </a:solidFill>
              </a:rPr>
              <a:t>. de manera análoga, creó el metodo Lean Startup</a:t>
            </a:r>
            <a:r>
              <a:rPr lang="es"/>
              <a:t>.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691" name="Google Shape;691;p87"/>
          <p:cNvPicPr preferRelativeResize="0"/>
          <p:nvPr/>
        </p:nvPicPr>
        <p:blipFill>
          <a:blip r:embed="rId3">
            <a:alphaModFix/>
          </a:blip>
          <a:stretch>
            <a:fillRect/>
          </a:stretch>
        </p:blipFill>
        <p:spPr>
          <a:xfrm>
            <a:off x="6758425" y="373375"/>
            <a:ext cx="1855900" cy="2823463"/>
          </a:xfrm>
          <a:prstGeom prst="rect">
            <a:avLst/>
          </a:prstGeom>
          <a:noFill/>
          <a:ln>
            <a:noFill/>
          </a:ln>
        </p:spPr>
      </p:pic>
      <p:sp>
        <p:nvSpPr>
          <p:cNvPr id="692" name="Google Shape;692;p87"/>
          <p:cNvSpPr txBox="1"/>
          <p:nvPr/>
        </p:nvSpPr>
        <p:spPr>
          <a:xfrm>
            <a:off x="248950" y="3668450"/>
            <a:ext cx="57252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700" b="1">
                <a:solidFill>
                  <a:srgbClr val="666666"/>
                </a:solidFill>
              </a:rPr>
              <a:t>Ash Maurya </a:t>
            </a:r>
            <a:r>
              <a:rPr lang="es" sz="1700">
                <a:solidFill>
                  <a:srgbClr val="999999"/>
                </a:solidFill>
              </a:rPr>
              <a:t>un método donde mezcla ambos mundos (LEAN+BMC), y en el que en mi opinión hace un genial trabajo dándonos una herramienta para que las startups puedan diseñar modelos de negocio: </a:t>
            </a:r>
            <a:r>
              <a:rPr lang="es" sz="1700" b="1">
                <a:solidFill>
                  <a:srgbClr val="999999"/>
                </a:solidFill>
              </a:rPr>
              <a:t>El Lean Canvas</a:t>
            </a:r>
            <a:endParaRPr b="1"/>
          </a:p>
        </p:txBody>
      </p:sp>
      <p:pic>
        <p:nvPicPr>
          <p:cNvPr id="693" name="Google Shape;693;p87"/>
          <p:cNvPicPr preferRelativeResize="0"/>
          <p:nvPr/>
        </p:nvPicPr>
        <p:blipFill>
          <a:blip r:embed="rId4">
            <a:alphaModFix/>
          </a:blip>
          <a:stretch>
            <a:fillRect/>
          </a:stretch>
        </p:blipFill>
        <p:spPr>
          <a:xfrm>
            <a:off x="6758425" y="3480600"/>
            <a:ext cx="1855905" cy="28144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88"/>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8"/>
          <p:cNvSpPr txBox="1"/>
          <p:nvPr/>
        </p:nvSpPr>
        <p:spPr>
          <a:xfrm>
            <a:off x="709450" y="746775"/>
            <a:ext cx="7542600" cy="3000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800"/>
              </a:spcAft>
              <a:buNone/>
            </a:pPr>
            <a:r>
              <a:rPr lang="es" sz="1700">
                <a:solidFill>
                  <a:srgbClr val="999999"/>
                </a:solidFill>
              </a:rPr>
              <a:t>El </a:t>
            </a:r>
            <a:r>
              <a:rPr lang="es" sz="1700" b="1">
                <a:solidFill>
                  <a:srgbClr val="999999"/>
                </a:solidFill>
              </a:rPr>
              <a:t>LEAN CANVAS</a:t>
            </a:r>
            <a:r>
              <a:rPr lang="es" sz="1700">
                <a:solidFill>
                  <a:srgbClr val="999999"/>
                </a:solidFill>
              </a:rPr>
              <a:t> es una herramienta de </a:t>
            </a:r>
            <a:r>
              <a:rPr lang="es" sz="1700" b="1">
                <a:solidFill>
                  <a:srgbClr val="999999"/>
                </a:solidFill>
              </a:rPr>
              <a:t>visualización de modelos de negocio pensada para empresas incipientes o o Startups</a:t>
            </a:r>
            <a:r>
              <a:rPr lang="es" sz="1700">
                <a:solidFill>
                  <a:srgbClr val="999999"/>
                </a:solidFill>
              </a:rPr>
              <a:t>. Se enfoca en la metodología lean startup, centrada en </a:t>
            </a:r>
            <a:r>
              <a:rPr lang="es" sz="1800" b="1" u="sng">
                <a:solidFill>
                  <a:srgbClr val="999999"/>
                </a:solidFill>
              </a:rPr>
              <a:t>generar nuevas ideas y llevarlas a prototipado</a:t>
            </a:r>
            <a:r>
              <a:rPr lang="es" sz="1800">
                <a:solidFill>
                  <a:srgbClr val="999999"/>
                </a:solidFill>
              </a:rPr>
              <a:t> </a:t>
            </a:r>
            <a:r>
              <a:rPr lang="es" sz="1700">
                <a:solidFill>
                  <a:srgbClr val="999999"/>
                </a:solidFill>
              </a:rPr>
              <a:t>para verificar si el mercado está en búsqueda de las soluciones que usted está proponiendo</a:t>
            </a:r>
            <a:r>
              <a:rPr lang="es" sz="1100">
                <a:solidFill>
                  <a:srgbClr val="555555"/>
                </a:solidFill>
                <a:highlight>
                  <a:srgbClr val="FFFFFF"/>
                </a:highlight>
              </a:rPr>
              <a:t>. </a:t>
            </a:r>
            <a:endParaRPr sz="1100">
              <a:solidFill>
                <a:srgbClr val="555555"/>
              </a:solidFill>
              <a:highlight>
                <a:srgbClr val="FFFFFF"/>
              </a:highlight>
            </a:endParaRPr>
          </a:p>
        </p:txBody>
      </p:sp>
      <p:grpSp>
        <p:nvGrpSpPr>
          <p:cNvPr id="700" name="Google Shape;700;p88"/>
          <p:cNvGrpSpPr/>
          <p:nvPr/>
        </p:nvGrpSpPr>
        <p:grpSpPr>
          <a:xfrm>
            <a:off x="3380708" y="3353781"/>
            <a:ext cx="2200073" cy="1973278"/>
            <a:chOff x="-64781025" y="3361050"/>
            <a:chExt cx="317425" cy="315200"/>
          </a:xfrm>
        </p:grpSpPr>
        <p:sp>
          <p:nvSpPr>
            <p:cNvPr id="701" name="Google Shape;701;p88"/>
            <p:cNvSpPr/>
            <p:nvPr/>
          </p:nvSpPr>
          <p:spPr>
            <a:xfrm>
              <a:off x="-64764500" y="3388725"/>
              <a:ext cx="272550" cy="272550"/>
            </a:xfrm>
            <a:custGeom>
              <a:avLst/>
              <a:gdLst/>
              <a:ahLst/>
              <a:cxnLst/>
              <a:rect l="l" t="t" r="r" b="b"/>
              <a:pathLst>
                <a:path w="10902" h="10902" extrusionOk="0">
                  <a:moveTo>
                    <a:pt x="6554" y="2647"/>
                  </a:moveTo>
                  <a:cubicBezTo>
                    <a:pt x="6979" y="2647"/>
                    <a:pt x="7404" y="2805"/>
                    <a:pt x="7719" y="3120"/>
                  </a:cubicBezTo>
                  <a:cubicBezTo>
                    <a:pt x="8381" y="3782"/>
                    <a:pt x="8381" y="4821"/>
                    <a:pt x="7751" y="5483"/>
                  </a:cubicBezTo>
                  <a:cubicBezTo>
                    <a:pt x="7436" y="5798"/>
                    <a:pt x="7058" y="5955"/>
                    <a:pt x="6585" y="5955"/>
                  </a:cubicBezTo>
                  <a:cubicBezTo>
                    <a:pt x="6144" y="5955"/>
                    <a:pt x="5703" y="5798"/>
                    <a:pt x="5388" y="5483"/>
                  </a:cubicBezTo>
                  <a:cubicBezTo>
                    <a:pt x="5073" y="5168"/>
                    <a:pt x="4915" y="4758"/>
                    <a:pt x="4915" y="4286"/>
                  </a:cubicBezTo>
                  <a:cubicBezTo>
                    <a:pt x="4915" y="3813"/>
                    <a:pt x="5073" y="3435"/>
                    <a:pt x="5388" y="3120"/>
                  </a:cubicBezTo>
                  <a:cubicBezTo>
                    <a:pt x="5703" y="2805"/>
                    <a:pt x="6128" y="2647"/>
                    <a:pt x="6554" y="2647"/>
                  </a:cubicBezTo>
                  <a:close/>
                  <a:moveTo>
                    <a:pt x="2175" y="6901"/>
                  </a:moveTo>
                  <a:lnTo>
                    <a:pt x="4065" y="8791"/>
                  </a:lnTo>
                  <a:lnTo>
                    <a:pt x="3592" y="9484"/>
                  </a:lnTo>
                  <a:lnTo>
                    <a:pt x="1418" y="7342"/>
                  </a:lnTo>
                  <a:lnTo>
                    <a:pt x="2175" y="6901"/>
                  </a:lnTo>
                  <a:close/>
                  <a:moveTo>
                    <a:pt x="6907" y="1"/>
                  </a:moveTo>
                  <a:cubicBezTo>
                    <a:pt x="6851" y="1"/>
                    <a:pt x="6795" y="11"/>
                    <a:pt x="6743" y="33"/>
                  </a:cubicBezTo>
                  <a:cubicBezTo>
                    <a:pt x="5546" y="663"/>
                    <a:pt x="4474" y="1576"/>
                    <a:pt x="3655" y="2616"/>
                  </a:cubicBezTo>
                  <a:cubicBezTo>
                    <a:pt x="3025" y="3341"/>
                    <a:pt x="2553" y="4223"/>
                    <a:pt x="2175" y="5136"/>
                  </a:cubicBezTo>
                  <a:cubicBezTo>
                    <a:pt x="2048" y="5451"/>
                    <a:pt x="1922" y="5766"/>
                    <a:pt x="1859" y="6050"/>
                  </a:cubicBezTo>
                  <a:lnTo>
                    <a:pt x="505" y="6838"/>
                  </a:lnTo>
                  <a:cubicBezTo>
                    <a:pt x="379" y="6932"/>
                    <a:pt x="316" y="7058"/>
                    <a:pt x="316" y="7184"/>
                  </a:cubicBezTo>
                  <a:cubicBezTo>
                    <a:pt x="316" y="7279"/>
                    <a:pt x="347" y="7405"/>
                    <a:pt x="442" y="7531"/>
                  </a:cubicBezTo>
                  <a:lnTo>
                    <a:pt x="1072" y="8161"/>
                  </a:lnTo>
                  <a:cubicBezTo>
                    <a:pt x="631" y="8696"/>
                    <a:pt x="1" y="9673"/>
                    <a:pt x="1" y="10272"/>
                  </a:cubicBezTo>
                  <a:cubicBezTo>
                    <a:pt x="1" y="10524"/>
                    <a:pt x="64" y="10681"/>
                    <a:pt x="158" y="10744"/>
                  </a:cubicBezTo>
                  <a:cubicBezTo>
                    <a:pt x="221" y="10839"/>
                    <a:pt x="379" y="10902"/>
                    <a:pt x="631" y="10902"/>
                  </a:cubicBezTo>
                  <a:cubicBezTo>
                    <a:pt x="1229" y="10902"/>
                    <a:pt x="2238" y="10240"/>
                    <a:pt x="2742" y="9830"/>
                  </a:cubicBezTo>
                  <a:lnTo>
                    <a:pt x="3372" y="10461"/>
                  </a:lnTo>
                  <a:cubicBezTo>
                    <a:pt x="3466" y="10555"/>
                    <a:pt x="3592" y="10587"/>
                    <a:pt x="3655" y="10587"/>
                  </a:cubicBezTo>
                  <a:lnTo>
                    <a:pt x="3687" y="10587"/>
                  </a:lnTo>
                  <a:cubicBezTo>
                    <a:pt x="3813" y="10587"/>
                    <a:pt x="3939" y="10524"/>
                    <a:pt x="4002" y="10398"/>
                  </a:cubicBezTo>
                  <a:lnTo>
                    <a:pt x="4789" y="9074"/>
                  </a:lnTo>
                  <a:cubicBezTo>
                    <a:pt x="5104" y="8980"/>
                    <a:pt x="5420" y="8854"/>
                    <a:pt x="5735" y="8759"/>
                  </a:cubicBezTo>
                  <a:cubicBezTo>
                    <a:pt x="6648" y="8381"/>
                    <a:pt x="7530" y="7877"/>
                    <a:pt x="8255" y="7279"/>
                  </a:cubicBezTo>
                  <a:cubicBezTo>
                    <a:pt x="9295" y="6459"/>
                    <a:pt x="10208" y="5388"/>
                    <a:pt x="10838" y="4223"/>
                  </a:cubicBezTo>
                  <a:cubicBezTo>
                    <a:pt x="10901" y="4065"/>
                    <a:pt x="10870" y="3876"/>
                    <a:pt x="10744" y="3750"/>
                  </a:cubicBezTo>
                  <a:lnTo>
                    <a:pt x="7215" y="127"/>
                  </a:lnTo>
                  <a:cubicBezTo>
                    <a:pt x="7131" y="43"/>
                    <a:pt x="7019" y="1"/>
                    <a:pt x="6907" y="1"/>
                  </a:cubicBezTo>
                  <a:close/>
                </a:path>
              </a:pathLst>
            </a:cu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88"/>
            <p:cNvSpPr/>
            <p:nvPr/>
          </p:nvSpPr>
          <p:spPr>
            <a:xfrm>
              <a:off x="-64568375" y="3361050"/>
              <a:ext cx="104775" cy="105675"/>
            </a:xfrm>
            <a:custGeom>
              <a:avLst/>
              <a:gdLst/>
              <a:ahLst/>
              <a:cxnLst/>
              <a:rect l="l" t="t" r="r" b="b"/>
              <a:pathLst>
                <a:path w="4191" h="4227" extrusionOk="0">
                  <a:moveTo>
                    <a:pt x="2941" y="1"/>
                  </a:moveTo>
                  <a:cubicBezTo>
                    <a:pt x="2906" y="1"/>
                    <a:pt x="2871" y="2"/>
                    <a:pt x="2836" y="5"/>
                  </a:cubicBezTo>
                  <a:cubicBezTo>
                    <a:pt x="1828" y="100"/>
                    <a:pt x="883" y="320"/>
                    <a:pt x="0" y="667"/>
                  </a:cubicBezTo>
                  <a:lnTo>
                    <a:pt x="3529" y="4227"/>
                  </a:lnTo>
                  <a:cubicBezTo>
                    <a:pt x="3876" y="3313"/>
                    <a:pt x="4128" y="2368"/>
                    <a:pt x="4191" y="1392"/>
                  </a:cubicBezTo>
                  <a:cubicBezTo>
                    <a:pt x="4191" y="982"/>
                    <a:pt x="4033" y="635"/>
                    <a:pt x="3812" y="352"/>
                  </a:cubicBezTo>
                  <a:cubicBezTo>
                    <a:pt x="3558" y="125"/>
                    <a:pt x="3252" y="1"/>
                    <a:pt x="2941" y="1"/>
                  </a:cubicBezTo>
                  <a:close/>
                </a:path>
              </a:pathLst>
            </a:cu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88"/>
            <p:cNvSpPr/>
            <p:nvPr/>
          </p:nvSpPr>
          <p:spPr>
            <a:xfrm>
              <a:off x="-64645575" y="3596675"/>
              <a:ext cx="85100" cy="79575"/>
            </a:xfrm>
            <a:custGeom>
              <a:avLst/>
              <a:gdLst/>
              <a:ahLst/>
              <a:cxnLst/>
              <a:rect l="l" t="t" r="r" b="b"/>
              <a:pathLst>
                <a:path w="3404" h="3183" extrusionOk="0">
                  <a:moveTo>
                    <a:pt x="3403" y="0"/>
                  </a:moveTo>
                  <a:lnTo>
                    <a:pt x="3403" y="0"/>
                  </a:lnTo>
                  <a:cubicBezTo>
                    <a:pt x="2710" y="473"/>
                    <a:pt x="2017" y="819"/>
                    <a:pt x="1261" y="1134"/>
                  </a:cubicBezTo>
                  <a:cubicBezTo>
                    <a:pt x="1041" y="1292"/>
                    <a:pt x="726" y="1386"/>
                    <a:pt x="442" y="1449"/>
                  </a:cubicBezTo>
                  <a:cubicBezTo>
                    <a:pt x="347" y="1859"/>
                    <a:pt x="253" y="2237"/>
                    <a:pt x="95" y="2584"/>
                  </a:cubicBezTo>
                  <a:cubicBezTo>
                    <a:pt x="1" y="2741"/>
                    <a:pt x="32" y="2930"/>
                    <a:pt x="158" y="3056"/>
                  </a:cubicBezTo>
                  <a:cubicBezTo>
                    <a:pt x="253" y="3151"/>
                    <a:pt x="347" y="3182"/>
                    <a:pt x="442" y="3182"/>
                  </a:cubicBezTo>
                  <a:cubicBezTo>
                    <a:pt x="505" y="3182"/>
                    <a:pt x="568" y="3182"/>
                    <a:pt x="600" y="3151"/>
                  </a:cubicBezTo>
                  <a:cubicBezTo>
                    <a:pt x="1135" y="2867"/>
                    <a:pt x="1671" y="2521"/>
                    <a:pt x="2080" y="2080"/>
                  </a:cubicBezTo>
                  <a:cubicBezTo>
                    <a:pt x="2679" y="1481"/>
                    <a:pt x="3151" y="756"/>
                    <a:pt x="3403" y="0"/>
                  </a:cubicBezTo>
                  <a:close/>
                </a:path>
              </a:pathLst>
            </a:cu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8"/>
            <p:cNvSpPr/>
            <p:nvPr/>
          </p:nvSpPr>
          <p:spPr>
            <a:xfrm>
              <a:off x="-64781025" y="3456475"/>
              <a:ext cx="80350" cy="85075"/>
            </a:xfrm>
            <a:custGeom>
              <a:avLst/>
              <a:gdLst/>
              <a:ahLst/>
              <a:cxnLst/>
              <a:rect l="l" t="t" r="r" b="b"/>
              <a:pathLst>
                <a:path w="3214" h="3403" extrusionOk="0">
                  <a:moveTo>
                    <a:pt x="3214" y="0"/>
                  </a:moveTo>
                  <a:cubicBezTo>
                    <a:pt x="2426" y="252"/>
                    <a:pt x="1733" y="725"/>
                    <a:pt x="1134" y="1324"/>
                  </a:cubicBezTo>
                  <a:cubicBezTo>
                    <a:pt x="693" y="1733"/>
                    <a:pt x="347" y="2269"/>
                    <a:pt x="63" y="2804"/>
                  </a:cubicBezTo>
                  <a:cubicBezTo>
                    <a:pt x="0" y="2962"/>
                    <a:pt x="32" y="3151"/>
                    <a:pt x="158" y="3277"/>
                  </a:cubicBezTo>
                  <a:cubicBezTo>
                    <a:pt x="221" y="3371"/>
                    <a:pt x="347" y="3403"/>
                    <a:pt x="410" y="3403"/>
                  </a:cubicBezTo>
                  <a:cubicBezTo>
                    <a:pt x="504" y="3403"/>
                    <a:pt x="536" y="3403"/>
                    <a:pt x="630" y="3371"/>
                  </a:cubicBezTo>
                  <a:cubicBezTo>
                    <a:pt x="977" y="3214"/>
                    <a:pt x="1355" y="3088"/>
                    <a:pt x="1764" y="2993"/>
                  </a:cubicBezTo>
                  <a:cubicBezTo>
                    <a:pt x="1827" y="2678"/>
                    <a:pt x="1953" y="2426"/>
                    <a:pt x="2079" y="2143"/>
                  </a:cubicBezTo>
                  <a:cubicBezTo>
                    <a:pt x="2394" y="1387"/>
                    <a:pt x="2741" y="694"/>
                    <a:pt x="3214" y="0"/>
                  </a:cubicBezTo>
                  <a:close/>
                </a:path>
              </a:pathLst>
            </a:cu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89"/>
          <p:cNvSpPr/>
          <p:nvPr/>
        </p:nvSpPr>
        <p:spPr>
          <a:xfrm>
            <a:off x="0" y="0"/>
            <a:ext cx="9144000" cy="32712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9"/>
          <p:cNvSpPr txBox="1"/>
          <p:nvPr/>
        </p:nvSpPr>
        <p:spPr>
          <a:xfrm>
            <a:off x="420150" y="271200"/>
            <a:ext cx="8303700" cy="30000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s">
                <a:solidFill>
                  <a:srgbClr val="666666"/>
                </a:solidFill>
              </a:rPr>
              <a:t>Un </a:t>
            </a:r>
            <a:r>
              <a:rPr lang="es" b="1">
                <a:solidFill>
                  <a:srgbClr val="666666"/>
                </a:solidFill>
              </a:rPr>
              <a:t>MVP es una especie de prototipo </a:t>
            </a:r>
            <a:r>
              <a:rPr lang="es">
                <a:solidFill>
                  <a:srgbClr val="666666"/>
                </a:solidFill>
              </a:rPr>
              <a:t>(o experimento) que reúne</a:t>
            </a:r>
            <a:r>
              <a:rPr lang="es" sz="1600" b="1" u="sng">
                <a:solidFill>
                  <a:srgbClr val="666666"/>
                </a:solidFill>
              </a:rPr>
              <a:t> funciones básicas mínimas </a:t>
            </a:r>
            <a:r>
              <a:rPr lang="es">
                <a:solidFill>
                  <a:srgbClr val="666666"/>
                </a:solidFill>
              </a:rPr>
              <a:t>que le permiten al emprendedor </a:t>
            </a:r>
            <a:r>
              <a:rPr lang="es" sz="1600" b="1" u="sng">
                <a:solidFill>
                  <a:srgbClr val="666666"/>
                </a:solidFill>
              </a:rPr>
              <a:t>probar su hipótesis de solución al problema del mercado</a:t>
            </a:r>
            <a:r>
              <a:rPr lang="es">
                <a:solidFill>
                  <a:srgbClr val="666666"/>
                </a:solidFill>
              </a:rPr>
              <a:t>, sometiéndolo a pruebas constantes con clientes iniciales para recibir retroalimentación sobre el producto y para saber si lo comprarían, de manera que se pudiese desarrollar mejor en el futuro.  </a:t>
            </a:r>
            <a:endParaRPr>
              <a:solidFill>
                <a:srgbClr val="666666"/>
              </a:solidFill>
            </a:endParaRPr>
          </a:p>
          <a:p>
            <a:pPr marL="0" lvl="0" indent="0" algn="just" rtl="0">
              <a:lnSpc>
                <a:spcPct val="115000"/>
              </a:lnSpc>
              <a:spcBef>
                <a:spcPts val="0"/>
              </a:spcBef>
              <a:spcAft>
                <a:spcPts val="0"/>
              </a:spcAft>
              <a:buNone/>
            </a:pPr>
            <a:endParaRPr>
              <a:solidFill>
                <a:srgbClr val="666666"/>
              </a:solidFill>
            </a:endParaRPr>
          </a:p>
          <a:p>
            <a:pPr marL="0" lvl="0" indent="0" algn="just" rtl="0">
              <a:lnSpc>
                <a:spcPct val="115000"/>
              </a:lnSpc>
              <a:spcBef>
                <a:spcPts val="0"/>
              </a:spcBef>
              <a:spcAft>
                <a:spcPts val="0"/>
              </a:spcAft>
              <a:buNone/>
            </a:pPr>
            <a:r>
              <a:rPr lang="es">
                <a:solidFill>
                  <a:srgbClr val="666666"/>
                </a:solidFill>
              </a:rPr>
              <a:t>Eric Ries, el autor de The Lean Startup, lo define en su libro de la siguiente forma: </a:t>
            </a:r>
            <a:endParaRPr>
              <a:solidFill>
                <a:srgbClr val="666666"/>
              </a:solidFill>
            </a:endParaRPr>
          </a:p>
          <a:p>
            <a:pPr marL="0" lvl="0" indent="0" algn="just" rtl="0">
              <a:lnSpc>
                <a:spcPct val="115000"/>
              </a:lnSpc>
              <a:spcBef>
                <a:spcPts val="0"/>
              </a:spcBef>
              <a:spcAft>
                <a:spcPts val="0"/>
              </a:spcAft>
              <a:buNone/>
            </a:pPr>
            <a:endParaRPr>
              <a:solidFill>
                <a:srgbClr val="666666"/>
              </a:solidFill>
            </a:endParaRPr>
          </a:p>
          <a:p>
            <a:pPr marL="0" lvl="0" indent="0" algn="just" rtl="0">
              <a:lnSpc>
                <a:spcPct val="115000"/>
              </a:lnSpc>
              <a:spcBef>
                <a:spcPts val="0"/>
              </a:spcBef>
              <a:spcAft>
                <a:spcPts val="0"/>
              </a:spcAft>
              <a:buNone/>
            </a:pPr>
            <a:r>
              <a:rPr lang="es">
                <a:solidFill>
                  <a:srgbClr val="666666"/>
                </a:solidFill>
              </a:rPr>
              <a:t>e</a:t>
            </a:r>
            <a:r>
              <a:rPr lang="es" b="1">
                <a:solidFill>
                  <a:srgbClr val="666666"/>
                </a:solidFill>
              </a:rPr>
              <a:t>l MVP es “una versión de un nuevo producto que le permite al equipo recolectar la mayor cantidad de aprendizaje validado sobre los consumidores con un mínimo esfuerzo“</a:t>
            </a:r>
            <a:endParaRPr sz="1450" b="1">
              <a:solidFill>
                <a:srgbClr val="666666"/>
              </a:solidFill>
              <a:highlight>
                <a:srgbClr val="FFFFFF"/>
              </a:highlight>
            </a:endParaRPr>
          </a:p>
          <a:p>
            <a:pPr marL="0" lvl="0" indent="0" algn="l" rtl="0">
              <a:lnSpc>
                <a:spcPct val="115000"/>
              </a:lnSpc>
              <a:spcBef>
                <a:spcPts val="2400"/>
              </a:spcBef>
              <a:spcAft>
                <a:spcPts val="1600"/>
              </a:spcAft>
              <a:buNone/>
            </a:pPr>
            <a:endParaRPr sz="1050">
              <a:solidFill>
                <a:srgbClr val="434343"/>
              </a:solidFill>
              <a:highlight>
                <a:srgbClr val="FFFFFF"/>
              </a:highlight>
            </a:endParaRPr>
          </a:p>
        </p:txBody>
      </p:sp>
      <p:pic>
        <p:nvPicPr>
          <p:cNvPr id="711" name="Google Shape;711;p89"/>
          <p:cNvPicPr preferRelativeResize="0"/>
          <p:nvPr/>
        </p:nvPicPr>
        <p:blipFill>
          <a:blip r:embed="rId3">
            <a:alphaModFix/>
          </a:blip>
          <a:stretch>
            <a:fillRect/>
          </a:stretch>
        </p:blipFill>
        <p:spPr>
          <a:xfrm>
            <a:off x="1636975" y="3517225"/>
            <a:ext cx="5732460" cy="3000000"/>
          </a:xfrm>
          <a:prstGeom prst="rect">
            <a:avLst/>
          </a:prstGeom>
          <a:noFill/>
          <a:ln>
            <a:noFill/>
          </a:ln>
        </p:spPr>
      </p:pic>
      <p:sp>
        <p:nvSpPr>
          <p:cNvPr id="712" name="Google Shape;712;p89"/>
          <p:cNvSpPr txBox="1"/>
          <p:nvPr/>
        </p:nvSpPr>
        <p:spPr>
          <a:xfrm>
            <a:off x="1827350" y="6429700"/>
            <a:ext cx="5364000" cy="21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000" u="sng">
                <a:solidFill>
                  <a:schemeClr val="hlink"/>
                </a:solidFill>
                <a:hlinkClick r:id="rId4"/>
              </a:rPr>
              <a:t>https://thepowermba.com/es/emprendimiento/como-validar-un-minimo-producto-viable/</a:t>
            </a:r>
            <a:endParaRPr sz="1000"/>
          </a:p>
          <a:p>
            <a:pPr marL="0" lvl="0" indent="0" algn="ctr" rtl="0">
              <a:spcBef>
                <a:spcPts val="0"/>
              </a:spcBef>
              <a:spcAft>
                <a:spcPts val="0"/>
              </a:spcAft>
              <a:buNone/>
            </a:pPr>
            <a:endParaRPr sz="1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90"/>
          <p:cNvSpPr txBox="1"/>
          <p:nvPr/>
        </p:nvSpPr>
        <p:spPr>
          <a:xfrm>
            <a:off x="1568250" y="2563975"/>
            <a:ext cx="1804800" cy="6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718" name="Google Shape;718;p90"/>
          <p:cNvPicPr preferRelativeResize="0"/>
          <p:nvPr/>
        </p:nvPicPr>
        <p:blipFill>
          <a:blip r:embed="rId3">
            <a:alphaModFix/>
          </a:blip>
          <a:stretch>
            <a:fillRect/>
          </a:stretch>
        </p:blipFill>
        <p:spPr>
          <a:xfrm>
            <a:off x="1047671" y="1209790"/>
            <a:ext cx="6898304" cy="5185225"/>
          </a:xfrm>
          <a:prstGeom prst="rect">
            <a:avLst/>
          </a:prstGeom>
          <a:noFill/>
          <a:ln w="38100" cap="flat" cmpd="sng">
            <a:solidFill>
              <a:srgbClr val="D2D700"/>
            </a:solidFill>
            <a:prstDash val="solid"/>
            <a:round/>
            <a:headEnd type="none" w="sm" len="sm"/>
            <a:tailEnd type="none" w="sm" len="sm"/>
          </a:ln>
        </p:spPr>
      </p:pic>
      <p:sp>
        <p:nvSpPr>
          <p:cNvPr id="719" name="Google Shape;719;p90"/>
          <p:cNvSpPr txBox="1"/>
          <p:nvPr/>
        </p:nvSpPr>
        <p:spPr>
          <a:xfrm>
            <a:off x="2020500" y="472975"/>
            <a:ext cx="5103000" cy="39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200" b="1">
                <a:solidFill>
                  <a:srgbClr val="434343"/>
                </a:solidFill>
              </a:rPr>
              <a:t>DIFERENCIAS CON EL BMC</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91"/>
          <p:cNvSpPr/>
          <p:nvPr/>
        </p:nvSpPr>
        <p:spPr>
          <a:xfrm>
            <a:off x="0" y="0"/>
            <a:ext cx="4259700" cy="6858000"/>
          </a:xfrm>
          <a:prstGeom prst="snip2DiagRect">
            <a:avLst>
              <a:gd name="adj1" fmla="val 0"/>
              <a:gd name="adj2" fmla="val 50000"/>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5" name="Google Shape;725;p91"/>
          <p:cNvCxnSpPr/>
          <p:nvPr/>
        </p:nvCxnSpPr>
        <p:spPr>
          <a:xfrm>
            <a:off x="4778200" y="3707500"/>
            <a:ext cx="676200" cy="0"/>
          </a:xfrm>
          <a:prstGeom prst="straightConnector1">
            <a:avLst/>
          </a:prstGeom>
          <a:noFill/>
          <a:ln w="76200" cap="flat" cmpd="sng">
            <a:solidFill>
              <a:srgbClr val="93C01F"/>
            </a:solidFill>
            <a:prstDash val="solid"/>
            <a:round/>
            <a:headEnd type="none" w="med" len="med"/>
            <a:tailEnd type="none" w="med" len="med"/>
          </a:ln>
        </p:spPr>
      </p:cxnSp>
      <p:sp>
        <p:nvSpPr>
          <p:cNvPr id="726" name="Google Shape;726;p91"/>
          <p:cNvSpPr txBox="1">
            <a:spLocks noGrp="1"/>
          </p:cNvSpPr>
          <p:nvPr>
            <p:ph type="title"/>
          </p:nvPr>
        </p:nvSpPr>
        <p:spPr>
          <a:xfrm>
            <a:off x="4598900" y="2711675"/>
            <a:ext cx="3615900" cy="160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s"/>
              <a:t>2</a:t>
            </a:r>
            <a:r>
              <a:rPr lang="es">
                <a:solidFill>
                  <a:srgbClr val="434343"/>
                </a:solidFill>
              </a:rPr>
              <a:t>. </a:t>
            </a:r>
            <a:r>
              <a:rPr lang="es"/>
              <a:t>Doble función metodológica</a:t>
            </a:r>
            <a:endParaRPr sz="1800"/>
          </a:p>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Clr>
                <a:srgbClr val="000000"/>
              </a:buClr>
              <a:buSzPts val="1100"/>
              <a:buFont typeface="Arial"/>
              <a:buNone/>
            </a:pPr>
            <a:endParaRPr/>
          </a:p>
        </p:txBody>
      </p:sp>
      <p:sp>
        <p:nvSpPr>
          <p:cNvPr id="727" name="Google Shape;727;p91"/>
          <p:cNvSpPr txBox="1">
            <a:spLocks noGrp="1"/>
          </p:cNvSpPr>
          <p:nvPr>
            <p:ph type="subTitle" idx="1"/>
          </p:nvPr>
        </p:nvSpPr>
        <p:spPr>
          <a:xfrm>
            <a:off x="4598900" y="3881400"/>
            <a:ext cx="3288300" cy="212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600"/>
              <a:t>Canvas  en el aula y Canvas del</a:t>
            </a:r>
            <a:endParaRPr sz="1600"/>
          </a:p>
          <a:p>
            <a:pPr marL="0" lvl="0" indent="0" algn="l" rtl="0">
              <a:spcBef>
                <a:spcPts val="0"/>
              </a:spcBef>
              <a:spcAft>
                <a:spcPts val="0"/>
              </a:spcAft>
              <a:buClr>
                <a:schemeClr val="dk1"/>
              </a:buClr>
              <a:buSzPts val="1100"/>
              <a:buFont typeface="Arial"/>
              <a:buNone/>
            </a:pPr>
            <a:r>
              <a:rPr lang="es" sz="1600"/>
              <a:t>profesorado para el diseño de proyectos educativos e innovación</a:t>
            </a:r>
            <a:endParaRPr sz="19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92"/>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2"/>
          <p:cNvSpPr txBox="1">
            <a:spLocks noGrp="1"/>
          </p:cNvSpPr>
          <p:nvPr>
            <p:ph type="ctrTitle"/>
          </p:nvPr>
        </p:nvSpPr>
        <p:spPr>
          <a:xfrm>
            <a:off x="1113228" y="2095400"/>
            <a:ext cx="3169500" cy="859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latin typeface="Ubuntu"/>
                <a:ea typeface="Ubuntu"/>
                <a:cs typeface="Ubuntu"/>
                <a:sym typeface="Ubuntu"/>
              </a:rPr>
              <a:t>CANVAS EN EL AULA</a:t>
            </a:r>
            <a:endParaRPr/>
          </a:p>
        </p:txBody>
      </p:sp>
      <p:sp>
        <p:nvSpPr>
          <p:cNvPr id="734" name="Google Shape;734;p92"/>
          <p:cNvSpPr txBox="1">
            <a:spLocks noGrp="1"/>
          </p:cNvSpPr>
          <p:nvPr>
            <p:ph type="subTitle" idx="1"/>
          </p:nvPr>
        </p:nvSpPr>
        <p:spPr>
          <a:xfrm>
            <a:off x="1162563" y="2902667"/>
            <a:ext cx="3101400" cy="283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Los alumnos podrás utilizar esta metodología para el estudio de modelos de negocios en asignaturas de tinte económico o de  creación de empresas. El emprendimiento se está considerando cada vez más como una competencia transversal del alumno y el fomento de la cultura emprendedora es común a la gran mayoría de centros educativos.</a:t>
            </a:r>
            <a:endParaRPr/>
          </a:p>
        </p:txBody>
      </p:sp>
      <p:sp>
        <p:nvSpPr>
          <p:cNvPr id="735" name="Google Shape;735;p92"/>
          <p:cNvSpPr txBox="1">
            <a:spLocks noGrp="1"/>
          </p:cNvSpPr>
          <p:nvPr>
            <p:ph type="ctrTitle" idx="2"/>
          </p:nvPr>
        </p:nvSpPr>
        <p:spPr>
          <a:xfrm>
            <a:off x="4818375" y="2095400"/>
            <a:ext cx="3542100" cy="859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latin typeface="Ubuntu"/>
                <a:ea typeface="Ubuntu"/>
                <a:cs typeface="Ubuntu"/>
                <a:sym typeface="Ubuntu"/>
              </a:rPr>
              <a:t>CANVAS PARA GESTIÓN EDUCATIVA</a:t>
            </a:r>
            <a:endParaRPr>
              <a:latin typeface="Ubuntu"/>
              <a:ea typeface="Ubuntu"/>
              <a:cs typeface="Ubuntu"/>
              <a:sym typeface="Ubuntu"/>
            </a:endParaRPr>
          </a:p>
        </p:txBody>
      </p:sp>
      <p:sp>
        <p:nvSpPr>
          <p:cNvPr id="736" name="Google Shape;736;p92"/>
          <p:cNvSpPr txBox="1">
            <a:spLocks noGrp="1"/>
          </p:cNvSpPr>
          <p:nvPr>
            <p:ph type="subTitle" idx="3"/>
          </p:nvPr>
        </p:nvSpPr>
        <p:spPr>
          <a:xfrm>
            <a:off x="4857813" y="2850092"/>
            <a:ext cx="3101400" cy="283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Proyectos de innovación, Investigación, Empresas de base Tecnológica, Prototipos y productos Mínimos viables , Gestión de centros educativos… Existen multitud de fines en el uso del Canvas para el profesorado. Desde una perspectiva docente, el profesorado posee una herramienta motivadora que impulsa el aprendizaje de los alumn@s de una manera sencilla, eficaz, colaboradora y de bajo coste.</a:t>
            </a:r>
            <a:endParaRPr/>
          </a:p>
          <a:p>
            <a:pPr marL="0" lvl="0" indent="0" algn="l" rtl="0">
              <a:spcBef>
                <a:spcPts val="0"/>
              </a:spcBef>
              <a:spcAft>
                <a:spcPts val="0"/>
              </a:spcAft>
              <a:buNone/>
            </a:pPr>
            <a:endParaRPr/>
          </a:p>
          <a:p>
            <a:pPr marL="914400" lvl="0" indent="457200" algn="l" rtl="0">
              <a:spcBef>
                <a:spcPts val="0"/>
              </a:spcBef>
              <a:spcAft>
                <a:spcPts val="0"/>
              </a:spcAft>
              <a:buNone/>
            </a:pPr>
            <a:r>
              <a:rPr lang="es" b="1"/>
              <a:t>ABP</a:t>
            </a:r>
            <a:endParaRPr b="1"/>
          </a:p>
          <a:p>
            <a:pPr marL="0" lvl="0" indent="0" algn="l" rtl="0">
              <a:spcBef>
                <a:spcPts val="0"/>
              </a:spcBef>
              <a:spcAft>
                <a:spcPts val="0"/>
              </a:spcAft>
              <a:buNone/>
            </a:pPr>
            <a:endParaRPr/>
          </a:p>
        </p:txBody>
      </p:sp>
      <p:cxnSp>
        <p:nvCxnSpPr>
          <p:cNvPr id="737" name="Google Shape;737;p92"/>
          <p:cNvCxnSpPr/>
          <p:nvPr/>
        </p:nvCxnSpPr>
        <p:spPr>
          <a:xfrm>
            <a:off x="4570285" y="2359967"/>
            <a:ext cx="0" cy="3166500"/>
          </a:xfrm>
          <a:prstGeom prst="straightConnector1">
            <a:avLst/>
          </a:prstGeom>
          <a:noFill/>
          <a:ln w="38100" cap="flat" cmpd="sng">
            <a:solidFill>
              <a:srgbClr val="93C01F"/>
            </a:solidFill>
            <a:prstDash val="solid"/>
            <a:round/>
            <a:headEnd type="none" w="med" len="med"/>
            <a:tailEnd type="none" w="med" len="med"/>
          </a:ln>
        </p:spPr>
      </p:cxnSp>
      <p:grpSp>
        <p:nvGrpSpPr>
          <p:cNvPr id="738" name="Google Shape;738;p92"/>
          <p:cNvGrpSpPr/>
          <p:nvPr/>
        </p:nvGrpSpPr>
        <p:grpSpPr>
          <a:xfrm>
            <a:off x="2190028" y="1081967"/>
            <a:ext cx="1015891" cy="1148228"/>
            <a:chOff x="-52458650" y="3194400"/>
            <a:chExt cx="316625" cy="317225"/>
          </a:xfrm>
        </p:grpSpPr>
        <p:sp>
          <p:nvSpPr>
            <p:cNvPr id="739" name="Google Shape;739;p92"/>
            <p:cNvSpPr/>
            <p:nvPr/>
          </p:nvSpPr>
          <p:spPr>
            <a:xfrm>
              <a:off x="-52458650" y="3194400"/>
              <a:ext cx="316625" cy="166000"/>
            </a:xfrm>
            <a:custGeom>
              <a:avLst/>
              <a:gdLst/>
              <a:ahLst/>
              <a:cxnLst/>
              <a:rect l="l" t="t" r="r" b="b"/>
              <a:pathLst>
                <a:path w="12665" h="6640" extrusionOk="0">
                  <a:moveTo>
                    <a:pt x="6309" y="0"/>
                  </a:moveTo>
                  <a:cubicBezTo>
                    <a:pt x="6254" y="0"/>
                    <a:pt x="6207" y="8"/>
                    <a:pt x="6175" y="24"/>
                  </a:cubicBezTo>
                  <a:lnTo>
                    <a:pt x="189" y="3017"/>
                  </a:lnTo>
                  <a:cubicBezTo>
                    <a:pt x="63" y="3080"/>
                    <a:pt x="0" y="3206"/>
                    <a:pt x="0" y="3332"/>
                  </a:cubicBezTo>
                  <a:cubicBezTo>
                    <a:pt x="0" y="3489"/>
                    <a:pt x="63" y="3615"/>
                    <a:pt x="189" y="3647"/>
                  </a:cubicBezTo>
                  <a:lnTo>
                    <a:pt x="2394" y="4434"/>
                  </a:lnTo>
                  <a:lnTo>
                    <a:pt x="3025" y="3143"/>
                  </a:lnTo>
                  <a:cubicBezTo>
                    <a:pt x="3088" y="3017"/>
                    <a:pt x="3214" y="2922"/>
                    <a:pt x="3340" y="2922"/>
                  </a:cubicBezTo>
                  <a:lnTo>
                    <a:pt x="9326" y="2922"/>
                  </a:lnTo>
                  <a:cubicBezTo>
                    <a:pt x="9483" y="2922"/>
                    <a:pt x="9609" y="3017"/>
                    <a:pt x="9641" y="3143"/>
                  </a:cubicBezTo>
                  <a:lnTo>
                    <a:pt x="10271" y="4434"/>
                  </a:lnTo>
                  <a:lnTo>
                    <a:pt x="11940" y="3836"/>
                  </a:lnTo>
                  <a:lnTo>
                    <a:pt x="11940" y="6293"/>
                  </a:lnTo>
                  <a:cubicBezTo>
                    <a:pt x="11940" y="6482"/>
                    <a:pt x="12098" y="6640"/>
                    <a:pt x="12287" y="6640"/>
                  </a:cubicBezTo>
                  <a:cubicBezTo>
                    <a:pt x="12476" y="6640"/>
                    <a:pt x="12634" y="6482"/>
                    <a:pt x="12634" y="6293"/>
                  </a:cubicBezTo>
                  <a:lnTo>
                    <a:pt x="12634" y="3300"/>
                  </a:lnTo>
                  <a:cubicBezTo>
                    <a:pt x="12665" y="3206"/>
                    <a:pt x="12634" y="3048"/>
                    <a:pt x="12508" y="3017"/>
                  </a:cubicBezTo>
                  <a:lnTo>
                    <a:pt x="6490" y="24"/>
                  </a:lnTo>
                  <a:cubicBezTo>
                    <a:pt x="6427" y="8"/>
                    <a:pt x="6364" y="0"/>
                    <a:pt x="6309"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2"/>
            <p:cNvSpPr/>
            <p:nvPr/>
          </p:nvSpPr>
          <p:spPr>
            <a:xfrm>
              <a:off x="-52379100" y="3287125"/>
              <a:ext cx="156750" cy="18925"/>
            </a:xfrm>
            <a:custGeom>
              <a:avLst/>
              <a:gdLst/>
              <a:ahLst/>
              <a:cxnLst/>
              <a:rect l="l" t="t" r="r" b="b"/>
              <a:pathLst>
                <a:path w="6270" h="757" extrusionOk="0">
                  <a:moveTo>
                    <a:pt x="378" y="1"/>
                  </a:moveTo>
                  <a:lnTo>
                    <a:pt x="0" y="757"/>
                  </a:lnTo>
                  <a:lnTo>
                    <a:pt x="6270" y="757"/>
                  </a:lnTo>
                  <a:lnTo>
                    <a:pt x="5892"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2"/>
            <p:cNvSpPr/>
            <p:nvPr/>
          </p:nvSpPr>
          <p:spPr>
            <a:xfrm>
              <a:off x="-52383825" y="3361950"/>
              <a:ext cx="55150" cy="37050"/>
            </a:xfrm>
            <a:custGeom>
              <a:avLst/>
              <a:gdLst/>
              <a:ahLst/>
              <a:cxnLst/>
              <a:rect l="l" t="t" r="r" b="b"/>
              <a:pathLst>
                <a:path w="2206" h="1482" extrusionOk="0">
                  <a:moveTo>
                    <a:pt x="347" y="1"/>
                  </a:moveTo>
                  <a:cubicBezTo>
                    <a:pt x="158" y="1"/>
                    <a:pt x="0" y="158"/>
                    <a:pt x="0" y="379"/>
                  </a:cubicBezTo>
                  <a:lnTo>
                    <a:pt x="0" y="1104"/>
                  </a:lnTo>
                  <a:cubicBezTo>
                    <a:pt x="0" y="1293"/>
                    <a:pt x="158" y="1450"/>
                    <a:pt x="347" y="1450"/>
                  </a:cubicBezTo>
                  <a:lnTo>
                    <a:pt x="1103" y="1450"/>
                  </a:lnTo>
                  <a:lnTo>
                    <a:pt x="1103" y="1482"/>
                  </a:lnTo>
                  <a:cubicBezTo>
                    <a:pt x="1733" y="1482"/>
                    <a:pt x="2205" y="946"/>
                    <a:pt x="2205" y="379"/>
                  </a:cubicBezTo>
                  <a:cubicBezTo>
                    <a:pt x="2205" y="158"/>
                    <a:pt x="2048" y="1"/>
                    <a:pt x="1827"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2"/>
            <p:cNvSpPr/>
            <p:nvPr/>
          </p:nvSpPr>
          <p:spPr>
            <a:xfrm>
              <a:off x="-52401950" y="3380075"/>
              <a:ext cx="204800" cy="131550"/>
            </a:xfrm>
            <a:custGeom>
              <a:avLst/>
              <a:gdLst/>
              <a:ahLst/>
              <a:cxnLst/>
              <a:rect l="l" t="t" r="r" b="b"/>
              <a:pathLst>
                <a:path w="8192" h="5262" extrusionOk="0">
                  <a:moveTo>
                    <a:pt x="5085" y="1804"/>
                  </a:moveTo>
                  <a:cubicBezTo>
                    <a:pt x="5175" y="1804"/>
                    <a:pt x="5262" y="1843"/>
                    <a:pt x="5325" y="1922"/>
                  </a:cubicBezTo>
                  <a:cubicBezTo>
                    <a:pt x="5514" y="2080"/>
                    <a:pt x="5514" y="2332"/>
                    <a:pt x="5356" y="2426"/>
                  </a:cubicBezTo>
                  <a:cubicBezTo>
                    <a:pt x="5010" y="2804"/>
                    <a:pt x="4537" y="2993"/>
                    <a:pt x="4065" y="2993"/>
                  </a:cubicBezTo>
                  <a:cubicBezTo>
                    <a:pt x="3561" y="2993"/>
                    <a:pt x="3088" y="2804"/>
                    <a:pt x="2710" y="2426"/>
                  </a:cubicBezTo>
                  <a:cubicBezTo>
                    <a:pt x="2552" y="2269"/>
                    <a:pt x="2552" y="2048"/>
                    <a:pt x="2710" y="1922"/>
                  </a:cubicBezTo>
                  <a:cubicBezTo>
                    <a:pt x="2789" y="1843"/>
                    <a:pt x="2891" y="1804"/>
                    <a:pt x="2990" y="1804"/>
                  </a:cubicBezTo>
                  <a:cubicBezTo>
                    <a:pt x="3088" y="1804"/>
                    <a:pt x="3182" y="1843"/>
                    <a:pt x="3245" y="1922"/>
                  </a:cubicBezTo>
                  <a:cubicBezTo>
                    <a:pt x="3450" y="2143"/>
                    <a:pt x="3734" y="2253"/>
                    <a:pt x="4021" y="2253"/>
                  </a:cubicBezTo>
                  <a:cubicBezTo>
                    <a:pt x="4309" y="2253"/>
                    <a:pt x="4600" y="2143"/>
                    <a:pt x="4821" y="1922"/>
                  </a:cubicBezTo>
                  <a:cubicBezTo>
                    <a:pt x="4899" y="1843"/>
                    <a:pt x="4994" y="1804"/>
                    <a:pt x="5085" y="1804"/>
                  </a:cubicBezTo>
                  <a:close/>
                  <a:moveTo>
                    <a:pt x="3655" y="0"/>
                  </a:moveTo>
                  <a:cubicBezTo>
                    <a:pt x="3498" y="851"/>
                    <a:pt x="2710" y="1481"/>
                    <a:pt x="1859" y="1481"/>
                  </a:cubicBezTo>
                  <a:lnTo>
                    <a:pt x="1103" y="1481"/>
                  </a:lnTo>
                  <a:cubicBezTo>
                    <a:pt x="473" y="1481"/>
                    <a:pt x="0" y="977"/>
                    <a:pt x="0" y="379"/>
                  </a:cubicBezTo>
                  <a:lnTo>
                    <a:pt x="0" y="1135"/>
                  </a:lnTo>
                  <a:cubicBezTo>
                    <a:pt x="0" y="3371"/>
                    <a:pt x="1859" y="5262"/>
                    <a:pt x="4096" y="5262"/>
                  </a:cubicBezTo>
                  <a:cubicBezTo>
                    <a:pt x="6333" y="5262"/>
                    <a:pt x="8192" y="3403"/>
                    <a:pt x="8192" y="1135"/>
                  </a:cubicBezTo>
                  <a:lnTo>
                    <a:pt x="8192" y="379"/>
                  </a:lnTo>
                  <a:cubicBezTo>
                    <a:pt x="8160" y="1009"/>
                    <a:pt x="7656" y="1481"/>
                    <a:pt x="7058" y="1481"/>
                  </a:cubicBezTo>
                  <a:lnTo>
                    <a:pt x="6301" y="1481"/>
                  </a:lnTo>
                  <a:cubicBezTo>
                    <a:pt x="5388" y="1481"/>
                    <a:pt x="4663" y="851"/>
                    <a:pt x="4506"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2"/>
            <p:cNvSpPr/>
            <p:nvPr/>
          </p:nvSpPr>
          <p:spPr>
            <a:xfrm>
              <a:off x="-52272000" y="3361950"/>
              <a:ext cx="55175" cy="37050"/>
            </a:xfrm>
            <a:custGeom>
              <a:avLst/>
              <a:gdLst/>
              <a:ahLst/>
              <a:cxnLst/>
              <a:rect l="l" t="t" r="r" b="b"/>
              <a:pathLst>
                <a:path w="2207" h="1482" extrusionOk="0">
                  <a:moveTo>
                    <a:pt x="347" y="1"/>
                  </a:moveTo>
                  <a:cubicBezTo>
                    <a:pt x="158" y="1"/>
                    <a:pt x="1" y="158"/>
                    <a:pt x="1" y="379"/>
                  </a:cubicBezTo>
                  <a:cubicBezTo>
                    <a:pt x="1" y="1009"/>
                    <a:pt x="505" y="1482"/>
                    <a:pt x="1103" y="1482"/>
                  </a:cubicBezTo>
                  <a:lnTo>
                    <a:pt x="1860" y="1482"/>
                  </a:lnTo>
                  <a:cubicBezTo>
                    <a:pt x="2049" y="1482"/>
                    <a:pt x="2206" y="1324"/>
                    <a:pt x="2206" y="1104"/>
                  </a:cubicBezTo>
                  <a:lnTo>
                    <a:pt x="2206" y="379"/>
                  </a:lnTo>
                  <a:cubicBezTo>
                    <a:pt x="2206" y="158"/>
                    <a:pt x="2049" y="1"/>
                    <a:pt x="1860"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2"/>
            <p:cNvSpPr/>
            <p:nvPr/>
          </p:nvSpPr>
          <p:spPr>
            <a:xfrm>
              <a:off x="-52402750" y="3324950"/>
              <a:ext cx="204825" cy="46475"/>
            </a:xfrm>
            <a:custGeom>
              <a:avLst/>
              <a:gdLst/>
              <a:ahLst/>
              <a:cxnLst/>
              <a:rect l="l" t="t" r="r" b="b"/>
              <a:pathLst>
                <a:path w="8193" h="1859" extrusionOk="0">
                  <a:moveTo>
                    <a:pt x="1" y="0"/>
                  </a:moveTo>
                  <a:lnTo>
                    <a:pt x="1" y="1859"/>
                  </a:lnTo>
                  <a:cubicBezTo>
                    <a:pt x="1" y="1229"/>
                    <a:pt x="505" y="725"/>
                    <a:pt x="1104" y="725"/>
                  </a:cubicBezTo>
                  <a:lnTo>
                    <a:pt x="2584" y="725"/>
                  </a:lnTo>
                  <a:cubicBezTo>
                    <a:pt x="3057" y="725"/>
                    <a:pt x="3498" y="1071"/>
                    <a:pt x="3656" y="1481"/>
                  </a:cubicBezTo>
                  <a:lnTo>
                    <a:pt x="4538" y="1481"/>
                  </a:lnTo>
                  <a:cubicBezTo>
                    <a:pt x="4695" y="1071"/>
                    <a:pt x="5073" y="725"/>
                    <a:pt x="5577" y="725"/>
                  </a:cubicBezTo>
                  <a:lnTo>
                    <a:pt x="7090" y="725"/>
                  </a:lnTo>
                  <a:cubicBezTo>
                    <a:pt x="7720" y="725"/>
                    <a:pt x="8192" y="1260"/>
                    <a:pt x="8192" y="1859"/>
                  </a:cubicBezTo>
                  <a:lnTo>
                    <a:pt x="8192"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2"/>
            <p:cNvSpPr/>
            <p:nvPr/>
          </p:nvSpPr>
          <p:spPr>
            <a:xfrm>
              <a:off x="-52440550" y="3349350"/>
              <a:ext cx="18925" cy="63825"/>
            </a:xfrm>
            <a:custGeom>
              <a:avLst/>
              <a:gdLst/>
              <a:ahLst/>
              <a:cxnLst/>
              <a:rect l="l" t="t" r="r" b="b"/>
              <a:pathLst>
                <a:path w="757" h="2553" extrusionOk="0">
                  <a:moveTo>
                    <a:pt x="757" y="1"/>
                  </a:moveTo>
                  <a:cubicBezTo>
                    <a:pt x="284" y="190"/>
                    <a:pt x="1" y="725"/>
                    <a:pt x="1" y="1261"/>
                  </a:cubicBezTo>
                  <a:cubicBezTo>
                    <a:pt x="1" y="1797"/>
                    <a:pt x="316" y="2301"/>
                    <a:pt x="757" y="2553"/>
                  </a:cubicBezTo>
                  <a:lnTo>
                    <a:pt x="757"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2"/>
            <p:cNvSpPr/>
            <p:nvPr/>
          </p:nvSpPr>
          <p:spPr>
            <a:xfrm>
              <a:off x="-52179050" y="3348575"/>
              <a:ext cx="18125" cy="63825"/>
            </a:xfrm>
            <a:custGeom>
              <a:avLst/>
              <a:gdLst/>
              <a:ahLst/>
              <a:cxnLst/>
              <a:rect l="l" t="t" r="r" b="b"/>
              <a:pathLst>
                <a:path w="725" h="2553" extrusionOk="0">
                  <a:moveTo>
                    <a:pt x="0" y="0"/>
                  </a:moveTo>
                  <a:lnTo>
                    <a:pt x="0" y="2552"/>
                  </a:lnTo>
                  <a:cubicBezTo>
                    <a:pt x="410" y="2269"/>
                    <a:pt x="725" y="1796"/>
                    <a:pt x="725" y="1260"/>
                  </a:cubicBezTo>
                  <a:cubicBezTo>
                    <a:pt x="725" y="756"/>
                    <a:pt x="410" y="221"/>
                    <a:pt x="0"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7" name="Google Shape;747;p92"/>
          <p:cNvGrpSpPr/>
          <p:nvPr/>
        </p:nvGrpSpPr>
        <p:grpSpPr>
          <a:xfrm>
            <a:off x="5777059" y="1091858"/>
            <a:ext cx="960372" cy="1128463"/>
            <a:chOff x="-54793175" y="3198925"/>
            <a:chExt cx="279625" cy="319000"/>
          </a:xfrm>
        </p:grpSpPr>
        <p:sp>
          <p:nvSpPr>
            <p:cNvPr id="748" name="Google Shape;748;p92"/>
            <p:cNvSpPr/>
            <p:nvPr/>
          </p:nvSpPr>
          <p:spPr>
            <a:xfrm>
              <a:off x="-54532475" y="3354075"/>
              <a:ext cx="18925" cy="60675"/>
            </a:xfrm>
            <a:custGeom>
              <a:avLst/>
              <a:gdLst/>
              <a:ahLst/>
              <a:cxnLst/>
              <a:rect l="l" t="t" r="r" b="b"/>
              <a:pathLst>
                <a:path w="757" h="2427" extrusionOk="0">
                  <a:moveTo>
                    <a:pt x="1" y="1"/>
                  </a:moveTo>
                  <a:lnTo>
                    <a:pt x="1" y="788"/>
                  </a:lnTo>
                  <a:cubicBezTo>
                    <a:pt x="158" y="1355"/>
                    <a:pt x="190" y="1891"/>
                    <a:pt x="190" y="2427"/>
                  </a:cubicBezTo>
                  <a:cubicBezTo>
                    <a:pt x="505" y="2143"/>
                    <a:pt x="757" y="1734"/>
                    <a:pt x="757" y="1261"/>
                  </a:cubicBezTo>
                  <a:cubicBezTo>
                    <a:pt x="757" y="725"/>
                    <a:pt x="473" y="253"/>
                    <a:pt x="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2"/>
            <p:cNvSpPr/>
            <p:nvPr/>
          </p:nvSpPr>
          <p:spPr>
            <a:xfrm>
              <a:off x="-54793175" y="3198925"/>
              <a:ext cx="97675" cy="126050"/>
            </a:xfrm>
            <a:custGeom>
              <a:avLst/>
              <a:gdLst/>
              <a:ahLst/>
              <a:cxnLst/>
              <a:rect l="l" t="t" r="r" b="b"/>
              <a:pathLst>
                <a:path w="3907" h="5042" extrusionOk="0">
                  <a:moveTo>
                    <a:pt x="2993" y="0"/>
                  </a:moveTo>
                  <a:cubicBezTo>
                    <a:pt x="2426" y="0"/>
                    <a:pt x="1954" y="315"/>
                    <a:pt x="1702" y="756"/>
                  </a:cubicBezTo>
                  <a:cubicBezTo>
                    <a:pt x="1632" y="746"/>
                    <a:pt x="1562" y="742"/>
                    <a:pt x="1494" y="742"/>
                  </a:cubicBezTo>
                  <a:cubicBezTo>
                    <a:pt x="695" y="742"/>
                    <a:pt x="0" y="1396"/>
                    <a:pt x="0" y="2237"/>
                  </a:cubicBezTo>
                  <a:cubicBezTo>
                    <a:pt x="0" y="2521"/>
                    <a:pt x="63" y="2741"/>
                    <a:pt x="190" y="2993"/>
                  </a:cubicBezTo>
                  <a:cubicBezTo>
                    <a:pt x="63" y="3214"/>
                    <a:pt x="0" y="3466"/>
                    <a:pt x="0" y="3749"/>
                  </a:cubicBezTo>
                  <a:cubicBezTo>
                    <a:pt x="0" y="4285"/>
                    <a:pt x="316" y="4758"/>
                    <a:pt x="757" y="5041"/>
                  </a:cubicBezTo>
                  <a:lnTo>
                    <a:pt x="757" y="4852"/>
                  </a:lnTo>
                  <a:cubicBezTo>
                    <a:pt x="757" y="2804"/>
                    <a:pt x="2048" y="1008"/>
                    <a:pt x="3907" y="315"/>
                  </a:cubicBezTo>
                  <a:cubicBezTo>
                    <a:pt x="3655" y="126"/>
                    <a:pt x="3340" y="0"/>
                    <a:pt x="2993"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2"/>
            <p:cNvSpPr/>
            <p:nvPr/>
          </p:nvSpPr>
          <p:spPr>
            <a:xfrm>
              <a:off x="-54624625" y="3349350"/>
              <a:ext cx="55150" cy="55175"/>
            </a:xfrm>
            <a:custGeom>
              <a:avLst/>
              <a:gdLst/>
              <a:ahLst/>
              <a:cxnLst/>
              <a:rect l="l" t="t" r="r" b="b"/>
              <a:pathLst>
                <a:path w="2206" h="2207" extrusionOk="0">
                  <a:moveTo>
                    <a:pt x="1103" y="1"/>
                  </a:moveTo>
                  <a:cubicBezTo>
                    <a:pt x="473" y="1"/>
                    <a:pt x="1" y="505"/>
                    <a:pt x="1" y="1103"/>
                  </a:cubicBezTo>
                  <a:cubicBezTo>
                    <a:pt x="1" y="1702"/>
                    <a:pt x="473" y="2206"/>
                    <a:pt x="1103" y="2206"/>
                  </a:cubicBezTo>
                  <a:cubicBezTo>
                    <a:pt x="1702" y="2206"/>
                    <a:pt x="2206" y="1702"/>
                    <a:pt x="2206" y="1103"/>
                  </a:cubicBezTo>
                  <a:cubicBezTo>
                    <a:pt x="2206" y="505"/>
                    <a:pt x="1702" y="1"/>
                    <a:pt x="1103"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92"/>
            <p:cNvSpPr/>
            <p:nvPr/>
          </p:nvSpPr>
          <p:spPr>
            <a:xfrm>
              <a:off x="-54737250" y="3349350"/>
              <a:ext cx="55150" cy="55175"/>
            </a:xfrm>
            <a:custGeom>
              <a:avLst/>
              <a:gdLst/>
              <a:ahLst/>
              <a:cxnLst/>
              <a:rect l="l" t="t" r="r" b="b"/>
              <a:pathLst>
                <a:path w="2206" h="2207" extrusionOk="0">
                  <a:moveTo>
                    <a:pt x="1103" y="1"/>
                  </a:moveTo>
                  <a:cubicBezTo>
                    <a:pt x="504" y="1"/>
                    <a:pt x="0" y="505"/>
                    <a:pt x="0" y="1103"/>
                  </a:cubicBezTo>
                  <a:cubicBezTo>
                    <a:pt x="0" y="1702"/>
                    <a:pt x="504" y="2206"/>
                    <a:pt x="1103" y="2206"/>
                  </a:cubicBezTo>
                  <a:cubicBezTo>
                    <a:pt x="1733" y="2206"/>
                    <a:pt x="2206" y="1702"/>
                    <a:pt x="2206" y="1103"/>
                  </a:cubicBezTo>
                  <a:cubicBezTo>
                    <a:pt x="2206" y="505"/>
                    <a:pt x="1733" y="1"/>
                    <a:pt x="1103"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92"/>
            <p:cNvSpPr/>
            <p:nvPr/>
          </p:nvSpPr>
          <p:spPr>
            <a:xfrm>
              <a:off x="-54770325" y="3218600"/>
              <a:ext cx="233925" cy="299325"/>
            </a:xfrm>
            <a:custGeom>
              <a:avLst/>
              <a:gdLst/>
              <a:ahLst/>
              <a:cxnLst/>
              <a:rect l="l" t="t" r="r" b="b"/>
              <a:pathLst>
                <a:path w="9357" h="11973" extrusionOk="0">
                  <a:moveTo>
                    <a:pt x="6175" y="2962"/>
                  </a:moveTo>
                  <a:cubicBezTo>
                    <a:pt x="6364" y="2962"/>
                    <a:pt x="6522" y="3120"/>
                    <a:pt x="6522" y="3309"/>
                  </a:cubicBezTo>
                  <a:cubicBezTo>
                    <a:pt x="6522" y="3498"/>
                    <a:pt x="6364" y="3656"/>
                    <a:pt x="6175" y="3656"/>
                  </a:cubicBezTo>
                  <a:lnTo>
                    <a:pt x="3182" y="3656"/>
                  </a:lnTo>
                  <a:cubicBezTo>
                    <a:pt x="2993" y="3656"/>
                    <a:pt x="2836" y="3498"/>
                    <a:pt x="2836" y="3309"/>
                  </a:cubicBezTo>
                  <a:cubicBezTo>
                    <a:pt x="2836" y="3120"/>
                    <a:pt x="2993" y="2962"/>
                    <a:pt x="3182" y="2962"/>
                  </a:cubicBezTo>
                  <a:close/>
                  <a:moveTo>
                    <a:pt x="6931" y="4443"/>
                  </a:moveTo>
                  <a:cubicBezTo>
                    <a:pt x="9357" y="4443"/>
                    <a:pt x="9357" y="8192"/>
                    <a:pt x="6931" y="8192"/>
                  </a:cubicBezTo>
                  <a:cubicBezTo>
                    <a:pt x="6018" y="8192"/>
                    <a:pt x="5261" y="7562"/>
                    <a:pt x="5104" y="6680"/>
                  </a:cubicBezTo>
                  <a:lnTo>
                    <a:pt x="4285" y="6680"/>
                  </a:lnTo>
                  <a:cubicBezTo>
                    <a:pt x="4127" y="7562"/>
                    <a:pt x="3340" y="8192"/>
                    <a:pt x="2458" y="8192"/>
                  </a:cubicBezTo>
                  <a:cubicBezTo>
                    <a:pt x="0" y="8192"/>
                    <a:pt x="0" y="4443"/>
                    <a:pt x="2458" y="4443"/>
                  </a:cubicBezTo>
                  <a:cubicBezTo>
                    <a:pt x="3371" y="4443"/>
                    <a:pt x="4127" y="5073"/>
                    <a:pt x="4285" y="5955"/>
                  </a:cubicBezTo>
                  <a:lnTo>
                    <a:pt x="5104" y="5955"/>
                  </a:lnTo>
                  <a:cubicBezTo>
                    <a:pt x="5261" y="5073"/>
                    <a:pt x="6049" y="4443"/>
                    <a:pt x="6931" y="4443"/>
                  </a:cubicBezTo>
                  <a:close/>
                  <a:moveTo>
                    <a:pt x="5695" y="8547"/>
                  </a:moveTo>
                  <a:cubicBezTo>
                    <a:pt x="5789" y="8547"/>
                    <a:pt x="5876" y="8586"/>
                    <a:pt x="5923" y="8665"/>
                  </a:cubicBezTo>
                  <a:cubicBezTo>
                    <a:pt x="6144" y="8791"/>
                    <a:pt x="6144" y="9011"/>
                    <a:pt x="5986" y="9169"/>
                  </a:cubicBezTo>
                  <a:cubicBezTo>
                    <a:pt x="5608" y="9515"/>
                    <a:pt x="5135" y="9704"/>
                    <a:pt x="4631" y="9704"/>
                  </a:cubicBezTo>
                  <a:cubicBezTo>
                    <a:pt x="4127" y="9704"/>
                    <a:pt x="3655" y="9515"/>
                    <a:pt x="3340" y="9169"/>
                  </a:cubicBezTo>
                  <a:cubicBezTo>
                    <a:pt x="3182" y="9011"/>
                    <a:pt x="3182" y="8791"/>
                    <a:pt x="3340" y="8665"/>
                  </a:cubicBezTo>
                  <a:cubicBezTo>
                    <a:pt x="3418" y="8586"/>
                    <a:pt x="3513" y="8547"/>
                    <a:pt x="3603" y="8547"/>
                  </a:cubicBezTo>
                  <a:cubicBezTo>
                    <a:pt x="3694" y="8547"/>
                    <a:pt x="3781" y="8586"/>
                    <a:pt x="3844" y="8665"/>
                  </a:cubicBezTo>
                  <a:cubicBezTo>
                    <a:pt x="4064" y="8885"/>
                    <a:pt x="4348" y="8996"/>
                    <a:pt x="4631" y="8996"/>
                  </a:cubicBezTo>
                  <a:cubicBezTo>
                    <a:pt x="4915" y="8996"/>
                    <a:pt x="5198" y="8885"/>
                    <a:pt x="5419" y="8665"/>
                  </a:cubicBezTo>
                  <a:cubicBezTo>
                    <a:pt x="5498" y="8586"/>
                    <a:pt x="5600" y="8547"/>
                    <a:pt x="5695" y="8547"/>
                  </a:cubicBezTo>
                  <a:close/>
                  <a:moveTo>
                    <a:pt x="4663" y="1"/>
                  </a:moveTo>
                  <a:cubicBezTo>
                    <a:pt x="2426" y="1"/>
                    <a:pt x="599" y="1828"/>
                    <a:pt x="599" y="4097"/>
                  </a:cubicBezTo>
                  <a:lnTo>
                    <a:pt x="599" y="6270"/>
                  </a:lnTo>
                  <a:cubicBezTo>
                    <a:pt x="158" y="7751"/>
                    <a:pt x="441" y="9137"/>
                    <a:pt x="1260" y="10240"/>
                  </a:cubicBezTo>
                  <a:cubicBezTo>
                    <a:pt x="2079" y="11343"/>
                    <a:pt x="3340" y="11973"/>
                    <a:pt x="4663" y="11973"/>
                  </a:cubicBezTo>
                  <a:cubicBezTo>
                    <a:pt x="6018" y="11973"/>
                    <a:pt x="7309" y="11343"/>
                    <a:pt x="8097" y="10240"/>
                  </a:cubicBezTo>
                  <a:cubicBezTo>
                    <a:pt x="8916" y="9169"/>
                    <a:pt x="9200" y="7783"/>
                    <a:pt x="8758" y="6270"/>
                  </a:cubicBezTo>
                  <a:lnTo>
                    <a:pt x="8758" y="4097"/>
                  </a:lnTo>
                  <a:cubicBezTo>
                    <a:pt x="8758" y="2994"/>
                    <a:pt x="8349" y="1954"/>
                    <a:pt x="7593" y="1167"/>
                  </a:cubicBezTo>
                  <a:cubicBezTo>
                    <a:pt x="6805" y="379"/>
                    <a:pt x="5766" y="1"/>
                    <a:pt x="4663"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2"/>
            <p:cNvSpPr/>
            <p:nvPr/>
          </p:nvSpPr>
          <p:spPr>
            <a:xfrm>
              <a:off x="-54612025" y="3198925"/>
              <a:ext cx="96100" cy="123675"/>
            </a:xfrm>
            <a:custGeom>
              <a:avLst/>
              <a:gdLst/>
              <a:ahLst/>
              <a:cxnLst/>
              <a:rect l="l" t="t" r="r" b="b"/>
              <a:pathLst>
                <a:path w="3844" h="4947" extrusionOk="0">
                  <a:moveTo>
                    <a:pt x="851" y="0"/>
                  </a:moveTo>
                  <a:cubicBezTo>
                    <a:pt x="536" y="0"/>
                    <a:pt x="221" y="95"/>
                    <a:pt x="1" y="252"/>
                  </a:cubicBezTo>
                  <a:cubicBezTo>
                    <a:pt x="662" y="504"/>
                    <a:pt x="1261" y="882"/>
                    <a:pt x="1765" y="1418"/>
                  </a:cubicBezTo>
                  <a:cubicBezTo>
                    <a:pt x="2679" y="2363"/>
                    <a:pt x="3183" y="3560"/>
                    <a:pt x="3183" y="4821"/>
                  </a:cubicBezTo>
                  <a:lnTo>
                    <a:pt x="3183" y="4947"/>
                  </a:lnTo>
                  <a:cubicBezTo>
                    <a:pt x="3592" y="4695"/>
                    <a:pt x="3844" y="4253"/>
                    <a:pt x="3844" y="3749"/>
                  </a:cubicBezTo>
                  <a:cubicBezTo>
                    <a:pt x="3844" y="3466"/>
                    <a:pt x="3781" y="3214"/>
                    <a:pt x="3655" y="2993"/>
                  </a:cubicBezTo>
                  <a:cubicBezTo>
                    <a:pt x="3781" y="2741"/>
                    <a:pt x="3844" y="2521"/>
                    <a:pt x="3844" y="2237"/>
                  </a:cubicBezTo>
                  <a:cubicBezTo>
                    <a:pt x="3844" y="1380"/>
                    <a:pt x="3123" y="716"/>
                    <a:pt x="2330" y="716"/>
                  </a:cubicBezTo>
                  <a:cubicBezTo>
                    <a:pt x="2279" y="716"/>
                    <a:pt x="2227" y="719"/>
                    <a:pt x="2174" y="725"/>
                  </a:cubicBezTo>
                  <a:cubicBezTo>
                    <a:pt x="1891" y="252"/>
                    <a:pt x="1418" y="0"/>
                    <a:pt x="851"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2"/>
            <p:cNvSpPr/>
            <p:nvPr/>
          </p:nvSpPr>
          <p:spPr>
            <a:xfrm>
              <a:off x="-54793175" y="3353300"/>
              <a:ext cx="18925" cy="60675"/>
            </a:xfrm>
            <a:custGeom>
              <a:avLst/>
              <a:gdLst/>
              <a:ahLst/>
              <a:cxnLst/>
              <a:rect l="l" t="t" r="r" b="b"/>
              <a:pathLst>
                <a:path w="757" h="2427" extrusionOk="0">
                  <a:moveTo>
                    <a:pt x="757" y="0"/>
                  </a:moveTo>
                  <a:cubicBezTo>
                    <a:pt x="316" y="284"/>
                    <a:pt x="0" y="756"/>
                    <a:pt x="0" y="1292"/>
                  </a:cubicBezTo>
                  <a:cubicBezTo>
                    <a:pt x="0" y="1765"/>
                    <a:pt x="190" y="2174"/>
                    <a:pt x="536" y="2426"/>
                  </a:cubicBezTo>
                  <a:cubicBezTo>
                    <a:pt x="505" y="1859"/>
                    <a:pt x="599" y="1292"/>
                    <a:pt x="757" y="756"/>
                  </a:cubicBezTo>
                  <a:lnTo>
                    <a:pt x="757"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93"/>
          <p:cNvSpPr/>
          <p:nvPr/>
        </p:nvSpPr>
        <p:spPr>
          <a:xfrm>
            <a:off x="1134775" y="1828600"/>
            <a:ext cx="1442700" cy="5319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93"/>
          <p:cNvSpPr/>
          <p:nvPr/>
        </p:nvSpPr>
        <p:spPr>
          <a:xfrm>
            <a:off x="367850" y="367850"/>
            <a:ext cx="8342700" cy="62142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1" name="Google Shape;761;p93"/>
          <p:cNvPicPr preferRelativeResize="0"/>
          <p:nvPr/>
        </p:nvPicPr>
        <p:blipFill rotWithShape="1">
          <a:blip r:embed="rId3">
            <a:alphaModFix/>
          </a:blip>
          <a:srcRect l="29039" t="21676" r="35883" b="33793"/>
          <a:stretch/>
        </p:blipFill>
        <p:spPr>
          <a:xfrm>
            <a:off x="1533212" y="1594350"/>
            <a:ext cx="6109127" cy="4847026"/>
          </a:xfrm>
          <a:prstGeom prst="rect">
            <a:avLst/>
          </a:prstGeom>
          <a:noFill/>
          <a:ln>
            <a:noFill/>
          </a:ln>
        </p:spPr>
      </p:pic>
      <p:sp>
        <p:nvSpPr>
          <p:cNvPr id="762" name="Google Shape;762;p93"/>
          <p:cNvSpPr txBox="1"/>
          <p:nvPr/>
        </p:nvSpPr>
        <p:spPr>
          <a:xfrm>
            <a:off x="394150" y="459825"/>
            <a:ext cx="79665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400" b="1">
                <a:solidFill>
                  <a:srgbClr val="434343"/>
                </a:solidFill>
              </a:rPr>
              <a:t>Asignatura Creación y gestión de Empresas Informativas Periodismo UMA </a:t>
            </a:r>
            <a:r>
              <a:rPr lang="es" sz="2000" b="1">
                <a:solidFill>
                  <a:srgbClr val="434343"/>
                </a:solidFill>
              </a:rPr>
              <a:t>(#cygei #periodismoUMA)</a:t>
            </a:r>
            <a:endParaRPr sz="10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94"/>
          <p:cNvSpPr/>
          <p:nvPr/>
        </p:nvSpPr>
        <p:spPr>
          <a:xfrm>
            <a:off x="1134775" y="1828600"/>
            <a:ext cx="1442700" cy="5319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4"/>
          <p:cNvSpPr/>
          <p:nvPr/>
        </p:nvSpPr>
        <p:spPr>
          <a:xfrm>
            <a:off x="367850" y="367850"/>
            <a:ext cx="8342700" cy="62142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94"/>
          <p:cNvSpPr txBox="1"/>
          <p:nvPr/>
        </p:nvSpPr>
        <p:spPr>
          <a:xfrm>
            <a:off x="492800" y="649025"/>
            <a:ext cx="8092800" cy="63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400" b="1">
                <a:solidFill>
                  <a:srgbClr val="434343"/>
                </a:solidFill>
              </a:rPr>
              <a:t>Alumn@s de Secundaria y Club de Emprendimiento</a:t>
            </a:r>
            <a:endParaRPr/>
          </a:p>
        </p:txBody>
      </p:sp>
      <p:pic>
        <p:nvPicPr>
          <p:cNvPr id="770" name="Google Shape;770;p94"/>
          <p:cNvPicPr preferRelativeResize="0"/>
          <p:nvPr/>
        </p:nvPicPr>
        <p:blipFill rotWithShape="1">
          <a:blip r:embed="rId3">
            <a:alphaModFix/>
          </a:blip>
          <a:srcRect l="29191" t="15074" r="34987" b="29728"/>
          <a:stretch/>
        </p:blipFill>
        <p:spPr>
          <a:xfrm>
            <a:off x="499150" y="1828600"/>
            <a:ext cx="3739407" cy="3886425"/>
          </a:xfrm>
          <a:prstGeom prst="rect">
            <a:avLst/>
          </a:prstGeom>
          <a:noFill/>
          <a:ln>
            <a:noFill/>
          </a:ln>
        </p:spPr>
      </p:pic>
      <p:pic>
        <p:nvPicPr>
          <p:cNvPr id="771" name="Google Shape;771;p94"/>
          <p:cNvPicPr preferRelativeResize="0"/>
          <p:nvPr/>
        </p:nvPicPr>
        <p:blipFill rotWithShape="1">
          <a:blip r:embed="rId4">
            <a:alphaModFix/>
          </a:blip>
          <a:srcRect l="26252" t="16947" r="38130" b="36532"/>
          <a:stretch/>
        </p:blipFill>
        <p:spPr>
          <a:xfrm>
            <a:off x="4390800" y="1914950"/>
            <a:ext cx="4138348" cy="3800076"/>
          </a:xfrm>
          <a:prstGeom prst="rect">
            <a:avLst/>
          </a:prstGeom>
          <a:noFill/>
          <a:ln>
            <a:noFill/>
          </a:ln>
        </p:spPr>
      </p:pic>
      <p:sp>
        <p:nvSpPr>
          <p:cNvPr id="772" name="Google Shape;772;p94"/>
          <p:cNvSpPr txBox="1"/>
          <p:nvPr/>
        </p:nvSpPr>
        <p:spPr>
          <a:xfrm>
            <a:off x="4648200" y="5649325"/>
            <a:ext cx="4269900" cy="40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150">
                <a:solidFill>
                  <a:srgbClr val="666666"/>
                </a:solidFill>
                <a:highlight>
                  <a:srgbClr val="FFFFFF"/>
                </a:highlight>
                <a:latin typeface="Roboto"/>
                <a:ea typeface="Roboto"/>
                <a:cs typeface="Roboto"/>
                <a:sym typeface="Roboto"/>
              </a:rPr>
              <a:t>Instituto de Educación Secundaria de Consuegra (Toledo)</a:t>
            </a:r>
            <a:endParaRPr>
              <a:solidFill>
                <a:srgbClr val="666666"/>
              </a:solidFill>
            </a:endParaRPr>
          </a:p>
        </p:txBody>
      </p:sp>
      <p:sp>
        <p:nvSpPr>
          <p:cNvPr id="773" name="Google Shape;773;p94"/>
          <p:cNvSpPr txBox="1"/>
          <p:nvPr/>
        </p:nvSpPr>
        <p:spPr>
          <a:xfrm>
            <a:off x="546550" y="5649325"/>
            <a:ext cx="4269900" cy="40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150">
                <a:solidFill>
                  <a:srgbClr val="666666"/>
                </a:solidFill>
                <a:highlight>
                  <a:srgbClr val="FFFFFF"/>
                </a:highlight>
                <a:latin typeface="Roboto"/>
                <a:ea typeface="Roboto"/>
                <a:cs typeface="Roboto"/>
                <a:sym typeface="Roboto"/>
              </a:rPr>
              <a:t>Colegio Peñalva Murcia</a:t>
            </a:r>
            <a:endParaRPr>
              <a:solidFill>
                <a:srgbClr val="666666"/>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59"/>
          <p:cNvSpPr/>
          <p:nvPr/>
        </p:nvSpPr>
        <p:spPr>
          <a:xfrm>
            <a:off x="1395500" y="1190000"/>
            <a:ext cx="6352800" cy="36423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9"/>
          <p:cNvSpPr txBox="1">
            <a:spLocks noGrp="1"/>
          </p:cNvSpPr>
          <p:nvPr>
            <p:ph type="subTitle" idx="1"/>
          </p:nvPr>
        </p:nvSpPr>
        <p:spPr>
          <a:xfrm>
            <a:off x="1790225" y="1578800"/>
            <a:ext cx="5501700" cy="2801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s" sz="2800">
                <a:solidFill>
                  <a:srgbClr val="FFFFFF"/>
                </a:solidFill>
                <a:latin typeface="Arial"/>
                <a:ea typeface="Arial"/>
                <a:cs typeface="Arial"/>
                <a:sym typeface="Arial"/>
              </a:rPr>
              <a:t>“Ningún viento es favorable para el que no se sabe dónde va</a:t>
            </a:r>
            <a:r>
              <a:rPr lang="es" sz="2800" i="0">
                <a:solidFill>
                  <a:srgbClr val="FFFFFF"/>
                </a:solidFill>
                <a:latin typeface="Arial"/>
                <a:ea typeface="Arial"/>
                <a:cs typeface="Arial"/>
                <a:sym typeface="Arial"/>
              </a:rPr>
              <a:t>”</a:t>
            </a:r>
            <a:endParaRPr sz="2800" i="0">
              <a:solidFill>
                <a:srgbClr val="FFFFFF"/>
              </a:solidFill>
              <a:latin typeface="Arial"/>
              <a:ea typeface="Arial"/>
              <a:cs typeface="Arial"/>
              <a:sym typeface="Arial"/>
            </a:endParaRPr>
          </a:p>
          <a:p>
            <a:pPr marL="0" lvl="0" indent="0" algn="l" rtl="0">
              <a:spcBef>
                <a:spcPts val="0"/>
              </a:spcBef>
              <a:spcAft>
                <a:spcPts val="0"/>
              </a:spcAft>
              <a:buNone/>
            </a:pPr>
            <a:endParaRPr sz="2700" i="0">
              <a:solidFill>
                <a:srgbClr val="434343"/>
              </a:solidFill>
              <a:latin typeface="Arial"/>
              <a:ea typeface="Arial"/>
              <a:cs typeface="Arial"/>
              <a:sym typeface="Arial"/>
            </a:endParaRPr>
          </a:p>
        </p:txBody>
      </p:sp>
      <p:sp>
        <p:nvSpPr>
          <p:cNvPr id="275" name="Google Shape;275;p59"/>
          <p:cNvSpPr txBox="1">
            <a:spLocks noGrp="1"/>
          </p:cNvSpPr>
          <p:nvPr>
            <p:ph type="subTitle" idx="2"/>
          </p:nvPr>
        </p:nvSpPr>
        <p:spPr>
          <a:xfrm>
            <a:off x="3412400" y="3925967"/>
            <a:ext cx="2920800" cy="77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—Séneca</a:t>
            </a:r>
            <a:endParaRPr/>
          </a:p>
        </p:txBody>
      </p:sp>
      <p:pic>
        <p:nvPicPr>
          <p:cNvPr id="276" name="Google Shape;276;p59"/>
          <p:cNvPicPr preferRelativeResize="0"/>
          <p:nvPr/>
        </p:nvPicPr>
        <p:blipFill>
          <a:blip r:embed="rId3">
            <a:alphaModFix/>
          </a:blip>
          <a:stretch>
            <a:fillRect/>
          </a:stretch>
        </p:blipFill>
        <p:spPr>
          <a:xfrm>
            <a:off x="5072400" y="3335678"/>
            <a:ext cx="2675899" cy="1496620"/>
          </a:xfrm>
          <a:prstGeom prst="rect">
            <a:avLst/>
          </a:prstGeom>
          <a:noFill/>
          <a:ln>
            <a:noFill/>
          </a:ln>
        </p:spPr>
      </p:pic>
      <p:sp>
        <p:nvSpPr>
          <p:cNvPr id="277" name="Google Shape;277;p59"/>
          <p:cNvSpPr txBox="1"/>
          <p:nvPr/>
        </p:nvSpPr>
        <p:spPr>
          <a:xfrm>
            <a:off x="1555200" y="6251950"/>
            <a:ext cx="7512600" cy="4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950" i="1">
                <a:solidFill>
                  <a:srgbClr val="202122"/>
                </a:solidFill>
                <a:highlight>
                  <a:srgbClr val="F8F9FA"/>
                </a:highlight>
              </a:rPr>
              <a:t>Retrato de Séneca según modelo de la antigüedad</a:t>
            </a:r>
            <a:r>
              <a:rPr lang="es" sz="950">
                <a:solidFill>
                  <a:srgbClr val="202122"/>
                </a:solidFill>
                <a:highlight>
                  <a:srgbClr val="F8F9FA"/>
                </a:highlight>
              </a:rPr>
              <a:t> (pseudo-Séneca), por </a:t>
            </a:r>
            <a:r>
              <a:rPr lang="es" sz="950">
                <a:solidFill>
                  <a:srgbClr val="0B0080"/>
                </a:solidFill>
                <a:highlight>
                  <a:srgbClr val="F8F9FA"/>
                </a:highlight>
                <a:uFill>
                  <a:noFill/>
                </a:u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Lucas Vorsterman I</a:t>
            </a:r>
            <a:r>
              <a:rPr lang="es" sz="950">
                <a:solidFill>
                  <a:srgbClr val="202122"/>
                </a:solidFill>
                <a:highlight>
                  <a:srgbClr val="F8F9FA"/>
                </a:highlight>
              </a:rPr>
              <a:t> (1638). </a:t>
            </a:r>
            <a:r>
              <a:rPr lang="es" sz="950">
                <a:solidFill>
                  <a:srgbClr val="0B0080"/>
                </a:solidFill>
                <a:highlight>
                  <a:srgbClr val="F8F9FA"/>
                </a:highlight>
                <a:uFill>
                  <a:noFill/>
                </a:u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Biblioteca Nacional de Francia</a:t>
            </a:r>
            <a:r>
              <a:rPr lang="es" sz="950">
                <a:solidFill>
                  <a:srgbClr val="202122"/>
                </a:solidFill>
                <a:highlight>
                  <a:srgbClr val="F8F9FA"/>
                </a:highlight>
              </a:rPr>
              <a: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95"/>
          <p:cNvSpPr/>
          <p:nvPr/>
        </p:nvSpPr>
        <p:spPr>
          <a:xfrm>
            <a:off x="1134775" y="1828600"/>
            <a:ext cx="1442700" cy="5319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95"/>
          <p:cNvSpPr/>
          <p:nvPr/>
        </p:nvSpPr>
        <p:spPr>
          <a:xfrm>
            <a:off x="367850" y="367850"/>
            <a:ext cx="8342700" cy="62142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95"/>
          <p:cNvSpPr txBox="1"/>
          <p:nvPr/>
        </p:nvSpPr>
        <p:spPr>
          <a:xfrm>
            <a:off x="492800" y="675300"/>
            <a:ext cx="8092800" cy="53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400" b="1">
                <a:solidFill>
                  <a:srgbClr val="434343"/>
                </a:solidFill>
              </a:rPr>
              <a:t>Alumn@s de Secundaria </a:t>
            </a:r>
            <a:endParaRPr/>
          </a:p>
        </p:txBody>
      </p:sp>
      <p:sp>
        <p:nvSpPr>
          <p:cNvPr id="781" name="Google Shape;781;p95"/>
          <p:cNvSpPr txBox="1"/>
          <p:nvPr/>
        </p:nvSpPr>
        <p:spPr>
          <a:xfrm>
            <a:off x="4572000" y="5649325"/>
            <a:ext cx="4269900" cy="40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150">
                <a:solidFill>
                  <a:srgbClr val="666666"/>
                </a:solidFill>
                <a:highlight>
                  <a:srgbClr val="FFFFFF"/>
                </a:highlight>
                <a:latin typeface="Roboto"/>
                <a:ea typeface="Roboto"/>
                <a:cs typeface="Roboto"/>
                <a:sym typeface="Roboto"/>
              </a:rPr>
              <a:t>Centro Concertado de Enseñanza Cipriano Galea (Murcia)</a:t>
            </a:r>
            <a:endParaRPr>
              <a:solidFill>
                <a:srgbClr val="666666"/>
              </a:solidFill>
            </a:endParaRPr>
          </a:p>
        </p:txBody>
      </p:sp>
      <p:sp>
        <p:nvSpPr>
          <p:cNvPr id="782" name="Google Shape;782;p95"/>
          <p:cNvSpPr txBox="1"/>
          <p:nvPr/>
        </p:nvSpPr>
        <p:spPr>
          <a:xfrm>
            <a:off x="622750" y="5649325"/>
            <a:ext cx="4269900" cy="40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150">
                <a:solidFill>
                  <a:srgbClr val="666666"/>
                </a:solidFill>
                <a:highlight>
                  <a:srgbClr val="FFFFFF"/>
                </a:highlight>
                <a:latin typeface="Roboto"/>
                <a:ea typeface="Roboto"/>
                <a:cs typeface="Roboto"/>
                <a:sym typeface="Roboto"/>
              </a:rPr>
              <a:t>Colegio Herma </a:t>
            </a:r>
            <a:endParaRPr>
              <a:solidFill>
                <a:srgbClr val="666666"/>
              </a:solidFill>
            </a:endParaRPr>
          </a:p>
        </p:txBody>
      </p:sp>
      <p:pic>
        <p:nvPicPr>
          <p:cNvPr id="783" name="Google Shape;783;p95"/>
          <p:cNvPicPr preferRelativeResize="0"/>
          <p:nvPr/>
        </p:nvPicPr>
        <p:blipFill rotWithShape="1">
          <a:blip r:embed="rId3">
            <a:alphaModFix/>
          </a:blip>
          <a:srcRect l="27557" t="19836" r="35879" b="19520"/>
          <a:stretch/>
        </p:blipFill>
        <p:spPr>
          <a:xfrm>
            <a:off x="367850" y="1486675"/>
            <a:ext cx="3888826" cy="4031110"/>
          </a:xfrm>
          <a:prstGeom prst="rect">
            <a:avLst/>
          </a:prstGeom>
          <a:noFill/>
          <a:ln>
            <a:noFill/>
          </a:ln>
        </p:spPr>
      </p:pic>
      <p:pic>
        <p:nvPicPr>
          <p:cNvPr id="784" name="Google Shape;784;p95"/>
          <p:cNvPicPr preferRelativeResize="0"/>
          <p:nvPr/>
        </p:nvPicPr>
        <p:blipFill rotWithShape="1">
          <a:blip r:embed="rId4">
            <a:alphaModFix/>
          </a:blip>
          <a:srcRect l="28448" t="21720" r="36206" b="19656"/>
          <a:stretch/>
        </p:blipFill>
        <p:spPr>
          <a:xfrm>
            <a:off x="4480000" y="1482025"/>
            <a:ext cx="4020198" cy="41673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96"/>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96"/>
          <p:cNvSpPr txBox="1">
            <a:spLocks noGrp="1"/>
          </p:cNvSpPr>
          <p:nvPr>
            <p:ph type="title" idx="6"/>
          </p:nvPr>
        </p:nvSpPr>
        <p:spPr>
          <a:xfrm>
            <a:off x="773850" y="850767"/>
            <a:ext cx="7672500" cy="643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400"/>
              <a:t>Ventajas para los alumn@s</a:t>
            </a:r>
            <a:endParaRPr sz="2400">
              <a:solidFill>
                <a:srgbClr val="434343"/>
              </a:solidFill>
            </a:endParaRPr>
          </a:p>
        </p:txBody>
      </p:sp>
      <p:sp>
        <p:nvSpPr>
          <p:cNvPr id="791" name="Google Shape;791;p96"/>
          <p:cNvSpPr txBox="1">
            <a:spLocks noGrp="1"/>
          </p:cNvSpPr>
          <p:nvPr>
            <p:ph type="ctrTitle" idx="7"/>
          </p:nvPr>
        </p:nvSpPr>
        <p:spPr>
          <a:xfrm>
            <a:off x="1105351" y="2219967"/>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MÉTODO COLABORATIVO</a:t>
            </a:r>
            <a:endParaRPr/>
          </a:p>
        </p:txBody>
      </p:sp>
      <p:sp>
        <p:nvSpPr>
          <p:cNvPr id="792" name="Google Shape;792;p96"/>
          <p:cNvSpPr txBox="1">
            <a:spLocks noGrp="1"/>
          </p:cNvSpPr>
          <p:nvPr>
            <p:ph type="subTitle" idx="8"/>
          </p:nvPr>
        </p:nvSpPr>
        <p:spPr>
          <a:xfrm>
            <a:off x="1073150" y="3027233"/>
            <a:ext cx="2178000" cy="85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Favorece la socialización de alumnos y el trabajo en equipo</a:t>
            </a:r>
            <a:endParaRPr/>
          </a:p>
        </p:txBody>
      </p:sp>
      <p:sp>
        <p:nvSpPr>
          <p:cNvPr id="793" name="Google Shape;793;p96"/>
          <p:cNvSpPr txBox="1">
            <a:spLocks noGrp="1"/>
          </p:cNvSpPr>
          <p:nvPr>
            <p:ph type="ctrTitle" idx="9"/>
          </p:nvPr>
        </p:nvSpPr>
        <p:spPr>
          <a:xfrm>
            <a:off x="3484651" y="2448567"/>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FAVORECE EL VISUAL THINKING</a:t>
            </a:r>
            <a:endParaRPr/>
          </a:p>
          <a:p>
            <a:pPr marL="0" lvl="0" indent="0" algn="l" rtl="0">
              <a:spcBef>
                <a:spcPts val="0"/>
              </a:spcBef>
              <a:spcAft>
                <a:spcPts val="0"/>
              </a:spcAft>
              <a:buNone/>
            </a:pPr>
            <a:endParaRPr/>
          </a:p>
        </p:txBody>
      </p:sp>
      <p:sp>
        <p:nvSpPr>
          <p:cNvPr id="794" name="Google Shape;794;p96"/>
          <p:cNvSpPr txBox="1">
            <a:spLocks noGrp="1"/>
          </p:cNvSpPr>
          <p:nvPr>
            <p:ph type="ctrTitle" idx="14"/>
          </p:nvPr>
        </p:nvSpPr>
        <p:spPr>
          <a:xfrm>
            <a:off x="5880250" y="2567372"/>
            <a:ext cx="2113500" cy="51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LEARNING BY DOING</a:t>
            </a:r>
            <a:endParaRPr/>
          </a:p>
        </p:txBody>
      </p:sp>
      <p:sp>
        <p:nvSpPr>
          <p:cNvPr id="795" name="Google Shape;795;p96"/>
          <p:cNvSpPr txBox="1">
            <a:spLocks noGrp="1"/>
          </p:cNvSpPr>
          <p:nvPr>
            <p:ph type="ctrTitle"/>
          </p:nvPr>
        </p:nvSpPr>
        <p:spPr>
          <a:xfrm>
            <a:off x="1117125" y="3916075"/>
            <a:ext cx="21780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FACILITA CREATIVIDAD Y ANÁLISIS</a:t>
            </a:r>
            <a:endParaRPr/>
          </a:p>
        </p:txBody>
      </p:sp>
      <p:sp>
        <p:nvSpPr>
          <p:cNvPr id="796" name="Google Shape;796;p96"/>
          <p:cNvSpPr txBox="1">
            <a:spLocks noGrp="1"/>
          </p:cNvSpPr>
          <p:nvPr>
            <p:ph type="subTitle" idx="1"/>
          </p:nvPr>
        </p:nvSpPr>
        <p:spPr>
          <a:xfrm>
            <a:off x="980600" y="4723333"/>
            <a:ext cx="2363100" cy="85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Múltiples puntos de vistas, fácilmente modificable.</a:t>
            </a:r>
            <a:endParaRPr/>
          </a:p>
        </p:txBody>
      </p:sp>
      <p:sp>
        <p:nvSpPr>
          <p:cNvPr id="797" name="Google Shape;797;p96"/>
          <p:cNvSpPr txBox="1">
            <a:spLocks noGrp="1"/>
          </p:cNvSpPr>
          <p:nvPr>
            <p:ph type="ctrTitle" idx="2"/>
          </p:nvPr>
        </p:nvSpPr>
        <p:spPr>
          <a:xfrm>
            <a:off x="3484651" y="3687467"/>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VISIÓN INTEGRAL </a:t>
            </a:r>
            <a:endParaRPr/>
          </a:p>
        </p:txBody>
      </p:sp>
      <p:sp>
        <p:nvSpPr>
          <p:cNvPr id="798" name="Google Shape;798;p96"/>
          <p:cNvSpPr txBox="1">
            <a:spLocks noGrp="1"/>
          </p:cNvSpPr>
          <p:nvPr>
            <p:ph type="subTitle" idx="3"/>
          </p:nvPr>
        </p:nvSpPr>
        <p:spPr>
          <a:xfrm>
            <a:off x="3419975" y="4494733"/>
            <a:ext cx="2242800" cy="85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Casi todos los factores intervinientes en el modelo de negocio</a:t>
            </a:r>
            <a:endParaRPr/>
          </a:p>
        </p:txBody>
      </p:sp>
      <p:sp>
        <p:nvSpPr>
          <p:cNvPr id="799" name="Google Shape;799;p96"/>
          <p:cNvSpPr txBox="1">
            <a:spLocks noGrp="1"/>
          </p:cNvSpPr>
          <p:nvPr>
            <p:ph type="ctrTitle" idx="4"/>
          </p:nvPr>
        </p:nvSpPr>
        <p:spPr>
          <a:xfrm>
            <a:off x="5880251" y="3687467"/>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FÁCIL</a:t>
            </a:r>
            <a:endParaRPr/>
          </a:p>
        </p:txBody>
      </p:sp>
      <p:sp>
        <p:nvSpPr>
          <p:cNvPr id="800" name="Google Shape;800;p96"/>
          <p:cNvSpPr txBox="1">
            <a:spLocks noGrp="1"/>
          </p:cNvSpPr>
          <p:nvPr>
            <p:ph type="subTitle" idx="5"/>
          </p:nvPr>
        </p:nvSpPr>
        <p:spPr>
          <a:xfrm>
            <a:off x="5880250" y="4494733"/>
            <a:ext cx="2113500" cy="85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Conceptos y metodología sencilla</a:t>
            </a:r>
            <a:endParaRPr/>
          </a:p>
        </p:txBody>
      </p:sp>
      <p:cxnSp>
        <p:nvCxnSpPr>
          <p:cNvPr id="801" name="Google Shape;801;p96"/>
          <p:cNvCxnSpPr/>
          <p:nvPr/>
        </p:nvCxnSpPr>
        <p:spPr>
          <a:xfrm>
            <a:off x="3343596" y="2213100"/>
            <a:ext cx="0" cy="3279600"/>
          </a:xfrm>
          <a:prstGeom prst="straightConnector1">
            <a:avLst/>
          </a:prstGeom>
          <a:noFill/>
          <a:ln w="38100" cap="flat" cmpd="sng">
            <a:solidFill>
              <a:srgbClr val="93C01F"/>
            </a:solidFill>
            <a:prstDash val="solid"/>
            <a:round/>
            <a:headEnd type="none" w="med" len="med"/>
            <a:tailEnd type="none" w="med" len="med"/>
          </a:ln>
        </p:spPr>
      </p:cxnSp>
      <p:cxnSp>
        <p:nvCxnSpPr>
          <p:cNvPr id="802" name="Google Shape;802;p96"/>
          <p:cNvCxnSpPr/>
          <p:nvPr/>
        </p:nvCxnSpPr>
        <p:spPr>
          <a:xfrm>
            <a:off x="5739196" y="2213100"/>
            <a:ext cx="0" cy="3279600"/>
          </a:xfrm>
          <a:prstGeom prst="straightConnector1">
            <a:avLst/>
          </a:prstGeom>
          <a:noFill/>
          <a:ln w="38100" cap="flat" cmpd="sng">
            <a:solidFill>
              <a:srgbClr val="93C01F"/>
            </a:solidFill>
            <a:prstDash val="solid"/>
            <a:round/>
            <a:headEnd type="none" w="med" len="med"/>
            <a:tailEnd type="none" w="med" len="med"/>
          </a:ln>
        </p:spPr>
      </p:cxnSp>
      <p:cxnSp>
        <p:nvCxnSpPr>
          <p:cNvPr id="803" name="Google Shape;803;p96"/>
          <p:cNvCxnSpPr/>
          <p:nvPr/>
        </p:nvCxnSpPr>
        <p:spPr>
          <a:xfrm>
            <a:off x="4233900" y="1722567"/>
            <a:ext cx="676200" cy="0"/>
          </a:xfrm>
          <a:prstGeom prst="straightConnector1">
            <a:avLst/>
          </a:prstGeom>
          <a:noFill/>
          <a:ln w="76200" cap="flat" cmpd="sng">
            <a:solidFill>
              <a:srgbClr val="93C01F"/>
            </a:solidFill>
            <a:prstDash val="solid"/>
            <a:round/>
            <a:headEnd type="none" w="med" len="med"/>
            <a:tailEnd type="none" w="med" len="med"/>
          </a:ln>
        </p:spPr>
      </p:cxnSp>
      <p:cxnSp>
        <p:nvCxnSpPr>
          <p:cNvPr id="804" name="Google Shape;804;p96"/>
          <p:cNvCxnSpPr/>
          <p:nvPr/>
        </p:nvCxnSpPr>
        <p:spPr>
          <a:xfrm>
            <a:off x="1050450" y="3890667"/>
            <a:ext cx="7043100" cy="0"/>
          </a:xfrm>
          <a:prstGeom prst="straightConnector1">
            <a:avLst/>
          </a:prstGeom>
          <a:noFill/>
          <a:ln w="38100" cap="flat" cmpd="sng">
            <a:solidFill>
              <a:srgbClr val="93C01F"/>
            </a:solidFill>
            <a:prstDash val="solid"/>
            <a:round/>
            <a:headEnd type="none" w="med" len="med"/>
            <a:tailEnd type="none" w="med" len="med"/>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97"/>
          <p:cNvSpPr/>
          <p:nvPr/>
        </p:nvSpPr>
        <p:spPr>
          <a:xfrm>
            <a:off x="406950" y="5550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97"/>
          <p:cNvSpPr txBox="1">
            <a:spLocks noGrp="1"/>
          </p:cNvSpPr>
          <p:nvPr>
            <p:ph type="title" idx="6"/>
          </p:nvPr>
        </p:nvSpPr>
        <p:spPr>
          <a:xfrm>
            <a:off x="574425" y="554992"/>
            <a:ext cx="7672500" cy="643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Ventajas para los docentes</a:t>
            </a:r>
            <a:endParaRPr>
              <a:solidFill>
                <a:srgbClr val="434343"/>
              </a:solidFill>
            </a:endParaRPr>
          </a:p>
        </p:txBody>
      </p:sp>
      <p:sp>
        <p:nvSpPr>
          <p:cNvPr id="811" name="Google Shape;811;p97"/>
          <p:cNvSpPr txBox="1">
            <a:spLocks noGrp="1"/>
          </p:cNvSpPr>
          <p:nvPr>
            <p:ph type="ctrTitle" idx="7"/>
          </p:nvPr>
        </p:nvSpPr>
        <p:spPr>
          <a:xfrm>
            <a:off x="1105351" y="2219967"/>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MÉTODO COLABORATIVO</a:t>
            </a:r>
            <a:endParaRPr/>
          </a:p>
        </p:txBody>
      </p:sp>
      <p:sp>
        <p:nvSpPr>
          <p:cNvPr id="812" name="Google Shape;812;p97"/>
          <p:cNvSpPr txBox="1">
            <a:spLocks noGrp="1"/>
          </p:cNvSpPr>
          <p:nvPr>
            <p:ph type="subTitle" idx="8"/>
          </p:nvPr>
        </p:nvSpPr>
        <p:spPr>
          <a:xfrm>
            <a:off x="1073150" y="3027233"/>
            <a:ext cx="2178000" cy="85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Promueve el trabajo en equipo. </a:t>
            </a:r>
            <a:endParaRPr/>
          </a:p>
        </p:txBody>
      </p:sp>
      <p:sp>
        <p:nvSpPr>
          <p:cNvPr id="813" name="Google Shape;813;p97"/>
          <p:cNvSpPr txBox="1">
            <a:spLocks noGrp="1"/>
          </p:cNvSpPr>
          <p:nvPr>
            <p:ph type="ctrTitle" idx="14"/>
          </p:nvPr>
        </p:nvSpPr>
        <p:spPr>
          <a:xfrm>
            <a:off x="3553351" y="2255967"/>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HERRAMIENTA MOTIVADORA</a:t>
            </a:r>
            <a:endParaRPr/>
          </a:p>
        </p:txBody>
      </p:sp>
      <p:sp>
        <p:nvSpPr>
          <p:cNvPr id="814" name="Google Shape;814;p97"/>
          <p:cNvSpPr txBox="1">
            <a:spLocks noGrp="1"/>
          </p:cNvSpPr>
          <p:nvPr>
            <p:ph type="subTitle" idx="1"/>
          </p:nvPr>
        </p:nvSpPr>
        <p:spPr>
          <a:xfrm>
            <a:off x="980600" y="4723333"/>
            <a:ext cx="2363100" cy="85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Múltiples puntos de vistas, participación de todos los alumnos. </a:t>
            </a:r>
            <a:endParaRPr/>
          </a:p>
        </p:txBody>
      </p:sp>
      <p:sp>
        <p:nvSpPr>
          <p:cNvPr id="815" name="Google Shape;815;p97"/>
          <p:cNvSpPr txBox="1">
            <a:spLocks noGrp="1"/>
          </p:cNvSpPr>
          <p:nvPr>
            <p:ph type="ctrTitle" idx="2"/>
          </p:nvPr>
        </p:nvSpPr>
        <p:spPr>
          <a:xfrm>
            <a:off x="3484651" y="3687467"/>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VISIÓN 360º </a:t>
            </a:r>
            <a:endParaRPr/>
          </a:p>
        </p:txBody>
      </p:sp>
      <p:sp>
        <p:nvSpPr>
          <p:cNvPr id="816" name="Google Shape;816;p97"/>
          <p:cNvSpPr txBox="1">
            <a:spLocks noGrp="1"/>
          </p:cNvSpPr>
          <p:nvPr>
            <p:ph type="subTitle" idx="3"/>
          </p:nvPr>
        </p:nvSpPr>
        <p:spPr>
          <a:xfrm>
            <a:off x="3419975" y="4494733"/>
            <a:ext cx="2242800" cy="85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Su uso permite evaluar todos los conceptos intervinientes.</a:t>
            </a:r>
            <a:endParaRPr/>
          </a:p>
        </p:txBody>
      </p:sp>
      <p:sp>
        <p:nvSpPr>
          <p:cNvPr id="817" name="Google Shape;817;p97"/>
          <p:cNvSpPr txBox="1">
            <a:spLocks noGrp="1"/>
          </p:cNvSpPr>
          <p:nvPr>
            <p:ph type="ctrTitle" idx="4"/>
          </p:nvPr>
        </p:nvSpPr>
        <p:spPr>
          <a:xfrm>
            <a:off x="5880251" y="3687467"/>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SOCIALIZA</a:t>
            </a:r>
            <a:endParaRPr/>
          </a:p>
        </p:txBody>
      </p:sp>
      <p:cxnSp>
        <p:nvCxnSpPr>
          <p:cNvPr id="818" name="Google Shape;818;p97"/>
          <p:cNvCxnSpPr/>
          <p:nvPr/>
        </p:nvCxnSpPr>
        <p:spPr>
          <a:xfrm>
            <a:off x="3343596" y="2289300"/>
            <a:ext cx="0" cy="3279600"/>
          </a:xfrm>
          <a:prstGeom prst="straightConnector1">
            <a:avLst/>
          </a:prstGeom>
          <a:noFill/>
          <a:ln w="38100" cap="flat" cmpd="sng">
            <a:solidFill>
              <a:srgbClr val="93C01F"/>
            </a:solidFill>
            <a:prstDash val="solid"/>
            <a:round/>
            <a:headEnd type="none" w="med" len="med"/>
            <a:tailEnd type="none" w="med" len="med"/>
          </a:ln>
        </p:spPr>
      </p:cxnSp>
      <p:cxnSp>
        <p:nvCxnSpPr>
          <p:cNvPr id="819" name="Google Shape;819;p97"/>
          <p:cNvCxnSpPr/>
          <p:nvPr/>
        </p:nvCxnSpPr>
        <p:spPr>
          <a:xfrm>
            <a:off x="5739196" y="2289300"/>
            <a:ext cx="0" cy="3279600"/>
          </a:xfrm>
          <a:prstGeom prst="straightConnector1">
            <a:avLst/>
          </a:prstGeom>
          <a:noFill/>
          <a:ln w="38100" cap="flat" cmpd="sng">
            <a:solidFill>
              <a:srgbClr val="93C01F"/>
            </a:solidFill>
            <a:prstDash val="solid"/>
            <a:round/>
            <a:headEnd type="none" w="med" len="med"/>
            <a:tailEnd type="none" w="med" len="med"/>
          </a:ln>
        </p:spPr>
      </p:cxnSp>
      <p:cxnSp>
        <p:nvCxnSpPr>
          <p:cNvPr id="820" name="Google Shape;820;p97"/>
          <p:cNvCxnSpPr/>
          <p:nvPr/>
        </p:nvCxnSpPr>
        <p:spPr>
          <a:xfrm>
            <a:off x="4233900" y="1722567"/>
            <a:ext cx="676200" cy="0"/>
          </a:xfrm>
          <a:prstGeom prst="straightConnector1">
            <a:avLst/>
          </a:prstGeom>
          <a:noFill/>
          <a:ln w="76200" cap="flat" cmpd="sng">
            <a:solidFill>
              <a:srgbClr val="93C01F"/>
            </a:solidFill>
            <a:prstDash val="solid"/>
            <a:round/>
            <a:headEnd type="none" w="med" len="med"/>
            <a:tailEnd type="none" w="med" len="med"/>
          </a:ln>
        </p:spPr>
      </p:cxnSp>
      <p:cxnSp>
        <p:nvCxnSpPr>
          <p:cNvPr id="821" name="Google Shape;821;p97"/>
          <p:cNvCxnSpPr/>
          <p:nvPr/>
        </p:nvCxnSpPr>
        <p:spPr>
          <a:xfrm>
            <a:off x="1050450" y="3890667"/>
            <a:ext cx="7043100" cy="0"/>
          </a:xfrm>
          <a:prstGeom prst="straightConnector1">
            <a:avLst/>
          </a:prstGeom>
          <a:noFill/>
          <a:ln w="38100" cap="flat" cmpd="sng">
            <a:solidFill>
              <a:srgbClr val="93C01F"/>
            </a:solidFill>
            <a:prstDash val="solid"/>
            <a:round/>
            <a:headEnd type="none" w="med" len="med"/>
            <a:tailEnd type="none" w="med" len="med"/>
          </a:ln>
        </p:spPr>
      </p:cxnSp>
      <p:sp>
        <p:nvSpPr>
          <p:cNvPr id="822" name="Google Shape;822;p97"/>
          <p:cNvSpPr txBox="1">
            <a:spLocks noGrp="1"/>
          </p:cNvSpPr>
          <p:nvPr>
            <p:ph type="ctrTitle" idx="14"/>
          </p:nvPr>
        </p:nvSpPr>
        <p:spPr>
          <a:xfrm>
            <a:off x="6049751" y="2694367"/>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FAVORECE LA COMPETITIVIDAD ENTRE LOS ALUMN@S</a:t>
            </a:r>
            <a:endParaRPr/>
          </a:p>
        </p:txBody>
      </p:sp>
      <p:sp>
        <p:nvSpPr>
          <p:cNvPr id="823" name="Google Shape;823;p97"/>
          <p:cNvSpPr txBox="1">
            <a:spLocks noGrp="1"/>
          </p:cNvSpPr>
          <p:nvPr>
            <p:ph type="subTitle" idx="8"/>
          </p:nvPr>
        </p:nvSpPr>
        <p:spPr>
          <a:xfrm>
            <a:off x="2133450" y="1091675"/>
            <a:ext cx="4877100" cy="85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Las propias como usuario genérico en cuanto a proyectos externos. </a:t>
            </a:r>
            <a:endParaRPr/>
          </a:p>
          <a:p>
            <a:pPr marL="0" lvl="0" indent="0" algn="ctr" rtl="0">
              <a:spcBef>
                <a:spcPts val="0"/>
              </a:spcBef>
              <a:spcAft>
                <a:spcPts val="0"/>
              </a:spcAft>
              <a:buNone/>
            </a:pPr>
            <a:r>
              <a:rPr lang="es"/>
              <a:t>Como docente:</a:t>
            </a:r>
            <a:endParaRPr/>
          </a:p>
        </p:txBody>
      </p:sp>
      <p:sp>
        <p:nvSpPr>
          <p:cNvPr id="824" name="Google Shape;824;p97"/>
          <p:cNvSpPr txBox="1">
            <a:spLocks noGrp="1"/>
          </p:cNvSpPr>
          <p:nvPr>
            <p:ph type="ctrTitle"/>
          </p:nvPr>
        </p:nvSpPr>
        <p:spPr>
          <a:xfrm>
            <a:off x="1117125" y="3916075"/>
            <a:ext cx="21780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FACILITA CREATIVIDAD Y ANÁLISIS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98"/>
          <p:cNvSpPr/>
          <p:nvPr/>
        </p:nvSpPr>
        <p:spPr>
          <a:xfrm>
            <a:off x="0" y="0"/>
            <a:ext cx="4259700" cy="6858000"/>
          </a:xfrm>
          <a:prstGeom prst="snip2DiagRect">
            <a:avLst>
              <a:gd name="adj1" fmla="val 0"/>
              <a:gd name="adj2" fmla="val 50000"/>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0" name="Google Shape;830;p98"/>
          <p:cNvCxnSpPr/>
          <p:nvPr/>
        </p:nvCxnSpPr>
        <p:spPr>
          <a:xfrm>
            <a:off x="4778200" y="3707500"/>
            <a:ext cx="676200" cy="0"/>
          </a:xfrm>
          <a:prstGeom prst="straightConnector1">
            <a:avLst/>
          </a:prstGeom>
          <a:noFill/>
          <a:ln w="76200" cap="flat" cmpd="sng">
            <a:solidFill>
              <a:srgbClr val="93C01F"/>
            </a:solidFill>
            <a:prstDash val="solid"/>
            <a:round/>
            <a:headEnd type="none" w="med" len="med"/>
            <a:tailEnd type="none" w="med" len="med"/>
          </a:ln>
        </p:spPr>
      </p:cxnSp>
      <p:sp>
        <p:nvSpPr>
          <p:cNvPr id="831" name="Google Shape;831;p98"/>
          <p:cNvSpPr txBox="1">
            <a:spLocks noGrp="1"/>
          </p:cNvSpPr>
          <p:nvPr>
            <p:ph type="title"/>
          </p:nvPr>
        </p:nvSpPr>
        <p:spPr>
          <a:xfrm>
            <a:off x="4598900" y="3016475"/>
            <a:ext cx="4063800" cy="160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s"/>
              <a:t>3</a:t>
            </a:r>
            <a:r>
              <a:rPr lang="es">
                <a:solidFill>
                  <a:srgbClr val="434343"/>
                </a:solidFill>
              </a:rPr>
              <a:t>. </a:t>
            </a:r>
            <a:r>
              <a:rPr lang="es"/>
              <a:t>ABP. Metodología. Distintas fases y prototipos del </a:t>
            </a:r>
            <a:endParaRPr/>
          </a:p>
          <a:p>
            <a:pPr marL="0" lvl="0" indent="0" algn="l" rtl="0">
              <a:spcBef>
                <a:spcPts val="0"/>
              </a:spcBef>
              <a:spcAft>
                <a:spcPts val="0"/>
              </a:spcAft>
              <a:buClr>
                <a:schemeClr val="dk1"/>
              </a:buClr>
              <a:buSzPts val="1100"/>
              <a:buFont typeface="Arial"/>
              <a:buNone/>
            </a:pPr>
            <a:r>
              <a:rPr lang="es"/>
              <a:t>proyecto</a:t>
            </a:r>
            <a:endParaRPr/>
          </a:p>
          <a:p>
            <a:pPr marL="0" lvl="0" indent="0" algn="l" rtl="0">
              <a:spcBef>
                <a:spcPts val="0"/>
              </a:spcBef>
              <a:spcAft>
                <a:spcPts val="0"/>
              </a:spcAft>
              <a:buClr>
                <a:srgbClr val="000000"/>
              </a:buClr>
              <a:buSzPts val="1100"/>
              <a:buFont typeface="Arial"/>
              <a:buNone/>
            </a:pPr>
            <a:r>
              <a:rPr lang="es"/>
              <a:t> </a:t>
            </a:r>
            <a:endParaRPr/>
          </a:p>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Clr>
                <a:srgbClr val="000000"/>
              </a:buClr>
              <a:buSzPts val="1100"/>
              <a:buFont typeface="Arial"/>
              <a:buNone/>
            </a:pPr>
            <a:endParaRPr/>
          </a:p>
        </p:txBody>
      </p:sp>
      <p:sp>
        <p:nvSpPr>
          <p:cNvPr id="832" name="Google Shape;832;p98"/>
          <p:cNvSpPr txBox="1">
            <a:spLocks noGrp="1"/>
          </p:cNvSpPr>
          <p:nvPr>
            <p:ph type="subTitle" idx="1"/>
          </p:nvPr>
        </p:nvSpPr>
        <p:spPr>
          <a:xfrm>
            <a:off x="4598900" y="3957600"/>
            <a:ext cx="3056400" cy="212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600"/>
              <a:t>FIn y objetivos</a:t>
            </a:r>
            <a:endParaRPr sz="16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99"/>
          <p:cNvSpPr/>
          <p:nvPr/>
        </p:nvSpPr>
        <p:spPr>
          <a:xfrm>
            <a:off x="1134775" y="1828600"/>
            <a:ext cx="1442700" cy="5319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99"/>
          <p:cNvSpPr/>
          <p:nvPr/>
        </p:nvSpPr>
        <p:spPr>
          <a:xfrm>
            <a:off x="367850" y="367850"/>
            <a:ext cx="8342700" cy="62142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99"/>
          <p:cNvSpPr txBox="1"/>
          <p:nvPr/>
        </p:nvSpPr>
        <p:spPr>
          <a:xfrm>
            <a:off x="492800" y="370500"/>
            <a:ext cx="80928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b="1">
                <a:solidFill>
                  <a:srgbClr val="434343"/>
                </a:solidFill>
              </a:rPr>
              <a:t>Aprendizaje Basado en Proyectos</a:t>
            </a:r>
            <a:endParaRPr/>
          </a:p>
        </p:txBody>
      </p:sp>
      <p:sp>
        <p:nvSpPr>
          <p:cNvPr id="840" name="Google Shape;840;p99"/>
          <p:cNvSpPr txBox="1"/>
          <p:nvPr/>
        </p:nvSpPr>
        <p:spPr>
          <a:xfrm>
            <a:off x="492800" y="913800"/>
            <a:ext cx="7854000" cy="2380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800"/>
              </a:spcBef>
              <a:spcAft>
                <a:spcPts val="0"/>
              </a:spcAft>
              <a:buNone/>
            </a:pPr>
            <a:r>
              <a:rPr lang="es">
                <a:solidFill>
                  <a:srgbClr val="999999"/>
                </a:solidFill>
              </a:rPr>
              <a:t>Es una metodología que p</a:t>
            </a:r>
            <a:r>
              <a:rPr lang="es" b="1">
                <a:solidFill>
                  <a:srgbClr val="999999"/>
                </a:solidFill>
              </a:rPr>
              <a:t>ermite a los alumnos adquirir los conocimientos y competencias clave en el siglo XXI</a:t>
            </a:r>
            <a:r>
              <a:rPr lang="es">
                <a:solidFill>
                  <a:srgbClr val="999999"/>
                </a:solidFill>
              </a:rPr>
              <a:t> mediante la </a:t>
            </a:r>
            <a:r>
              <a:rPr lang="es" sz="1800" b="1" u="sng">
                <a:solidFill>
                  <a:srgbClr val="999999"/>
                </a:solidFill>
              </a:rPr>
              <a:t>elaboración de proyectos que dan respuesta a problemas de la vida real.</a:t>
            </a:r>
            <a:r>
              <a:rPr lang="es">
                <a:solidFill>
                  <a:srgbClr val="999999"/>
                </a:solidFill>
              </a:rPr>
              <a:t> </a:t>
            </a:r>
            <a:endParaRPr>
              <a:solidFill>
                <a:srgbClr val="999999"/>
              </a:solidFill>
            </a:endParaRPr>
          </a:p>
          <a:p>
            <a:pPr marL="0" lvl="0" indent="0" algn="just" rtl="0">
              <a:lnSpc>
                <a:spcPct val="115000"/>
              </a:lnSpc>
              <a:spcBef>
                <a:spcPts val="800"/>
              </a:spcBef>
              <a:spcAft>
                <a:spcPts val="800"/>
              </a:spcAft>
              <a:buClr>
                <a:schemeClr val="dk1"/>
              </a:buClr>
              <a:buSzPts val="1100"/>
              <a:buFont typeface="Arial"/>
              <a:buNone/>
            </a:pPr>
            <a:r>
              <a:rPr lang="es">
                <a:solidFill>
                  <a:srgbClr val="999999"/>
                </a:solidFill>
              </a:rPr>
              <a:t>Los alumnos </a:t>
            </a:r>
            <a:r>
              <a:rPr lang="es" b="1">
                <a:solidFill>
                  <a:srgbClr val="999999"/>
                </a:solidFill>
              </a:rPr>
              <a:t>se convierten en protagonistas de su propio aprendizaje y desarrollan su autonomía y responsabilidad,</a:t>
            </a:r>
            <a:r>
              <a:rPr lang="es">
                <a:solidFill>
                  <a:srgbClr val="999999"/>
                </a:solidFill>
              </a:rPr>
              <a:t> ya que </a:t>
            </a:r>
            <a:r>
              <a:rPr lang="es" u="sng">
                <a:solidFill>
                  <a:srgbClr val="999999"/>
                </a:solidFill>
              </a:rPr>
              <a:t>son ellos los encargados de planificar, estructurar el trabajo y elaborar el producto para resolver la cuestión planteada.</a:t>
            </a:r>
            <a:r>
              <a:rPr lang="es">
                <a:solidFill>
                  <a:srgbClr val="999999"/>
                </a:solidFill>
              </a:rPr>
              <a:t> L</a:t>
            </a:r>
            <a:r>
              <a:rPr lang="es" b="1">
                <a:solidFill>
                  <a:srgbClr val="999999"/>
                </a:solidFill>
              </a:rPr>
              <a:t>a labor del docente es guiarlos y apoyarlos a lo largo del proceso</a:t>
            </a:r>
            <a:r>
              <a:rPr lang="es" sz="1000" b="1">
                <a:solidFill>
                  <a:srgbClr val="4D4D4D"/>
                </a:solidFill>
              </a:rPr>
              <a:t>.</a:t>
            </a:r>
            <a:endParaRPr b="1"/>
          </a:p>
        </p:txBody>
      </p:sp>
      <p:pic>
        <p:nvPicPr>
          <p:cNvPr id="841" name="Google Shape;841;p99"/>
          <p:cNvPicPr preferRelativeResize="0"/>
          <p:nvPr/>
        </p:nvPicPr>
        <p:blipFill>
          <a:blip r:embed="rId3">
            <a:alphaModFix/>
          </a:blip>
          <a:stretch>
            <a:fillRect/>
          </a:stretch>
        </p:blipFill>
        <p:spPr>
          <a:xfrm>
            <a:off x="3017750" y="3218099"/>
            <a:ext cx="3042900" cy="3048075"/>
          </a:xfrm>
          <a:prstGeom prst="rect">
            <a:avLst/>
          </a:prstGeom>
          <a:noFill/>
          <a:ln w="9525" cap="flat" cmpd="sng">
            <a:solidFill>
              <a:schemeClr val="lt1"/>
            </a:solidFill>
            <a:prstDash val="solid"/>
            <a:round/>
            <a:headEnd type="none" w="sm" len="sm"/>
            <a:tailEnd type="none" w="sm" len="sm"/>
          </a:ln>
        </p:spPr>
      </p:pic>
      <p:sp>
        <p:nvSpPr>
          <p:cNvPr id="842" name="Google Shape;842;p99"/>
          <p:cNvSpPr txBox="1"/>
          <p:nvPr/>
        </p:nvSpPr>
        <p:spPr>
          <a:xfrm>
            <a:off x="3695700" y="6582050"/>
            <a:ext cx="7114500" cy="19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700"/>
              <a:t>FUENTE IMAGEN </a:t>
            </a:r>
            <a:r>
              <a:rPr lang="es" sz="700" u="sng">
                <a:solidFill>
                  <a:schemeClr val="hlink"/>
                </a:solidFill>
                <a:hlinkClick r:id="rId4"/>
              </a:rPr>
              <a:t>https://blog.vicensvives.com/abp-aprendizaje-basado-en-problemas-o-en-proyectos/</a:t>
            </a:r>
            <a:r>
              <a:rPr lang="es" sz="700"/>
              <a:t>  </a:t>
            </a:r>
            <a:r>
              <a:rPr lang="es" sz="700" u="sng">
                <a:solidFill>
                  <a:schemeClr val="hlink"/>
                </a:solidFill>
              </a:rPr>
              <a:t> INTEF</a:t>
            </a:r>
            <a:endParaRPr sz="7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100"/>
          <p:cNvSpPr/>
          <p:nvPr/>
        </p:nvSpPr>
        <p:spPr>
          <a:xfrm>
            <a:off x="1134775" y="1828600"/>
            <a:ext cx="1442700" cy="5319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00"/>
          <p:cNvSpPr/>
          <p:nvPr/>
        </p:nvSpPr>
        <p:spPr>
          <a:xfrm>
            <a:off x="367850" y="367850"/>
            <a:ext cx="8342700" cy="62142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00"/>
          <p:cNvSpPr txBox="1"/>
          <p:nvPr/>
        </p:nvSpPr>
        <p:spPr>
          <a:xfrm>
            <a:off x="492800" y="294300"/>
            <a:ext cx="80928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b="1">
                <a:solidFill>
                  <a:srgbClr val="434343"/>
                </a:solidFill>
              </a:rPr>
              <a:t>Aprendizaje Basado en Proyectos</a:t>
            </a:r>
            <a:endParaRPr sz="2400" b="1">
              <a:solidFill>
                <a:srgbClr val="434343"/>
              </a:solidFill>
            </a:endParaRPr>
          </a:p>
          <a:p>
            <a:pPr marL="0" lvl="0" indent="0" algn="l" rtl="0">
              <a:spcBef>
                <a:spcPts val="0"/>
              </a:spcBef>
              <a:spcAft>
                <a:spcPts val="0"/>
              </a:spcAft>
              <a:buNone/>
            </a:pPr>
            <a:r>
              <a:rPr lang="es" sz="2400" b="1">
                <a:solidFill>
                  <a:srgbClr val="9CC927"/>
                </a:solidFill>
              </a:rPr>
              <a:t>Socialización</a:t>
            </a:r>
            <a:endParaRPr sz="2400" b="1">
              <a:solidFill>
                <a:srgbClr val="9CC927"/>
              </a:solidFill>
            </a:endParaRPr>
          </a:p>
        </p:txBody>
      </p:sp>
      <p:sp>
        <p:nvSpPr>
          <p:cNvPr id="850" name="Google Shape;850;p100"/>
          <p:cNvSpPr txBox="1"/>
          <p:nvPr/>
        </p:nvSpPr>
        <p:spPr>
          <a:xfrm>
            <a:off x="570875" y="1423600"/>
            <a:ext cx="78849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a:solidFill>
                  <a:srgbClr val="999999"/>
                </a:solidFill>
              </a:rPr>
              <a:t>El ABP permite la e</a:t>
            </a:r>
            <a:r>
              <a:rPr lang="es" b="1">
                <a:solidFill>
                  <a:srgbClr val="999999"/>
                </a:solidFill>
              </a:rPr>
              <a:t>lección y la implicación de los estudiantes</a:t>
            </a:r>
            <a:r>
              <a:rPr lang="es">
                <a:solidFill>
                  <a:srgbClr val="999999"/>
                </a:solidFill>
              </a:rPr>
              <a:t>, f</a:t>
            </a:r>
            <a:r>
              <a:rPr lang="es" b="1">
                <a:solidFill>
                  <a:srgbClr val="999999"/>
                </a:solidFill>
              </a:rPr>
              <a:t>acilita el empoderamiento de los mismos</a:t>
            </a:r>
            <a:r>
              <a:rPr lang="es">
                <a:solidFill>
                  <a:srgbClr val="999999"/>
                </a:solidFill>
              </a:rPr>
              <a:t> y l</a:t>
            </a:r>
            <a:r>
              <a:rPr lang="es" b="1">
                <a:solidFill>
                  <a:srgbClr val="999999"/>
                </a:solidFill>
              </a:rPr>
              <a:t>os hace protagonistas de su propio proceso de aprendizaje</a:t>
            </a:r>
            <a:r>
              <a:rPr lang="es">
                <a:solidFill>
                  <a:srgbClr val="999999"/>
                </a:solidFill>
              </a:rPr>
              <a:t>. </a:t>
            </a:r>
            <a:endParaRPr>
              <a:solidFill>
                <a:srgbClr val="999999"/>
              </a:solidFill>
            </a:endParaRPr>
          </a:p>
          <a:p>
            <a:pPr marL="0" lvl="0" indent="0" algn="l" rtl="0">
              <a:lnSpc>
                <a:spcPct val="115000"/>
              </a:lnSpc>
              <a:spcBef>
                <a:spcPts val="2000"/>
              </a:spcBef>
              <a:spcAft>
                <a:spcPts val="0"/>
              </a:spcAft>
              <a:buNone/>
            </a:pPr>
            <a:endParaRPr>
              <a:solidFill>
                <a:srgbClr val="999999"/>
              </a:solidFill>
            </a:endParaRPr>
          </a:p>
          <a:p>
            <a:pPr marL="0" lvl="0" indent="0" algn="l" rtl="0">
              <a:lnSpc>
                <a:spcPct val="115000"/>
              </a:lnSpc>
              <a:spcBef>
                <a:spcPts val="2000"/>
              </a:spcBef>
              <a:spcAft>
                <a:spcPts val="0"/>
              </a:spcAft>
              <a:buNone/>
            </a:pPr>
            <a:endParaRPr>
              <a:solidFill>
                <a:srgbClr val="999999"/>
              </a:solidFill>
            </a:endParaRPr>
          </a:p>
          <a:p>
            <a:pPr marL="0" lvl="0" indent="0" algn="l" rtl="0">
              <a:lnSpc>
                <a:spcPct val="115000"/>
              </a:lnSpc>
              <a:spcBef>
                <a:spcPts val="2000"/>
              </a:spcBef>
              <a:spcAft>
                <a:spcPts val="0"/>
              </a:spcAft>
              <a:buNone/>
            </a:pPr>
            <a:endParaRPr>
              <a:solidFill>
                <a:srgbClr val="999999"/>
              </a:solidFill>
            </a:endParaRPr>
          </a:p>
          <a:p>
            <a:pPr marL="0" lvl="0" indent="0" algn="l" rtl="0">
              <a:lnSpc>
                <a:spcPct val="115000"/>
              </a:lnSpc>
              <a:spcBef>
                <a:spcPts val="2000"/>
              </a:spcBef>
              <a:spcAft>
                <a:spcPts val="0"/>
              </a:spcAft>
              <a:buNone/>
            </a:pPr>
            <a:endParaRPr>
              <a:solidFill>
                <a:srgbClr val="999999"/>
              </a:solidFill>
            </a:endParaRPr>
          </a:p>
          <a:p>
            <a:pPr marL="0" lvl="0" indent="0" algn="l" rtl="0">
              <a:lnSpc>
                <a:spcPct val="115000"/>
              </a:lnSpc>
              <a:spcBef>
                <a:spcPts val="2000"/>
              </a:spcBef>
              <a:spcAft>
                <a:spcPts val="0"/>
              </a:spcAft>
              <a:buNone/>
            </a:pPr>
            <a:endParaRPr>
              <a:solidFill>
                <a:srgbClr val="999999"/>
              </a:solidFill>
            </a:endParaRPr>
          </a:p>
          <a:p>
            <a:pPr marL="0" lvl="0" indent="0" algn="l" rtl="0">
              <a:lnSpc>
                <a:spcPct val="115000"/>
              </a:lnSpc>
              <a:spcBef>
                <a:spcPts val="2000"/>
              </a:spcBef>
              <a:spcAft>
                <a:spcPts val="2000"/>
              </a:spcAft>
              <a:buNone/>
            </a:pPr>
            <a:r>
              <a:rPr lang="es">
                <a:solidFill>
                  <a:srgbClr val="999999"/>
                </a:solidFill>
              </a:rPr>
              <a:t>Pero quizás lo más importante es la </a:t>
            </a:r>
            <a:r>
              <a:rPr lang="es" sz="1800" b="1">
                <a:solidFill>
                  <a:srgbClr val="93C01F"/>
                </a:solidFill>
              </a:rPr>
              <a:t>socialización</a:t>
            </a:r>
            <a:r>
              <a:rPr lang="es">
                <a:solidFill>
                  <a:srgbClr val="999999"/>
                </a:solidFill>
              </a:rPr>
              <a:t>, algo que en una metodología más directa no se trabaja y que a todas luces resulta necesario potenciar desde la escuela. E</a:t>
            </a:r>
            <a:r>
              <a:rPr lang="es" u="sng">
                <a:solidFill>
                  <a:srgbClr val="999999"/>
                </a:solidFill>
              </a:rPr>
              <a:t>l desarrollo de un proyecto permite una socialización más rica porque comporta movimientos no sólo en el aula, sino hacia dentro</a:t>
            </a:r>
            <a:r>
              <a:rPr lang="es">
                <a:solidFill>
                  <a:srgbClr val="999999"/>
                </a:solidFill>
              </a:rPr>
              <a:t> (participaciones de agentes expertos o de las propias familias) y </a:t>
            </a:r>
            <a:r>
              <a:rPr lang="es" u="sng">
                <a:solidFill>
                  <a:srgbClr val="999999"/>
                </a:solidFill>
              </a:rPr>
              <a:t>hacia fuera </a:t>
            </a:r>
            <a:r>
              <a:rPr lang="es">
                <a:solidFill>
                  <a:srgbClr val="999999"/>
                </a:solidFill>
              </a:rPr>
              <a:t>de la misma (dirigido a la comunidad a lo que está fuera del centro mediante la propia difusión).</a:t>
            </a:r>
            <a:endParaRPr/>
          </a:p>
        </p:txBody>
      </p:sp>
      <p:pic>
        <p:nvPicPr>
          <p:cNvPr id="851" name="Google Shape;851;p100"/>
          <p:cNvPicPr preferRelativeResize="0"/>
          <p:nvPr/>
        </p:nvPicPr>
        <p:blipFill>
          <a:blip r:embed="rId3">
            <a:alphaModFix/>
          </a:blip>
          <a:stretch>
            <a:fillRect/>
          </a:stretch>
        </p:blipFill>
        <p:spPr>
          <a:xfrm>
            <a:off x="2577475" y="2111025"/>
            <a:ext cx="3704325" cy="2467600"/>
          </a:xfrm>
          <a:prstGeom prst="rect">
            <a:avLst/>
          </a:prstGeom>
          <a:noFill/>
          <a:ln>
            <a:noFill/>
          </a:ln>
        </p:spPr>
      </p:pic>
      <p:sp>
        <p:nvSpPr>
          <p:cNvPr id="852" name="Google Shape;852;p100"/>
          <p:cNvSpPr txBox="1"/>
          <p:nvPr/>
        </p:nvSpPr>
        <p:spPr>
          <a:xfrm>
            <a:off x="3578125" y="6582050"/>
            <a:ext cx="6169800" cy="34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700"/>
              <a:t>FUENTE IMAGEN </a:t>
            </a:r>
            <a:r>
              <a:rPr lang="es" sz="700" u="sng">
                <a:solidFill>
                  <a:schemeClr val="hlink"/>
                </a:solidFill>
                <a:hlinkClick r:id="rId4"/>
              </a:rPr>
              <a:t>https://www.freepik.es/vector-premium/ilustracion-estudiantes-secundaria-atuendo-casual_8819717.htm</a:t>
            </a:r>
            <a:r>
              <a:rPr lang="es" sz="700"/>
              <a:t> INTEF</a:t>
            </a:r>
            <a:endParaRPr sz="700"/>
          </a:p>
          <a:p>
            <a:pPr marL="0" lvl="0" indent="0" algn="l" rtl="0">
              <a:spcBef>
                <a:spcPts val="0"/>
              </a:spcBef>
              <a:spcAft>
                <a:spcPts val="0"/>
              </a:spcAft>
              <a:buNone/>
            </a:pPr>
            <a:endParaRPr sz="7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01"/>
          <p:cNvSpPr/>
          <p:nvPr/>
        </p:nvSpPr>
        <p:spPr>
          <a:xfrm>
            <a:off x="406950" y="5550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01"/>
          <p:cNvSpPr txBox="1">
            <a:spLocks noGrp="1"/>
          </p:cNvSpPr>
          <p:nvPr>
            <p:ph type="title" idx="6"/>
          </p:nvPr>
        </p:nvSpPr>
        <p:spPr>
          <a:xfrm>
            <a:off x="574425" y="850767"/>
            <a:ext cx="7672500" cy="643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400"/>
              <a:t>Ventajas del uso del ABP</a:t>
            </a:r>
            <a:endParaRPr sz="2400">
              <a:solidFill>
                <a:srgbClr val="434343"/>
              </a:solidFill>
            </a:endParaRPr>
          </a:p>
        </p:txBody>
      </p:sp>
      <p:sp>
        <p:nvSpPr>
          <p:cNvPr id="859" name="Google Shape;859;p101"/>
          <p:cNvSpPr txBox="1">
            <a:spLocks noGrp="1"/>
          </p:cNvSpPr>
          <p:nvPr>
            <p:ph type="ctrTitle" idx="7"/>
          </p:nvPr>
        </p:nvSpPr>
        <p:spPr>
          <a:xfrm>
            <a:off x="1105351" y="2067567"/>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APRENDIZAJE ACTIVO</a:t>
            </a:r>
            <a:endParaRPr/>
          </a:p>
        </p:txBody>
      </p:sp>
      <p:sp>
        <p:nvSpPr>
          <p:cNvPr id="860" name="Google Shape;860;p101"/>
          <p:cNvSpPr txBox="1">
            <a:spLocks noGrp="1"/>
          </p:cNvSpPr>
          <p:nvPr>
            <p:ph type="ctrTitle" idx="14"/>
          </p:nvPr>
        </p:nvSpPr>
        <p:spPr>
          <a:xfrm>
            <a:off x="3553351" y="2103567"/>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INCLUSIVIDAD</a:t>
            </a:r>
            <a:endParaRPr/>
          </a:p>
        </p:txBody>
      </p:sp>
      <p:sp>
        <p:nvSpPr>
          <p:cNvPr id="861" name="Google Shape;861;p101"/>
          <p:cNvSpPr txBox="1">
            <a:spLocks noGrp="1"/>
          </p:cNvSpPr>
          <p:nvPr>
            <p:ph type="ctrTitle"/>
          </p:nvPr>
        </p:nvSpPr>
        <p:spPr>
          <a:xfrm>
            <a:off x="1003375" y="3839875"/>
            <a:ext cx="22917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DISEÑO ABIERTO Y FLEXIBLE</a:t>
            </a:r>
            <a:endParaRPr/>
          </a:p>
        </p:txBody>
      </p:sp>
      <p:sp>
        <p:nvSpPr>
          <p:cNvPr id="862" name="Google Shape;862;p101"/>
          <p:cNvSpPr txBox="1">
            <a:spLocks noGrp="1"/>
          </p:cNvSpPr>
          <p:nvPr>
            <p:ph type="subTitle" idx="1"/>
          </p:nvPr>
        </p:nvSpPr>
        <p:spPr>
          <a:xfrm>
            <a:off x="3359850" y="2963083"/>
            <a:ext cx="2363100" cy="85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Hace partícipe a tod@s los alumnos</a:t>
            </a:r>
            <a:endParaRPr/>
          </a:p>
        </p:txBody>
      </p:sp>
      <p:sp>
        <p:nvSpPr>
          <p:cNvPr id="863" name="Google Shape;863;p101"/>
          <p:cNvSpPr txBox="1">
            <a:spLocks noGrp="1"/>
          </p:cNvSpPr>
          <p:nvPr>
            <p:ph type="ctrTitle" idx="2"/>
          </p:nvPr>
        </p:nvSpPr>
        <p:spPr>
          <a:xfrm>
            <a:off x="3484651" y="3839867"/>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EVALUACIÓN COMO PROCESO</a:t>
            </a:r>
            <a:endParaRPr/>
          </a:p>
        </p:txBody>
      </p:sp>
      <p:sp>
        <p:nvSpPr>
          <p:cNvPr id="864" name="Google Shape;864;p101"/>
          <p:cNvSpPr txBox="1">
            <a:spLocks noGrp="1"/>
          </p:cNvSpPr>
          <p:nvPr>
            <p:ph type="subTitle" idx="3"/>
          </p:nvPr>
        </p:nvSpPr>
        <p:spPr>
          <a:xfrm>
            <a:off x="3726250" y="4647133"/>
            <a:ext cx="2242800" cy="85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De forma continua</a:t>
            </a:r>
            <a:endParaRPr/>
          </a:p>
        </p:txBody>
      </p:sp>
      <p:sp>
        <p:nvSpPr>
          <p:cNvPr id="865" name="Google Shape;865;p101"/>
          <p:cNvSpPr txBox="1">
            <a:spLocks noGrp="1"/>
          </p:cNvSpPr>
          <p:nvPr>
            <p:ph type="ctrTitle" idx="4"/>
          </p:nvPr>
        </p:nvSpPr>
        <p:spPr>
          <a:xfrm>
            <a:off x="5651650" y="3839875"/>
            <a:ext cx="2644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INTERDISCIPLINARIEDAD</a:t>
            </a:r>
            <a:endParaRPr/>
          </a:p>
        </p:txBody>
      </p:sp>
      <p:cxnSp>
        <p:nvCxnSpPr>
          <p:cNvPr id="866" name="Google Shape;866;p101"/>
          <p:cNvCxnSpPr/>
          <p:nvPr/>
        </p:nvCxnSpPr>
        <p:spPr>
          <a:xfrm>
            <a:off x="3343596" y="2136900"/>
            <a:ext cx="0" cy="3279600"/>
          </a:xfrm>
          <a:prstGeom prst="straightConnector1">
            <a:avLst/>
          </a:prstGeom>
          <a:noFill/>
          <a:ln w="38100" cap="flat" cmpd="sng">
            <a:solidFill>
              <a:srgbClr val="93C01F"/>
            </a:solidFill>
            <a:prstDash val="solid"/>
            <a:round/>
            <a:headEnd type="none" w="med" len="med"/>
            <a:tailEnd type="none" w="med" len="med"/>
          </a:ln>
        </p:spPr>
      </p:cxnSp>
      <p:cxnSp>
        <p:nvCxnSpPr>
          <p:cNvPr id="867" name="Google Shape;867;p101"/>
          <p:cNvCxnSpPr/>
          <p:nvPr/>
        </p:nvCxnSpPr>
        <p:spPr>
          <a:xfrm>
            <a:off x="5739196" y="2136900"/>
            <a:ext cx="0" cy="3279600"/>
          </a:xfrm>
          <a:prstGeom prst="straightConnector1">
            <a:avLst/>
          </a:prstGeom>
          <a:noFill/>
          <a:ln w="38100" cap="flat" cmpd="sng">
            <a:solidFill>
              <a:srgbClr val="93C01F"/>
            </a:solidFill>
            <a:prstDash val="solid"/>
            <a:round/>
            <a:headEnd type="none" w="med" len="med"/>
            <a:tailEnd type="none" w="med" len="med"/>
          </a:ln>
        </p:spPr>
      </p:cxnSp>
      <p:cxnSp>
        <p:nvCxnSpPr>
          <p:cNvPr id="868" name="Google Shape;868;p101"/>
          <p:cNvCxnSpPr/>
          <p:nvPr/>
        </p:nvCxnSpPr>
        <p:spPr>
          <a:xfrm>
            <a:off x="4233900" y="1722567"/>
            <a:ext cx="676200" cy="0"/>
          </a:xfrm>
          <a:prstGeom prst="straightConnector1">
            <a:avLst/>
          </a:prstGeom>
          <a:noFill/>
          <a:ln w="76200" cap="flat" cmpd="sng">
            <a:solidFill>
              <a:srgbClr val="93C01F"/>
            </a:solidFill>
            <a:prstDash val="solid"/>
            <a:round/>
            <a:headEnd type="none" w="med" len="med"/>
            <a:tailEnd type="none" w="med" len="med"/>
          </a:ln>
        </p:spPr>
      </p:cxnSp>
      <p:cxnSp>
        <p:nvCxnSpPr>
          <p:cNvPr id="869" name="Google Shape;869;p101"/>
          <p:cNvCxnSpPr/>
          <p:nvPr/>
        </p:nvCxnSpPr>
        <p:spPr>
          <a:xfrm>
            <a:off x="1050450" y="3890667"/>
            <a:ext cx="7043100" cy="0"/>
          </a:xfrm>
          <a:prstGeom prst="straightConnector1">
            <a:avLst/>
          </a:prstGeom>
          <a:noFill/>
          <a:ln w="38100" cap="flat" cmpd="sng">
            <a:solidFill>
              <a:srgbClr val="93C01F"/>
            </a:solidFill>
            <a:prstDash val="solid"/>
            <a:round/>
            <a:headEnd type="none" w="med" len="med"/>
            <a:tailEnd type="none" w="med" len="med"/>
          </a:ln>
        </p:spPr>
      </p:cxnSp>
      <p:sp>
        <p:nvSpPr>
          <p:cNvPr id="870" name="Google Shape;870;p101"/>
          <p:cNvSpPr txBox="1">
            <a:spLocks noGrp="1"/>
          </p:cNvSpPr>
          <p:nvPr>
            <p:ph type="ctrTitle" idx="14"/>
          </p:nvPr>
        </p:nvSpPr>
        <p:spPr>
          <a:xfrm>
            <a:off x="5740451" y="2103567"/>
            <a:ext cx="2113500" cy="8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SOCIALIZACIÓN RICA</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102"/>
          <p:cNvSpPr/>
          <p:nvPr/>
        </p:nvSpPr>
        <p:spPr>
          <a:xfrm>
            <a:off x="1134775" y="1828600"/>
            <a:ext cx="1442700" cy="5319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02"/>
          <p:cNvSpPr/>
          <p:nvPr/>
        </p:nvSpPr>
        <p:spPr>
          <a:xfrm>
            <a:off x="367850" y="367850"/>
            <a:ext cx="8342700" cy="62142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02"/>
          <p:cNvSpPr txBox="1"/>
          <p:nvPr/>
        </p:nvSpPr>
        <p:spPr>
          <a:xfrm>
            <a:off x="416675" y="790950"/>
            <a:ext cx="8092800" cy="53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400" b="1">
                <a:solidFill>
                  <a:srgbClr val="434343"/>
                </a:solidFill>
              </a:rPr>
              <a:t>Diferencias del ABP con el aprendizaje convencional</a:t>
            </a:r>
            <a:endParaRPr sz="2400" b="1">
              <a:solidFill>
                <a:srgbClr val="434343"/>
              </a:solidFill>
            </a:endParaRPr>
          </a:p>
        </p:txBody>
      </p:sp>
      <p:graphicFrame>
        <p:nvGraphicFramePr>
          <p:cNvPr id="878" name="Google Shape;878;p102"/>
          <p:cNvGraphicFramePr/>
          <p:nvPr/>
        </p:nvGraphicFramePr>
        <p:xfrm>
          <a:off x="568938" y="1847850"/>
          <a:ext cx="3000000" cy="3000000"/>
        </p:xfrm>
        <a:graphic>
          <a:graphicData uri="http://schemas.openxmlformats.org/drawingml/2006/table">
            <a:tbl>
              <a:tblPr>
                <a:noFill/>
                <a:tableStyleId>{6762BCBA-3FEA-41A9-9667-9A1273685AE7}</a:tableStyleId>
              </a:tblPr>
              <a:tblGrid>
                <a:gridCol w="2516175">
                  <a:extLst>
                    <a:ext uri="{9D8B030D-6E8A-4147-A177-3AD203B41FA5}">
                      <a16:colId xmlns:a16="http://schemas.microsoft.com/office/drawing/2014/main" val="20000"/>
                    </a:ext>
                  </a:extLst>
                </a:gridCol>
                <a:gridCol w="2801075">
                  <a:extLst>
                    <a:ext uri="{9D8B030D-6E8A-4147-A177-3AD203B41FA5}">
                      <a16:colId xmlns:a16="http://schemas.microsoft.com/office/drawing/2014/main" val="20001"/>
                    </a:ext>
                  </a:extLst>
                </a:gridCol>
                <a:gridCol w="2660400">
                  <a:extLst>
                    <a:ext uri="{9D8B030D-6E8A-4147-A177-3AD203B41FA5}">
                      <a16:colId xmlns:a16="http://schemas.microsoft.com/office/drawing/2014/main" val="20002"/>
                    </a:ext>
                  </a:extLst>
                </a:gridCol>
              </a:tblGrid>
              <a:tr h="219500">
                <a:tc>
                  <a:txBody>
                    <a:bodyPr/>
                    <a:lstStyle/>
                    <a:p>
                      <a:pPr marL="0" lvl="0" indent="0" algn="ctr" rtl="0">
                        <a:lnSpc>
                          <a:spcPct val="115000"/>
                        </a:lnSpc>
                        <a:spcBef>
                          <a:spcPts val="0"/>
                        </a:spcBef>
                        <a:spcAft>
                          <a:spcPts val="0"/>
                        </a:spcAft>
                        <a:buNone/>
                      </a:pPr>
                      <a:r>
                        <a:rPr lang="es" sz="1200" b="1">
                          <a:solidFill>
                            <a:srgbClr val="555555"/>
                          </a:solidFill>
                        </a:rPr>
                        <a:t>ELEMENTOS DEL APRENDIZAJE</a:t>
                      </a:r>
                      <a:endParaRPr sz="1200" b="1">
                        <a:solidFill>
                          <a:srgbClr val="555555"/>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616"/>
                    </a:solidFill>
                  </a:tcPr>
                </a:tc>
                <a:tc>
                  <a:txBody>
                    <a:bodyPr/>
                    <a:lstStyle/>
                    <a:p>
                      <a:pPr marL="0" lvl="0" indent="0" algn="ctr" rtl="0">
                        <a:lnSpc>
                          <a:spcPct val="115000"/>
                        </a:lnSpc>
                        <a:spcBef>
                          <a:spcPts val="0"/>
                        </a:spcBef>
                        <a:spcAft>
                          <a:spcPts val="0"/>
                        </a:spcAft>
                        <a:buNone/>
                      </a:pPr>
                      <a:r>
                        <a:rPr lang="es" sz="1200" b="1">
                          <a:solidFill>
                            <a:srgbClr val="555555"/>
                          </a:solidFill>
                        </a:rPr>
                        <a:t>EN APRENDIZAJE CONVENCIONAL</a:t>
                      </a:r>
                      <a:endParaRPr sz="1200" b="1">
                        <a:solidFill>
                          <a:srgbClr val="555555"/>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616"/>
                    </a:solidFill>
                  </a:tcPr>
                </a:tc>
                <a:tc>
                  <a:txBody>
                    <a:bodyPr/>
                    <a:lstStyle/>
                    <a:p>
                      <a:pPr marL="0" lvl="0" indent="0" algn="ctr" rtl="0">
                        <a:lnSpc>
                          <a:spcPct val="115000"/>
                        </a:lnSpc>
                        <a:spcBef>
                          <a:spcPts val="0"/>
                        </a:spcBef>
                        <a:spcAft>
                          <a:spcPts val="0"/>
                        </a:spcAft>
                        <a:buNone/>
                      </a:pPr>
                      <a:r>
                        <a:rPr lang="es" sz="1200" b="1">
                          <a:solidFill>
                            <a:srgbClr val="555555"/>
                          </a:solidFill>
                        </a:rPr>
                        <a:t>EN ABP</a:t>
                      </a:r>
                      <a:endParaRPr sz="1200" b="1">
                        <a:solidFill>
                          <a:srgbClr val="555555"/>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616"/>
                    </a:solidFill>
                  </a:tcPr>
                </a:tc>
                <a:extLst>
                  <a:ext uri="{0D108BD9-81ED-4DB2-BD59-A6C34878D82A}">
                    <a16:rowId xmlns:a16="http://schemas.microsoft.com/office/drawing/2014/main" val="10000"/>
                  </a:ext>
                </a:extLst>
              </a:tr>
              <a:tr h="585375">
                <a:tc>
                  <a:txBody>
                    <a:bodyPr/>
                    <a:lstStyle/>
                    <a:p>
                      <a:pPr marL="0" lvl="0" indent="0" algn="ctr" rtl="0">
                        <a:lnSpc>
                          <a:spcPct val="115000"/>
                        </a:lnSpc>
                        <a:spcBef>
                          <a:spcPts val="0"/>
                        </a:spcBef>
                        <a:spcAft>
                          <a:spcPts val="0"/>
                        </a:spcAft>
                        <a:buNone/>
                      </a:pPr>
                      <a:r>
                        <a:rPr lang="es" sz="1200" b="1">
                          <a:solidFill>
                            <a:srgbClr val="555555"/>
                          </a:solidFill>
                        </a:rPr>
                        <a:t>El ambiente de aprendizaje y los materiales de enseñanza</a:t>
                      </a:r>
                      <a:endParaRPr sz="1200" b="1">
                        <a:solidFill>
                          <a:srgbClr val="555555"/>
                        </a:solidFill>
                      </a:endParaRPr>
                    </a:p>
                  </a:txBody>
                  <a:tcPr marL="28575" marR="28575" marT="19050" marB="19050"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solidFill>
                            <a:srgbClr val="555555"/>
                          </a:solidFill>
                        </a:rPr>
                        <a:t>Es preparado y presentado por el profesor</a:t>
                      </a:r>
                      <a:endParaRPr sz="1200">
                        <a:solidFill>
                          <a:srgbClr val="555555"/>
                        </a:solidFill>
                      </a:endParaRPr>
                    </a:p>
                  </a:txBody>
                  <a:tcPr marL="28575" marR="28575" marT="19050" marB="19050"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solidFill>
                            <a:srgbClr val="555555"/>
                          </a:solidFill>
                        </a:rPr>
                        <a:t>La situación de aprendizaje es presentada por el profesor. El material de aprendizaje es seleccionado y generado por los alumnos</a:t>
                      </a:r>
                      <a:endParaRPr sz="1200">
                        <a:solidFill>
                          <a:srgbClr val="555555"/>
                        </a:solidFill>
                      </a:endParaRPr>
                    </a:p>
                  </a:txBody>
                  <a:tcPr marL="28575" marR="28575" marT="19050" marB="19050"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1"/>
                  </a:ext>
                </a:extLst>
              </a:tr>
              <a:tr h="402450">
                <a:tc>
                  <a:txBody>
                    <a:bodyPr/>
                    <a:lstStyle/>
                    <a:p>
                      <a:pPr marL="0" lvl="0" indent="0" algn="ctr" rtl="0">
                        <a:lnSpc>
                          <a:spcPct val="115000"/>
                        </a:lnSpc>
                        <a:spcBef>
                          <a:spcPts val="0"/>
                        </a:spcBef>
                        <a:spcAft>
                          <a:spcPts val="0"/>
                        </a:spcAft>
                        <a:buNone/>
                      </a:pPr>
                      <a:r>
                        <a:rPr lang="es" sz="1200" b="1">
                          <a:solidFill>
                            <a:srgbClr val="555555"/>
                          </a:solidFill>
                        </a:rPr>
                        <a:t>Secuencia en el orden de las acciones a aprender</a:t>
                      </a:r>
                      <a:endParaRPr sz="1200" b="1">
                        <a:solidFill>
                          <a:srgbClr val="555555"/>
                        </a:solidFill>
                      </a:endParaRPr>
                    </a:p>
                  </a:txBody>
                  <a:tcPr marL="28575" marR="28575" marT="19050" marB="19050"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solidFill>
                            <a:srgbClr val="555555"/>
                          </a:solidFill>
                        </a:rPr>
                        <a:t>Determinadas por el profesor</a:t>
                      </a:r>
                      <a:endParaRPr sz="1200">
                        <a:solidFill>
                          <a:srgbClr val="555555"/>
                        </a:solidFill>
                      </a:endParaRPr>
                    </a:p>
                  </a:txBody>
                  <a:tcPr marL="28575" marR="28575" marT="19050" marB="19050"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solidFill>
                            <a:srgbClr val="555555"/>
                          </a:solidFill>
                        </a:rPr>
                        <a:t>Los alumnos participan activamente en la generación de esta secuencia</a:t>
                      </a:r>
                      <a:endParaRPr sz="1200">
                        <a:solidFill>
                          <a:srgbClr val="555555"/>
                        </a:solidFill>
                      </a:endParaRPr>
                    </a:p>
                  </a:txBody>
                  <a:tcPr marL="28575" marR="28575" marT="19050" marB="19050"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2"/>
                  </a:ext>
                </a:extLst>
              </a:tr>
              <a:tr h="402450">
                <a:tc>
                  <a:txBody>
                    <a:bodyPr/>
                    <a:lstStyle/>
                    <a:p>
                      <a:pPr marL="0" lvl="0" indent="0" algn="ctr" rtl="0">
                        <a:lnSpc>
                          <a:spcPct val="115000"/>
                        </a:lnSpc>
                        <a:spcBef>
                          <a:spcPts val="0"/>
                        </a:spcBef>
                        <a:spcAft>
                          <a:spcPts val="0"/>
                        </a:spcAft>
                        <a:buNone/>
                      </a:pPr>
                      <a:r>
                        <a:rPr lang="es" sz="1200" b="1">
                          <a:solidFill>
                            <a:srgbClr val="555555"/>
                          </a:solidFill>
                        </a:rPr>
                        <a:t>Momento en el que se trabaja en los problemas</a:t>
                      </a:r>
                      <a:endParaRPr sz="1200" b="1">
                        <a:solidFill>
                          <a:srgbClr val="555555"/>
                        </a:solidFill>
                      </a:endParaRPr>
                    </a:p>
                  </a:txBody>
                  <a:tcPr marL="28575" marR="28575" marT="19050" marB="19050"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solidFill>
                            <a:srgbClr val="555555"/>
                          </a:solidFill>
                        </a:rPr>
                        <a:t>Después de presentar el material de aprendizaje</a:t>
                      </a:r>
                      <a:endParaRPr sz="1200">
                        <a:solidFill>
                          <a:srgbClr val="555555"/>
                        </a:solidFill>
                      </a:endParaRPr>
                    </a:p>
                  </a:txBody>
                  <a:tcPr marL="28575" marR="28575" marT="19050" marB="19050"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solidFill>
                            <a:srgbClr val="555555"/>
                          </a:solidFill>
                        </a:rPr>
                        <a:t>Antes de tener el material que se ha de trabajar</a:t>
                      </a:r>
                      <a:endParaRPr sz="1200">
                        <a:solidFill>
                          <a:srgbClr val="555555"/>
                        </a:solidFill>
                      </a:endParaRPr>
                    </a:p>
                  </a:txBody>
                  <a:tcPr marL="28575" marR="28575" marT="19050" marB="19050"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3"/>
                  </a:ext>
                </a:extLst>
              </a:tr>
              <a:tr h="402450">
                <a:tc>
                  <a:txBody>
                    <a:bodyPr/>
                    <a:lstStyle/>
                    <a:p>
                      <a:pPr marL="0" lvl="0" indent="0" algn="ctr" rtl="0">
                        <a:lnSpc>
                          <a:spcPct val="115000"/>
                        </a:lnSpc>
                        <a:spcBef>
                          <a:spcPts val="0"/>
                        </a:spcBef>
                        <a:spcAft>
                          <a:spcPts val="0"/>
                        </a:spcAft>
                        <a:buNone/>
                      </a:pPr>
                      <a:r>
                        <a:rPr lang="es" sz="1200" b="1">
                          <a:solidFill>
                            <a:srgbClr val="555555"/>
                          </a:solidFill>
                        </a:rPr>
                        <a:t>Responsabilidad de aprendizaje</a:t>
                      </a:r>
                      <a:endParaRPr sz="1200" b="1">
                        <a:solidFill>
                          <a:srgbClr val="555555"/>
                        </a:solidFill>
                      </a:endParaRPr>
                    </a:p>
                  </a:txBody>
                  <a:tcPr marL="28575" marR="28575" marT="19050" marB="19050"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solidFill>
                            <a:srgbClr val="555555"/>
                          </a:solidFill>
                        </a:rPr>
                        <a:t>Asumida por el profesor</a:t>
                      </a:r>
                      <a:endParaRPr sz="1200">
                        <a:solidFill>
                          <a:srgbClr val="555555"/>
                        </a:solidFill>
                      </a:endParaRPr>
                    </a:p>
                  </a:txBody>
                  <a:tcPr marL="28575" marR="28575" marT="19050" marB="19050"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solidFill>
                            <a:srgbClr val="555555"/>
                          </a:solidFill>
                        </a:rPr>
                        <a:t>Papel activo de los alumnos en la responsabilidad de su aprendizaje</a:t>
                      </a:r>
                      <a:endParaRPr sz="1200">
                        <a:solidFill>
                          <a:srgbClr val="555555"/>
                        </a:solidFill>
                      </a:endParaRPr>
                    </a:p>
                  </a:txBody>
                  <a:tcPr marL="28575" marR="28575" marT="19050" marB="19050"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4"/>
                  </a:ext>
                </a:extLst>
              </a:tr>
              <a:tr h="585375">
                <a:tc>
                  <a:txBody>
                    <a:bodyPr/>
                    <a:lstStyle/>
                    <a:p>
                      <a:pPr marL="0" lvl="0" indent="0" algn="ctr" rtl="0">
                        <a:lnSpc>
                          <a:spcPct val="115000"/>
                        </a:lnSpc>
                        <a:spcBef>
                          <a:spcPts val="0"/>
                        </a:spcBef>
                        <a:spcAft>
                          <a:spcPts val="0"/>
                        </a:spcAft>
                        <a:buNone/>
                      </a:pPr>
                      <a:r>
                        <a:rPr lang="es" sz="1200" b="1">
                          <a:solidFill>
                            <a:srgbClr val="555555"/>
                          </a:solidFill>
                        </a:rPr>
                        <a:t>Presencia del experto</a:t>
                      </a:r>
                      <a:endParaRPr sz="1200" b="1">
                        <a:solidFill>
                          <a:srgbClr val="555555"/>
                        </a:solidFill>
                      </a:endParaRPr>
                    </a:p>
                  </a:txBody>
                  <a:tcPr marL="28575" marR="28575" marT="19050" marB="19050"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solidFill>
                            <a:srgbClr val="555555"/>
                          </a:solidFill>
                        </a:rPr>
                        <a:t>El profesor representa la imagen de experto</a:t>
                      </a:r>
                      <a:endParaRPr sz="1200">
                        <a:solidFill>
                          <a:srgbClr val="555555"/>
                        </a:solidFill>
                      </a:endParaRPr>
                    </a:p>
                  </a:txBody>
                  <a:tcPr marL="28575" marR="28575" marT="19050" marB="19050"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solidFill>
                            <a:srgbClr val="555555"/>
                          </a:solidFill>
                        </a:rPr>
                        <a:t>El profesor es un tutor y el rol de experto puede ser ejecutado por otras personas relacionadas o ajenas a la asignatura</a:t>
                      </a:r>
                      <a:endParaRPr sz="1200">
                        <a:solidFill>
                          <a:srgbClr val="555555"/>
                        </a:solidFill>
                      </a:endParaRPr>
                    </a:p>
                  </a:txBody>
                  <a:tcPr marL="28575" marR="28575" marT="19050" marB="19050"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5"/>
                  </a:ext>
                </a:extLst>
              </a:tr>
              <a:tr h="402450">
                <a:tc>
                  <a:txBody>
                    <a:bodyPr/>
                    <a:lstStyle/>
                    <a:p>
                      <a:pPr marL="0" lvl="0" indent="0" algn="ctr" rtl="0">
                        <a:lnSpc>
                          <a:spcPct val="115000"/>
                        </a:lnSpc>
                        <a:spcBef>
                          <a:spcPts val="0"/>
                        </a:spcBef>
                        <a:spcAft>
                          <a:spcPts val="0"/>
                        </a:spcAft>
                        <a:buNone/>
                      </a:pPr>
                      <a:r>
                        <a:rPr lang="es" sz="1200" b="1">
                          <a:solidFill>
                            <a:srgbClr val="555555"/>
                          </a:solidFill>
                        </a:rPr>
                        <a:t>Evaluación</a:t>
                      </a:r>
                      <a:endParaRPr sz="1200" b="1">
                        <a:solidFill>
                          <a:srgbClr val="555555"/>
                        </a:solidFill>
                      </a:endParaRPr>
                    </a:p>
                  </a:txBody>
                  <a:tcPr marL="28575" marR="28575" marT="19050" marB="19050"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solidFill>
                            <a:srgbClr val="555555"/>
                          </a:solidFill>
                        </a:rPr>
                        <a:t>Determinada y ejecutada por el profesor</a:t>
                      </a:r>
                      <a:endParaRPr sz="1200">
                        <a:solidFill>
                          <a:srgbClr val="555555"/>
                        </a:solidFill>
                      </a:endParaRPr>
                    </a:p>
                  </a:txBody>
                  <a:tcPr marL="28575" marR="28575" marT="19050" marB="19050"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solidFill>
                            <a:srgbClr val="555555"/>
                          </a:solidFill>
                        </a:rPr>
                        <a:t>El alumno tiene un papel activo y en su evaluación y en la de su grupo de trabajo</a:t>
                      </a:r>
                      <a:endParaRPr sz="1200">
                        <a:solidFill>
                          <a:srgbClr val="555555"/>
                        </a:solidFill>
                      </a:endParaRPr>
                    </a:p>
                  </a:txBody>
                  <a:tcPr marL="28575" marR="28575" marT="19050" marB="19050" anchor="ctr">
                    <a:lnL w="9525" cap="flat" cmpd="sng">
                      <a:solidFill>
                        <a:srgbClr val="808080"/>
                      </a:solidFill>
                      <a:prstDash val="solid"/>
                      <a:round/>
                      <a:headEnd type="none" w="sm" len="sm"/>
                      <a:tailEnd type="none" w="sm" len="sm"/>
                    </a:lnL>
                    <a:lnR w="9525" cap="flat" cmpd="sng">
                      <a:solidFill>
                        <a:srgbClr val="808080"/>
                      </a:solidFill>
                      <a:prstDash val="solid"/>
                      <a:round/>
                      <a:headEnd type="none" w="sm" len="sm"/>
                      <a:tailEnd type="none" w="sm" len="sm"/>
                    </a:lnR>
                    <a:lnT w="9525" cap="flat" cmpd="sng">
                      <a:solidFill>
                        <a:srgbClr val="808080"/>
                      </a:solidFill>
                      <a:prstDash val="solid"/>
                      <a:round/>
                      <a:headEnd type="none" w="sm" len="sm"/>
                      <a:tailEnd type="none" w="sm" len="sm"/>
                    </a:lnT>
                    <a:lnB w="9525" cap="flat" cmpd="sng">
                      <a:solidFill>
                        <a:srgbClr val="80808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879" name="Google Shape;879;p102"/>
          <p:cNvSpPr txBox="1"/>
          <p:nvPr/>
        </p:nvSpPr>
        <p:spPr>
          <a:xfrm>
            <a:off x="4123700" y="6582050"/>
            <a:ext cx="5304300" cy="14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800"/>
              <a:t>https://didactia.grupomasterd.es/blog/numero-12/metodologia-aprendizaje-basado-en-proyectos-abp</a:t>
            </a:r>
            <a:endParaRPr sz="8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03"/>
          <p:cNvSpPr/>
          <p:nvPr/>
        </p:nvSpPr>
        <p:spPr>
          <a:xfrm>
            <a:off x="4173485" y="1065068"/>
            <a:ext cx="1976912" cy="1891564"/>
          </a:xfrm>
          <a:custGeom>
            <a:avLst/>
            <a:gdLst/>
            <a:ahLst/>
            <a:cxnLst/>
            <a:rect l="l" t="t" r="r" b="b"/>
            <a:pathLst>
              <a:path w="7519" h="7232" extrusionOk="0">
                <a:moveTo>
                  <a:pt x="24" y="0"/>
                </a:moveTo>
                <a:lnTo>
                  <a:pt x="1447" y="2583"/>
                </a:lnTo>
                <a:lnTo>
                  <a:pt x="1" y="5257"/>
                </a:lnTo>
                <a:cubicBezTo>
                  <a:pt x="1252" y="5418"/>
                  <a:pt x="2365" y="6141"/>
                  <a:pt x="2996" y="7231"/>
                </a:cubicBezTo>
                <a:lnTo>
                  <a:pt x="5958" y="7151"/>
                </a:lnTo>
                <a:lnTo>
                  <a:pt x="7518" y="4580"/>
                </a:lnTo>
                <a:cubicBezTo>
                  <a:pt x="5946" y="1894"/>
                  <a:pt x="3134" y="184"/>
                  <a:pt x="24" y="0"/>
                </a:cubicBezTo>
                <a:close/>
              </a:path>
            </a:pathLst>
          </a:custGeom>
          <a:solidFill>
            <a:srgbClr val="9CC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03"/>
          <p:cNvSpPr/>
          <p:nvPr/>
        </p:nvSpPr>
        <p:spPr>
          <a:xfrm>
            <a:off x="4964108" y="2400855"/>
            <a:ext cx="1629855" cy="2302728"/>
          </a:xfrm>
          <a:custGeom>
            <a:avLst/>
            <a:gdLst/>
            <a:ahLst/>
            <a:cxnLst/>
            <a:rect l="l" t="t" r="r" b="b"/>
            <a:pathLst>
              <a:path w="6199" h="8804" extrusionOk="0">
                <a:moveTo>
                  <a:pt x="4798" y="1"/>
                </a:moveTo>
                <a:lnTo>
                  <a:pt x="3249" y="2549"/>
                </a:lnTo>
                <a:lnTo>
                  <a:pt x="242" y="2629"/>
                </a:lnTo>
                <a:cubicBezTo>
                  <a:pt x="724" y="3800"/>
                  <a:pt x="644" y="5131"/>
                  <a:pt x="1" y="6221"/>
                </a:cubicBezTo>
                <a:lnTo>
                  <a:pt x="1550" y="8746"/>
                </a:lnTo>
                <a:lnTo>
                  <a:pt x="4557" y="8804"/>
                </a:lnTo>
                <a:cubicBezTo>
                  <a:pt x="6107" y="6095"/>
                  <a:pt x="6199" y="2790"/>
                  <a:pt x="4798" y="1"/>
                </a:cubicBezTo>
                <a:close/>
              </a:path>
            </a:pathLst>
          </a:custGeom>
          <a:solidFill>
            <a:srgbClr val="9CC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03"/>
          <p:cNvSpPr/>
          <p:nvPr/>
        </p:nvSpPr>
        <p:spPr>
          <a:xfrm>
            <a:off x="1487942" y="2286815"/>
            <a:ext cx="1617498" cy="2284681"/>
          </a:xfrm>
          <a:custGeom>
            <a:avLst/>
            <a:gdLst/>
            <a:ahLst/>
            <a:cxnLst/>
            <a:rect l="l" t="t" r="r" b="b"/>
            <a:pathLst>
              <a:path w="6152" h="8735" extrusionOk="0">
                <a:moveTo>
                  <a:pt x="1641" y="1"/>
                </a:moveTo>
                <a:cubicBezTo>
                  <a:pt x="103" y="2686"/>
                  <a:pt x="0" y="5957"/>
                  <a:pt x="1366" y="8735"/>
                </a:cubicBezTo>
                <a:lnTo>
                  <a:pt x="2869" y="6244"/>
                </a:lnTo>
                <a:lnTo>
                  <a:pt x="5957" y="6164"/>
                </a:lnTo>
                <a:cubicBezTo>
                  <a:pt x="5486" y="5016"/>
                  <a:pt x="5555" y="3731"/>
                  <a:pt x="6152" y="2640"/>
                </a:cubicBezTo>
                <a:lnTo>
                  <a:pt x="4568" y="58"/>
                </a:lnTo>
                <a:lnTo>
                  <a:pt x="1641" y="1"/>
                </a:lnTo>
                <a:close/>
              </a:path>
            </a:pathLst>
          </a:custGeom>
          <a:solidFill>
            <a:srgbClr val="9CC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03"/>
          <p:cNvSpPr/>
          <p:nvPr/>
        </p:nvSpPr>
        <p:spPr>
          <a:xfrm>
            <a:off x="1922298" y="4030898"/>
            <a:ext cx="1964818" cy="1891564"/>
          </a:xfrm>
          <a:custGeom>
            <a:avLst/>
            <a:gdLst/>
            <a:ahLst/>
            <a:cxnLst/>
            <a:rect l="l" t="t" r="r" b="b"/>
            <a:pathLst>
              <a:path w="7473" h="7232" extrusionOk="0">
                <a:moveTo>
                  <a:pt x="4546" y="1"/>
                </a:moveTo>
                <a:lnTo>
                  <a:pt x="1516" y="81"/>
                </a:lnTo>
                <a:lnTo>
                  <a:pt x="1" y="2583"/>
                </a:lnTo>
                <a:cubicBezTo>
                  <a:pt x="1550" y="5280"/>
                  <a:pt x="4339" y="7025"/>
                  <a:pt x="7438" y="7232"/>
                </a:cubicBezTo>
                <a:lnTo>
                  <a:pt x="6026" y="4649"/>
                </a:lnTo>
                <a:lnTo>
                  <a:pt x="7472" y="1964"/>
                </a:lnTo>
                <a:cubicBezTo>
                  <a:pt x="6256" y="1791"/>
                  <a:pt x="5177" y="1068"/>
                  <a:pt x="4546" y="1"/>
                </a:cubicBezTo>
                <a:close/>
              </a:path>
            </a:pathLst>
          </a:custGeom>
          <a:solidFill>
            <a:srgbClr val="85B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03"/>
          <p:cNvSpPr/>
          <p:nvPr/>
        </p:nvSpPr>
        <p:spPr>
          <a:xfrm>
            <a:off x="3657621" y="4151215"/>
            <a:ext cx="2420199" cy="1774388"/>
          </a:xfrm>
          <a:custGeom>
            <a:avLst/>
            <a:gdLst/>
            <a:ahLst/>
            <a:cxnLst/>
            <a:rect l="l" t="t" r="r" b="b"/>
            <a:pathLst>
              <a:path w="9205" h="6784" extrusionOk="0">
                <a:moveTo>
                  <a:pt x="4649" y="0"/>
                </a:moveTo>
                <a:cubicBezTo>
                  <a:pt x="3880" y="976"/>
                  <a:pt x="2697" y="1549"/>
                  <a:pt x="1446" y="1549"/>
                </a:cubicBezTo>
                <a:lnTo>
                  <a:pt x="1435" y="1549"/>
                </a:lnTo>
                <a:lnTo>
                  <a:pt x="0" y="4189"/>
                </a:lnTo>
                <a:lnTo>
                  <a:pt x="1435" y="6783"/>
                </a:lnTo>
                <a:lnTo>
                  <a:pt x="1446" y="6783"/>
                </a:lnTo>
                <a:cubicBezTo>
                  <a:pt x="1458" y="6783"/>
                  <a:pt x="1469" y="6783"/>
                  <a:pt x="1481" y="6783"/>
                </a:cubicBezTo>
                <a:cubicBezTo>
                  <a:pt x="4589" y="6783"/>
                  <a:pt x="7490" y="5224"/>
                  <a:pt x="9205" y="2628"/>
                </a:cubicBezTo>
                <a:lnTo>
                  <a:pt x="6221" y="2559"/>
                </a:lnTo>
                <a:lnTo>
                  <a:pt x="4649" y="0"/>
                </a:lnTo>
                <a:close/>
              </a:path>
            </a:pathLst>
          </a:custGeom>
          <a:solidFill>
            <a:srgbClr val="9CC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03"/>
          <p:cNvSpPr txBox="1"/>
          <p:nvPr/>
        </p:nvSpPr>
        <p:spPr>
          <a:xfrm>
            <a:off x="1806900" y="706925"/>
            <a:ext cx="2155500" cy="70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100" b="1">
                <a:solidFill>
                  <a:srgbClr val="666666"/>
                </a:solidFill>
              </a:rPr>
              <a:t>APRENDIZAJE BASADO EN PROYECTOS</a:t>
            </a:r>
            <a:endParaRPr sz="2100"/>
          </a:p>
          <a:p>
            <a:pPr marL="0" lvl="0" indent="0" algn="l" rtl="0">
              <a:spcBef>
                <a:spcPts val="0"/>
              </a:spcBef>
              <a:spcAft>
                <a:spcPts val="0"/>
              </a:spcAft>
              <a:buNone/>
            </a:pPr>
            <a:endParaRPr/>
          </a:p>
        </p:txBody>
      </p:sp>
      <p:sp>
        <p:nvSpPr>
          <p:cNvPr id="890" name="Google Shape;890;p103"/>
          <p:cNvSpPr txBox="1"/>
          <p:nvPr/>
        </p:nvSpPr>
        <p:spPr>
          <a:xfrm>
            <a:off x="4554075" y="2017050"/>
            <a:ext cx="1302300" cy="34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b="1">
                <a:solidFill>
                  <a:srgbClr val="666666"/>
                </a:solidFill>
              </a:rPr>
              <a:t>ACTIVACIÓN I</a:t>
            </a:r>
            <a:endParaRPr b="1">
              <a:solidFill>
                <a:srgbClr val="666666"/>
              </a:solidFill>
            </a:endParaRPr>
          </a:p>
        </p:txBody>
      </p:sp>
      <p:sp>
        <p:nvSpPr>
          <p:cNvPr id="891" name="Google Shape;891;p103"/>
          <p:cNvSpPr txBox="1"/>
          <p:nvPr/>
        </p:nvSpPr>
        <p:spPr>
          <a:xfrm>
            <a:off x="5144450" y="3506475"/>
            <a:ext cx="1302300" cy="34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b="1">
                <a:solidFill>
                  <a:srgbClr val="666666"/>
                </a:solidFill>
              </a:rPr>
              <a:t>ACTIVACIÓN II</a:t>
            </a:r>
            <a:endParaRPr b="1">
              <a:solidFill>
                <a:srgbClr val="666666"/>
              </a:solidFill>
            </a:endParaRPr>
          </a:p>
        </p:txBody>
      </p:sp>
      <p:sp>
        <p:nvSpPr>
          <p:cNvPr id="892" name="Google Shape;892;p103"/>
          <p:cNvSpPr txBox="1"/>
          <p:nvPr/>
        </p:nvSpPr>
        <p:spPr>
          <a:xfrm>
            <a:off x="3766450" y="4919700"/>
            <a:ext cx="1675200" cy="34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200" b="1">
                <a:solidFill>
                  <a:srgbClr val="666666"/>
                </a:solidFill>
              </a:rPr>
              <a:t>INVESTIGACIÓN</a:t>
            </a:r>
            <a:endParaRPr sz="1000" b="1">
              <a:solidFill>
                <a:srgbClr val="666666"/>
              </a:solidFill>
            </a:endParaRPr>
          </a:p>
        </p:txBody>
      </p:sp>
      <p:sp>
        <p:nvSpPr>
          <p:cNvPr id="893" name="Google Shape;893;p103"/>
          <p:cNvSpPr txBox="1"/>
          <p:nvPr/>
        </p:nvSpPr>
        <p:spPr>
          <a:xfrm>
            <a:off x="2075850" y="4400900"/>
            <a:ext cx="1617600" cy="34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300" b="1">
                <a:solidFill>
                  <a:schemeClr val="lt1"/>
                </a:solidFill>
              </a:rPr>
              <a:t>REALIZACIÓN O DESARROLLO</a:t>
            </a:r>
            <a:endParaRPr sz="1300" b="1">
              <a:solidFill>
                <a:schemeClr val="lt1"/>
              </a:solidFill>
            </a:endParaRPr>
          </a:p>
        </p:txBody>
      </p:sp>
      <p:sp>
        <p:nvSpPr>
          <p:cNvPr id="894" name="Google Shape;894;p103"/>
          <p:cNvSpPr txBox="1"/>
          <p:nvPr/>
        </p:nvSpPr>
        <p:spPr>
          <a:xfrm>
            <a:off x="1567500" y="3121625"/>
            <a:ext cx="1410600" cy="34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200" b="1">
                <a:solidFill>
                  <a:srgbClr val="666666"/>
                </a:solidFill>
              </a:rPr>
              <a:t>PRESENTACIÓN</a:t>
            </a:r>
            <a:endParaRPr sz="900" b="1">
              <a:solidFill>
                <a:srgbClr val="666666"/>
              </a:solidFill>
            </a:endParaRPr>
          </a:p>
        </p:txBody>
      </p:sp>
      <p:cxnSp>
        <p:nvCxnSpPr>
          <p:cNvPr id="895" name="Google Shape;895;p103"/>
          <p:cNvCxnSpPr/>
          <p:nvPr/>
        </p:nvCxnSpPr>
        <p:spPr>
          <a:xfrm rot="-5400000" flipH="1">
            <a:off x="2839975" y="1807800"/>
            <a:ext cx="1238700" cy="1208400"/>
          </a:xfrm>
          <a:prstGeom prst="bentConnector3">
            <a:avLst>
              <a:gd name="adj1" fmla="val 50000"/>
            </a:avLst>
          </a:prstGeom>
          <a:noFill/>
          <a:ln w="28575" cap="flat" cmpd="sng">
            <a:solidFill>
              <a:schemeClr val="dk2"/>
            </a:solidFill>
            <a:prstDash val="solid"/>
            <a:round/>
            <a:headEnd type="none" w="med" len="med"/>
            <a:tailEnd type="none" w="med" len="med"/>
          </a:ln>
        </p:spPr>
      </p:cxnSp>
      <p:sp>
        <p:nvSpPr>
          <p:cNvPr id="896" name="Google Shape;896;p103"/>
          <p:cNvSpPr/>
          <p:nvPr/>
        </p:nvSpPr>
        <p:spPr>
          <a:xfrm>
            <a:off x="3413025" y="3031350"/>
            <a:ext cx="1302300" cy="821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1000" b="1">
                <a:solidFill>
                  <a:srgbClr val="434343"/>
                </a:solidFill>
              </a:rPr>
              <a:t>TICS Y COMPETENCIAS MODERNAS</a:t>
            </a:r>
            <a:endParaRPr sz="1000" b="1">
              <a:solidFill>
                <a:srgbClr val="434343"/>
              </a:solidFill>
            </a:endParaRPr>
          </a:p>
        </p:txBody>
      </p:sp>
      <p:cxnSp>
        <p:nvCxnSpPr>
          <p:cNvPr id="897" name="Google Shape;897;p103"/>
          <p:cNvCxnSpPr/>
          <p:nvPr/>
        </p:nvCxnSpPr>
        <p:spPr>
          <a:xfrm rot="10800000" flipH="1">
            <a:off x="5591425" y="1002725"/>
            <a:ext cx="979800" cy="599400"/>
          </a:xfrm>
          <a:prstGeom prst="curvedConnector3">
            <a:avLst>
              <a:gd name="adj1" fmla="val 50000"/>
            </a:avLst>
          </a:prstGeom>
          <a:noFill/>
          <a:ln w="38100" cap="flat" cmpd="sng">
            <a:solidFill>
              <a:srgbClr val="B7B7B7"/>
            </a:solidFill>
            <a:prstDash val="solid"/>
            <a:round/>
            <a:headEnd type="none" w="med" len="med"/>
            <a:tailEnd type="none" w="med" len="med"/>
          </a:ln>
        </p:spPr>
      </p:cxnSp>
      <p:cxnSp>
        <p:nvCxnSpPr>
          <p:cNvPr id="898" name="Google Shape;898;p103"/>
          <p:cNvCxnSpPr/>
          <p:nvPr/>
        </p:nvCxnSpPr>
        <p:spPr>
          <a:xfrm rot="10800000" flipH="1">
            <a:off x="6446750" y="3253050"/>
            <a:ext cx="979800" cy="599400"/>
          </a:xfrm>
          <a:prstGeom prst="curvedConnector3">
            <a:avLst>
              <a:gd name="adj1" fmla="val 50000"/>
            </a:avLst>
          </a:prstGeom>
          <a:noFill/>
          <a:ln w="38100" cap="flat" cmpd="sng">
            <a:solidFill>
              <a:srgbClr val="B7B7B7"/>
            </a:solidFill>
            <a:prstDash val="solid"/>
            <a:round/>
            <a:headEnd type="none" w="med" len="med"/>
            <a:tailEnd type="none" w="med" len="med"/>
          </a:ln>
        </p:spPr>
      </p:cxnSp>
      <p:sp>
        <p:nvSpPr>
          <p:cNvPr id="899" name="Google Shape;899;p103"/>
          <p:cNvSpPr/>
          <p:nvPr/>
        </p:nvSpPr>
        <p:spPr>
          <a:xfrm>
            <a:off x="6582650" y="714625"/>
            <a:ext cx="1475400" cy="6354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rgbClr val="666666"/>
                </a:solidFill>
              </a:rPr>
              <a:t>Pregunta reto</a:t>
            </a:r>
            <a:endParaRPr>
              <a:solidFill>
                <a:srgbClr val="666666"/>
              </a:solidFill>
            </a:endParaRPr>
          </a:p>
        </p:txBody>
      </p:sp>
      <p:sp>
        <p:nvSpPr>
          <p:cNvPr id="900" name="Google Shape;900;p103"/>
          <p:cNvSpPr/>
          <p:nvPr/>
        </p:nvSpPr>
        <p:spPr>
          <a:xfrm>
            <a:off x="7150000" y="2769425"/>
            <a:ext cx="1058400" cy="8979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rgbClr val="666666"/>
                </a:solidFill>
              </a:rPr>
              <a:t>Motivar </a:t>
            </a:r>
            <a:endParaRPr>
              <a:solidFill>
                <a:srgbClr val="666666"/>
              </a:solidFill>
            </a:endParaRPr>
          </a:p>
        </p:txBody>
      </p:sp>
      <p:sp>
        <p:nvSpPr>
          <p:cNvPr id="901" name="Google Shape;901;p103"/>
          <p:cNvSpPr/>
          <p:nvPr/>
        </p:nvSpPr>
        <p:spPr>
          <a:xfrm>
            <a:off x="5441650" y="4252279"/>
            <a:ext cx="979801" cy="897886"/>
          </a:xfrm>
          <a:custGeom>
            <a:avLst/>
            <a:gdLst/>
            <a:ahLst/>
            <a:cxnLst/>
            <a:rect l="l" t="t" r="r" b="b"/>
            <a:pathLst>
              <a:path w="12068" h="12036" extrusionOk="0">
                <a:moveTo>
                  <a:pt x="4222" y="630"/>
                </a:moveTo>
                <a:cubicBezTo>
                  <a:pt x="5010" y="630"/>
                  <a:pt x="5640" y="1292"/>
                  <a:pt x="5640" y="2048"/>
                </a:cubicBezTo>
                <a:lnTo>
                  <a:pt x="5640" y="9767"/>
                </a:lnTo>
                <a:cubicBezTo>
                  <a:pt x="5703" y="10617"/>
                  <a:pt x="5073" y="11311"/>
                  <a:pt x="4285" y="11311"/>
                </a:cubicBezTo>
                <a:cubicBezTo>
                  <a:pt x="3498" y="11311"/>
                  <a:pt x="2868" y="10680"/>
                  <a:pt x="2868" y="9893"/>
                </a:cubicBezTo>
                <a:lnTo>
                  <a:pt x="2868" y="9830"/>
                </a:lnTo>
                <a:cubicBezTo>
                  <a:pt x="3403" y="9767"/>
                  <a:pt x="3907" y="9515"/>
                  <a:pt x="4254" y="9137"/>
                </a:cubicBezTo>
                <a:cubicBezTo>
                  <a:pt x="4380" y="9011"/>
                  <a:pt x="4380" y="8790"/>
                  <a:pt x="4254" y="8633"/>
                </a:cubicBezTo>
                <a:cubicBezTo>
                  <a:pt x="4191" y="8570"/>
                  <a:pt x="4104" y="8538"/>
                  <a:pt x="4014" y="8538"/>
                </a:cubicBezTo>
                <a:cubicBezTo>
                  <a:pt x="3923" y="8538"/>
                  <a:pt x="3829" y="8570"/>
                  <a:pt x="3750" y="8633"/>
                </a:cubicBezTo>
                <a:cubicBezTo>
                  <a:pt x="3435" y="8948"/>
                  <a:pt x="2962" y="9137"/>
                  <a:pt x="2490" y="9137"/>
                </a:cubicBezTo>
                <a:cubicBezTo>
                  <a:pt x="1513" y="9137"/>
                  <a:pt x="725" y="8349"/>
                  <a:pt x="725" y="7372"/>
                </a:cubicBezTo>
                <a:cubicBezTo>
                  <a:pt x="725" y="7057"/>
                  <a:pt x="788" y="6742"/>
                  <a:pt x="946" y="6490"/>
                </a:cubicBezTo>
                <a:cubicBezTo>
                  <a:pt x="1387" y="6805"/>
                  <a:pt x="1891" y="6994"/>
                  <a:pt x="2490" y="6994"/>
                </a:cubicBezTo>
                <a:cubicBezTo>
                  <a:pt x="2679" y="6994"/>
                  <a:pt x="2836" y="6837"/>
                  <a:pt x="2836" y="6648"/>
                </a:cubicBezTo>
                <a:cubicBezTo>
                  <a:pt x="2836" y="6459"/>
                  <a:pt x="2679" y="6301"/>
                  <a:pt x="2490" y="6301"/>
                </a:cubicBezTo>
                <a:cubicBezTo>
                  <a:pt x="1513" y="6301"/>
                  <a:pt x="725" y="5514"/>
                  <a:pt x="725" y="4537"/>
                </a:cubicBezTo>
                <a:cubicBezTo>
                  <a:pt x="725" y="3623"/>
                  <a:pt x="1387" y="2899"/>
                  <a:pt x="2238" y="2804"/>
                </a:cubicBezTo>
                <a:cubicBezTo>
                  <a:pt x="2521" y="3623"/>
                  <a:pt x="3309" y="4159"/>
                  <a:pt x="4222" y="4159"/>
                </a:cubicBezTo>
                <a:cubicBezTo>
                  <a:pt x="4411" y="4159"/>
                  <a:pt x="4569" y="4001"/>
                  <a:pt x="4569" y="3812"/>
                </a:cubicBezTo>
                <a:cubicBezTo>
                  <a:pt x="4569" y="3623"/>
                  <a:pt x="4411" y="3466"/>
                  <a:pt x="4222" y="3466"/>
                </a:cubicBezTo>
                <a:cubicBezTo>
                  <a:pt x="3435" y="3466"/>
                  <a:pt x="2805" y="2836"/>
                  <a:pt x="2805" y="2048"/>
                </a:cubicBezTo>
                <a:cubicBezTo>
                  <a:pt x="2805" y="1261"/>
                  <a:pt x="3435" y="630"/>
                  <a:pt x="4222" y="630"/>
                </a:cubicBezTo>
                <a:close/>
                <a:moveTo>
                  <a:pt x="7814" y="788"/>
                </a:moveTo>
                <a:cubicBezTo>
                  <a:pt x="8602" y="788"/>
                  <a:pt x="9232" y="1418"/>
                  <a:pt x="9232" y="2206"/>
                </a:cubicBezTo>
                <a:cubicBezTo>
                  <a:pt x="9232" y="2993"/>
                  <a:pt x="8602" y="3623"/>
                  <a:pt x="7814" y="3623"/>
                </a:cubicBezTo>
                <a:cubicBezTo>
                  <a:pt x="7593" y="3623"/>
                  <a:pt x="7436" y="3781"/>
                  <a:pt x="7436" y="3970"/>
                </a:cubicBezTo>
                <a:cubicBezTo>
                  <a:pt x="7436" y="4159"/>
                  <a:pt x="7593" y="4316"/>
                  <a:pt x="7814" y="4316"/>
                </a:cubicBezTo>
                <a:cubicBezTo>
                  <a:pt x="8696" y="4316"/>
                  <a:pt x="9484" y="3749"/>
                  <a:pt x="9767" y="2962"/>
                </a:cubicBezTo>
                <a:cubicBezTo>
                  <a:pt x="10649" y="3056"/>
                  <a:pt x="11311" y="3812"/>
                  <a:pt x="11311" y="4695"/>
                </a:cubicBezTo>
                <a:cubicBezTo>
                  <a:pt x="11311" y="5671"/>
                  <a:pt x="10523" y="6459"/>
                  <a:pt x="9547" y="6459"/>
                </a:cubicBezTo>
                <a:cubicBezTo>
                  <a:pt x="9326" y="6459"/>
                  <a:pt x="9169" y="6616"/>
                  <a:pt x="9169" y="6805"/>
                </a:cubicBezTo>
                <a:cubicBezTo>
                  <a:pt x="9169" y="6994"/>
                  <a:pt x="9326" y="7152"/>
                  <a:pt x="9547" y="7152"/>
                </a:cubicBezTo>
                <a:cubicBezTo>
                  <a:pt x="10114" y="7152"/>
                  <a:pt x="10649" y="6963"/>
                  <a:pt x="11059" y="6648"/>
                </a:cubicBezTo>
                <a:cubicBezTo>
                  <a:pt x="11217" y="6931"/>
                  <a:pt x="11311" y="7215"/>
                  <a:pt x="11311" y="7530"/>
                </a:cubicBezTo>
                <a:cubicBezTo>
                  <a:pt x="11374" y="8381"/>
                  <a:pt x="10586" y="9168"/>
                  <a:pt x="9610" y="9168"/>
                </a:cubicBezTo>
                <a:cubicBezTo>
                  <a:pt x="9137" y="9168"/>
                  <a:pt x="8696" y="8979"/>
                  <a:pt x="8350" y="8664"/>
                </a:cubicBezTo>
                <a:cubicBezTo>
                  <a:pt x="8287" y="8601"/>
                  <a:pt x="8200" y="8570"/>
                  <a:pt x="8109" y="8570"/>
                </a:cubicBezTo>
                <a:cubicBezTo>
                  <a:pt x="8019" y="8570"/>
                  <a:pt x="7924" y="8601"/>
                  <a:pt x="7845" y="8664"/>
                </a:cubicBezTo>
                <a:cubicBezTo>
                  <a:pt x="7719" y="8790"/>
                  <a:pt x="7719" y="9011"/>
                  <a:pt x="7845" y="9168"/>
                </a:cubicBezTo>
                <a:cubicBezTo>
                  <a:pt x="8224" y="9578"/>
                  <a:pt x="8696" y="9798"/>
                  <a:pt x="9232" y="9893"/>
                </a:cubicBezTo>
                <a:lnTo>
                  <a:pt x="9232" y="9924"/>
                </a:lnTo>
                <a:cubicBezTo>
                  <a:pt x="9232" y="10712"/>
                  <a:pt x="8602" y="11342"/>
                  <a:pt x="7814" y="11342"/>
                </a:cubicBezTo>
                <a:cubicBezTo>
                  <a:pt x="7026" y="11342"/>
                  <a:pt x="6396" y="10680"/>
                  <a:pt x="6396" y="9924"/>
                </a:cubicBezTo>
                <a:lnTo>
                  <a:pt x="6396" y="2206"/>
                </a:lnTo>
                <a:cubicBezTo>
                  <a:pt x="6396" y="1418"/>
                  <a:pt x="7058" y="788"/>
                  <a:pt x="7814" y="788"/>
                </a:cubicBezTo>
                <a:close/>
                <a:moveTo>
                  <a:pt x="4254" y="0"/>
                </a:moveTo>
                <a:cubicBezTo>
                  <a:pt x="3088" y="0"/>
                  <a:pt x="2143" y="977"/>
                  <a:pt x="2143" y="2111"/>
                </a:cubicBezTo>
                <a:lnTo>
                  <a:pt x="2143" y="2174"/>
                </a:lnTo>
                <a:cubicBezTo>
                  <a:pt x="946" y="2332"/>
                  <a:pt x="1" y="3340"/>
                  <a:pt x="1" y="4600"/>
                </a:cubicBezTo>
                <a:cubicBezTo>
                  <a:pt x="1" y="5104"/>
                  <a:pt x="158" y="5640"/>
                  <a:pt x="442" y="6018"/>
                </a:cubicBezTo>
                <a:cubicBezTo>
                  <a:pt x="158" y="6427"/>
                  <a:pt x="1" y="6931"/>
                  <a:pt x="1" y="7435"/>
                </a:cubicBezTo>
                <a:cubicBezTo>
                  <a:pt x="1" y="8696"/>
                  <a:pt x="946" y="9735"/>
                  <a:pt x="2143" y="9861"/>
                </a:cubicBezTo>
                <a:lnTo>
                  <a:pt x="2143" y="9924"/>
                </a:lnTo>
                <a:cubicBezTo>
                  <a:pt x="2143" y="11090"/>
                  <a:pt x="3088" y="12035"/>
                  <a:pt x="4254" y="12035"/>
                </a:cubicBezTo>
                <a:cubicBezTo>
                  <a:pt x="5010" y="12035"/>
                  <a:pt x="5640" y="11657"/>
                  <a:pt x="6050" y="11058"/>
                </a:cubicBezTo>
                <a:cubicBezTo>
                  <a:pt x="6428" y="11657"/>
                  <a:pt x="7089" y="12035"/>
                  <a:pt x="7814" y="12035"/>
                </a:cubicBezTo>
                <a:cubicBezTo>
                  <a:pt x="8980" y="12035"/>
                  <a:pt x="9925" y="11058"/>
                  <a:pt x="9925" y="9924"/>
                </a:cubicBezTo>
                <a:lnTo>
                  <a:pt x="9925" y="9861"/>
                </a:lnTo>
                <a:cubicBezTo>
                  <a:pt x="11122" y="9704"/>
                  <a:pt x="12067" y="8696"/>
                  <a:pt x="12067" y="7435"/>
                </a:cubicBezTo>
                <a:cubicBezTo>
                  <a:pt x="12067" y="6931"/>
                  <a:pt x="11910" y="6459"/>
                  <a:pt x="11626" y="6018"/>
                </a:cubicBezTo>
                <a:cubicBezTo>
                  <a:pt x="11910" y="5577"/>
                  <a:pt x="12067" y="5104"/>
                  <a:pt x="12067" y="4600"/>
                </a:cubicBezTo>
                <a:cubicBezTo>
                  <a:pt x="12067" y="3371"/>
                  <a:pt x="11154" y="2363"/>
                  <a:pt x="9925" y="2174"/>
                </a:cubicBezTo>
                <a:lnTo>
                  <a:pt x="9925" y="2111"/>
                </a:lnTo>
                <a:cubicBezTo>
                  <a:pt x="9925" y="945"/>
                  <a:pt x="8980" y="0"/>
                  <a:pt x="7814" y="0"/>
                </a:cubicBezTo>
                <a:cubicBezTo>
                  <a:pt x="7089" y="0"/>
                  <a:pt x="6428" y="378"/>
                  <a:pt x="6050" y="977"/>
                </a:cubicBezTo>
                <a:cubicBezTo>
                  <a:pt x="5640" y="378"/>
                  <a:pt x="4979" y="0"/>
                  <a:pt x="425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03"/>
          <p:cNvSpPr/>
          <p:nvPr/>
        </p:nvSpPr>
        <p:spPr>
          <a:xfrm>
            <a:off x="7093450" y="5017175"/>
            <a:ext cx="1302300" cy="599400"/>
          </a:xfrm>
          <a:prstGeom prst="roundRect">
            <a:avLst>
              <a:gd name="adj" fmla="val 16667"/>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 sz="1000" b="1">
                <a:solidFill>
                  <a:srgbClr val="666666"/>
                </a:solidFill>
              </a:rPr>
              <a:t>PLANIFICACIÓN</a:t>
            </a:r>
            <a:endParaRPr sz="700" b="1">
              <a:solidFill>
                <a:srgbClr val="666666"/>
              </a:solidFill>
            </a:endParaRPr>
          </a:p>
        </p:txBody>
      </p:sp>
      <p:sp>
        <p:nvSpPr>
          <p:cNvPr id="903" name="Google Shape;903;p103"/>
          <p:cNvSpPr txBox="1"/>
          <p:nvPr/>
        </p:nvSpPr>
        <p:spPr>
          <a:xfrm>
            <a:off x="7028425" y="6341250"/>
            <a:ext cx="2028600" cy="34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800">
                <a:solidFill>
                  <a:srgbClr val="666666"/>
                </a:solidFill>
              </a:rPr>
              <a:t>FUENTE: ELABORACIÓN PROPIA</a:t>
            </a:r>
            <a:endParaRPr sz="800">
              <a:solidFill>
                <a:srgbClr val="666666"/>
              </a:solidFill>
            </a:endParaRPr>
          </a:p>
        </p:txBody>
      </p:sp>
      <p:cxnSp>
        <p:nvCxnSpPr>
          <p:cNvPr id="904" name="Google Shape;904;p103"/>
          <p:cNvCxnSpPr>
            <a:stCxn id="902" idx="1"/>
          </p:cNvCxnSpPr>
          <p:nvPr/>
        </p:nvCxnSpPr>
        <p:spPr>
          <a:xfrm rot="10800000">
            <a:off x="6389350" y="4767575"/>
            <a:ext cx="704100" cy="549300"/>
          </a:xfrm>
          <a:prstGeom prst="curvedConnector3">
            <a:avLst>
              <a:gd name="adj1" fmla="val 50000"/>
            </a:avLst>
          </a:prstGeom>
          <a:noFill/>
          <a:ln w="38100" cap="flat" cmpd="sng">
            <a:solidFill>
              <a:srgbClr val="B7B7B7"/>
            </a:solidFill>
            <a:prstDash val="solid"/>
            <a:round/>
            <a:headEnd type="none" w="med" len="med"/>
            <a:tailEnd type="none" w="med" len="med"/>
          </a:ln>
        </p:spPr>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2D700"/>
        </a:solidFill>
        <a:effectLst/>
      </p:bgPr>
    </p:bg>
    <p:spTree>
      <p:nvGrpSpPr>
        <p:cNvPr id="1" name="Shape 908"/>
        <p:cNvGrpSpPr/>
        <p:nvPr/>
      </p:nvGrpSpPr>
      <p:grpSpPr>
        <a:xfrm>
          <a:off x="0" y="0"/>
          <a:ext cx="0" cy="0"/>
          <a:chOff x="0" y="0"/>
          <a:chExt cx="0" cy="0"/>
        </a:xfrm>
      </p:grpSpPr>
      <p:sp>
        <p:nvSpPr>
          <p:cNvPr id="909" name="Google Shape;909;p104"/>
          <p:cNvSpPr/>
          <p:nvPr/>
        </p:nvSpPr>
        <p:spPr>
          <a:xfrm>
            <a:off x="3639975" y="3765500"/>
            <a:ext cx="4935000" cy="12783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04"/>
          <p:cNvSpPr/>
          <p:nvPr/>
        </p:nvSpPr>
        <p:spPr>
          <a:xfrm>
            <a:off x="482425"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04"/>
          <p:cNvSpPr txBox="1">
            <a:spLocks noGrp="1"/>
          </p:cNvSpPr>
          <p:nvPr>
            <p:ph type="title"/>
          </p:nvPr>
        </p:nvSpPr>
        <p:spPr>
          <a:xfrm>
            <a:off x="482425" y="-271850"/>
            <a:ext cx="4766100" cy="222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200"/>
              <a:t>IMPLEMENTACIÓN DEL ABP </a:t>
            </a:r>
            <a:endParaRPr sz="1000" b="0">
              <a:solidFill>
                <a:srgbClr val="999999"/>
              </a:solidFill>
              <a:latin typeface="Ubuntu Light"/>
              <a:ea typeface="Ubuntu Light"/>
              <a:cs typeface="Ubuntu Light"/>
              <a:sym typeface="Ubuntu Light"/>
            </a:endParaRPr>
          </a:p>
        </p:txBody>
      </p:sp>
      <p:sp>
        <p:nvSpPr>
          <p:cNvPr id="912" name="Google Shape;912;p104"/>
          <p:cNvSpPr txBox="1">
            <a:spLocks noGrp="1"/>
          </p:cNvSpPr>
          <p:nvPr>
            <p:ph type="title"/>
          </p:nvPr>
        </p:nvSpPr>
        <p:spPr>
          <a:xfrm>
            <a:off x="585025" y="3045925"/>
            <a:ext cx="8124900" cy="22233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1400" b="0">
                <a:solidFill>
                  <a:srgbClr val="999999"/>
                </a:solidFill>
              </a:rPr>
              <a:t>Es el arranque del proyecto. El profesor preparará un evento inicial, en el que explicará el escenario, es decir, </a:t>
            </a:r>
            <a:r>
              <a:rPr lang="es" sz="1800" u="sng">
                <a:solidFill>
                  <a:srgbClr val="999999"/>
                </a:solidFill>
              </a:rPr>
              <a:t>el contexto</a:t>
            </a:r>
            <a:r>
              <a:rPr lang="es" sz="1400" b="0">
                <a:solidFill>
                  <a:srgbClr val="999999"/>
                </a:solidFill>
              </a:rPr>
              <a:t> en el que se va a desarrollar dicho proyecto. Puede hacerlo con un vídeo, una noticia de actualidad en un periódico digital, una fotografía… Inmediatamente después, lanza la pregunta guía, </a:t>
            </a:r>
            <a:r>
              <a:rPr lang="es" sz="1800" u="sng">
                <a:solidFill>
                  <a:srgbClr val="999999"/>
                </a:solidFill>
              </a:rPr>
              <a:t>el reto</a:t>
            </a:r>
            <a:r>
              <a:rPr lang="es" sz="1400" b="0">
                <a:solidFill>
                  <a:srgbClr val="999999"/>
                </a:solidFill>
              </a:rPr>
              <a:t>. Se diseñan acciones que consigan que el alumnado se involucre y sienta que decide su aprendizaje. </a:t>
            </a:r>
            <a:endParaRPr sz="1400" u="sng">
              <a:solidFill>
                <a:srgbClr val="274E13"/>
              </a:solidFill>
            </a:endParaRPr>
          </a:p>
          <a:p>
            <a:pPr marL="0" lvl="0" indent="0" algn="l" rtl="0">
              <a:lnSpc>
                <a:spcPct val="115000"/>
              </a:lnSpc>
              <a:spcBef>
                <a:spcPts val="2000"/>
              </a:spcBef>
              <a:spcAft>
                <a:spcPts val="0"/>
              </a:spcAft>
              <a:buNone/>
            </a:pPr>
            <a:r>
              <a:rPr lang="es" sz="1400" b="0">
                <a:solidFill>
                  <a:srgbClr val="999999"/>
                </a:solidFill>
              </a:rPr>
              <a:t>Seguidamente, el </a:t>
            </a:r>
            <a:r>
              <a:rPr lang="es" sz="1400">
                <a:solidFill>
                  <a:srgbClr val="999999"/>
                </a:solidFill>
              </a:rPr>
              <a:t>profesor explica qué productos tienen que elaborar y qué aprendizajes se espera que logren en ese proceso</a:t>
            </a:r>
            <a:r>
              <a:rPr lang="es" sz="1400" b="0">
                <a:solidFill>
                  <a:srgbClr val="999999"/>
                </a:solidFill>
              </a:rPr>
              <a:t>. </a:t>
            </a:r>
            <a:endParaRPr sz="1200" b="0">
              <a:solidFill>
                <a:srgbClr val="333333"/>
              </a:solidFill>
            </a:endParaRPr>
          </a:p>
          <a:p>
            <a:pPr marL="0" lvl="0" indent="0" algn="l" rtl="0">
              <a:lnSpc>
                <a:spcPct val="115000"/>
              </a:lnSpc>
              <a:spcBef>
                <a:spcPts val="2000"/>
              </a:spcBef>
              <a:spcAft>
                <a:spcPts val="2000"/>
              </a:spcAft>
              <a:buClr>
                <a:schemeClr val="dk1"/>
              </a:buClr>
              <a:buSzPts val="1100"/>
              <a:buFont typeface="Arial"/>
              <a:buNone/>
            </a:pPr>
            <a:endParaRPr sz="1400" b="0">
              <a:solidFill>
                <a:srgbClr val="999999"/>
              </a:solidFill>
            </a:endParaRPr>
          </a:p>
        </p:txBody>
      </p:sp>
      <p:grpSp>
        <p:nvGrpSpPr>
          <p:cNvPr id="913" name="Google Shape;913;p104"/>
          <p:cNvGrpSpPr/>
          <p:nvPr/>
        </p:nvGrpSpPr>
        <p:grpSpPr>
          <a:xfrm>
            <a:off x="6950239" y="651394"/>
            <a:ext cx="1715505" cy="1552967"/>
            <a:chOff x="-45665400" y="2703250"/>
            <a:chExt cx="301500" cy="299575"/>
          </a:xfrm>
        </p:grpSpPr>
        <p:sp>
          <p:nvSpPr>
            <p:cNvPr id="914" name="Google Shape;914;p104"/>
            <p:cNvSpPr/>
            <p:nvPr/>
          </p:nvSpPr>
          <p:spPr>
            <a:xfrm>
              <a:off x="-45664625" y="2703250"/>
              <a:ext cx="300725" cy="299575"/>
            </a:xfrm>
            <a:custGeom>
              <a:avLst/>
              <a:gdLst/>
              <a:ahLst/>
              <a:cxnLst/>
              <a:rect l="l" t="t" r="r" b="b"/>
              <a:pathLst>
                <a:path w="12029" h="11983" extrusionOk="0">
                  <a:moveTo>
                    <a:pt x="9799" y="1271"/>
                  </a:moveTo>
                  <a:lnTo>
                    <a:pt x="4947" y="4926"/>
                  </a:lnTo>
                  <a:lnTo>
                    <a:pt x="1482" y="3823"/>
                  </a:lnTo>
                  <a:lnTo>
                    <a:pt x="9799" y="1271"/>
                  </a:lnTo>
                  <a:close/>
                  <a:moveTo>
                    <a:pt x="9830" y="2153"/>
                  </a:moveTo>
                  <a:lnTo>
                    <a:pt x="6459" y="6627"/>
                  </a:lnTo>
                  <a:lnTo>
                    <a:pt x="4727" y="7257"/>
                  </a:lnTo>
                  <a:lnTo>
                    <a:pt x="5357" y="5524"/>
                  </a:lnTo>
                  <a:lnTo>
                    <a:pt x="9830" y="2153"/>
                  </a:lnTo>
                  <a:close/>
                  <a:moveTo>
                    <a:pt x="10681" y="2153"/>
                  </a:moveTo>
                  <a:lnTo>
                    <a:pt x="8098" y="10439"/>
                  </a:lnTo>
                  <a:lnTo>
                    <a:pt x="6995" y="6973"/>
                  </a:lnTo>
                  <a:lnTo>
                    <a:pt x="10681" y="2153"/>
                  </a:lnTo>
                  <a:close/>
                  <a:moveTo>
                    <a:pt x="11627" y="0"/>
                  </a:moveTo>
                  <a:cubicBezTo>
                    <a:pt x="11596" y="0"/>
                    <a:pt x="11564" y="4"/>
                    <a:pt x="11532" y="11"/>
                  </a:cubicBezTo>
                  <a:lnTo>
                    <a:pt x="221" y="3508"/>
                  </a:lnTo>
                  <a:cubicBezTo>
                    <a:pt x="64" y="3571"/>
                    <a:pt x="1" y="3728"/>
                    <a:pt x="1" y="3886"/>
                  </a:cubicBezTo>
                  <a:cubicBezTo>
                    <a:pt x="1" y="4043"/>
                    <a:pt x="127" y="4138"/>
                    <a:pt x="221" y="4232"/>
                  </a:cubicBezTo>
                  <a:lnTo>
                    <a:pt x="4569" y="5619"/>
                  </a:lnTo>
                  <a:lnTo>
                    <a:pt x="3750" y="7824"/>
                  </a:lnTo>
                  <a:cubicBezTo>
                    <a:pt x="3687" y="7919"/>
                    <a:pt x="3750" y="8076"/>
                    <a:pt x="3813" y="8171"/>
                  </a:cubicBezTo>
                  <a:cubicBezTo>
                    <a:pt x="3880" y="8215"/>
                    <a:pt x="3978" y="8260"/>
                    <a:pt x="4063" y="8260"/>
                  </a:cubicBezTo>
                  <a:cubicBezTo>
                    <a:pt x="4099" y="8260"/>
                    <a:pt x="4132" y="8252"/>
                    <a:pt x="4160" y="8234"/>
                  </a:cubicBezTo>
                  <a:lnTo>
                    <a:pt x="6365" y="7414"/>
                  </a:lnTo>
                  <a:lnTo>
                    <a:pt x="7751" y="11762"/>
                  </a:lnTo>
                  <a:cubicBezTo>
                    <a:pt x="7783" y="11920"/>
                    <a:pt x="7940" y="11983"/>
                    <a:pt x="8098" y="11983"/>
                  </a:cubicBezTo>
                  <a:cubicBezTo>
                    <a:pt x="8255" y="11983"/>
                    <a:pt x="8381" y="11857"/>
                    <a:pt x="8476" y="11762"/>
                  </a:cubicBezTo>
                  <a:lnTo>
                    <a:pt x="11973" y="483"/>
                  </a:lnTo>
                  <a:cubicBezTo>
                    <a:pt x="12029" y="205"/>
                    <a:pt x="11862" y="0"/>
                    <a:pt x="11627" y="0"/>
                  </a:cubicBezTo>
                  <a:close/>
                </a:path>
              </a:pathLst>
            </a:custGeom>
            <a:solidFill>
              <a:srgbClr val="9CC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915" name="Google Shape;915;p104"/>
            <p:cNvSpPr/>
            <p:nvPr/>
          </p:nvSpPr>
          <p:spPr>
            <a:xfrm>
              <a:off x="-45663825" y="2879150"/>
              <a:ext cx="71700" cy="71500"/>
            </a:xfrm>
            <a:custGeom>
              <a:avLst/>
              <a:gdLst/>
              <a:ahLst/>
              <a:cxnLst/>
              <a:rect l="l" t="t" r="r" b="b"/>
              <a:pathLst>
                <a:path w="2868" h="2860" extrusionOk="0">
                  <a:moveTo>
                    <a:pt x="2517" y="0"/>
                  </a:moveTo>
                  <a:cubicBezTo>
                    <a:pt x="2418" y="0"/>
                    <a:pt x="2316" y="32"/>
                    <a:pt x="2237" y="95"/>
                  </a:cubicBezTo>
                  <a:lnTo>
                    <a:pt x="126" y="2237"/>
                  </a:lnTo>
                  <a:cubicBezTo>
                    <a:pt x="0" y="2363"/>
                    <a:pt x="0" y="2584"/>
                    <a:pt x="126" y="2741"/>
                  </a:cubicBezTo>
                  <a:cubicBezTo>
                    <a:pt x="205" y="2820"/>
                    <a:pt x="300" y="2859"/>
                    <a:pt x="390" y="2859"/>
                  </a:cubicBezTo>
                  <a:cubicBezTo>
                    <a:pt x="481" y="2859"/>
                    <a:pt x="568" y="2820"/>
                    <a:pt x="631" y="2741"/>
                  </a:cubicBezTo>
                  <a:lnTo>
                    <a:pt x="2773" y="630"/>
                  </a:lnTo>
                  <a:cubicBezTo>
                    <a:pt x="2867" y="504"/>
                    <a:pt x="2867" y="252"/>
                    <a:pt x="2773" y="95"/>
                  </a:cubicBezTo>
                  <a:cubicBezTo>
                    <a:pt x="2710" y="32"/>
                    <a:pt x="2615" y="0"/>
                    <a:pt x="2517" y="0"/>
                  </a:cubicBezTo>
                  <a:close/>
                </a:path>
              </a:pathLst>
            </a:custGeom>
            <a:solidFill>
              <a:srgbClr val="9CC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916" name="Google Shape;916;p104"/>
            <p:cNvSpPr/>
            <p:nvPr/>
          </p:nvSpPr>
          <p:spPr>
            <a:xfrm>
              <a:off x="-45613425" y="2929750"/>
              <a:ext cx="71700" cy="71500"/>
            </a:xfrm>
            <a:custGeom>
              <a:avLst/>
              <a:gdLst/>
              <a:ahLst/>
              <a:cxnLst/>
              <a:rect l="l" t="t" r="r" b="b"/>
              <a:pathLst>
                <a:path w="2868" h="2860" extrusionOk="0">
                  <a:moveTo>
                    <a:pt x="2478" y="1"/>
                  </a:moveTo>
                  <a:cubicBezTo>
                    <a:pt x="2387" y="1"/>
                    <a:pt x="2301" y="40"/>
                    <a:pt x="2238" y="119"/>
                  </a:cubicBezTo>
                  <a:lnTo>
                    <a:pt x="127" y="2261"/>
                  </a:lnTo>
                  <a:cubicBezTo>
                    <a:pt x="1" y="2387"/>
                    <a:pt x="1" y="2608"/>
                    <a:pt x="127" y="2765"/>
                  </a:cubicBezTo>
                  <a:cubicBezTo>
                    <a:pt x="190" y="2828"/>
                    <a:pt x="276" y="2860"/>
                    <a:pt x="367" y="2860"/>
                  </a:cubicBezTo>
                  <a:cubicBezTo>
                    <a:pt x="458" y="2860"/>
                    <a:pt x="552" y="2828"/>
                    <a:pt x="631" y="2765"/>
                  </a:cubicBezTo>
                  <a:lnTo>
                    <a:pt x="2742" y="654"/>
                  </a:lnTo>
                  <a:cubicBezTo>
                    <a:pt x="2868" y="528"/>
                    <a:pt x="2868" y="276"/>
                    <a:pt x="2742" y="119"/>
                  </a:cubicBezTo>
                  <a:cubicBezTo>
                    <a:pt x="2663" y="40"/>
                    <a:pt x="2568" y="1"/>
                    <a:pt x="2478" y="1"/>
                  </a:cubicBezTo>
                  <a:close/>
                </a:path>
              </a:pathLst>
            </a:custGeom>
            <a:solidFill>
              <a:srgbClr val="9CC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917" name="Google Shape;917;p104"/>
            <p:cNvSpPr/>
            <p:nvPr/>
          </p:nvSpPr>
          <p:spPr>
            <a:xfrm>
              <a:off x="-45665400" y="2923050"/>
              <a:ext cx="81150" cy="79000"/>
            </a:xfrm>
            <a:custGeom>
              <a:avLst/>
              <a:gdLst/>
              <a:ahLst/>
              <a:cxnLst/>
              <a:rect l="l" t="t" r="r" b="b"/>
              <a:pathLst>
                <a:path w="3246" h="3160" extrusionOk="0">
                  <a:moveTo>
                    <a:pt x="2859" y="1"/>
                  </a:moveTo>
                  <a:cubicBezTo>
                    <a:pt x="2765" y="1"/>
                    <a:pt x="2663" y="24"/>
                    <a:pt x="2584" y="72"/>
                  </a:cubicBezTo>
                  <a:lnTo>
                    <a:pt x="95" y="2561"/>
                  </a:lnTo>
                  <a:cubicBezTo>
                    <a:pt x="0" y="2687"/>
                    <a:pt x="0" y="2907"/>
                    <a:pt x="95" y="3065"/>
                  </a:cubicBezTo>
                  <a:cubicBezTo>
                    <a:pt x="158" y="3128"/>
                    <a:pt x="252" y="3159"/>
                    <a:pt x="351" y="3159"/>
                  </a:cubicBezTo>
                  <a:cubicBezTo>
                    <a:pt x="449" y="3159"/>
                    <a:pt x="552" y="3128"/>
                    <a:pt x="631" y="3065"/>
                  </a:cubicBezTo>
                  <a:lnTo>
                    <a:pt x="3088" y="607"/>
                  </a:lnTo>
                  <a:cubicBezTo>
                    <a:pt x="3245" y="450"/>
                    <a:pt x="3245" y="229"/>
                    <a:pt x="3088" y="72"/>
                  </a:cubicBezTo>
                  <a:cubicBezTo>
                    <a:pt x="3041" y="24"/>
                    <a:pt x="2954" y="1"/>
                    <a:pt x="2859" y="1"/>
                  </a:cubicBezTo>
                  <a:close/>
                </a:path>
              </a:pathLst>
            </a:custGeom>
            <a:solidFill>
              <a:srgbClr val="9CC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grpSp>
      <p:sp>
        <p:nvSpPr>
          <p:cNvPr id="918" name="Google Shape;918;p104"/>
          <p:cNvSpPr txBox="1">
            <a:spLocks noGrp="1"/>
          </p:cNvSpPr>
          <p:nvPr>
            <p:ph type="title"/>
          </p:nvPr>
        </p:nvSpPr>
        <p:spPr>
          <a:xfrm>
            <a:off x="482425" y="238350"/>
            <a:ext cx="4766100" cy="222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200">
                <a:solidFill>
                  <a:srgbClr val="9CC927"/>
                </a:solidFill>
              </a:rPr>
              <a:t>ACTIVACIÓN</a:t>
            </a:r>
            <a:endParaRPr sz="1000" b="0">
              <a:solidFill>
                <a:srgbClr val="9CC927"/>
              </a:solidFill>
              <a:latin typeface="Ubuntu Light"/>
              <a:ea typeface="Ubuntu Light"/>
              <a:cs typeface="Ubuntu Light"/>
              <a:sym typeface="Ubuntu Light"/>
            </a:endParaRPr>
          </a:p>
        </p:txBody>
      </p:sp>
      <p:sp>
        <p:nvSpPr>
          <p:cNvPr id="919" name="Google Shape;919;p104"/>
          <p:cNvSpPr/>
          <p:nvPr/>
        </p:nvSpPr>
        <p:spPr>
          <a:xfrm>
            <a:off x="898075" y="5271775"/>
            <a:ext cx="2927400" cy="863100"/>
          </a:xfrm>
          <a:prstGeom prst="rightArrow">
            <a:avLst>
              <a:gd name="adj1" fmla="val 50000"/>
              <a:gd name="adj2"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a:solidFill>
                  <a:srgbClr val="434343"/>
                </a:solidFill>
              </a:rPr>
              <a:t>ACTIVACIÓN FINALIZA EN LA </a:t>
            </a:r>
            <a:endParaRPr>
              <a:solidFill>
                <a:srgbClr val="434343"/>
              </a:solidFill>
            </a:endParaRPr>
          </a:p>
        </p:txBody>
      </p:sp>
      <p:sp>
        <p:nvSpPr>
          <p:cNvPr id="920" name="Google Shape;920;p104"/>
          <p:cNvSpPr/>
          <p:nvPr/>
        </p:nvSpPr>
        <p:spPr>
          <a:xfrm>
            <a:off x="4058825" y="5318450"/>
            <a:ext cx="1574400" cy="7113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
                <a:solidFill>
                  <a:srgbClr val="434343"/>
                </a:solidFill>
              </a:rPr>
              <a:t>PLANIFICACIÓN</a:t>
            </a:r>
            <a:endParaRPr>
              <a:solidFill>
                <a:srgbClr val="434343"/>
              </a:solidFill>
            </a:endParaRPr>
          </a:p>
        </p:txBody>
      </p:sp>
      <p:cxnSp>
        <p:nvCxnSpPr>
          <p:cNvPr id="921" name="Google Shape;921;p104"/>
          <p:cNvCxnSpPr>
            <a:stCxn id="920" idx="3"/>
          </p:cNvCxnSpPr>
          <p:nvPr/>
        </p:nvCxnSpPr>
        <p:spPr>
          <a:xfrm rot="10800000" flipH="1">
            <a:off x="5633225" y="5376800"/>
            <a:ext cx="641700" cy="297300"/>
          </a:xfrm>
          <a:prstGeom prst="straightConnector1">
            <a:avLst/>
          </a:prstGeom>
          <a:noFill/>
          <a:ln w="9525" cap="flat" cmpd="sng">
            <a:solidFill>
              <a:schemeClr val="dk2"/>
            </a:solidFill>
            <a:prstDash val="solid"/>
            <a:round/>
            <a:headEnd type="none" w="med" len="med"/>
            <a:tailEnd type="triangle" w="med" len="med"/>
          </a:ln>
        </p:spPr>
      </p:cxnSp>
      <p:cxnSp>
        <p:nvCxnSpPr>
          <p:cNvPr id="922" name="Google Shape;922;p104"/>
          <p:cNvCxnSpPr>
            <a:stCxn id="920" idx="3"/>
          </p:cNvCxnSpPr>
          <p:nvPr/>
        </p:nvCxnSpPr>
        <p:spPr>
          <a:xfrm>
            <a:off x="5633225" y="5674100"/>
            <a:ext cx="641700" cy="309300"/>
          </a:xfrm>
          <a:prstGeom prst="straightConnector1">
            <a:avLst/>
          </a:prstGeom>
          <a:noFill/>
          <a:ln w="9525" cap="flat" cmpd="sng">
            <a:solidFill>
              <a:schemeClr val="dk2"/>
            </a:solidFill>
            <a:prstDash val="solid"/>
            <a:round/>
            <a:headEnd type="none" w="med" len="med"/>
            <a:tailEnd type="triangle" w="med" len="med"/>
          </a:ln>
        </p:spPr>
      </p:cxnSp>
      <p:sp>
        <p:nvSpPr>
          <p:cNvPr id="923" name="Google Shape;923;p104"/>
          <p:cNvSpPr txBox="1"/>
          <p:nvPr/>
        </p:nvSpPr>
        <p:spPr>
          <a:xfrm>
            <a:off x="6238575" y="5213500"/>
            <a:ext cx="2260200" cy="29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200">
                <a:solidFill>
                  <a:srgbClr val="434343"/>
                </a:solidFill>
              </a:rPr>
              <a:t>TAREAS A DESARROLLAR</a:t>
            </a:r>
            <a:endParaRPr sz="1200">
              <a:solidFill>
                <a:srgbClr val="434343"/>
              </a:solidFill>
            </a:endParaRPr>
          </a:p>
        </p:txBody>
      </p:sp>
      <p:sp>
        <p:nvSpPr>
          <p:cNvPr id="924" name="Google Shape;924;p104"/>
          <p:cNvSpPr txBox="1"/>
          <p:nvPr/>
        </p:nvSpPr>
        <p:spPr>
          <a:xfrm>
            <a:off x="6274925" y="5732450"/>
            <a:ext cx="2260200" cy="29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200">
                <a:solidFill>
                  <a:srgbClr val="434343"/>
                </a:solidFill>
              </a:rPr>
              <a:t>HITOS DE ENTREGA</a:t>
            </a:r>
            <a:endParaRPr sz="1200">
              <a:solidFill>
                <a:srgbClr val="434343"/>
              </a:solidFill>
            </a:endParaRPr>
          </a:p>
        </p:txBody>
      </p:sp>
      <p:sp>
        <p:nvSpPr>
          <p:cNvPr id="925" name="Google Shape;925;p104"/>
          <p:cNvSpPr txBox="1"/>
          <p:nvPr/>
        </p:nvSpPr>
        <p:spPr>
          <a:xfrm>
            <a:off x="7064675" y="6613700"/>
            <a:ext cx="59592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700">
                <a:solidFill>
                  <a:srgbClr val="666666"/>
                </a:solidFill>
              </a:rPr>
              <a:t>FUENTE http://www3.gobiernodecanarias.org/</a:t>
            </a:r>
            <a:endParaRPr sz="700">
              <a:solidFill>
                <a:srgbClr val="66666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60"/>
          <p:cNvSpPr/>
          <p:nvPr/>
        </p:nvSpPr>
        <p:spPr>
          <a:xfrm>
            <a:off x="1395500" y="1190000"/>
            <a:ext cx="6352800" cy="36423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0"/>
          <p:cNvSpPr txBox="1">
            <a:spLocks noGrp="1"/>
          </p:cNvSpPr>
          <p:nvPr>
            <p:ph type="subTitle" idx="1"/>
          </p:nvPr>
        </p:nvSpPr>
        <p:spPr>
          <a:xfrm>
            <a:off x="1818275" y="1578800"/>
            <a:ext cx="5473200" cy="2801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s" sz="2800">
                <a:solidFill>
                  <a:srgbClr val="FFFFFF"/>
                </a:solidFill>
                <a:latin typeface="Arial"/>
                <a:ea typeface="Arial"/>
                <a:cs typeface="Arial"/>
                <a:sym typeface="Arial"/>
              </a:rPr>
              <a:t>“Todos tienen un plan hasta que reciben el primer puñetazo en la boca</a:t>
            </a:r>
            <a:r>
              <a:rPr lang="es" sz="2800" i="0">
                <a:solidFill>
                  <a:srgbClr val="FFFFFF"/>
                </a:solidFill>
                <a:latin typeface="Arial"/>
                <a:ea typeface="Arial"/>
                <a:cs typeface="Arial"/>
                <a:sym typeface="Arial"/>
              </a:rPr>
              <a:t>”</a:t>
            </a:r>
            <a:endParaRPr sz="2800" i="0">
              <a:solidFill>
                <a:srgbClr val="FFFFFF"/>
              </a:solidFill>
              <a:latin typeface="Arial"/>
              <a:ea typeface="Arial"/>
              <a:cs typeface="Arial"/>
              <a:sym typeface="Arial"/>
            </a:endParaRPr>
          </a:p>
          <a:p>
            <a:pPr marL="0" lvl="0" indent="0" algn="l" rtl="0">
              <a:spcBef>
                <a:spcPts val="0"/>
              </a:spcBef>
              <a:spcAft>
                <a:spcPts val="0"/>
              </a:spcAft>
              <a:buNone/>
            </a:pPr>
            <a:endParaRPr sz="2700" i="0">
              <a:solidFill>
                <a:srgbClr val="434343"/>
              </a:solidFill>
              <a:latin typeface="Arial"/>
              <a:ea typeface="Arial"/>
              <a:cs typeface="Arial"/>
              <a:sym typeface="Arial"/>
            </a:endParaRPr>
          </a:p>
        </p:txBody>
      </p:sp>
      <p:sp>
        <p:nvSpPr>
          <p:cNvPr id="284" name="Google Shape;284;p60"/>
          <p:cNvSpPr txBox="1">
            <a:spLocks noGrp="1"/>
          </p:cNvSpPr>
          <p:nvPr>
            <p:ph type="subTitle" idx="2"/>
          </p:nvPr>
        </p:nvSpPr>
        <p:spPr>
          <a:xfrm>
            <a:off x="3412400" y="3925967"/>
            <a:ext cx="2920800" cy="77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—Mike Tyson</a:t>
            </a:r>
            <a:endParaRPr/>
          </a:p>
        </p:txBody>
      </p:sp>
      <p:pic>
        <p:nvPicPr>
          <p:cNvPr id="285" name="Google Shape;285;p60"/>
          <p:cNvPicPr preferRelativeResize="0"/>
          <p:nvPr/>
        </p:nvPicPr>
        <p:blipFill>
          <a:blip r:embed="rId3">
            <a:alphaModFix/>
          </a:blip>
          <a:stretch>
            <a:fillRect/>
          </a:stretch>
        </p:blipFill>
        <p:spPr>
          <a:xfrm>
            <a:off x="5040375" y="3027025"/>
            <a:ext cx="2707925" cy="1805274"/>
          </a:xfrm>
          <a:prstGeom prst="rect">
            <a:avLst/>
          </a:prstGeom>
          <a:noFill/>
          <a:ln>
            <a:noFill/>
          </a:ln>
        </p:spPr>
      </p:pic>
      <p:sp>
        <p:nvSpPr>
          <p:cNvPr id="286" name="Google Shape;286;p60"/>
          <p:cNvSpPr txBox="1"/>
          <p:nvPr/>
        </p:nvSpPr>
        <p:spPr>
          <a:xfrm>
            <a:off x="2050938" y="6286850"/>
            <a:ext cx="9144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a:t>Fuente Imagen </a:t>
            </a:r>
            <a:r>
              <a:rPr lang="es" sz="1000" u="sng">
                <a:solidFill>
                  <a:schemeClr val="hlink"/>
                </a:solidFill>
                <a:hlinkClick r:id="rId4"/>
              </a:rPr>
              <a:t>https://izquierdazo.com/mike-tyson-revela-quienes-son-sus-siete-peleadores-favoritos-de-la-actualidad/</a:t>
            </a:r>
            <a:endParaRPr sz="1000"/>
          </a:p>
          <a:p>
            <a:pPr marL="0" lvl="0" indent="0" algn="l" rtl="0">
              <a:spcBef>
                <a:spcPts val="0"/>
              </a:spcBef>
              <a:spcAft>
                <a:spcPts val="0"/>
              </a:spcAft>
              <a:buNone/>
            </a:pPr>
            <a:endParaRPr sz="10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2D700"/>
        </a:solidFill>
        <a:effectLst/>
      </p:bgPr>
    </p:bg>
    <p:spTree>
      <p:nvGrpSpPr>
        <p:cNvPr id="1" name="Shape 929"/>
        <p:cNvGrpSpPr/>
        <p:nvPr/>
      </p:nvGrpSpPr>
      <p:grpSpPr>
        <a:xfrm>
          <a:off x="0" y="0"/>
          <a:ext cx="0" cy="0"/>
          <a:chOff x="0" y="0"/>
          <a:chExt cx="0" cy="0"/>
        </a:xfrm>
      </p:grpSpPr>
      <p:sp>
        <p:nvSpPr>
          <p:cNvPr id="930" name="Google Shape;930;p105"/>
          <p:cNvSpPr/>
          <p:nvPr/>
        </p:nvSpPr>
        <p:spPr>
          <a:xfrm>
            <a:off x="3639975" y="3765500"/>
            <a:ext cx="4935000" cy="12783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05"/>
          <p:cNvSpPr/>
          <p:nvPr/>
        </p:nvSpPr>
        <p:spPr>
          <a:xfrm>
            <a:off x="482425"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sp>
        <p:nvSpPr>
          <p:cNvPr id="932" name="Google Shape;932;p105"/>
          <p:cNvSpPr txBox="1">
            <a:spLocks noGrp="1"/>
          </p:cNvSpPr>
          <p:nvPr>
            <p:ph type="title"/>
          </p:nvPr>
        </p:nvSpPr>
        <p:spPr>
          <a:xfrm>
            <a:off x="482425" y="-271850"/>
            <a:ext cx="4766100" cy="222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200"/>
              <a:t>IMPLEMENTACIÓN DEL ABP </a:t>
            </a:r>
            <a:endParaRPr sz="1000" b="0">
              <a:solidFill>
                <a:srgbClr val="999999"/>
              </a:solidFill>
              <a:latin typeface="Ubuntu Light"/>
              <a:ea typeface="Ubuntu Light"/>
              <a:cs typeface="Ubuntu Light"/>
              <a:sym typeface="Ubuntu Light"/>
            </a:endParaRPr>
          </a:p>
        </p:txBody>
      </p:sp>
      <p:sp>
        <p:nvSpPr>
          <p:cNvPr id="933" name="Google Shape;933;p105"/>
          <p:cNvSpPr txBox="1">
            <a:spLocks noGrp="1"/>
          </p:cNvSpPr>
          <p:nvPr>
            <p:ph type="title"/>
          </p:nvPr>
        </p:nvSpPr>
        <p:spPr>
          <a:xfrm>
            <a:off x="601525" y="2622150"/>
            <a:ext cx="8091900" cy="22233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1400" b="0">
                <a:solidFill>
                  <a:srgbClr val="999999"/>
                </a:solidFill>
              </a:rPr>
              <a:t>Una de las virtudes del ABP es que </a:t>
            </a:r>
            <a:r>
              <a:rPr lang="es" sz="1700">
                <a:solidFill>
                  <a:srgbClr val="999999"/>
                </a:solidFill>
              </a:rPr>
              <a:t>se actúa; no se entrena, se juega</a:t>
            </a:r>
            <a:r>
              <a:rPr lang="es" sz="1400" b="0">
                <a:solidFill>
                  <a:srgbClr val="999999"/>
                </a:solidFill>
              </a:rPr>
              <a:t>. Es ahí cuando enfrentas al sujeto directamente a la acción cuando pones a prueba las competencias. Pero para eso resulta imprescindible </a:t>
            </a:r>
            <a:r>
              <a:rPr lang="es" sz="1700">
                <a:solidFill>
                  <a:srgbClr val="999999"/>
                </a:solidFill>
              </a:rPr>
              <a:t>captar la voluntad del alumnado, la intención.</a:t>
            </a:r>
            <a:endParaRPr sz="1400" b="0">
              <a:solidFill>
                <a:srgbClr val="999999"/>
              </a:solidFill>
            </a:endParaRPr>
          </a:p>
          <a:p>
            <a:pPr marL="0" lvl="0" indent="0" algn="l" rtl="0">
              <a:lnSpc>
                <a:spcPct val="115000"/>
              </a:lnSpc>
              <a:spcBef>
                <a:spcPts val="2000"/>
              </a:spcBef>
              <a:spcAft>
                <a:spcPts val="2000"/>
              </a:spcAft>
              <a:buNone/>
            </a:pPr>
            <a:r>
              <a:rPr lang="es" sz="1400" b="0">
                <a:solidFill>
                  <a:srgbClr val="999999"/>
                </a:solidFill>
              </a:rPr>
              <a:t>En la fase de activación puede tener dos momentos: </a:t>
            </a:r>
            <a:endParaRPr sz="1400" b="0">
              <a:solidFill>
                <a:srgbClr val="999999"/>
              </a:solidFill>
            </a:endParaRPr>
          </a:p>
        </p:txBody>
      </p:sp>
      <p:grpSp>
        <p:nvGrpSpPr>
          <p:cNvPr id="934" name="Google Shape;934;p105"/>
          <p:cNvGrpSpPr/>
          <p:nvPr/>
        </p:nvGrpSpPr>
        <p:grpSpPr>
          <a:xfrm>
            <a:off x="6950239" y="651394"/>
            <a:ext cx="1715505" cy="1552967"/>
            <a:chOff x="-45665400" y="2703250"/>
            <a:chExt cx="301500" cy="299575"/>
          </a:xfrm>
        </p:grpSpPr>
        <p:sp>
          <p:nvSpPr>
            <p:cNvPr id="935" name="Google Shape;935;p105"/>
            <p:cNvSpPr/>
            <p:nvPr/>
          </p:nvSpPr>
          <p:spPr>
            <a:xfrm>
              <a:off x="-45664625" y="2703250"/>
              <a:ext cx="300725" cy="299575"/>
            </a:xfrm>
            <a:custGeom>
              <a:avLst/>
              <a:gdLst/>
              <a:ahLst/>
              <a:cxnLst/>
              <a:rect l="l" t="t" r="r" b="b"/>
              <a:pathLst>
                <a:path w="12029" h="11983" extrusionOk="0">
                  <a:moveTo>
                    <a:pt x="9799" y="1271"/>
                  </a:moveTo>
                  <a:lnTo>
                    <a:pt x="4947" y="4926"/>
                  </a:lnTo>
                  <a:lnTo>
                    <a:pt x="1482" y="3823"/>
                  </a:lnTo>
                  <a:lnTo>
                    <a:pt x="9799" y="1271"/>
                  </a:lnTo>
                  <a:close/>
                  <a:moveTo>
                    <a:pt x="9830" y="2153"/>
                  </a:moveTo>
                  <a:lnTo>
                    <a:pt x="6459" y="6627"/>
                  </a:lnTo>
                  <a:lnTo>
                    <a:pt x="4727" y="7257"/>
                  </a:lnTo>
                  <a:lnTo>
                    <a:pt x="5357" y="5524"/>
                  </a:lnTo>
                  <a:lnTo>
                    <a:pt x="9830" y="2153"/>
                  </a:lnTo>
                  <a:close/>
                  <a:moveTo>
                    <a:pt x="10681" y="2153"/>
                  </a:moveTo>
                  <a:lnTo>
                    <a:pt x="8098" y="10439"/>
                  </a:lnTo>
                  <a:lnTo>
                    <a:pt x="6995" y="6973"/>
                  </a:lnTo>
                  <a:lnTo>
                    <a:pt x="10681" y="2153"/>
                  </a:lnTo>
                  <a:close/>
                  <a:moveTo>
                    <a:pt x="11627" y="0"/>
                  </a:moveTo>
                  <a:cubicBezTo>
                    <a:pt x="11596" y="0"/>
                    <a:pt x="11564" y="4"/>
                    <a:pt x="11532" y="11"/>
                  </a:cubicBezTo>
                  <a:lnTo>
                    <a:pt x="221" y="3508"/>
                  </a:lnTo>
                  <a:cubicBezTo>
                    <a:pt x="64" y="3571"/>
                    <a:pt x="1" y="3728"/>
                    <a:pt x="1" y="3886"/>
                  </a:cubicBezTo>
                  <a:cubicBezTo>
                    <a:pt x="1" y="4043"/>
                    <a:pt x="127" y="4138"/>
                    <a:pt x="221" y="4232"/>
                  </a:cubicBezTo>
                  <a:lnTo>
                    <a:pt x="4569" y="5619"/>
                  </a:lnTo>
                  <a:lnTo>
                    <a:pt x="3750" y="7824"/>
                  </a:lnTo>
                  <a:cubicBezTo>
                    <a:pt x="3687" y="7919"/>
                    <a:pt x="3750" y="8076"/>
                    <a:pt x="3813" y="8171"/>
                  </a:cubicBezTo>
                  <a:cubicBezTo>
                    <a:pt x="3880" y="8215"/>
                    <a:pt x="3978" y="8260"/>
                    <a:pt x="4063" y="8260"/>
                  </a:cubicBezTo>
                  <a:cubicBezTo>
                    <a:pt x="4099" y="8260"/>
                    <a:pt x="4132" y="8252"/>
                    <a:pt x="4160" y="8234"/>
                  </a:cubicBezTo>
                  <a:lnTo>
                    <a:pt x="6365" y="7414"/>
                  </a:lnTo>
                  <a:lnTo>
                    <a:pt x="7751" y="11762"/>
                  </a:lnTo>
                  <a:cubicBezTo>
                    <a:pt x="7783" y="11920"/>
                    <a:pt x="7940" y="11983"/>
                    <a:pt x="8098" y="11983"/>
                  </a:cubicBezTo>
                  <a:cubicBezTo>
                    <a:pt x="8255" y="11983"/>
                    <a:pt x="8381" y="11857"/>
                    <a:pt x="8476" y="11762"/>
                  </a:cubicBezTo>
                  <a:lnTo>
                    <a:pt x="11973" y="483"/>
                  </a:lnTo>
                  <a:cubicBezTo>
                    <a:pt x="12029" y="205"/>
                    <a:pt x="11862" y="0"/>
                    <a:pt x="11627" y="0"/>
                  </a:cubicBezTo>
                  <a:close/>
                </a:path>
              </a:pathLst>
            </a:custGeom>
            <a:solidFill>
              <a:srgbClr val="9CC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936" name="Google Shape;936;p105"/>
            <p:cNvSpPr/>
            <p:nvPr/>
          </p:nvSpPr>
          <p:spPr>
            <a:xfrm>
              <a:off x="-45663825" y="2879150"/>
              <a:ext cx="71700" cy="71500"/>
            </a:xfrm>
            <a:custGeom>
              <a:avLst/>
              <a:gdLst/>
              <a:ahLst/>
              <a:cxnLst/>
              <a:rect l="l" t="t" r="r" b="b"/>
              <a:pathLst>
                <a:path w="2868" h="2860" extrusionOk="0">
                  <a:moveTo>
                    <a:pt x="2517" y="0"/>
                  </a:moveTo>
                  <a:cubicBezTo>
                    <a:pt x="2418" y="0"/>
                    <a:pt x="2316" y="32"/>
                    <a:pt x="2237" y="95"/>
                  </a:cubicBezTo>
                  <a:lnTo>
                    <a:pt x="126" y="2237"/>
                  </a:lnTo>
                  <a:cubicBezTo>
                    <a:pt x="0" y="2363"/>
                    <a:pt x="0" y="2584"/>
                    <a:pt x="126" y="2741"/>
                  </a:cubicBezTo>
                  <a:cubicBezTo>
                    <a:pt x="205" y="2820"/>
                    <a:pt x="300" y="2859"/>
                    <a:pt x="390" y="2859"/>
                  </a:cubicBezTo>
                  <a:cubicBezTo>
                    <a:pt x="481" y="2859"/>
                    <a:pt x="568" y="2820"/>
                    <a:pt x="631" y="2741"/>
                  </a:cubicBezTo>
                  <a:lnTo>
                    <a:pt x="2773" y="630"/>
                  </a:lnTo>
                  <a:cubicBezTo>
                    <a:pt x="2867" y="504"/>
                    <a:pt x="2867" y="252"/>
                    <a:pt x="2773" y="95"/>
                  </a:cubicBezTo>
                  <a:cubicBezTo>
                    <a:pt x="2710" y="32"/>
                    <a:pt x="2615" y="0"/>
                    <a:pt x="2517" y="0"/>
                  </a:cubicBezTo>
                  <a:close/>
                </a:path>
              </a:pathLst>
            </a:custGeom>
            <a:solidFill>
              <a:srgbClr val="9CC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937" name="Google Shape;937;p105"/>
            <p:cNvSpPr/>
            <p:nvPr/>
          </p:nvSpPr>
          <p:spPr>
            <a:xfrm>
              <a:off x="-45613425" y="2929750"/>
              <a:ext cx="71700" cy="71500"/>
            </a:xfrm>
            <a:custGeom>
              <a:avLst/>
              <a:gdLst/>
              <a:ahLst/>
              <a:cxnLst/>
              <a:rect l="l" t="t" r="r" b="b"/>
              <a:pathLst>
                <a:path w="2868" h="2860" extrusionOk="0">
                  <a:moveTo>
                    <a:pt x="2478" y="1"/>
                  </a:moveTo>
                  <a:cubicBezTo>
                    <a:pt x="2387" y="1"/>
                    <a:pt x="2301" y="40"/>
                    <a:pt x="2238" y="119"/>
                  </a:cubicBezTo>
                  <a:lnTo>
                    <a:pt x="127" y="2261"/>
                  </a:lnTo>
                  <a:cubicBezTo>
                    <a:pt x="1" y="2387"/>
                    <a:pt x="1" y="2608"/>
                    <a:pt x="127" y="2765"/>
                  </a:cubicBezTo>
                  <a:cubicBezTo>
                    <a:pt x="190" y="2828"/>
                    <a:pt x="276" y="2860"/>
                    <a:pt x="367" y="2860"/>
                  </a:cubicBezTo>
                  <a:cubicBezTo>
                    <a:pt x="458" y="2860"/>
                    <a:pt x="552" y="2828"/>
                    <a:pt x="631" y="2765"/>
                  </a:cubicBezTo>
                  <a:lnTo>
                    <a:pt x="2742" y="654"/>
                  </a:lnTo>
                  <a:cubicBezTo>
                    <a:pt x="2868" y="528"/>
                    <a:pt x="2868" y="276"/>
                    <a:pt x="2742" y="119"/>
                  </a:cubicBezTo>
                  <a:cubicBezTo>
                    <a:pt x="2663" y="40"/>
                    <a:pt x="2568" y="1"/>
                    <a:pt x="2478" y="1"/>
                  </a:cubicBezTo>
                  <a:close/>
                </a:path>
              </a:pathLst>
            </a:custGeom>
            <a:solidFill>
              <a:srgbClr val="9CC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sp>
          <p:nvSpPr>
            <p:cNvPr id="938" name="Google Shape;938;p105"/>
            <p:cNvSpPr/>
            <p:nvPr/>
          </p:nvSpPr>
          <p:spPr>
            <a:xfrm>
              <a:off x="-45665400" y="2923050"/>
              <a:ext cx="81150" cy="79000"/>
            </a:xfrm>
            <a:custGeom>
              <a:avLst/>
              <a:gdLst/>
              <a:ahLst/>
              <a:cxnLst/>
              <a:rect l="l" t="t" r="r" b="b"/>
              <a:pathLst>
                <a:path w="3246" h="3160" extrusionOk="0">
                  <a:moveTo>
                    <a:pt x="2859" y="1"/>
                  </a:moveTo>
                  <a:cubicBezTo>
                    <a:pt x="2765" y="1"/>
                    <a:pt x="2663" y="24"/>
                    <a:pt x="2584" y="72"/>
                  </a:cubicBezTo>
                  <a:lnTo>
                    <a:pt x="95" y="2561"/>
                  </a:lnTo>
                  <a:cubicBezTo>
                    <a:pt x="0" y="2687"/>
                    <a:pt x="0" y="2907"/>
                    <a:pt x="95" y="3065"/>
                  </a:cubicBezTo>
                  <a:cubicBezTo>
                    <a:pt x="158" y="3128"/>
                    <a:pt x="252" y="3159"/>
                    <a:pt x="351" y="3159"/>
                  </a:cubicBezTo>
                  <a:cubicBezTo>
                    <a:pt x="449" y="3159"/>
                    <a:pt x="552" y="3128"/>
                    <a:pt x="631" y="3065"/>
                  </a:cubicBezTo>
                  <a:lnTo>
                    <a:pt x="3088" y="607"/>
                  </a:lnTo>
                  <a:cubicBezTo>
                    <a:pt x="3245" y="450"/>
                    <a:pt x="3245" y="229"/>
                    <a:pt x="3088" y="72"/>
                  </a:cubicBezTo>
                  <a:cubicBezTo>
                    <a:pt x="3041" y="24"/>
                    <a:pt x="2954" y="1"/>
                    <a:pt x="2859" y="1"/>
                  </a:cubicBezTo>
                  <a:close/>
                </a:path>
              </a:pathLst>
            </a:custGeom>
            <a:solidFill>
              <a:srgbClr val="9CC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66666"/>
                </a:solidFill>
              </a:endParaRPr>
            </a:p>
          </p:txBody>
        </p:sp>
      </p:grpSp>
      <p:sp>
        <p:nvSpPr>
          <p:cNvPr id="939" name="Google Shape;939;p105"/>
          <p:cNvSpPr txBox="1">
            <a:spLocks noGrp="1"/>
          </p:cNvSpPr>
          <p:nvPr>
            <p:ph type="title"/>
          </p:nvPr>
        </p:nvSpPr>
        <p:spPr>
          <a:xfrm>
            <a:off x="482425" y="238350"/>
            <a:ext cx="4766100" cy="222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200">
                <a:solidFill>
                  <a:srgbClr val="9CC927"/>
                </a:solidFill>
              </a:rPr>
              <a:t>ACTIVACIÓN II</a:t>
            </a:r>
            <a:endParaRPr sz="1000" b="0">
              <a:solidFill>
                <a:srgbClr val="9CC927"/>
              </a:solidFill>
              <a:latin typeface="Ubuntu Light"/>
              <a:ea typeface="Ubuntu Light"/>
              <a:cs typeface="Ubuntu Light"/>
              <a:sym typeface="Ubuntu Light"/>
            </a:endParaRPr>
          </a:p>
        </p:txBody>
      </p:sp>
      <p:sp>
        <p:nvSpPr>
          <p:cNvPr id="940" name="Google Shape;940;p105"/>
          <p:cNvSpPr/>
          <p:nvPr/>
        </p:nvSpPr>
        <p:spPr>
          <a:xfrm>
            <a:off x="6837375" y="3865888"/>
            <a:ext cx="1574400" cy="7113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s">
                <a:solidFill>
                  <a:srgbClr val="434343"/>
                </a:solidFill>
              </a:rPr>
              <a:t>INTENCIÓN</a:t>
            </a:r>
            <a:endParaRPr>
              <a:solidFill>
                <a:srgbClr val="434343"/>
              </a:solidFill>
            </a:endParaRPr>
          </a:p>
        </p:txBody>
      </p:sp>
      <p:sp>
        <p:nvSpPr>
          <p:cNvPr id="941" name="Google Shape;941;p105"/>
          <p:cNvSpPr/>
          <p:nvPr/>
        </p:nvSpPr>
        <p:spPr>
          <a:xfrm>
            <a:off x="4943950" y="3865900"/>
            <a:ext cx="1574400" cy="7113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s">
                <a:solidFill>
                  <a:srgbClr val="434343"/>
                </a:solidFill>
              </a:rPr>
              <a:t>MOTIVACIÓN</a:t>
            </a:r>
            <a:endParaRPr>
              <a:solidFill>
                <a:srgbClr val="434343"/>
              </a:solidFill>
            </a:endParaRPr>
          </a:p>
        </p:txBody>
      </p:sp>
      <p:sp>
        <p:nvSpPr>
          <p:cNvPr id="942" name="Google Shape;942;p105"/>
          <p:cNvSpPr txBox="1"/>
          <p:nvPr/>
        </p:nvSpPr>
        <p:spPr>
          <a:xfrm>
            <a:off x="715950" y="4840875"/>
            <a:ext cx="7712100" cy="134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2000"/>
              </a:spcAft>
              <a:buClr>
                <a:schemeClr val="dk1"/>
              </a:buClr>
              <a:buSzPts val="1100"/>
              <a:buFont typeface="Arial"/>
              <a:buNone/>
            </a:pPr>
            <a:r>
              <a:rPr lang="es">
                <a:solidFill>
                  <a:srgbClr val="999999"/>
                </a:solidFill>
              </a:rPr>
              <a:t>Crear el escenario que sea capaz de captar la curiosidad del alumnado, que active la emoción, el cuerpo, la relación y la razón</a:t>
            </a:r>
            <a:r>
              <a:rPr lang="es" sz="1200">
                <a:solidFill>
                  <a:srgbClr val="333333"/>
                </a:solidFill>
              </a:rPr>
              <a:t>.</a:t>
            </a:r>
            <a:r>
              <a:rPr lang="es">
                <a:solidFill>
                  <a:srgbClr val="999999"/>
                </a:solidFill>
              </a:rPr>
              <a:t> </a:t>
            </a:r>
            <a:r>
              <a:rPr lang="es">
                <a:solidFill>
                  <a:srgbClr val="85B016"/>
                </a:solidFill>
              </a:rPr>
              <a:t>Los docentes necesitan observar al alumnado y conocer sus intereses</a:t>
            </a:r>
            <a:r>
              <a:rPr lang="es">
                <a:solidFill>
                  <a:srgbClr val="999999"/>
                </a:solidFill>
              </a:rPr>
              <a:t> </a:t>
            </a:r>
            <a:r>
              <a:rPr lang="es" b="1" u="sng">
                <a:solidFill>
                  <a:srgbClr val="999999"/>
                </a:solidFill>
              </a:rPr>
              <a:t>La verdadera fórmula reside en conseguir conectar esos intereses con los contenidos del área o materia para que se produzca el aprendizaje</a:t>
            </a:r>
            <a:endParaRPr b="1" u="sng"/>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2D700"/>
        </a:solidFill>
        <a:effectLst/>
      </p:bgPr>
    </p:bg>
    <p:spTree>
      <p:nvGrpSpPr>
        <p:cNvPr id="1" name="Shape 946"/>
        <p:cNvGrpSpPr/>
        <p:nvPr/>
      </p:nvGrpSpPr>
      <p:grpSpPr>
        <a:xfrm>
          <a:off x="0" y="0"/>
          <a:ext cx="0" cy="0"/>
          <a:chOff x="0" y="0"/>
          <a:chExt cx="0" cy="0"/>
        </a:xfrm>
      </p:grpSpPr>
      <p:sp>
        <p:nvSpPr>
          <p:cNvPr id="947" name="Google Shape;947;p106"/>
          <p:cNvSpPr/>
          <p:nvPr/>
        </p:nvSpPr>
        <p:spPr>
          <a:xfrm>
            <a:off x="3639975" y="3765500"/>
            <a:ext cx="4935000" cy="12783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06"/>
          <p:cNvSpPr/>
          <p:nvPr/>
        </p:nvSpPr>
        <p:spPr>
          <a:xfrm>
            <a:off x="482425"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sp>
        <p:nvSpPr>
          <p:cNvPr id="949" name="Google Shape;949;p106"/>
          <p:cNvSpPr txBox="1">
            <a:spLocks noGrp="1"/>
          </p:cNvSpPr>
          <p:nvPr>
            <p:ph type="title"/>
          </p:nvPr>
        </p:nvSpPr>
        <p:spPr>
          <a:xfrm>
            <a:off x="482425" y="-271850"/>
            <a:ext cx="4766100" cy="222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200"/>
              <a:t>IMPLEMENTACIÓN DEL ABP </a:t>
            </a:r>
            <a:endParaRPr sz="1000" b="0">
              <a:solidFill>
                <a:srgbClr val="999999"/>
              </a:solidFill>
              <a:latin typeface="Ubuntu Light"/>
              <a:ea typeface="Ubuntu Light"/>
              <a:cs typeface="Ubuntu Light"/>
              <a:sym typeface="Ubuntu Light"/>
            </a:endParaRPr>
          </a:p>
        </p:txBody>
      </p:sp>
      <p:sp>
        <p:nvSpPr>
          <p:cNvPr id="950" name="Google Shape;950;p106"/>
          <p:cNvSpPr txBox="1">
            <a:spLocks noGrp="1"/>
          </p:cNvSpPr>
          <p:nvPr>
            <p:ph type="title"/>
          </p:nvPr>
        </p:nvSpPr>
        <p:spPr>
          <a:xfrm>
            <a:off x="482425" y="238350"/>
            <a:ext cx="4766100" cy="222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000" b="0">
              <a:solidFill>
                <a:srgbClr val="9CC927"/>
              </a:solidFill>
              <a:latin typeface="Ubuntu Light"/>
              <a:ea typeface="Ubuntu Light"/>
              <a:cs typeface="Ubuntu Light"/>
              <a:sym typeface="Ubuntu Light"/>
            </a:endParaRPr>
          </a:p>
          <a:p>
            <a:pPr marL="0" lvl="0" indent="0" algn="l" rtl="0">
              <a:spcBef>
                <a:spcPts val="0"/>
              </a:spcBef>
              <a:spcAft>
                <a:spcPts val="0"/>
              </a:spcAft>
              <a:buClr>
                <a:schemeClr val="dk1"/>
              </a:buClr>
              <a:buSzPts val="1100"/>
              <a:buFont typeface="Arial"/>
              <a:buNone/>
            </a:pPr>
            <a:endParaRPr sz="1000" b="0">
              <a:solidFill>
                <a:srgbClr val="9CC927"/>
              </a:solidFill>
              <a:latin typeface="Ubuntu Light"/>
              <a:ea typeface="Ubuntu Light"/>
              <a:cs typeface="Ubuntu Light"/>
              <a:sym typeface="Ubuntu Light"/>
            </a:endParaRPr>
          </a:p>
        </p:txBody>
      </p:sp>
      <p:sp>
        <p:nvSpPr>
          <p:cNvPr id="951" name="Google Shape;951;p106"/>
          <p:cNvSpPr/>
          <p:nvPr/>
        </p:nvSpPr>
        <p:spPr>
          <a:xfrm>
            <a:off x="1362500" y="2609575"/>
            <a:ext cx="4766100" cy="7113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s" sz="1700" b="1">
                <a:solidFill>
                  <a:srgbClr val="434343"/>
                </a:solidFill>
              </a:rPr>
              <a:t>Planificación</a:t>
            </a:r>
            <a:endParaRPr sz="1700" b="1">
              <a:solidFill>
                <a:srgbClr val="434343"/>
              </a:solidFill>
            </a:endParaRPr>
          </a:p>
        </p:txBody>
      </p:sp>
      <p:sp>
        <p:nvSpPr>
          <p:cNvPr id="952" name="Google Shape;952;p106"/>
          <p:cNvSpPr txBox="1"/>
          <p:nvPr/>
        </p:nvSpPr>
        <p:spPr>
          <a:xfrm>
            <a:off x="715950" y="3630650"/>
            <a:ext cx="7712100" cy="187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2000"/>
              </a:spcAft>
              <a:buClr>
                <a:schemeClr val="dk1"/>
              </a:buClr>
              <a:buSzPts val="1100"/>
              <a:buFont typeface="Arial"/>
              <a:buNone/>
            </a:pPr>
            <a:r>
              <a:rPr lang="es">
                <a:solidFill>
                  <a:srgbClr val="999999"/>
                </a:solidFill>
              </a:rPr>
              <a:t>Un proyecto ABP conlleva una preparación cuidada y bien planificada. No solo teniendo en cuenta las </a:t>
            </a:r>
            <a:r>
              <a:rPr lang="es" b="1">
                <a:solidFill>
                  <a:srgbClr val="999999"/>
                </a:solidFill>
              </a:rPr>
              <a:t>actividades, el material, el producto final o la forma de evaluación. Sino también las agrupaciones que vamos a utilizar, la comunicación con otros docentes, las salidas fuera del centro o las capacidades de cada alumno/a para tomar un rol específico durante el proyecto</a:t>
            </a:r>
            <a:r>
              <a:rPr lang="es" sz="1500">
                <a:solidFill>
                  <a:srgbClr val="222222"/>
                </a:solidFill>
                <a:highlight>
                  <a:srgbClr val="FFFFFF"/>
                </a:highlight>
              </a:rPr>
              <a:t>.</a:t>
            </a:r>
            <a:endParaRPr b="1" u="sng"/>
          </a:p>
        </p:txBody>
      </p:sp>
      <p:sp>
        <p:nvSpPr>
          <p:cNvPr id="953" name="Google Shape;953;p106"/>
          <p:cNvSpPr/>
          <p:nvPr/>
        </p:nvSpPr>
        <p:spPr>
          <a:xfrm>
            <a:off x="7088525" y="787025"/>
            <a:ext cx="1417688" cy="1377911"/>
          </a:xfrm>
          <a:custGeom>
            <a:avLst/>
            <a:gdLst/>
            <a:ahLst/>
            <a:cxnLst/>
            <a:rect l="l" t="t" r="r" b="b"/>
            <a:pathLst>
              <a:path w="12068" h="12036" extrusionOk="0">
                <a:moveTo>
                  <a:pt x="4222" y="630"/>
                </a:moveTo>
                <a:cubicBezTo>
                  <a:pt x="5010" y="630"/>
                  <a:pt x="5640" y="1292"/>
                  <a:pt x="5640" y="2048"/>
                </a:cubicBezTo>
                <a:lnTo>
                  <a:pt x="5640" y="9767"/>
                </a:lnTo>
                <a:cubicBezTo>
                  <a:pt x="5703" y="10617"/>
                  <a:pt x="5073" y="11311"/>
                  <a:pt x="4285" y="11311"/>
                </a:cubicBezTo>
                <a:cubicBezTo>
                  <a:pt x="3498" y="11311"/>
                  <a:pt x="2868" y="10680"/>
                  <a:pt x="2868" y="9893"/>
                </a:cubicBezTo>
                <a:lnTo>
                  <a:pt x="2868" y="9830"/>
                </a:lnTo>
                <a:cubicBezTo>
                  <a:pt x="3403" y="9767"/>
                  <a:pt x="3907" y="9515"/>
                  <a:pt x="4254" y="9137"/>
                </a:cubicBezTo>
                <a:cubicBezTo>
                  <a:pt x="4380" y="9011"/>
                  <a:pt x="4380" y="8790"/>
                  <a:pt x="4254" y="8633"/>
                </a:cubicBezTo>
                <a:cubicBezTo>
                  <a:pt x="4191" y="8570"/>
                  <a:pt x="4104" y="8538"/>
                  <a:pt x="4014" y="8538"/>
                </a:cubicBezTo>
                <a:cubicBezTo>
                  <a:pt x="3923" y="8538"/>
                  <a:pt x="3829" y="8570"/>
                  <a:pt x="3750" y="8633"/>
                </a:cubicBezTo>
                <a:cubicBezTo>
                  <a:pt x="3435" y="8948"/>
                  <a:pt x="2962" y="9137"/>
                  <a:pt x="2490" y="9137"/>
                </a:cubicBezTo>
                <a:cubicBezTo>
                  <a:pt x="1513" y="9137"/>
                  <a:pt x="725" y="8349"/>
                  <a:pt x="725" y="7372"/>
                </a:cubicBezTo>
                <a:cubicBezTo>
                  <a:pt x="725" y="7057"/>
                  <a:pt x="788" y="6742"/>
                  <a:pt x="946" y="6490"/>
                </a:cubicBezTo>
                <a:cubicBezTo>
                  <a:pt x="1387" y="6805"/>
                  <a:pt x="1891" y="6994"/>
                  <a:pt x="2490" y="6994"/>
                </a:cubicBezTo>
                <a:cubicBezTo>
                  <a:pt x="2679" y="6994"/>
                  <a:pt x="2836" y="6837"/>
                  <a:pt x="2836" y="6648"/>
                </a:cubicBezTo>
                <a:cubicBezTo>
                  <a:pt x="2836" y="6459"/>
                  <a:pt x="2679" y="6301"/>
                  <a:pt x="2490" y="6301"/>
                </a:cubicBezTo>
                <a:cubicBezTo>
                  <a:pt x="1513" y="6301"/>
                  <a:pt x="725" y="5514"/>
                  <a:pt x="725" y="4537"/>
                </a:cubicBezTo>
                <a:cubicBezTo>
                  <a:pt x="725" y="3623"/>
                  <a:pt x="1387" y="2899"/>
                  <a:pt x="2238" y="2804"/>
                </a:cubicBezTo>
                <a:cubicBezTo>
                  <a:pt x="2521" y="3623"/>
                  <a:pt x="3309" y="4159"/>
                  <a:pt x="4222" y="4159"/>
                </a:cubicBezTo>
                <a:cubicBezTo>
                  <a:pt x="4411" y="4159"/>
                  <a:pt x="4569" y="4001"/>
                  <a:pt x="4569" y="3812"/>
                </a:cubicBezTo>
                <a:cubicBezTo>
                  <a:pt x="4569" y="3623"/>
                  <a:pt x="4411" y="3466"/>
                  <a:pt x="4222" y="3466"/>
                </a:cubicBezTo>
                <a:cubicBezTo>
                  <a:pt x="3435" y="3466"/>
                  <a:pt x="2805" y="2836"/>
                  <a:pt x="2805" y="2048"/>
                </a:cubicBezTo>
                <a:cubicBezTo>
                  <a:pt x="2805" y="1261"/>
                  <a:pt x="3435" y="630"/>
                  <a:pt x="4222" y="630"/>
                </a:cubicBezTo>
                <a:close/>
                <a:moveTo>
                  <a:pt x="7814" y="788"/>
                </a:moveTo>
                <a:cubicBezTo>
                  <a:pt x="8602" y="788"/>
                  <a:pt x="9232" y="1418"/>
                  <a:pt x="9232" y="2206"/>
                </a:cubicBezTo>
                <a:cubicBezTo>
                  <a:pt x="9232" y="2993"/>
                  <a:pt x="8602" y="3623"/>
                  <a:pt x="7814" y="3623"/>
                </a:cubicBezTo>
                <a:cubicBezTo>
                  <a:pt x="7593" y="3623"/>
                  <a:pt x="7436" y="3781"/>
                  <a:pt x="7436" y="3970"/>
                </a:cubicBezTo>
                <a:cubicBezTo>
                  <a:pt x="7436" y="4159"/>
                  <a:pt x="7593" y="4316"/>
                  <a:pt x="7814" y="4316"/>
                </a:cubicBezTo>
                <a:cubicBezTo>
                  <a:pt x="8696" y="4316"/>
                  <a:pt x="9484" y="3749"/>
                  <a:pt x="9767" y="2962"/>
                </a:cubicBezTo>
                <a:cubicBezTo>
                  <a:pt x="10649" y="3056"/>
                  <a:pt x="11311" y="3812"/>
                  <a:pt x="11311" y="4695"/>
                </a:cubicBezTo>
                <a:cubicBezTo>
                  <a:pt x="11311" y="5671"/>
                  <a:pt x="10523" y="6459"/>
                  <a:pt x="9547" y="6459"/>
                </a:cubicBezTo>
                <a:cubicBezTo>
                  <a:pt x="9326" y="6459"/>
                  <a:pt x="9169" y="6616"/>
                  <a:pt x="9169" y="6805"/>
                </a:cubicBezTo>
                <a:cubicBezTo>
                  <a:pt x="9169" y="6994"/>
                  <a:pt x="9326" y="7152"/>
                  <a:pt x="9547" y="7152"/>
                </a:cubicBezTo>
                <a:cubicBezTo>
                  <a:pt x="10114" y="7152"/>
                  <a:pt x="10649" y="6963"/>
                  <a:pt x="11059" y="6648"/>
                </a:cubicBezTo>
                <a:cubicBezTo>
                  <a:pt x="11217" y="6931"/>
                  <a:pt x="11311" y="7215"/>
                  <a:pt x="11311" y="7530"/>
                </a:cubicBezTo>
                <a:cubicBezTo>
                  <a:pt x="11374" y="8381"/>
                  <a:pt x="10586" y="9168"/>
                  <a:pt x="9610" y="9168"/>
                </a:cubicBezTo>
                <a:cubicBezTo>
                  <a:pt x="9137" y="9168"/>
                  <a:pt x="8696" y="8979"/>
                  <a:pt x="8350" y="8664"/>
                </a:cubicBezTo>
                <a:cubicBezTo>
                  <a:pt x="8287" y="8601"/>
                  <a:pt x="8200" y="8570"/>
                  <a:pt x="8109" y="8570"/>
                </a:cubicBezTo>
                <a:cubicBezTo>
                  <a:pt x="8019" y="8570"/>
                  <a:pt x="7924" y="8601"/>
                  <a:pt x="7845" y="8664"/>
                </a:cubicBezTo>
                <a:cubicBezTo>
                  <a:pt x="7719" y="8790"/>
                  <a:pt x="7719" y="9011"/>
                  <a:pt x="7845" y="9168"/>
                </a:cubicBezTo>
                <a:cubicBezTo>
                  <a:pt x="8224" y="9578"/>
                  <a:pt x="8696" y="9798"/>
                  <a:pt x="9232" y="9893"/>
                </a:cubicBezTo>
                <a:lnTo>
                  <a:pt x="9232" y="9924"/>
                </a:lnTo>
                <a:cubicBezTo>
                  <a:pt x="9232" y="10712"/>
                  <a:pt x="8602" y="11342"/>
                  <a:pt x="7814" y="11342"/>
                </a:cubicBezTo>
                <a:cubicBezTo>
                  <a:pt x="7026" y="11342"/>
                  <a:pt x="6396" y="10680"/>
                  <a:pt x="6396" y="9924"/>
                </a:cubicBezTo>
                <a:lnTo>
                  <a:pt x="6396" y="2206"/>
                </a:lnTo>
                <a:cubicBezTo>
                  <a:pt x="6396" y="1418"/>
                  <a:pt x="7058" y="788"/>
                  <a:pt x="7814" y="788"/>
                </a:cubicBezTo>
                <a:close/>
                <a:moveTo>
                  <a:pt x="4254" y="0"/>
                </a:moveTo>
                <a:cubicBezTo>
                  <a:pt x="3088" y="0"/>
                  <a:pt x="2143" y="977"/>
                  <a:pt x="2143" y="2111"/>
                </a:cubicBezTo>
                <a:lnTo>
                  <a:pt x="2143" y="2174"/>
                </a:lnTo>
                <a:cubicBezTo>
                  <a:pt x="946" y="2332"/>
                  <a:pt x="1" y="3340"/>
                  <a:pt x="1" y="4600"/>
                </a:cubicBezTo>
                <a:cubicBezTo>
                  <a:pt x="1" y="5104"/>
                  <a:pt x="158" y="5640"/>
                  <a:pt x="442" y="6018"/>
                </a:cubicBezTo>
                <a:cubicBezTo>
                  <a:pt x="158" y="6427"/>
                  <a:pt x="1" y="6931"/>
                  <a:pt x="1" y="7435"/>
                </a:cubicBezTo>
                <a:cubicBezTo>
                  <a:pt x="1" y="8696"/>
                  <a:pt x="946" y="9735"/>
                  <a:pt x="2143" y="9861"/>
                </a:cubicBezTo>
                <a:lnTo>
                  <a:pt x="2143" y="9924"/>
                </a:lnTo>
                <a:cubicBezTo>
                  <a:pt x="2143" y="11090"/>
                  <a:pt x="3088" y="12035"/>
                  <a:pt x="4254" y="12035"/>
                </a:cubicBezTo>
                <a:cubicBezTo>
                  <a:pt x="5010" y="12035"/>
                  <a:pt x="5640" y="11657"/>
                  <a:pt x="6050" y="11058"/>
                </a:cubicBezTo>
                <a:cubicBezTo>
                  <a:pt x="6428" y="11657"/>
                  <a:pt x="7089" y="12035"/>
                  <a:pt x="7814" y="12035"/>
                </a:cubicBezTo>
                <a:cubicBezTo>
                  <a:pt x="8980" y="12035"/>
                  <a:pt x="9925" y="11058"/>
                  <a:pt x="9925" y="9924"/>
                </a:cubicBezTo>
                <a:lnTo>
                  <a:pt x="9925" y="9861"/>
                </a:lnTo>
                <a:cubicBezTo>
                  <a:pt x="11122" y="9704"/>
                  <a:pt x="12067" y="8696"/>
                  <a:pt x="12067" y="7435"/>
                </a:cubicBezTo>
                <a:cubicBezTo>
                  <a:pt x="12067" y="6931"/>
                  <a:pt x="11910" y="6459"/>
                  <a:pt x="11626" y="6018"/>
                </a:cubicBezTo>
                <a:cubicBezTo>
                  <a:pt x="11910" y="5577"/>
                  <a:pt x="12067" y="5104"/>
                  <a:pt x="12067" y="4600"/>
                </a:cubicBezTo>
                <a:cubicBezTo>
                  <a:pt x="12067" y="3371"/>
                  <a:pt x="11154" y="2363"/>
                  <a:pt x="9925" y="2174"/>
                </a:cubicBezTo>
                <a:lnTo>
                  <a:pt x="9925" y="2111"/>
                </a:lnTo>
                <a:cubicBezTo>
                  <a:pt x="9925" y="945"/>
                  <a:pt x="8980" y="0"/>
                  <a:pt x="7814" y="0"/>
                </a:cubicBezTo>
                <a:cubicBezTo>
                  <a:pt x="7089" y="0"/>
                  <a:pt x="6428" y="378"/>
                  <a:pt x="6050" y="977"/>
                </a:cubicBezTo>
                <a:cubicBezTo>
                  <a:pt x="5640" y="378"/>
                  <a:pt x="4979" y="0"/>
                  <a:pt x="4254" y="0"/>
                </a:cubicBezTo>
                <a:close/>
              </a:path>
            </a:pathLst>
          </a:custGeom>
          <a:solidFill>
            <a:srgbClr val="9CC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4" name="Google Shape;954;p106"/>
          <p:cNvPicPr preferRelativeResize="0"/>
          <p:nvPr/>
        </p:nvPicPr>
        <p:blipFill>
          <a:blip r:embed="rId3">
            <a:alphaModFix/>
          </a:blip>
          <a:stretch>
            <a:fillRect/>
          </a:stretch>
        </p:blipFill>
        <p:spPr>
          <a:xfrm>
            <a:off x="5427300" y="5251724"/>
            <a:ext cx="1661235" cy="929125"/>
          </a:xfrm>
          <a:prstGeom prst="rect">
            <a:avLst/>
          </a:prstGeom>
          <a:noFill/>
          <a:ln>
            <a:noFill/>
          </a:ln>
        </p:spPr>
      </p:pic>
      <p:pic>
        <p:nvPicPr>
          <p:cNvPr id="955" name="Google Shape;955;p106"/>
          <p:cNvPicPr preferRelativeResize="0"/>
          <p:nvPr/>
        </p:nvPicPr>
        <p:blipFill>
          <a:blip r:embed="rId4">
            <a:alphaModFix/>
          </a:blip>
          <a:stretch>
            <a:fillRect/>
          </a:stretch>
        </p:blipFill>
        <p:spPr>
          <a:xfrm>
            <a:off x="7253375" y="5243723"/>
            <a:ext cx="1417699" cy="945126"/>
          </a:xfrm>
          <a:prstGeom prst="rect">
            <a:avLst/>
          </a:prstGeom>
          <a:noFill/>
          <a:ln>
            <a:noFill/>
          </a:ln>
        </p:spPr>
      </p:pic>
      <p:sp>
        <p:nvSpPr>
          <p:cNvPr id="956" name="Google Shape;956;p106"/>
          <p:cNvSpPr txBox="1"/>
          <p:nvPr/>
        </p:nvSpPr>
        <p:spPr>
          <a:xfrm>
            <a:off x="6209675" y="2557088"/>
            <a:ext cx="2260200" cy="29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200">
                <a:solidFill>
                  <a:srgbClr val="434343"/>
                </a:solidFill>
              </a:rPr>
              <a:t>TAREAS A DESARROLLAR</a:t>
            </a:r>
            <a:endParaRPr sz="1200">
              <a:solidFill>
                <a:srgbClr val="434343"/>
              </a:solidFill>
            </a:endParaRPr>
          </a:p>
        </p:txBody>
      </p:sp>
      <p:sp>
        <p:nvSpPr>
          <p:cNvPr id="957" name="Google Shape;957;p106"/>
          <p:cNvSpPr txBox="1"/>
          <p:nvPr/>
        </p:nvSpPr>
        <p:spPr>
          <a:xfrm>
            <a:off x="6246025" y="3076038"/>
            <a:ext cx="2260200" cy="29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200">
                <a:solidFill>
                  <a:srgbClr val="434343"/>
                </a:solidFill>
              </a:rPr>
              <a:t>HITOS DE ENTREGA</a:t>
            </a:r>
            <a:endParaRPr sz="1200">
              <a:solidFill>
                <a:srgbClr val="434343"/>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2D700"/>
        </a:solidFill>
        <a:effectLst/>
      </p:bgPr>
    </p:bg>
    <p:spTree>
      <p:nvGrpSpPr>
        <p:cNvPr id="1" name="Shape 961"/>
        <p:cNvGrpSpPr/>
        <p:nvPr/>
      </p:nvGrpSpPr>
      <p:grpSpPr>
        <a:xfrm>
          <a:off x="0" y="0"/>
          <a:ext cx="0" cy="0"/>
          <a:chOff x="0" y="0"/>
          <a:chExt cx="0" cy="0"/>
        </a:xfrm>
      </p:grpSpPr>
      <p:sp>
        <p:nvSpPr>
          <p:cNvPr id="962" name="Google Shape;962;p107"/>
          <p:cNvSpPr/>
          <p:nvPr/>
        </p:nvSpPr>
        <p:spPr>
          <a:xfrm>
            <a:off x="3639975" y="3765500"/>
            <a:ext cx="4935000" cy="12783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07"/>
          <p:cNvSpPr/>
          <p:nvPr/>
        </p:nvSpPr>
        <p:spPr>
          <a:xfrm>
            <a:off x="482425"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07"/>
          <p:cNvSpPr txBox="1">
            <a:spLocks noGrp="1"/>
          </p:cNvSpPr>
          <p:nvPr>
            <p:ph type="title"/>
          </p:nvPr>
        </p:nvSpPr>
        <p:spPr>
          <a:xfrm>
            <a:off x="482425" y="-271850"/>
            <a:ext cx="4766100" cy="222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200"/>
              <a:t>IMPLEMENTACIÓN DEL ABP </a:t>
            </a:r>
            <a:endParaRPr sz="1000" b="0">
              <a:solidFill>
                <a:srgbClr val="999999"/>
              </a:solidFill>
              <a:latin typeface="Ubuntu Light"/>
              <a:ea typeface="Ubuntu Light"/>
              <a:cs typeface="Ubuntu Light"/>
              <a:sym typeface="Ubuntu Light"/>
            </a:endParaRPr>
          </a:p>
        </p:txBody>
      </p:sp>
      <p:sp>
        <p:nvSpPr>
          <p:cNvPr id="965" name="Google Shape;965;p107"/>
          <p:cNvSpPr txBox="1">
            <a:spLocks noGrp="1"/>
          </p:cNvSpPr>
          <p:nvPr>
            <p:ph type="title"/>
          </p:nvPr>
        </p:nvSpPr>
        <p:spPr>
          <a:xfrm>
            <a:off x="585025" y="3109275"/>
            <a:ext cx="8124900" cy="22233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1400" b="0">
                <a:solidFill>
                  <a:srgbClr val="999999"/>
                </a:solidFill>
              </a:rPr>
              <a:t>Es preciso que el alumnado sea consciente de lo que sabe y de lo que necesita saber. En este punto hemos de decir que </a:t>
            </a:r>
            <a:r>
              <a:rPr lang="es" sz="1400" u="sng">
                <a:solidFill>
                  <a:srgbClr val="999999"/>
                </a:solidFill>
              </a:rPr>
              <a:t>es importante que el profesor se asegure de que su alumnado sabe realizar esas búsquedas.</a:t>
            </a:r>
            <a:endParaRPr sz="1400" u="sng">
              <a:solidFill>
                <a:srgbClr val="999999"/>
              </a:solidFill>
            </a:endParaRPr>
          </a:p>
          <a:p>
            <a:pPr marL="0" lvl="0" indent="0" algn="l" rtl="0">
              <a:lnSpc>
                <a:spcPct val="115000"/>
              </a:lnSpc>
              <a:spcBef>
                <a:spcPts val="2000"/>
              </a:spcBef>
              <a:spcAft>
                <a:spcPts val="0"/>
              </a:spcAft>
              <a:buNone/>
            </a:pPr>
            <a:r>
              <a:rPr lang="es" sz="1400" b="0">
                <a:solidFill>
                  <a:srgbClr val="999999"/>
                </a:solidFill>
              </a:rPr>
              <a:t>Los alumnos no solo buscarán en Internet, sino que también recurrirán, entre otras, a fuentes orales, realizando entrevistas y grabándolas con el móvil, o a fuentes directas, haciendo trabajo de campo y haciendo fotografías o grabando vídeos. Durante toda la investigación, el alumnado tendrá que trabajar en equipo, comunicarse y colaborar. El entorno, la comunidad, archivos, familias, etc ofrece una fuente de información viva.</a:t>
            </a:r>
            <a:endParaRPr sz="1400" b="0">
              <a:solidFill>
                <a:srgbClr val="999999"/>
              </a:solidFill>
            </a:endParaRPr>
          </a:p>
          <a:p>
            <a:pPr marL="0" lvl="0" indent="0" algn="l" rtl="0">
              <a:lnSpc>
                <a:spcPct val="170000"/>
              </a:lnSpc>
              <a:spcBef>
                <a:spcPts val="2000"/>
              </a:spcBef>
              <a:spcAft>
                <a:spcPts val="2000"/>
              </a:spcAft>
              <a:buNone/>
            </a:pPr>
            <a:endParaRPr sz="1400" b="0">
              <a:solidFill>
                <a:srgbClr val="999999"/>
              </a:solidFill>
            </a:endParaRPr>
          </a:p>
        </p:txBody>
      </p:sp>
      <p:sp>
        <p:nvSpPr>
          <p:cNvPr id="966" name="Google Shape;966;p107"/>
          <p:cNvSpPr txBox="1">
            <a:spLocks noGrp="1"/>
          </p:cNvSpPr>
          <p:nvPr>
            <p:ph type="title"/>
          </p:nvPr>
        </p:nvSpPr>
        <p:spPr>
          <a:xfrm>
            <a:off x="482425" y="238350"/>
            <a:ext cx="4766100" cy="222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200">
                <a:solidFill>
                  <a:srgbClr val="9CC927"/>
                </a:solidFill>
              </a:rPr>
              <a:t>INVESTIGACIÓN</a:t>
            </a:r>
            <a:endParaRPr sz="1000" b="0">
              <a:solidFill>
                <a:srgbClr val="9CC927"/>
              </a:solidFill>
              <a:latin typeface="Ubuntu Light"/>
              <a:ea typeface="Ubuntu Light"/>
              <a:cs typeface="Ubuntu Light"/>
              <a:sym typeface="Ubuntu Light"/>
            </a:endParaRPr>
          </a:p>
        </p:txBody>
      </p:sp>
      <p:sp>
        <p:nvSpPr>
          <p:cNvPr id="967" name="Google Shape;967;p107"/>
          <p:cNvSpPr/>
          <p:nvPr/>
        </p:nvSpPr>
        <p:spPr>
          <a:xfrm>
            <a:off x="956375" y="5345425"/>
            <a:ext cx="1574400" cy="7113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s" b="1">
                <a:solidFill>
                  <a:srgbClr val="434343"/>
                </a:solidFill>
              </a:rPr>
              <a:t>INTERNET</a:t>
            </a:r>
            <a:endParaRPr b="1">
              <a:solidFill>
                <a:srgbClr val="434343"/>
              </a:solidFill>
            </a:endParaRPr>
          </a:p>
        </p:txBody>
      </p:sp>
      <p:grpSp>
        <p:nvGrpSpPr>
          <p:cNvPr id="968" name="Google Shape;968;p107"/>
          <p:cNvGrpSpPr/>
          <p:nvPr/>
        </p:nvGrpSpPr>
        <p:grpSpPr>
          <a:xfrm>
            <a:off x="7374641" y="664952"/>
            <a:ext cx="1262306" cy="1414716"/>
            <a:chOff x="-54826975" y="1903275"/>
            <a:chExt cx="297300" cy="319025"/>
          </a:xfrm>
        </p:grpSpPr>
        <p:sp>
          <p:nvSpPr>
            <p:cNvPr id="969" name="Google Shape;969;p107"/>
            <p:cNvSpPr/>
            <p:nvPr/>
          </p:nvSpPr>
          <p:spPr>
            <a:xfrm>
              <a:off x="-54712850" y="2135825"/>
              <a:ext cx="73275" cy="28975"/>
            </a:xfrm>
            <a:custGeom>
              <a:avLst/>
              <a:gdLst/>
              <a:ahLst/>
              <a:cxnLst/>
              <a:rect l="l" t="t" r="r" b="b"/>
              <a:pathLst>
                <a:path w="2931" h="1159" extrusionOk="0">
                  <a:moveTo>
                    <a:pt x="414" y="1"/>
                  </a:moveTo>
                  <a:cubicBezTo>
                    <a:pt x="316" y="1"/>
                    <a:pt x="222" y="40"/>
                    <a:pt x="159" y="119"/>
                  </a:cubicBezTo>
                  <a:cubicBezTo>
                    <a:pt x="1" y="276"/>
                    <a:pt x="1" y="497"/>
                    <a:pt x="159" y="623"/>
                  </a:cubicBezTo>
                  <a:cubicBezTo>
                    <a:pt x="537" y="970"/>
                    <a:pt x="1009" y="1159"/>
                    <a:pt x="1482" y="1159"/>
                  </a:cubicBezTo>
                  <a:cubicBezTo>
                    <a:pt x="1986" y="1159"/>
                    <a:pt x="2458" y="970"/>
                    <a:pt x="2773" y="623"/>
                  </a:cubicBezTo>
                  <a:cubicBezTo>
                    <a:pt x="2931" y="465"/>
                    <a:pt x="2931" y="213"/>
                    <a:pt x="2773" y="119"/>
                  </a:cubicBezTo>
                  <a:cubicBezTo>
                    <a:pt x="2695" y="40"/>
                    <a:pt x="2592" y="1"/>
                    <a:pt x="2498" y="1"/>
                  </a:cubicBezTo>
                  <a:cubicBezTo>
                    <a:pt x="2403" y="1"/>
                    <a:pt x="2317" y="40"/>
                    <a:pt x="2269" y="119"/>
                  </a:cubicBezTo>
                  <a:cubicBezTo>
                    <a:pt x="2049" y="308"/>
                    <a:pt x="1734" y="434"/>
                    <a:pt x="1482" y="434"/>
                  </a:cubicBezTo>
                  <a:cubicBezTo>
                    <a:pt x="1167" y="434"/>
                    <a:pt x="883" y="308"/>
                    <a:pt x="694" y="119"/>
                  </a:cubicBezTo>
                  <a:cubicBezTo>
                    <a:pt x="615" y="40"/>
                    <a:pt x="513" y="1"/>
                    <a:pt x="414" y="1"/>
                  </a:cubicBezTo>
                  <a:close/>
                </a:path>
              </a:pathLst>
            </a:cu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07"/>
            <p:cNvSpPr/>
            <p:nvPr/>
          </p:nvSpPr>
          <p:spPr>
            <a:xfrm>
              <a:off x="-54826975" y="1903275"/>
              <a:ext cx="297300" cy="319025"/>
            </a:xfrm>
            <a:custGeom>
              <a:avLst/>
              <a:gdLst/>
              <a:ahLst/>
              <a:cxnLst/>
              <a:rect l="l" t="t" r="r" b="b"/>
              <a:pathLst>
                <a:path w="11892" h="12761" extrusionOk="0">
                  <a:moveTo>
                    <a:pt x="3400" y="694"/>
                  </a:moveTo>
                  <a:cubicBezTo>
                    <a:pt x="3715" y="694"/>
                    <a:pt x="3999" y="915"/>
                    <a:pt x="4093" y="1167"/>
                  </a:cubicBezTo>
                  <a:cubicBezTo>
                    <a:pt x="2928" y="1797"/>
                    <a:pt x="2046" y="3025"/>
                    <a:pt x="1951" y="4443"/>
                  </a:cubicBezTo>
                  <a:cubicBezTo>
                    <a:pt x="1932" y="4444"/>
                    <a:pt x="1914" y="4445"/>
                    <a:pt x="1895" y="4445"/>
                  </a:cubicBezTo>
                  <a:cubicBezTo>
                    <a:pt x="1481" y="4445"/>
                    <a:pt x="1163" y="4112"/>
                    <a:pt x="1163" y="3750"/>
                  </a:cubicBezTo>
                  <a:cubicBezTo>
                    <a:pt x="1163" y="3498"/>
                    <a:pt x="1258" y="3340"/>
                    <a:pt x="1352" y="3214"/>
                  </a:cubicBezTo>
                  <a:cubicBezTo>
                    <a:pt x="1478" y="3057"/>
                    <a:pt x="1478" y="2868"/>
                    <a:pt x="1352" y="2710"/>
                  </a:cubicBezTo>
                  <a:cubicBezTo>
                    <a:pt x="1258" y="2584"/>
                    <a:pt x="1163" y="2427"/>
                    <a:pt x="1163" y="2206"/>
                  </a:cubicBezTo>
                  <a:cubicBezTo>
                    <a:pt x="1163" y="1797"/>
                    <a:pt x="1478" y="1450"/>
                    <a:pt x="1888" y="1450"/>
                  </a:cubicBezTo>
                  <a:cubicBezTo>
                    <a:pt x="1983" y="1450"/>
                    <a:pt x="2109" y="1450"/>
                    <a:pt x="2172" y="1482"/>
                  </a:cubicBezTo>
                  <a:cubicBezTo>
                    <a:pt x="2216" y="1504"/>
                    <a:pt x="2263" y="1514"/>
                    <a:pt x="2311" y="1514"/>
                  </a:cubicBezTo>
                  <a:cubicBezTo>
                    <a:pt x="2468" y="1514"/>
                    <a:pt x="2627" y="1406"/>
                    <a:pt x="2676" y="1261"/>
                  </a:cubicBezTo>
                  <a:cubicBezTo>
                    <a:pt x="2770" y="946"/>
                    <a:pt x="3085" y="694"/>
                    <a:pt x="3400" y="694"/>
                  </a:cubicBezTo>
                  <a:close/>
                  <a:moveTo>
                    <a:pt x="8504" y="757"/>
                  </a:moveTo>
                  <a:cubicBezTo>
                    <a:pt x="8819" y="757"/>
                    <a:pt x="9166" y="978"/>
                    <a:pt x="9229" y="1293"/>
                  </a:cubicBezTo>
                  <a:cubicBezTo>
                    <a:pt x="9255" y="1448"/>
                    <a:pt x="9430" y="1561"/>
                    <a:pt x="9614" y="1561"/>
                  </a:cubicBezTo>
                  <a:cubicBezTo>
                    <a:pt x="9654" y="1561"/>
                    <a:pt x="9694" y="1556"/>
                    <a:pt x="9733" y="1545"/>
                  </a:cubicBezTo>
                  <a:cubicBezTo>
                    <a:pt x="9827" y="1482"/>
                    <a:pt x="9953" y="1482"/>
                    <a:pt x="10016" y="1482"/>
                  </a:cubicBezTo>
                  <a:cubicBezTo>
                    <a:pt x="10394" y="1482"/>
                    <a:pt x="10772" y="1797"/>
                    <a:pt x="10772" y="2238"/>
                  </a:cubicBezTo>
                  <a:cubicBezTo>
                    <a:pt x="10772" y="2490"/>
                    <a:pt x="10646" y="2647"/>
                    <a:pt x="10552" y="2742"/>
                  </a:cubicBezTo>
                  <a:cubicBezTo>
                    <a:pt x="10457" y="2899"/>
                    <a:pt x="10457" y="3120"/>
                    <a:pt x="10552" y="3277"/>
                  </a:cubicBezTo>
                  <a:cubicBezTo>
                    <a:pt x="10646" y="3372"/>
                    <a:pt x="10772" y="3529"/>
                    <a:pt x="10772" y="3782"/>
                  </a:cubicBezTo>
                  <a:cubicBezTo>
                    <a:pt x="10772" y="4160"/>
                    <a:pt x="10489" y="4475"/>
                    <a:pt x="10079" y="4538"/>
                  </a:cubicBezTo>
                  <a:cubicBezTo>
                    <a:pt x="9985" y="3057"/>
                    <a:pt x="9071" y="1860"/>
                    <a:pt x="7842" y="1230"/>
                  </a:cubicBezTo>
                  <a:cubicBezTo>
                    <a:pt x="7969" y="915"/>
                    <a:pt x="8252" y="757"/>
                    <a:pt x="8504" y="757"/>
                  </a:cubicBezTo>
                  <a:close/>
                  <a:moveTo>
                    <a:pt x="6078" y="1482"/>
                  </a:moveTo>
                  <a:cubicBezTo>
                    <a:pt x="7874" y="1482"/>
                    <a:pt x="9386" y="2994"/>
                    <a:pt x="9386" y="4853"/>
                  </a:cubicBezTo>
                  <a:lnTo>
                    <a:pt x="9386" y="5640"/>
                  </a:lnTo>
                  <a:cubicBezTo>
                    <a:pt x="9071" y="5388"/>
                    <a:pt x="8662" y="5262"/>
                    <a:pt x="8284" y="5262"/>
                  </a:cubicBezTo>
                  <a:cubicBezTo>
                    <a:pt x="7370" y="5262"/>
                    <a:pt x="6614" y="5892"/>
                    <a:pt x="6456" y="6774"/>
                  </a:cubicBezTo>
                  <a:lnTo>
                    <a:pt x="5637" y="6774"/>
                  </a:lnTo>
                  <a:cubicBezTo>
                    <a:pt x="5480" y="5892"/>
                    <a:pt x="4692" y="5262"/>
                    <a:pt x="3841" y="5262"/>
                  </a:cubicBezTo>
                  <a:cubicBezTo>
                    <a:pt x="3400" y="5262"/>
                    <a:pt x="3054" y="5420"/>
                    <a:pt x="2739" y="5640"/>
                  </a:cubicBezTo>
                  <a:lnTo>
                    <a:pt x="2739" y="4853"/>
                  </a:lnTo>
                  <a:cubicBezTo>
                    <a:pt x="2739" y="2994"/>
                    <a:pt x="4219" y="1482"/>
                    <a:pt x="6078" y="1482"/>
                  </a:cubicBezTo>
                  <a:close/>
                  <a:moveTo>
                    <a:pt x="1888" y="6743"/>
                  </a:moveTo>
                  <a:lnTo>
                    <a:pt x="1888" y="7058"/>
                  </a:lnTo>
                  <a:lnTo>
                    <a:pt x="1857" y="7216"/>
                  </a:lnTo>
                  <a:cubicBezTo>
                    <a:pt x="1794" y="7531"/>
                    <a:pt x="1731" y="7877"/>
                    <a:pt x="1699" y="8192"/>
                  </a:cubicBezTo>
                  <a:cubicBezTo>
                    <a:pt x="1384" y="8098"/>
                    <a:pt x="1163" y="7783"/>
                    <a:pt x="1163" y="7468"/>
                  </a:cubicBezTo>
                  <a:cubicBezTo>
                    <a:pt x="1163" y="7090"/>
                    <a:pt x="1478" y="6743"/>
                    <a:pt x="1888" y="6743"/>
                  </a:cubicBezTo>
                  <a:close/>
                  <a:moveTo>
                    <a:pt x="3778" y="5987"/>
                  </a:moveTo>
                  <a:cubicBezTo>
                    <a:pt x="4440" y="5987"/>
                    <a:pt x="4881" y="6491"/>
                    <a:pt x="4881" y="7090"/>
                  </a:cubicBezTo>
                  <a:cubicBezTo>
                    <a:pt x="4881" y="7688"/>
                    <a:pt x="4377" y="8192"/>
                    <a:pt x="3778" y="8192"/>
                  </a:cubicBezTo>
                  <a:cubicBezTo>
                    <a:pt x="3211" y="8192"/>
                    <a:pt x="2676" y="7688"/>
                    <a:pt x="2676" y="7090"/>
                  </a:cubicBezTo>
                  <a:cubicBezTo>
                    <a:pt x="2676" y="6491"/>
                    <a:pt x="3148" y="5987"/>
                    <a:pt x="3778" y="5987"/>
                  </a:cubicBezTo>
                  <a:close/>
                  <a:moveTo>
                    <a:pt x="10142" y="6743"/>
                  </a:moveTo>
                  <a:cubicBezTo>
                    <a:pt x="10520" y="6743"/>
                    <a:pt x="10867" y="7058"/>
                    <a:pt x="10867" y="7468"/>
                  </a:cubicBezTo>
                  <a:cubicBezTo>
                    <a:pt x="10867" y="7846"/>
                    <a:pt x="10646" y="8098"/>
                    <a:pt x="10331" y="8192"/>
                  </a:cubicBezTo>
                  <a:cubicBezTo>
                    <a:pt x="10331" y="7877"/>
                    <a:pt x="10237" y="7531"/>
                    <a:pt x="10174" y="7216"/>
                  </a:cubicBezTo>
                  <a:lnTo>
                    <a:pt x="10142" y="7058"/>
                  </a:lnTo>
                  <a:lnTo>
                    <a:pt x="10142" y="6743"/>
                  </a:lnTo>
                  <a:close/>
                  <a:moveTo>
                    <a:pt x="8337" y="6017"/>
                  </a:moveTo>
                  <a:cubicBezTo>
                    <a:pt x="8912" y="6017"/>
                    <a:pt x="9386" y="6510"/>
                    <a:pt x="9386" y="7121"/>
                  </a:cubicBezTo>
                  <a:cubicBezTo>
                    <a:pt x="9386" y="7751"/>
                    <a:pt x="8882" y="8224"/>
                    <a:pt x="8284" y="8224"/>
                  </a:cubicBezTo>
                  <a:cubicBezTo>
                    <a:pt x="7653" y="8224"/>
                    <a:pt x="7181" y="7720"/>
                    <a:pt x="7181" y="7121"/>
                  </a:cubicBezTo>
                  <a:cubicBezTo>
                    <a:pt x="7181" y="6522"/>
                    <a:pt x="7685" y="6018"/>
                    <a:pt x="8284" y="6018"/>
                  </a:cubicBezTo>
                  <a:cubicBezTo>
                    <a:pt x="8301" y="6017"/>
                    <a:pt x="8319" y="6017"/>
                    <a:pt x="8337" y="6017"/>
                  </a:cubicBezTo>
                  <a:close/>
                  <a:moveTo>
                    <a:pt x="6456" y="7436"/>
                  </a:moveTo>
                  <a:cubicBezTo>
                    <a:pt x="6614" y="8318"/>
                    <a:pt x="7401" y="8948"/>
                    <a:pt x="8284" y="8948"/>
                  </a:cubicBezTo>
                  <a:cubicBezTo>
                    <a:pt x="8788" y="8948"/>
                    <a:pt x="9260" y="8728"/>
                    <a:pt x="9607" y="8381"/>
                  </a:cubicBezTo>
                  <a:lnTo>
                    <a:pt x="9607" y="8381"/>
                  </a:lnTo>
                  <a:cubicBezTo>
                    <a:pt x="9575" y="8476"/>
                    <a:pt x="9575" y="8507"/>
                    <a:pt x="9575" y="8539"/>
                  </a:cubicBezTo>
                  <a:lnTo>
                    <a:pt x="9575" y="8570"/>
                  </a:lnTo>
                  <a:cubicBezTo>
                    <a:pt x="9449" y="10398"/>
                    <a:pt x="7969" y="11973"/>
                    <a:pt x="6047" y="11973"/>
                  </a:cubicBezTo>
                  <a:cubicBezTo>
                    <a:pt x="4062" y="11973"/>
                    <a:pt x="2581" y="10398"/>
                    <a:pt x="2487" y="8570"/>
                  </a:cubicBezTo>
                  <a:lnTo>
                    <a:pt x="2487" y="8539"/>
                  </a:lnTo>
                  <a:lnTo>
                    <a:pt x="2487" y="8381"/>
                  </a:lnTo>
                  <a:cubicBezTo>
                    <a:pt x="2833" y="8728"/>
                    <a:pt x="3306" y="8948"/>
                    <a:pt x="3841" y="8948"/>
                  </a:cubicBezTo>
                  <a:cubicBezTo>
                    <a:pt x="4724" y="8948"/>
                    <a:pt x="5480" y="8318"/>
                    <a:pt x="5637" y="7436"/>
                  </a:cubicBezTo>
                  <a:close/>
                  <a:moveTo>
                    <a:pt x="3400" y="1"/>
                  </a:moveTo>
                  <a:cubicBezTo>
                    <a:pt x="2833" y="1"/>
                    <a:pt x="2361" y="316"/>
                    <a:pt x="2109" y="726"/>
                  </a:cubicBezTo>
                  <a:cubicBezTo>
                    <a:pt x="2041" y="717"/>
                    <a:pt x="1974" y="713"/>
                    <a:pt x="1909" y="713"/>
                  </a:cubicBezTo>
                  <a:cubicBezTo>
                    <a:pt x="784" y="713"/>
                    <a:pt x="1" y="1948"/>
                    <a:pt x="596" y="2931"/>
                  </a:cubicBezTo>
                  <a:cubicBezTo>
                    <a:pt x="470" y="3183"/>
                    <a:pt x="407" y="3403"/>
                    <a:pt x="407" y="3687"/>
                  </a:cubicBezTo>
                  <a:cubicBezTo>
                    <a:pt x="407" y="4506"/>
                    <a:pt x="1069" y="5199"/>
                    <a:pt x="1888" y="5199"/>
                  </a:cubicBezTo>
                  <a:lnTo>
                    <a:pt x="1888" y="5987"/>
                  </a:lnTo>
                  <a:cubicBezTo>
                    <a:pt x="1069" y="5987"/>
                    <a:pt x="407" y="6648"/>
                    <a:pt x="407" y="7468"/>
                  </a:cubicBezTo>
                  <a:cubicBezTo>
                    <a:pt x="407" y="8224"/>
                    <a:pt x="1006" y="8854"/>
                    <a:pt x="1699" y="8980"/>
                  </a:cubicBezTo>
                  <a:cubicBezTo>
                    <a:pt x="1983" y="11028"/>
                    <a:pt x="3715" y="12760"/>
                    <a:pt x="5984" y="12760"/>
                  </a:cubicBezTo>
                  <a:cubicBezTo>
                    <a:pt x="8252" y="12760"/>
                    <a:pt x="10016" y="11028"/>
                    <a:pt x="10300" y="8980"/>
                  </a:cubicBezTo>
                  <a:cubicBezTo>
                    <a:pt x="11024" y="8885"/>
                    <a:pt x="11592" y="8255"/>
                    <a:pt x="11592" y="7468"/>
                  </a:cubicBezTo>
                  <a:cubicBezTo>
                    <a:pt x="11623" y="6648"/>
                    <a:pt x="10961" y="5987"/>
                    <a:pt x="10142" y="5987"/>
                  </a:cubicBezTo>
                  <a:lnTo>
                    <a:pt x="10142" y="5199"/>
                  </a:lnTo>
                  <a:cubicBezTo>
                    <a:pt x="10930" y="5168"/>
                    <a:pt x="11497" y="4475"/>
                    <a:pt x="11497" y="3687"/>
                  </a:cubicBezTo>
                  <a:cubicBezTo>
                    <a:pt x="11497" y="3435"/>
                    <a:pt x="11434" y="3183"/>
                    <a:pt x="11308" y="2962"/>
                  </a:cubicBezTo>
                  <a:cubicBezTo>
                    <a:pt x="11892" y="1970"/>
                    <a:pt x="11150" y="733"/>
                    <a:pt x="10085" y="733"/>
                  </a:cubicBezTo>
                  <a:cubicBezTo>
                    <a:pt x="10001" y="733"/>
                    <a:pt x="9915" y="741"/>
                    <a:pt x="9827" y="757"/>
                  </a:cubicBezTo>
                  <a:cubicBezTo>
                    <a:pt x="9544" y="284"/>
                    <a:pt x="9071" y="1"/>
                    <a:pt x="8504" y="1"/>
                  </a:cubicBezTo>
                  <a:cubicBezTo>
                    <a:pt x="8126" y="1"/>
                    <a:pt x="7779" y="158"/>
                    <a:pt x="7496" y="379"/>
                  </a:cubicBezTo>
                  <a:cubicBezTo>
                    <a:pt x="7338" y="537"/>
                    <a:pt x="7212" y="694"/>
                    <a:pt x="7149" y="915"/>
                  </a:cubicBezTo>
                  <a:cubicBezTo>
                    <a:pt x="6771" y="789"/>
                    <a:pt x="6393" y="726"/>
                    <a:pt x="5984" y="726"/>
                  </a:cubicBezTo>
                  <a:cubicBezTo>
                    <a:pt x="5574" y="726"/>
                    <a:pt x="5165" y="820"/>
                    <a:pt x="4787" y="946"/>
                  </a:cubicBezTo>
                  <a:cubicBezTo>
                    <a:pt x="4534" y="379"/>
                    <a:pt x="4030" y="1"/>
                    <a:pt x="3400" y="1"/>
                  </a:cubicBezTo>
                  <a:close/>
                </a:path>
              </a:pathLst>
            </a:cu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07"/>
            <p:cNvSpPr/>
            <p:nvPr/>
          </p:nvSpPr>
          <p:spPr>
            <a:xfrm>
              <a:off x="-54722300" y="1997800"/>
              <a:ext cx="92175" cy="17350"/>
            </a:xfrm>
            <a:custGeom>
              <a:avLst/>
              <a:gdLst/>
              <a:ahLst/>
              <a:cxnLst/>
              <a:rect l="l" t="t" r="r" b="b"/>
              <a:pathLst>
                <a:path w="3687" h="694" extrusionOk="0">
                  <a:moveTo>
                    <a:pt x="347" y="1"/>
                  </a:moveTo>
                  <a:cubicBezTo>
                    <a:pt x="158" y="1"/>
                    <a:pt x="1" y="158"/>
                    <a:pt x="1" y="347"/>
                  </a:cubicBezTo>
                  <a:cubicBezTo>
                    <a:pt x="1" y="536"/>
                    <a:pt x="158" y="694"/>
                    <a:pt x="347" y="694"/>
                  </a:cubicBezTo>
                  <a:lnTo>
                    <a:pt x="3340" y="694"/>
                  </a:lnTo>
                  <a:cubicBezTo>
                    <a:pt x="3529" y="694"/>
                    <a:pt x="3687" y="536"/>
                    <a:pt x="3687" y="347"/>
                  </a:cubicBezTo>
                  <a:cubicBezTo>
                    <a:pt x="3687" y="158"/>
                    <a:pt x="3529" y="1"/>
                    <a:pt x="3340" y="1"/>
                  </a:cubicBezTo>
                  <a:close/>
                </a:path>
              </a:pathLst>
            </a:cu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2" name="Google Shape;972;p107"/>
          <p:cNvSpPr/>
          <p:nvPr/>
        </p:nvSpPr>
        <p:spPr>
          <a:xfrm>
            <a:off x="2983450" y="5345425"/>
            <a:ext cx="1574400" cy="7113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s" b="1">
                <a:solidFill>
                  <a:srgbClr val="434343"/>
                </a:solidFill>
              </a:rPr>
              <a:t>ENTREVISTAS</a:t>
            </a:r>
            <a:endParaRPr b="1">
              <a:solidFill>
                <a:srgbClr val="434343"/>
              </a:solidFill>
            </a:endParaRPr>
          </a:p>
        </p:txBody>
      </p:sp>
      <p:sp>
        <p:nvSpPr>
          <p:cNvPr id="973" name="Google Shape;973;p107"/>
          <p:cNvSpPr/>
          <p:nvPr/>
        </p:nvSpPr>
        <p:spPr>
          <a:xfrm>
            <a:off x="4886900" y="5345425"/>
            <a:ext cx="1574400" cy="7113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s" b="1">
                <a:solidFill>
                  <a:srgbClr val="434343"/>
                </a:solidFill>
              </a:rPr>
              <a:t>FOTOGRAFÍAS</a:t>
            </a:r>
            <a:endParaRPr b="1">
              <a:solidFill>
                <a:srgbClr val="434343"/>
              </a:solidFill>
            </a:endParaRPr>
          </a:p>
        </p:txBody>
      </p:sp>
      <p:sp>
        <p:nvSpPr>
          <p:cNvPr id="974" name="Google Shape;974;p107"/>
          <p:cNvSpPr/>
          <p:nvPr/>
        </p:nvSpPr>
        <p:spPr>
          <a:xfrm>
            <a:off x="6720375" y="5345425"/>
            <a:ext cx="1574400" cy="7113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s" b="1">
                <a:solidFill>
                  <a:srgbClr val="434343"/>
                </a:solidFill>
              </a:rPr>
              <a:t>VIDEOS</a:t>
            </a:r>
            <a:endParaRPr b="1">
              <a:solidFill>
                <a:srgbClr val="434343"/>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2D700"/>
        </a:solidFill>
        <a:effectLst/>
      </p:bgPr>
    </p:bg>
    <p:spTree>
      <p:nvGrpSpPr>
        <p:cNvPr id="1" name="Shape 978"/>
        <p:cNvGrpSpPr/>
        <p:nvPr/>
      </p:nvGrpSpPr>
      <p:grpSpPr>
        <a:xfrm>
          <a:off x="0" y="0"/>
          <a:ext cx="0" cy="0"/>
          <a:chOff x="0" y="0"/>
          <a:chExt cx="0" cy="0"/>
        </a:xfrm>
      </p:grpSpPr>
      <p:sp>
        <p:nvSpPr>
          <p:cNvPr id="979" name="Google Shape;979;p108"/>
          <p:cNvSpPr/>
          <p:nvPr/>
        </p:nvSpPr>
        <p:spPr>
          <a:xfrm>
            <a:off x="3639975" y="3765500"/>
            <a:ext cx="4935000" cy="12783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08"/>
          <p:cNvSpPr/>
          <p:nvPr/>
        </p:nvSpPr>
        <p:spPr>
          <a:xfrm>
            <a:off x="482425"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08"/>
          <p:cNvSpPr txBox="1">
            <a:spLocks noGrp="1"/>
          </p:cNvSpPr>
          <p:nvPr>
            <p:ph type="title"/>
          </p:nvPr>
        </p:nvSpPr>
        <p:spPr>
          <a:xfrm>
            <a:off x="482425" y="-271850"/>
            <a:ext cx="4766100" cy="222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200"/>
              <a:t>IMPLEMENTACIÓN DEL ABP </a:t>
            </a:r>
            <a:endParaRPr sz="1000" b="0">
              <a:solidFill>
                <a:srgbClr val="999999"/>
              </a:solidFill>
              <a:latin typeface="Ubuntu Light"/>
              <a:ea typeface="Ubuntu Light"/>
              <a:cs typeface="Ubuntu Light"/>
              <a:sym typeface="Ubuntu Light"/>
            </a:endParaRPr>
          </a:p>
        </p:txBody>
      </p:sp>
      <p:sp>
        <p:nvSpPr>
          <p:cNvPr id="982" name="Google Shape;982;p108"/>
          <p:cNvSpPr txBox="1">
            <a:spLocks noGrp="1"/>
          </p:cNvSpPr>
          <p:nvPr>
            <p:ph type="title"/>
          </p:nvPr>
        </p:nvSpPr>
        <p:spPr>
          <a:xfrm>
            <a:off x="585025" y="3122125"/>
            <a:ext cx="8124900" cy="2223300"/>
          </a:xfrm>
          <a:prstGeom prst="rect">
            <a:avLst/>
          </a:prstGeom>
        </p:spPr>
        <p:txBody>
          <a:bodyPr spcFirstLastPara="1" wrap="square" lIns="91425" tIns="91425" rIns="91425" bIns="91425" anchor="ctr" anchorCtr="0">
            <a:noAutofit/>
          </a:bodyPr>
          <a:lstStyle/>
          <a:p>
            <a:pPr marL="0" lvl="0" indent="0" algn="l" rtl="0">
              <a:lnSpc>
                <a:spcPct val="170000"/>
              </a:lnSpc>
              <a:spcBef>
                <a:spcPts val="0"/>
              </a:spcBef>
              <a:spcAft>
                <a:spcPts val="0"/>
              </a:spcAft>
              <a:buNone/>
            </a:pPr>
            <a:endParaRPr sz="1400" u="sng">
              <a:solidFill>
                <a:srgbClr val="999999"/>
              </a:solidFill>
            </a:endParaRPr>
          </a:p>
          <a:p>
            <a:pPr marL="0" lvl="0" indent="0" algn="l" rtl="0">
              <a:lnSpc>
                <a:spcPct val="115000"/>
              </a:lnSpc>
              <a:spcBef>
                <a:spcPts val="2000"/>
              </a:spcBef>
              <a:spcAft>
                <a:spcPts val="0"/>
              </a:spcAft>
              <a:buNone/>
            </a:pPr>
            <a:r>
              <a:rPr lang="es" sz="1400" b="0">
                <a:solidFill>
                  <a:srgbClr val="999999"/>
                </a:solidFill>
              </a:rPr>
              <a:t>Hemos de tener en cuenta que, en un proyecto, no solo se adquieren aprendizajes de una disciplina, sino también a elaborar productos reales. En esta fase, </a:t>
            </a:r>
            <a:r>
              <a:rPr lang="es" sz="1700">
                <a:solidFill>
                  <a:srgbClr val="999999"/>
                </a:solidFill>
              </a:rPr>
              <a:t>podemos contar con expertos, que orienten y den consejos.</a:t>
            </a:r>
            <a:r>
              <a:rPr lang="es" sz="1400" b="0">
                <a:solidFill>
                  <a:srgbClr val="999999"/>
                </a:solidFill>
              </a:rPr>
              <a:t> </a:t>
            </a:r>
            <a:r>
              <a:rPr lang="es" sz="1400" b="0" u="sng">
                <a:solidFill>
                  <a:srgbClr val="999999"/>
                </a:solidFill>
              </a:rPr>
              <a:t>Ningún producto nos va a quedar bien a la primera, de la misma forma que ocurre en el mundo real</a:t>
            </a:r>
            <a:r>
              <a:rPr lang="es" sz="1400" b="0">
                <a:solidFill>
                  <a:srgbClr val="999999"/>
                </a:solidFill>
              </a:rPr>
              <a:t>. Esto nos permite identificar las debilidades y fortalezas del primer producto y </a:t>
            </a:r>
            <a:r>
              <a:rPr lang="es" sz="1500">
                <a:solidFill>
                  <a:srgbClr val="999999"/>
                </a:solidFill>
              </a:rPr>
              <a:t>d</a:t>
            </a:r>
            <a:r>
              <a:rPr lang="es" sz="1700">
                <a:solidFill>
                  <a:srgbClr val="999999"/>
                </a:solidFill>
              </a:rPr>
              <a:t>a</a:t>
            </a:r>
            <a:r>
              <a:rPr lang="es" sz="1600">
                <a:solidFill>
                  <a:srgbClr val="999999"/>
                </a:solidFill>
              </a:rPr>
              <a:t>r oportunidades de mejora,</a:t>
            </a:r>
            <a:r>
              <a:rPr lang="es" sz="1400" b="0">
                <a:solidFill>
                  <a:srgbClr val="999999"/>
                </a:solidFill>
              </a:rPr>
              <a:t> contribuyendo al desarrollo de la capacidad de superación y de la constancia.</a:t>
            </a:r>
            <a:endParaRPr sz="1200" b="0">
              <a:solidFill>
                <a:srgbClr val="333333"/>
              </a:solidFill>
            </a:endParaRPr>
          </a:p>
          <a:p>
            <a:pPr marL="0" lvl="0" indent="0" algn="l" rtl="0">
              <a:lnSpc>
                <a:spcPct val="170000"/>
              </a:lnSpc>
              <a:spcBef>
                <a:spcPts val="2000"/>
              </a:spcBef>
              <a:spcAft>
                <a:spcPts val="0"/>
              </a:spcAft>
              <a:buNone/>
            </a:pPr>
            <a:endParaRPr sz="1400" b="0">
              <a:solidFill>
                <a:srgbClr val="999999"/>
              </a:solidFill>
            </a:endParaRPr>
          </a:p>
          <a:p>
            <a:pPr marL="0" lvl="0" indent="0" algn="l" rtl="0">
              <a:lnSpc>
                <a:spcPct val="170000"/>
              </a:lnSpc>
              <a:spcBef>
                <a:spcPts val="2000"/>
              </a:spcBef>
              <a:spcAft>
                <a:spcPts val="2000"/>
              </a:spcAft>
              <a:buNone/>
            </a:pPr>
            <a:endParaRPr sz="1400" b="0">
              <a:solidFill>
                <a:srgbClr val="999999"/>
              </a:solidFill>
            </a:endParaRPr>
          </a:p>
        </p:txBody>
      </p:sp>
      <p:sp>
        <p:nvSpPr>
          <p:cNvPr id="983" name="Google Shape;983;p108"/>
          <p:cNvSpPr txBox="1">
            <a:spLocks noGrp="1"/>
          </p:cNvSpPr>
          <p:nvPr>
            <p:ph type="title"/>
          </p:nvPr>
        </p:nvSpPr>
        <p:spPr>
          <a:xfrm>
            <a:off x="482425" y="238350"/>
            <a:ext cx="4766100" cy="222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200">
                <a:solidFill>
                  <a:srgbClr val="9CC927"/>
                </a:solidFill>
              </a:rPr>
              <a:t>REALIZACIÓN O DESARROLLO</a:t>
            </a:r>
            <a:endParaRPr sz="1000" b="0">
              <a:solidFill>
                <a:srgbClr val="9CC927"/>
              </a:solidFill>
              <a:latin typeface="Ubuntu Light"/>
              <a:ea typeface="Ubuntu Light"/>
              <a:cs typeface="Ubuntu Light"/>
              <a:sym typeface="Ubuntu Light"/>
            </a:endParaRPr>
          </a:p>
        </p:txBody>
      </p:sp>
      <p:sp>
        <p:nvSpPr>
          <p:cNvPr id="984" name="Google Shape;984;p108"/>
          <p:cNvSpPr/>
          <p:nvPr/>
        </p:nvSpPr>
        <p:spPr>
          <a:xfrm>
            <a:off x="956375" y="5345425"/>
            <a:ext cx="3557400" cy="7113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s" b="1">
                <a:solidFill>
                  <a:srgbClr val="434343"/>
                </a:solidFill>
              </a:rPr>
              <a:t>DEBILIDADES</a:t>
            </a:r>
            <a:endParaRPr b="1">
              <a:solidFill>
                <a:srgbClr val="434343"/>
              </a:solidFill>
            </a:endParaRPr>
          </a:p>
        </p:txBody>
      </p:sp>
      <p:sp>
        <p:nvSpPr>
          <p:cNvPr id="985" name="Google Shape;985;p108"/>
          <p:cNvSpPr/>
          <p:nvPr/>
        </p:nvSpPr>
        <p:spPr>
          <a:xfrm>
            <a:off x="4886900" y="5345425"/>
            <a:ext cx="3452400" cy="7113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s" b="1">
                <a:solidFill>
                  <a:srgbClr val="434343"/>
                </a:solidFill>
              </a:rPr>
              <a:t>FORTALEZAS</a:t>
            </a:r>
            <a:endParaRPr b="1">
              <a:solidFill>
                <a:srgbClr val="434343"/>
              </a:solidFill>
            </a:endParaRPr>
          </a:p>
        </p:txBody>
      </p:sp>
      <p:grpSp>
        <p:nvGrpSpPr>
          <p:cNvPr id="986" name="Google Shape;986;p108"/>
          <p:cNvGrpSpPr/>
          <p:nvPr/>
        </p:nvGrpSpPr>
        <p:grpSpPr>
          <a:xfrm>
            <a:off x="7323824" y="723029"/>
            <a:ext cx="1251147" cy="1253942"/>
            <a:chOff x="-34778075" y="2272675"/>
            <a:chExt cx="293800" cy="293025"/>
          </a:xfrm>
        </p:grpSpPr>
        <p:sp>
          <p:nvSpPr>
            <p:cNvPr id="987" name="Google Shape;987;p108"/>
            <p:cNvSpPr/>
            <p:nvPr/>
          </p:nvSpPr>
          <p:spPr>
            <a:xfrm>
              <a:off x="-34725300" y="2324675"/>
              <a:ext cx="187475" cy="188250"/>
            </a:xfrm>
            <a:custGeom>
              <a:avLst/>
              <a:gdLst/>
              <a:ahLst/>
              <a:cxnLst/>
              <a:rect l="l" t="t" r="r" b="b"/>
              <a:pathLst>
                <a:path w="7499" h="7530" extrusionOk="0">
                  <a:moveTo>
                    <a:pt x="4127" y="693"/>
                  </a:moveTo>
                  <a:lnTo>
                    <a:pt x="4127" y="1134"/>
                  </a:lnTo>
                  <a:cubicBezTo>
                    <a:pt x="4127" y="1292"/>
                    <a:pt x="4253" y="1418"/>
                    <a:pt x="4411" y="1449"/>
                  </a:cubicBezTo>
                  <a:cubicBezTo>
                    <a:pt x="4600" y="1481"/>
                    <a:pt x="4821" y="1607"/>
                    <a:pt x="4978" y="1701"/>
                  </a:cubicBezTo>
                  <a:cubicBezTo>
                    <a:pt x="5023" y="1724"/>
                    <a:pt x="5075" y="1734"/>
                    <a:pt x="5130" y="1734"/>
                  </a:cubicBezTo>
                  <a:cubicBezTo>
                    <a:pt x="5230" y="1734"/>
                    <a:pt x="5338" y="1699"/>
                    <a:pt x="5419" y="1638"/>
                  </a:cubicBezTo>
                  <a:lnTo>
                    <a:pt x="5734" y="1323"/>
                  </a:lnTo>
                  <a:lnTo>
                    <a:pt x="6207" y="1796"/>
                  </a:lnTo>
                  <a:lnTo>
                    <a:pt x="5892" y="2111"/>
                  </a:lnTo>
                  <a:cubicBezTo>
                    <a:pt x="5766" y="2237"/>
                    <a:pt x="5766" y="2394"/>
                    <a:pt x="5860" y="2552"/>
                  </a:cubicBezTo>
                  <a:cubicBezTo>
                    <a:pt x="5986" y="2741"/>
                    <a:pt x="6049" y="2961"/>
                    <a:pt x="6081" y="3150"/>
                  </a:cubicBezTo>
                  <a:cubicBezTo>
                    <a:pt x="6144" y="3308"/>
                    <a:pt x="6238" y="3434"/>
                    <a:pt x="6396" y="3434"/>
                  </a:cubicBezTo>
                  <a:lnTo>
                    <a:pt x="6837" y="3434"/>
                  </a:lnTo>
                  <a:lnTo>
                    <a:pt x="6837" y="4096"/>
                  </a:lnTo>
                  <a:lnTo>
                    <a:pt x="6396" y="4096"/>
                  </a:lnTo>
                  <a:cubicBezTo>
                    <a:pt x="6238" y="4096"/>
                    <a:pt x="6144" y="4222"/>
                    <a:pt x="6081" y="4379"/>
                  </a:cubicBezTo>
                  <a:cubicBezTo>
                    <a:pt x="6049" y="4568"/>
                    <a:pt x="5923" y="4789"/>
                    <a:pt x="5860" y="4946"/>
                  </a:cubicBezTo>
                  <a:cubicBezTo>
                    <a:pt x="5766" y="5072"/>
                    <a:pt x="5829" y="5261"/>
                    <a:pt x="5892" y="5387"/>
                  </a:cubicBezTo>
                  <a:lnTo>
                    <a:pt x="6207" y="5702"/>
                  </a:lnTo>
                  <a:lnTo>
                    <a:pt x="5734" y="6175"/>
                  </a:lnTo>
                  <a:lnTo>
                    <a:pt x="5419" y="5860"/>
                  </a:lnTo>
                  <a:cubicBezTo>
                    <a:pt x="5352" y="5792"/>
                    <a:pt x="5275" y="5761"/>
                    <a:pt x="5194" y="5761"/>
                  </a:cubicBezTo>
                  <a:cubicBezTo>
                    <a:pt x="5124" y="5761"/>
                    <a:pt x="5051" y="5785"/>
                    <a:pt x="4978" y="5828"/>
                  </a:cubicBezTo>
                  <a:cubicBezTo>
                    <a:pt x="4789" y="5954"/>
                    <a:pt x="4600" y="6017"/>
                    <a:pt x="4411" y="6049"/>
                  </a:cubicBezTo>
                  <a:cubicBezTo>
                    <a:pt x="4253" y="6080"/>
                    <a:pt x="4127" y="6206"/>
                    <a:pt x="4127" y="6364"/>
                  </a:cubicBezTo>
                  <a:lnTo>
                    <a:pt x="4127" y="6805"/>
                  </a:lnTo>
                  <a:lnTo>
                    <a:pt x="3466" y="6805"/>
                  </a:lnTo>
                  <a:lnTo>
                    <a:pt x="3466" y="6364"/>
                  </a:lnTo>
                  <a:cubicBezTo>
                    <a:pt x="3466" y="6206"/>
                    <a:pt x="3340" y="6112"/>
                    <a:pt x="3182" y="6049"/>
                  </a:cubicBezTo>
                  <a:cubicBezTo>
                    <a:pt x="2993" y="6017"/>
                    <a:pt x="2741" y="5891"/>
                    <a:pt x="2584" y="5828"/>
                  </a:cubicBezTo>
                  <a:cubicBezTo>
                    <a:pt x="2549" y="5794"/>
                    <a:pt x="2497" y="5780"/>
                    <a:pt x="2441" y="5780"/>
                  </a:cubicBezTo>
                  <a:cubicBezTo>
                    <a:pt x="2344" y="5780"/>
                    <a:pt x="2234" y="5820"/>
                    <a:pt x="2174" y="5860"/>
                  </a:cubicBezTo>
                  <a:lnTo>
                    <a:pt x="1859" y="6175"/>
                  </a:lnTo>
                  <a:lnTo>
                    <a:pt x="1387" y="5702"/>
                  </a:lnTo>
                  <a:lnTo>
                    <a:pt x="1702" y="5387"/>
                  </a:lnTo>
                  <a:cubicBezTo>
                    <a:pt x="1796" y="5261"/>
                    <a:pt x="1796" y="5104"/>
                    <a:pt x="1733" y="4946"/>
                  </a:cubicBezTo>
                  <a:cubicBezTo>
                    <a:pt x="1607" y="4757"/>
                    <a:pt x="1544" y="4568"/>
                    <a:pt x="1481" y="4379"/>
                  </a:cubicBezTo>
                  <a:cubicBezTo>
                    <a:pt x="1450" y="4222"/>
                    <a:pt x="1324" y="4096"/>
                    <a:pt x="1166" y="4096"/>
                  </a:cubicBezTo>
                  <a:lnTo>
                    <a:pt x="756" y="4096"/>
                  </a:lnTo>
                  <a:lnTo>
                    <a:pt x="756" y="3434"/>
                  </a:lnTo>
                  <a:lnTo>
                    <a:pt x="1166" y="3434"/>
                  </a:lnTo>
                  <a:cubicBezTo>
                    <a:pt x="1324" y="3434"/>
                    <a:pt x="1450" y="3308"/>
                    <a:pt x="1481" y="3150"/>
                  </a:cubicBezTo>
                  <a:cubicBezTo>
                    <a:pt x="1544" y="2961"/>
                    <a:pt x="1639" y="2709"/>
                    <a:pt x="1733" y="2552"/>
                  </a:cubicBezTo>
                  <a:cubicBezTo>
                    <a:pt x="1796" y="2426"/>
                    <a:pt x="1765" y="2237"/>
                    <a:pt x="1702" y="2111"/>
                  </a:cubicBezTo>
                  <a:lnTo>
                    <a:pt x="1387" y="1796"/>
                  </a:lnTo>
                  <a:lnTo>
                    <a:pt x="1859" y="1323"/>
                  </a:lnTo>
                  <a:lnTo>
                    <a:pt x="2174" y="1638"/>
                  </a:lnTo>
                  <a:cubicBezTo>
                    <a:pt x="2230" y="1712"/>
                    <a:pt x="2307" y="1743"/>
                    <a:pt x="2392" y="1743"/>
                  </a:cubicBezTo>
                  <a:cubicBezTo>
                    <a:pt x="2453" y="1743"/>
                    <a:pt x="2518" y="1727"/>
                    <a:pt x="2584" y="1701"/>
                  </a:cubicBezTo>
                  <a:cubicBezTo>
                    <a:pt x="2804" y="1575"/>
                    <a:pt x="2993" y="1481"/>
                    <a:pt x="3182" y="1449"/>
                  </a:cubicBezTo>
                  <a:cubicBezTo>
                    <a:pt x="3340" y="1418"/>
                    <a:pt x="3466" y="1292"/>
                    <a:pt x="3466" y="1134"/>
                  </a:cubicBezTo>
                  <a:lnTo>
                    <a:pt x="3466" y="693"/>
                  </a:lnTo>
                  <a:close/>
                  <a:moveTo>
                    <a:pt x="3056" y="0"/>
                  </a:moveTo>
                  <a:cubicBezTo>
                    <a:pt x="2867" y="0"/>
                    <a:pt x="2710" y="158"/>
                    <a:pt x="2710" y="347"/>
                  </a:cubicBezTo>
                  <a:lnTo>
                    <a:pt x="2710" y="851"/>
                  </a:lnTo>
                  <a:cubicBezTo>
                    <a:pt x="2584" y="914"/>
                    <a:pt x="2521" y="945"/>
                    <a:pt x="2426" y="977"/>
                  </a:cubicBezTo>
                  <a:lnTo>
                    <a:pt x="2080" y="630"/>
                  </a:lnTo>
                  <a:cubicBezTo>
                    <a:pt x="1985" y="536"/>
                    <a:pt x="1922" y="504"/>
                    <a:pt x="1828" y="504"/>
                  </a:cubicBezTo>
                  <a:cubicBezTo>
                    <a:pt x="1765" y="504"/>
                    <a:pt x="1639" y="536"/>
                    <a:pt x="1607" y="630"/>
                  </a:cubicBezTo>
                  <a:lnTo>
                    <a:pt x="630" y="1607"/>
                  </a:lnTo>
                  <a:cubicBezTo>
                    <a:pt x="536" y="1701"/>
                    <a:pt x="504" y="1764"/>
                    <a:pt x="504" y="1859"/>
                  </a:cubicBezTo>
                  <a:cubicBezTo>
                    <a:pt x="504" y="1922"/>
                    <a:pt x="536" y="2048"/>
                    <a:pt x="630" y="2079"/>
                  </a:cubicBezTo>
                  <a:lnTo>
                    <a:pt x="977" y="2426"/>
                  </a:lnTo>
                  <a:cubicBezTo>
                    <a:pt x="945" y="2520"/>
                    <a:pt x="914" y="2646"/>
                    <a:pt x="851" y="2709"/>
                  </a:cubicBezTo>
                  <a:lnTo>
                    <a:pt x="347" y="2709"/>
                  </a:lnTo>
                  <a:cubicBezTo>
                    <a:pt x="158" y="2709"/>
                    <a:pt x="0" y="2867"/>
                    <a:pt x="0" y="3056"/>
                  </a:cubicBezTo>
                  <a:lnTo>
                    <a:pt x="0" y="4442"/>
                  </a:lnTo>
                  <a:cubicBezTo>
                    <a:pt x="0" y="4631"/>
                    <a:pt x="158" y="4789"/>
                    <a:pt x="347" y="4789"/>
                  </a:cubicBezTo>
                  <a:lnTo>
                    <a:pt x="851" y="4789"/>
                  </a:lnTo>
                  <a:cubicBezTo>
                    <a:pt x="882" y="4915"/>
                    <a:pt x="945" y="5009"/>
                    <a:pt x="977" y="5072"/>
                  </a:cubicBezTo>
                  <a:lnTo>
                    <a:pt x="630" y="5419"/>
                  </a:lnTo>
                  <a:cubicBezTo>
                    <a:pt x="536" y="5513"/>
                    <a:pt x="504" y="5576"/>
                    <a:pt x="504" y="5671"/>
                  </a:cubicBezTo>
                  <a:cubicBezTo>
                    <a:pt x="504" y="5734"/>
                    <a:pt x="536" y="5860"/>
                    <a:pt x="630" y="5891"/>
                  </a:cubicBezTo>
                  <a:lnTo>
                    <a:pt x="1607" y="6900"/>
                  </a:lnTo>
                  <a:cubicBezTo>
                    <a:pt x="1670" y="6963"/>
                    <a:pt x="1765" y="6994"/>
                    <a:pt x="1828" y="6994"/>
                  </a:cubicBezTo>
                  <a:cubicBezTo>
                    <a:pt x="1922" y="6994"/>
                    <a:pt x="2048" y="6963"/>
                    <a:pt x="2080" y="6900"/>
                  </a:cubicBezTo>
                  <a:lnTo>
                    <a:pt x="2426" y="6521"/>
                  </a:lnTo>
                  <a:cubicBezTo>
                    <a:pt x="2521" y="6585"/>
                    <a:pt x="2615" y="6616"/>
                    <a:pt x="2710" y="6648"/>
                  </a:cubicBezTo>
                  <a:lnTo>
                    <a:pt x="2710" y="7152"/>
                  </a:lnTo>
                  <a:cubicBezTo>
                    <a:pt x="2710" y="7372"/>
                    <a:pt x="2867" y="7530"/>
                    <a:pt x="3056" y="7530"/>
                  </a:cubicBezTo>
                  <a:lnTo>
                    <a:pt x="4443" y="7530"/>
                  </a:lnTo>
                  <a:cubicBezTo>
                    <a:pt x="4632" y="7530"/>
                    <a:pt x="4789" y="7372"/>
                    <a:pt x="4789" y="7152"/>
                  </a:cubicBezTo>
                  <a:lnTo>
                    <a:pt x="4789" y="6648"/>
                  </a:lnTo>
                  <a:cubicBezTo>
                    <a:pt x="4915" y="6616"/>
                    <a:pt x="4978" y="6585"/>
                    <a:pt x="5073" y="6521"/>
                  </a:cubicBezTo>
                  <a:lnTo>
                    <a:pt x="5419" y="6900"/>
                  </a:lnTo>
                  <a:cubicBezTo>
                    <a:pt x="5514" y="6963"/>
                    <a:pt x="5577" y="6994"/>
                    <a:pt x="5671" y="6994"/>
                  </a:cubicBezTo>
                  <a:cubicBezTo>
                    <a:pt x="5734" y="6994"/>
                    <a:pt x="5860" y="6963"/>
                    <a:pt x="5892" y="6900"/>
                  </a:cubicBezTo>
                  <a:lnTo>
                    <a:pt x="6868" y="5891"/>
                  </a:lnTo>
                  <a:cubicBezTo>
                    <a:pt x="6994" y="5797"/>
                    <a:pt x="6994" y="5545"/>
                    <a:pt x="6868" y="5419"/>
                  </a:cubicBezTo>
                  <a:lnTo>
                    <a:pt x="6522" y="5072"/>
                  </a:lnTo>
                  <a:cubicBezTo>
                    <a:pt x="6553" y="5009"/>
                    <a:pt x="6616" y="4883"/>
                    <a:pt x="6648" y="4789"/>
                  </a:cubicBezTo>
                  <a:lnTo>
                    <a:pt x="7152" y="4789"/>
                  </a:lnTo>
                  <a:cubicBezTo>
                    <a:pt x="7341" y="4789"/>
                    <a:pt x="7499" y="4631"/>
                    <a:pt x="7499" y="4442"/>
                  </a:cubicBezTo>
                  <a:lnTo>
                    <a:pt x="7499" y="3056"/>
                  </a:lnTo>
                  <a:cubicBezTo>
                    <a:pt x="7499" y="2867"/>
                    <a:pt x="7341" y="2709"/>
                    <a:pt x="7152" y="2709"/>
                  </a:cubicBezTo>
                  <a:lnTo>
                    <a:pt x="6648" y="2709"/>
                  </a:lnTo>
                  <a:cubicBezTo>
                    <a:pt x="6616" y="2583"/>
                    <a:pt x="6553" y="2520"/>
                    <a:pt x="6522" y="2426"/>
                  </a:cubicBezTo>
                  <a:lnTo>
                    <a:pt x="6868" y="2079"/>
                  </a:lnTo>
                  <a:cubicBezTo>
                    <a:pt x="6994" y="1953"/>
                    <a:pt x="6994" y="1733"/>
                    <a:pt x="6868" y="1607"/>
                  </a:cubicBezTo>
                  <a:lnTo>
                    <a:pt x="5892" y="630"/>
                  </a:lnTo>
                  <a:cubicBezTo>
                    <a:pt x="5829" y="536"/>
                    <a:pt x="5734" y="504"/>
                    <a:pt x="5671" y="504"/>
                  </a:cubicBezTo>
                  <a:cubicBezTo>
                    <a:pt x="5577" y="504"/>
                    <a:pt x="5451" y="536"/>
                    <a:pt x="5419" y="630"/>
                  </a:cubicBezTo>
                  <a:lnTo>
                    <a:pt x="5073" y="977"/>
                  </a:lnTo>
                  <a:cubicBezTo>
                    <a:pt x="4978" y="945"/>
                    <a:pt x="4884" y="914"/>
                    <a:pt x="4789" y="851"/>
                  </a:cubicBezTo>
                  <a:lnTo>
                    <a:pt x="4789" y="347"/>
                  </a:lnTo>
                  <a:cubicBezTo>
                    <a:pt x="4789" y="158"/>
                    <a:pt x="4632" y="0"/>
                    <a:pt x="4443" y="0"/>
                  </a:cubicBezTo>
                  <a:close/>
                </a:path>
              </a:pathLst>
            </a:cu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08"/>
            <p:cNvSpPr/>
            <p:nvPr/>
          </p:nvSpPr>
          <p:spPr>
            <a:xfrm>
              <a:off x="-34673325" y="2375850"/>
              <a:ext cx="85100" cy="84300"/>
            </a:xfrm>
            <a:custGeom>
              <a:avLst/>
              <a:gdLst/>
              <a:ahLst/>
              <a:cxnLst/>
              <a:rect l="l" t="t" r="r" b="b"/>
              <a:pathLst>
                <a:path w="3404" h="3372" extrusionOk="0">
                  <a:moveTo>
                    <a:pt x="1702" y="662"/>
                  </a:moveTo>
                  <a:cubicBezTo>
                    <a:pt x="2238" y="662"/>
                    <a:pt x="2710" y="1135"/>
                    <a:pt x="2710" y="1702"/>
                  </a:cubicBezTo>
                  <a:cubicBezTo>
                    <a:pt x="2710" y="2238"/>
                    <a:pt x="2238" y="2710"/>
                    <a:pt x="1702" y="2710"/>
                  </a:cubicBezTo>
                  <a:cubicBezTo>
                    <a:pt x="1135" y="2710"/>
                    <a:pt x="662" y="2238"/>
                    <a:pt x="662" y="1702"/>
                  </a:cubicBezTo>
                  <a:cubicBezTo>
                    <a:pt x="662" y="1135"/>
                    <a:pt x="1135" y="662"/>
                    <a:pt x="1702" y="662"/>
                  </a:cubicBezTo>
                  <a:close/>
                  <a:moveTo>
                    <a:pt x="1702" y="1"/>
                  </a:moveTo>
                  <a:cubicBezTo>
                    <a:pt x="757" y="1"/>
                    <a:pt x="1" y="757"/>
                    <a:pt x="1" y="1702"/>
                  </a:cubicBezTo>
                  <a:cubicBezTo>
                    <a:pt x="1" y="2647"/>
                    <a:pt x="757" y="3372"/>
                    <a:pt x="1702" y="3372"/>
                  </a:cubicBezTo>
                  <a:cubicBezTo>
                    <a:pt x="2647" y="3372"/>
                    <a:pt x="3403" y="2647"/>
                    <a:pt x="3403" y="1702"/>
                  </a:cubicBezTo>
                  <a:cubicBezTo>
                    <a:pt x="3372" y="757"/>
                    <a:pt x="2647" y="1"/>
                    <a:pt x="1702" y="1"/>
                  </a:cubicBezTo>
                  <a:close/>
                </a:path>
              </a:pathLst>
            </a:cu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08"/>
            <p:cNvSpPr/>
            <p:nvPr/>
          </p:nvSpPr>
          <p:spPr>
            <a:xfrm>
              <a:off x="-34778075" y="2272675"/>
              <a:ext cx="293800" cy="293025"/>
            </a:xfrm>
            <a:custGeom>
              <a:avLst/>
              <a:gdLst/>
              <a:ahLst/>
              <a:cxnLst/>
              <a:rect l="l" t="t" r="r" b="b"/>
              <a:pathLst>
                <a:path w="11752" h="11721" extrusionOk="0">
                  <a:moveTo>
                    <a:pt x="5892" y="694"/>
                  </a:moveTo>
                  <a:cubicBezTo>
                    <a:pt x="8727" y="694"/>
                    <a:pt x="11027" y="3025"/>
                    <a:pt x="11027" y="5861"/>
                  </a:cubicBezTo>
                  <a:cubicBezTo>
                    <a:pt x="10996" y="8665"/>
                    <a:pt x="8727" y="10964"/>
                    <a:pt x="5892" y="10964"/>
                  </a:cubicBezTo>
                  <a:cubicBezTo>
                    <a:pt x="4884" y="10964"/>
                    <a:pt x="3939" y="10712"/>
                    <a:pt x="3119" y="10177"/>
                  </a:cubicBezTo>
                  <a:cubicBezTo>
                    <a:pt x="3075" y="10154"/>
                    <a:pt x="2999" y="10132"/>
                    <a:pt x="2936" y="10132"/>
                  </a:cubicBezTo>
                  <a:cubicBezTo>
                    <a:pt x="2910" y="10132"/>
                    <a:pt x="2886" y="10136"/>
                    <a:pt x="2867" y="10145"/>
                  </a:cubicBezTo>
                  <a:lnTo>
                    <a:pt x="914" y="10775"/>
                  </a:lnTo>
                  <a:lnTo>
                    <a:pt x="1544" y="8854"/>
                  </a:lnTo>
                  <a:cubicBezTo>
                    <a:pt x="1576" y="8759"/>
                    <a:pt x="1544" y="8665"/>
                    <a:pt x="1513" y="8570"/>
                  </a:cubicBezTo>
                  <a:cubicBezTo>
                    <a:pt x="1009" y="7751"/>
                    <a:pt x="725" y="6806"/>
                    <a:pt x="725" y="5861"/>
                  </a:cubicBezTo>
                  <a:cubicBezTo>
                    <a:pt x="725" y="3025"/>
                    <a:pt x="3056" y="694"/>
                    <a:pt x="5892" y="694"/>
                  </a:cubicBezTo>
                  <a:close/>
                  <a:moveTo>
                    <a:pt x="5892" y="1"/>
                  </a:moveTo>
                  <a:cubicBezTo>
                    <a:pt x="4348" y="1"/>
                    <a:pt x="2867" y="568"/>
                    <a:pt x="1733" y="1733"/>
                  </a:cubicBezTo>
                  <a:cubicBezTo>
                    <a:pt x="631" y="2836"/>
                    <a:pt x="0" y="4285"/>
                    <a:pt x="0" y="5861"/>
                  </a:cubicBezTo>
                  <a:cubicBezTo>
                    <a:pt x="0" y="6869"/>
                    <a:pt x="284" y="7908"/>
                    <a:pt x="851" y="8822"/>
                  </a:cubicBezTo>
                  <a:lnTo>
                    <a:pt x="63" y="11248"/>
                  </a:lnTo>
                  <a:cubicBezTo>
                    <a:pt x="0" y="11374"/>
                    <a:pt x="63" y="11531"/>
                    <a:pt x="127" y="11594"/>
                  </a:cubicBezTo>
                  <a:cubicBezTo>
                    <a:pt x="197" y="11665"/>
                    <a:pt x="304" y="11701"/>
                    <a:pt x="392" y="11701"/>
                  </a:cubicBezTo>
                  <a:cubicBezTo>
                    <a:pt x="422" y="11701"/>
                    <a:pt x="449" y="11697"/>
                    <a:pt x="473" y="11689"/>
                  </a:cubicBezTo>
                  <a:lnTo>
                    <a:pt x="2930" y="10901"/>
                  </a:lnTo>
                  <a:cubicBezTo>
                    <a:pt x="3844" y="11437"/>
                    <a:pt x="4852" y="11720"/>
                    <a:pt x="5892" y="11720"/>
                  </a:cubicBezTo>
                  <a:cubicBezTo>
                    <a:pt x="7404" y="11720"/>
                    <a:pt x="8916" y="11122"/>
                    <a:pt x="10019" y="9988"/>
                  </a:cubicBezTo>
                  <a:cubicBezTo>
                    <a:pt x="11122" y="8885"/>
                    <a:pt x="11752" y="7436"/>
                    <a:pt x="11752" y="5861"/>
                  </a:cubicBezTo>
                  <a:cubicBezTo>
                    <a:pt x="11752" y="4317"/>
                    <a:pt x="11153" y="2805"/>
                    <a:pt x="10019" y="1702"/>
                  </a:cubicBezTo>
                  <a:cubicBezTo>
                    <a:pt x="8885" y="568"/>
                    <a:pt x="7404" y="1"/>
                    <a:pt x="5892" y="1"/>
                  </a:cubicBezTo>
                  <a:close/>
                </a:path>
              </a:pathLst>
            </a:cu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2D700"/>
        </a:solidFill>
        <a:effectLst/>
      </p:bgPr>
    </p:bg>
    <p:spTree>
      <p:nvGrpSpPr>
        <p:cNvPr id="1" name="Shape 993"/>
        <p:cNvGrpSpPr/>
        <p:nvPr/>
      </p:nvGrpSpPr>
      <p:grpSpPr>
        <a:xfrm>
          <a:off x="0" y="0"/>
          <a:ext cx="0" cy="0"/>
          <a:chOff x="0" y="0"/>
          <a:chExt cx="0" cy="0"/>
        </a:xfrm>
      </p:grpSpPr>
      <p:sp>
        <p:nvSpPr>
          <p:cNvPr id="994" name="Google Shape;994;p109"/>
          <p:cNvSpPr/>
          <p:nvPr/>
        </p:nvSpPr>
        <p:spPr>
          <a:xfrm>
            <a:off x="3639975" y="3765500"/>
            <a:ext cx="4935000" cy="12783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09"/>
          <p:cNvSpPr/>
          <p:nvPr/>
        </p:nvSpPr>
        <p:spPr>
          <a:xfrm>
            <a:off x="482425"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09"/>
          <p:cNvSpPr txBox="1">
            <a:spLocks noGrp="1"/>
          </p:cNvSpPr>
          <p:nvPr>
            <p:ph type="title"/>
          </p:nvPr>
        </p:nvSpPr>
        <p:spPr>
          <a:xfrm>
            <a:off x="482425" y="-271850"/>
            <a:ext cx="4766100" cy="222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200"/>
              <a:t>IMPLEMENTACIÓN DEL ABP </a:t>
            </a:r>
            <a:endParaRPr sz="1000" b="0">
              <a:solidFill>
                <a:srgbClr val="999999"/>
              </a:solidFill>
              <a:latin typeface="Ubuntu Light"/>
              <a:ea typeface="Ubuntu Light"/>
              <a:cs typeface="Ubuntu Light"/>
              <a:sym typeface="Ubuntu Light"/>
            </a:endParaRPr>
          </a:p>
        </p:txBody>
      </p:sp>
      <p:sp>
        <p:nvSpPr>
          <p:cNvPr id="997" name="Google Shape;997;p109"/>
          <p:cNvSpPr txBox="1">
            <a:spLocks noGrp="1"/>
          </p:cNvSpPr>
          <p:nvPr>
            <p:ph type="title"/>
          </p:nvPr>
        </p:nvSpPr>
        <p:spPr>
          <a:xfrm>
            <a:off x="509550" y="2418425"/>
            <a:ext cx="7841400" cy="22233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400" u="sng">
              <a:solidFill>
                <a:srgbClr val="999999"/>
              </a:solidFill>
            </a:endParaRPr>
          </a:p>
          <a:p>
            <a:pPr marL="0" lvl="0" indent="0" algn="l" rtl="0">
              <a:lnSpc>
                <a:spcPct val="115000"/>
              </a:lnSpc>
              <a:spcBef>
                <a:spcPts val="2000"/>
              </a:spcBef>
              <a:spcAft>
                <a:spcPts val="0"/>
              </a:spcAft>
              <a:buNone/>
            </a:pPr>
            <a:endParaRPr sz="1400" b="0">
              <a:solidFill>
                <a:srgbClr val="999999"/>
              </a:solidFill>
            </a:endParaRPr>
          </a:p>
          <a:p>
            <a:pPr marL="0" lvl="0" indent="0" algn="l" rtl="0">
              <a:lnSpc>
                <a:spcPct val="115000"/>
              </a:lnSpc>
              <a:spcBef>
                <a:spcPts val="2000"/>
              </a:spcBef>
              <a:spcAft>
                <a:spcPts val="0"/>
              </a:spcAft>
              <a:buNone/>
            </a:pPr>
            <a:r>
              <a:rPr lang="es" sz="1400" b="0">
                <a:solidFill>
                  <a:srgbClr val="999999"/>
                </a:solidFill>
              </a:rPr>
              <a:t>Es hora de presentarlo ante una </a:t>
            </a:r>
            <a:r>
              <a:rPr lang="es" sz="1600">
                <a:solidFill>
                  <a:srgbClr val="999999"/>
                </a:solidFill>
              </a:rPr>
              <a:t>audiencia externa</a:t>
            </a:r>
            <a:r>
              <a:rPr lang="es" sz="1400" b="0">
                <a:solidFill>
                  <a:srgbClr val="999999"/>
                </a:solidFill>
              </a:rPr>
              <a:t>: esto da sentido real al proceso y </a:t>
            </a:r>
            <a:r>
              <a:rPr lang="es" sz="1600" u="sng">
                <a:solidFill>
                  <a:srgbClr val="999999"/>
                </a:solidFill>
              </a:rPr>
              <a:t>aumentará el compromiso del alumnado con la tarea y con la calidad del resultado</a:t>
            </a:r>
            <a:r>
              <a:rPr lang="es" sz="1400" b="0">
                <a:solidFill>
                  <a:srgbClr val="999999"/>
                </a:solidFill>
              </a:rPr>
              <a:t>. Será necesario preparar con esmero el evento y darle difusión. La presentación puede acompañarse con apoyo audiovisual. Esta presentación se grabará, para poder difundirla también en la página web del centro, en la web institucional, o en una red segura. </a:t>
            </a:r>
            <a:endParaRPr sz="1400" b="0">
              <a:solidFill>
                <a:srgbClr val="999999"/>
              </a:solidFill>
            </a:endParaRPr>
          </a:p>
          <a:p>
            <a:pPr marL="0" lvl="0" indent="0" algn="l" rtl="0">
              <a:lnSpc>
                <a:spcPct val="115000"/>
              </a:lnSpc>
              <a:spcBef>
                <a:spcPts val="2000"/>
              </a:spcBef>
              <a:spcAft>
                <a:spcPts val="0"/>
              </a:spcAft>
              <a:buNone/>
            </a:pPr>
            <a:endParaRPr sz="1400" b="0">
              <a:solidFill>
                <a:srgbClr val="999999"/>
              </a:solidFill>
            </a:endParaRPr>
          </a:p>
          <a:p>
            <a:pPr marL="0" lvl="0" indent="0" algn="l" rtl="0">
              <a:lnSpc>
                <a:spcPct val="115000"/>
              </a:lnSpc>
              <a:spcBef>
                <a:spcPts val="2000"/>
              </a:spcBef>
              <a:spcAft>
                <a:spcPts val="0"/>
              </a:spcAft>
              <a:buNone/>
            </a:pPr>
            <a:endParaRPr sz="1400" b="0">
              <a:solidFill>
                <a:srgbClr val="999999"/>
              </a:solidFill>
            </a:endParaRPr>
          </a:p>
          <a:p>
            <a:pPr marL="0" lvl="0" indent="0" algn="l" rtl="0">
              <a:lnSpc>
                <a:spcPct val="115000"/>
              </a:lnSpc>
              <a:spcBef>
                <a:spcPts val="2000"/>
              </a:spcBef>
              <a:spcAft>
                <a:spcPts val="0"/>
              </a:spcAft>
              <a:buNone/>
            </a:pPr>
            <a:endParaRPr sz="1400" b="0">
              <a:solidFill>
                <a:srgbClr val="999999"/>
              </a:solidFill>
            </a:endParaRPr>
          </a:p>
          <a:p>
            <a:pPr marL="0" lvl="0" indent="0" algn="l" rtl="0">
              <a:lnSpc>
                <a:spcPct val="115000"/>
              </a:lnSpc>
              <a:spcBef>
                <a:spcPts val="2000"/>
              </a:spcBef>
              <a:spcAft>
                <a:spcPts val="2000"/>
              </a:spcAft>
              <a:buNone/>
            </a:pPr>
            <a:endParaRPr sz="1400" b="0">
              <a:solidFill>
                <a:srgbClr val="999999"/>
              </a:solidFill>
            </a:endParaRPr>
          </a:p>
        </p:txBody>
      </p:sp>
      <p:sp>
        <p:nvSpPr>
          <p:cNvPr id="998" name="Google Shape;998;p109"/>
          <p:cNvSpPr txBox="1">
            <a:spLocks noGrp="1"/>
          </p:cNvSpPr>
          <p:nvPr>
            <p:ph type="title"/>
          </p:nvPr>
        </p:nvSpPr>
        <p:spPr>
          <a:xfrm>
            <a:off x="482425" y="238350"/>
            <a:ext cx="4766100" cy="222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200">
                <a:solidFill>
                  <a:srgbClr val="9CC927"/>
                </a:solidFill>
              </a:rPr>
              <a:t>PRESENTACIÓN Y DIFUSIÓN</a:t>
            </a:r>
            <a:endParaRPr sz="1000" b="0">
              <a:solidFill>
                <a:srgbClr val="9CC927"/>
              </a:solidFill>
              <a:latin typeface="Ubuntu Light"/>
              <a:ea typeface="Ubuntu Light"/>
              <a:cs typeface="Ubuntu Light"/>
              <a:sym typeface="Ubuntu Light"/>
            </a:endParaRPr>
          </a:p>
        </p:txBody>
      </p:sp>
      <p:grpSp>
        <p:nvGrpSpPr>
          <p:cNvPr id="999" name="Google Shape;999;p109"/>
          <p:cNvGrpSpPr/>
          <p:nvPr/>
        </p:nvGrpSpPr>
        <p:grpSpPr>
          <a:xfrm>
            <a:off x="7534143" y="654702"/>
            <a:ext cx="1113038" cy="1199881"/>
            <a:chOff x="-13528775" y="2507400"/>
            <a:chExt cx="352875" cy="352875"/>
          </a:xfrm>
        </p:grpSpPr>
        <p:sp>
          <p:nvSpPr>
            <p:cNvPr id="1000" name="Google Shape;1000;p109"/>
            <p:cNvSpPr/>
            <p:nvPr/>
          </p:nvSpPr>
          <p:spPr>
            <a:xfrm>
              <a:off x="-13528775" y="2507400"/>
              <a:ext cx="352875" cy="352875"/>
            </a:xfrm>
            <a:custGeom>
              <a:avLst/>
              <a:gdLst/>
              <a:ahLst/>
              <a:cxnLst/>
              <a:rect l="l" t="t" r="r" b="b"/>
              <a:pathLst>
                <a:path w="14115" h="14115" extrusionOk="0">
                  <a:moveTo>
                    <a:pt x="6018" y="851"/>
                  </a:moveTo>
                  <a:lnTo>
                    <a:pt x="7121" y="2489"/>
                  </a:lnTo>
                  <a:lnTo>
                    <a:pt x="5640" y="2489"/>
                  </a:lnTo>
                  <a:lnTo>
                    <a:pt x="4538" y="851"/>
                  </a:lnTo>
                  <a:close/>
                  <a:moveTo>
                    <a:pt x="8507" y="851"/>
                  </a:moveTo>
                  <a:lnTo>
                    <a:pt x="9610" y="2489"/>
                  </a:lnTo>
                  <a:lnTo>
                    <a:pt x="8129" y="2489"/>
                  </a:lnTo>
                  <a:lnTo>
                    <a:pt x="7026" y="851"/>
                  </a:lnTo>
                  <a:close/>
                  <a:moveTo>
                    <a:pt x="10996" y="851"/>
                  </a:moveTo>
                  <a:lnTo>
                    <a:pt x="12099" y="2489"/>
                  </a:lnTo>
                  <a:lnTo>
                    <a:pt x="10586" y="2489"/>
                  </a:lnTo>
                  <a:lnTo>
                    <a:pt x="9484" y="851"/>
                  </a:lnTo>
                  <a:close/>
                  <a:moveTo>
                    <a:pt x="12855" y="851"/>
                  </a:moveTo>
                  <a:cubicBezTo>
                    <a:pt x="13075" y="851"/>
                    <a:pt x="13264" y="1040"/>
                    <a:pt x="13264" y="1260"/>
                  </a:cubicBezTo>
                  <a:lnTo>
                    <a:pt x="13264" y="2489"/>
                  </a:lnTo>
                  <a:lnTo>
                    <a:pt x="13075" y="2489"/>
                  </a:lnTo>
                  <a:lnTo>
                    <a:pt x="11973" y="851"/>
                  </a:lnTo>
                  <a:close/>
                  <a:moveTo>
                    <a:pt x="7121" y="3308"/>
                  </a:moveTo>
                  <a:lnTo>
                    <a:pt x="6018" y="4978"/>
                  </a:lnTo>
                  <a:lnTo>
                    <a:pt x="4538" y="4978"/>
                  </a:lnTo>
                  <a:lnTo>
                    <a:pt x="5640" y="3308"/>
                  </a:lnTo>
                  <a:close/>
                  <a:moveTo>
                    <a:pt x="9610" y="3308"/>
                  </a:moveTo>
                  <a:lnTo>
                    <a:pt x="8507" y="4978"/>
                  </a:lnTo>
                  <a:lnTo>
                    <a:pt x="7026" y="4978"/>
                  </a:lnTo>
                  <a:lnTo>
                    <a:pt x="8129" y="3308"/>
                  </a:lnTo>
                  <a:close/>
                  <a:moveTo>
                    <a:pt x="12099" y="3308"/>
                  </a:moveTo>
                  <a:lnTo>
                    <a:pt x="10996" y="4978"/>
                  </a:lnTo>
                  <a:lnTo>
                    <a:pt x="9484" y="4978"/>
                  </a:lnTo>
                  <a:lnTo>
                    <a:pt x="10586" y="3308"/>
                  </a:lnTo>
                  <a:close/>
                  <a:moveTo>
                    <a:pt x="13264" y="3308"/>
                  </a:moveTo>
                  <a:lnTo>
                    <a:pt x="13264" y="4978"/>
                  </a:lnTo>
                  <a:lnTo>
                    <a:pt x="11973" y="4978"/>
                  </a:lnTo>
                  <a:lnTo>
                    <a:pt x="13075" y="3308"/>
                  </a:lnTo>
                  <a:close/>
                  <a:moveTo>
                    <a:pt x="3561" y="851"/>
                  </a:moveTo>
                  <a:lnTo>
                    <a:pt x="4916" y="2930"/>
                  </a:lnTo>
                  <a:lnTo>
                    <a:pt x="3561" y="5009"/>
                  </a:lnTo>
                  <a:lnTo>
                    <a:pt x="820" y="5009"/>
                  </a:lnTo>
                  <a:lnTo>
                    <a:pt x="820" y="1323"/>
                  </a:lnTo>
                  <a:cubicBezTo>
                    <a:pt x="788" y="1040"/>
                    <a:pt x="977" y="851"/>
                    <a:pt x="1230" y="851"/>
                  </a:cubicBezTo>
                  <a:close/>
                  <a:moveTo>
                    <a:pt x="13264" y="5797"/>
                  </a:moveTo>
                  <a:lnTo>
                    <a:pt x="13264" y="12886"/>
                  </a:lnTo>
                  <a:cubicBezTo>
                    <a:pt x="13264" y="13138"/>
                    <a:pt x="13075" y="13327"/>
                    <a:pt x="12855" y="13327"/>
                  </a:cubicBezTo>
                  <a:lnTo>
                    <a:pt x="1230" y="13327"/>
                  </a:lnTo>
                  <a:cubicBezTo>
                    <a:pt x="1009" y="13327"/>
                    <a:pt x="851" y="13138"/>
                    <a:pt x="851" y="12886"/>
                  </a:cubicBezTo>
                  <a:lnTo>
                    <a:pt x="851" y="5797"/>
                  </a:lnTo>
                  <a:close/>
                  <a:moveTo>
                    <a:pt x="1230" y="0"/>
                  </a:moveTo>
                  <a:cubicBezTo>
                    <a:pt x="568" y="0"/>
                    <a:pt x="1" y="567"/>
                    <a:pt x="1" y="1260"/>
                  </a:cubicBezTo>
                  <a:lnTo>
                    <a:pt x="1" y="12886"/>
                  </a:lnTo>
                  <a:cubicBezTo>
                    <a:pt x="1" y="13547"/>
                    <a:pt x="568" y="14114"/>
                    <a:pt x="1230" y="14114"/>
                  </a:cubicBezTo>
                  <a:lnTo>
                    <a:pt x="12855" y="14114"/>
                  </a:lnTo>
                  <a:cubicBezTo>
                    <a:pt x="13516" y="14114"/>
                    <a:pt x="14115" y="13547"/>
                    <a:pt x="14115" y="12886"/>
                  </a:cubicBezTo>
                  <a:lnTo>
                    <a:pt x="14115" y="1260"/>
                  </a:lnTo>
                  <a:cubicBezTo>
                    <a:pt x="14115" y="599"/>
                    <a:pt x="13548" y="0"/>
                    <a:pt x="12855" y="0"/>
                  </a:cubicBezTo>
                  <a:close/>
                </a:path>
              </a:pathLst>
            </a:custGeom>
            <a:solidFill>
              <a:srgbClr val="9CC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09"/>
            <p:cNvSpPr/>
            <p:nvPr/>
          </p:nvSpPr>
          <p:spPr>
            <a:xfrm>
              <a:off x="-13403525" y="2673750"/>
              <a:ext cx="123675" cy="145750"/>
            </a:xfrm>
            <a:custGeom>
              <a:avLst/>
              <a:gdLst/>
              <a:ahLst/>
              <a:cxnLst/>
              <a:rect l="l" t="t" r="r" b="b"/>
              <a:pathLst>
                <a:path w="4947" h="5830" extrusionOk="0">
                  <a:moveTo>
                    <a:pt x="819" y="1159"/>
                  </a:moveTo>
                  <a:lnTo>
                    <a:pt x="3749" y="2924"/>
                  </a:lnTo>
                  <a:lnTo>
                    <a:pt x="819" y="4688"/>
                  </a:lnTo>
                  <a:lnTo>
                    <a:pt x="819" y="1159"/>
                  </a:lnTo>
                  <a:close/>
                  <a:moveTo>
                    <a:pt x="415" y="0"/>
                  </a:moveTo>
                  <a:cubicBezTo>
                    <a:pt x="197" y="0"/>
                    <a:pt x="0" y="166"/>
                    <a:pt x="0" y="403"/>
                  </a:cubicBezTo>
                  <a:lnTo>
                    <a:pt x="0" y="5412"/>
                  </a:lnTo>
                  <a:cubicBezTo>
                    <a:pt x="0" y="5570"/>
                    <a:pt x="63" y="5696"/>
                    <a:pt x="189" y="5759"/>
                  </a:cubicBezTo>
                  <a:cubicBezTo>
                    <a:pt x="252" y="5806"/>
                    <a:pt x="323" y="5830"/>
                    <a:pt x="398" y="5830"/>
                  </a:cubicBezTo>
                  <a:cubicBezTo>
                    <a:pt x="473" y="5830"/>
                    <a:pt x="551" y="5806"/>
                    <a:pt x="630" y="5759"/>
                  </a:cubicBezTo>
                  <a:lnTo>
                    <a:pt x="4757" y="3239"/>
                  </a:lnTo>
                  <a:cubicBezTo>
                    <a:pt x="4883" y="3176"/>
                    <a:pt x="4946" y="3050"/>
                    <a:pt x="4946" y="2892"/>
                  </a:cubicBezTo>
                  <a:cubicBezTo>
                    <a:pt x="4946" y="2735"/>
                    <a:pt x="4883" y="2640"/>
                    <a:pt x="4757" y="2577"/>
                  </a:cubicBezTo>
                  <a:lnTo>
                    <a:pt x="630" y="57"/>
                  </a:lnTo>
                  <a:cubicBezTo>
                    <a:pt x="560" y="18"/>
                    <a:pt x="487" y="0"/>
                    <a:pt x="415" y="0"/>
                  </a:cubicBezTo>
                  <a:close/>
                </a:path>
              </a:pathLst>
            </a:custGeom>
            <a:solidFill>
              <a:srgbClr val="9CC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09"/>
            <p:cNvSpPr/>
            <p:nvPr/>
          </p:nvSpPr>
          <p:spPr>
            <a:xfrm>
              <a:off x="-13486225" y="2559375"/>
              <a:ext cx="40975" cy="41775"/>
            </a:xfrm>
            <a:custGeom>
              <a:avLst/>
              <a:gdLst/>
              <a:ahLst/>
              <a:cxnLst/>
              <a:rect l="l" t="t" r="r" b="b"/>
              <a:pathLst>
                <a:path w="1639" h="1671" extrusionOk="0">
                  <a:moveTo>
                    <a:pt x="819" y="0"/>
                  </a:moveTo>
                  <a:cubicBezTo>
                    <a:pt x="378" y="0"/>
                    <a:pt x="0" y="378"/>
                    <a:pt x="0" y="851"/>
                  </a:cubicBezTo>
                  <a:cubicBezTo>
                    <a:pt x="0" y="1292"/>
                    <a:pt x="378" y="1670"/>
                    <a:pt x="819" y="1670"/>
                  </a:cubicBezTo>
                  <a:cubicBezTo>
                    <a:pt x="1292" y="1670"/>
                    <a:pt x="1638" y="1292"/>
                    <a:pt x="1638" y="851"/>
                  </a:cubicBezTo>
                  <a:cubicBezTo>
                    <a:pt x="1638" y="378"/>
                    <a:pt x="1292" y="0"/>
                    <a:pt x="819" y="0"/>
                  </a:cubicBezTo>
                  <a:close/>
                </a:path>
              </a:pathLst>
            </a:custGeom>
            <a:solidFill>
              <a:srgbClr val="9CC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03" name="Google Shape;1003;p109"/>
          <p:cNvPicPr preferRelativeResize="0"/>
          <p:nvPr/>
        </p:nvPicPr>
        <p:blipFill>
          <a:blip r:embed="rId3">
            <a:alphaModFix/>
          </a:blip>
          <a:stretch>
            <a:fillRect/>
          </a:stretch>
        </p:blipFill>
        <p:spPr>
          <a:xfrm>
            <a:off x="0" y="4412225"/>
            <a:ext cx="3615500" cy="2445775"/>
          </a:xfrm>
          <a:prstGeom prst="rect">
            <a:avLst/>
          </a:prstGeom>
          <a:noFill/>
          <a:ln>
            <a:noFill/>
          </a:ln>
        </p:spPr>
      </p:pic>
      <p:sp>
        <p:nvSpPr>
          <p:cNvPr id="1004" name="Google Shape;1004;p109"/>
          <p:cNvSpPr/>
          <p:nvPr/>
        </p:nvSpPr>
        <p:spPr>
          <a:xfrm>
            <a:off x="3795275" y="3940450"/>
            <a:ext cx="4851900" cy="2297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09"/>
          <p:cNvSpPr txBox="1"/>
          <p:nvPr/>
        </p:nvSpPr>
        <p:spPr>
          <a:xfrm>
            <a:off x="3972925" y="4056300"/>
            <a:ext cx="4484700" cy="83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2000"/>
              </a:spcAft>
              <a:buClr>
                <a:schemeClr val="dk1"/>
              </a:buClr>
              <a:buSzPts val="1100"/>
              <a:buFont typeface="Arial"/>
              <a:buNone/>
            </a:pPr>
            <a:r>
              <a:rPr lang="es" sz="1500">
                <a:solidFill>
                  <a:srgbClr val="999999"/>
                </a:solidFill>
              </a:rPr>
              <a:t>El ABP como modelo metodológico para una educación activa que supone saber hacer y para ello el alumnado debe buscar, comparar, elegir, explicar, evaluar, etc </a:t>
            </a:r>
            <a:r>
              <a:rPr lang="es" sz="1500" b="1">
                <a:solidFill>
                  <a:srgbClr val="999999"/>
                </a:solidFill>
              </a:rPr>
              <a:t>encuentra en el currículo de todas las materias incontables aprendizajes que nos permiten buscar en una fuente próxima y viva.</a:t>
            </a:r>
            <a:endParaRPr sz="1500" b="1"/>
          </a:p>
        </p:txBody>
      </p:sp>
      <p:sp>
        <p:nvSpPr>
          <p:cNvPr id="1006" name="Google Shape;1006;p109"/>
          <p:cNvSpPr txBox="1"/>
          <p:nvPr/>
        </p:nvSpPr>
        <p:spPr>
          <a:xfrm>
            <a:off x="2146050" y="3942175"/>
            <a:ext cx="1469400" cy="39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t>EN DEFINITIVA</a:t>
            </a:r>
            <a:endParaRPr/>
          </a:p>
        </p:txBody>
      </p:sp>
      <p:sp>
        <p:nvSpPr>
          <p:cNvPr id="1007" name="Google Shape;1007;p109"/>
          <p:cNvSpPr txBox="1"/>
          <p:nvPr/>
        </p:nvSpPr>
        <p:spPr>
          <a:xfrm>
            <a:off x="3716175" y="6331500"/>
            <a:ext cx="6763800" cy="2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700"/>
              <a:t>FUENTE IMAGEN  </a:t>
            </a:r>
            <a:r>
              <a:rPr lang="es" sz="700" u="sng">
                <a:solidFill>
                  <a:schemeClr val="hlink"/>
                </a:solidFill>
                <a:hlinkClick r:id="rId4"/>
              </a:rPr>
              <a:t>https://www.realinfluencers.es/2017/01/03/aprendizaje-basado-en-proyectos-innovacion-en-el-aula/</a:t>
            </a:r>
            <a:endParaRPr sz="700"/>
          </a:p>
          <a:p>
            <a:pPr marL="0" lvl="0" indent="0" algn="l" rtl="0">
              <a:spcBef>
                <a:spcPts val="0"/>
              </a:spcBef>
              <a:spcAft>
                <a:spcPts val="0"/>
              </a:spcAft>
              <a:buNone/>
            </a:pPr>
            <a:endParaRPr sz="7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110"/>
          <p:cNvSpPr/>
          <p:nvPr/>
        </p:nvSpPr>
        <p:spPr>
          <a:xfrm>
            <a:off x="0" y="956650"/>
            <a:ext cx="9144000" cy="4979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10"/>
          <p:cNvSpPr txBox="1">
            <a:spLocks noGrp="1"/>
          </p:cNvSpPr>
          <p:nvPr>
            <p:ph type="title"/>
          </p:nvPr>
        </p:nvSpPr>
        <p:spPr>
          <a:xfrm>
            <a:off x="5153475" y="2115025"/>
            <a:ext cx="3055500" cy="1485900"/>
          </a:xfrm>
          <a:prstGeom prst="rect">
            <a:avLst/>
          </a:prstGeom>
        </p:spPr>
        <p:txBody>
          <a:bodyPr spcFirstLastPara="1" wrap="square" lIns="91425" tIns="91425" rIns="91425" bIns="91425" anchor="b" anchorCtr="0">
            <a:noAutofit/>
          </a:bodyPr>
          <a:lstStyle/>
          <a:p>
            <a:pPr marL="0" lvl="0" indent="0" algn="l" rtl="0">
              <a:lnSpc>
                <a:spcPct val="128571"/>
              </a:lnSpc>
              <a:spcBef>
                <a:spcPts val="0"/>
              </a:spcBef>
              <a:spcAft>
                <a:spcPts val="0"/>
              </a:spcAft>
              <a:buClr>
                <a:schemeClr val="dk1"/>
              </a:buClr>
              <a:buSzPts val="1100"/>
              <a:buFont typeface="Arial"/>
              <a:buNone/>
            </a:pPr>
            <a:r>
              <a:rPr lang="es" b="0"/>
              <a:t>Setting the Standard for Project Based Learning</a:t>
            </a:r>
            <a:endParaRPr sz="2100">
              <a:solidFill>
                <a:srgbClr val="0F1111"/>
              </a:solidFill>
              <a:highlight>
                <a:srgbClr val="FFFFFF"/>
              </a:highlight>
            </a:endParaRPr>
          </a:p>
          <a:p>
            <a:pPr marL="0" lvl="0" indent="0" algn="l" rtl="0">
              <a:lnSpc>
                <a:spcPct val="100000"/>
              </a:lnSpc>
              <a:spcBef>
                <a:spcPts val="600"/>
              </a:spcBef>
              <a:spcAft>
                <a:spcPts val="0"/>
              </a:spcAft>
              <a:buClr>
                <a:schemeClr val="dk1"/>
              </a:buClr>
              <a:buSzPts val="1100"/>
              <a:buFont typeface="Arial"/>
              <a:buNone/>
            </a:pPr>
            <a:endParaRPr b="0"/>
          </a:p>
        </p:txBody>
      </p:sp>
      <p:sp>
        <p:nvSpPr>
          <p:cNvPr id="1014" name="Google Shape;1014;p110"/>
          <p:cNvSpPr txBox="1">
            <a:spLocks noGrp="1"/>
          </p:cNvSpPr>
          <p:nvPr>
            <p:ph type="subTitle" idx="1"/>
          </p:nvPr>
        </p:nvSpPr>
        <p:spPr>
          <a:xfrm>
            <a:off x="5153475" y="2948400"/>
            <a:ext cx="3245400" cy="1704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s" sz="1500">
                <a:solidFill>
                  <a:schemeClr val="dk2"/>
                </a:solidFill>
                <a:uFill>
                  <a:noFill/>
                </a:u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John Larmer</a:t>
            </a:r>
            <a:r>
              <a:rPr lang="es" sz="1500">
                <a:solidFill>
                  <a:schemeClr val="dk2"/>
                </a:solidFill>
              </a:rPr>
              <a:t> (Autor), </a:t>
            </a:r>
            <a:r>
              <a:rPr lang="es" sz="1500">
                <a:solidFill>
                  <a:schemeClr val="dk2"/>
                </a:solidFill>
                <a:uFill>
                  <a:noFill/>
                </a:u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John Mergendoller</a:t>
            </a:r>
            <a:r>
              <a:rPr lang="es" sz="1500">
                <a:solidFill>
                  <a:schemeClr val="dk2"/>
                </a:solidFill>
              </a:rPr>
              <a:t> (Autor), </a:t>
            </a:r>
            <a:r>
              <a:rPr lang="es" sz="1500">
                <a:solidFill>
                  <a:schemeClr val="dk2"/>
                </a:solidFill>
                <a:uFill>
                  <a:noFill/>
                </a:u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Suzie Boss</a:t>
            </a:r>
            <a:r>
              <a:rPr lang="es" sz="1500">
                <a:solidFill>
                  <a:schemeClr val="dk2"/>
                </a:solidFill>
              </a:rPr>
              <a:t>  (Autor)</a:t>
            </a:r>
            <a:endParaRPr sz="2300" b="1">
              <a:solidFill>
                <a:schemeClr val="dk1"/>
              </a:solidFill>
              <a:highlight>
                <a:srgbClr val="F9F9F9"/>
              </a:highlight>
              <a:latin typeface="Roboto"/>
              <a:ea typeface="Roboto"/>
              <a:cs typeface="Roboto"/>
              <a:sym typeface="Roboto"/>
            </a:endParaRPr>
          </a:p>
          <a:p>
            <a:pPr marL="0" lvl="0" indent="0" algn="l" rtl="0">
              <a:spcBef>
                <a:spcPts val="0"/>
              </a:spcBef>
              <a:spcAft>
                <a:spcPts val="0"/>
              </a:spcAft>
              <a:buNone/>
            </a:pPr>
            <a:endParaRPr sz="1500">
              <a:solidFill>
                <a:schemeClr val="dk2"/>
              </a:solidFill>
            </a:endParaRPr>
          </a:p>
          <a:p>
            <a:pPr marL="0" lvl="0" indent="0" algn="l" rtl="0">
              <a:spcBef>
                <a:spcPts val="0"/>
              </a:spcBef>
              <a:spcAft>
                <a:spcPts val="0"/>
              </a:spcAft>
              <a:buNone/>
            </a:pPr>
            <a:r>
              <a:rPr lang="es" sz="1500">
                <a:solidFill>
                  <a:schemeClr val="dk2"/>
                </a:solidFill>
              </a:rPr>
              <a:t>https://www.amazon.es/Setting-Standard-Project-Based-Learning/dp/1416620338?source=ps-sl-shoppingads-lpcontext&amp;psc=1</a:t>
            </a:r>
            <a:endParaRPr sz="1500">
              <a:solidFill>
                <a:schemeClr val="dk2"/>
              </a:solidFill>
            </a:endParaRPr>
          </a:p>
          <a:p>
            <a:pPr marL="0" lvl="0" indent="0" algn="l" rtl="0">
              <a:spcBef>
                <a:spcPts val="0"/>
              </a:spcBef>
              <a:spcAft>
                <a:spcPts val="0"/>
              </a:spcAft>
              <a:buNone/>
            </a:pPr>
            <a:endParaRPr sz="1500">
              <a:solidFill>
                <a:schemeClr val="dk2"/>
              </a:solidFill>
            </a:endParaRPr>
          </a:p>
        </p:txBody>
      </p:sp>
      <p:sp>
        <p:nvSpPr>
          <p:cNvPr id="1015" name="Google Shape;1015;p110"/>
          <p:cNvSpPr/>
          <p:nvPr/>
        </p:nvSpPr>
        <p:spPr>
          <a:xfrm rot="10800000">
            <a:off x="1509625" y="1411368"/>
            <a:ext cx="2934600" cy="4035300"/>
          </a:xfrm>
          <a:prstGeom prst="roundRect">
            <a:avLst>
              <a:gd name="adj" fmla="val 4846"/>
            </a:avLst>
          </a:prstGeom>
          <a:noFill/>
          <a:ln w="1905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pic>
        <p:nvPicPr>
          <p:cNvPr id="1016" name="Google Shape;1016;p110"/>
          <p:cNvPicPr preferRelativeResize="0"/>
          <p:nvPr/>
        </p:nvPicPr>
        <p:blipFill>
          <a:blip r:embed="rId6">
            <a:alphaModFix/>
          </a:blip>
          <a:stretch>
            <a:fillRect/>
          </a:stretch>
        </p:blipFill>
        <p:spPr>
          <a:xfrm>
            <a:off x="1697537" y="1611650"/>
            <a:ext cx="2571487" cy="3634725"/>
          </a:xfrm>
          <a:prstGeom prst="rect">
            <a:avLst/>
          </a:prstGeom>
          <a:noFill/>
          <a:ln w="19050" cap="flat" cmpd="sng">
            <a:solidFill>
              <a:srgbClr val="434343"/>
            </a:solidFill>
            <a:prstDash val="solid"/>
            <a:round/>
            <a:headEnd type="none" w="sm" len="sm"/>
            <a:tailEnd type="none" w="sm" len="sm"/>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111"/>
          <p:cNvSpPr/>
          <p:nvPr/>
        </p:nvSpPr>
        <p:spPr>
          <a:xfrm>
            <a:off x="0" y="0"/>
            <a:ext cx="4259700" cy="6858000"/>
          </a:xfrm>
          <a:prstGeom prst="snip2DiagRect">
            <a:avLst>
              <a:gd name="adj1" fmla="val 0"/>
              <a:gd name="adj2" fmla="val 50000"/>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22" name="Google Shape;1022;p111"/>
          <p:cNvCxnSpPr/>
          <p:nvPr/>
        </p:nvCxnSpPr>
        <p:spPr>
          <a:xfrm>
            <a:off x="4778200" y="3707500"/>
            <a:ext cx="676200" cy="0"/>
          </a:xfrm>
          <a:prstGeom prst="straightConnector1">
            <a:avLst/>
          </a:prstGeom>
          <a:noFill/>
          <a:ln w="76200" cap="flat" cmpd="sng">
            <a:solidFill>
              <a:srgbClr val="93C01F"/>
            </a:solidFill>
            <a:prstDash val="solid"/>
            <a:round/>
            <a:headEnd type="none" w="med" len="med"/>
            <a:tailEnd type="none" w="med" len="med"/>
          </a:ln>
        </p:spPr>
      </p:cxnSp>
      <p:sp>
        <p:nvSpPr>
          <p:cNvPr id="1023" name="Google Shape;1023;p111"/>
          <p:cNvSpPr txBox="1">
            <a:spLocks noGrp="1"/>
          </p:cNvSpPr>
          <p:nvPr>
            <p:ph type="title"/>
          </p:nvPr>
        </p:nvSpPr>
        <p:spPr>
          <a:xfrm>
            <a:off x="4598900" y="3016475"/>
            <a:ext cx="4063800" cy="160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s"/>
              <a:t>4</a:t>
            </a:r>
            <a:r>
              <a:rPr lang="es">
                <a:solidFill>
                  <a:srgbClr val="434343"/>
                </a:solidFill>
              </a:rPr>
              <a:t>. </a:t>
            </a:r>
            <a:r>
              <a:rPr lang="es"/>
              <a:t>ABP. El Lienzo como herramienta de aprendizaje y su composición</a:t>
            </a:r>
            <a:endParaRPr sz="1800"/>
          </a:p>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Clr>
                <a:srgbClr val="000000"/>
              </a:buClr>
              <a:buSzPts val="1100"/>
              <a:buFont typeface="Arial"/>
              <a:buNone/>
            </a:pPr>
            <a:endParaRPr/>
          </a:p>
        </p:txBody>
      </p:sp>
      <p:sp>
        <p:nvSpPr>
          <p:cNvPr id="1024" name="Google Shape;1024;p111"/>
          <p:cNvSpPr txBox="1">
            <a:spLocks noGrp="1"/>
          </p:cNvSpPr>
          <p:nvPr>
            <p:ph type="subTitle" idx="1"/>
          </p:nvPr>
        </p:nvSpPr>
        <p:spPr>
          <a:xfrm>
            <a:off x="4598900" y="3957600"/>
            <a:ext cx="3056400" cy="212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600"/>
              <a:t>Pivotar para mejorar</a:t>
            </a:r>
            <a:endParaRPr sz="16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112"/>
          <p:cNvSpPr/>
          <p:nvPr/>
        </p:nvSpPr>
        <p:spPr>
          <a:xfrm>
            <a:off x="406900" y="554993"/>
            <a:ext cx="8330100" cy="5748000"/>
          </a:xfrm>
          <a:prstGeom prst="rect">
            <a:avLst/>
          </a:prstGeom>
          <a:solidFill>
            <a:srgbClr val="85B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12"/>
          <p:cNvSpPr txBox="1">
            <a:spLocks noGrp="1"/>
          </p:cNvSpPr>
          <p:nvPr>
            <p:ph type="title"/>
          </p:nvPr>
        </p:nvSpPr>
        <p:spPr>
          <a:xfrm>
            <a:off x="1058875" y="1795775"/>
            <a:ext cx="6909600" cy="64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FFFFFF"/>
                </a:solidFill>
              </a:rPr>
              <a:t>DIFERENTES ALTERNATIVAS DE CANVAS</a:t>
            </a:r>
            <a:endParaRPr>
              <a:solidFill>
                <a:srgbClr val="FFFFFF"/>
              </a:solidFill>
            </a:endParaRPr>
          </a:p>
        </p:txBody>
      </p:sp>
      <p:pic>
        <p:nvPicPr>
          <p:cNvPr id="1031" name="Google Shape;1031;p112"/>
          <p:cNvPicPr preferRelativeResize="0"/>
          <p:nvPr/>
        </p:nvPicPr>
        <p:blipFill rotWithShape="1">
          <a:blip r:embed="rId3">
            <a:alphaModFix/>
          </a:blip>
          <a:srcRect b="5678"/>
          <a:stretch/>
        </p:blipFill>
        <p:spPr>
          <a:xfrm>
            <a:off x="699800" y="2659225"/>
            <a:ext cx="3685600" cy="2386300"/>
          </a:xfrm>
          <a:prstGeom prst="rect">
            <a:avLst/>
          </a:prstGeom>
          <a:noFill/>
          <a:ln>
            <a:noFill/>
          </a:ln>
        </p:spPr>
      </p:pic>
      <p:pic>
        <p:nvPicPr>
          <p:cNvPr id="1032" name="Google Shape;1032;p112"/>
          <p:cNvPicPr preferRelativeResize="0"/>
          <p:nvPr/>
        </p:nvPicPr>
        <p:blipFill>
          <a:blip r:embed="rId4">
            <a:alphaModFix/>
          </a:blip>
          <a:stretch>
            <a:fillRect/>
          </a:stretch>
        </p:blipFill>
        <p:spPr>
          <a:xfrm>
            <a:off x="4712700" y="2659226"/>
            <a:ext cx="3487659" cy="2386303"/>
          </a:xfrm>
          <a:prstGeom prst="rect">
            <a:avLst/>
          </a:prstGeom>
          <a:noFill/>
          <a:ln>
            <a:noFill/>
          </a:ln>
        </p:spPr>
      </p:pic>
      <p:grpSp>
        <p:nvGrpSpPr>
          <p:cNvPr id="1033" name="Google Shape;1033;p112"/>
          <p:cNvGrpSpPr/>
          <p:nvPr/>
        </p:nvGrpSpPr>
        <p:grpSpPr>
          <a:xfrm>
            <a:off x="5395484" y="2927400"/>
            <a:ext cx="2057430" cy="1982468"/>
            <a:chOff x="1674750" y="3254050"/>
            <a:chExt cx="294575" cy="295375"/>
          </a:xfrm>
        </p:grpSpPr>
        <p:sp>
          <p:nvSpPr>
            <p:cNvPr id="1034" name="Google Shape;1034;p112"/>
            <p:cNvSpPr/>
            <p:nvPr/>
          </p:nvSpPr>
          <p:spPr>
            <a:xfrm>
              <a:off x="1691275" y="3351700"/>
              <a:ext cx="278050" cy="197725"/>
            </a:xfrm>
            <a:custGeom>
              <a:avLst/>
              <a:gdLst/>
              <a:ahLst/>
              <a:cxnLst/>
              <a:rect l="l" t="t" r="r" b="b"/>
              <a:pathLst>
                <a:path w="11122" h="7909" extrusionOk="0">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solidFill>
              <a:srgbClr val="85B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12"/>
            <p:cNvSpPr/>
            <p:nvPr/>
          </p:nvSpPr>
          <p:spPr>
            <a:xfrm>
              <a:off x="1674750" y="3254050"/>
              <a:ext cx="277250" cy="197900"/>
            </a:xfrm>
            <a:custGeom>
              <a:avLst/>
              <a:gdLst/>
              <a:ahLst/>
              <a:cxnLst/>
              <a:rect l="l" t="t" r="r" b="b"/>
              <a:pathLst>
                <a:path w="11090" h="7916" extrusionOk="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solidFill>
              <a:srgbClr val="85B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12"/>
            <p:cNvSpPr/>
            <p:nvPr/>
          </p:nvSpPr>
          <p:spPr>
            <a:xfrm>
              <a:off x="1727500" y="3306825"/>
              <a:ext cx="189075" cy="189050"/>
            </a:xfrm>
            <a:custGeom>
              <a:avLst/>
              <a:gdLst/>
              <a:ahLst/>
              <a:cxnLst/>
              <a:rect l="l" t="t" r="r" b="b"/>
              <a:pathLst>
                <a:path w="7563" h="7562" extrusionOk="0">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solidFill>
              <a:srgbClr val="85B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2D700"/>
        </a:solidFill>
        <a:effectLst/>
      </p:bgPr>
    </p:bg>
    <p:spTree>
      <p:nvGrpSpPr>
        <p:cNvPr id="1" name="Shape 1040"/>
        <p:cNvGrpSpPr/>
        <p:nvPr/>
      </p:nvGrpSpPr>
      <p:grpSpPr>
        <a:xfrm>
          <a:off x="0" y="0"/>
          <a:ext cx="0" cy="0"/>
          <a:chOff x="0" y="0"/>
          <a:chExt cx="0" cy="0"/>
        </a:xfrm>
      </p:grpSpPr>
      <p:sp>
        <p:nvSpPr>
          <p:cNvPr id="1041" name="Google Shape;1041;p113"/>
          <p:cNvSpPr/>
          <p:nvPr/>
        </p:nvSpPr>
        <p:spPr>
          <a:xfrm>
            <a:off x="3639975" y="3765500"/>
            <a:ext cx="4935000" cy="12783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13"/>
          <p:cNvSpPr/>
          <p:nvPr/>
        </p:nvSpPr>
        <p:spPr>
          <a:xfrm>
            <a:off x="468838"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666666"/>
              </a:solidFill>
              <a:latin typeface="Ubuntu"/>
              <a:ea typeface="Ubuntu"/>
              <a:cs typeface="Ubuntu"/>
              <a:sym typeface="Ubuntu"/>
            </a:endParaRPr>
          </a:p>
        </p:txBody>
      </p:sp>
      <p:sp>
        <p:nvSpPr>
          <p:cNvPr id="1043" name="Google Shape;1043;p113"/>
          <p:cNvSpPr txBox="1">
            <a:spLocks noGrp="1"/>
          </p:cNvSpPr>
          <p:nvPr>
            <p:ph type="title"/>
          </p:nvPr>
        </p:nvSpPr>
        <p:spPr>
          <a:xfrm>
            <a:off x="482425" y="634625"/>
            <a:ext cx="5104200" cy="77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200"/>
              <a:t>Primer modelo - 10 pasos   </a:t>
            </a:r>
            <a:endParaRPr sz="1000" b="0">
              <a:solidFill>
                <a:srgbClr val="999999"/>
              </a:solidFill>
              <a:latin typeface="Ubuntu Light"/>
              <a:ea typeface="Ubuntu Light"/>
              <a:cs typeface="Ubuntu Light"/>
              <a:sym typeface="Ubuntu Light"/>
            </a:endParaRPr>
          </a:p>
        </p:txBody>
      </p:sp>
      <p:pic>
        <p:nvPicPr>
          <p:cNvPr id="1044" name="Google Shape;1044;p113"/>
          <p:cNvPicPr preferRelativeResize="0"/>
          <p:nvPr/>
        </p:nvPicPr>
        <p:blipFill rotWithShape="1">
          <a:blip r:embed="rId3">
            <a:alphaModFix/>
          </a:blip>
          <a:srcRect t="13184" b="5679"/>
          <a:stretch/>
        </p:blipFill>
        <p:spPr>
          <a:xfrm>
            <a:off x="528950" y="1457900"/>
            <a:ext cx="8209875" cy="4845099"/>
          </a:xfrm>
          <a:prstGeom prst="rect">
            <a:avLst/>
          </a:prstGeom>
          <a:noFill/>
          <a:ln>
            <a:noFill/>
          </a:ln>
        </p:spPr>
      </p:pic>
      <p:sp>
        <p:nvSpPr>
          <p:cNvPr id="1045" name="Google Shape;1045;p113"/>
          <p:cNvSpPr txBox="1"/>
          <p:nvPr/>
        </p:nvSpPr>
        <p:spPr>
          <a:xfrm>
            <a:off x="7400979" y="6343128"/>
            <a:ext cx="2426100" cy="11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800" b="1">
                <a:solidFill>
                  <a:srgbClr val="666666"/>
                </a:solidFill>
              </a:rPr>
              <a:t>AULAPLANETA.COM</a:t>
            </a:r>
            <a:endParaRPr sz="500" b="1">
              <a:solidFill>
                <a:srgbClr val="666666"/>
              </a:solidFill>
            </a:endParaRPr>
          </a:p>
        </p:txBody>
      </p:sp>
      <p:sp>
        <p:nvSpPr>
          <p:cNvPr id="1046" name="Google Shape;1046;p113"/>
          <p:cNvSpPr/>
          <p:nvPr/>
        </p:nvSpPr>
        <p:spPr>
          <a:xfrm>
            <a:off x="7826049" y="599750"/>
            <a:ext cx="851571" cy="858152"/>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13"/>
          <p:cNvSpPr/>
          <p:nvPr/>
        </p:nvSpPr>
        <p:spPr>
          <a:xfrm>
            <a:off x="6449775" y="4012175"/>
            <a:ext cx="478200" cy="956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2D700"/>
        </a:solidFill>
        <a:effectLst/>
      </p:bgPr>
    </p:bg>
    <p:spTree>
      <p:nvGrpSpPr>
        <p:cNvPr id="1" name="Shape 1051"/>
        <p:cNvGrpSpPr/>
        <p:nvPr/>
      </p:nvGrpSpPr>
      <p:grpSpPr>
        <a:xfrm>
          <a:off x="0" y="0"/>
          <a:ext cx="0" cy="0"/>
          <a:chOff x="0" y="0"/>
          <a:chExt cx="0" cy="0"/>
        </a:xfrm>
      </p:grpSpPr>
      <p:sp>
        <p:nvSpPr>
          <p:cNvPr id="1052" name="Google Shape;1052;p114"/>
          <p:cNvSpPr/>
          <p:nvPr/>
        </p:nvSpPr>
        <p:spPr>
          <a:xfrm>
            <a:off x="3639975" y="3765500"/>
            <a:ext cx="4935000" cy="12783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14"/>
          <p:cNvSpPr/>
          <p:nvPr/>
        </p:nvSpPr>
        <p:spPr>
          <a:xfrm>
            <a:off x="481450"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666666"/>
              </a:solidFill>
              <a:latin typeface="Ubuntu"/>
              <a:ea typeface="Ubuntu"/>
              <a:cs typeface="Ubuntu"/>
              <a:sym typeface="Ubuntu"/>
            </a:endParaRPr>
          </a:p>
        </p:txBody>
      </p:sp>
      <p:sp>
        <p:nvSpPr>
          <p:cNvPr id="1054" name="Google Shape;1054;p114"/>
          <p:cNvSpPr txBox="1"/>
          <p:nvPr/>
        </p:nvSpPr>
        <p:spPr>
          <a:xfrm>
            <a:off x="615400" y="1409225"/>
            <a:ext cx="8062200" cy="15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a:solidFill>
                  <a:srgbClr val="666666"/>
                </a:solidFill>
                <a:latin typeface="Ubuntu"/>
                <a:ea typeface="Ubuntu"/>
                <a:cs typeface="Ubuntu"/>
                <a:sym typeface="Ubuntu"/>
              </a:rPr>
              <a:t>1-Selección del tema y planteamiento de la pregunta guía.</a:t>
            </a:r>
            <a:r>
              <a:rPr lang="es">
                <a:solidFill>
                  <a:srgbClr val="999999"/>
                </a:solidFill>
                <a:latin typeface="Ubuntu"/>
                <a:ea typeface="Ubuntu"/>
                <a:cs typeface="Ubuntu"/>
                <a:sym typeface="Ubuntu"/>
              </a:rPr>
              <a:t/>
            </a:r>
            <a:br>
              <a:rPr lang="es">
                <a:solidFill>
                  <a:srgbClr val="999999"/>
                </a:solidFill>
                <a:latin typeface="Ubuntu"/>
                <a:ea typeface="Ubuntu"/>
                <a:cs typeface="Ubuntu"/>
                <a:sym typeface="Ubuntu"/>
              </a:rPr>
            </a:br>
            <a:r>
              <a:rPr lang="es" sz="1200">
                <a:solidFill>
                  <a:srgbClr val="999999"/>
                </a:solidFill>
                <a:latin typeface="Ubuntu"/>
                <a:ea typeface="Ubuntu"/>
                <a:cs typeface="Ubuntu"/>
                <a:sym typeface="Ubuntu"/>
              </a:rPr>
              <a:t>La elección del tema debe ir ligado a la realidad de los alumnos.</a:t>
            </a:r>
            <a:endParaRPr sz="1200">
              <a:solidFill>
                <a:srgbClr val="999999"/>
              </a:solidFill>
              <a:latin typeface="Ubuntu"/>
              <a:ea typeface="Ubuntu"/>
              <a:cs typeface="Ubuntu"/>
              <a:sym typeface="Ubuntu"/>
            </a:endParaRPr>
          </a:p>
          <a:p>
            <a:pPr marL="0" lvl="0" indent="0" algn="l" rtl="0">
              <a:spcBef>
                <a:spcPts val="0"/>
              </a:spcBef>
              <a:spcAft>
                <a:spcPts val="0"/>
              </a:spcAft>
              <a:buNone/>
            </a:pPr>
            <a:r>
              <a:rPr lang="es" sz="1200">
                <a:solidFill>
                  <a:srgbClr val="999999"/>
                </a:solidFill>
                <a:latin typeface="Ubuntu"/>
                <a:ea typeface="Ubuntu"/>
                <a:cs typeface="Ubuntu"/>
                <a:sym typeface="Ubuntu"/>
              </a:rPr>
              <a:t>Les debe motivar a aprender y permitir desarrollar los objetivos cognitivos y competenciales. </a:t>
            </a:r>
            <a:endParaRPr sz="1200">
              <a:solidFill>
                <a:srgbClr val="999999"/>
              </a:solidFill>
              <a:latin typeface="Ubuntu"/>
              <a:ea typeface="Ubuntu"/>
              <a:cs typeface="Ubuntu"/>
              <a:sym typeface="Ubuntu"/>
            </a:endParaRPr>
          </a:p>
          <a:p>
            <a:pPr marL="0" lvl="0" indent="0" algn="l" rtl="0">
              <a:spcBef>
                <a:spcPts val="0"/>
              </a:spcBef>
              <a:spcAft>
                <a:spcPts val="0"/>
              </a:spcAft>
              <a:buNone/>
            </a:pPr>
            <a:r>
              <a:rPr lang="es" sz="1200" b="1">
                <a:solidFill>
                  <a:srgbClr val="999999"/>
                </a:solidFill>
                <a:latin typeface="Ubuntu"/>
                <a:ea typeface="Ubuntu"/>
                <a:cs typeface="Ubuntu"/>
                <a:sym typeface="Ubuntu"/>
              </a:rPr>
              <a:t>Pregunta guía abierta que te ayude a detectar sus conocimientos previos sobre el tema </a:t>
            </a:r>
            <a:r>
              <a:rPr lang="es" sz="1200">
                <a:solidFill>
                  <a:srgbClr val="999999"/>
                </a:solidFill>
                <a:latin typeface="Ubuntu"/>
                <a:ea typeface="Ubuntu"/>
                <a:cs typeface="Ubuntu"/>
                <a:sym typeface="Ubuntu"/>
              </a:rPr>
              <a:t>y les invite a pensar qué deben investigar que estrategias deben poner en marcha para resolver la cuestión. </a:t>
            </a:r>
            <a:endParaRPr sz="1200">
              <a:solidFill>
                <a:srgbClr val="999999"/>
              </a:solidFill>
              <a:latin typeface="Ubuntu"/>
              <a:ea typeface="Ubuntu"/>
              <a:cs typeface="Ubuntu"/>
              <a:sym typeface="Ubuntu"/>
            </a:endParaRPr>
          </a:p>
          <a:p>
            <a:pPr marL="0" lvl="0" indent="0" algn="l" rtl="0">
              <a:spcBef>
                <a:spcPts val="0"/>
              </a:spcBef>
              <a:spcAft>
                <a:spcPts val="0"/>
              </a:spcAft>
              <a:buNone/>
            </a:pPr>
            <a:endParaRPr sz="1200">
              <a:solidFill>
                <a:srgbClr val="999999"/>
              </a:solidFill>
              <a:latin typeface="Ubuntu"/>
              <a:ea typeface="Ubuntu"/>
              <a:cs typeface="Ubuntu"/>
              <a:sym typeface="Ubuntu"/>
            </a:endParaRPr>
          </a:p>
          <a:p>
            <a:pPr marL="0" lvl="0" indent="0" algn="l" rtl="0">
              <a:spcBef>
                <a:spcPts val="0"/>
              </a:spcBef>
              <a:spcAft>
                <a:spcPts val="0"/>
              </a:spcAft>
              <a:buNone/>
            </a:pPr>
            <a:r>
              <a:rPr lang="es" sz="1200" i="1">
                <a:solidFill>
                  <a:srgbClr val="999999"/>
                </a:solidFill>
                <a:latin typeface="Ubuntu"/>
                <a:ea typeface="Ubuntu"/>
                <a:cs typeface="Ubuntu"/>
                <a:sym typeface="Ubuntu"/>
              </a:rPr>
              <a:t>Por ejemplo: ¿Cómo concienciarías a los habitantes de tu ciudad acerca de los hábitos saludables? ¿Qué campaña realizarías para dar a conocer a los turistas la historia de tu región? ¿Es posible la vida en Marte?</a:t>
            </a:r>
            <a:endParaRPr sz="1000" i="1">
              <a:solidFill>
                <a:srgbClr val="4D4D4D"/>
              </a:solidFill>
              <a:highlight>
                <a:srgbClr val="F4F4F4"/>
              </a:highlight>
            </a:endParaRPr>
          </a:p>
          <a:p>
            <a:pPr marL="0" lvl="0" indent="0" algn="l" rtl="0">
              <a:spcBef>
                <a:spcPts val="0"/>
              </a:spcBef>
              <a:spcAft>
                <a:spcPts val="0"/>
              </a:spcAft>
              <a:buNone/>
            </a:pPr>
            <a:endParaRPr sz="1200">
              <a:solidFill>
                <a:srgbClr val="999999"/>
              </a:solidFill>
              <a:latin typeface="Ubuntu"/>
              <a:ea typeface="Ubuntu"/>
              <a:cs typeface="Ubuntu"/>
              <a:sym typeface="Ubuntu"/>
            </a:endParaRPr>
          </a:p>
        </p:txBody>
      </p:sp>
      <p:sp>
        <p:nvSpPr>
          <p:cNvPr id="1055" name="Google Shape;1055;p114"/>
          <p:cNvSpPr txBox="1">
            <a:spLocks noGrp="1"/>
          </p:cNvSpPr>
          <p:nvPr>
            <p:ph type="title"/>
          </p:nvPr>
        </p:nvSpPr>
        <p:spPr>
          <a:xfrm>
            <a:off x="482425" y="634625"/>
            <a:ext cx="5104200" cy="77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200"/>
              <a:t>Primer modelo - 10 pasos</a:t>
            </a:r>
            <a:endParaRPr sz="1000" b="0">
              <a:solidFill>
                <a:srgbClr val="999999"/>
              </a:solidFill>
              <a:latin typeface="Ubuntu Light"/>
              <a:ea typeface="Ubuntu Light"/>
              <a:cs typeface="Ubuntu Light"/>
              <a:sym typeface="Ubuntu Light"/>
            </a:endParaRPr>
          </a:p>
        </p:txBody>
      </p:sp>
      <p:sp>
        <p:nvSpPr>
          <p:cNvPr id="1056" name="Google Shape;1056;p114"/>
          <p:cNvSpPr txBox="1"/>
          <p:nvPr/>
        </p:nvSpPr>
        <p:spPr>
          <a:xfrm>
            <a:off x="615400" y="2939450"/>
            <a:ext cx="8062200" cy="26256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s" sz="1600">
                <a:solidFill>
                  <a:srgbClr val="666666"/>
                </a:solidFill>
                <a:latin typeface="Ubuntu"/>
                <a:ea typeface="Ubuntu"/>
                <a:cs typeface="Ubuntu"/>
                <a:sym typeface="Ubuntu"/>
              </a:rPr>
              <a:t>2-Formación de los equipos.</a:t>
            </a:r>
            <a:endParaRPr sz="1600">
              <a:solidFill>
                <a:srgbClr val="666666"/>
              </a:solidFill>
              <a:latin typeface="Ubuntu"/>
              <a:ea typeface="Ubuntu"/>
              <a:cs typeface="Ubuntu"/>
              <a:sym typeface="Ubuntu"/>
            </a:endParaRPr>
          </a:p>
          <a:p>
            <a:pPr marL="0" lvl="0" indent="0" algn="l" rtl="0">
              <a:spcBef>
                <a:spcPts val="1000"/>
              </a:spcBef>
              <a:spcAft>
                <a:spcPts val="0"/>
              </a:spcAft>
              <a:buNone/>
            </a:pPr>
            <a:r>
              <a:rPr lang="es" sz="1600">
                <a:solidFill>
                  <a:srgbClr val="666666"/>
                </a:solidFill>
                <a:latin typeface="Ubuntu"/>
                <a:ea typeface="Ubuntu"/>
                <a:cs typeface="Ubuntu"/>
                <a:sym typeface="Ubuntu"/>
              </a:rPr>
              <a:t>3-Definición del producto o reto final</a:t>
            </a:r>
            <a:r>
              <a:rPr lang="es" sz="1000" b="1">
                <a:solidFill>
                  <a:srgbClr val="4D4D4D"/>
                </a:solidFill>
                <a:highlight>
                  <a:srgbClr val="F4F4F4"/>
                </a:highlight>
              </a:rPr>
              <a:t>. </a:t>
            </a:r>
            <a:r>
              <a:rPr lang="es" sz="1200">
                <a:solidFill>
                  <a:srgbClr val="999999"/>
                </a:solidFill>
                <a:latin typeface="Ubuntu"/>
                <a:ea typeface="Ubuntu"/>
                <a:cs typeface="Ubuntu"/>
                <a:sym typeface="Ubuntu"/>
              </a:rPr>
              <a:t>E</a:t>
            </a:r>
            <a:r>
              <a:rPr lang="es" sz="1200" b="1" i="1">
                <a:solidFill>
                  <a:srgbClr val="999999"/>
                </a:solidFill>
                <a:latin typeface="Ubuntu"/>
                <a:ea typeface="Ubuntu"/>
                <a:cs typeface="Ubuntu"/>
                <a:sym typeface="Ubuntu"/>
              </a:rPr>
              <a:t>stablece el producto que deben desarrollar los alumnos en función de las competencias que quieras desarrollar</a:t>
            </a:r>
            <a:r>
              <a:rPr lang="es" sz="1200">
                <a:solidFill>
                  <a:srgbClr val="999999"/>
                </a:solidFill>
                <a:latin typeface="Ubuntu"/>
                <a:ea typeface="Ubuntu"/>
                <a:cs typeface="Ubuntu"/>
                <a:sym typeface="Ubuntu"/>
              </a:rPr>
              <a:t>. Puede tener distintos formatos: un folleto, una campaña, una presentación, una investigación científica, una maqueta… Te recomendamos que les proporciones una rúbrica donde figuren los objetivos cognitivos y competenciales que deben alcanzar, y los criterios para evaluarlos.</a:t>
            </a:r>
            <a:endParaRPr sz="1200">
              <a:solidFill>
                <a:srgbClr val="999999"/>
              </a:solidFill>
              <a:latin typeface="Ubuntu"/>
              <a:ea typeface="Ubuntu"/>
              <a:cs typeface="Ubuntu"/>
              <a:sym typeface="Ubuntu"/>
            </a:endParaRPr>
          </a:p>
          <a:p>
            <a:pPr marL="0" lvl="0" indent="0" algn="l" rtl="0">
              <a:spcBef>
                <a:spcPts val="1000"/>
              </a:spcBef>
              <a:spcAft>
                <a:spcPts val="0"/>
              </a:spcAft>
              <a:buNone/>
            </a:pPr>
            <a:r>
              <a:rPr lang="es" sz="1600">
                <a:solidFill>
                  <a:srgbClr val="666666"/>
                </a:solidFill>
                <a:latin typeface="Ubuntu"/>
                <a:ea typeface="Ubuntu"/>
                <a:cs typeface="Ubuntu"/>
                <a:sym typeface="Ubuntu"/>
              </a:rPr>
              <a:t>4-Planificación.</a:t>
            </a:r>
            <a:r>
              <a:rPr lang="es" sz="1200">
                <a:solidFill>
                  <a:srgbClr val="999999"/>
                </a:solidFill>
                <a:latin typeface="Ubuntu"/>
                <a:ea typeface="Ubuntu"/>
                <a:cs typeface="Ubuntu"/>
                <a:sym typeface="Ubuntu"/>
              </a:rPr>
              <a:t> Pídeles que presenten un </a:t>
            </a:r>
            <a:r>
              <a:rPr lang="es" b="1" i="1">
                <a:solidFill>
                  <a:srgbClr val="999999"/>
                </a:solidFill>
                <a:latin typeface="Ubuntu"/>
                <a:ea typeface="Ubuntu"/>
                <a:cs typeface="Ubuntu"/>
                <a:sym typeface="Ubuntu"/>
              </a:rPr>
              <a:t>plan de trabajo</a:t>
            </a:r>
            <a:r>
              <a:rPr lang="es" sz="1200">
                <a:solidFill>
                  <a:srgbClr val="999999"/>
                </a:solidFill>
                <a:latin typeface="Ubuntu"/>
                <a:ea typeface="Ubuntu"/>
                <a:cs typeface="Ubuntu"/>
                <a:sym typeface="Ubuntu"/>
              </a:rPr>
              <a:t> donde especifiquen las tareas previstas, los encargados de cada una y el calendario para realizarlas.</a:t>
            </a:r>
            <a:endParaRPr sz="1200">
              <a:solidFill>
                <a:srgbClr val="999999"/>
              </a:solidFill>
              <a:latin typeface="Ubuntu"/>
              <a:ea typeface="Ubuntu"/>
              <a:cs typeface="Ubuntu"/>
              <a:sym typeface="Ubuntu"/>
            </a:endParaRPr>
          </a:p>
          <a:p>
            <a:pPr marL="0" lvl="0" indent="0" algn="l" rtl="0">
              <a:spcBef>
                <a:spcPts val="1000"/>
              </a:spcBef>
              <a:spcAft>
                <a:spcPts val="0"/>
              </a:spcAft>
              <a:buNone/>
            </a:pPr>
            <a:r>
              <a:rPr lang="es" sz="1600">
                <a:solidFill>
                  <a:srgbClr val="666666"/>
                </a:solidFill>
                <a:latin typeface="Ubuntu"/>
                <a:ea typeface="Ubuntu"/>
                <a:cs typeface="Ubuntu"/>
                <a:sym typeface="Ubuntu"/>
              </a:rPr>
              <a:t>5. Investigación.</a:t>
            </a:r>
            <a:r>
              <a:rPr lang="es" sz="1200">
                <a:solidFill>
                  <a:srgbClr val="999999"/>
                </a:solidFill>
                <a:latin typeface="Ubuntu"/>
                <a:ea typeface="Ubuntu"/>
                <a:cs typeface="Ubuntu"/>
                <a:sym typeface="Ubuntu"/>
              </a:rPr>
              <a:t> Debes dar autonomía  a tus alumnos para que busquen, contrasten y analicen la información que necesitan para realizar el trabajo. </a:t>
            </a:r>
            <a:r>
              <a:rPr lang="es" b="1" i="1">
                <a:solidFill>
                  <a:srgbClr val="999999"/>
                </a:solidFill>
                <a:latin typeface="Ubuntu"/>
                <a:ea typeface="Ubuntu"/>
                <a:cs typeface="Ubuntu"/>
                <a:sym typeface="Ubuntu"/>
              </a:rPr>
              <a:t>Tú papel es orientarles y actuar como guía.</a:t>
            </a:r>
            <a:endParaRPr sz="1200" b="1" i="1">
              <a:solidFill>
                <a:srgbClr val="4D4D4D"/>
              </a:solidFill>
              <a:highlight>
                <a:srgbClr val="F4F4F4"/>
              </a:highlight>
            </a:endParaRPr>
          </a:p>
          <a:p>
            <a:pPr marL="0" lvl="0" indent="0" algn="l" rtl="0">
              <a:spcBef>
                <a:spcPts val="1000"/>
              </a:spcBef>
              <a:spcAft>
                <a:spcPts val="0"/>
              </a:spcAft>
              <a:buNone/>
            </a:pPr>
            <a:r>
              <a:rPr lang="es" sz="1600">
                <a:solidFill>
                  <a:srgbClr val="666666"/>
                </a:solidFill>
                <a:latin typeface="Ubuntu"/>
                <a:ea typeface="Ubuntu"/>
                <a:cs typeface="Ubuntu"/>
                <a:sym typeface="Ubuntu"/>
              </a:rPr>
              <a:t>6. Análisis y la síntesis.</a:t>
            </a:r>
            <a:r>
              <a:rPr lang="es" sz="1200">
                <a:solidFill>
                  <a:srgbClr val="999999"/>
                </a:solidFill>
                <a:latin typeface="Ubuntu"/>
                <a:ea typeface="Ubuntu"/>
                <a:cs typeface="Ubuntu"/>
                <a:sym typeface="Ubuntu"/>
              </a:rPr>
              <a:t> Ha llegado el momento de que tus alumnos </a:t>
            </a:r>
            <a:r>
              <a:rPr lang="es" b="1" i="1">
                <a:solidFill>
                  <a:srgbClr val="999999"/>
                </a:solidFill>
                <a:latin typeface="Ubuntu"/>
                <a:ea typeface="Ubuntu"/>
                <a:cs typeface="Ubuntu"/>
                <a:sym typeface="Ubuntu"/>
              </a:rPr>
              <a:t>pongan en común </a:t>
            </a:r>
            <a:r>
              <a:rPr lang="es" sz="1200">
                <a:solidFill>
                  <a:srgbClr val="999999"/>
                </a:solidFill>
                <a:latin typeface="Ubuntu"/>
                <a:ea typeface="Ubuntu"/>
                <a:cs typeface="Ubuntu"/>
                <a:sym typeface="Ubuntu"/>
              </a:rPr>
              <a:t>la información recopilada, compartan sus ideas, debatan, elaboren hipótesis, estructuren la información y busquen entre todos la mejor respuesta a la pregunta inicial.</a:t>
            </a:r>
            <a:endParaRPr sz="1200">
              <a:solidFill>
                <a:srgbClr val="999999"/>
              </a:solidFill>
              <a:latin typeface="Ubuntu"/>
              <a:ea typeface="Ubuntu"/>
              <a:cs typeface="Ubuntu"/>
              <a:sym typeface="Ubuntu"/>
            </a:endParaRPr>
          </a:p>
          <a:p>
            <a:pPr marL="0" lvl="0" indent="0" algn="l" rtl="0">
              <a:spcBef>
                <a:spcPts val="1000"/>
              </a:spcBef>
              <a:spcAft>
                <a:spcPts val="0"/>
              </a:spcAft>
              <a:buNone/>
            </a:pPr>
            <a:endParaRPr sz="1200">
              <a:solidFill>
                <a:srgbClr val="999999"/>
              </a:solidFill>
              <a:latin typeface="Ubuntu"/>
              <a:ea typeface="Ubuntu"/>
              <a:cs typeface="Ubuntu"/>
              <a:sym typeface="Ubuntu"/>
            </a:endParaRPr>
          </a:p>
          <a:p>
            <a:pPr marL="0" lvl="0" indent="0" algn="l" rtl="0">
              <a:spcBef>
                <a:spcPts val="0"/>
              </a:spcBef>
              <a:spcAft>
                <a:spcPts val="0"/>
              </a:spcAft>
              <a:buNone/>
            </a:pPr>
            <a:r>
              <a:rPr lang="es" sz="1200">
                <a:solidFill>
                  <a:srgbClr val="999999"/>
                </a:solidFill>
                <a:latin typeface="Ubuntu"/>
                <a:ea typeface="Ubuntu"/>
                <a:cs typeface="Ubuntu"/>
                <a:sym typeface="Ubuntu"/>
              </a:rPr>
              <a:t/>
            </a:r>
            <a:br>
              <a:rPr lang="es" sz="1200">
                <a:solidFill>
                  <a:srgbClr val="999999"/>
                </a:solidFill>
                <a:latin typeface="Ubuntu"/>
                <a:ea typeface="Ubuntu"/>
                <a:cs typeface="Ubuntu"/>
                <a:sym typeface="Ubuntu"/>
              </a:rPr>
            </a:br>
            <a:endParaRPr sz="1200">
              <a:solidFill>
                <a:srgbClr val="999999"/>
              </a:solidFill>
              <a:latin typeface="Ubuntu"/>
              <a:ea typeface="Ubuntu"/>
              <a:cs typeface="Ubuntu"/>
              <a:sym typeface="Ubuntu"/>
            </a:endParaRPr>
          </a:p>
        </p:txBody>
      </p:sp>
      <p:sp>
        <p:nvSpPr>
          <p:cNvPr id="1057" name="Google Shape;1057;p114"/>
          <p:cNvSpPr/>
          <p:nvPr/>
        </p:nvSpPr>
        <p:spPr>
          <a:xfrm>
            <a:off x="7323678" y="675938"/>
            <a:ext cx="1353932" cy="1348122"/>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61"/>
          <p:cNvSpPr/>
          <p:nvPr/>
        </p:nvSpPr>
        <p:spPr>
          <a:xfrm>
            <a:off x="1430400" y="871800"/>
            <a:ext cx="6283200" cy="511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1"/>
          <p:cNvSpPr txBox="1">
            <a:spLocks noGrp="1"/>
          </p:cNvSpPr>
          <p:nvPr>
            <p:ph type="subTitle" idx="1"/>
          </p:nvPr>
        </p:nvSpPr>
        <p:spPr>
          <a:xfrm>
            <a:off x="2675900" y="2482600"/>
            <a:ext cx="4466100" cy="12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800"/>
              <a:t>Explorar las posibilidades del lienzo CANVAS en general y, en particular, para trabajar en aprendizaje basado en proyectos (ABP) e innovar, proporcionando claves y pasos para su aplicación así como ejemplos prácticos.</a:t>
            </a:r>
            <a:endParaRPr sz="1800"/>
          </a:p>
        </p:txBody>
      </p:sp>
      <p:sp>
        <p:nvSpPr>
          <p:cNvPr id="293" name="Google Shape;293;p61"/>
          <p:cNvSpPr txBox="1">
            <a:spLocks noGrp="1"/>
          </p:cNvSpPr>
          <p:nvPr>
            <p:ph type="title"/>
          </p:nvPr>
        </p:nvSpPr>
        <p:spPr>
          <a:xfrm>
            <a:off x="2675900" y="1626678"/>
            <a:ext cx="3926100" cy="66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s" sz="3600"/>
              <a:t>Nuestro objetivo</a:t>
            </a:r>
            <a:endParaRPr sz="3600" b="1"/>
          </a:p>
        </p:txBody>
      </p:sp>
      <p:sp>
        <p:nvSpPr>
          <p:cNvPr id="294" name="Google Shape;294;p61"/>
          <p:cNvSpPr/>
          <p:nvPr/>
        </p:nvSpPr>
        <p:spPr>
          <a:xfrm>
            <a:off x="1134775" y="1828600"/>
            <a:ext cx="1442700" cy="5319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2D700"/>
        </a:solidFill>
        <a:effectLst/>
      </p:bgPr>
    </p:bg>
    <p:spTree>
      <p:nvGrpSpPr>
        <p:cNvPr id="1" name="Shape 1061"/>
        <p:cNvGrpSpPr/>
        <p:nvPr/>
      </p:nvGrpSpPr>
      <p:grpSpPr>
        <a:xfrm>
          <a:off x="0" y="0"/>
          <a:ext cx="0" cy="0"/>
          <a:chOff x="0" y="0"/>
          <a:chExt cx="0" cy="0"/>
        </a:xfrm>
      </p:grpSpPr>
      <p:sp>
        <p:nvSpPr>
          <p:cNvPr id="1062" name="Google Shape;1062;p115"/>
          <p:cNvSpPr/>
          <p:nvPr/>
        </p:nvSpPr>
        <p:spPr>
          <a:xfrm>
            <a:off x="3639975" y="3765500"/>
            <a:ext cx="4935000" cy="12783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15"/>
          <p:cNvSpPr/>
          <p:nvPr/>
        </p:nvSpPr>
        <p:spPr>
          <a:xfrm>
            <a:off x="481450"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666666"/>
              </a:solidFill>
              <a:latin typeface="Ubuntu"/>
              <a:ea typeface="Ubuntu"/>
              <a:cs typeface="Ubuntu"/>
              <a:sym typeface="Ubuntu"/>
            </a:endParaRPr>
          </a:p>
        </p:txBody>
      </p:sp>
      <p:sp>
        <p:nvSpPr>
          <p:cNvPr id="1064" name="Google Shape;1064;p115"/>
          <p:cNvSpPr txBox="1"/>
          <p:nvPr/>
        </p:nvSpPr>
        <p:spPr>
          <a:xfrm>
            <a:off x="615400" y="1864100"/>
            <a:ext cx="8062200" cy="489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800"/>
              </a:spcBef>
              <a:spcAft>
                <a:spcPts val="0"/>
              </a:spcAft>
              <a:buNone/>
            </a:pPr>
            <a:r>
              <a:rPr lang="es" sz="1600">
                <a:solidFill>
                  <a:srgbClr val="666666"/>
                </a:solidFill>
                <a:latin typeface="Ubuntu"/>
                <a:ea typeface="Ubuntu"/>
                <a:cs typeface="Ubuntu"/>
                <a:sym typeface="Ubuntu"/>
              </a:rPr>
              <a:t>7. Elaboración del producto</a:t>
            </a:r>
            <a:r>
              <a:rPr lang="es" sz="1000" b="1">
                <a:solidFill>
                  <a:srgbClr val="4D4D4D"/>
                </a:solidFill>
                <a:highlight>
                  <a:srgbClr val="F4F4F4"/>
                </a:highlight>
              </a:rPr>
              <a:t>.</a:t>
            </a:r>
            <a:r>
              <a:rPr lang="es" sz="1200">
                <a:solidFill>
                  <a:srgbClr val="999999"/>
                </a:solidFill>
                <a:latin typeface="Ubuntu"/>
                <a:ea typeface="Ubuntu"/>
                <a:cs typeface="Ubuntu"/>
                <a:sym typeface="Ubuntu"/>
              </a:rPr>
              <a:t> En esta fase los estudiantes tendrán que aplicar lo aprendido a la realización de un producto que dé respuesta a la cuestión planteada al principio..</a:t>
            </a:r>
            <a:endParaRPr sz="1200">
              <a:solidFill>
                <a:srgbClr val="999999"/>
              </a:solidFill>
              <a:latin typeface="Ubuntu"/>
              <a:ea typeface="Ubuntu"/>
              <a:cs typeface="Ubuntu"/>
              <a:sym typeface="Ubuntu"/>
            </a:endParaRPr>
          </a:p>
          <a:p>
            <a:pPr marL="0" lvl="0" indent="0" algn="l" rtl="0">
              <a:lnSpc>
                <a:spcPct val="115000"/>
              </a:lnSpc>
              <a:spcBef>
                <a:spcPts val="3000"/>
              </a:spcBef>
              <a:spcAft>
                <a:spcPts val="0"/>
              </a:spcAft>
              <a:buNone/>
            </a:pPr>
            <a:r>
              <a:rPr lang="es" sz="1600">
                <a:solidFill>
                  <a:srgbClr val="666666"/>
                </a:solidFill>
                <a:latin typeface="Ubuntu"/>
                <a:ea typeface="Ubuntu"/>
                <a:cs typeface="Ubuntu"/>
                <a:sym typeface="Ubuntu"/>
              </a:rPr>
              <a:t>8. Presentación del producto.</a:t>
            </a:r>
            <a:r>
              <a:rPr lang="es" sz="1000">
                <a:solidFill>
                  <a:srgbClr val="4D4D4D"/>
                </a:solidFill>
                <a:highlight>
                  <a:srgbClr val="F4F4F4"/>
                </a:highlight>
              </a:rPr>
              <a:t> </a:t>
            </a:r>
            <a:r>
              <a:rPr lang="es" sz="1200">
                <a:solidFill>
                  <a:srgbClr val="999999"/>
                </a:solidFill>
                <a:latin typeface="Ubuntu"/>
                <a:ea typeface="Ubuntu"/>
                <a:cs typeface="Ubuntu"/>
                <a:sym typeface="Ubuntu"/>
              </a:rPr>
              <a:t>Los alumnos deben </a:t>
            </a:r>
            <a:r>
              <a:rPr lang="es" sz="1200" b="1" i="1">
                <a:solidFill>
                  <a:srgbClr val="999999"/>
                </a:solidFill>
                <a:latin typeface="Ubuntu"/>
                <a:ea typeface="Ubuntu"/>
                <a:cs typeface="Ubuntu"/>
                <a:sym typeface="Ubuntu"/>
              </a:rPr>
              <a:t>exponer a sus compañeros lo que han aprendido y mostrar cómo han dado respuesta al problema inicial</a:t>
            </a:r>
            <a:r>
              <a:rPr lang="es" sz="1200">
                <a:solidFill>
                  <a:srgbClr val="999999"/>
                </a:solidFill>
                <a:latin typeface="Ubuntu"/>
                <a:ea typeface="Ubuntu"/>
                <a:cs typeface="Ubuntu"/>
                <a:sym typeface="Ubuntu"/>
              </a:rPr>
              <a:t>. Es importante que cuenten con un guión estructurado de la presentación, se expliquen de manera clara y apoyen la información con una gran variedad de recursos.</a:t>
            </a:r>
            <a:endParaRPr sz="1200">
              <a:solidFill>
                <a:srgbClr val="999999"/>
              </a:solidFill>
              <a:latin typeface="Ubuntu"/>
              <a:ea typeface="Ubuntu"/>
              <a:cs typeface="Ubuntu"/>
              <a:sym typeface="Ubuntu"/>
            </a:endParaRPr>
          </a:p>
          <a:p>
            <a:pPr marL="0" lvl="0" indent="0" algn="l" rtl="0">
              <a:lnSpc>
                <a:spcPct val="115000"/>
              </a:lnSpc>
              <a:spcBef>
                <a:spcPts val="3000"/>
              </a:spcBef>
              <a:spcAft>
                <a:spcPts val="0"/>
              </a:spcAft>
              <a:buNone/>
            </a:pPr>
            <a:r>
              <a:rPr lang="es" sz="1600">
                <a:solidFill>
                  <a:srgbClr val="666666"/>
                </a:solidFill>
                <a:latin typeface="Ubuntu"/>
                <a:ea typeface="Ubuntu"/>
                <a:cs typeface="Ubuntu"/>
                <a:sym typeface="Ubuntu"/>
              </a:rPr>
              <a:t>9. Respuesta colectiva a la pregunta inicial.</a:t>
            </a:r>
            <a:r>
              <a:rPr lang="es" sz="1000" b="1">
                <a:solidFill>
                  <a:srgbClr val="4D4D4D"/>
                </a:solidFill>
                <a:highlight>
                  <a:srgbClr val="F4F4F4"/>
                </a:highlight>
              </a:rPr>
              <a:t> </a:t>
            </a:r>
            <a:r>
              <a:rPr lang="es" sz="1200">
                <a:solidFill>
                  <a:srgbClr val="999999"/>
                </a:solidFill>
                <a:latin typeface="Ubuntu"/>
                <a:ea typeface="Ubuntu"/>
                <a:cs typeface="Ubuntu"/>
                <a:sym typeface="Ubuntu"/>
              </a:rPr>
              <a:t>Una vez concluidas las presentaciones de todos los grupos, r</a:t>
            </a:r>
            <a:r>
              <a:rPr lang="es" sz="1200" b="1" i="1">
                <a:solidFill>
                  <a:srgbClr val="999999"/>
                </a:solidFill>
                <a:latin typeface="Ubuntu"/>
                <a:ea typeface="Ubuntu"/>
                <a:cs typeface="Ubuntu"/>
                <a:sym typeface="Ubuntu"/>
              </a:rPr>
              <a:t>eflexiona con tus alumnos sobre la experiencia e invítalos a buscar entre todos una respuesta colectiva a la pregunta inicial</a:t>
            </a:r>
            <a:r>
              <a:rPr lang="es" sz="1200">
                <a:solidFill>
                  <a:srgbClr val="999999"/>
                </a:solidFill>
                <a:latin typeface="Ubuntu"/>
                <a:ea typeface="Ubuntu"/>
                <a:cs typeface="Ubuntu"/>
                <a:sym typeface="Ubuntu"/>
              </a:rPr>
              <a:t>.</a:t>
            </a:r>
            <a:endParaRPr sz="1200">
              <a:solidFill>
                <a:srgbClr val="999999"/>
              </a:solidFill>
              <a:latin typeface="Ubuntu"/>
              <a:ea typeface="Ubuntu"/>
              <a:cs typeface="Ubuntu"/>
              <a:sym typeface="Ubuntu"/>
            </a:endParaRPr>
          </a:p>
          <a:p>
            <a:pPr marL="0" lvl="0" indent="0" algn="l" rtl="0">
              <a:lnSpc>
                <a:spcPct val="115000"/>
              </a:lnSpc>
              <a:spcBef>
                <a:spcPts val="3000"/>
              </a:spcBef>
              <a:spcAft>
                <a:spcPts val="0"/>
              </a:spcAft>
              <a:buNone/>
            </a:pPr>
            <a:r>
              <a:rPr lang="es" sz="1600">
                <a:solidFill>
                  <a:srgbClr val="666666"/>
                </a:solidFill>
                <a:latin typeface="Ubuntu"/>
                <a:ea typeface="Ubuntu"/>
                <a:cs typeface="Ubuntu"/>
                <a:sym typeface="Ubuntu"/>
              </a:rPr>
              <a:t>10. Evaluación y autoevaluación.</a:t>
            </a:r>
            <a:r>
              <a:rPr lang="es" sz="1000">
                <a:solidFill>
                  <a:srgbClr val="4D4D4D"/>
                </a:solidFill>
                <a:highlight>
                  <a:srgbClr val="F4F4F4"/>
                </a:highlight>
              </a:rPr>
              <a:t> </a:t>
            </a:r>
            <a:r>
              <a:rPr lang="es" sz="1200">
                <a:solidFill>
                  <a:srgbClr val="999999"/>
                </a:solidFill>
                <a:latin typeface="Ubuntu"/>
                <a:ea typeface="Ubuntu"/>
                <a:cs typeface="Ubuntu"/>
                <a:sym typeface="Ubuntu"/>
              </a:rPr>
              <a:t>Por último, e</a:t>
            </a:r>
            <a:r>
              <a:rPr lang="es" sz="1200" b="1" i="1">
                <a:solidFill>
                  <a:srgbClr val="999999"/>
                </a:solidFill>
                <a:latin typeface="Ubuntu"/>
                <a:ea typeface="Ubuntu"/>
                <a:cs typeface="Ubuntu"/>
                <a:sym typeface="Ubuntu"/>
              </a:rPr>
              <a:t>valúa el trabajo de tus alumnos mediante la rúbrica que les has proporcionado con anterioridad, y pídeles que se  autoevalúen</a:t>
            </a:r>
            <a:r>
              <a:rPr lang="es" sz="1200">
                <a:solidFill>
                  <a:srgbClr val="999999"/>
                </a:solidFill>
                <a:latin typeface="Ubuntu"/>
                <a:ea typeface="Ubuntu"/>
                <a:cs typeface="Ubuntu"/>
                <a:sym typeface="Ubuntu"/>
              </a:rPr>
              <a:t>. Les ayudará a desarrollar su espíritu de autocrítica y reflexionar sobre sus fallos o errores.</a:t>
            </a:r>
            <a:endParaRPr sz="1200" i="1">
              <a:solidFill>
                <a:srgbClr val="999999"/>
              </a:solidFill>
              <a:latin typeface="Ubuntu"/>
              <a:ea typeface="Ubuntu"/>
              <a:cs typeface="Ubuntu"/>
              <a:sym typeface="Ubuntu"/>
            </a:endParaRPr>
          </a:p>
          <a:p>
            <a:pPr marL="0" lvl="0" indent="0" algn="l" rtl="0">
              <a:spcBef>
                <a:spcPts val="3000"/>
              </a:spcBef>
              <a:spcAft>
                <a:spcPts val="0"/>
              </a:spcAft>
              <a:buNone/>
            </a:pPr>
            <a:endParaRPr sz="1200">
              <a:solidFill>
                <a:srgbClr val="999999"/>
              </a:solidFill>
              <a:latin typeface="Ubuntu"/>
              <a:ea typeface="Ubuntu"/>
              <a:cs typeface="Ubuntu"/>
              <a:sym typeface="Ubuntu"/>
            </a:endParaRPr>
          </a:p>
        </p:txBody>
      </p:sp>
      <p:sp>
        <p:nvSpPr>
          <p:cNvPr id="1065" name="Google Shape;1065;p115"/>
          <p:cNvSpPr txBox="1">
            <a:spLocks noGrp="1"/>
          </p:cNvSpPr>
          <p:nvPr>
            <p:ph type="title"/>
          </p:nvPr>
        </p:nvSpPr>
        <p:spPr>
          <a:xfrm>
            <a:off x="482425" y="634625"/>
            <a:ext cx="5104200" cy="77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200"/>
              <a:t>Primer modelo - 10 pasos   </a:t>
            </a:r>
            <a:endParaRPr sz="1000" b="0">
              <a:solidFill>
                <a:srgbClr val="999999"/>
              </a:solidFill>
              <a:latin typeface="Ubuntu Light"/>
              <a:ea typeface="Ubuntu Light"/>
              <a:cs typeface="Ubuntu Light"/>
              <a:sym typeface="Ubuntu Light"/>
            </a:endParaRPr>
          </a:p>
        </p:txBody>
      </p:sp>
      <p:sp>
        <p:nvSpPr>
          <p:cNvPr id="1066" name="Google Shape;1066;p115"/>
          <p:cNvSpPr/>
          <p:nvPr/>
        </p:nvSpPr>
        <p:spPr>
          <a:xfrm>
            <a:off x="7323678" y="675938"/>
            <a:ext cx="1353932" cy="1348122"/>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16"/>
          <p:cNvSpPr/>
          <p:nvPr/>
        </p:nvSpPr>
        <p:spPr>
          <a:xfrm>
            <a:off x="406900" y="554993"/>
            <a:ext cx="8330100" cy="5748000"/>
          </a:xfrm>
          <a:prstGeom prst="rect">
            <a:avLst/>
          </a:prstGeom>
          <a:solidFill>
            <a:srgbClr val="85B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6"/>
          <p:cNvSpPr txBox="1">
            <a:spLocks noGrp="1"/>
          </p:cNvSpPr>
          <p:nvPr>
            <p:ph type="title"/>
          </p:nvPr>
        </p:nvSpPr>
        <p:spPr>
          <a:xfrm>
            <a:off x="1058875" y="1795775"/>
            <a:ext cx="6909600" cy="64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solidFill>
                  <a:srgbClr val="FFFFFF"/>
                </a:solidFill>
              </a:rPr>
              <a:t>DIFERENTES ALTERNATIVAS DE CANVAS</a:t>
            </a:r>
            <a:endParaRPr>
              <a:solidFill>
                <a:srgbClr val="FFFFFF"/>
              </a:solidFill>
            </a:endParaRPr>
          </a:p>
        </p:txBody>
      </p:sp>
      <p:pic>
        <p:nvPicPr>
          <p:cNvPr id="1073" name="Google Shape;1073;p116"/>
          <p:cNvPicPr preferRelativeResize="0"/>
          <p:nvPr/>
        </p:nvPicPr>
        <p:blipFill rotWithShape="1">
          <a:blip r:embed="rId3">
            <a:alphaModFix/>
          </a:blip>
          <a:srcRect b="5678"/>
          <a:stretch/>
        </p:blipFill>
        <p:spPr>
          <a:xfrm>
            <a:off x="699800" y="2659225"/>
            <a:ext cx="3685600" cy="2386300"/>
          </a:xfrm>
          <a:prstGeom prst="rect">
            <a:avLst/>
          </a:prstGeom>
          <a:noFill/>
          <a:ln>
            <a:noFill/>
          </a:ln>
        </p:spPr>
      </p:pic>
      <p:pic>
        <p:nvPicPr>
          <p:cNvPr id="1074" name="Google Shape;1074;p116"/>
          <p:cNvPicPr preferRelativeResize="0"/>
          <p:nvPr/>
        </p:nvPicPr>
        <p:blipFill>
          <a:blip r:embed="rId4">
            <a:alphaModFix/>
          </a:blip>
          <a:stretch>
            <a:fillRect/>
          </a:stretch>
        </p:blipFill>
        <p:spPr>
          <a:xfrm>
            <a:off x="4712700" y="2659226"/>
            <a:ext cx="3487659" cy="2386303"/>
          </a:xfrm>
          <a:prstGeom prst="rect">
            <a:avLst/>
          </a:prstGeom>
          <a:noFill/>
          <a:ln>
            <a:noFill/>
          </a:ln>
        </p:spPr>
      </p:pic>
      <p:grpSp>
        <p:nvGrpSpPr>
          <p:cNvPr id="1075" name="Google Shape;1075;p116"/>
          <p:cNvGrpSpPr/>
          <p:nvPr/>
        </p:nvGrpSpPr>
        <p:grpSpPr>
          <a:xfrm>
            <a:off x="1569673" y="2861138"/>
            <a:ext cx="2000341" cy="1982468"/>
            <a:chOff x="1674750" y="3254050"/>
            <a:chExt cx="294575" cy="295375"/>
          </a:xfrm>
        </p:grpSpPr>
        <p:sp>
          <p:nvSpPr>
            <p:cNvPr id="1076" name="Google Shape;1076;p116"/>
            <p:cNvSpPr/>
            <p:nvPr/>
          </p:nvSpPr>
          <p:spPr>
            <a:xfrm>
              <a:off x="1691275" y="3351700"/>
              <a:ext cx="278050" cy="197725"/>
            </a:xfrm>
            <a:custGeom>
              <a:avLst/>
              <a:gdLst/>
              <a:ahLst/>
              <a:cxnLst/>
              <a:rect l="l" t="t" r="r" b="b"/>
              <a:pathLst>
                <a:path w="11122" h="7909" extrusionOk="0">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solidFill>
              <a:srgbClr val="85B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6"/>
            <p:cNvSpPr/>
            <p:nvPr/>
          </p:nvSpPr>
          <p:spPr>
            <a:xfrm>
              <a:off x="1674750" y="3254050"/>
              <a:ext cx="277250" cy="197900"/>
            </a:xfrm>
            <a:custGeom>
              <a:avLst/>
              <a:gdLst/>
              <a:ahLst/>
              <a:cxnLst/>
              <a:rect l="l" t="t" r="r" b="b"/>
              <a:pathLst>
                <a:path w="11090" h="7916" extrusionOk="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solidFill>
              <a:srgbClr val="85B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6"/>
            <p:cNvSpPr/>
            <p:nvPr/>
          </p:nvSpPr>
          <p:spPr>
            <a:xfrm>
              <a:off x="1727500" y="3306825"/>
              <a:ext cx="189075" cy="189050"/>
            </a:xfrm>
            <a:custGeom>
              <a:avLst/>
              <a:gdLst/>
              <a:ahLst/>
              <a:cxnLst/>
              <a:rect l="l" t="t" r="r" b="b"/>
              <a:pathLst>
                <a:path w="7563" h="7562" extrusionOk="0">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solidFill>
              <a:srgbClr val="85B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2D700"/>
        </a:solidFill>
        <a:effectLst/>
      </p:bgPr>
    </p:bg>
    <p:spTree>
      <p:nvGrpSpPr>
        <p:cNvPr id="1" name="Shape 1082"/>
        <p:cNvGrpSpPr/>
        <p:nvPr/>
      </p:nvGrpSpPr>
      <p:grpSpPr>
        <a:xfrm>
          <a:off x="0" y="0"/>
          <a:ext cx="0" cy="0"/>
          <a:chOff x="0" y="0"/>
          <a:chExt cx="0" cy="0"/>
        </a:xfrm>
      </p:grpSpPr>
      <p:sp>
        <p:nvSpPr>
          <p:cNvPr id="1083" name="Google Shape;1083;p117"/>
          <p:cNvSpPr/>
          <p:nvPr/>
        </p:nvSpPr>
        <p:spPr>
          <a:xfrm>
            <a:off x="3639975" y="3765500"/>
            <a:ext cx="4935000" cy="12783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7"/>
          <p:cNvSpPr/>
          <p:nvPr/>
        </p:nvSpPr>
        <p:spPr>
          <a:xfrm>
            <a:off x="406950"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666666"/>
              </a:solidFill>
              <a:latin typeface="Ubuntu"/>
              <a:ea typeface="Ubuntu"/>
              <a:cs typeface="Ubuntu"/>
              <a:sym typeface="Ubuntu"/>
            </a:endParaRPr>
          </a:p>
        </p:txBody>
      </p:sp>
      <p:sp>
        <p:nvSpPr>
          <p:cNvPr id="1085" name="Google Shape;1085;p117"/>
          <p:cNvSpPr txBox="1"/>
          <p:nvPr/>
        </p:nvSpPr>
        <p:spPr>
          <a:xfrm>
            <a:off x="603725" y="1450550"/>
            <a:ext cx="5869500" cy="15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200">
                <a:solidFill>
                  <a:srgbClr val="999999"/>
                </a:solidFill>
                <a:latin typeface="Ubuntu"/>
                <a:ea typeface="Ubuntu"/>
                <a:cs typeface="Ubuntu"/>
                <a:sym typeface="Ubuntu"/>
              </a:rPr>
              <a:t>Esta herramienta nos permite dibujar cómo será nuestro proyecto. En concreto, con esta herramienta podemos construir en nueve pasos complementarios un proyecto de aprendizaje en el cual se consideren todas las claves del ABP.</a:t>
            </a:r>
            <a:endParaRPr sz="1200">
              <a:solidFill>
                <a:srgbClr val="999999"/>
              </a:solidFill>
              <a:latin typeface="Ubuntu"/>
              <a:ea typeface="Ubuntu"/>
              <a:cs typeface="Ubuntu"/>
              <a:sym typeface="Ubuntu"/>
            </a:endParaRPr>
          </a:p>
        </p:txBody>
      </p:sp>
      <p:sp>
        <p:nvSpPr>
          <p:cNvPr id="1086" name="Google Shape;1086;p117"/>
          <p:cNvSpPr txBox="1">
            <a:spLocks noGrp="1"/>
          </p:cNvSpPr>
          <p:nvPr>
            <p:ph type="title"/>
          </p:nvPr>
        </p:nvSpPr>
        <p:spPr>
          <a:xfrm>
            <a:off x="481450" y="675950"/>
            <a:ext cx="5104200" cy="77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200"/>
              <a:t>CANVAS ABP</a:t>
            </a:r>
            <a:endParaRPr sz="1000" b="0">
              <a:solidFill>
                <a:srgbClr val="999999"/>
              </a:solidFill>
              <a:latin typeface="Ubuntu Light"/>
              <a:ea typeface="Ubuntu Light"/>
              <a:cs typeface="Ubuntu Light"/>
              <a:sym typeface="Ubuntu Light"/>
            </a:endParaRPr>
          </a:p>
        </p:txBody>
      </p:sp>
      <p:sp>
        <p:nvSpPr>
          <p:cNvPr id="1087" name="Google Shape;1087;p117"/>
          <p:cNvSpPr/>
          <p:nvPr/>
        </p:nvSpPr>
        <p:spPr>
          <a:xfrm>
            <a:off x="7323678" y="675938"/>
            <a:ext cx="1353932" cy="1348122"/>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17"/>
          <p:cNvSpPr txBox="1"/>
          <p:nvPr/>
        </p:nvSpPr>
        <p:spPr>
          <a:xfrm>
            <a:off x="2542450" y="2219075"/>
            <a:ext cx="7861200" cy="39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200">
                <a:solidFill>
                  <a:srgbClr val="999999"/>
                </a:solidFill>
                <a:latin typeface="Ubuntu"/>
                <a:ea typeface="Ubuntu"/>
                <a:cs typeface="Ubuntu"/>
                <a:sym typeface="Ubuntu"/>
              </a:rPr>
              <a:t>El CANVAS está organizado en </a:t>
            </a:r>
            <a:r>
              <a:rPr lang="es" sz="1500" b="1">
                <a:solidFill>
                  <a:srgbClr val="999999"/>
                </a:solidFill>
                <a:latin typeface="Ubuntu"/>
                <a:ea typeface="Ubuntu"/>
                <a:cs typeface="Ubuntu"/>
                <a:sym typeface="Ubuntu"/>
              </a:rPr>
              <a:t>tres columnas.</a:t>
            </a:r>
            <a:r>
              <a:rPr lang="es" sz="1200">
                <a:solidFill>
                  <a:srgbClr val="999999"/>
                </a:solidFill>
                <a:latin typeface="Ubuntu"/>
                <a:ea typeface="Ubuntu"/>
                <a:cs typeface="Ubuntu"/>
                <a:sym typeface="Ubuntu"/>
              </a:rPr>
              <a:t> </a:t>
            </a:r>
            <a:endParaRPr sz="1200">
              <a:solidFill>
                <a:srgbClr val="999999"/>
              </a:solidFill>
              <a:latin typeface="Ubuntu"/>
              <a:ea typeface="Ubuntu"/>
              <a:cs typeface="Ubuntu"/>
              <a:sym typeface="Ubuntu"/>
            </a:endParaRPr>
          </a:p>
          <a:p>
            <a:pPr marL="0" lvl="0" indent="0" algn="l" rtl="0">
              <a:spcBef>
                <a:spcPts val="0"/>
              </a:spcBef>
              <a:spcAft>
                <a:spcPts val="0"/>
              </a:spcAft>
              <a:buNone/>
            </a:pPr>
            <a:endParaRPr sz="1200">
              <a:solidFill>
                <a:srgbClr val="999999"/>
              </a:solidFill>
              <a:latin typeface="Ubuntu"/>
              <a:ea typeface="Ubuntu"/>
              <a:cs typeface="Ubuntu"/>
              <a:sym typeface="Ubuntu"/>
            </a:endParaRPr>
          </a:p>
          <a:p>
            <a:pPr marL="0" lvl="0" indent="0" algn="l" rtl="0">
              <a:spcBef>
                <a:spcPts val="0"/>
              </a:spcBef>
              <a:spcAft>
                <a:spcPts val="0"/>
              </a:spcAft>
              <a:buNone/>
            </a:pPr>
            <a:endParaRPr sz="1200">
              <a:solidFill>
                <a:srgbClr val="999999"/>
              </a:solidFill>
              <a:latin typeface="Ubuntu"/>
              <a:ea typeface="Ubuntu"/>
              <a:cs typeface="Ubuntu"/>
              <a:sym typeface="Ubuntu"/>
            </a:endParaRPr>
          </a:p>
          <a:p>
            <a:pPr marL="0" lvl="0" indent="0" algn="l" rtl="0">
              <a:spcBef>
                <a:spcPts val="0"/>
              </a:spcBef>
              <a:spcAft>
                <a:spcPts val="0"/>
              </a:spcAft>
              <a:buNone/>
            </a:pPr>
            <a:endParaRPr/>
          </a:p>
        </p:txBody>
      </p:sp>
      <p:sp>
        <p:nvSpPr>
          <p:cNvPr id="1089" name="Google Shape;1089;p117"/>
          <p:cNvSpPr/>
          <p:nvPr/>
        </p:nvSpPr>
        <p:spPr>
          <a:xfrm>
            <a:off x="699800" y="2810850"/>
            <a:ext cx="2297700" cy="3289200"/>
          </a:xfrm>
          <a:prstGeom prst="rect">
            <a:avLst/>
          </a:prstGeom>
          <a:solidFill>
            <a:srgbClr val="A5D42C">
              <a:alpha val="473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rgbClr val="434343"/>
              </a:solidFill>
              <a:latin typeface="Ubuntu"/>
              <a:ea typeface="Ubuntu"/>
              <a:cs typeface="Ubuntu"/>
              <a:sym typeface="Ubuntu"/>
            </a:endParaRPr>
          </a:p>
          <a:p>
            <a:pPr marL="0" lvl="0" indent="0" algn="l" rtl="0">
              <a:spcBef>
                <a:spcPts val="0"/>
              </a:spcBef>
              <a:spcAft>
                <a:spcPts val="0"/>
              </a:spcAft>
              <a:buNone/>
            </a:pPr>
            <a:endParaRPr sz="1200">
              <a:solidFill>
                <a:srgbClr val="434343"/>
              </a:solidFill>
              <a:latin typeface="Ubuntu"/>
              <a:ea typeface="Ubuntu"/>
              <a:cs typeface="Ubuntu"/>
              <a:sym typeface="Ubuntu"/>
            </a:endParaRPr>
          </a:p>
          <a:p>
            <a:pPr marL="0" lvl="0" indent="0" algn="l" rtl="0">
              <a:spcBef>
                <a:spcPts val="0"/>
              </a:spcBef>
              <a:spcAft>
                <a:spcPts val="0"/>
              </a:spcAft>
              <a:buNone/>
            </a:pPr>
            <a:endParaRPr sz="1200">
              <a:solidFill>
                <a:srgbClr val="434343"/>
              </a:solidFill>
              <a:latin typeface="Ubuntu"/>
              <a:ea typeface="Ubuntu"/>
              <a:cs typeface="Ubuntu"/>
              <a:sym typeface="Ubuntu"/>
            </a:endParaRPr>
          </a:p>
          <a:p>
            <a:pPr marL="0" lvl="0" indent="0" algn="l" rtl="0">
              <a:spcBef>
                <a:spcPts val="0"/>
              </a:spcBef>
              <a:spcAft>
                <a:spcPts val="0"/>
              </a:spcAft>
              <a:buNone/>
            </a:pPr>
            <a:r>
              <a:rPr lang="es" sz="1200">
                <a:solidFill>
                  <a:srgbClr val="434343"/>
                </a:solidFill>
                <a:latin typeface="Ubuntu"/>
                <a:ea typeface="Ubuntu"/>
                <a:cs typeface="Ubuntu"/>
                <a:sym typeface="Ubuntu"/>
              </a:rPr>
              <a:t>Se recoge la relación entre el </a:t>
            </a:r>
            <a:r>
              <a:rPr lang="es" sz="1300" b="1">
                <a:solidFill>
                  <a:srgbClr val="434343"/>
                </a:solidFill>
                <a:latin typeface="Ubuntu"/>
                <a:ea typeface="Ubuntu"/>
                <a:cs typeface="Ubuntu"/>
                <a:sym typeface="Ubuntu"/>
              </a:rPr>
              <a:t>proyecto de aprendizaje y el currículo,</a:t>
            </a:r>
            <a:r>
              <a:rPr lang="es" sz="1200">
                <a:solidFill>
                  <a:srgbClr val="434343"/>
                </a:solidFill>
                <a:latin typeface="Ubuntu"/>
                <a:ea typeface="Ubuntu"/>
                <a:cs typeface="Ubuntu"/>
                <a:sym typeface="Ubuntu"/>
              </a:rPr>
              <a:t> a través de las competencias claves y los </a:t>
            </a:r>
            <a:r>
              <a:rPr lang="es" b="1">
                <a:solidFill>
                  <a:srgbClr val="434343"/>
                </a:solidFill>
                <a:latin typeface="Ubuntu"/>
                <a:ea typeface="Ubuntu"/>
                <a:cs typeface="Ubuntu"/>
                <a:sym typeface="Ubuntu"/>
              </a:rPr>
              <a:t>estándares de aprendizaje, </a:t>
            </a:r>
            <a:r>
              <a:rPr lang="es" sz="1200">
                <a:solidFill>
                  <a:srgbClr val="434343"/>
                </a:solidFill>
                <a:latin typeface="Ubuntu"/>
                <a:ea typeface="Ubuntu"/>
                <a:cs typeface="Ubuntu"/>
                <a:sym typeface="Ubuntu"/>
              </a:rPr>
              <a:t>además de definir uno de los pilares fundamentales de un buen proyecto, </a:t>
            </a:r>
            <a:r>
              <a:rPr lang="es" sz="1500" b="1">
                <a:solidFill>
                  <a:srgbClr val="434343"/>
                </a:solidFill>
                <a:latin typeface="Ubuntu"/>
                <a:ea typeface="Ubuntu"/>
                <a:cs typeface="Ubuntu"/>
                <a:sym typeface="Ubuntu"/>
              </a:rPr>
              <a:t>la evaluación</a:t>
            </a:r>
            <a:r>
              <a:rPr lang="es" sz="1200">
                <a:solidFill>
                  <a:srgbClr val="434343"/>
                </a:solidFill>
                <a:latin typeface="Ubuntu"/>
                <a:ea typeface="Ubuntu"/>
                <a:cs typeface="Ubuntu"/>
                <a:sym typeface="Ubuntu"/>
              </a:rPr>
              <a:t>, entendida siempre como un proceso constante de toma de datos para poder regular el aprendizaje.</a:t>
            </a:r>
            <a:endParaRPr>
              <a:solidFill>
                <a:srgbClr val="434343"/>
              </a:solidFill>
            </a:endParaRPr>
          </a:p>
        </p:txBody>
      </p:sp>
      <p:sp>
        <p:nvSpPr>
          <p:cNvPr id="1090" name="Google Shape;1090;p117"/>
          <p:cNvSpPr/>
          <p:nvPr/>
        </p:nvSpPr>
        <p:spPr>
          <a:xfrm>
            <a:off x="3476450" y="2810725"/>
            <a:ext cx="2297700" cy="3289200"/>
          </a:xfrm>
          <a:prstGeom prst="rect">
            <a:avLst/>
          </a:prstGeom>
          <a:solidFill>
            <a:srgbClr val="A5D42C">
              <a:alpha val="473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 sz="1200">
                <a:solidFill>
                  <a:srgbClr val="434343"/>
                </a:solidFill>
                <a:latin typeface="Ubuntu"/>
                <a:ea typeface="Ubuntu"/>
                <a:cs typeface="Ubuntu"/>
                <a:sym typeface="Ubuntu"/>
              </a:rPr>
              <a:t>Se define la base del proyecto: </a:t>
            </a:r>
            <a:r>
              <a:rPr lang="es" sz="1600" b="1">
                <a:solidFill>
                  <a:srgbClr val="434343"/>
                </a:solidFill>
                <a:latin typeface="Ubuntu"/>
                <a:ea typeface="Ubuntu"/>
                <a:cs typeface="Ubuntu"/>
                <a:sym typeface="Ubuntu"/>
              </a:rPr>
              <a:t>el producto final</a:t>
            </a:r>
            <a:r>
              <a:rPr lang="es" sz="1200">
                <a:solidFill>
                  <a:srgbClr val="434343"/>
                </a:solidFill>
                <a:latin typeface="Ubuntu"/>
                <a:ea typeface="Ubuntu"/>
                <a:cs typeface="Ubuntu"/>
                <a:sym typeface="Ubuntu"/>
              </a:rPr>
              <a:t>, las </a:t>
            </a:r>
            <a:r>
              <a:rPr lang="es" sz="1500" b="1">
                <a:solidFill>
                  <a:srgbClr val="434343"/>
                </a:solidFill>
                <a:latin typeface="Ubuntu"/>
                <a:ea typeface="Ubuntu"/>
                <a:cs typeface="Ubuntu"/>
                <a:sym typeface="Ubuntu"/>
              </a:rPr>
              <a:t>tareas</a:t>
            </a:r>
            <a:r>
              <a:rPr lang="es" sz="1200">
                <a:solidFill>
                  <a:srgbClr val="434343"/>
                </a:solidFill>
                <a:latin typeface="Ubuntu"/>
                <a:ea typeface="Ubuntu"/>
                <a:cs typeface="Ubuntu"/>
                <a:sym typeface="Ubuntu"/>
              </a:rPr>
              <a:t> que permiten llegar a ese producto y cómo se realizará la </a:t>
            </a:r>
            <a:r>
              <a:rPr lang="es" sz="1500" b="1">
                <a:solidFill>
                  <a:srgbClr val="434343"/>
                </a:solidFill>
                <a:latin typeface="Ubuntu"/>
                <a:ea typeface="Ubuntu"/>
                <a:cs typeface="Ubuntu"/>
                <a:sym typeface="Ubuntu"/>
              </a:rPr>
              <a:t>difusión</a:t>
            </a:r>
            <a:r>
              <a:rPr lang="es" sz="1200">
                <a:solidFill>
                  <a:srgbClr val="434343"/>
                </a:solidFill>
                <a:latin typeface="Ubuntu"/>
                <a:ea typeface="Ubuntu"/>
                <a:cs typeface="Ubuntu"/>
                <a:sym typeface="Ubuntu"/>
              </a:rPr>
              <a:t> del mismo. </a:t>
            </a:r>
            <a:endParaRPr>
              <a:solidFill>
                <a:srgbClr val="434343"/>
              </a:solidFill>
            </a:endParaRPr>
          </a:p>
        </p:txBody>
      </p:sp>
      <p:sp>
        <p:nvSpPr>
          <p:cNvPr id="1091" name="Google Shape;1091;p117"/>
          <p:cNvSpPr/>
          <p:nvPr/>
        </p:nvSpPr>
        <p:spPr>
          <a:xfrm>
            <a:off x="6089800" y="2810725"/>
            <a:ext cx="2297700" cy="3289200"/>
          </a:xfrm>
          <a:prstGeom prst="rect">
            <a:avLst/>
          </a:prstGeom>
          <a:solidFill>
            <a:srgbClr val="A5D42C">
              <a:alpha val="473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 sz="1200">
                <a:solidFill>
                  <a:srgbClr val="434343"/>
                </a:solidFill>
                <a:latin typeface="Ubuntu"/>
                <a:ea typeface="Ubuntu"/>
                <a:cs typeface="Ubuntu"/>
                <a:sym typeface="Ubuntu"/>
              </a:rPr>
              <a:t>Estructura del proyecto a través de los </a:t>
            </a:r>
            <a:r>
              <a:rPr lang="es" sz="1500" b="1">
                <a:solidFill>
                  <a:srgbClr val="434343"/>
                </a:solidFill>
                <a:latin typeface="Ubuntu"/>
                <a:ea typeface="Ubuntu"/>
                <a:cs typeface="Ubuntu"/>
                <a:sym typeface="Ubuntu"/>
              </a:rPr>
              <a:t>recursos </a:t>
            </a:r>
            <a:r>
              <a:rPr lang="es" sz="1200">
                <a:solidFill>
                  <a:srgbClr val="434343"/>
                </a:solidFill>
                <a:latin typeface="Ubuntu"/>
                <a:ea typeface="Ubuntu"/>
                <a:cs typeface="Ubuntu"/>
                <a:sym typeface="Ubuntu"/>
              </a:rPr>
              <a:t>necesarios, el </a:t>
            </a:r>
            <a:r>
              <a:rPr lang="es" b="1">
                <a:solidFill>
                  <a:srgbClr val="434343"/>
                </a:solidFill>
                <a:latin typeface="Ubuntu"/>
                <a:ea typeface="Ubuntu"/>
                <a:cs typeface="Ubuntu"/>
                <a:sym typeface="Ubuntu"/>
              </a:rPr>
              <a:t>uso de las TIC </a:t>
            </a:r>
            <a:r>
              <a:rPr lang="es" sz="1200">
                <a:solidFill>
                  <a:srgbClr val="434343"/>
                </a:solidFill>
                <a:latin typeface="Ubuntu"/>
                <a:ea typeface="Ubuntu"/>
                <a:cs typeface="Ubuntu"/>
                <a:sym typeface="Ubuntu"/>
              </a:rPr>
              <a:t>y </a:t>
            </a:r>
            <a:r>
              <a:rPr lang="es" sz="1500" b="1">
                <a:solidFill>
                  <a:srgbClr val="434343"/>
                </a:solidFill>
                <a:latin typeface="Ubuntu"/>
                <a:ea typeface="Ubuntu"/>
                <a:cs typeface="Ubuntu"/>
                <a:sym typeface="Ubuntu"/>
              </a:rPr>
              <a:t>los agrupamientos</a:t>
            </a:r>
            <a:r>
              <a:rPr lang="es" sz="1200">
                <a:solidFill>
                  <a:srgbClr val="434343"/>
                </a:solidFill>
                <a:latin typeface="Ubuntu"/>
                <a:ea typeface="Ubuntu"/>
                <a:cs typeface="Ubuntu"/>
                <a:sym typeface="Ubuntu"/>
              </a:rPr>
              <a:t> y la gestión del aula que contemplemos en el diseño del proyecto de aprendizaje</a:t>
            </a:r>
            <a:r>
              <a:rPr lang="es" sz="1100">
                <a:solidFill>
                  <a:srgbClr val="434343"/>
                </a:solidFill>
                <a:highlight>
                  <a:srgbClr val="FFFFFF"/>
                </a:highlight>
              </a:rPr>
              <a:t>.</a:t>
            </a:r>
            <a:endParaRPr>
              <a:solidFill>
                <a:srgbClr val="434343"/>
              </a:solidFill>
            </a:endParaRPr>
          </a:p>
        </p:txBody>
      </p:sp>
      <p:sp>
        <p:nvSpPr>
          <p:cNvPr id="1092" name="Google Shape;1092;p117"/>
          <p:cNvSpPr/>
          <p:nvPr/>
        </p:nvSpPr>
        <p:spPr>
          <a:xfrm>
            <a:off x="1422925" y="2927475"/>
            <a:ext cx="664800" cy="3966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7"/>
          <p:cNvSpPr/>
          <p:nvPr/>
        </p:nvSpPr>
        <p:spPr>
          <a:xfrm rot="10800000">
            <a:off x="6834775" y="3094263"/>
            <a:ext cx="664800" cy="3966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17"/>
          <p:cNvSpPr/>
          <p:nvPr/>
        </p:nvSpPr>
        <p:spPr>
          <a:xfrm>
            <a:off x="4237050" y="3012663"/>
            <a:ext cx="613200" cy="559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2D700"/>
        </a:solidFill>
        <a:effectLst/>
      </p:bgPr>
    </p:bg>
    <p:spTree>
      <p:nvGrpSpPr>
        <p:cNvPr id="1" name="Shape 1098"/>
        <p:cNvGrpSpPr/>
        <p:nvPr/>
      </p:nvGrpSpPr>
      <p:grpSpPr>
        <a:xfrm>
          <a:off x="0" y="0"/>
          <a:ext cx="0" cy="0"/>
          <a:chOff x="0" y="0"/>
          <a:chExt cx="0" cy="0"/>
        </a:xfrm>
      </p:grpSpPr>
      <p:sp>
        <p:nvSpPr>
          <p:cNvPr id="1099" name="Google Shape;1099;p118"/>
          <p:cNvSpPr/>
          <p:nvPr/>
        </p:nvSpPr>
        <p:spPr>
          <a:xfrm>
            <a:off x="3639975" y="3765500"/>
            <a:ext cx="4935000" cy="12783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18"/>
          <p:cNvSpPr/>
          <p:nvPr/>
        </p:nvSpPr>
        <p:spPr>
          <a:xfrm>
            <a:off x="468838"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666666"/>
              </a:solidFill>
              <a:latin typeface="Ubuntu"/>
              <a:ea typeface="Ubuntu"/>
              <a:cs typeface="Ubuntu"/>
              <a:sym typeface="Ubuntu"/>
            </a:endParaRPr>
          </a:p>
        </p:txBody>
      </p:sp>
      <p:sp>
        <p:nvSpPr>
          <p:cNvPr id="1101" name="Google Shape;1101;p118"/>
          <p:cNvSpPr txBox="1">
            <a:spLocks noGrp="1"/>
          </p:cNvSpPr>
          <p:nvPr>
            <p:ph type="title"/>
          </p:nvPr>
        </p:nvSpPr>
        <p:spPr>
          <a:xfrm>
            <a:off x="3600313" y="0"/>
            <a:ext cx="1943400" cy="77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200"/>
              <a:t>Canvas ABP</a:t>
            </a:r>
            <a:endParaRPr sz="1000" b="0">
              <a:solidFill>
                <a:srgbClr val="999999"/>
              </a:solidFill>
              <a:latin typeface="Ubuntu Light"/>
              <a:ea typeface="Ubuntu Light"/>
              <a:cs typeface="Ubuntu Light"/>
              <a:sym typeface="Ubuntu Light"/>
            </a:endParaRPr>
          </a:p>
        </p:txBody>
      </p:sp>
      <p:sp>
        <p:nvSpPr>
          <p:cNvPr id="1102" name="Google Shape;1102;p118"/>
          <p:cNvSpPr txBox="1"/>
          <p:nvPr/>
        </p:nvSpPr>
        <p:spPr>
          <a:xfrm>
            <a:off x="6410375" y="6343119"/>
            <a:ext cx="2426100" cy="336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 sz="1000" b="1">
                <a:solidFill>
                  <a:srgbClr val="666666"/>
                </a:solidFill>
              </a:rPr>
              <a:t>conecta13</a:t>
            </a:r>
            <a:endParaRPr sz="1000" b="1">
              <a:solidFill>
                <a:srgbClr val="666666"/>
              </a:solidFill>
            </a:endParaRPr>
          </a:p>
        </p:txBody>
      </p:sp>
      <p:pic>
        <p:nvPicPr>
          <p:cNvPr id="1103" name="Google Shape;1103;p118"/>
          <p:cNvPicPr preferRelativeResize="0"/>
          <p:nvPr/>
        </p:nvPicPr>
        <p:blipFill rotWithShape="1">
          <a:blip r:embed="rId3">
            <a:alphaModFix/>
          </a:blip>
          <a:srcRect l="4232" t="10040" r="3363" b="9184"/>
          <a:stretch/>
        </p:blipFill>
        <p:spPr>
          <a:xfrm>
            <a:off x="536500" y="1104625"/>
            <a:ext cx="8262449" cy="494177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2D700"/>
        </a:solidFill>
        <a:effectLst/>
      </p:bgPr>
    </p:bg>
    <p:spTree>
      <p:nvGrpSpPr>
        <p:cNvPr id="1" name="Shape 1107"/>
        <p:cNvGrpSpPr/>
        <p:nvPr/>
      </p:nvGrpSpPr>
      <p:grpSpPr>
        <a:xfrm>
          <a:off x="0" y="0"/>
          <a:ext cx="0" cy="0"/>
          <a:chOff x="0" y="0"/>
          <a:chExt cx="0" cy="0"/>
        </a:xfrm>
      </p:grpSpPr>
      <p:sp>
        <p:nvSpPr>
          <p:cNvPr id="1108" name="Google Shape;1108;p119"/>
          <p:cNvSpPr/>
          <p:nvPr/>
        </p:nvSpPr>
        <p:spPr>
          <a:xfrm>
            <a:off x="3639975" y="3765500"/>
            <a:ext cx="4935000" cy="12783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19"/>
          <p:cNvSpPr/>
          <p:nvPr/>
        </p:nvSpPr>
        <p:spPr>
          <a:xfrm>
            <a:off x="468838"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666666"/>
              </a:solidFill>
              <a:latin typeface="Ubuntu"/>
              <a:ea typeface="Ubuntu"/>
              <a:cs typeface="Ubuntu"/>
              <a:sym typeface="Ubuntu"/>
            </a:endParaRPr>
          </a:p>
        </p:txBody>
      </p:sp>
      <p:sp>
        <p:nvSpPr>
          <p:cNvPr id="1110" name="Google Shape;1110;p119"/>
          <p:cNvSpPr txBox="1">
            <a:spLocks noGrp="1"/>
          </p:cNvSpPr>
          <p:nvPr>
            <p:ph type="title"/>
          </p:nvPr>
        </p:nvSpPr>
        <p:spPr>
          <a:xfrm>
            <a:off x="2484278" y="0"/>
            <a:ext cx="5155200" cy="77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200"/>
              <a:t>Canvas ABP tareas no formales</a:t>
            </a:r>
            <a:endParaRPr sz="1000" b="0">
              <a:solidFill>
                <a:srgbClr val="999999"/>
              </a:solidFill>
              <a:latin typeface="Ubuntu Light"/>
              <a:ea typeface="Ubuntu Light"/>
              <a:cs typeface="Ubuntu Light"/>
              <a:sym typeface="Ubuntu Light"/>
            </a:endParaRPr>
          </a:p>
        </p:txBody>
      </p:sp>
      <p:pic>
        <p:nvPicPr>
          <p:cNvPr id="1111" name="Google Shape;1111;p119"/>
          <p:cNvPicPr preferRelativeResize="0"/>
          <p:nvPr/>
        </p:nvPicPr>
        <p:blipFill rotWithShape="1">
          <a:blip r:embed="rId3">
            <a:alphaModFix/>
          </a:blip>
          <a:srcRect l="4610" t="10292" r="3554" b="8406"/>
          <a:stretch/>
        </p:blipFill>
        <p:spPr>
          <a:xfrm>
            <a:off x="513175" y="1068914"/>
            <a:ext cx="8330094" cy="5045762"/>
          </a:xfrm>
          <a:prstGeom prst="rect">
            <a:avLst/>
          </a:prstGeom>
          <a:noFill/>
          <a:ln>
            <a:noFill/>
          </a:ln>
        </p:spPr>
      </p:pic>
      <p:sp>
        <p:nvSpPr>
          <p:cNvPr id="1112" name="Google Shape;1112;p119"/>
          <p:cNvSpPr txBox="1"/>
          <p:nvPr/>
        </p:nvSpPr>
        <p:spPr>
          <a:xfrm>
            <a:off x="6410375" y="6343119"/>
            <a:ext cx="2426100" cy="336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 sz="1000" b="1">
                <a:solidFill>
                  <a:srgbClr val="666666"/>
                </a:solidFill>
              </a:rPr>
              <a:t>conecta13</a:t>
            </a:r>
            <a:endParaRPr sz="1000" b="1">
              <a:solidFill>
                <a:srgbClr val="666666"/>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2D700"/>
        </a:solidFill>
        <a:effectLst/>
      </p:bgPr>
    </p:bg>
    <p:spTree>
      <p:nvGrpSpPr>
        <p:cNvPr id="1" name="Shape 1116"/>
        <p:cNvGrpSpPr/>
        <p:nvPr/>
      </p:nvGrpSpPr>
      <p:grpSpPr>
        <a:xfrm>
          <a:off x="0" y="0"/>
          <a:ext cx="0" cy="0"/>
          <a:chOff x="0" y="0"/>
          <a:chExt cx="0" cy="0"/>
        </a:xfrm>
      </p:grpSpPr>
      <p:sp>
        <p:nvSpPr>
          <p:cNvPr id="1117" name="Google Shape;1117;p120"/>
          <p:cNvSpPr/>
          <p:nvPr/>
        </p:nvSpPr>
        <p:spPr>
          <a:xfrm>
            <a:off x="482425"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20"/>
          <p:cNvSpPr/>
          <p:nvPr/>
        </p:nvSpPr>
        <p:spPr>
          <a:xfrm>
            <a:off x="3070025" y="5406000"/>
            <a:ext cx="5517600" cy="7917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rgbClr val="999999"/>
              </a:solidFill>
              <a:latin typeface="Ubuntu"/>
              <a:ea typeface="Ubuntu"/>
              <a:cs typeface="Ubuntu"/>
              <a:sym typeface="Ubuntu"/>
            </a:endParaRPr>
          </a:p>
          <a:p>
            <a:pPr marL="0" lvl="0" indent="0" algn="l" rtl="0">
              <a:spcBef>
                <a:spcPts val="0"/>
              </a:spcBef>
              <a:spcAft>
                <a:spcPts val="0"/>
              </a:spcAft>
              <a:buNone/>
            </a:pPr>
            <a:endParaRPr sz="1200">
              <a:solidFill>
                <a:srgbClr val="999999"/>
              </a:solidFill>
              <a:latin typeface="Ubuntu"/>
              <a:ea typeface="Ubuntu"/>
              <a:cs typeface="Ubuntu"/>
              <a:sym typeface="Ubuntu"/>
            </a:endParaRPr>
          </a:p>
          <a:p>
            <a:pPr marL="0" lvl="0" indent="0" algn="l" rtl="0">
              <a:spcBef>
                <a:spcPts val="0"/>
              </a:spcBef>
              <a:spcAft>
                <a:spcPts val="0"/>
              </a:spcAft>
              <a:buNone/>
            </a:pPr>
            <a:endParaRPr sz="1200">
              <a:solidFill>
                <a:srgbClr val="999999"/>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a:p>
        </p:txBody>
      </p:sp>
      <p:sp>
        <p:nvSpPr>
          <p:cNvPr id="1119" name="Google Shape;1119;p120"/>
          <p:cNvSpPr/>
          <p:nvPr/>
        </p:nvSpPr>
        <p:spPr>
          <a:xfrm>
            <a:off x="3070025" y="3043800"/>
            <a:ext cx="5517600" cy="12804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rgbClr val="999999"/>
              </a:solidFill>
              <a:latin typeface="Ubuntu"/>
              <a:ea typeface="Ubuntu"/>
              <a:cs typeface="Ubuntu"/>
              <a:sym typeface="Ubuntu"/>
            </a:endParaRPr>
          </a:p>
          <a:p>
            <a:pPr marL="0" lvl="0" indent="0" algn="l" rtl="0">
              <a:spcBef>
                <a:spcPts val="0"/>
              </a:spcBef>
              <a:spcAft>
                <a:spcPts val="0"/>
              </a:spcAft>
              <a:buNone/>
            </a:pPr>
            <a:endParaRPr sz="1200">
              <a:solidFill>
                <a:srgbClr val="999999"/>
              </a:solidFill>
              <a:latin typeface="Ubuntu"/>
              <a:ea typeface="Ubuntu"/>
              <a:cs typeface="Ubuntu"/>
              <a:sym typeface="Ubuntu"/>
            </a:endParaRPr>
          </a:p>
          <a:p>
            <a:pPr marL="0" lvl="0" indent="0" algn="l" rtl="0">
              <a:spcBef>
                <a:spcPts val="0"/>
              </a:spcBef>
              <a:spcAft>
                <a:spcPts val="0"/>
              </a:spcAft>
              <a:buNone/>
            </a:pPr>
            <a:endParaRPr sz="1200">
              <a:solidFill>
                <a:srgbClr val="999999"/>
              </a:solidFill>
              <a:latin typeface="Ubuntu"/>
              <a:ea typeface="Ubuntu"/>
              <a:cs typeface="Ubuntu"/>
              <a:sym typeface="Ubuntu"/>
            </a:endParaRPr>
          </a:p>
          <a:p>
            <a:pPr marL="0" lvl="0" indent="0" algn="l" rtl="0">
              <a:spcBef>
                <a:spcPts val="0"/>
              </a:spcBef>
              <a:spcAft>
                <a:spcPts val="0"/>
              </a:spcAft>
              <a:buNone/>
            </a:pPr>
            <a:endParaRPr sz="1200">
              <a:solidFill>
                <a:srgbClr val="999999"/>
              </a:solidFill>
              <a:latin typeface="Ubuntu"/>
              <a:ea typeface="Ubuntu"/>
              <a:cs typeface="Ubuntu"/>
              <a:sym typeface="Ubuntu"/>
            </a:endParaRPr>
          </a:p>
          <a:p>
            <a:pPr marL="0" lvl="0" indent="0" algn="l" rtl="0">
              <a:spcBef>
                <a:spcPts val="0"/>
              </a:spcBef>
              <a:spcAft>
                <a:spcPts val="0"/>
              </a:spcAft>
              <a:buNone/>
            </a:pPr>
            <a:endParaRPr sz="1200">
              <a:solidFill>
                <a:srgbClr val="999999"/>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a:p>
        </p:txBody>
      </p:sp>
      <p:cxnSp>
        <p:nvCxnSpPr>
          <p:cNvPr id="1120" name="Google Shape;1120;p120"/>
          <p:cNvCxnSpPr/>
          <p:nvPr/>
        </p:nvCxnSpPr>
        <p:spPr>
          <a:xfrm>
            <a:off x="918900" y="4682133"/>
            <a:ext cx="676200" cy="0"/>
          </a:xfrm>
          <a:prstGeom prst="straightConnector1">
            <a:avLst/>
          </a:prstGeom>
          <a:noFill/>
          <a:ln w="76200" cap="flat" cmpd="sng">
            <a:solidFill>
              <a:srgbClr val="93C01F"/>
            </a:solidFill>
            <a:prstDash val="solid"/>
            <a:round/>
            <a:headEnd type="none" w="med" len="med"/>
            <a:tailEnd type="none" w="med" len="med"/>
          </a:ln>
        </p:spPr>
      </p:cxnSp>
      <p:sp>
        <p:nvSpPr>
          <p:cNvPr id="1121" name="Google Shape;1121;p120"/>
          <p:cNvSpPr/>
          <p:nvPr/>
        </p:nvSpPr>
        <p:spPr>
          <a:xfrm>
            <a:off x="3057325" y="681600"/>
            <a:ext cx="5517600" cy="10584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20"/>
          <p:cNvSpPr/>
          <p:nvPr/>
        </p:nvSpPr>
        <p:spPr>
          <a:xfrm>
            <a:off x="3057375" y="1894000"/>
            <a:ext cx="5517600" cy="10194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endParaRPr>
          </a:p>
        </p:txBody>
      </p:sp>
      <p:sp>
        <p:nvSpPr>
          <p:cNvPr id="1123" name="Google Shape;1123;p120"/>
          <p:cNvSpPr txBox="1"/>
          <p:nvPr/>
        </p:nvSpPr>
        <p:spPr>
          <a:xfrm>
            <a:off x="3103100" y="719525"/>
            <a:ext cx="5378100" cy="105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a:solidFill>
                  <a:srgbClr val="666666"/>
                </a:solidFill>
                <a:latin typeface="Ubuntu"/>
                <a:ea typeface="Ubuntu"/>
                <a:cs typeface="Ubuntu"/>
                <a:sym typeface="Ubuntu"/>
              </a:rPr>
              <a:t>Mayor logro académico</a:t>
            </a:r>
            <a:r>
              <a:rPr lang="es">
                <a:solidFill>
                  <a:srgbClr val="999999"/>
                </a:solidFill>
                <a:latin typeface="Ubuntu"/>
                <a:ea typeface="Ubuntu"/>
                <a:cs typeface="Ubuntu"/>
                <a:sym typeface="Ubuntu"/>
              </a:rPr>
              <a:t>. </a:t>
            </a:r>
            <a:r>
              <a:rPr lang="es" sz="1200">
                <a:solidFill>
                  <a:srgbClr val="999999"/>
                </a:solidFill>
                <a:latin typeface="Ubuntu"/>
                <a:ea typeface="Ubuntu"/>
                <a:cs typeface="Ubuntu"/>
                <a:sym typeface="Ubuntu"/>
              </a:rPr>
              <a:t>Los estudiantes que aprenden a través del ABP retienen el contenido por más tiempo y tienen una comprensión más profunda de lo que están aprendiendo (Penuel &amp; Means, 2000; Stepien, Gallagher &amp; Workman, 1993).</a:t>
            </a:r>
            <a:endParaRPr sz="1200">
              <a:solidFill>
                <a:srgbClr val="999999"/>
              </a:solidFill>
              <a:latin typeface="Ubuntu"/>
              <a:ea typeface="Ubuntu"/>
              <a:cs typeface="Ubuntu"/>
              <a:sym typeface="Ubuntu"/>
            </a:endParaRPr>
          </a:p>
        </p:txBody>
      </p:sp>
      <p:sp>
        <p:nvSpPr>
          <p:cNvPr id="1124" name="Google Shape;1124;p120"/>
          <p:cNvSpPr txBox="1"/>
          <p:nvPr/>
        </p:nvSpPr>
        <p:spPr>
          <a:xfrm>
            <a:off x="3070025" y="1932650"/>
            <a:ext cx="5517600" cy="89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a:solidFill>
                  <a:srgbClr val="666666"/>
                </a:solidFill>
                <a:latin typeface="Ubuntu"/>
                <a:ea typeface="Ubuntu"/>
                <a:cs typeface="Ubuntu"/>
                <a:sym typeface="Ubuntu"/>
              </a:rPr>
              <a:t>Mejora las competencias para el S.XXI</a:t>
            </a:r>
            <a:r>
              <a:rPr lang="es">
                <a:solidFill>
                  <a:srgbClr val="999999"/>
                </a:solidFill>
                <a:latin typeface="Ubuntu"/>
                <a:ea typeface="Ubuntu"/>
                <a:cs typeface="Ubuntu"/>
                <a:sym typeface="Ubuntu"/>
              </a:rPr>
              <a:t>. </a:t>
            </a:r>
            <a:r>
              <a:rPr lang="es" sz="1200">
                <a:solidFill>
                  <a:srgbClr val="999999"/>
                </a:solidFill>
                <a:latin typeface="Ubuntu"/>
                <a:ea typeface="Ubuntu"/>
                <a:cs typeface="Ubuntu"/>
                <a:sym typeface="Ubuntu"/>
              </a:rPr>
              <a:t>Los estudiantes aplican lo que aprenden a situaciones de la vida real y demuestran mejores habilidades para resolver problemas. Desarrollo de pensamiento crítico, colaboración y resolución de conflictos.</a:t>
            </a:r>
            <a:endParaRPr sz="1200">
              <a:solidFill>
                <a:srgbClr val="999999"/>
              </a:solidFill>
              <a:latin typeface="Ubuntu"/>
              <a:ea typeface="Ubuntu"/>
              <a:cs typeface="Ubuntu"/>
              <a:sym typeface="Ubuntu"/>
            </a:endParaRPr>
          </a:p>
        </p:txBody>
      </p:sp>
      <p:sp>
        <p:nvSpPr>
          <p:cNvPr id="1125" name="Google Shape;1125;p120"/>
          <p:cNvSpPr txBox="1">
            <a:spLocks noGrp="1"/>
          </p:cNvSpPr>
          <p:nvPr>
            <p:ph type="title"/>
          </p:nvPr>
        </p:nvSpPr>
        <p:spPr>
          <a:xfrm>
            <a:off x="783525" y="2317400"/>
            <a:ext cx="2026500" cy="222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2200"/>
              <a:t>Beneficios del ABP</a:t>
            </a:r>
            <a:endParaRPr sz="1000" b="0">
              <a:solidFill>
                <a:srgbClr val="999999"/>
              </a:solidFill>
              <a:latin typeface="Ubuntu Light"/>
              <a:ea typeface="Ubuntu Light"/>
              <a:cs typeface="Ubuntu Light"/>
              <a:sym typeface="Ubuntu Light"/>
            </a:endParaRPr>
          </a:p>
        </p:txBody>
      </p:sp>
      <p:sp>
        <p:nvSpPr>
          <p:cNvPr id="1126" name="Google Shape;1126;p120"/>
          <p:cNvSpPr txBox="1"/>
          <p:nvPr/>
        </p:nvSpPr>
        <p:spPr>
          <a:xfrm>
            <a:off x="3073200" y="3063150"/>
            <a:ext cx="5378100" cy="11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a:solidFill>
                  <a:srgbClr val="666666"/>
                </a:solidFill>
                <a:latin typeface="Ubuntu"/>
                <a:ea typeface="Ubuntu"/>
                <a:cs typeface="Ubuntu"/>
                <a:sym typeface="Ubuntu"/>
              </a:rPr>
              <a:t>Mayor equidad en la escuela</a:t>
            </a:r>
            <a:r>
              <a:rPr lang="es">
                <a:solidFill>
                  <a:srgbClr val="999999"/>
                </a:solidFill>
                <a:latin typeface="Ubuntu"/>
                <a:ea typeface="Ubuntu"/>
                <a:cs typeface="Ubuntu"/>
                <a:sym typeface="Ubuntu"/>
              </a:rPr>
              <a:t>. </a:t>
            </a:r>
            <a:r>
              <a:rPr lang="es" sz="1200">
                <a:solidFill>
                  <a:srgbClr val="999999"/>
                </a:solidFill>
                <a:latin typeface="Ubuntu"/>
                <a:ea typeface="Ubuntu"/>
                <a:cs typeface="Ubuntu"/>
                <a:sym typeface="Ubuntu"/>
              </a:rPr>
              <a:t>Permite que los estudiantes de bajo rendimiento se involucren más, favoreciendo una disminución de la brecha de rendimiento de las escuelas</a:t>
            </a:r>
            <a:r>
              <a:rPr lang="es">
                <a:solidFill>
                  <a:schemeClr val="dk1"/>
                </a:solidFill>
              </a:rPr>
              <a:t>. </a:t>
            </a:r>
            <a:r>
              <a:rPr lang="es" sz="1200">
                <a:solidFill>
                  <a:srgbClr val="999999"/>
                </a:solidFill>
                <a:latin typeface="Ubuntu"/>
                <a:ea typeface="Ubuntu"/>
                <a:cs typeface="Ubuntu"/>
                <a:sym typeface="Ubuntu"/>
              </a:rPr>
              <a:t>Favorece la igualdad de oportunidades, y puede funcionar en diferentes tipos de escuela con diferentes perfiles de estudiantes.  Modelo eficaz para propiciar una reforma de toda la escuela.</a:t>
            </a:r>
            <a:endParaRPr>
              <a:solidFill>
                <a:schemeClr val="dk1"/>
              </a:solidFill>
            </a:endParaRPr>
          </a:p>
        </p:txBody>
      </p:sp>
      <p:sp>
        <p:nvSpPr>
          <p:cNvPr id="1127" name="Google Shape;1127;p120"/>
          <p:cNvSpPr/>
          <p:nvPr/>
        </p:nvSpPr>
        <p:spPr>
          <a:xfrm>
            <a:off x="3070025" y="4491600"/>
            <a:ext cx="5517600" cy="791700"/>
          </a:xfrm>
          <a:prstGeom prst="rect">
            <a:avLst/>
          </a:prstGeom>
          <a:noFill/>
          <a:ln w="28575"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rgbClr val="999999"/>
              </a:solidFill>
              <a:latin typeface="Ubuntu"/>
              <a:ea typeface="Ubuntu"/>
              <a:cs typeface="Ubuntu"/>
              <a:sym typeface="Ubuntu"/>
            </a:endParaRPr>
          </a:p>
          <a:p>
            <a:pPr marL="0" lvl="0" indent="0" algn="l" rtl="0">
              <a:spcBef>
                <a:spcPts val="0"/>
              </a:spcBef>
              <a:spcAft>
                <a:spcPts val="0"/>
              </a:spcAft>
              <a:buNone/>
            </a:pPr>
            <a:endParaRPr sz="1200">
              <a:solidFill>
                <a:srgbClr val="999999"/>
              </a:solidFill>
              <a:latin typeface="Ubuntu"/>
              <a:ea typeface="Ubuntu"/>
              <a:cs typeface="Ubuntu"/>
              <a:sym typeface="Ubuntu"/>
            </a:endParaRPr>
          </a:p>
          <a:p>
            <a:pPr marL="0" lvl="0" indent="0" algn="l" rtl="0">
              <a:spcBef>
                <a:spcPts val="0"/>
              </a:spcBef>
              <a:spcAft>
                <a:spcPts val="0"/>
              </a:spcAft>
              <a:buNone/>
            </a:pPr>
            <a:endParaRPr sz="1200">
              <a:solidFill>
                <a:srgbClr val="999999"/>
              </a:solidFill>
              <a:latin typeface="Ubuntu"/>
              <a:ea typeface="Ubuntu"/>
              <a:cs typeface="Ubuntu"/>
              <a:sym typeface="Ubuntu"/>
            </a:endParaRPr>
          </a:p>
          <a:p>
            <a:pPr marL="0" lvl="0" indent="0" algn="l" rtl="0">
              <a:spcBef>
                <a:spcPts val="0"/>
              </a:spcBef>
              <a:spcAft>
                <a:spcPts val="0"/>
              </a:spcAft>
              <a:buNone/>
            </a:pPr>
            <a:endParaRPr sz="1200">
              <a:solidFill>
                <a:srgbClr val="999999"/>
              </a:solidFill>
              <a:latin typeface="Ubuntu"/>
              <a:ea typeface="Ubuntu"/>
              <a:cs typeface="Ubuntu"/>
              <a:sym typeface="Ubuntu"/>
            </a:endParaRPr>
          </a:p>
          <a:p>
            <a:pPr marL="0" lvl="0" indent="0" algn="l" rtl="0">
              <a:spcBef>
                <a:spcPts val="0"/>
              </a:spcBef>
              <a:spcAft>
                <a:spcPts val="0"/>
              </a:spcAft>
              <a:buNone/>
            </a:pPr>
            <a:endParaRPr sz="1200">
              <a:solidFill>
                <a:srgbClr val="999999"/>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a:p>
        </p:txBody>
      </p:sp>
      <p:sp>
        <p:nvSpPr>
          <p:cNvPr id="1128" name="Google Shape;1128;p120"/>
          <p:cNvSpPr txBox="1"/>
          <p:nvPr/>
        </p:nvSpPr>
        <p:spPr>
          <a:xfrm>
            <a:off x="3108225" y="4508400"/>
            <a:ext cx="5555700" cy="71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a:solidFill>
                  <a:srgbClr val="666666"/>
                </a:solidFill>
                <a:latin typeface="Ubuntu"/>
                <a:ea typeface="Ubuntu"/>
                <a:cs typeface="Ubuntu"/>
                <a:sym typeface="Ubuntu"/>
              </a:rPr>
              <a:t>Mayor motivación</a:t>
            </a:r>
            <a:r>
              <a:rPr lang="es">
                <a:solidFill>
                  <a:srgbClr val="999999"/>
                </a:solidFill>
                <a:latin typeface="Ubuntu"/>
                <a:ea typeface="Ubuntu"/>
                <a:cs typeface="Ubuntu"/>
                <a:sym typeface="Ubuntu"/>
              </a:rPr>
              <a:t>. </a:t>
            </a:r>
            <a:r>
              <a:rPr lang="es" sz="1200">
                <a:solidFill>
                  <a:srgbClr val="999999"/>
                </a:solidFill>
                <a:latin typeface="Ubuntu"/>
                <a:ea typeface="Ubuntu"/>
                <a:cs typeface="Ubuntu"/>
                <a:sym typeface="Ubuntu"/>
              </a:rPr>
              <a:t>En las clases de ABP, los estudiantes muestran una mayor motivación y compromiso hacia el aprendizaje, son más autosuficientes y tienen mejor asistencia que en otros entornos educativos.</a:t>
            </a:r>
            <a:endParaRPr sz="1200">
              <a:solidFill>
                <a:srgbClr val="999999"/>
              </a:solidFill>
              <a:latin typeface="Ubuntu"/>
              <a:ea typeface="Ubuntu"/>
              <a:cs typeface="Ubuntu"/>
              <a:sym typeface="Ubuntu"/>
            </a:endParaRPr>
          </a:p>
        </p:txBody>
      </p:sp>
      <p:sp>
        <p:nvSpPr>
          <p:cNvPr id="1129" name="Google Shape;1129;p120"/>
          <p:cNvSpPr txBox="1"/>
          <p:nvPr/>
        </p:nvSpPr>
        <p:spPr>
          <a:xfrm>
            <a:off x="3088875" y="5418150"/>
            <a:ext cx="5555700" cy="7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a:solidFill>
                  <a:srgbClr val="666666"/>
                </a:solidFill>
                <a:latin typeface="Ubuntu"/>
                <a:ea typeface="Ubuntu"/>
                <a:cs typeface="Ubuntu"/>
                <a:sym typeface="Ubuntu"/>
              </a:rPr>
              <a:t>Mayor satisfacción del maestro</a:t>
            </a:r>
            <a:r>
              <a:rPr lang="es">
                <a:solidFill>
                  <a:srgbClr val="999999"/>
                </a:solidFill>
                <a:latin typeface="Ubuntu"/>
                <a:ea typeface="Ubuntu"/>
                <a:cs typeface="Ubuntu"/>
                <a:sym typeface="Ubuntu"/>
              </a:rPr>
              <a:t>. </a:t>
            </a:r>
            <a:r>
              <a:rPr lang="es" sz="1200">
                <a:solidFill>
                  <a:srgbClr val="999999"/>
                </a:solidFill>
                <a:latin typeface="Ubuntu"/>
                <a:ea typeface="Ubuntu"/>
                <a:cs typeface="Ubuntu"/>
                <a:sym typeface="Ubuntu"/>
              </a:rPr>
              <a:t>A pesar de los costes en tiempo y formación del ABP, aquellos docentes que lo practican muestran una mayor satisfacción en el trabajo.</a:t>
            </a:r>
            <a:endParaRPr sz="1200">
              <a:solidFill>
                <a:srgbClr val="999999"/>
              </a:solidFill>
              <a:latin typeface="Ubuntu"/>
              <a:ea typeface="Ubuntu"/>
              <a:cs typeface="Ubuntu"/>
              <a:sym typeface="Ubuntu"/>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121"/>
          <p:cNvSpPr/>
          <p:nvPr/>
        </p:nvSpPr>
        <p:spPr>
          <a:xfrm>
            <a:off x="0" y="0"/>
            <a:ext cx="4259700" cy="6858000"/>
          </a:xfrm>
          <a:prstGeom prst="snip2DiagRect">
            <a:avLst>
              <a:gd name="adj1" fmla="val 0"/>
              <a:gd name="adj2" fmla="val 50000"/>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35" name="Google Shape;1135;p121"/>
          <p:cNvCxnSpPr/>
          <p:nvPr/>
        </p:nvCxnSpPr>
        <p:spPr>
          <a:xfrm>
            <a:off x="4778200" y="3707500"/>
            <a:ext cx="676200" cy="0"/>
          </a:xfrm>
          <a:prstGeom prst="straightConnector1">
            <a:avLst/>
          </a:prstGeom>
          <a:noFill/>
          <a:ln w="76200" cap="flat" cmpd="sng">
            <a:solidFill>
              <a:srgbClr val="93C01F"/>
            </a:solidFill>
            <a:prstDash val="solid"/>
            <a:round/>
            <a:headEnd type="none" w="med" len="med"/>
            <a:tailEnd type="none" w="med" len="med"/>
          </a:ln>
        </p:spPr>
      </p:cxnSp>
      <p:sp>
        <p:nvSpPr>
          <p:cNvPr id="1136" name="Google Shape;1136;p121"/>
          <p:cNvSpPr txBox="1">
            <a:spLocks noGrp="1"/>
          </p:cNvSpPr>
          <p:nvPr>
            <p:ph type="title"/>
          </p:nvPr>
        </p:nvSpPr>
        <p:spPr>
          <a:xfrm>
            <a:off x="4598900" y="3016475"/>
            <a:ext cx="4063800" cy="160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s"/>
              <a:t>5</a:t>
            </a:r>
            <a:r>
              <a:rPr lang="es">
                <a:solidFill>
                  <a:srgbClr val="434343"/>
                </a:solidFill>
              </a:rPr>
              <a:t>. </a:t>
            </a:r>
            <a:r>
              <a:rPr lang="es"/>
              <a:t>Ejemplos prácticos</a:t>
            </a:r>
            <a:endParaRPr sz="1800"/>
          </a:p>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Clr>
                <a:srgbClr val="000000"/>
              </a:buClr>
              <a:buSzPts val="1100"/>
              <a:buFont typeface="Arial"/>
              <a:buNone/>
            </a:pPr>
            <a:endParaRPr/>
          </a:p>
        </p:txBody>
      </p:sp>
      <p:sp>
        <p:nvSpPr>
          <p:cNvPr id="1137" name="Google Shape;1137;p121"/>
          <p:cNvSpPr txBox="1">
            <a:spLocks noGrp="1"/>
          </p:cNvSpPr>
          <p:nvPr>
            <p:ph type="subTitle" idx="1"/>
          </p:nvPr>
        </p:nvSpPr>
        <p:spPr>
          <a:xfrm>
            <a:off x="4598900" y="3957600"/>
            <a:ext cx="3056400" cy="212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600"/>
              <a:t>Proyectos ABP</a:t>
            </a:r>
            <a:endParaRPr sz="2100" b="1">
              <a:solidFill>
                <a:srgbClr val="434343"/>
              </a:solidFill>
            </a:endParaRPr>
          </a:p>
          <a:p>
            <a:pPr marL="0" lvl="0" indent="0" algn="l" rtl="0">
              <a:spcBef>
                <a:spcPts val="0"/>
              </a:spcBef>
              <a:spcAft>
                <a:spcPts val="0"/>
              </a:spcAft>
              <a:buNone/>
            </a:pPr>
            <a:endParaRPr sz="13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2D700"/>
        </a:solidFill>
        <a:effectLst/>
      </p:bgPr>
    </p:bg>
    <p:spTree>
      <p:nvGrpSpPr>
        <p:cNvPr id="1" name="Shape 1141"/>
        <p:cNvGrpSpPr/>
        <p:nvPr/>
      </p:nvGrpSpPr>
      <p:grpSpPr>
        <a:xfrm>
          <a:off x="0" y="0"/>
          <a:ext cx="0" cy="0"/>
          <a:chOff x="0" y="0"/>
          <a:chExt cx="0" cy="0"/>
        </a:xfrm>
      </p:grpSpPr>
      <p:pic>
        <p:nvPicPr>
          <p:cNvPr id="1142" name="Google Shape;1142;p122"/>
          <p:cNvPicPr preferRelativeResize="0"/>
          <p:nvPr/>
        </p:nvPicPr>
        <p:blipFill rotWithShape="1">
          <a:blip r:embed="rId3">
            <a:alphaModFix/>
          </a:blip>
          <a:srcRect l="9799" t="11302" r="7158" b="14628"/>
          <a:stretch/>
        </p:blipFill>
        <p:spPr>
          <a:xfrm>
            <a:off x="32000" y="93256"/>
            <a:ext cx="9080001" cy="5061919"/>
          </a:xfrm>
          <a:prstGeom prst="rect">
            <a:avLst/>
          </a:prstGeom>
          <a:noFill/>
          <a:ln>
            <a:noFill/>
          </a:ln>
        </p:spPr>
      </p:pic>
      <p:sp>
        <p:nvSpPr>
          <p:cNvPr id="1143" name="Google Shape;1143;p122"/>
          <p:cNvSpPr txBox="1"/>
          <p:nvPr/>
        </p:nvSpPr>
        <p:spPr>
          <a:xfrm>
            <a:off x="32000" y="6496500"/>
            <a:ext cx="8654100" cy="3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900" u="sng">
                <a:solidFill>
                  <a:schemeClr val="hlink"/>
                </a:solidFill>
                <a:hlinkClick r:id="rId4"/>
              </a:rPr>
              <a:t>https://view.genial.ly/5ca79cbda5f6ee6c1431152e/horizontal-infographic-review-canvas-abp</a:t>
            </a: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p:txBody>
      </p:sp>
      <p:sp>
        <p:nvSpPr>
          <p:cNvPr id="1144" name="Google Shape;1144;p122"/>
          <p:cNvSpPr txBox="1"/>
          <p:nvPr/>
        </p:nvSpPr>
        <p:spPr>
          <a:xfrm>
            <a:off x="338250" y="1124200"/>
            <a:ext cx="30000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850" b="1">
                <a:solidFill>
                  <a:schemeClr val="dk1"/>
                </a:solidFill>
                <a:highlight>
                  <a:srgbClr val="FFFFFF"/>
                </a:highlight>
              </a:rPr>
              <a:t>- Aprender a aprender.</a:t>
            </a:r>
            <a:endParaRPr sz="850" b="1">
              <a:solidFill>
                <a:schemeClr val="dk1"/>
              </a:solidFill>
              <a:highlight>
                <a:srgbClr val="FFFFFF"/>
              </a:highlight>
            </a:endParaRPr>
          </a:p>
          <a:p>
            <a:pPr marL="0" lvl="0" indent="0" algn="l" rtl="0">
              <a:lnSpc>
                <a:spcPct val="115000"/>
              </a:lnSpc>
              <a:spcBef>
                <a:spcPts val="0"/>
              </a:spcBef>
              <a:spcAft>
                <a:spcPts val="0"/>
              </a:spcAft>
              <a:buNone/>
            </a:pPr>
            <a:r>
              <a:rPr lang="es" sz="850" b="1">
                <a:solidFill>
                  <a:schemeClr val="dk1"/>
                </a:solidFill>
                <a:highlight>
                  <a:srgbClr val="FFFFFF"/>
                </a:highlight>
              </a:rPr>
              <a:t>- Competencia lingüística.</a:t>
            </a:r>
            <a:endParaRPr sz="850" b="1">
              <a:solidFill>
                <a:schemeClr val="dk1"/>
              </a:solidFill>
              <a:highlight>
                <a:srgbClr val="FFFFFF"/>
              </a:highlight>
            </a:endParaRPr>
          </a:p>
          <a:p>
            <a:pPr marL="0" lvl="0" indent="0" algn="l" rtl="0">
              <a:lnSpc>
                <a:spcPct val="115000"/>
              </a:lnSpc>
              <a:spcBef>
                <a:spcPts val="0"/>
              </a:spcBef>
              <a:spcAft>
                <a:spcPts val="0"/>
              </a:spcAft>
              <a:buNone/>
            </a:pPr>
            <a:r>
              <a:rPr lang="es" sz="850" b="1">
                <a:solidFill>
                  <a:schemeClr val="dk1"/>
                </a:solidFill>
                <a:highlight>
                  <a:srgbClr val="FFFFFF"/>
                </a:highlight>
              </a:rPr>
              <a:t>- Competencia matemática.</a:t>
            </a:r>
            <a:endParaRPr sz="850" b="1">
              <a:solidFill>
                <a:schemeClr val="dk1"/>
              </a:solidFill>
              <a:highlight>
                <a:srgbClr val="FFFFFF"/>
              </a:highlight>
            </a:endParaRPr>
          </a:p>
          <a:p>
            <a:pPr marL="0" lvl="0" indent="0" algn="l" rtl="0">
              <a:lnSpc>
                <a:spcPct val="115000"/>
              </a:lnSpc>
              <a:spcBef>
                <a:spcPts val="0"/>
              </a:spcBef>
              <a:spcAft>
                <a:spcPts val="0"/>
              </a:spcAft>
              <a:buNone/>
            </a:pPr>
            <a:r>
              <a:rPr lang="es" sz="850" b="1">
                <a:solidFill>
                  <a:schemeClr val="dk1"/>
                </a:solidFill>
                <a:highlight>
                  <a:srgbClr val="FFFFFF"/>
                </a:highlight>
              </a:rPr>
              <a:t>- Competencia de autonomía e iniciativa personal.</a:t>
            </a:r>
            <a:endParaRPr sz="850" b="1">
              <a:solidFill>
                <a:schemeClr val="dk1"/>
              </a:solidFill>
              <a:highlight>
                <a:srgbClr val="FFFFFF"/>
              </a:highlight>
            </a:endParaRPr>
          </a:p>
          <a:p>
            <a:pPr marL="0" lvl="0" indent="0" algn="l" rtl="0">
              <a:lnSpc>
                <a:spcPct val="115000"/>
              </a:lnSpc>
              <a:spcBef>
                <a:spcPts val="0"/>
              </a:spcBef>
              <a:spcAft>
                <a:spcPts val="0"/>
              </a:spcAft>
              <a:buNone/>
            </a:pPr>
            <a:r>
              <a:rPr lang="es" sz="850" b="1">
                <a:solidFill>
                  <a:schemeClr val="dk1"/>
                </a:solidFill>
                <a:highlight>
                  <a:srgbClr val="FFFFFF"/>
                </a:highlight>
              </a:rPr>
              <a:t>- Competencia artística.</a:t>
            </a:r>
            <a:endParaRPr sz="850" b="1">
              <a:solidFill>
                <a:schemeClr val="dk1"/>
              </a:solidFill>
              <a:highlight>
                <a:srgbClr val="FFFFFF"/>
              </a:highlight>
            </a:endParaRPr>
          </a:p>
        </p:txBody>
      </p:sp>
      <p:sp>
        <p:nvSpPr>
          <p:cNvPr id="1145" name="Google Shape;1145;p122"/>
          <p:cNvSpPr txBox="1"/>
          <p:nvPr/>
        </p:nvSpPr>
        <p:spPr>
          <a:xfrm>
            <a:off x="3188625" y="15862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200" b="1">
                <a:solidFill>
                  <a:srgbClr val="2B2E38"/>
                </a:solidFill>
                <a:highlight>
                  <a:srgbClr val="FFFFFF"/>
                </a:highlight>
              </a:rPr>
              <a:t>CONSTRUIR UN RINCÓN DE CHEF EN CLASE</a:t>
            </a:r>
            <a:endParaRPr/>
          </a:p>
        </p:txBody>
      </p:sp>
      <p:sp>
        <p:nvSpPr>
          <p:cNvPr id="1146" name="Google Shape;1146;p122"/>
          <p:cNvSpPr txBox="1"/>
          <p:nvPr/>
        </p:nvSpPr>
        <p:spPr>
          <a:xfrm>
            <a:off x="32000" y="4921350"/>
            <a:ext cx="9036300" cy="240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050">
                <a:solidFill>
                  <a:schemeClr val="dk1"/>
                </a:solidFill>
                <a:highlight>
                  <a:srgbClr val="FFFFFF"/>
                </a:highlight>
              </a:rPr>
              <a:t>RECURSOS ¿Qué personas deben implicarse: docentes, familias, otros...? ¿Qué otros materiales son necesarios?</a:t>
            </a:r>
            <a:endParaRPr sz="1050">
              <a:solidFill>
                <a:schemeClr val="dk1"/>
              </a:solidFill>
              <a:highlight>
                <a:srgbClr val="FFFFFF"/>
              </a:highlight>
            </a:endParaRPr>
          </a:p>
          <a:p>
            <a:pPr marL="0" lvl="0" indent="0" algn="l" rtl="0">
              <a:lnSpc>
                <a:spcPct val="115000"/>
              </a:lnSpc>
              <a:spcBef>
                <a:spcPts val="0"/>
              </a:spcBef>
              <a:spcAft>
                <a:spcPts val="0"/>
              </a:spcAft>
              <a:buNone/>
            </a:pPr>
            <a:r>
              <a:rPr lang="es" sz="1050">
                <a:solidFill>
                  <a:srgbClr val="333333"/>
                </a:solidFill>
                <a:highlight>
                  <a:srgbClr val="FFFFFF"/>
                </a:highlight>
              </a:rPr>
              <a:t>HERRAMIENTAS TIC ¿Qué herramientas TIC vamos a utilizar?</a:t>
            </a:r>
            <a:endParaRPr sz="1050">
              <a:solidFill>
                <a:srgbClr val="333333"/>
              </a:solidFill>
              <a:highlight>
                <a:srgbClr val="FFFFFF"/>
              </a:highlight>
            </a:endParaRPr>
          </a:p>
          <a:p>
            <a:pPr marL="0" lvl="0" indent="0" algn="l" rtl="0">
              <a:lnSpc>
                <a:spcPct val="115000"/>
              </a:lnSpc>
              <a:spcBef>
                <a:spcPts val="0"/>
              </a:spcBef>
              <a:spcAft>
                <a:spcPts val="0"/>
              </a:spcAft>
              <a:buNone/>
            </a:pPr>
            <a:r>
              <a:rPr lang="es" sz="1050">
                <a:solidFill>
                  <a:srgbClr val="333333"/>
                </a:solidFill>
                <a:highlight>
                  <a:srgbClr val="FFFFFF"/>
                </a:highlight>
              </a:rPr>
              <a:t>TAREAS</a:t>
            </a:r>
            <a:r>
              <a:rPr lang="es" sz="1050">
                <a:solidFill>
                  <a:schemeClr val="dk1"/>
                </a:solidFill>
              </a:rPr>
              <a:t> </a:t>
            </a:r>
            <a:r>
              <a:rPr lang="es" sz="1050">
                <a:solidFill>
                  <a:srgbClr val="333333"/>
                </a:solidFill>
                <a:highlight>
                  <a:srgbClr val="FFFFFF"/>
                </a:highlight>
              </a:rPr>
              <a:t>¿Qué tenemos que hacer para alcanzar el producto final? Ver ratatouille, visitar una cocina de restaurante, recitar una poesía, elaborar unas receta</a:t>
            </a:r>
            <a:endParaRPr sz="1050">
              <a:solidFill>
                <a:srgbClr val="333333"/>
              </a:solidFill>
              <a:highlight>
                <a:srgbClr val="FFFFFF"/>
              </a:highlight>
            </a:endParaRPr>
          </a:p>
          <a:p>
            <a:pPr marL="0" lvl="0" indent="0" algn="l" rtl="0">
              <a:lnSpc>
                <a:spcPct val="115000"/>
              </a:lnSpc>
              <a:spcBef>
                <a:spcPts val="0"/>
              </a:spcBef>
              <a:spcAft>
                <a:spcPts val="0"/>
              </a:spcAft>
              <a:buNone/>
            </a:pPr>
            <a:r>
              <a:rPr lang="es" sz="1050">
                <a:solidFill>
                  <a:srgbClr val="333333"/>
                </a:solidFill>
                <a:highlight>
                  <a:srgbClr val="FFFFFF"/>
                </a:highlight>
              </a:rPr>
              <a:t>MÉTODOS DE EVALUACIÓN ¿Qué herramientas de evaluación vamos a aplicar? OBSERVACIÓN SISTEMÁTICA Y RÚBRICAS</a:t>
            </a:r>
            <a:endParaRPr sz="1050">
              <a:solidFill>
                <a:srgbClr val="333333"/>
              </a:solidFill>
              <a:highlight>
                <a:srgbClr val="FFFFFF"/>
              </a:highlight>
            </a:endParaRPr>
          </a:p>
          <a:p>
            <a:pPr marL="0" lvl="0" indent="0" algn="l" rtl="0">
              <a:lnSpc>
                <a:spcPct val="115000"/>
              </a:lnSpc>
              <a:spcBef>
                <a:spcPts val="0"/>
              </a:spcBef>
              <a:spcAft>
                <a:spcPts val="0"/>
              </a:spcAft>
              <a:buNone/>
            </a:pPr>
            <a:r>
              <a:rPr lang="es" sz="1050">
                <a:solidFill>
                  <a:srgbClr val="333333"/>
                </a:solidFill>
                <a:highlight>
                  <a:srgbClr val="FFFFFF"/>
                </a:highlight>
              </a:rPr>
              <a:t>ESTANDARES DE APRENDIZAJE </a:t>
            </a:r>
            <a:r>
              <a:rPr lang="es" sz="850">
                <a:solidFill>
                  <a:schemeClr val="dk1"/>
                </a:solidFill>
                <a:highlight>
                  <a:srgbClr val="FFFFFF"/>
                </a:highlight>
              </a:rPr>
              <a:t>- Que los alumnos y alumnas conozcan diversos utensilios de cocina y sepan para que se utilizan - Que los alumnos y alumnas sepan las partes que tiene una receta. - Que los alumnos y alumnas hayan participado activamente en las actividades</a:t>
            </a:r>
            <a:endParaRPr sz="850">
              <a:solidFill>
                <a:schemeClr val="dk1"/>
              </a:solidFill>
              <a:highlight>
                <a:srgbClr val="FFFFFF"/>
              </a:highlight>
            </a:endParaRPr>
          </a:p>
          <a:p>
            <a:pPr marL="0" lvl="0" indent="0" algn="l" rtl="0">
              <a:lnSpc>
                <a:spcPct val="115000"/>
              </a:lnSpc>
              <a:spcBef>
                <a:spcPts val="0"/>
              </a:spcBef>
              <a:spcAft>
                <a:spcPts val="0"/>
              </a:spcAft>
              <a:buNone/>
            </a:pPr>
            <a:r>
              <a:rPr lang="es" sz="850">
                <a:solidFill>
                  <a:schemeClr val="dk1"/>
                </a:solidFill>
                <a:highlight>
                  <a:srgbClr val="FFFFFF"/>
                </a:highlight>
              </a:rPr>
              <a:t>DIFUSIÓN </a:t>
            </a:r>
            <a:r>
              <a:rPr lang="es" sz="850">
                <a:solidFill>
                  <a:srgbClr val="333333"/>
                </a:solidFill>
                <a:highlight>
                  <a:srgbClr val="FFFFFF"/>
                </a:highlight>
              </a:rPr>
              <a:t>Mandaremos una carta a los padres y madres para decirles que les den a los alumnos y alumnas utensilios de cocina para traer al rincón y para invitarles a probar nuestras deliciosas galletas.</a:t>
            </a:r>
            <a:endParaRPr sz="850">
              <a:solidFill>
                <a:schemeClr val="dk1"/>
              </a:solidFill>
              <a:highlight>
                <a:srgbClr val="FFFFFF"/>
              </a:highlight>
            </a:endParaRPr>
          </a:p>
          <a:p>
            <a:pPr marL="0" lvl="0" indent="0" algn="l" rtl="0">
              <a:lnSpc>
                <a:spcPct val="115000"/>
              </a:lnSpc>
              <a:spcBef>
                <a:spcPts val="0"/>
              </a:spcBef>
              <a:spcAft>
                <a:spcPts val="0"/>
              </a:spcAft>
              <a:buNone/>
            </a:pPr>
            <a:endParaRPr sz="1050">
              <a:solidFill>
                <a:srgbClr val="333333"/>
              </a:solidFill>
              <a:highlight>
                <a:srgbClr val="FFFFFF"/>
              </a:highlight>
            </a:endParaRPr>
          </a:p>
          <a:p>
            <a:pPr marL="0" lvl="0" indent="0" algn="l" rtl="0">
              <a:lnSpc>
                <a:spcPct val="115000"/>
              </a:lnSpc>
              <a:spcBef>
                <a:spcPts val="0"/>
              </a:spcBef>
              <a:spcAft>
                <a:spcPts val="0"/>
              </a:spcAft>
              <a:buNone/>
            </a:pPr>
            <a:endParaRPr sz="1050">
              <a:solidFill>
                <a:srgbClr val="333333"/>
              </a:solidFill>
              <a:highlight>
                <a:srgbClr val="FFFFFF"/>
              </a:highlight>
            </a:endParaRPr>
          </a:p>
          <a:p>
            <a:pPr marL="0" lvl="0" indent="0" algn="l" rtl="0">
              <a:lnSpc>
                <a:spcPct val="115000"/>
              </a:lnSpc>
              <a:spcBef>
                <a:spcPts val="0"/>
              </a:spcBef>
              <a:spcAft>
                <a:spcPts val="0"/>
              </a:spcAft>
              <a:buNone/>
            </a:pPr>
            <a:endParaRPr sz="1050">
              <a:solidFill>
                <a:srgbClr val="333333"/>
              </a:solidFill>
              <a:highlight>
                <a:srgbClr val="FFFFFF"/>
              </a:highlight>
            </a:endParaRPr>
          </a:p>
          <a:p>
            <a:pPr marL="0" lvl="0" indent="0" algn="l" rtl="0">
              <a:lnSpc>
                <a:spcPct val="115000"/>
              </a:lnSpc>
              <a:spcBef>
                <a:spcPts val="0"/>
              </a:spcBef>
              <a:spcAft>
                <a:spcPts val="0"/>
              </a:spcAft>
              <a:buNone/>
            </a:pPr>
            <a:endParaRPr sz="1050">
              <a:solidFill>
                <a:schemeClr val="dk1"/>
              </a:solidFill>
            </a:endParaRPr>
          </a:p>
          <a:p>
            <a:pPr marL="0" lvl="0" indent="0" algn="l" rtl="0">
              <a:lnSpc>
                <a:spcPct val="115000"/>
              </a:lnSpc>
              <a:spcBef>
                <a:spcPts val="0"/>
              </a:spcBef>
              <a:spcAft>
                <a:spcPts val="0"/>
              </a:spcAft>
              <a:buNone/>
            </a:pPr>
            <a:endParaRPr sz="850">
              <a:solidFill>
                <a:schemeClr val="dk1"/>
              </a:solidFill>
            </a:endParaRPr>
          </a:p>
          <a:p>
            <a:pPr marL="0" lvl="0" indent="0" algn="l" rtl="0">
              <a:lnSpc>
                <a:spcPct val="115000"/>
              </a:lnSpc>
              <a:spcBef>
                <a:spcPts val="0"/>
              </a:spcBef>
              <a:spcAft>
                <a:spcPts val="0"/>
              </a:spcAft>
              <a:buNone/>
            </a:pPr>
            <a:endParaRPr sz="1050">
              <a:solidFill>
                <a:schemeClr val="dk1"/>
              </a:solidFill>
              <a:highlight>
                <a:srgbClr val="FFFFFF"/>
              </a:highligh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2D700"/>
        </a:solidFill>
        <a:effectLst/>
      </p:bgPr>
    </p:bg>
    <p:spTree>
      <p:nvGrpSpPr>
        <p:cNvPr id="1" name="Shape 1150"/>
        <p:cNvGrpSpPr/>
        <p:nvPr/>
      </p:nvGrpSpPr>
      <p:grpSpPr>
        <a:xfrm>
          <a:off x="0" y="0"/>
          <a:ext cx="0" cy="0"/>
          <a:chOff x="0" y="0"/>
          <a:chExt cx="0" cy="0"/>
        </a:xfrm>
      </p:grpSpPr>
      <p:cxnSp>
        <p:nvCxnSpPr>
          <p:cNvPr id="1151" name="Google Shape;1151;p123"/>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pic>
        <p:nvPicPr>
          <p:cNvPr id="1152" name="Google Shape;1152;p123"/>
          <p:cNvPicPr preferRelativeResize="0"/>
          <p:nvPr/>
        </p:nvPicPr>
        <p:blipFill rotWithShape="1">
          <a:blip r:embed="rId3">
            <a:alphaModFix/>
          </a:blip>
          <a:srcRect l="8534" t="21588" r="8367" b="17495"/>
          <a:stretch/>
        </p:blipFill>
        <p:spPr>
          <a:xfrm>
            <a:off x="40825" y="81650"/>
            <a:ext cx="9062348" cy="4152125"/>
          </a:xfrm>
          <a:prstGeom prst="rect">
            <a:avLst/>
          </a:prstGeom>
          <a:noFill/>
          <a:ln>
            <a:noFill/>
          </a:ln>
        </p:spPr>
      </p:pic>
      <p:sp>
        <p:nvSpPr>
          <p:cNvPr id="1153" name="Google Shape;1153;p123"/>
          <p:cNvSpPr txBox="1"/>
          <p:nvPr/>
        </p:nvSpPr>
        <p:spPr>
          <a:xfrm>
            <a:off x="3533975" y="6448200"/>
            <a:ext cx="7674300" cy="40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a:t>https://view.genial.ly/5bc31c2e3292ef649e9ddd69/interactive-content-canvas-abp-intef</a:t>
            </a:r>
            <a:endParaRPr sz="1000"/>
          </a:p>
        </p:txBody>
      </p:sp>
      <p:sp>
        <p:nvSpPr>
          <p:cNvPr id="1154" name="Google Shape;1154;p123"/>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5" name="Google Shape;1155;p123"/>
          <p:cNvSpPr txBox="1"/>
          <p:nvPr/>
        </p:nvSpPr>
        <p:spPr>
          <a:xfrm>
            <a:off x="134100" y="4368450"/>
            <a:ext cx="9009900" cy="711300"/>
          </a:xfrm>
          <a:prstGeom prst="rect">
            <a:avLst/>
          </a:prstGeom>
          <a:noFill/>
          <a:ln>
            <a:noFill/>
          </a:ln>
        </p:spPr>
        <p:txBody>
          <a:bodyPr spcFirstLastPara="1" wrap="square" lIns="91425" tIns="91425" rIns="91425" bIns="91425" anchor="t" anchorCtr="0">
            <a:noAutofit/>
          </a:bodyPr>
          <a:lstStyle/>
          <a:p>
            <a:pPr marL="101600" marR="101600" lvl="0" indent="0" algn="l" rtl="0">
              <a:lnSpc>
                <a:spcPct val="141176"/>
              </a:lnSpc>
              <a:spcBef>
                <a:spcPts val="0"/>
              </a:spcBef>
              <a:spcAft>
                <a:spcPts val="0"/>
              </a:spcAft>
              <a:buNone/>
            </a:pPr>
            <a:r>
              <a:rPr lang="es" sz="950">
                <a:solidFill>
                  <a:srgbClr val="333333"/>
                </a:solidFill>
                <a:highlight>
                  <a:srgbClr val="FFFFFF"/>
                </a:highlight>
              </a:rPr>
              <a:t>COMPETENCIAS CLAVE ¿Qué competencias clave se desarrollan?</a:t>
            </a:r>
            <a:endParaRPr sz="950">
              <a:solidFill>
                <a:srgbClr val="333333"/>
              </a:solidFill>
              <a:highlight>
                <a:srgbClr val="FFFFFF"/>
              </a:highlight>
            </a:endParaRPr>
          </a:p>
          <a:p>
            <a:pPr marL="101600" marR="101600" lvl="0" indent="0" algn="l" rtl="0">
              <a:lnSpc>
                <a:spcPct val="141176"/>
              </a:lnSpc>
              <a:spcBef>
                <a:spcPts val="0"/>
              </a:spcBef>
              <a:spcAft>
                <a:spcPts val="0"/>
              </a:spcAft>
              <a:buNone/>
            </a:pPr>
            <a:r>
              <a:rPr lang="es" sz="950">
                <a:solidFill>
                  <a:srgbClr val="333333"/>
                </a:solidFill>
                <a:highlight>
                  <a:srgbClr val="FFFFFF"/>
                </a:highlight>
              </a:rPr>
              <a:t>ESTANDARES DE APRENDIZAJE ¿Con qué estándares de aprendizaje evaluables del Currículo Oficial podemos relacionar los aprendizajes adquiridos?</a:t>
            </a:r>
            <a:endParaRPr sz="950">
              <a:solidFill>
                <a:srgbClr val="333333"/>
              </a:solidFill>
              <a:highlight>
                <a:srgbClr val="FFFFFF"/>
              </a:highlight>
            </a:endParaRPr>
          </a:p>
          <a:p>
            <a:pPr marL="101600" marR="101600" lvl="0" indent="0" algn="l" rtl="0">
              <a:lnSpc>
                <a:spcPct val="141176"/>
              </a:lnSpc>
              <a:spcBef>
                <a:spcPts val="0"/>
              </a:spcBef>
              <a:spcAft>
                <a:spcPts val="0"/>
              </a:spcAft>
              <a:buNone/>
            </a:pPr>
            <a:r>
              <a:rPr lang="es" sz="950">
                <a:solidFill>
                  <a:srgbClr val="333333"/>
                </a:solidFill>
                <a:highlight>
                  <a:srgbClr val="FFFFFF"/>
                </a:highlight>
              </a:rPr>
              <a:t>MÉTODOS DE EVALUACIÓN</a:t>
            </a:r>
            <a:r>
              <a:rPr lang="es" sz="1000">
                <a:solidFill>
                  <a:schemeClr val="dk1"/>
                </a:solidFill>
                <a:highlight>
                  <a:srgbClr val="FFFFFF"/>
                </a:highlight>
              </a:rPr>
              <a:t>¿Qué herramientas y estrategias innovadoras de evaluación vamos a aplicar?</a:t>
            </a:r>
            <a:endParaRPr sz="1000">
              <a:solidFill>
                <a:schemeClr val="dk1"/>
              </a:solidFill>
              <a:highlight>
                <a:srgbClr val="FFFFFF"/>
              </a:highlight>
            </a:endParaRPr>
          </a:p>
          <a:p>
            <a:pPr marL="101600" marR="101600" lvl="0" indent="0" algn="l" rtl="0">
              <a:lnSpc>
                <a:spcPct val="141176"/>
              </a:lnSpc>
              <a:spcBef>
                <a:spcPts val="0"/>
              </a:spcBef>
              <a:spcAft>
                <a:spcPts val="0"/>
              </a:spcAft>
              <a:buNone/>
            </a:pPr>
            <a:r>
              <a:rPr lang="es" sz="1000">
                <a:solidFill>
                  <a:schemeClr val="dk1"/>
                </a:solidFill>
                <a:highlight>
                  <a:srgbClr val="FFFFFF"/>
                </a:highlight>
              </a:rPr>
              <a:t>PRODUCTO FINAL </a:t>
            </a:r>
            <a:r>
              <a:rPr lang="es" sz="950">
                <a:solidFill>
                  <a:srgbClr val="333333"/>
                </a:solidFill>
                <a:highlight>
                  <a:srgbClr val="FFFFFF"/>
                </a:highlight>
              </a:rPr>
              <a:t>¿Qué queremos conseguir?¿Qué reto queremos resolver?¿A qué problema queremos dar solución?</a:t>
            </a:r>
            <a:endParaRPr sz="950">
              <a:solidFill>
                <a:srgbClr val="333333"/>
              </a:solidFill>
              <a:highlight>
                <a:srgbClr val="FFFFFF"/>
              </a:highlight>
            </a:endParaRPr>
          </a:p>
          <a:p>
            <a:pPr marL="101600" marR="101600" lvl="0" indent="0" algn="l" rtl="0">
              <a:lnSpc>
                <a:spcPct val="141176"/>
              </a:lnSpc>
              <a:spcBef>
                <a:spcPts val="0"/>
              </a:spcBef>
              <a:spcAft>
                <a:spcPts val="0"/>
              </a:spcAft>
              <a:buNone/>
            </a:pPr>
            <a:r>
              <a:rPr lang="es" sz="950">
                <a:solidFill>
                  <a:srgbClr val="333333"/>
                </a:solidFill>
                <a:highlight>
                  <a:srgbClr val="FFFFFF"/>
                </a:highlight>
              </a:rPr>
              <a:t>TAREAS ¿Qué tenemos que hacer para alcanzar el producto final?</a:t>
            </a:r>
            <a:endParaRPr sz="950">
              <a:solidFill>
                <a:srgbClr val="333333"/>
              </a:solidFill>
              <a:highlight>
                <a:srgbClr val="FFFFFF"/>
              </a:highlight>
            </a:endParaRPr>
          </a:p>
          <a:p>
            <a:pPr marL="101600" marR="101600" lvl="0" indent="0" algn="l" rtl="0">
              <a:lnSpc>
                <a:spcPct val="141176"/>
              </a:lnSpc>
              <a:spcBef>
                <a:spcPts val="0"/>
              </a:spcBef>
              <a:spcAft>
                <a:spcPts val="0"/>
              </a:spcAft>
              <a:buNone/>
            </a:pPr>
            <a:r>
              <a:rPr lang="es" sz="950">
                <a:solidFill>
                  <a:srgbClr val="333333"/>
                </a:solidFill>
                <a:highlight>
                  <a:srgbClr val="FFFFFF"/>
                </a:highlight>
              </a:rPr>
              <a:t>DIFUSIÓN  ¿Cómo vamos a difundir nuestro proyecto?</a:t>
            </a:r>
            <a:endParaRPr sz="950">
              <a:solidFill>
                <a:srgbClr val="333333"/>
              </a:solidFill>
              <a:highlight>
                <a:srgbClr val="FFFFFF"/>
              </a:highlight>
            </a:endParaRPr>
          </a:p>
          <a:p>
            <a:pPr marL="101600" marR="101600" lvl="0" indent="0" algn="l" rtl="0">
              <a:lnSpc>
                <a:spcPct val="141176"/>
              </a:lnSpc>
              <a:spcBef>
                <a:spcPts val="0"/>
              </a:spcBef>
              <a:spcAft>
                <a:spcPts val="0"/>
              </a:spcAft>
              <a:buNone/>
            </a:pPr>
            <a:r>
              <a:rPr lang="es" sz="950">
                <a:solidFill>
                  <a:srgbClr val="333333"/>
                </a:solidFill>
                <a:highlight>
                  <a:srgbClr val="FFFFFF"/>
                </a:highlight>
              </a:rPr>
              <a:t>RECURSOS ¿Qué personas deben implicarse: docentes, familias, otros...? ¿Qué otros materiales son necesarios?¿Es necesaria algún tipo de instalación especial?</a:t>
            </a:r>
            <a:endParaRPr sz="950">
              <a:solidFill>
                <a:srgbClr val="333333"/>
              </a:solidFill>
              <a:highlight>
                <a:srgbClr val="FFFFFF"/>
              </a:highlight>
            </a:endParaRPr>
          </a:p>
          <a:p>
            <a:pPr marL="101600" marR="101600" lvl="0" indent="0" algn="l" rtl="0">
              <a:lnSpc>
                <a:spcPct val="141176"/>
              </a:lnSpc>
              <a:spcBef>
                <a:spcPts val="0"/>
              </a:spcBef>
              <a:spcAft>
                <a:spcPts val="0"/>
              </a:spcAft>
              <a:buNone/>
            </a:pPr>
            <a:r>
              <a:rPr lang="es" sz="950">
                <a:solidFill>
                  <a:srgbClr val="333333"/>
                </a:solidFill>
                <a:highlight>
                  <a:srgbClr val="FFFFFF"/>
                </a:highlight>
              </a:rPr>
              <a:t>HERRAMIENTAS TIC </a:t>
            </a:r>
            <a:r>
              <a:rPr lang="es" sz="950">
                <a:solidFill>
                  <a:schemeClr val="dk1"/>
                </a:solidFill>
                <a:highlight>
                  <a:srgbClr val="FFFFFF"/>
                </a:highlight>
              </a:rPr>
              <a:t>¿Qué Apps y herramientas TIC necesitamos? ¿Qué servicios web vamos a usar? ¿Podemos vincularlas con tareas?</a:t>
            </a:r>
            <a:endParaRPr sz="950">
              <a:solidFill>
                <a:schemeClr val="dk1"/>
              </a:solidFill>
              <a:highlight>
                <a:srgbClr val="FFFFFF"/>
              </a:highlight>
            </a:endParaRPr>
          </a:p>
          <a:p>
            <a:pPr marL="101600" marR="101600" lvl="0" indent="0" algn="l" rtl="0">
              <a:lnSpc>
                <a:spcPct val="141176"/>
              </a:lnSpc>
              <a:spcBef>
                <a:spcPts val="0"/>
              </a:spcBef>
              <a:spcAft>
                <a:spcPts val="0"/>
              </a:spcAft>
              <a:buNone/>
            </a:pPr>
            <a:r>
              <a:rPr lang="es" sz="950">
                <a:solidFill>
                  <a:schemeClr val="dk1"/>
                </a:solidFill>
                <a:highlight>
                  <a:srgbClr val="FFFFFF"/>
                </a:highlight>
              </a:rPr>
              <a:t>AGRUPAMIENTOS ¿Cómo se va a agrupar el alumnado? ¿Cómo vamos a organizar el aula?</a:t>
            </a:r>
            <a:endParaRPr sz="950">
              <a:solidFill>
                <a:schemeClr val="dk1"/>
              </a:solidFill>
              <a:highlight>
                <a:srgbClr val="FFFFFF"/>
              </a:highlight>
            </a:endParaRPr>
          </a:p>
          <a:p>
            <a:pPr marL="101600" marR="101600" lvl="0" indent="0" algn="l" rtl="0">
              <a:lnSpc>
                <a:spcPct val="141176"/>
              </a:lnSpc>
              <a:spcBef>
                <a:spcPts val="0"/>
              </a:spcBef>
              <a:spcAft>
                <a:spcPts val="0"/>
              </a:spcAft>
              <a:buNone/>
            </a:pPr>
            <a:endParaRPr sz="1050">
              <a:solidFill>
                <a:schemeClr val="dk1"/>
              </a:solidFill>
              <a:highlight>
                <a:srgbClr val="FFFFFF"/>
              </a:highlight>
            </a:endParaRPr>
          </a:p>
          <a:p>
            <a:pPr marL="101600" marR="101600" lvl="0" indent="0" algn="l" rtl="0">
              <a:lnSpc>
                <a:spcPct val="141176"/>
              </a:lnSpc>
              <a:spcBef>
                <a:spcPts val="0"/>
              </a:spcBef>
              <a:spcAft>
                <a:spcPts val="0"/>
              </a:spcAft>
              <a:buNone/>
            </a:pPr>
            <a:endParaRPr sz="1050">
              <a:solidFill>
                <a:srgbClr val="333333"/>
              </a:solidFill>
              <a:highlight>
                <a:srgbClr val="FFFFFF"/>
              </a:highlight>
            </a:endParaRPr>
          </a:p>
          <a:p>
            <a:pPr marL="101600" marR="101600" lvl="0" indent="0" algn="l" rtl="0">
              <a:lnSpc>
                <a:spcPct val="141176"/>
              </a:lnSpc>
              <a:spcBef>
                <a:spcPts val="0"/>
              </a:spcBef>
              <a:spcAft>
                <a:spcPts val="0"/>
              </a:spcAft>
              <a:buNone/>
            </a:pPr>
            <a:endParaRPr sz="1050">
              <a:solidFill>
                <a:srgbClr val="333333"/>
              </a:solidFill>
              <a:highlight>
                <a:srgbClr val="FFFFFF"/>
              </a:highlight>
            </a:endParaRPr>
          </a:p>
          <a:p>
            <a:pPr marL="101600" marR="101600" lvl="0" indent="0" algn="l" rtl="0">
              <a:lnSpc>
                <a:spcPct val="141176"/>
              </a:lnSpc>
              <a:spcBef>
                <a:spcPts val="0"/>
              </a:spcBef>
              <a:spcAft>
                <a:spcPts val="0"/>
              </a:spcAft>
              <a:buNone/>
            </a:pPr>
            <a:endParaRPr sz="1050">
              <a:solidFill>
                <a:srgbClr val="333333"/>
              </a:solidFill>
              <a:highlight>
                <a:srgbClr val="FFFFFF"/>
              </a:highlight>
            </a:endParaRPr>
          </a:p>
          <a:p>
            <a:pPr marL="101600" marR="101600" lvl="0" indent="0" algn="l" rtl="0">
              <a:lnSpc>
                <a:spcPct val="141176"/>
              </a:lnSpc>
              <a:spcBef>
                <a:spcPts val="0"/>
              </a:spcBef>
              <a:spcAft>
                <a:spcPts val="0"/>
              </a:spcAft>
              <a:buNone/>
            </a:pPr>
            <a:endParaRPr sz="1050">
              <a:solidFill>
                <a:srgbClr val="333333"/>
              </a:solidFill>
              <a:highlight>
                <a:srgbClr val="FFFFFF"/>
              </a:highlight>
            </a:endParaRPr>
          </a:p>
          <a:p>
            <a:pPr marL="101600" marR="101600" lvl="0" indent="0" algn="l" rtl="0">
              <a:lnSpc>
                <a:spcPct val="141176"/>
              </a:lnSpc>
              <a:spcBef>
                <a:spcPts val="0"/>
              </a:spcBef>
              <a:spcAft>
                <a:spcPts val="0"/>
              </a:spcAft>
              <a:buNone/>
            </a:pPr>
            <a:endParaRPr sz="1050">
              <a:solidFill>
                <a:srgbClr val="333333"/>
              </a:solidFill>
              <a:highlight>
                <a:srgbClr val="FFFFFF"/>
              </a:highlight>
            </a:endParaRPr>
          </a:p>
          <a:p>
            <a:pPr marL="101600" marR="101600" lvl="0" indent="0" algn="l" rtl="0">
              <a:lnSpc>
                <a:spcPct val="141176"/>
              </a:lnSpc>
              <a:spcBef>
                <a:spcPts val="0"/>
              </a:spcBef>
              <a:spcAft>
                <a:spcPts val="0"/>
              </a:spcAft>
              <a:buNone/>
            </a:pPr>
            <a:endParaRPr sz="1100">
              <a:solidFill>
                <a:schemeClr val="dk1"/>
              </a:solidFill>
              <a:highlight>
                <a:srgbClr val="FFFFFF"/>
              </a:highlight>
            </a:endParaRPr>
          </a:p>
          <a:p>
            <a:pPr marL="101600" marR="101600" lvl="0" indent="0" algn="l" rtl="0">
              <a:lnSpc>
                <a:spcPct val="141176"/>
              </a:lnSpc>
              <a:spcBef>
                <a:spcPts val="0"/>
              </a:spcBef>
              <a:spcAft>
                <a:spcPts val="0"/>
              </a:spcAft>
              <a:buNone/>
            </a:pPr>
            <a:endParaRPr sz="1050">
              <a:solidFill>
                <a:srgbClr val="333333"/>
              </a:solidFill>
              <a:highlight>
                <a:srgbClr val="FFFFFF"/>
              </a:highligh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2D700"/>
        </a:solidFill>
        <a:effectLst/>
      </p:bgPr>
    </p:bg>
    <p:spTree>
      <p:nvGrpSpPr>
        <p:cNvPr id="1" name="Shape 1159"/>
        <p:cNvGrpSpPr/>
        <p:nvPr/>
      </p:nvGrpSpPr>
      <p:grpSpPr>
        <a:xfrm>
          <a:off x="0" y="0"/>
          <a:ext cx="0" cy="0"/>
          <a:chOff x="0" y="0"/>
          <a:chExt cx="0" cy="0"/>
        </a:xfrm>
      </p:grpSpPr>
      <p:cxnSp>
        <p:nvCxnSpPr>
          <p:cNvPr id="1160" name="Google Shape;1160;p124"/>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sp>
        <p:nvSpPr>
          <p:cNvPr id="1161" name="Google Shape;1161;p124"/>
          <p:cNvSpPr txBox="1"/>
          <p:nvPr/>
        </p:nvSpPr>
        <p:spPr>
          <a:xfrm>
            <a:off x="79100" y="6380375"/>
            <a:ext cx="70005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a:t>https://view.genial.ly/5f75668eb3bb1f0d011a6569/horizontal-infographic-review-canvas-abp-lego-league</a:t>
            </a:r>
            <a:endParaRPr sz="1000"/>
          </a:p>
        </p:txBody>
      </p:sp>
      <p:pic>
        <p:nvPicPr>
          <p:cNvPr id="1162" name="Google Shape;1162;p124"/>
          <p:cNvPicPr preferRelativeResize="0"/>
          <p:nvPr/>
        </p:nvPicPr>
        <p:blipFill rotWithShape="1">
          <a:blip r:embed="rId3">
            <a:alphaModFix/>
          </a:blip>
          <a:srcRect l="8959" t="16450" r="8314" b="15991"/>
          <a:stretch/>
        </p:blipFill>
        <p:spPr>
          <a:xfrm>
            <a:off x="115750" y="921425"/>
            <a:ext cx="8912501" cy="4548650"/>
          </a:xfrm>
          <a:prstGeom prst="rect">
            <a:avLst/>
          </a:prstGeom>
          <a:noFill/>
          <a:ln>
            <a:noFill/>
          </a:ln>
        </p:spPr>
      </p:pic>
      <p:sp>
        <p:nvSpPr>
          <p:cNvPr id="1163" name="Google Shape;1163;p124"/>
          <p:cNvSpPr txBox="1"/>
          <p:nvPr/>
        </p:nvSpPr>
        <p:spPr>
          <a:xfrm>
            <a:off x="0" y="0"/>
            <a:ext cx="9028200" cy="30000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700"/>
              </a:spcAft>
              <a:buNone/>
            </a:pPr>
            <a:r>
              <a:rPr lang="es" sz="1200" b="1" i="1">
                <a:solidFill>
                  <a:srgbClr val="999997"/>
                </a:solidFill>
              </a:rPr>
              <a:t>FIRST</a:t>
            </a:r>
            <a:r>
              <a:rPr lang="es" sz="1200" b="1">
                <a:solidFill>
                  <a:srgbClr val="999997"/>
                </a:solidFill>
              </a:rPr>
              <a:t> Tech Challenge </a:t>
            </a:r>
            <a:r>
              <a:rPr lang="es" sz="1200">
                <a:solidFill>
                  <a:srgbClr val="999997"/>
                </a:solidFill>
              </a:rPr>
              <a:t>es un programa dirigido a jóvenes entre 16 y 18 años centrado en ofrecer una experiencia única y estimulante en la que los equipos deben diseñar, construir, programar y dirigir robots para participar en los torneos en formato de alianza. </a:t>
            </a:r>
            <a:endParaRPr sz="1200">
              <a:solidFill>
                <a:srgbClr val="999997"/>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62"/>
          <p:cNvSpPr/>
          <p:nvPr/>
        </p:nvSpPr>
        <p:spPr>
          <a:xfrm>
            <a:off x="0" y="0"/>
            <a:ext cx="4259700" cy="6858000"/>
          </a:xfrm>
          <a:prstGeom prst="snip2DiagRect">
            <a:avLst>
              <a:gd name="adj1" fmla="val 0"/>
              <a:gd name="adj2" fmla="val 50000"/>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0" name="Google Shape;300;p62"/>
          <p:cNvCxnSpPr/>
          <p:nvPr/>
        </p:nvCxnSpPr>
        <p:spPr>
          <a:xfrm>
            <a:off x="4778200" y="3707500"/>
            <a:ext cx="676200" cy="0"/>
          </a:xfrm>
          <a:prstGeom prst="straightConnector1">
            <a:avLst/>
          </a:prstGeom>
          <a:noFill/>
          <a:ln w="76200" cap="flat" cmpd="sng">
            <a:solidFill>
              <a:srgbClr val="93C01F"/>
            </a:solidFill>
            <a:prstDash val="solid"/>
            <a:round/>
            <a:headEnd type="none" w="med" len="med"/>
            <a:tailEnd type="none" w="med" len="med"/>
          </a:ln>
        </p:spPr>
      </p:cxnSp>
      <p:sp>
        <p:nvSpPr>
          <p:cNvPr id="301" name="Google Shape;301;p62"/>
          <p:cNvSpPr txBox="1">
            <a:spLocks noGrp="1"/>
          </p:cNvSpPr>
          <p:nvPr>
            <p:ph type="title"/>
          </p:nvPr>
        </p:nvSpPr>
        <p:spPr>
          <a:xfrm>
            <a:off x="4598900" y="2446275"/>
            <a:ext cx="4259700" cy="160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s">
                <a:solidFill>
                  <a:srgbClr val="434343"/>
                </a:solidFill>
              </a:rPr>
              <a:t>1. </a:t>
            </a:r>
            <a:r>
              <a:rPr lang="es"/>
              <a:t>Introducción. </a:t>
            </a:r>
            <a:endParaRPr/>
          </a:p>
          <a:p>
            <a:pPr marL="0" lvl="0" indent="0" algn="l" rtl="0">
              <a:spcBef>
                <a:spcPts val="0"/>
              </a:spcBef>
              <a:spcAft>
                <a:spcPts val="0"/>
              </a:spcAft>
              <a:buClr>
                <a:srgbClr val="000000"/>
              </a:buClr>
              <a:buSzPts val="1100"/>
              <a:buFont typeface="Arial"/>
              <a:buNone/>
            </a:pPr>
            <a:r>
              <a:rPr lang="es"/>
              <a:t>Business Model Canvas y su aplicación al entorno educativo</a:t>
            </a:r>
            <a:endParaRPr/>
          </a:p>
          <a:p>
            <a:pPr marL="0" lvl="0" indent="0" algn="l" rtl="0">
              <a:spcBef>
                <a:spcPts val="0"/>
              </a:spcBef>
              <a:spcAft>
                <a:spcPts val="0"/>
              </a:spcAft>
              <a:buClr>
                <a:srgbClr val="000000"/>
              </a:buClr>
              <a:buSzPts val="1100"/>
              <a:buFont typeface="Arial"/>
              <a:buNone/>
            </a:pPr>
            <a:endParaRPr/>
          </a:p>
        </p:txBody>
      </p:sp>
      <p:sp>
        <p:nvSpPr>
          <p:cNvPr id="302" name="Google Shape;302;p62"/>
          <p:cNvSpPr txBox="1">
            <a:spLocks noGrp="1"/>
          </p:cNvSpPr>
          <p:nvPr>
            <p:ph type="subTitle" idx="1"/>
          </p:nvPr>
        </p:nvSpPr>
        <p:spPr>
          <a:xfrm>
            <a:off x="4598900" y="3957600"/>
            <a:ext cx="3056400" cy="212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600"/>
              <a:t>Conceptos básicos e iniciación de la herramienta Canvas</a:t>
            </a:r>
            <a:endParaRPr sz="16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2D700"/>
        </a:solidFill>
        <a:effectLst/>
      </p:bgPr>
    </p:bg>
    <p:spTree>
      <p:nvGrpSpPr>
        <p:cNvPr id="1" name="Shape 1167"/>
        <p:cNvGrpSpPr/>
        <p:nvPr/>
      </p:nvGrpSpPr>
      <p:grpSpPr>
        <a:xfrm>
          <a:off x="0" y="0"/>
          <a:ext cx="0" cy="0"/>
          <a:chOff x="0" y="0"/>
          <a:chExt cx="0" cy="0"/>
        </a:xfrm>
      </p:grpSpPr>
      <p:cxnSp>
        <p:nvCxnSpPr>
          <p:cNvPr id="1168" name="Google Shape;1168;p125"/>
          <p:cNvCxnSpPr/>
          <p:nvPr/>
        </p:nvCxnSpPr>
        <p:spPr>
          <a:xfrm>
            <a:off x="1068750" y="6159667"/>
            <a:ext cx="676200" cy="0"/>
          </a:xfrm>
          <a:prstGeom prst="straightConnector1">
            <a:avLst/>
          </a:prstGeom>
          <a:noFill/>
          <a:ln w="76200" cap="flat" cmpd="sng">
            <a:solidFill>
              <a:srgbClr val="FFFFFF"/>
            </a:solidFill>
            <a:prstDash val="solid"/>
            <a:round/>
            <a:headEnd type="none" w="med" len="med"/>
            <a:tailEnd type="none" w="med" len="med"/>
          </a:ln>
        </p:spPr>
      </p:cxnSp>
      <p:pic>
        <p:nvPicPr>
          <p:cNvPr id="1169" name="Google Shape;1169;p125"/>
          <p:cNvPicPr preferRelativeResize="0"/>
          <p:nvPr/>
        </p:nvPicPr>
        <p:blipFill>
          <a:blip r:embed="rId3">
            <a:alphaModFix/>
          </a:blip>
          <a:stretch>
            <a:fillRect/>
          </a:stretch>
        </p:blipFill>
        <p:spPr>
          <a:xfrm>
            <a:off x="0" y="610518"/>
            <a:ext cx="9143999" cy="4777933"/>
          </a:xfrm>
          <a:prstGeom prst="rect">
            <a:avLst/>
          </a:prstGeom>
          <a:noFill/>
          <a:ln>
            <a:noFill/>
          </a:ln>
        </p:spPr>
      </p:pic>
      <p:sp>
        <p:nvSpPr>
          <p:cNvPr id="1170" name="Google Shape;1170;p125"/>
          <p:cNvSpPr txBox="1"/>
          <p:nvPr/>
        </p:nvSpPr>
        <p:spPr>
          <a:xfrm>
            <a:off x="1877800" y="6461400"/>
            <a:ext cx="8991600" cy="39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900"/>
              <a:t>https://docs.google.com/drawings/d/1nJWDXA9qQhsNPb7f3NDMWqAvqslVvlK0FWcPl5tfmlQ/edit</a:t>
            </a:r>
            <a:endParaRPr sz="9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126"/>
          <p:cNvSpPr txBox="1">
            <a:spLocks noGrp="1"/>
          </p:cNvSpPr>
          <p:nvPr>
            <p:ph type="title"/>
          </p:nvPr>
        </p:nvSpPr>
        <p:spPr>
          <a:xfrm>
            <a:off x="5395400" y="2300600"/>
            <a:ext cx="30555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Genially. ABP interactivo</a:t>
            </a:r>
            <a:endParaRPr>
              <a:solidFill>
                <a:srgbClr val="434343"/>
              </a:solidFill>
            </a:endParaRPr>
          </a:p>
        </p:txBody>
      </p:sp>
      <p:sp>
        <p:nvSpPr>
          <p:cNvPr id="1176" name="Google Shape;1176;p126"/>
          <p:cNvSpPr txBox="1">
            <a:spLocks noGrp="1"/>
          </p:cNvSpPr>
          <p:nvPr>
            <p:ph type="subTitle" idx="1"/>
          </p:nvPr>
        </p:nvSpPr>
        <p:spPr>
          <a:xfrm>
            <a:off x="5395400" y="3786600"/>
            <a:ext cx="2770200" cy="17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u="sng">
                <a:solidFill>
                  <a:schemeClr val="hlink"/>
                </a:solidFill>
                <a:hlinkClick r:id="rId3"/>
              </a:rPr>
              <a:t>https://view.genial.ly/5ee3fe4058db040dade9ef84/learning-experience-didactic-unit-abp</a:t>
            </a:r>
            <a:endParaRPr/>
          </a:p>
          <a:p>
            <a:pPr marL="0" lvl="0" indent="0" algn="l" rtl="0">
              <a:spcBef>
                <a:spcPts val="0"/>
              </a:spcBef>
              <a:spcAft>
                <a:spcPts val="0"/>
              </a:spcAft>
              <a:buNone/>
            </a:pPr>
            <a:endParaRPr/>
          </a:p>
          <a:p>
            <a:pPr marL="0" lvl="0" indent="0" algn="l" rtl="0">
              <a:spcBef>
                <a:spcPts val="0"/>
              </a:spcBef>
              <a:spcAft>
                <a:spcPts val="0"/>
              </a:spcAft>
              <a:buNone/>
            </a:pPr>
            <a:r>
              <a:rPr lang="es"/>
              <a:t>Elaborado pr</a:t>
            </a:r>
            <a:endParaRPr/>
          </a:p>
          <a:p>
            <a:pPr marL="0" lvl="0" indent="0" algn="l" rtl="0">
              <a:spcBef>
                <a:spcPts val="0"/>
              </a:spcBef>
              <a:spcAft>
                <a:spcPts val="0"/>
              </a:spcAft>
              <a:buNone/>
            </a:pPr>
            <a:r>
              <a:rPr lang="es"/>
              <a:t>por David Ruiz </a:t>
            </a:r>
            <a:endParaRPr/>
          </a:p>
        </p:txBody>
      </p:sp>
      <p:grpSp>
        <p:nvGrpSpPr>
          <p:cNvPr id="1177" name="Google Shape;1177;p126"/>
          <p:cNvGrpSpPr/>
          <p:nvPr/>
        </p:nvGrpSpPr>
        <p:grpSpPr>
          <a:xfrm>
            <a:off x="817662" y="1877927"/>
            <a:ext cx="4293756" cy="3270244"/>
            <a:chOff x="1669410" y="1345922"/>
            <a:chExt cx="4021500" cy="3062887"/>
          </a:xfrm>
        </p:grpSpPr>
        <p:sp>
          <p:nvSpPr>
            <p:cNvPr id="1178" name="Google Shape;1178;p126"/>
            <p:cNvSpPr/>
            <p:nvPr/>
          </p:nvSpPr>
          <p:spPr>
            <a:xfrm>
              <a:off x="1669410" y="1345922"/>
              <a:ext cx="4021500" cy="2544300"/>
            </a:xfrm>
            <a:prstGeom prst="roundRect">
              <a:avLst>
                <a:gd name="adj" fmla="val 3857"/>
              </a:avLst>
            </a:prstGeom>
            <a:noFill/>
            <a:ln w="1905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26"/>
            <p:cNvSpPr/>
            <p:nvPr/>
          </p:nvSpPr>
          <p:spPr>
            <a:xfrm>
              <a:off x="1696753" y="1373639"/>
              <a:ext cx="3966900" cy="2488800"/>
            </a:xfrm>
            <a:prstGeom prst="roundRect">
              <a:avLst>
                <a:gd name="adj" fmla="val 3282"/>
              </a:avLst>
            </a:prstGeom>
            <a:noFill/>
            <a:ln w="1905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0" name="Google Shape;1180;p126"/>
            <p:cNvPicPr preferRelativeResize="0"/>
            <p:nvPr/>
          </p:nvPicPr>
          <p:blipFill rotWithShape="1">
            <a:blip r:embed="rId4">
              <a:alphaModFix/>
            </a:blip>
            <a:srcRect b="21813"/>
            <a:stretch/>
          </p:blipFill>
          <p:spPr>
            <a:xfrm>
              <a:off x="1815068" y="1479942"/>
              <a:ext cx="3740004" cy="2278315"/>
            </a:xfrm>
            <a:prstGeom prst="rect">
              <a:avLst/>
            </a:prstGeom>
            <a:noFill/>
            <a:ln w="9525" cap="flat" cmpd="sng">
              <a:solidFill>
                <a:srgbClr val="535353"/>
              </a:solidFill>
              <a:prstDash val="solid"/>
              <a:round/>
              <a:headEnd type="none" w="sm" len="sm"/>
              <a:tailEnd type="none" w="sm" len="sm"/>
            </a:ln>
          </p:spPr>
        </p:pic>
        <p:sp>
          <p:nvSpPr>
            <p:cNvPr id="1181" name="Google Shape;1181;p126"/>
            <p:cNvSpPr/>
            <p:nvPr/>
          </p:nvSpPr>
          <p:spPr>
            <a:xfrm>
              <a:off x="2991808" y="3890161"/>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535353"/>
              </a:solidFill>
              <a:prstDash val="solid"/>
              <a:round/>
              <a:headEnd type="none" w="med" len="med"/>
              <a:tailEnd type="none" w="med" len="med"/>
            </a:ln>
          </p:spPr>
        </p:sp>
        <p:cxnSp>
          <p:nvCxnSpPr>
            <p:cNvPr id="1182" name="Google Shape;1182;p126"/>
            <p:cNvCxnSpPr/>
            <p:nvPr/>
          </p:nvCxnSpPr>
          <p:spPr>
            <a:xfrm>
              <a:off x="3006650" y="4359727"/>
              <a:ext cx="1353300" cy="0"/>
            </a:xfrm>
            <a:prstGeom prst="straightConnector1">
              <a:avLst/>
            </a:prstGeom>
            <a:noFill/>
            <a:ln w="19050" cap="flat" cmpd="sng">
              <a:solidFill>
                <a:srgbClr val="535353"/>
              </a:solidFill>
              <a:prstDash val="solid"/>
              <a:round/>
              <a:headEnd type="none" w="med" len="med"/>
              <a:tailEnd type="none" w="med" len="med"/>
            </a:ln>
          </p:spPr>
        </p:cxnSp>
      </p:grpSp>
      <p:pic>
        <p:nvPicPr>
          <p:cNvPr id="1183" name="Google Shape;1183;p126"/>
          <p:cNvPicPr preferRelativeResize="0"/>
          <p:nvPr/>
        </p:nvPicPr>
        <p:blipFill rotWithShape="1">
          <a:blip r:embed="rId5">
            <a:alphaModFix/>
          </a:blip>
          <a:srcRect l="12254" r="1262"/>
          <a:stretch/>
        </p:blipFill>
        <p:spPr>
          <a:xfrm>
            <a:off x="991375" y="2041075"/>
            <a:ext cx="3953849" cy="2404149"/>
          </a:xfrm>
          <a:prstGeom prst="rect">
            <a:avLst/>
          </a:prstGeom>
          <a:noFill/>
          <a:ln w="9525" cap="flat" cmpd="sng">
            <a:solidFill>
              <a:srgbClr val="535353"/>
            </a:solidFill>
            <a:prstDash val="solid"/>
            <a:round/>
            <a:headEnd type="none" w="sm" len="sm"/>
            <a:tailEnd type="none" w="sm" len="sm"/>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27"/>
          <p:cNvSpPr/>
          <p:nvPr/>
        </p:nvSpPr>
        <p:spPr>
          <a:xfrm>
            <a:off x="406950" y="545800"/>
            <a:ext cx="8330100" cy="5748000"/>
          </a:xfrm>
          <a:prstGeom prst="rect">
            <a:avLst/>
          </a:prstGeom>
          <a:noFill/>
          <a:ln w="38100"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27"/>
          <p:cNvSpPr txBox="1">
            <a:spLocks noGrp="1"/>
          </p:cNvSpPr>
          <p:nvPr>
            <p:ph type="title"/>
          </p:nvPr>
        </p:nvSpPr>
        <p:spPr>
          <a:xfrm>
            <a:off x="2789300" y="794667"/>
            <a:ext cx="3498600" cy="6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a:t>Referencias</a:t>
            </a:r>
            <a:endParaRPr>
              <a:solidFill>
                <a:srgbClr val="434343"/>
              </a:solidFill>
            </a:endParaRPr>
          </a:p>
        </p:txBody>
      </p:sp>
      <p:sp>
        <p:nvSpPr>
          <p:cNvPr id="1190" name="Google Shape;1190;p127"/>
          <p:cNvSpPr txBox="1">
            <a:spLocks noGrp="1"/>
          </p:cNvSpPr>
          <p:nvPr>
            <p:ph type="body" idx="1"/>
          </p:nvPr>
        </p:nvSpPr>
        <p:spPr>
          <a:xfrm>
            <a:off x="803100" y="1783375"/>
            <a:ext cx="7531500" cy="3522900"/>
          </a:xfrm>
          <a:prstGeom prst="rect">
            <a:avLst/>
          </a:prstGeom>
        </p:spPr>
        <p:txBody>
          <a:bodyPr spcFirstLastPara="1" wrap="square" lIns="91425" tIns="91425" rIns="91425" bIns="91425" anchor="t" anchorCtr="0">
            <a:noAutofit/>
          </a:bodyPr>
          <a:lstStyle/>
          <a:p>
            <a:pPr marL="457200" lvl="0" indent="-330200" algn="l" rtl="0">
              <a:lnSpc>
                <a:spcPct val="115000"/>
              </a:lnSpc>
              <a:spcBef>
                <a:spcPts val="600"/>
              </a:spcBef>
              <a:spcAft>
                <a:spcPts val="0"/>
              </a:spcAft>
              <a:buClr>
                <a:srgbClr val="666666"/>
              </a:buClr>
              <a:buSzPts val="1600"/>
              <a:buChar char="●"/>
            </a:pPr>
            <a:r>
              <a:rPr lang="es" sz="900" b="1">
                <a:solidFill>
                  <a:srgbClr val="8F8F8F"/>
                </a:solidFill>
                <a:highlight>
                  <a:srgbClr val="FFFFFF"/>
                </a:highlight>
                <a:uFill>
                  <a:noFill/>
                </a:u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https://conecta13.com/canvas/</a:t>
            </a:r>
            <a:endParaRPr sz="900" b="1">
              <a:solidFill>
                <a:srgbClr val="8F8F8F"/>
              </a:solidFill>
              <a:highlight>
                <a:srgbClr val="FFFFFF"/>
              </a:highlight>
            </a:endParaRPr>
          </a:p>
          <a:p>
            <a:pPr marL="457200" lvl="0" indent="-330200" algn="l" rtl="0">
              <a:lnSpc>
                <a:spcPct val="115000"/>
              </a:lnSpc>
              <a:spcBef>
                <a:spcPts val="0"/>
              </a:spcBef>
              <a:spcAft>
                <a:spcPts val="0"/>
              </a:spcAft>
              <a:buClr>
                <a:srgbClr val="666666"/>
              </a:buClr>
              <a:buSzPts val="1600"/>
              <a:buChar char="●"/>
            </a:pPr>
            <a:r>
              <a:rPr lang="es" sz="900" b="1">
                <a:solidFill>
                  <a:srgbClr val="8F8F8F"/>
                </a:solidFill>
                <a:highlight>
                  <a:srgbClr val="FFFFFF"/>
                </a:highlight>
                <a:uFill>
                  <a:noFill/>
                </a:u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https://www.aulaplaneta.com/</a:t>
            </a:r>
            <a:endParaRPr sz="1600">
              <a:solidFill>
                <a:srgbClr val="666666"/>
              </a:solidFill>
            </a:endParaRPr>
          </a:p>
          <a:p>
            <a:pPr marL="457200" lvl="0" indent="-330200" algn="l" rtl="0">
              <a:lnSpc>
                <a:spcPct val="116666"/>
              </a:lnSpc>
              <a:spcBef>
                <a:spcPts val="0"/>
              </a:spcBef>
              <a:spcAft>
                <a:spcPts val="0"/>
              </a:spcAft>
              <a:buClr>
                <a:srgbClr val="666666"/>
              </a:buClr>
              <a:buSzPts val="1600"/>
              <a:buChar char="●"/>
            </a:pPr>
            <a:r>
              <a:rPr lang="es" sz="900" b="1">
                <a:solidFill>
                  <a:srgbClr val="8F8F8F"/>
                </a:solidFill>
                <a:highlight>
                  <a:srgbClr val="FFFFFF"/>
                </a:highlight>
              </a:rPr>
              <a:t>Jauregui, L (2018) LA METODOLOGÍA DEL ABP COMO RECURSO DIDÁCTICO </a:t>
            </a:r>
            <a:endParaRPr sz="900" b="1">
              <a:solidFill>
                <a:srgbClr val="8F8F8F"/>
              </a:solidFill>
              <a:highlight>
                <a:srgbClr val="FFFFFF"/>
              </a:highlight>
            </a:endParaRPr>
          </a:p>
          <a:p>
            <a:pPr marL="457200" marR="0" lvl="0" indent="-330200" algn="l" rtl="0">
              <a:lnSpc>
                <a:spcPct val="116666"/>
              </a:lnSpc>
              <a:spcBef>
                <a:spcPts val="0"/>
              </a:spcBef>
              <a:spcAft>
                <a:spcPts val="0"/>
              </a:spcAft>
              <a:buClr>
                <a:srgbClr val="666666"/>
              </a:buClr>
              <a:buSzPts val="1600"/>
              <a:buChar char="●"/>
            </a:pPr>
            <a:r>
              <a:rPr lang="es" sz="900" b="1">
                <a:solidFill>
                  <a:srgbClr val="8F8F8F"/>
                </a:solidFill>
                <a:highlight>
                  <a:srgbClr val="FFFFFF"/>
                </a:highlight>
              </a:rPr>
              <a:t>Carme Arpí Miró, y otros El ABP: origen, modelos y técnicas afines Red de Innovación Docente en ABP del ICE de la Universidad de Girona</a:t>
            </a:r>
            <a:endParaRPr sz="900" b="1">
              <a:solidFill>
                <a:srgbClr val="8F8F8F"/>
              </a:solidFill>
              <a:highlight>
                <a:srgbClr val="FFFFFF"/>
              </a:highlight>
            </a:endParaRPr>
          </a:p>
          <a:p>
            <a:pPr marL="457200" marR="0" lvl="0" indent="-330200" algn="l" rtl="0">
              <a:lnSpc>
                <a:spcPct val="116666"/>
              </a:lnSpc>
              <a:spcBef>
                <a:spcPts val="0"/>
              </a:spcBef>
              <a:spcAft>
                <a:spcPts val="0"/>
              </a:spcAft>
              <a:buClr>
                <a:srgbClr val="666666"/>
              </a:buClr>
              <a:buSzPts val="1600"/>
              <a:buChar char="●"/>
            </a:pPr>
            <a:r>
              <a:rPr lang="es" sz="900" b="1">
                <a:solidFill>
                  <a:srgbClr val="8F8F8F"/>
                </a:solidFill>
                <a:highlight>
                  <a:srgbClr val="FFFFFF"/>
                </a:highlight>
              </a:rPr>
              <a:t>ABP Aprendizaje Basado en Proyectos Infantil, Primaria y Secundaria  intef (2015)</a:t>
            </a:r>
            <a:endParaRPr sz="900" b="1">
              <a:solidFill>
                <a:srgbClr val="8F8F8F"/>
              </a:solidFill>
              <a:highlight>
                <a:srgbClr val="FFFFFF"/>
              </a:highlight>
            </a:endParaRPr>
          </a:p>
          <a:p>
            <a:pPr marL="457200" marR="0" lvl="0" indent="-330200" algn="l" rtl="0">
              <a:lnSpc>
                <a:spcPct val="116666"/>
              </a:lnSpc>
              <a:spcBef>
                <a:spcPts val="0"/>
              </a:spcBef>
              <a:spcAft>
                <a:spcPts val="0"/>
              </a:spcAft>
              <a:buClr>
                <a:srgbClr val="666666"/>
              </a:buClr>
              <a:buSzPts val="1600"/>
              <a:buChar char="●"/>
            </a:pPr>
            <a:r>
              <a:rPr lang="es" sz="900" b="1">
                <a:solidFill>
                  <a:srgbClr val="8F8F8F"/>
                </a:solidFill>
                <a:highlight>
                  <a:srgbClr val="FFFFFF"/>
                </a:highlight>
                <a:uFill>
                  <a:noFill/>
                </a:u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https://www.rauldiego.es/canvas-para-el-diseno-de-proyectos/</a:t>
            </a:r>
            <a:endParaRPr sz="900" b="1">
              <a:solidFill>
                <a:srgbClr val="8F8F8F"/>
              </a:solidFill>
              <a:highlight>
                <a:srgbClr val="FFFFFF"/>
              </a:highlight>
            </a:endParaRPr>
          </a:p>
          <a:p>
            <a:pPr marL="457200" marR="0" lvl="0" indent="-330200" algn="l" rtl="0">
              <a:lnSpc>
                <a:spcPct val="116666"/>
              </a:lnSpc>
              <a:spcBef>
                <a:spcPts val="0"/>
              </a:spcBef>
              <a:spcAft>
                <a:spcPts val="0"/>
              </a:spcAft>
              <a:buClr>
                <a:srgbClr val="666666"/>
              </a:buClr>
              <a:buSzPts val="1600"/>
              <a:buChar char="●"/>
            </a:pPr>
            <a:r>
              <a:rPr lang="es" sz="900" b="1">
                <a:solidFill>
                  <a:srgbClr val="8F8F8F"/>
                </a:solidFill>
                <a:highlight>
                  <a:srgbClr val="FFFFFF"/>
                </a:highlight>
                <a:uFill>
                  <a:noFill/>
                </a:u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https://cbtis140.wordpress.com/docentes/pensamiento-critico/modelo-canvas-para-el-diseno-de-abp/</a:t>
            </a:r>
            <a:endParaRPr/>
          </a:p>
          <a:p>
            <a:pPr marL="457200" marR="0" lvl="0" indent="-330200" algn="l" rtl="0">
              <a:lnSpc>
                <a:spcPct val="116666"/>
              </a:lnSpc>
              <a:spcBef>
                <a:spcPts val="0"/>
              </a:spcBef>
              <a:spcAft>
                <a:spcPts val="0"/>
              </a:spcAft>
              <a:buClr>
                <a:srgbClr val="666666"/>
              </a:buClr>
              <a:buSzPts val="1600"/>
              <a:buChar char="●"/>
            </a:pPr>
            <a:r>
              <a:rPr lang="es" sz="900" b="1">
                <a:solidFill>
                  <a:srgbClr val="8F8F8F"/>
                </a:solidFill>
                <a:highlight>
                  <a:srgbClr val="FFFFFF"/>
                </a:highlight>
                <a:uFill>
                  <a:noFill/>
                </a:uFil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http://formacion.intef.es/pluginfile.php/117252/mod_imscp/content/3/aprendizaje_basado_en_proyectos_pbl.html</a:t>
            </a:r>
            <a:endParaRPr/>
          </a:p>
          <a:p>
            <a:pPr marL="457200" marR="0" lvl="0" indent="-330200" algn="l" rtl="0">
              <a:lnSpc>
                <a:spcPct val="116666"/>
              </a:lnSpc>
              <a:spcBef>
                <a:spcPts val="0"/>
              </a:spcBef>
              <a:spcAft>
                <a:spcPts val="0"/>
              </a:spcAft>
              <a:buClr>
                <a:srgbClr val="666666"/>
              </a:buClr>
              <a:buSzPts val="1600"/>
              <a:buChar char="●"/>
            </a:pPr>
            <a:r>
              <a:rPr lang="es" sz="900" b="1">
                <a:solidFill>
                  <a:srgbClr val="8F8F8F"/>
                </a:solidFill>
                <a:highlight>
                  <a:srgbClr val="FFFFFF"/>
                </a:highlight>
                <a:uFill>
                  <a:noFill/>
                </a:uFil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https://www.pblworks.org/what-is-pbl</a:t>
            </a:r>
            <a:endParaRPr/>
          </a:p>
          <a:p>
            <a:pPr marL="457200" marR="0" lvl="0" indent="-330200" algn="l" rtl="0">
              <a:lnSpc>
                <a:spcPct val="116666"/>
              </a:lnSpc>
              <a:spcBef>
                <a:spcPts val="0"/>
              </a:spcBef>
              <a:spcAft>
                <a:spcPts val="0"/>
              </a:spcAft>
              <a:buClr>
                <a:srgbClr val="666666"/>
              </a:buClr>
              <a:buSzPts val="1600"/>
              <a:buChar char="●"/>
            </a:pPr>
            <a:r>
              <a:rPr lang="es" sz="900" b="1">
                <a:solidFill>
                  <a:srgbClr val="8F8F8F"/>
                </a:solidFill>
                <a:highlight>
                  <a:srgbClr val="FFFFFF"/>
                </a:highlight>
                <a:uFill>
                  <a:noFill/>
                </a:uFill>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https://www.universia.net/ar/actualidad/orientacion-academica/que-que-consiste-project-based-learning-1160146.html</a:t>
            </a:r>
            <a:endParaRPr/>
          </a:p>
          <a:p>
            <a:pPr marL="457200" marR="0" lvl="0" indent="-330200" algn="l" rtl="0">
              <a:lnSpc>
                <a:spcPct val="116666"/>
              </a:lnSpc>
              <a:spcBef>
                <a:spcPts val="0"/>
              </a:spcBef>
              <a:spcAft>
                <a:spcPts val="0"/>
              </a:spcAft>
              <a:buClr>
                <a:srgbClr val="666666"/>
              </a:buClr>
              <a:buSzPts val="1600"/>
              <a:buChar char="●"/>
            </a:pPr>
            <a:r>
              <a:rPr lang="es" sz="900" b="1">
                <a:solidFill>
                  <a:srgbClr val="8F8F8F"/>
                </a:solidFill>
                <a:highlight>
                  <a:srgbClr val="FFFFFF"/>
                </a:highlight>
                <a:uFill>
                  <a:noFill/>
                </a:uFill>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https://www.edutopia.org/project-based-learning</a:t>
            </a:r>
            <a:endParaRPr/>
          </a:p>
          <a:p>
            <a:pPr marL="457200" marR="0" lvl="0" indent="-330200" algn="l" rtl="0">
              <a:lnSpc>
                <a:spcPct val="116666"/>
              </a:lnSpc>
              <a:spcBef>
                <a:spcPts val="0"/>
              </a:spcBef>
              <a:spcAft>
                <a:spcPts val="0"/>
              </a:spcAft>
              <a:buClr>
                <a:srgbClr val="666666"/>
              </a:buClr>
              <a:buSzPts val="1600"/>
              <a:buChar char="●"/>
            </a:pPr>
            <a:r>
              <a:rPr lang="es" sz="900" b="1">
                <a:solidFill>
                  <a:srgbClr val="8F8F8F"/>
                </a:solidFill>
                <a:highlight>
                  <a:srgbClr val="FFFFFF"/>
                </a:highlight>
                <a:uFill>
                  <a:noFill/>
                </a:uFill>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https://citl.illinois.edu/citl-101/teaching-learning/resources/teaching-strategies/problem-based-learning-(pbl)</a:t>
            </a:r>
            <a:endParaRPr sz="900" b="1">
              <a:solidFill>
                <a:srgbClr val="8F8F8F"/>
              </a:solidFill>
              <a:highlight>
                <a:srgbClr val="FFFFFF"/>
              </a:highlight>
            </a:endParaRPr>
          </a:p>
          <a:p>
            <a:pPr marL="457200" marR="0" lvl="0" indent="-330200" algn="l" rtl="0">
              <a:lnSpc>
                <a:spcPct val="116666"/>
              </a:lnSpc>
              <a:spcBef>
                <a:spcPts val="0"/>
              </a:spcBef>
              <a:spcAft>
                <a:spcPts val="0"/>
              </a:spcAft>
              <a:buClr>
                <a:srgbClr val="666666"/>
              </a:buClr>
              <a:buSzPts val="1600"/>
              <a:buChar char="●"/>
            </a:pPr>
            <a:r>
              <a:rPr lang="es" sz="900" b="1">
                <a:solidFill>
                  <a:srgbClr val="8F8F8F"/>
                </a:solidFill>
                <a:highlight>
                  <a:srgbClr val="FFFFFF"/>
                </a:highlight>
              </a:rPr>
              <a:t>https://www.schoology.com/blog/project-based-learning-pbl-benefits-examples-and-resources</a:t>
            </a:r>
            <a:endParaRPr sz="900" b="1">
              <a:solidFill>
                <a:srgbClr val="8F8F8F"/>
              </a:solidFill>
              <a:highlight>
                <a:srgbClr val="FFFFFF"/>
              </a:highlight>
            </a:endParaRPr>
          </a:p>
        </p:txBody>
      </p:sp>
      <p:cxnSp>
        <p:nvCxnSpPr>
          <p:cNvPr id="1191" name="Google Shape;1191;p127"/>
          <p:cNvCxnSpPr/>
          <p:nvPr/>
        </p:nvCxnSpPr>
        <p:spPr>
          <a:xfrm>
            <a:off x="4233900" y="1631467"/>
            <a:ext cx="676200" cy="0"/>
          </a:xfrm>
          <a:prstGeom prst="straightConnector1">
            <a:avLst/>
          </a:prstGeom>
          <a:noFill/>
          <a:ln w="76200" cap="flat" cmpd="sng">
            <a:solidFill>
              <a:srgbClr val="93C01F"/>
            </a:solidFill>
            <a:prstDash val="solid"/>
            <a:round/>
            <a:headEnd type="none" w="med" len="med"/>
            <a:tailEnd type="none" w="med" len="med"/>
          </a:ln>
        </p:spPr>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95"/>
        <p:cNvGrpSpPr/>
        <p:nvPr/>
      </p:nvGrpSpPr>
      <p:grpSpPr>
        <a:xfrm>
          <a:off x="0" y="0"/>
          <a:ext cx="0" cy="0"/>
          <a:chOff x="0" y="0"/>
          <a:chExt cx="0" cy="0"/>
        </a:xfrm>
      </p:grpSpPr>
      <p:sp>
        <p:nvSpPr>
          <p:cNvPr id="1196" name="Google Shape;1196;p128"/>
          <p:cNvSpPr/>
          <p:nvPr/>
        </p:nvSpPr>
        <p:spPr>
          <a:xfrm>
            <a:off x="406950" y="555000"/>
            <a:ext cx="8330100" cy="57480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28"/>
          <p:cNvSpPr txBox="1">
            <a:spLocks noGrp="1"/>
          </p:cNvSpPr>
          <p:nvPr>
            <p:ph type="ctrTitle"/>
          </p:nvPr>
        </p:nvSpPr>
        <p:spPr>
          <a:xfrm>
            <a:off x="1603625" y="2401725"/>
            <a:ext cx="6205200" cy="11379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s" sz="4800"/>
              <a:t>¡Muchas gracias!</a:t>
            </a:r>
            <a:endParaRPr sz="4800" i="1">
              <a:solidFill>
                <a:srgbClr val="434343"/>
              </a:solidFill>
            </a:endParaRPr>
          </a:p>
        </p:txBody>
      </p:sp>
      <p:sp>
        <p:nvSpPr>
          <p:cNvPr id="1198" name="Google Shape;1198;p128"/>
          <p:cNvSpPr txBox="1"/>
          <p:nvPr/>
        </p:nvSpPr>
        <p:spPr>
          <a:xfrm>
            <a:off x="1851544" y="3844415"/>
            <a:ext cx="5475600" cy="8781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s" sz="2400">
                <a:solidFill>
                  <a:srgbClr val="434343"/>
                </a:solidFill>
                <a:highlight>
                  <a:srgbClr val="FFFFFF"/>
                </a:highlight>
              </a:rPr>
              <a:t>#WEBINARSUNIA </a:t>
            </a:r>
            <a:endParaRPr sz="2400">
              <a:solidFill>
                <a:srgbClr val="434343"/>
              </a:solidFill>
              <a:highlight>
                <a:srgbClr val="FFFFFF"/>
              </a:highlight>
            </a:endParaRPr>
          </a:p>
          <a:p>
            <a:pPr marL="0" lvl="0" indent="0" algn="ctr" rtl="0">
              <a:lnSpc>
                <a:spcPct val="150000"/>
              </a:lnSpc>
              <a:spcBef>
                <a:spcPts val="0"/>
              </a:spcBef>
              <a:spcAft>
                <a:spcPts val="0"/>
              </a:spcAft>
              <a:buNone/>
            </a:pPr>
            <a:r>
              <a:rPr lang="es" sz="2000">
                <a:solidFill>
                  <a:srgbClr val="434343"/>
                </a:solidFill>
                <a:highlight>
                  <a:srgbClr val="FFFFFF"/>
                </a:highlight>
              </a:rPr>
              <a:t>@UNIAINNOVA @UNIAUNIVERSIDAD</a:t>
            </a:r>
            <a:endParaRPr sz="2000">
              <a:solidFill>
                <a:srgbClr val="434343"/>
              </a:solidFill>
              <a:highlight>
                <a:srgbClr val="FFFFFF"/>
              </a:highlight>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129"/>
          <p:cNvSpPr/>
          <p:nvPr/>
        </p:nvSpPr>
        <p:spPr>
          <a:xfrm>
            <a:off x="406950" y="545800"/>
            <a:ext cx="8330100" cy="5748000"/>
          </a:xfrm>
          <a:prstGeom prst="rect">
            <a:avLst/>
          </a:prstGeom>
          <a:noFill/>
          <a:ln w="38100"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29"/>
          <p:cNvSpPr txBox="1">
            <a:spLocks noGrp="1"/>
          </p:cNvSpPr>
          <p:nvPr>
            <p:ph type="title"/>
          </p:nvPr>
        </p:nvSpPr>
        <p:spPr>
          <a:xfrm>
            <a:off x="2789300" y="794667"/>
            <a:ext cx="3498600" cy="6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a:t>Créditos</a:t>
            </a:r>
            <a:endParaRPr>
              <a:solidFill>
                <a:srgbClr val="434343"/>
              </a:solidFill>
            </a:endParaRPr>
          </a:p>
        </p:txBody>
      </p:sp>
      <p:cxnSp>
        <p:nvCxnSpPr>
          <p:cNvPr id="1205" name="Google Shape;1205;p129"/>
          <p:cNvCxnSpPr/>
          <p:nvPr/>
        </p:nvCxnSpPr>
        <p:spPr>
          <a:xfrm>
            <a:off x="4233900" y="1631467"/>
            <a:ext cx="676200" cy="0"/>
          </a:xfrm>
          <a:prstGeom prst="straightConnector1">
            <a:avLst/>
          </a:prstGeom>
          <a:noFill/>
          <a:ln w="76200" cap="flat" cmpd="sng">
            <a:solidFill>
              <a:srgbClr val="93C01F"/>
            </a:solidFill>
            <a:prstDash val="solid"/>
            <a:round/>
            <a:headEnd type="none" w="med" len="med"/>
            <a:tailEnd type="none" w="med" len="med"/>
          </a:ln>
        </p:spPr>
      </p:cxnSp>
      <p:grpSp>
        <p:nvGrpSpPr>
          <p:cNvPr id="1206" name="Google Shape;1206;p129"/>
          <p:cNvGrpSpPr/>
          <p:nvPr/>
        </p:nvGrpSpPr>
        <p:grpSpPr>
          <a:xfrm>
            <a:off x="1106146" y="3219238"/>
            <a:ext cx="6815050" cy="884100"/>
            <a:chOff x="1106146" y="3524038"/>
            <a:chExt cx="6815050" cy="884100"/>
          </a:xfrm>
        </p:grpSpPr>
        <p:grpSp>
          <p:nvGrpSpPr>
            <p:cNvPr id="1207" name="Google Shape;1207;p129"/>
            <p:cNvGrpSpPr/>
            <p:nvPr/>
          </p:nvGrpSpPr>
          <p:grpSpPr>
            <a:xfrm>
              <a:off x="5521733" y="3524038"/>
              <a:ext cx="927600" cy="884100"/>
              <a:chOff x="3668942" y="4493813"/>
              <a:chExt cx="927600" cy="884100"/>
            </a:xfrm>
          </p:grpSpPr>
          <p:sp>
            <p:nvSpPr>
              <p:cNvPr id="1208" name="Google Shape;1208;p129"/>
              <p:cNvSpPr/>
              <p:nvPr/>
            </p:nvSpPr>
            <p:spPr>
              <a:xfrm>
                <a:off x="3668942" y="4493813"/>
                <a:ext cx="927600" cy="884100"/>
              </a:xfrm>
              <a:prstGeom prst="roundRect">
                <a:avLst>
                  <a:gd name="adj" fmla="val 16667"/>
                </a:avLst>
              </a:prstGeom>
              <a:solidFill>
                <a:srgbClr val="D6D64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9" name="Google Shape;1209;p129"/>
              <p:cNvSpPr txBox="1"/>
              <p:nvPr/>
            </p:nvSpPr>
            <p:spPr>
              <a:xfrm>
                <a:off x="3668942" y="4677905"/>
                <a:ext cx="927600" cy="51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000">
                    <a:solidFill>
                      <a:srgbClr val="434343"/>
                    </a:solidFill>
                  </a:rPr>
                  <a:t>#d6d64d</a:t>
                </a:r>
                <a:endParaRPr sz="1000">
                  <a:solidFill>
                    <a:srgbClr val="434343"/>
                  </a:solidFill>
                </a:endParaRPr>
              </a:p>
            </p:txBody>
          </p:sp>
        </p:grpSp>
        <p:grpSp>
          <p:nvGrpSpPr>
            <p:cNvPr id="1210" name="Google Shape;1210;p129"/>
            <p:cNvGrpSpPr/>
            <p:nvPr/>
          </p:nvGrpSpPr>
          <p:grpSpPr>
            <a:xfrm>
              <a:off x="2578008" y="3524038"/>
              <a:ext cx="927600" cy="884100"/>
              <a:chOff x="2424283" y="4493813"/>
              <a:chExt cx="927600" cy="884100"/>
            </a:xfrm>
          </p:grpSpPr>
          <p:sp>
            <p:nvSpPr>
              <p:cNvPr id="1211" name="Google Shape;1211;p129"/>
              <p:cNvSpPr/>
              <p:nvPr/>
            </p:nvSpPr>
            <p:spPr>
              <a:xfrm>
                <a:off x="2424283" y="4493813"/>
                <a:ext cx="927600" cy="884100"/>
              </a:xfrm>
              <a:prstGeom prst="roundRect">
                <a:avLst>
                  <a:gd name="adj" fmla="val 16667"/>
                </a:avLst>
              </a:prstGeom>
              <a:solidFill>
                <a:srgbClr val="999999"/>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2" name="Google Shape;1212;p129"/>
              <p:cNvSpPr txBox="1"/>
              <p:nvPr/>
            </p:nvSpPr>
            <p:spPr>
              <a:xfrm>
                <a:off x="2424283" y="4677905"/>
                <a:ext cx="927600" cy="51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000">
                    <a:solidFill>
                      <a:srgbClr val="434343"/>
                    </a:solidFill>
                  </a:rPr>
                  <a:t>#999999</a:t>
                </a:r>
                <a:endParaRPr sz="1000">
                  <a:solidFill>
                    <a:srgbClr val="434343"/>
                  </a:solidFill>
                </a:endParaRPr>
              </a:p>
            </p:txBody>
          </p:sp>
        </p:grpSp>
        <p:grpSp>
          <p:nvGrpSpPr>
            <p:cNvPr id="1213" name="Google Shape;1213;p129"/>
            <p:cNvGrpSpPr/>
            <p:nvPr/>
          </p:nvGrpSpPr>
          <p:grpSpPr>
            <a:xfrm>
              <a:off x="1106145" y="3524038"/>
              <a:ext cx="927600" cy="884100"/>
              <a:chOff x="1179625" y="4493813"/>
              <a:chExt cx="927600" cy="884100"/>
            </a:xfrm>
          </p:grpSpPr>
          <p:sp>
            <p:nvSpPr>
              <p:cNvPr id="1214" name="Google Shape;1214;p129"/>
              <p:cNvSpPr/>
              <p:nvPr/>
            </p:nvSpPr>
            <p:spPr>
              <a:xfrm>
                <a:off x="1179625" y="4493813"/>
                <a:ext cx="927600" cy="884100"/>
              </a:xfrm>
              <a:prstGeom prst="roundRect">
                <a:avLst>
                  <a:gd name="adj" fmla="val 16667"/>
                </a:avLst>
              </a:prstGeom>
              <a:solidFill>
                <a:srgbClr val="43434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5" name="Google Shape;1215;p129"/>
              <p:cNvSpPr txBox="1"/>
              <p:nvPr/>
            </p:nvSpPr>
            <p:spPr>
              <a:xfrm>
                <a:off x="1179625" y="4677905"/>
                <a:ext cx="927600" cy="51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000">
                    <a:solidFill>
                      <a:srgbClr val="FFFFFF"/>
                    </a:solidFill>
                  </a:rPr>
                  <a:t>#434343</a:t>
                </a:r>
                <a:endParaRPr sz="1000">
                  <a:solidFill>
                    <a:srgbClr val="FFFFFF"/>
                  </a:solidFill>
                </a:endParaRPr>
              </a:p>
            </p:txBody>
          </p:sp>
        </p:grpSp>
        <p:grpSp>
          <p:nvGrpSpPr>
            <p:cNvPr id="1216" name="Google Shape;1216;p129"/>
            <p:cNvGrpSpPr/>
            <p:nvPr/>
          </p:nvGrpSpPr>
          <p:grpSpPr>
            <a:xfrm>
              <a:off x="6993595" y="3524038"/>
              <a:ext cx="927600" cy="884100"/>
              <a:chOff x="4913600" y="4493813"/>
              <a:chExt cx="927600" cy="884100"/>
            </a:xfrm>
          </p:grpSpPr>
          <p:sp>
            <p:nvSpPr>
              <p:cNvPr id="1217" name="Google Shape;1217;p129"/>
              <p:cNvSpPr/>
              <p:nvPr/>
            </p:nvSpPr>
            <p:spPr>
              <a:xfrm>
                <a:off x="4913600" y="4493813"/>
                <a:ext cx="927600" cy="884100"/>
              </a:xfrm>
              <a:prstGeom prst="roundRect">
                <a:avLst>
                  <a:gd name="adj" fmla="val 16667"/>
                </a:avLst>
              </a:prstGeom>
              <a:solidFill>
                <a:srgbClr val="F6FF8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8" name="Google Shape;1218;p129"/>
              <p:cNvSpPr txBox="1"/>
              <p:nvPr/>
            </p:nvSpPr>
            <p:spPr>
              <a:xfrm>
                <a:off x="4913600" y="4677905"/>
                <a:ext cx="927600" cy="51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000">
                    <a:solidFill>
                      <a:srgbClr val="434343"/>
                    </a:solidFill>
                  </a:rPr>
                  <a:t>#f6ff87</a:t>
                </a:r>
                <a:endParaRPr sz="1000">
                  <a:solidFill>
                    <a:srgbClr val="434343"/>
                  </a:solidFill>
                </a:endParaRPr>
              </a:p>
            </p:txBody>
          </p:sp>
        </p:grpSp>
        <p:grpSp>
          <p:nvGrpSpPr>
            <p:cNvPr id="1219" name="Google Shape;1219;p129"/>
            <p:cNvGrpSpPr/>
            <p:nvPr/>
          </p:nvGrpSpPr>
          <p:grpSpPr>
            <a:xfrm>
              <a:off x="4049870" y="3524038"/>
              <a:ext cx="927600" cy="884100"/>
              <a:chOff x="3668942" y="4493813"/>
              <a:chExt cx="927600" cy="884100"/>
            </a:xfrm>
          </p:grpSpPr>
          <p:sp>
            <p:nvSpPr>
              <p:cNvPr id="1220" name="Google Shape;1220;p129"/>
              <p:cNvSpPr/>
              <p:nvPr/>
            </p:nvSpPr>
            <p:spPr>
              <a:xfrm>
                <a:off x="3668942" y="4493813"/>
                <a:ext cx="927600" cy="884100"/>
              </a:xfrm>
              <a:prstGeom prst="roundRect">
                <a:avLst>
                  <a:gd name="adj" fmla="val 16667"/>
                </a:avLst>
              </a:prstGeom>
              <a:solidFill>
                <a:srgbClr val="93C01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1" name="Google Shape;1221;p129"/>
              <p:cNvSpPr txBox="1"/>
              <p:nvPr/>
            </p:nvSpPr>
            <p:spPr>
              <a:xfrm>
                <a:off x="3668942" y="4677905"/>
                <a:ext cx="927600" cy="51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000">
                    <a:solidFill>
                      <a:srgbClr val="434343"/>
                    </a:solidFill>
                  </a:rPr>
                  <a:t>#93c01f</a:t>
                </a:r>
                <a:endParaRPr sz="1000">
                  <a:solidFill>
                    <a:srgbClr val="434343"/>
                  </a:solidFill>
                </a:endParaRPr>
              </a:p>
            </p:txBody>
          </p:sp>
        </p:grpSp>
      </p:grpSp>
      <p:sp>
        <p:nvSpPr>
          <p:cNvPr id="1222" name="Google Shape;1222;p129"/>
          <p:cNvSpPr txBox="1">
            <a:spLocks noGrp="1"/>
          </p:cNvSpPr>
          <p:nvPr>
            <p:ph type="body" idx="1"/>
          </p:nvPr>
        </p:nvSpPr>
        <p:spPr>
          <a:xfrm>
            <a:off x="803100" y="1783375"/>
            <a:ext cx="7537800" cy="1483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s">
                <a:solidFill>
                  <a:srgbClr val="666666"/>
                </a:solidFill>
                <a:highlight>
                  <a:schemeClr val="lt1"/>
                </a:highlight>
              </a:rPr>
              <a:t>Presentación diseñada a partir de plantilla adaptada de </a:t>
            </a:r>
            <a:r>
              <a:rPr lang="es" u="sng">
                <a:solidFill>
                  <a:srgbClr val="666666"/>
                </a:solidFill>
                <a:highlight>
                  <a:schemeClr val="lt1"/>
                </a:highlight>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s"/>
              <a:t>, </a:t>
            </a:r>
            <a:r>
              <a:rPr lang="es">
                <a:solidFill>
                  <a:srgbClr val="666666"/>
                </a:solidFill>
                <a:highlight>
                  <a:schemeClr val="lt1"/>
                </a:highlight>
              </a:rPr>
              <a:t>con</a:t>
            </a:r>
            <a:r>
              <a:rPr lang="es"/>
              <a:t> </a:t>
            </a:r>
            <a:r>
              <a:rPr lang="es">
                <a:solidFill>
                  <a:srgbClr val="666666"/>
                </a:solidFill>
                <a:highlight>
                  <a:schemeClr val="lt1"/>
                </a:highlight>
              </a:rPr>
              <a:t>iconos</a:t>
            </a:r>
            <a:r>
              <a:rPr lang="es"/>
              <a:t> </a:t>
            </a:r>
            <a:r>
              <a:rPr lang="es">
                <a:solidFill>
                  <a:srgbClr val="666666"/>
                </a:solidFill>
                <a:highlight>
                  <a:schemeClr val="lt1"/>
                </a:highlight>
              </a:rPr>
              <a:t>de</a:t>
            </a:r>
            <a:r>
              <a:rPr lang="es"/>
              <a:t> </a:t>
            </a:r>
            <a:r>
              <a:rPr lang="es" u="sng">
                <a:solidFill>
                  <a:srgbClr val="666666"/>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s">
                <a:solidFill>
                  <a:srgbClr val="666666"/>
                </a:solidFill>
              </a:rPr>
              <a:t> e imágenes e infografías de </a:t>
            </a:r>
            <a:r>
              <a:rPr lang="es" u="sng">
                <a:solidFill>
                  <a:srgbClr val="666666"/>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a:solidFill>
                <a:srgbClr val="666666"/>
              </a:solidFill>
            </a:endParaRPr>
          </a:p>
          <a:p>
            <a:pPr marL="0" lvl="0" indent="0" algn="l" rtl="0">
              <a:lnSpc>
                <a:spcPct val="115000"/>
              </a:lnSpc>
              <a:spcBef>
                <a:spcPts val="600"/>
              </a:spcBef>
              <a:spcAft>
                <a:spcPts val="0"/>
              </a:spcAft>
              <a:buNone/>
            </a:pPr>
            <a:r>
              <a:rPr lang="es">
                <a:solidFill>
                  <a:srgbClr val="666666"/>
                </a:solidFill>
              </a:rPr>
              <a:t>Fuentes usadas: Arial </a:t>
            </a:r>
            <a:endParaRPr>
              <a:solidFill>
                <a:srgbClr val="666666"/>
              </a:solidFill>
            </a:endParaRPr>
          </a:p>
          <a:p>
            <a:pPr marL="0" lvl="0" indent="0" algn="l" rtl="0">
              <a:lnSpc>
                <a:spcPct val="115000"/>
              </a:lnSpc>
              <a:spcBef>
                <a:spcPts val="600"/>
              </a:spcBef>
              <a:spcAft>
                <a:spcPts val="0"/>
              </a:spcAft>
              <a:buNone/>
            </a:pPr>
            <a:r>
              <a:rPr lang="es">
                <a:solidFill>
                  <a:srgbClr val="666666"/>
                </a:solidFill>
              </a:rPr>
              <a:t>Colores usados:</a:t>
            </a:r>
            <a:endParaRPr>
              <a:solidFill>
                <a:srgbClr val="666666"/>
              </a:solidFill>
            </a:endParaRPr>
          </a:p>
          <a:p>
            <a:pPr marL="0" lvl="0" indent="0" algn="l" rtl="0">
              <a:lnSpc>
                <a:spcPct val="115000"/>
              </a:lnSpc>
              <a:spcBef>
                <a:spcPts val="600"/>
              </a:spcBef>
              <a:spcAft>
                <a:spcPts val="0"/>
              </a:spcAft>
              <a:buNone/>
            </a:pPr>
            <a:endParaRPr sz="1600">
              <a:solidFill>
                <a:srgbClr val="666666"/>
              </a:solidFill>
            </a:endParaRPr>
          </a:p>
        </p:txBody>
      </p:sp>
      <p:sp>
        <p:nvSpPr>
          <p:cNvPr id="1223" name="Google Shape;1223;p129"/>
          <p:cNvSpPr txBox="1">
            <a:spLocks noGrp="1"/>
          </p:cNvSpPr>
          <p:nvPr>
            <p:ph type="body" idx="1"/>
          </p:nvPr>
        </p:nvSpPr>
        <p:spPr>
          <a:xfrm>
            <a:off x="879300" y="5010150"/>
            <a:ext cx="7537800" cy="11526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s">
                <a:solidFill>
                  <a:srgbClr val="666666"/>
                </a:solidFill>
                <a:highlight>
                  <a:schemeClr val="lt1"/>
                </a:highlight>
              </a:rPr>
              <a:t>Contenido publicado bajo licencia Creative Commons: Reconocimiento-NoComercial-SinObraDerivada 4.0 Internacional (CC BY-NC-ND 4.0)</a:t>
            </a:r>
            <a:endParaRPr>
              <a:solidFill>
                <a:srgbClr val="666666"/>
              </a:solidFill>
              <a:highlight>
                <a:schemeClr val="lt1"/>
              </a:highlight>
            </a:endParaRPr>
          </a:p>
          <a:p>
            <a:pPr marL="0" lvl="0" indent="0" algn="l" rtl="0">
              <a:lnSpc>
                <a:spcPct val="115000"/>
              </a:lnSpc>
              <a:spcBef>
                <a:spcPts val="600"/>
              </a:spcBef>
              <a:spcAft>
                <a:spcPts val="0"/>
              </a:spcAft>
              <a:buNone/>
            </a:pPr>
            <a:endParaRPr>
              <a:solidFill>
                <a:srgbClr val="666666"/>
              </a:solidFill>
              <a:highlight>
                <a:schemeClr val="lt1"/>
              </a:highlight>
            </a:endParaRPr>
          </a:p>
          <a:p>
            <a:pPr marL="0" lvl="0" indent="0" algn="l" rtl="0">
              <a:lnSpc>
                <a:spcPct val="115000"/>
              </a:lnSpc>
              <a:spcBef>
                <a:spcPts val="600"/>
              </a:spcBef>
              <a:spcAft>
                <a:spcPts val="0"/>
              </a:spcAft>
              <a:buNone/>
            </a:pPr>
            <a:endParaRPr sz="1600">
              <a:solidFill>
                <a:srgbClr val="666666"/>
              </a:solidFill>
            </a:endParaRPr>
          </a:p>
        </p:txBody>
      </p:sp>
      <p:pic>
        <p:nvPicPr>
          <p:cNvPr id="1224" name="Google Shape;1224;p129"/>
          <p:cNvPicPr preferRelativeResize="0"/>
          <p:nvPr/>
        </p:nvPicPr>
        <p:blipFill rotWithShape="1">
          <a:blip r:embed="rId6">
            <a:alphaModFix/>
          </a:blip>
          <a:srcRect/>
          <a:stretch/>
        </p:blipFill>
        <p:spPr>
          <a:xfrm>
            <a:off x="1028725" y="4774348"/>
            <a:ext cx="668151" cy="2337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3C01F"/>
        </a:solidFill>
        <a:effectLst/>
      </p:bgPr>
    </p:bg>
    <p:spTree>
      <p:nvGrpSpPr>
        <p:cNvPr id="1" name="Shape 1228"/>
        <p:cNvGrpSpPr/>
        <p:nvPr/>
      </p:nvGrpSpPr>
      <p:grpSpPr>
        <a:xfrm>
          <a:off x="0" y="0"/>
          <a:ext cx="0" cy="0"/>
          <a:chOff x="0" y="0"/>
          <a:chExt cx="0" cy="0"/>
        </a:xfrm>
      </p:grpSpPr>
      <p:sp>
        <p:nvSpPr>
          <p:cNvPr id="1229" name="Google Shape;1229;p130"/>
          <p:cNvSpPr txBox="1"/>
          <p:nvPr/>
        </p:nvSpPr>
        <p:spPr>
          <a:xfrm>
            <a:off x="1025875" y="2008275"/>
            <a:ext cx="7071900" cy="932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s" sz="1800">
                <a:solidFill>
                  <a:srgbClr val="666666"/>
                </a:solidFill>
              </a:rPr>
              <a:t>No quitar la diapositiva anterior de créditos.</a:t>
            </a:r>
            <a:endParaRPr sz="1800">
              <a:solidFill>
                <a:srgbClr val="666666"/>
              </a:solidFill>
            </a:endParaRPr>
          </a:p>
          <a:p>
            <a:pPr marL="0" lvl="0" indent="0" algn="ctr" rtl="0">
              <a:spcBef>
                <a:spcPts val="0"/>
              </a:spcBef>
              <a:spcAft>
                <a:spcPts val="0"/>
              </a:spcAft>
              <a:buNone/>
            </a:pPr>
            <a:endParaRPr sz="1800">
              <a:solidFill>
                <a:srgbClr val="666666"/>
              </a:solidFill>
            </a:endParaRPr>
          </a:p>
          <a:p>
            <a:pPr marL="0" lvl="0" indent="0" algn="ctr" rtl="0">
              <a:spcBef>
                <a:spcPts val="0"/>
              </a:spcBef>
              <a:spcAft>
                <a:spcPts val="0"/>
              </a:spcAft>
              <a:buNone/>
            </a:pPr>
            <a:r>
              <a:rPr lang="es" sz="1800">
                <a:solidFill>
                  <a:srgbClr val="666666"/>
                </a:solidFill>
              </a:rPr>
              <a:t>Desde aquí en adelante, las siguientes diapositivas son recursos para trabajar en la presentación, por lo que cuando termines de editarla debes borrar ésta y las siguientes diapositivas antes de dar la presentación por definitiva y enviárnosla. </a:t>
            </a:r>
            <a:endParaRPr sz="1800">
              <a:solidFill>
                <a:srgbClr val="666666"/>
              </a:solidFill>
            </a:endParaRPr>
          </a:p>
        </p:txBody>
      </p:sp>
      <p:sp>
        <p:nvSpPr>
          <p:cNvPr id="1230" name="Google Shape;1230;p130"/>
          <p:cNvSpPr txBox="1"/>
          <p:nvPr/>
        </p:nvSpPr>
        <p:spPr>
          <a:xfrm>
            <a:off x="1598551" y="1052450"/>
            <a:ext cx="5937900" cy="5355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s" sz="2200" b="1">
                <a:solidFill>
                  <a:srgbClr val="434343"/>
                </a:solidFill>
              </a:rPr>
              <a:t>Nota para los ponentes</a:t>
            </a:r>
            <a:endParaRPr sz="2200" b="1">
              <a:solidFill>
                <a:srgbClr val="434343"/>
              </a:solidFill>
            </a:endParaRPr>
          </a:p>
        </p:txBody>
      </p:sp>
      <p:grpSp>
        <p:nvGrpSpPr>
          <p:cNvPr id="1231" name="Google Shape;1231;p130"/>
          <p:cNvGrpSpPr/>
          <p:nvPr/>
        </p:nvGrpSpPr>
        <p:grpSpPr>
          <a:xfrm>
            <a:off x="4262611" y="3921278"/>
            <a:ext cx="618780" cy="549526"/>
            <a:chOff x="3584280" y="3699191"/>
            <a:chExt cx="358069" cy="317995"/>
          </a:xfrm>
        </p:grpSpPr>
        <p:sp>
          <p:nvSpPr>
            <p:cNvPr id="1232" name="Google Shape;1232;p130"/>
            <p:cNvSpPr/>
            <p:nvPr/>
          </p:nvSpPr>
          <p:spPr>
            <a:xfrm>
              <a:off x="3584280" y="3699191"/>
              <a:ext cx="358069" cy="317995"/>
            </a:xfrm>
            <a:custGeom>
              <a:avLst/>
              <a:gdLst/>
              <a:ahLst/>
              <a:cxnLst/>
              <a:rect l="l" t="t" r="r" b="b"/>
              <a:pathLst>
                <a:path w="11276" h="10014" extrusionOk="0">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30"/>
            <p:cNvSpPr/>
            <p:nvPr/>
          </p:nvSpPr>
          <p:spPr>
            <a:xfrm>
              <a:off x="3613400" y="3727167"/>
              <a:ext cx="299831" cy="261661"/>
            </a:xfrm>
            <a:custGeom>
              <a:avLst/>
              <a:gdLst/>
              <a:ahLst/>
              <a:cxnLst/>
              <a:rect l="l" t="t" r="r" b="b"/>
              <a:pathLst>
                <a:path w="9442" h="8240" extrusionOk="0">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30"/>
            <p:cNvSpPr/>
            <p:nvPr/>
          </p:nvSpPr>
          <p:spPr>
            <a:xfrm>
              <a:off x="3735879" y="3910171"/>
              <a:ext cx="54873" cy="54841"/>
            </a:xfrm>
            <a:custGeom>
              <a:avLst/>
              <a:gdLst/>
              <a:ahLst/>
              <a:cxnLst/>
              <a:rect l="l" t="t" r="r" b="b"/>
              <a:pathLst>
                <a:path w="1728" h="1727" extrusionOk="0">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30"/>
            <p:cNvSpPr/>
            <p:nvPr/>
          </p:nvSpPr>
          <p:spPr>
            <a:xfrm>
              <a:off x="3738896" y="3788422"/>
              <a:ext cx="49188" cy="114604"/>
            </a:xfrm>
            <a:custGeom>
              <a:avLst/>
              <a:gdLst/>
              <a:ahLst/>
              <a:cxnLst/>
              <a:rect l="l" t="t" r="r" b="b"/>
              <a:pathLst>
                <a:path w="1549" h="3609" extrusionOk="0">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36" name="Google Shape;1236;p130"/>
          <p:cNvCxnSpPr/>
          <p:nvPr/>
        </p:nvCxnSpPr>
        <p:spPr>
          <a:xfrm>
            <a:off x="4233900" y="1631467"/>
            <a:ext cx="676200" cy="0"/>
          </a:xfrm>
          <a:prstGeom prst="straightConnector1">
            <a:avLst/>
          </a:prstGeom>
          <a:noFill/>
          <a:ln w="76200" cap="flat" cmpd="sng">
            <a:solidFill>
              <a:srgbClr val="D2D700"/>
            </a:solidFill>
            <a:prstDash val="solid"/>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63"/>
          <p:cNvPicPr preferRelativeResize="0"/>
          <p:nvPr/>
        </p:nvPicPr>
        <p:blipFill rotWithShape="1">
          <a:blip r:embed="rId3">
            <a:alphaModFix/>
          </a:blip>
          <a:srcRect l="24733" r="16294"/>
          <a:stretch/>
        </p:blipFill>
        <p:spPr>
          <a:xfrm>
            <a:off x="4772200" y="1333825"/>
            <a:ext cx="3516375" cy="4171950"/>
          </a:xfrm>
          <a:prstGeom prst="rect">
            <a:avLst/>
          </a:prstGeom>
          <a:noFill/>
          <a:ln>
            <a:noFill/>
          </a:ln>
        </p:spPr>
      </p:pic>
      <p:sp>
        <p:nvSpPr>
          <p:cNvPr id="308" name="Google Shape;308;p63"/>
          <p:cNvSpPr/>
          <p:nvPr/>
        </p:nvSpPr>
        <p:spPr>
          <a:xfrm>
            <a:off x="406950" y="545800"/>
            <a:ext cx="83301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2200" b="1">
              <a:solidFill>
                <a:srgbClr val="434343"/>
              </a:solidFill>
            </a:endParaRPr>
          </a:p>
        </p:txBody>
      </p:sp>
      <p:sp>
        <p:nvSpPr>
          <p:cNvPr id="309" name="Google Shape;309;p63"/>
          <p:cNvSpPr txBox="1"/>
          <p:nvPr/>
        </p:nvSpPr>
        <p:spPr>
          <a:xfrm>
            <a:off x="4370600" y="6367300"/>
            <a:ext cx="4921500" cy="2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900"/>
              <a:t>Imagen: </a:t>
            </a:r>
            <a:r>
              <a:rPr lang="es" sz="900" u="sng">
                <a:solidFill>
                  <a:schemeClr val="hlink"/>
                </a:solidFill>
                <a:hlinkClick r:id="rId4"/>
              </a:rPr>
              <a:t>https://www.freepik.es/fotos-premium/lienzo-blanco-caballete_4882235.htm</a:t>
            </a:r>
            <a:endParaRPr sz="900"/>
          </a:p>
          <a:p>
            <a:pPr marL="0" lvl="0" indent="0" algn="l" rtl="0">
              <a:spcBef>
                <a:spcPts val="0"/>
              </a:spcBef>
              <a:spcAft>
                <a:spcPts val="0"/>
              </a:spcAft>
              <a:buNone/>
            </a:pPr>
            <a:endParaRPr sz="900"/>
          </a:p>
        </p:txBody>
      </p:sp>
      <p:sp>
        <p:nvSpPr>
          <p:cNvPr id="310" name="Google Shape;310;p63"/>
          <p:cNvSpPr txBox="1"/>
          <p:nvPr/>
        </p:nvSpPr>
        <p:spPr>
          <a:xfrm>
            <a:off x="1568250" y="2563975"/>
            <a:ext cx="1804800" cy="6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p63"/>
          <p:cNvSpPr txBox="1"/>
          <p:nvPr/>
        </p:nvSpPr>
        <p:spPr>
          <a:xfrm>
            <a:off x="1692700" y="2875150"/>
            <a:ext cx="1804800" cy="60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 sz="2400" b="1">
                <a:solidFill>
                  <a:srgbClr val="434343"/>
                </a:solidFill>
              </a:rPr>
              <a:t>Lienzo</a:t>
            </a:r>
            <a:endParaRPr sz="2400" b="1">
              <a:solidFill>
                <a:srgbClr val="434343"/>
              </a:solidFill>
            </a:endParaRPr>
          </a:p>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4"/>
          <p:cNvSpPr/>
          <p:nvPr/>
        </p:nvSpPr>
        <p:spPr>
          <a:xfrm>
            <a:off x="4609950" y="-14867"/>
            <a:ext cx="4545300" cy="69585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7" name="Google Shape;317;p64"/>
          <p:cNvCxnSpPr/>
          <p:nvPr/>
        </p:nvCxnSpPr>
        <p:spPr>
          <a:xfrm>
            <a:off x="737850" y="1215567"/>
            <a:ext cx="676200" cy="0"/>
          </a:xfrm>
          <a:prstGeom prst="straightConnector1">
            <a:avLst/>
          </a:prstGeom>
          <a:noFill/>
          <a:ln w="76200" cap="flat" cmpd="sng">
            <a:solidFill>
              <a:srgbClr val="93C01F"/>
            </a:solidFill>
            <a:prstDash val="solid"/>
            <a:round/>
            <a:headEnd type="none" w="med" len="med"/>
            <a:tailEnd type="none" w="med" len="med"/>
          </a:ln>
        </p:spPr>
      </p:cxnSp>
      <p:sp>
        <p:nvSpPr>
          <p:cNvPr id="318" name="Google Shape;318;p64"/>
          <p:cNvSpPr txBox="1">
            <a:spLocks noGrp="1"/>
          </p:cNvSpPr>
          <p:nvPr>
            <p:ph type="title"/>
          </p:nvPr>
        </p:nvSpPr>
        <p:spPr>
          <a:xfrm>
            <a:off x="941096" y="830225"/>
            <a:ext cx="7109400" cy="7707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Clr>
                <a:schemeClr val="dk1"/>
              </a:buClr>
              <a:buSzPts val="1100"/>
              <a:buFont typeface="Arial"/>
              <a:buNone/>
            </a:pPr>
            <a:r>
              <a:rPr lang="es"/>
              <a:t>Modelo de Negocio Vs. Plan de Negocios </a:t>
            </a:r>
            <a:endParaRPr/>
          </a:p>
          <a:p>
            <a:pPr marL="0" lvl="0" indent="0" algn="l" rtl="0">
              <a:spcBef>
                <a:spcPts val="0"/>
              </a:spcBef>
              <a:spcAft>
                <a:spcPts val="0"/>
              </a:spcAft>
              <a:buClr>
                <a:schemeClr val="dk1"/>
              </a:buClr>
              <a:buSzPts val="1100"/>
              <a:buFont typeface="Arial"/>
              <a:buNone/>
            </a:pPr>
            <a:endParaRPr/>
          </a:p>
        </p:txBody>
      </p:sp>
      <p:sp>
        <p:nvSpPr>
          <p:cNvPr id="319" name="Google Shape;319;p64"/>
          <p:cNvSpPr txBox="1">
            <a:spLocks noGrp="1"/>
          </p:cNvSpPr>
          <p:nvPr>
            <p:ph type="subTitle" idx="1"/>
          </p:nvPr>
        </p:nvSpPr>
        <p:spPr>
          <a:xfrm>
            <a:off x="626079" y="1829533"/>
            <a:ext cx="3606600" cy="258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600"/>
              <a:t>El </a:t>
            </a:r>
            <a:r>
              <a:rPr lang="es" sz="1600" b="1"/>
              <a:t>Modelo de Negocio</a:t>
            </a:r>
            <a:r>
              <a:rPr lang="es" sz="1600"/>
              <a:t> es un primer paso para validar la idea de negocio de una persona emprendedora o empresa. </a:t>
            </a:r>
            <a:r>
              <a:rPr lang="es" sz="1600" b="1"/>
              <a:t>El objetivo de un modelo de negocio es describir como una empresa crea, distribuye y captura valor.</a:t>
            </a:r>
            <a:r>
              <a:rPr lang="es" sz="1600"/>
              <a:t>  </a:t>
            </a:r>
            <a:endParaRPr sz="1600"/>
          </a:p>
        </p:txBody>
      </p:sp>
      <p:sp>
        <p:nvSpPr>
          <p:cNvPr id="320" name="Google Shape;320;p64"/>
          <p:cNvSpPr txBox="1">
            <a:spLocks noGrp="1"/>
          </p:cNvSpPr>
          <p:nvPr>
            <p:ph type="subTitle" idx="2"/>
          </p:nvPr>
        </p:nvSpPr>
        <p:spPr>
          <a:xfrm>
            <a:off x="5079300" y="1790575"/>
            <a:ext cx="3606600" cy="247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600"/>
              <a:t>El </a:t>
            </a:r>
            <a:r>
              <a:rPr lang="es" sz="1600" b="1"/>
              <a:t>Plan de Negocio</a:t>
            </a:r>
            <a:r>
              <a:rPr lang="es" sz="1600"/>
              <a:t>, sin embargo, es parte complementaria y se realiza en fases posteriores a la validación al Modelo de negocio.</a:t>
            </a:r>
            <a:endParaRPr sz="1600"/>
          </a:p>
        </p:txBody>
      </p:sp>
      <p:sp>
        <p:nvSpPr>
          <p:cNvPr id="321" name="Google Shape;321;p64"/>
          <p:cNvSpPr/>
          <p:nvPr/>
        </p:nvSpPr>
        <p:spPr>
          <a:xfrm>
            <a:off x="1580708" y="3764072"/>
            <a:ext cx="1464447" cy="1686253"/>
          </a:xfrm>
          <a:custGeom>
            <a:avLst/>
            <a:gdLst/>
            <a:ahLst/>
            <a:cxnLst/>
            <a:rect l="l" t="t" r="r" b="b"/>
            <a:pathLst>
              <a:path w="10996" h="12691" extrusionOk="0">
                <a:moveTo>
                  <a:pt x="6050" y="820"/>
                </a:moveTo>
                <a:lnTo>
                  <a:pt x="6050" y="1639"/>
                </a:lnTo>
                <a:lnTo>
                  <a:pt x="5199" y="1639"/>
                </a:lnTo>
                <a:lnTo>
                  <a:pt x="5199" y="820"/>
                </a:lnTo>
                <a:close/>
                <a:moveTo>
                  <a:pt x="9358" y="2458"/>
                </a:moveTo>
                <a:lnTo>
                  <a:pt x="9358" y="8255"/>
                </a:lnTo>
                <a:lnTo>
                  <a:pt x="1923" y="8255"/>
                </a:lnTo>
                <a:lnTo>
                  <a:pt x="1923" y="2458"/>
                </a:lnTo>
                <a:close/>
                <a:moveTo>
                  <a:pt x="9767" y="9074"/>
                </a:moveTo>
                <a:cubicBezTo>
                  <a:pt x="10019" y="9074"/>
                  <a:pt x="10177" y="9295"/>
                  <a:pt x="10208" y="9515"/>
                </a:cubicBezTo>
                <a:cubicBezTo>
                  <a:pt x="10177" y="9704"/>
                  <a:pt x="10051" y="9830"/>
                  <a:pt x="9893" y="9925"/>
                </a:cubicBezTo>
                <a:cubicBezTo>
                  <a:pt x="9862" y="9940"/>
                  <a:pt x="9893" y="9948"/>
                  <a:pt x="9594" y="9948"/>
                </a:cubicBezTo>
                <a:cubicBezTo>
                  <a:pt x="9295" y="9948"/>
                  <a:pt x="8665" y="9940"/>
                  <a:pt x="7310" y="9925"/>
                </a:cubicBezTo>
                <a:lnTo>
                  <a:pt x="1513" y="9925"/>
                </a:lnTo>
                <a:cubicBezTo>
                  <a:pt x="1324" y="9925"/>
                  <a:pt x="1166" y="9799"/>
                  <a:pt x="1103" y="9641"/>
                </a:cubicBezTo>
                <a:cubicBezTo>
                  <a:pt x="1040" y="9358"/>
                  <a:pt x="1229" y="9074"/>
                  <a:pt x="1513" y="9074"/>
                </a:cubicBezTo>
                <a:close/>
                <a:moveTo>
                  <a:pt x="4790" y="1"/>
                </a:moveTo>
                <a:cubicBezTo>
                  <a:pt x="4538" y="1"/>
                  <a:pt x="4348" y="190"/>
                  <a:pt x="4348" y="379"/>
                </a:cubicBezTo>
                <a:lnTo>
                  <a:pt x="4348" y="1639"/>
                </a:lnTo>
                <a:lnTo>
                  <a:pt x="1419" y="1639"/>
                </a:lnTo>
                <a:cubicBezTo>
                  <a:pt x="1198" y="1639"/>
                  <a:pt x="1040" y="1828"/>
                  <a:pt x="1040" y="2080"/>
                </a:cubicBezTo>
                <a:lnTo>
                  <a:pt x="1040" y="8349"/>
                </a:lnTo>
                <a:cubicBezTo>
                  <a:pt x="788" y="8413"/>
                  <a:pt x="568" y="8570"/>
                  <a:pt x="410" y="8791"/>
                </a:cubicBezTo>
                <a:cubicBezTo>
                  <a:pt x="1" y="9358"/>
                  <a:pt x="158" y="10145"/>
                  <a:pt x="725" y="10555"/>
                </a:cubicBezTo>
                <a:cubicBezTo>
                  <a:pt x="914" y="10649"/>
                  <a:pt x="1166" y="10744"/>
                  <a:pt x="1419" y="10744"/>
                </a:cubicBezTo>
                <a:lnTo>
                  <a:pt x="3277" y="10744"/>
                </a:lnTo>
                <a:lnTo>
                  <a:pt x="2679" y="12067"/>
                </a:lnTo>
                <a:cubicBezTo>
                  <a:pt x="2616" y="12288"/>
                  <a:pt x="2679" y="12508"/>
                  <a:pt x="2836" y="12634"/>
                </a:cubicBezTo>
                <a:cubicBezTo>
                  <a:pt x="2913" y="12673"/>
                  <a:pt x="2987" y="12691"/>
                  <a:pt x="3057" y="12691"/>
                </a:cubicBezTo>
                <a:cubicBezTo>
                  <a:pt x="3214" y="12691"/>
                  <a:pt x="3347" y="12598"/>
                  <a:pt x="3435" y="12445"/>
                </a:cubicBezTo>
                <a:lnTo>
                  <a:pt x="4159" y="10744"/>
                </a:lnTo>
                <a:lnTo>
                  <a:pt x="5136" y="10744"/>
                </a:lnTo>
                <a:lnTo>
                  <a:pt x="5136" y="12225"/>
                </a:lnTo>
                <a:cubicBezTo>
                  <a:pt x="5136" y="12445"/>
                  <a:pt x="5294" y="12634"/>
                  <a:pt x="5483" y="12666"/>
                </a:cubicBezTo>
                <a:cubicBezTo>
                  <a:pt x="5501" y="12668"/>
                  <a:pt x="5520" y="12669"/>
                  <a:pt x="5538" y="12669"/>
                </a:cubicBezTo>
                <a:cubicBezTo>
                  <a:pt x="5766" y="12669"/>
                  <a:pt x="5955" y="12492"/>
                  <a:pt x="5955" y="12288"/>
                </a:cubicBezTo>
                <a:lnTo>
                  <a:pt x="5955" y="10744"/>
                </a:lnTo>
                <a:lnTo>
                  <a:pt x="6932" y="10744"/>
                </a:lnTo>
                <a:lnTo>
                  <a:pt x="7657" y="12382"/>
                </a:lnTo>
                <a:cubicBezTo>
                  <a:pt x="7708" y="12538"/>
                  <a:pt x="7888" y="12651"/>
                  <a:pt x="8056" y="12651"/>
                </a:cubicBezTo>
                <a:cubicBezTo>
                  <a:pt x="8092" y="12651"/>
                  <a:pt x="8127" y="12645"/>
                  <a:pt x="8161" y="12634"/>
                </a:cubicBezTo>
                <a:cubicBezTo>
                  <a:pt x="8413" y="12540"/>
                  <a:pt x="8507" y="12256"/>
                  <a:pt x="8444" y="12067"/>
                </a:cubicBezTo>
                <a:lnTo>
                  <a:pt x="7846" y="10744"/>
                </a:lnTo>
                <a:lnTo>
                  <a:pt x="9704" y="10744"/>
                </a:lnTo>
                <a:cubicBezTo>
                  <a:pt x="10366" y="10744"/>
                  <a:pt x="10965" y="10177"/>
                  <a:pt x="10965" y="9484"/>
                </a:cubicBezTo>
                <a:cubicBezTo>
                  <a:pt x="10996" y="8980"/>
                  <a:pt x="10681" y="8507"/>
                  <a:pt x="10177" y="8349"/>
                </a:cubicBezTo>
                <a:lnTo>
                  <a:pt x="10177" y="2080"/>
                </a:lnTo>
                <a:cubicBezTo>
                  <a:pt x="10177" y="1828"/>
                  <a:pt x="9988" y="1639"/>
                  <a:pt x="9736" y="1639"/>
                </a:cubicBezTo>
                <a:lnTo>
                  <a:pt x="6869" y="1639"/>
                </a:lnTo>
                <a:lnTo>
                  <a:pt x="6869" y="379"/>
                </a:lnTo>
                <a:cubicBezTo>
                  <a:pt x="6869" y="158"/>
                  <a:pt x="6680" y="1"/>
                  <a:pt x="6428" y="1"/>
                </a:cubicBezTo>
                <a:close/>
              </a:path>
            </a:pathLst>
          </a:cu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4"/>
          <p:cNvSpPr/>
          <p:nvPr/>
        </p:nvSpPr>
        <p:spPr>
          <a:xfrm>
            <a:off x="6148579" y="3764077"/>
            <a:ext cx="1312828" cy="1487083"/>
          </a:xfrm>
          <a:custGeom>
            <a:avLst/>
            <a:gdLst/>
            <a:ahLst/>
            <a:cxnLst/>
            <a:rect l="l" t="t" r="r" b="b"/>
            <a:pathLst>
              <a:path w="11028" h="12666" extrusionOk="0">
                <a:moveTo>
                  <a:pt x="8538" y="820"/>
                </a:moveTo>
                <a:lnTo>
                  <a:pt x="8538" y="2710"/>
                </a:lnTo>
                <a:lnTo>
                  <a:pt x="8412" y="2584"/>
                </a:lnTo>
                <a:cubicBezTo>
                  <a:pt x="8333" y="2505"/>
                  <a:pt x="8223" y="2466"/>
                  <a:pt x="8113" y="2466"/>
                </a:cubicBezTo>
                <a:cubicBezTo>
                  <a:pt x="8003" y="2466"/>
                  <a:pt x="7892" y="2505"/>
                  <a:pt x="7814" y="2584"/>
                </a:cubicBezTo>
                <a:lnTo>
                  <a:pt x="7719" y="2710"/>
                </a:lnTo>
                <a:lnTo>
                  <a:pt x="7719" y="820"/>
                </a:lnTo>
                <a:close/>
                <a:moveTo>
                  <a:pt x="10177" y="820"/>
                </a:moveTo>
                <a:lnTo>
                  <a:pt x="10177" y="9357"/>
                </a:lnTo>
                <a:lnTo>
                  <a:pt x="2458" y="9357"/>
                </a:lnTo>
                <a:lnTo>
                  <a:pt x="2458" y="820"/>
                </a:lnTo>
                <a:lnTo>
                  <a:pt x="6869" y="820"/>
                </a:lnTo>
                <a:lnTo>
                  <a:pt x="6869" y="3687"/>
                </a:lnTo>
                <a:cubicBezTo>
                  <a:pt x="6869" y="3813"/>
                  <a:pt x="6932" y="3970"/>
                  <a:pt x="7026" y="4033"/>
                </a:cubicBezTo>
                <a:cubicBezTo>
                  <a:pt x="7100" y="4093"/>
                  <a:pt x="7196" y="4124"/>
                  <a:pt x="7292" y="4124"/>
                </a:cubicBezTo>
                <a:cubicBezTo>
                  <a:pt x="7400" y="4124"/>
                  <a:pt x="7510" y="4085"/>
                  <a:pt x="7593" y="4002"/>
                </a:cubicBezTo>
                <a:lnTo>
                  <a:pt x="8129" y="3466"/>
                </a:lnTo>
                <a:lnTo>
                  <a:pt x="8664" y="3970"/>
                </a:lnTo>
                <a:cubicBezTo>
                  <a:pt x="8719" y="4024"/>
                  <a:pt x="8844" y="4102"/>
                  <a:pt x="8958" y="4102"/>
                </a:cubicBezTo>
                <a:cubicBezTo>
                  <a:pt x="8976" y="4102"/>
                  <a:pt x="8994" y="4100"/>
                  <a:pt x="9011" y="4096"/>
                </a:cubicBezTo>
                <a:cubicBezTo>
                  <a:pt x="9200" y="4033"/>
                  <a:pt x="9357" y="3876"/>
                  <a:pt x="9357" y="3687"/>
                </a:cubicBezTo>
                <a:lnTo>
                  <a:pt x="9357" y="820"/>
                </a:lnTo>
                <a:close/>
                <a:moveTo>
                  <a:pt x="1639" y="851"/>
                </a:moveTo>
                <a:lnTo>
                  <a:pt x="1639" y="9326"/>
                </a:lnTo>
                <a:cubicBezTo>
                  <a:pt x="1355" y="9326"/>
                  <a:pt x="1103" y="9389"/>
                  <a:pt x="820" y="9546"/>
                </a:cubicBezTo>
                <a:lnTo>
                  <a:pt x="820" y="2017"/>
                </a:lnTo>
                <a:cubicBezTo>
                  <a:pt x="820" y="1481"/>
                  <a:pt x="1166" y="1040"/>
                  <a:pt x="1639" y="851"/>
                </a:cubicBezTo>
                <a:close/>
                <a:moveTo>
                  <a:pt x="10145" y="10177"/>
                </a:moveTo>
                <a:lnTo>
                  <a:pt x="10145" y="11846"/>
                </a:lnTo>
                <a:lnTo>
                  <a:pt x="1639" y="11846"/>
                </a:lnTo>
                <a:cubicBezTo>
                  <a:pt x="1166" y="11846"/>
                  <a:pt x="820" y="11500"/>
                  <a:pt x="820" y="11027"/>
                </a:cubicBezTo>
                <a:cubicBezTo>
                  <a:pt x="820" y="10555"/>
                  <a:pt x="1166" y="10177"/>
                  <a:pt x="1639" y="10177"/>
                </a:cubicBezTo>
                <a:close/>
                <a:moveTo>
                  <a:pt x="1985" y="0"/>
                </a:moveTo>
                <a:cubicBezTo>
                  <a:pt x="851" y="32"/>
                  <a:pt x="0" y="946"/>
                  <a:pt x="0" y="2017"/>
                </a:cubicBezTo>
                <a:lnTo>
                  <a:pt x="0" y="11027"/>
                </a:lnTo>
                <a:cubicBezTo>
                  <a:pt x="0" y="11909"/>
                  <a:pt x="725" y="12665"/>
                  <a:pt x="1639" y="12665"/>
                </a:cubicBezTo>
                <a:lnTo>
                  <a:pt x="10618" y="12665"/>
                </a:lnTo>
                <a:cubicBezTo>
                  <a:pt x="10870" y="12665"/>
                  <a:pt x="11027" y="12476"/>
                  <a:pt x="11027" y="12224"/>
                </a:cubicBezTo>
                <a:lnTo>
                  <a:pt x="11027" y="379"/>
                </a:lnTo>
                <a:cubicBezTo>
                  <a:pt x="11027" y="189"/>
                  <a:pt x="10807" y="0"/>
                  <a:pt x="10586" y="0"/>
                </a:cubicBezTo>
                <a:close/>
              </a:path>
            </a:pathLst>
          </a:custGeom>
          <a:solidFill>
            <a:srgbClr val="85B01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sld>
</file>

<file path=ppt/theme/theme1.xml><?xml version="1.0" encoding="utf-8"?>
<a:theme xmlns:a="http://schemas.openxmlformats.org/drawingml/2006/main" name="Minimal Charm">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nimal Charm">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6305</Words>
  <Application>Microsoft Office PowerPoint</Application>
  <PresentationFormat>Presentación en pantalla (4:3)</PresentationFormat>
  <Paragraphs>586</Paragraphs>
  <Slides>75</Slides>
  <Notes>75</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75</vt:i4>
      </vt:variant>
    </vt:vector>
  </HeadingPairs>
  <TitlesOfParts>
    <vt:vector size="86" baseType="lpstr">
      <vt:lpstr>Ubuntu Light</vt:lpstr>
      <vt:lpstr>Calibri</vt:lpstr>
      <vt:lpstr>Ubuntu</vt:lpstr>
      <vt:lpstr>Georgia</vt:lpstr>
      <vt:lpstr>Bodoni</vt:lpstr>
      <vt:lpstr>Arvo</vt:lpstr>
      <vt:lpstr>Roboto</vt:lpstr>
      <vt:lpstr>Arial</vt:lpstr>
      <vt:lpstr>Gill Sans</vt:lpstr>
      <vt:lpstr>Minimal Charm</vt:lpstr>
      <vt:lpstr>Minimal Charm</vt:lpstr>
      <vt:lpstr>Presentación de PowerPoint</vt:lpstr>
      <vt:lpstr>Antonio Viciana Pérez</vt:lpstr>
      <vt:lpstr>Contenidos</vt:lpstr>
      <vt:lpstr>Presentación de PowerPoint</vt:lpstr>
      <vt:lpstr>Presentación de PowerPoint</vt:lpstr>
      <vt:lpstr>Nuestro objetivo</vt:lpstr>
      <vt:lpstr>1. Introducción.  Business Model Canvas y su aplicación al entorno educativo </vt:lpstr>
      <vt:lpstr>Presentación de PowerPoint</vt:lpstr>
      <vt:lpstr>Modelo de Negocio Vs. Plan de Negocios  </vt:lpstr>
      <vt:lpstr>Presentación de PowerPoint</vt:lpstr>
      <vt:lpstr>Razones para incorporar CANVAS al ámbito empresarial </vt:lpstr>
      <vt:lpstr>Business Model Generation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Sobre Canvas … Resumen y ejemplo práctico</vt:lpstr>
      <vt:lpstr>Presentación de PowerPoint</vt:lpstr>
      <vt:lpstr>Presentación de PowerPoint</vt:lpstr>
      <vt:lpstr>Presentación de PowerPoint</vt:lpstr>
      <vt:lpstr>Presentación de PowerPoint</vt:lpstr>
      <vt:lpstr>2. Doble función metodológica  </vt:lpstr>
      <vt:lpstr>CANVAS EN EL AULA</vt:lpstr>
      <vt:lpstr>Presentación de PowerPoint</vt:lpstr>
      <vt:lpstr>Presentación de PowerPoint</vt:lpstr>
      <vt:lpstr>Presentación de PowerPoint</vt:lpstr>
      <vt:lpstr>Ventajas para los alumn@s</vt:lpstr>
      <vt:lpstr>Ventajas para los docentes</vt:lpstr>
      <vt:lpstr>3. ABP. Metodología. Distintas fases y prototipos del  proyecto    </vt:lpstr>
      <vt:lpstr>Presentación de PowerPoint</vt:lpstr>
      <vt:lpstr>Presentación de PowerPoint</vt:lpstr>
      <vt:lpstr>Ventajas del uso del ABP</vt:lpstr>
      <vt:lpstr>Presentación de PowerPoint</vt:lpstr>
      <vt:lpstr>Presentación de PowerPoint</vt:lpstr>
      <vt:lpstr>IMPLEMENTACIÓN DEL ABP </vt:lpstr>
      <vt:lpstr>IMPLEMENTACIÓN DEL ABP </vt:lpstr>
      <vt:lpstr>IMPLEMENTACIÓN DEL ABP </vt:lpstr>
      <vt:lpstr>IMPLEMENTACIÓN DEL ABP </vt:lpstr>
      <vt:lpstr>IMPLEMENTACIÓN DEL ABP </vt:lpstr>
      <vt:lpstr>IMPLEMENTACIÓN DEL ABP </vt:lpstr>
      <vt:lpstr>Setting the Standard for Project Based Learning </vt:lpstr>
      <vt:lpstr>4. ABP. El Lienzo como herramienta de aprendizaje y su composición   </vt:lpstr>
      <vt:lpstr>DIFERENTES ALTERNATIVAS DE CANVAS</vt:lpstr>
      <vt:lpstr>Primer modelo - 10 pasos   </vt:lpstr>
      <vt:lpstr>Primer modelo - 10 pasos</vt:lpstr>
      <vt:lpstr>Primer modelo - 10 pasos   </vt:lpstr>
      <vt:lpstr>DIFERENTES ALTERNATIVAS DE CANVAS</vt:lpstr>
      <vt:lpstr>CANVAS ABP</vt:lpstr>
      <vt:lpstr>Canvas ABP</vt:lpstr>
      <vt:lpstr>Canvas ABP tareas no formales</vt:lpstr>
      <vt:lpstr>Beneficios del ABP</vt:lpstr>
      <vt:lpstr>5. Ejemplos prácticos    </vt:lpstr>
      <vt:lpstr>Presentación de PowerPoint</vt:lpstr>
      <vt:lpstr>Presentación de PowerPoint</vt:lpstr>
      <vt:lpstr>Presentación de PowerPoint</vt:lpstr>
      <vt:lpstr>Presentación de PowerPoint</vt:lpstr>
      <vt:lpstr>Genially. ABP interactivo</vt:lpstr>
      <vt:lpstr>Referencias</vt:lpstr>
      <vt:lpstr>¡Muchas gracias!</vt:lpstr>
      <vt:lpstr>Créditos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María Sánchez González</dc:creator>
  <cp:lastModifiedBy>María Sánchez González</cp:lastModifiedBy>
  <cp:revision>1</cp:revision>
  <dcterms:modified xsi:type="dcterms:W3CDTF">2020-11-09T09:17:11Z</dcterms:modified>
</cp:coreProperties>
</file>