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</p:sldIdLst>
  <p:sldSz cy="6858000" cx="9144000"/>
  <p:notesSz cx="6858000" cy="9144000"/>
  <p:embeddedFontLst>
    <p:embeddedFont>
      <p:font typeface="Ubuntu"/>
      <p:regular r:id="rId142"/>
      <p:bold r:id="rId143"/>
      <p:italic r:id="rId144"/>
      <p:boldItalic r:id="rId145"/>
    </p:embeddedFont>
    <p:embeddedFont>
      <p:font typeface="Arvo"/>
      <p:regular r:id="rId146"/>
      <p:bold r:id="rId147"/>
      <p:italic r:id="rId148"/>
      <p:boldItalic r:id="rId149"/>
    </p:embeddedFont>
    <p:embeddedFont>
      <p:font typeface="Bodoni"/>
      <p:regular r:id="rId150"/>
      <p:bold r:id="rId151"/>
      <p:italic r:id="rId152"/>
      <p:boldItalic r:id="rId1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5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154" roundtripDataSignature="AMtx7mjHd/M2eCw9l6LH+VVD203KFRjl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CFD4C73-A04C-4BF8-8661-5CACA62268FC}">
  <a:tblStyle styleId="{FCFD4C73-A04C-4BF8-8661-5CACA62268F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5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font" Target="fonts/Bodoni-regular.fntdata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Arvo-boldItalic.fntdata"/><Relationship Id="rId4" Type="http://schemas.openxmlformats.org/officeDocument/2006/relationships/tableStyles" Target="tableStyles.xml"/><Relationship Id="rId148" Type="http://schemas.openxmlformats.org/officeDocument/2006/relationships/font" Target="fonts/Arvo-italic.fntdata"/><Relationship Id="rId9" Type="http://schemas.openxmlformats.org/officeDocument/2006/relationships/slide" Target="slides/slide3.xml"/><Relationship Id="rId143" Type="http://schemas.openxmlformats.org/officeDocument/2006/relationships/font" Target="fonts/Ubuntu-bold.fntdata"/><Relationship Id="rId142" Type="http://schemas.openxmlformats.org/officeDocument/2006/relationships/font" Target="fonts/Ubuntu-regular.fntdata"/><Relationship Id="rId141" Type="http://schemas.openxmlformats.org/officeDocument/2006/relationships/slide" Target="slides/slide135.xml"/><Relationship Id="rId140" Type="http://schemas.openxmlformats.org/officeDocument/2006/relationships/slide" Target="slides/slide134.xml"/><Relationship Id="rId5" Type="http://schemas.openxmlformats.org/officeDocument/2006/relationships/slideMaster" Target="slideMasters/slideMaster1.xml"/><Relationship Id="rId147" Type="http://schemas.openxmlformats.org/officeDocument/2006/relationships/font" Target="fonts/Arvo-bold.fntdata"/><Relationship Id="rId6" Type="http://schemas.openxmlformats.org/officeDocument/2006/relationships/notesMaster" Target="notesMasters/notesMaster1.xml"/><Relationship Id="rId146" Type="http://schemas.openxmlformats.org/officeDocument/2006/relationships/font" Target="fonts/Arvo-regular.fntdata"/><Relationship Id="rId7" Type="http://schemas.openxmlformats.org/officeDocument/2006/relationships/slide" Target="slides/slide1.xml"/><Relationship Id="rId145" Type="http://schemas.openxmlformats.org/officeDocument/2006/relationships/font" Target="fonts/Ubuntu-boldItalic.fntdata"/><Relationship Id="rId8" Type="http://schemas.openxmlformats.org/officeDocument/2006/relationships/slide" Target="slides/slide2.xml"/><Relationship Id="rId144" Type="http://schemas.openxmlformats.org/officeDocument/2006/relationships/font" Target="fonts/Ubuntu-italic.fntdata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slide" Target="slides/slide133.xml"/><Relationship Id="rId138" Type="http://schemas.openxmlformats.org/officeDocument/2006/relationships/slide" Target="slides/slide132.xml"/><Relationship Id="rId137" Type="http://schemas.openxmlformats.org/officeDocument/2006/relationships/slide" Target="slides/slide131.xml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slide" Target="slides/slide130.xml"/><Relationship Id="rId135" Type="http://schemas.openxmlformats.org/officeDocument/2006/relationships/slide" Target="slides/slide129.xml"/><Relationship Id="rId134" Type="http://schemas.openxmlformats.org/officeDocument/2006/relationships/slide" Target="slides/slide128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154" Type="http://customschemas.google.com/relationships/presentationmetadata" Target="metadata"/><Relationship Id="rId58" Type="http://schemas.openxmlformats.org/officeDocument/2006/relationships/slide" Target="slides/slide52.xml"/><Relationship Id="rId153" Type="http://schemas.openxmlformats.org/officeDocument/2006/relationships/font" Target="fonts/Bodoni-boldItalic.fntdata"/><Relationship Id="rId152" Type="http://schemas.openxmlformats.org/officeDocument/2006/relationships/font" Target="fonts/Bodoni-italic.fntdata"/><Relationship Id="rId151" Type="http://schemas.openxmlformats.org/officeDocument/2006/relationships/font" Target="fonts/Bodoni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a9e5a30f6f_1_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a9e5a30f6f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p10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p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10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0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3" name="Google Shape;783;p10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10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p10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9" name="Google Shape;799;p10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6" name="Google Shape;806;p11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1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1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11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1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7" name="Google Shape;847;p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1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1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1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1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4" name="Google Shape;874;p1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1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1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1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p1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1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p1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1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1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4" name="Google Shape;924;p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2" name="Google Shape;932;p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0" name="Google Shape;940;p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8" name="Google Shape;948;p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6" name="Google Shape;956;p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4" name="Google Shape;964;p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2" name="Google Shape;972;p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0" name="Google Shape;980;p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4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8" name="Google Shape;988;p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5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5" name="Google Shape;995;p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5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5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5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6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6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6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6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6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7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7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2" name="Google Shape;532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7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7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7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3" name="Google Shape;583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8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4" name="Google Shape;654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Google Shape;670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9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9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9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9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9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9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9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10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10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10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10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2" name="Google Shape;762;p10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 type="title">
  <p:cSld name="TITLE">
    <p:bg>
      <p:bgPr>
        <a:solidFill>
          <a:srgbClr val="FFFFFF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60"/>
          <p:cNvSpPr txBox="1"/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1">
  <p:cSld name="Diapositiva 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7966" y="6286777"/>
            <a:ext cx="1164157" cy="35546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69"/>
          <p:cNvSpPr/>
          <p:nvPr/>
        </p:nvSpPr>
        <p:spPr>
          <a:xfrm>
            <a:off x="-1" y="-8598"/>
            <a:ext cx="9144001" cy="1115504"/>
          </a:xfrm>
          <a:prstGeom prst="rect">
            <a:avLst/>
          </a:prstGeom>
          <a:solidFill>
            <a:srgbClr val="6E16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69"/>
          <p:cNvSpPr/>
          <p:nvPr/>
        </p:nvSpPr>
        <p:spPr>
          <a:xfrm>
            <a:off x="-1" y="6721474"/>
            <a:ext cx="9144001" cy="136525"/>
          </a:xfrm>
          <a:prstGeom prst="rect">
            <a:avLst/>
          </a:prstGeom>
          <a:solidFill>
            <a:srgbClr val="6E164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ome text slide 2">
  <p:cSld name="BIG_NUMBER_2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0"/>
          <p:cNvSpPr txBox="1"/>
          <p:nvPr>
            <p:ph type="title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5" name="Google Shape;55;p170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">
  <p:cSld name="BLANK_1_1">
    <p:bg>
      <p:bgPr>
        <a:solidFill>
          <a:srgbClr val="FFFFFF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1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61"/>
          <p:cNvSpPr txBox="1"/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" name="Google Shape;12;p161"/>
          <p:cNvSpPr txBox="1"/>
          <p:nvPr>
            <p:ph idx="1" type="subTitle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cxnSp>
        <p:nvCxnSpPr>
          <p:cNvPr id="13" name="Google Shape;13;p161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87EAD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" type="secHead">
  <p:cSld name="SECTION_HEADER">
    <p:bg>
      <p:bgPr>
        <a:solidFill>
          <a:srgbClr val="FFFFFF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62"/>
          <p:cNvSpPr txBox="1"/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" name="Google Shape;16;p162"/>
          <p:cNvSpPr txBox="1"/>
          <p:nvPr>
            <p:ph idx="1" type="subTitle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17" name="Google Shape;17;p162"/>
          <p:cNvSpPr/>
          <p:nvPr/>
        </p:nvSpPr>
        <p:spPr>
          <a:xfrm>
            <a:off x="4572000" y="496274"/>
            <a:ext cx="2520900" cy="770700"/>
          </a:xfrm>
          <a:prstGeom prst="rect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62"/>
          <p:cNvSpPr txBox="1"/>
          <p:nvPr>
            <p:ph idx="2" type="title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162"/>
          <p:cNvSpPr txBox="1"/>
          <p:nvPr>
            <p:ph idx="3" type="subTitle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20" name="Google Shape;20;p162"/>
          <p:cNvSpPr txBox="1"/>
          <p:nvPr>
            <p:ph idx="4" type="title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" name="Google Shape;21;p162"/>
          <p:cNvSpPr txBox="1"/>
          <p:nvPr>
            <p:ph idx="5" type="subTitle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  <p:sp>
        <p:nvSpPr>
          <p:cNvPr id="22" name="Google Shape;22;p162"/>
          <p:cNvSpPr txBox="1"/>
          <p:nvPr>
            <p:ph idx="6" type="title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" name="Google Shape;23;p162"/>
          <p:cNvSpPr txBox="1"/>
          <p:nvPr>
            <p:ph idx="7" type="title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" name="Google Shape;24;p162"/>
          <p:cNvSpPr txBox="1"/>
          <p:nvPr>
            <p:ph idx="8" type="title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5" name="Google Shape;25;p162"/>
          <p:cNvSpPr txBox="1"/>
          <p:nvPr>
            <p:ph idx="9" type="title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_AND_BODY_1">
    <p:bg>
      <p:bgPr>
        <a:solidFill>
          <a:srgbClr val="FFFFFF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3"/>
          <p:cNvSpPr txBox="1"/>
          <p:nvPr>
            <p:ph type="title"/>
          </p:nvPr>
        </p:nvSpPr>
        <p:spPr>
          <a:xfrm>
            <a:off x="4598900" y="1030800"/>
            <a:ext cx="38880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8" name="Google Shape;28;p163"/>
          <p:cNvSpPr txBox="1"/>
          <p:nvPr>
            <p:ph idx="1" type="subTitle"/>
          </p:nvPr>
        </p:nvSpPr>
        <p:spPr>
          <a:xfrm>
            <a:off x="4598900" y="3957606"/>
            <a:ext cx="2920800" cy="7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slide" type="tx">
  <p:cSld name="TITLE_AND_BODY">
    <p:bg>
      <p:bgPr>
        <a:solidFill>
          <a:srgbClr val="FFFFFF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31" name="Google Shape;31;p164"/>
          <p:cNvSpPr txBox="1"/>
          <p:nvPr>
            <p:ph idx="1" type="body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115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04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29845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21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1 1">
  <p:cSld name="SECTION_HEADER_2_1">
    <p:bg>
      <p:bgPr>
        <a:solidFill>
          <a:srgbClr val="FFFFFF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5"/>
          <p:cNvSpPr txBox="1"/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2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6"/>
          <p:cNvSpPr txBox="1"/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" name="Google Shape;36;p166"/>
          <p:cNvSpPr txBox="1"/>
          <p:nvPr>
            <p:ph idx="1" type="subTitle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7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67"/>
          <p:cNvSpPr txBox="1"/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" name="Google Shape;40;p167"/>
          <p:cNvSpPr txBox="1"/>
          <p:nvPr>
            <p:ph idx="1" type="body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11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2984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21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1" name="Google Shape;41;p167"/>
          <p:cNvSpPr txBox="1"/>
          <p:nvPr>
            <p:ph idx="10" type="dt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167"/>
          <p:cNvSpPr txBox="1"/>
          <p:nvPr>
            <p:ph idx="11" type="ftr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167"/>
          <p:cNvSpPr txBox="1"/>
          <p:nvPr>
            <p:ph idx="12" type="sldNum"/>
          </p:nvPr>
        </p:nvSpPr>
        <p:spPr>
          <a:xfrm>
            <a:off x="8305800" y="242234"/>
            <a:ext cx="5540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4" name="Google Shape;44;p16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600" u="none" cap="none" strike="noStrike">
                <a:solidFill>
                  <a:srgbClr val="FFCC8B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sp>
        <p:nvSpPr>
          <p:cNvPr id="45" name="Google Shape;45;p167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FFFFFF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68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" name="Google Shape;48;p168"/>
          <p:cNvSpPr txBox="1"/>
          <p:nvPr>
            <p:ph type="title"/>
          </p:nvPr>
        </p:nvSpPr>
        <p:spPr>
          <a:xfrm>
            <a:off x="0" y="3288533"/>
            <a:ext cx="91440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9"/>
          <p:cNvSpPr txBox="1"/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b="0" i="0" sz="2400" u="none" cap="none" strike="noStrike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59"/>
          <p:cNvSpPr txBox="1"/>
          <p:nvPr>
            <p:ph idx="1" type="body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■"/>
              <a:defRPr b="0" i="0" sz="13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Arial"/>
              <a:buChar char="●"/>
              <a:defRPr b="0" i="0" sz="13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Font typeface="Arial"/>
              <a:buChar char="■"/>
              <a:defRPr b="0" i="0" sz="10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8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44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37.png"/><Relationship Id="rId4" Type="http://schemas.openxmlformats.org/officeDocument/2006/relationships/image" Target="../media/image139.png"/><Relationship Id="rId5" Type="http://schemas.openxmlformats.org/officeDocument/2006/relationships/image" Target="../media/image145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48.png"/><Relationship Id="rId4" Type="http://schemas.openxmlformats.org/officeDocument/2006/relationships/image" Target="../media/image143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53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40.jpg"/><Relationship Id="rId4" Type="http://schemas.openxmlformats.org/officeDocument/2006/relationships/image" Target="../media/image146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52.png"/><Relationship Id="rId4" Type="http://schemas.openxmlformats.org/officeDocument/2006/relationships/image" Target="../media/image149.jpg"/><Relationship Id="rId5" Type="http://schemas.openxmlformats.org/officeDocument/2006/relationships/image" Target="../media/image150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47.jpg"/><Relationship Id="rId4" Type="http://schemas.openxmlformats.org/officeDocument/2006/relationships/image" Target="../media/image151.jpg"/><Relationship Id="rId5" Type="http://schemas.openxmlformats.org/officeDocument/2006/relationships/image" Target="../media/image159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66.jpg"/><Relationship Id="rId4" Type="http://schemas.openxmlformats.org/officeDocument/2006/relationships/image" Target="../media/image157.jpg"/><Relationship Id="rId5" Type="http://schemas.openxmlformats.org/officeDocument/2006/relationships/image" Target="../media/image155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54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7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63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58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62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56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71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60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61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73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7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zap.works" TargetMode="External"/><Relationship Id="rId4" Type="http://schemas.openxmlformats.org/officeDocument/2006/relationships/image" Target="../media/image9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65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67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64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70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72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69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8.xml"/><Relationship Id="rId3" Type="http://schemas.openxmlformats.org/officeDocument/2006/relationships/hyperlink" Target="http://digibug.ugr.es/bitstream/10481/44193/1/6-2.pdf" TargetMode="External"/><Relationship Id="rId4" Type="http://schemas.openxmlformats.org/officeDocument/2006/relationships/hyperlink" Target="http://www.tecnologia-ciencia-educacion.com/index.php/TCE/article/view/101" TargetMode="External"/><Relationship Id="rId5" Type="http://schemas.openxmlformats.org/officeDocument/2006/relationships/hyperlink" Target="http://www.razonypalabra.org.mx/varia/AprendizajeInvisible.pdf" TargetMode="External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9.xml"/><Relationship Id="rId3" Type="http://schemas.openxmlformats.org/officeDocument/2006/relationships/hyperlink" Target="http://doi.org/10.18239/jor_08.2017.01" TargetMode="External"/><Relationship Id="rId4" Type="http://schemas.openxmlformats.org/officeDocument/2006/relationships/hyperlink" Target="https://ruidera.uclm.es/xmlui/handle/10578/11811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0.xml"/><Relationship Id="rId3" Type="http://schemas.openxmlformats.org/officeDocument/2006/relationships/hyperlink" Target="http://www.uco.es/servicios/ucopress/ojs/index.php/edmetic/issue/view/546/showToc" TargetMode="External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1.xml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2.xml"/><Relationship Id="rId3" Type="http://schemas.openxmlformats.org/officeDocument/2006/relationships/hyperlink" Target="http://www.hottopos.com/isle29_30/index.htm" TargetMode="External"/><Relationship Id="rId4" Type="http://schemas.openxmlformats.org/officeDocument/2006/relationships/hyperlink" Target="http://chinakxjy.com/downloads/V19-2018-2/V19-2018-2-5.pdf" TargetMode="External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3.xml"/><Relationship Id="rId3" Type="http://schemas.openxmlformats.org/officeDocument/2006/relationships/hyperlink" Target="http://chinakxjy.com/downloads/V19-2018-2/V19-2018-2-5.pdf" TargetMode="External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4.xml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5.xml"/><Relationship Id="rId3" Type="http://schemas.openxmlformats.org/officeDocument/2006/relationships/hyperlink" Target="http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Relationship Id="rId6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g"/><Relationship Id="rId4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jpg"/><Relationship Id="rId4" Type="http://schemas.openxmlformats.org/officeDocument/2006/relationships/image" Target="../media/image17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realidadaumentadayotras.jimdofree.com" TargetMode="External"/><Relationship Id="rId4" Type="http://schemas.openxmlformats.org/officeDocument/2006/relationships/image" Target="../media/image6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jpg"/><Relationship Id="rId4" Type="http://schemas.openxmlformats.org/officeDocument/2006/relationships/image" Target="../media/image26.jpg"/><Relationship Id="rId5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3.png"/><Relationship Id="rId4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Relationship Id="rId4" Type="http://schemas.openxmlformats.org/officeDocument/2006/relationships/image" Target="../media/image4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jpg"/><Relationship Id="rId4" Type="http://schemas.openxmlformats.org/officeDocument/2006/relationships/image" Target="../media/image45.jpg"/><Relationship Id="rId5" Type="http://schemas.openxmlformats.org/officeDocument/2006/relationships/image" Target="../media/image5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g"/><Relationship Id="rId4" Type="http://schemas.openxmlformats.org/officeDocument/2006/relationships/image" Target="../media/image58.jpg"/><Relationship Id="rId5" Type="http://schemas.openxmlformats.org/officeDocument/2006/relationships/image" Target="../media/image42.jpg"/><Relationship Id="rId6" Type="http://schemas.openxmlformats.org/officeDocument/2006/relationships/image" Target="../media/image5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jpg"/><Relationship Id="rId4" Type="http://schemas.openxmlformats.org/officeDocument/2006/relationships/image" Target="../media/image4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jpg"/><Relationship Id="rId4" Type="http://schemas.openxmlformats.org/officeDocument/2006/relationships/image" Target="../media/image48.jpg"/><Relationship Id="rId5" Type="http://schemas.openxmlformats.org/officeDocument/2006/relationships/image" Target="../media/image46.jpg"/><Relationship Id="rId6" Type="http://schemas.openxmlformats.org/officeDocument/2006/relationships/image" Target="../media/image69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jpg"/><Relationship Id="rId4" Type="http://schemas.openxmlformats.org/officeDocument/2006/relationships/image" Target="../media/image6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png"/><Relationship Id="rId4" Type="http://schemas.openxmlformats.org/officeDocument/2006/relationships/image" Target="../media/image6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5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jpg"/><Relationship Id="rId4" Type="http://schemas.openxmlformats.org/officeDocument/2006/relationships/image" Target="../media/image67.jpg"/><Relationship Id="rId5" Type="http://schemas.openxmlformats.org/officeDocument/2006/relationships/image" Target="../media/image8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8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3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6.png"/><Relationship Id="rId4" Type="http://schemas.openxmlformats.org/officeDocument/2006/relationships/image" Target="../media/image78.png"/><Relationship Id="rId5" Type="http://schemas.openxmlformats.org/officeDocument/2006/relationships/image" Target="../media/image9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9.png"/><Relationship Id="rId4" Type="http://schemas.openxmlformats.org/officeDocument/2006/relationships/image" Target="../media/image77.jpg"/><Relationship Id="rId5" Type="http://schemas.openxmlformats.org/officeDocument/2006/relationships/image" Target="../media/image9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1.png"/><Relationship Id="rId4" Type="http://schemas.openxmlformats.org/officeDocument/2006/relationships/image" Target="../media/image84.png"/><Relationship Id="rId5" Type="http://schemas.openxmlformats.org/officeDocument/2006/relationships/image" Target="../media/image80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1.jpg"/><Relationship Id="rId4" Type="http://schemas.openxmlformats.org/officeDocument/2006/relationships/image" Target="../media/image86.jpg"/><Relationship Id="rId5" Type="http://schemas.openxmlformats.org/officeDocument/2006/relationships/image" Target="../media/image87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7.png"/><Relationship Id="rId4" Type="http://schemas.openxmlformats.org/officeDocument/2006/relationships/image" Target="../media/image10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8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2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hyperlink" Target="http://realidadaumentadayotras.jimdo.com/modelado-3d-e-impresi%C3%B3n-3d/" TargetMode="External"/><Relationship Id="rId4" Type="http://schemas.openxmlformats.org/officeDocument/2006/relationships/image" Target="../media/image98.jpg"/><Relationship Id="rId5" Type="http://schemas.openxmlformats.org/officeDocument/2006/relationships/image" Target="../media/image93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4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9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0.jpg"/><Relationship Id="rId4" Type="http://schemas.openxmlformats.org/officeDocument/2006/relationships/image" Target="../media/image101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17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www.youtube.com/watch?v=0RI8lXi1GJo" TargetMode="External"/><Relationship Id="rId4" Type="http://schemas.openxmlformats.org/officeDocument/2006/relationships/image" Target="../media/image103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0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13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2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07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2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21.png"/><Relationship Id="rId4" Type="http://schemas.openxmlformats.org/officeDocument/2006/relationships/image" Target="../media/image126.png"/><Relationship Id="rId5" Type="http://schemas.openxmlformats.org/officeDocument/2006/relationships/image" Target="../media/image11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15.jpg"/><Relationship Id="rId4" Type="http://schemas.openxmlformats.org/officeDocument/2006/relationships/image" Target="../media/image123.jpg"/><Relationship Id="rId5" Type="http://schemas.openxmlformats.org/officeDocument/2006/relationships/image" Target="../media/image1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3dwarehouse.sketchup.com/?redirect=1" TargetMode="External"/><Relationship Id="rId4" Type="http://schemas.openxmlformats.org/officeDocument/2006/relationships/hyperlink" Target="https://sketchfab.com/feed" TargetMode="External"/><Relationship Id="rId5" Type="http://schemas.openxmlformats.org/officeDocument/2006/relationships/hyperlink" Target="http://www.turbosquid.com/Search/?KEYWORD=Free" TargetMode="External"/><Relationship Id="rId6" Type="http://schemas.openxmlformats.org/officeDocument/2006/relationships/hyperlink" Target="http://archive3d.net/" TargetMode="External"/><Relationship Id="rId7" Type="http://schemas.openxmlformats.org/officeDocument/2006/relationships/hyperlink" Target="https://poly.google.com" TargetMode="Externa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114.jpg"/><Relationship Id="rId4" Type="http://schemas.openxmlformats.org/officeDocument/2006/relationships/image" Target="../media/image132.jpg"/><Relationship Id="rId5" Type="http://schemas.openxmlformats.org/officeDocument/2006/relationships/image" Target="../media/image120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22.jpg"/><Relationship Id="rId4" Type="http://schemas.openxmlformats.org/officeDocument/2006/relationships/image" Target="../media/image128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24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35.jpg"/><Relationship Id="rId4" Type="http://schemas.openxmlformats.org/officeDocument/2006/relationships/image" Target="../media/image125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41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42.jpg"/><Relationship Id="rId4" Type="http://schemas.openxmlformats.org/officeDocument/2006/relationships/image" Target="../media/image129.jpg"/><Relationship Id="rId5" Type="http://schemas.openxmlformats.org/officeDocument/2006/relationships/image" Target="../media/image133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30.jpg"/><Relationship Id="rId4" Type="http://schemas.openxmlformats.org/officeDocument/2006/relationships/image" Target="../media/image131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34.png"/><Relationship Id="rId4" Type="http://schemas.openxmlformats.org/officeDocument/2006/relationships/image" Target="../media/image13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/>
          <p:nvPr/>
        </p:nvSpPr>
        <p:spPr>
          <a:xfrm>
            <a:off x="676300" y="428267"/>
            <a:ext cx="4885500" cy="5908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"/>
          <p:cNvSpPr txBox="1"/>
          <p:nvPr/>
        </p:nvSpPr>
        <p:spPr>
          <a:xfrm>
            <a:off x="1196600" y="1681175"/>
            <a:ext cx="5544600" cy="26613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s-ES" sz="32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Realidad aumentada, modelado en 3D e impresión en 3D para la construcción del conocimiento</a:t>
            </a:r>
            <a:endParaRPr b="1" i="0" sz="32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"/>
          <p:cNvSpPr txBox="1"/>
          <p:nvPr/>
        </p:nvSpPr>
        <p:spPr>
          <a:xfrm>
            <a:off x="1107400" y="4418850"/>
            <a:ext cx="43278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Ponente: Noelia M</a:t>
            </a:r>
            <a:r>
              <a:rPr lang="es-ES" sz="1800">
                <a:solidFill>
                  <a:srgbClr val="FFFFFF"/>
                </a:solidFill>
              </a:rPr>
              <a:t>argarita</a:t>
            </a:r>
            <a:r>
              <a:rPr b="0" i="0" lang="es-E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Moreno 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Conductora: María Sánchez (Innovación UNIA)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E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Fecha: 16/11/2020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"/>
          <p:cNvSpPr txBox="1"/>
          <p:nvPr/>
        </p:nvSpPr>
        <p:spPr>
          <a:xfrm>
            <a:off x="1127644" y="918740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#WEBINARSUNIA</a:t>
            </a:r>
            <a:endParaRPr b="0" i="0" sz="1800" u="none" cap="none" strike="noStrike">
              <a:solidFill>
                <a:srgbClr val="43434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300" y="6403123"/>
            <a:ext cx="668151" cy="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"/>
          <p:cNvSpPr txBox="1"/>
          <p:nvPr/>
        </p:nvSpPr>
        <p:spPr>
          <a:xfrm>
            <a:off x="1107791" y="5462347"/>
            <a:ext cx="42651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ES" sz="10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Webinars sobre e-learning, innovación y competencias digitales. Plan de formación, apoyo y reconocimiento al profesorado 2020-21</a:t>
            </a:r>
            <a:endParaRPr b="0" i="0" sz="1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s-ES" sz="9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Área de Innovación (@uniainnova)/ Vicerrectorado de Innovación Docente y Digitalización. Universidad Internacional de Andalucía</a:t>
            </a:r>
            <a:endParaRPr b="0" i="0" sz="9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2225" y="5213688"/>
            <a:ext cx="1375425" cy="1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a9e5a30f6f_1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800" y="277975"/>
            <a:ext cx="8216175" cy="635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05"/>
          <p:cNvSpPr txBox="1"/>
          <p:nvPr>
            <p:ph idx="4294967295" type="title"/>
          </p:nvPr>
        </p:nvSpPr>
        <p:spPr>
          <a:xfrm>
            <a:off x="498474" y="1177734"/>
            <a:ext cx="3318769" cy="42246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EJEMPLOS DE ESCENARIOS DE RA CREADOS CON LA APP AUGMENT</a:t>
            </a:r>
            <a:br>
              <a:rPr lang="es-ES" sz="2000"/>
            </a:br>
            <a:r>
              <a:rPr lang="es-ES" sz="2000"/>
              <a:t>por el alumnado del Máster de Secundaria de la especialidad de Lengua Extranjera</a:t>
            </a:r>
            <a:endParaRPr sz="2000"/>
          </a:p>
        </p:txBody>
      </p:sp>
      <p:pic>
        <p:nvPicPr>
          <p:cNvPr descr="3.png" id="771" name="Google Shape;771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6141" y="0"/>
            <a:ext cx="488785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06"/>
          <p:cNvSpPr txBox="1"/>
          <p:nvPr/>
        </p:nvSpPr>
        <p:spPr>
          <a:xfrm>
            <a:off x="467275" y="542725"/>
            <a:ext cx="82176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20"/>
              <a:buFont typeface="Arial"/>
              <a:buNone/>
            </a:pPr>
            <a:r>
              <a:rPr b="1" i="0" lang="es-ES" sz="2000" u="none" cap="none" strike="noStrike">
                <a:solidFill>
                  <a:schemeClr val="dk2"/>
                </a:solidFill>
              </a:rPr>
              <a:t>Diseños de escenarios y materiales para la evaluación y tratamiento de las afasias. Ejemplos creados por el alumnado del Grado en Logopedia</a:t>
            </a:r>
            <a:endParaRPr b="1" sz="20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t/>
            </a:r>
            <a:endParaRPr b="0" i="0" sz="222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ptura de pantalla 2018-09-19 a las 23.23.13.png" id="778" name="Google Shape;77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202" y="1905000"/>
            <a:ext cx="3070141" cy="47171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pantalla 2018-09-19 a las 23.31.31.png" id="779" name="Google Shape;77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4109" y="1863316"/>
            <a:ext cx="3341747" cy="47778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pantalla 2018-09-19 a las 23.22.09.png" id="780" name="Google Shape;780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13362" y="2059780"/>
            <a:ext cx="2743130" cy="4581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07"/>
          <p:cNvSpPr txBox="1"/>
          <p:nvPr/>
        </p:nvSpPr>
        <p:spPr>
          <a:xfrm>
            <a:off x="303798" y="107708"/>
            <a:ext cx="7886700" cy="8828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107"/>
          <p:cNvSpPr txBox="1"/>
          <p:nvPr/>
        </p:nvSpPr>
        <p:spPr>
          <a:xfrm>
            <a:off x="628650" y="1261018"/>
            <a:ext cx="7886700" cy="843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Diseños de escenarios y materiales para la evaluación y tratamiento de las afasias. Ejemplos: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ptura de pantalla 2018-09-19 a las 23.21.47.png" id="788" name="Google Shape;788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798" y="2593666"/>
            <a:ext cx="5494301" cy="30842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pantalla 2018-09-19 a las 23.23.25.png" id="789" name="Google Shape;789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7131" y="1873796"/>
            <a:ext cx="3246870" cy="4845952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107"/>
          <p:cNvSpPr/>
          <p:nvPr/>
        </p:nvSpPr>
        <p:spPr>
          <a:xfrm>
            <a:off x="372998" y="809200"/>
            <a:ext cx="84168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chemeClr val="dk2"/>
                </a:solidFill>
              </a:rPr>
              <a:t>Diseños de escenarios y materiales para la evaluación y tratamiento de las afasias. Ejemplos</a:t>
            </a:r>
            <a:endParaRPr b="1"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08"/>
          <p:cNvSpPr txBox="1"/>
          <p:nvPr>
            <p:ph idx="4294967295" type="title"/>
          </p:nvPr>
        </p:nvSpPr>
        <p:spPr>
          <a:xfrm>
            <a:off x="837204" y="44456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Barcy con el alumnado de Logopedia</a:t>
            </a:r>
            <a:endParaRPr sz="2000"/>
          </a:p>
        </p:txBody>
      </p:sp>
      <p:pic>
        <p:nvPicPr>
          <p:cNvPr descr="IMG_8510.PNG" id="796" name="Google Shape;796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80553"/>
            <a:ext cx="9144000" cy="5140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09"/>
          <p:cNvSpPr txBox="1"/>
          <p:nvPr>
            <p:ph idx="4294967295" type="title"/>
          </p:nvPr>
        </p:nvSpPr>
        <p:spPr>
          <a:xfrm>
            <a:off x="774224" y="488875"/>
            <a:ext cx="79668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Augment </a:t>
            </a:r>
            <a:br>
              <a:rPr lang="es-ES" sz="2000"/>
            </a:br>
            <a:r>
              <a:rPr lang="es-ES" sz="2000"/>
              <a:t>LeoARCamera. Con el alumnado de Logopedia.</a:t>
            </a:r>
            <a:endParaRPr sz="2000"/>
          </a:p>
        </p:txBody>
      </p:sp>
      <p:pic>
        <p:nvPicPr>
          <p:cNvPr descr="IMG_4707.JPG" id="802" name="Google Shape;802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8934" y="1578652"/>
            <a:ext cx="2367741" cy="51269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317.PNG" id="803" name="Google Shape;803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5485" y="1578652"/>
            <a:ext cx="2367741" cy="512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8320.PNG" id="808" name="Google Shape;808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83725"/>
            <a:ext cx="3167180" cy="5874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309.PNG" id="809" name="Google Shape;809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7180" y="983725"/>
            <a:ext cx="3167180" cy="5874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390.JPG" id="810" name="Google Shape;810;p1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27956" y="983725"/>
            <a:ext cx="2716044" cy="5177224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110"/>
          <p:cNvSpPr txBox="1"/>
          <p:nvPr/>
        </p:nvSpPr>
        <p:spPr>
          <a:xfrm>
            <a:off x="323850" y="196850"/>
            <a:ext cx="816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000" u="none" cap="none" strike="noStrike">
                <a:solidFill>
                  <a:srgbClr val="404040"/>
                </a:solidFill>
              </a:rPr>
              <a:t>Waazy – Quiver – AR Flashcards Alphabet Animal. Con el alumnado de Logopedia</a:t>
            </a:r>
            <a:endParaRPr b="1" i="0" sz="2000" u="none" cap="none" strike="noStrike">
              <a:solidFill>
                <a:srgbClr val="404040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8509.PNG" id="816" name="Google Shape;816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3837" y="1158874"/>
            <a:ext cx="3167180" cy="5699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315.JPG" id="817" name="Google Shape;817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5969" y="1158874"/>
            <a:ext cx="3196646" cy="45268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296.JPG" id="818" name="Google Shape;818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92615" y="1158874"/>
            <a:ext cx="2851385" cy="5699126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11"/>
          <p:cNvSpPr txBox="1"/>
          <p:nvPr/>
        </p:nvSpPr>
        <p:spPr>
          <a:xfrm>
            <a:off x="390525" y="384175"/>
            <a:ext cx="8448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>
                <a:solidFill>
                  <a:srgbClr val="404040"/>
                </a:solidFill>
              </a:rPr>
              <a:t>Quiver – Zookazam – Augment. Con el alumnado de Logopedia</a:t>
            </a:r>
            <a:endParaRPr b="1" sz="2000">
              <a:solidFill>
                <a:srgbClr val="404040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12"/>
          <p:cNvSpPr txBox="1"/>
          <p:nvPr>
            <p:ph idx="4294967295" type="title"/>
          </p:nvPr>
        </p:nvSpPr>
        <p:spPr>
          <a:xfrm>
            <a:off x="816214" y="228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2000">
                <a:solidFill>
                  <a:srgbClr val="404040"/>
                </a:solidFill>
              </a:rPr>
              <a:t>Agument – Zookazam. Con el alumnado de Logopedia</a:t>
            </a:r>
            <a:endParaRPr sz="2000">
              <a:solidFill>
                <a:srgbClr val="404040"/>
              </a:solidFill>
            </a:endParaRPr>
          </a:p>
        </p:txBody>
      </p:sp>
      <p:pic>
        <p:nvPicPr>
          <p:cNvPr descr="IMG_8304.JPG" id="825" name="Google Shape;825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7260"/>
            <a:ext cx="3056450" cy="57322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297.JPG" id="826" name="Google Shape;826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56450" y="955625"/>
            <a:ext cx="3076956" cy="5778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396.JPG" id="827" name="Google Shape;827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3406" y="955625"/>
            <a:ext cx="2855444" cy="5089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13"/>
          <p:cNvSpPr txBox="1"/>
          <p:nvPr>
            <p:ph idx="4294967295" type="title"/>
          </p:nvPr>
        </p:nvSpPr>
        <p:spPr>
          <a:xfrm>
            <a:off x="1036614" y="646312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2000">
                <a:solidFill>
                  <a:srgbClr val="404040"/>
                </a:solidFill>
              </a:rPr>
              <a:t>Barcy con el alumnado en Logopedia</a:t>
            </a:r>
            <a:endParaRPr sz="2000">
              <a:solidFill>
                <a:srgbClr val="404040"/>
              </a:solidFill>
            </a:endParaRPr>
          </a:p>
        </p:txBody>
      </p:sp>
      <p:pic>
        <p:nvPicPr>
          <p:cNvPr descr="IMG_8302.PNG" id="833" name="Google Shape;833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18212"/>
            <a:ext cx="9144000" cy="5140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114"/>
          <p:cNvSpPr txBox="1"/>
          <p:nvPr>
            <p:ph idx="4294967295" type="title"/>
          </p:nvPr>
        </p:nvSpPr>
        <p:spPr>
          <a:xfrm>
            <a:off x="498474" y="105606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-ES" sz="2000">
                <a:solidFill>
                  <a:srgbClr val="404040"/>
                </a:solidFill>
              </a:rPr>
              <a:t>Ejemplos de escenarios creados por el alumnado</a:t>
            </a:r>
            <a:endParaRPr sz="2000">
              <a:solidFill>
                <a:srgbClr val="404040"/>
              </a:solidFill>
            </a:endParaRPr>
          </a:p>
        </p:txBody>
      </p:sp>
      <p:pic>
        <p:nvPicPr>
          <p:cNvPr descr="Captura de pantalla 2020-10-19 a las 12.36.02.png" id="839" name="Google Shape;839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4685" y="513060"/>
            <a:ext cx="5132921" cy="6241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3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13"/>
          <p:cNvSpPr txBox="1"/>
          <p:nvPr>
            <p:ph type="title"/>
          </p:nvPr>
        </p:nvSpPr>
        <p:spPr>
          <a:xfrm>
            <a:off x="791974" y="4178000"/>
            <a:ext cx="758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6000">
                <a:solidFill>
                  <a:srgbClr val="434343"/>
                </a:solidFill>
              </a:rPr>
              <a:t>Ejemplos de escenarios de realidad aumentada</a:t>
            </a:r>
            <a:endParaRPr sz="6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20-10-19 a las 12.37.35.png" id="844" name="Google Shape;844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7610" y="0"/>
            <a:ext cx="746780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16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16"/>
          <p:cNvSpPr txBox="1"/>
          <p:nvPr>
            <p:ph type="title"/>
          </p:nvPr>
        </p:nvSpPr>
        <p:spPr>
          <a:xfrm>
            <a:off x="0" y="1307936"/>
            <a:ext cx="9144000" cy="391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6800">
                <a:solidFill>
                  <a:srgbClr val="434343"/>
                </a:solidFill>
              </a:rPr>
              <a:t>Gráficas con las respuestas del alumnado</a:t>
            </a:r>
            <a:endParaRPr sz="6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17"/>
          <p:cNvSpPr txBox="1"/>
          <p:nvPr>
            <p:ph idx="4294967295"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Resultados</a:t>
            </a:r>
            <a:endParaRPr/>
          </a:p>
        </p:txBody>
      </p:sp>
      <p:pic>
        <p:nvPicPr>
          <p:cNvPr descr="Captura de pantalla 2020-10-19 a las 12.17.38.png" id="856" name="Google Shape;856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05785"/>
            <a:ext cx="9144000" cy="4909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20-10-19 a las 12.18.21.png" id="861" name="Google Shape;861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72" y="1467663"/>
            <a:ext cx="9144000" cy="485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20-10-19 a las 12.19.27.png" id="866" name="Google Shape;866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306" y="1066093"/>
            <a:ext cx="8712977" cy="5185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20-10-19 a las 12.21.11.png" id="871" name="Google Shape;871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78034"/>
            <a:ext cx="9144000" cy="4395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20-10-19 a las 12.21.39.png" id="876" name="Google Shape;876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357" y="1083756"/>
            <a:ext cx="8763438" cy="4880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9-05-15 a las 12.34.17.png" id="881" name="Google Shape;88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49550"/>
            <a:ext cx="9289226" cy="580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9-05-15 a las 12.35.06.png" id="886" name="Google Shape;886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06810"/>
            <a:ext cx="9144000" cy="3066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9-05-15 a las 12.36.37.png" id="891" name="Google Shape;891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92" y="0"/>
            <a:ext cx="905170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/>
          <p:nvPr>
            <p:ph idx="4294967295" type="title"/>
          </p:nvPr>
        </p:nvSpPr>
        <p:spPr>
          <a:xfrm>
            <a:off x="366775" y="21787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Zapworks Designer</a:t>
            </a:r>
            <a:br>
              <a:rPr lang="es-ES"/>
            </a:br>
            <a:r>
              <a:rPr lang="es-ES" u="sng">
                <a:solidFill>
                  <a:schemeClr val="hlink"/>
                </a:solidFill>
                <a:hlinkClick r:id="rId3"/>
              </a:rPr>
              <a:t>https://zap.works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br>
              <a:rPr lang="es-ES"/>
            </a:br>
            <a:endParaRPr/>
          </a:p>
        </p:txBody>
      </p:sp>
      <p:pic>
        <p:nvPicPr>
          <p:cNvPr descr="Captura de pantalla 2019-11-08 a las 18.32.28.png" id="160" name="Google Shape;16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725" y="1349375"/>
            <a:ext cx="8369225" cy="496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9-05-15 a las 12.37.41.png" id="896" name="Google Shape;896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0002" y="0"/>
            <a:ext cx="57127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9-05-15 a las 12.38.14.png" id="901" name="Google Shape;901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30517"/>
            <a:ext cx="9144000" cy="5700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9-05-15 a las 12.39.39.png" id="906" name="Google Shape;906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88237"/>
            <a:ext cx="9144000" cy="6078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9-05-15 a las 12.40.14.png" id="911" name="Google Shape;911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8064"/>
            <a:ext cx="9144000" cy="2772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9-05-15 a las 12.41.17.png" id="916" name="Google Shape;916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564201"/>
            <a:ext cx="9144000" cy="569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ptura de pantalla 2019-05-15 a las 12.42.01.png" id="921" name="Google Shape;921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56452"/>
            <a:ext cx="9144000" cy="2599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3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133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/>
              <a:t>Conclusiones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928" name="Google Shape;928;p133"/>
          <p:cNvSpPr txBox="1"/>
          <p:nvPr>
            <p:ph idx="1" type="body"/>
          </p:nvPr>
        </p:nvSpPr>
        <p:spPr>
          <a:xfrm>
            <a:off x="803100" y="2161241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>
                <a:solidFill>
                  <a:srgbClr val="000000"/>
                </a:solidFill>
              </a:rPr>
              <a:t>Como conclusión tras el estudio se confirma la importancia que atribuye el alumnado a las tecnologías emergentes como estrategias metodológicas innovadoras para mejorar los procesos de enseñanza-aprendizaje y el desarrollo, la rehabilitación y el entrenamiento de las destrezas y habilidades lingüísticas, comunicativas y cognitivas. Ya que nos permiten crear escenarios de aprendizaje y terapéuticos muy estimulantes, atractivos, motivadores, hiperrealistas y ricos en detalles.</a:t>
            </a:r>
            <a:endParaRPr sz="1800">
              <a:solidFill>
                <a:srgbClr val="000000"/>
              </a:solidFill>
            </a:endParaRPr>
          </a:p>
        </p:txBody>
      </p:sp>
      <p:cxnSp>
        <p:nvCxnSpPr>
          <p:cNvPr id="929" name="Google Shape;929;p13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3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134"/>
          <p:cNvSpPr txBox="1"/>
          <p:nvPr>
            <p:ph type="title"/>
          </p:nvPr>
        </p:nvSpPr>
        <p:spPr>
          <a:xfrm>
            <a:off x="2318800" y="794675"/>
            <a:ext cx="39690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400"/>
              <a:t>Conclusiones en general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936" name="Google Shape;936;p134"/>
          <p:cNvSpPr txBox="1"/>
          <p:nvPr>
            <p:ph idx="1" type="body"/>
          </p:nvPr>
        </p:nvSpPr>
        <p:spPr>
          <a:xfrm>
            <a:off x="482775" y="1767424"/>
            <a:ext cx="8186400" cy="41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600">
                <a:solidFill>
                  <a:srgbClr val="000000"/>
                </a:solidFill>
              </a:rPr>
              <a:t>Principalmente las TIC suponen un recurso, un medio y un vehículo para hacer posible la puesta en marcha de metodologías alternativas con un carácter innovador como: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el paradigma de aprendizaje por descubrimiento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aprendizaje por proyectos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aprendizaje basado en la resolución de problemas (pensamiento computacional)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aprendizaje colaborativo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el aprendizaje basado en juegos atendiendo a un procedimiento metodológico gamificado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metodología de flipped classroom (aulas invertidas)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Las inteligencias múltiples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600">
                <a:solidFill>
                  <a:srgbClr val="000000"/>
                </a:solidFill>
              </a:rPr>
              <a:t>Todas estas metodologías siguiendo un modelo constructivista y conectivista para potenciar en el alumnado un aprendizaje en red, significativo, funcional, creativo, reflexivo, autónomo y colaborativo para la construcción del conocimiento.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600">
                <a:solidFill>
                  <a:srgbClr val="000000"/>
                </a:solidFill>
              </a:rPr>
              <a:t>Con posibilidad de aplicarse en educación formal y no formal por parte de profesionales diversos con un carácter didáctico, educativo, recreativo, cultural y terapéutico  </a:t>
            </a:r>
            <a:endParaRPr sz="1600">
              <a:solidFill>
                <a:srgbClr val="000000"/>
              </a:solidFill>
            </a:endParaRPr>
          </a:p>
          <a:p>
            <a:pPr indent="0" lvl="0" marL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</p:txBody>
      </p:sp>
      <p:cxnSp>
        <p:nvCxnSpPr>
          <p:cNvPr id="937" name="Google Shape;937;p13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3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135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Referencias bibliográficas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44" name="Google Shape;944;p135"/>
          <p:cNvSpPr txBox="1"/>
          <p:nvPr>
            <p:ph idx="1" type="body"/>
          </p:nvPr>
        </p:nvSpPr>
        <p:spPr>
          <a:xfrm>
            <a:off x="519975" y="1783375"/>
            <a:ext cx="7977600" cy="43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Azuma, R. (1997). A Survey of Augmented Reality.</a:t>
            </a:r>
            <a:r>
              <a:rPr i="1" lang="es-ES" sz="1500">
                <a:solidFill>
                  <a:schemeClr val="dk2"/>
                </a:solidFill>
              </a:rPr>
              <a:t>Presence: Teleoperators and Virtual Environments, 6 </a:t>
            </a:r>
            <a:r>
              <a:rPr lang="es-ES" sz="1500">
                <a:solidFill>
                  <a:schemeClr val="dk2"/>
                </a:solidFill>
              </a:rPr>
              <a:t>(4), 355-385.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Beltrán, P. y Rodríguez, C. (2017). Modelado e impresión en 3D en la enseñanza de las matemáticas: un estudio exploratorio. </a:t>
            </a:r>
            <a:r>
              <a:rPr i="1" lang="es-ES" sz="1500">
                <a:solidFill>
                  <a:schemeClr val="dk2"/>
                </a:solidFill>
              </a:rPr>
              <a:t>ReiDoCRea: Revista electrónica de investigación y docencia creativa</a:t>
            </a:r>
            <a:r>
              <a:rPr lang="es-ES" sz="1500">
                <a:solidFill>
                  <a:schemeClr val="dk2"/>
                </a:solidFill>
              </a:rPr>
              <a:t>, 6, 16-28. </a:t>
            </a:r>
            <a:r>
              <a:rPr lang="es-ES" sz="150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http://digibug.ugr.es/bitstream/10481/44193/1/6-2.pdf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Cabero J. y Barroso J. (2016a). Posibilidades educativas de la  realidad aumentada. </a:t>
            </a:r>
            <a:r>
              <a:rPr i="1" lang="es-ES" sz="1500">
                <a:solidFill>
                  <a:schemeClr val="dk2"/>
                </a:solidFill>
              </a:rPr>
              <a:t>New Approaches in Educational Researc</a:t>
            </a:r>
            <a:r>
              <a:rPr lang="es-ES" sz="1500">
                <a:solidFill>
                  <a:schemeClr val="dk2"/>
                </a:solidFill>
              </a:rPr>
              <a:t>h, 5(1), 46-52. doi: 10.7821/naer.2016.1.140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Cabero, J. y Barroso, J. (2016b). Ecosistema de aprendizaje con realidad aumentada: posibilidades educativas. </a:t>
            </a:r>
            <a:r>
              <a:rPr i="1" lang="es-ES" sz="1500">
                <a:solidFill>
                  <a:schemeClr val="dk2"/>
                </a:solidFill>
              </a:rPr>
              <a:t>TCyE: Tecnología, Ciencia y Educación</a:t>
            </a:r>
            <a:r>
              <a:rPr lang="es-ES" sz="1500">
                <a:solidFill>
                  <a:schemeClr val="dk2"/>
                </a:solidFill>
              </a:rPr>
              <a:t>, </a:t>
            </a:r>
            <a:r>
              <a:rPr i="1" lang="es-ES" sz="1500">
                <a:solidFill>
                  <a:schemeClr val="dk2"/>
                </a:solidFill>
              </a:rPr>
              <a:t>5,</a:t>
            </a:r>
            <a:r>
              <a:rPr lang="es-ES" sz="1500">
                <a:solidFill>
                  <a:schemeClr val="dk2"/>
                </a:solidFill>
              </a:rPr>
              <a:t> 141-154. </a:t>
            </a:r>
            <a:r>
              <a:rPr lang="es-ES" sz="1500" u="sng">
                <a:solidFill>
                  <a:schemeClr val="dk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http://www.tecnologia-ciencia-educacion.com/index.php/TCE/article/view/101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Cabero, J. y García, F. (2016). </a:t>
            </a:r>
            <a:r>
              <a:rPr i="1" lang="es-ES" sz="1500">
                <a:solidFill>
                  <a:schemeClr val="dk2"/>
                </a:solidFill>
              </a:rPr>
              <a:t>Realidad Aumentada. Tecnología para la formación</a:t>
            </a:r>
            <a:r>
              <a:rPr lang="es-ES" sz="1500">
                <a:solidFill>
                  <a:schemeClr val="dk2"/>
                </a:solidFill>
              </a:rPr>
              <a:t>. Síntesis.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Cabero, J., Leiva, J.J., Moreno, N.M., Barroso, J. y López, E. (2016). </a:t>
            </a:r>
            <a:r>
              <a:rPr i="1" lang="es-ES" sz="1500">
                <a:solidFill>
                  <a:schemeClr val="dk2"/>
                </a:solidFill>
              </a:rPr>
              <a:t>Realidad Aumentada y Educación. Innovación en contextos formativos.</a:t>
            </a:r>
            <a:r>
              <a:rPr lang="es-ES" sz="1500">
                <a:solidFill>
                  <a:schemeClr val="dk2"/>
                </a:solidFill>
              </a:rPr>
              <a:t> Octaedro.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Cobo, C. y Moravec, J.W. (2011). </a:t>
            </a:r>
            <a:r>
              <a:rPr i="1" lang="es-ES" sz="1500">
                <a:solidFill>
                  <a:schemeClr val="dk2"/>
                </a:solidFill>
              </a:rPr>
              <a:t>Aprendizaje invisible. Hacia una nueva ecología de la educación</a:t>
            </a:r>
            <a:r>
              <a:rPr lang="es-ES" sz="1500">
                <a:solidFill>
                  <a:schemeClr val="dk2"/>
                </a:solidFill>
              </a:rPr>
              <a:t>. Col.lecció Transmedia XXI. Laboratori de Mitjans Interactius. Univesitat de Barcelona. </a:t>
            </a:r>
            <a:r>
              <a:rPr lang="es-ES" sz="1500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http://www.razonypalabra.org.mx/varia/AprendizajeInvisible.pdf</a:t>
            </a:r>
            <a:endParaRPr sz="1500">
              <a:solidFill>
                <a:schemeClr val="dk2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945" name="Google Shape;945;p135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3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136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Referencias bibliográficas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52" name="Google Shape;952;p136"/>
          <p:cNvSpPr txBox="1"/>
          <p:nvPr>
            <p:ph idx="1" type="body"/>
          </p:nvPr>
        </p:nvSpPr>
        <p:spPr>
          <a:xfrm>
            <a:off x="491875" y="1783375"/>
            <a:ext cx="80526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Leiva Olivencia, J.J. y Moreno Martínez, N.M. (2017). Mobile Learning, realidad aumentada y realidad virtual para el desarrollo de la diversidad lingüística y cultural en las instituciones educativas desde un enfoque inclusivo. En A. Palomares Ruiz (Coord.), </a:t>
            </a:r>
            <a:r>
              <a:rPr i="1" lang="es-ES" sz="1500">
                <a:solidFill>
                  <a:schemeClr val="dk2"/>
                </a:solidFill>
              </a:rPr>
              <a:t>Una mirada internacional sobre la educación inclusiva </a:t>
            </a:r>
            <a:r>
              <a:rPr lang="es-ES" sz="1500">
                <a:solidFill>
                  <a:schemeClr val="dk2"/>
                </a:solidFill>
              </a:rPr>
              <a:t>(pp. 34-45). Castila-La Mancha: Ediciones de la Universidad de Castilla-La Mancha.</a:t>
            </a:r>
            <a:r>
              <a:rPr b="1" lang="es-ES" sz="1500">
                <a:solidFill>
                  <a:schemeClr val="dk2"/>
                </a:solidFill>
              </a:rPr>
              <a:t> </a:t>
            </a:r>
            <a:r>
              <a:rPr lang="es-ES" sz="150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http://doi.org/10.18239/jor_08.2017.01</a:t>
            </a:r>
            <a:r>
              <a:rPr lang="es-ES" sz="1500">
                <a:solidFill>
                  <a:schemeClr val="dk2"/>
                </a:solidFill>
              </a:rPr>
              <a:t> </a:t>
            </a:r>
            <a:r>
              <a:rPr lang="es-ES" sz="1500" u="sng">
                <a:solidFill>
                  <a:schemeClr val="dk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https://ruidera.uclm.es/xmlui/handle/10578/11811</a:t>
            </a:r>
            <a:r>
              <a:rPr lang="es-ES" sz="1500">
                <a:solidFill>
                  <a:schemeClr val="dk2"/>
                </a:solidFill>
              </a:rPr>
              <a:t> 2017-01-14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Moreno, N.M., Leiva, J.J. y Ordóñez, E. (2015).  La realidad aumentada como factor de calidad e innovación educativa. En J.L. Sarasola Sánchez-Serrano; L. Molona García; M.I. Hernández Romero; N.M. Moreno Martínez y E. López Meneses (Dirs.), </a:t>
            </a:r>
            <a:r>
              <a:rPr i="1" lang="es-ES" sz="1500">
                <a:solidFill>
                  <a:schemeClr val="dk2"/>
                </a:solidFill>
              </a:rPr>
              <a:t>I Seminario Internacional Hispano-Mexicano de Formación, Investigación e Innovación Universitaria 9 y 10 de Junio de 2015 </a:t>
            </a:r>
            <a:r>
              <a:rPr lang="es-ES" sz="1500">
                <a:solidFill>
                  <a:schemeClr val="dk2"/>
                </a:solidFill>
              </a:rPr>
              <a:t>(pp.102-111). Editorial Afoe. 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Moreno, N.M., López, E. y Leiva, J.J. (2016a). Tecnologías emergentes para el desarrollo de la innovación educativa: Modelado en 3D y Realidad Aumentada. En J. Gómez Galán, E. López Meneses, L. Molina García, A. Jaén Martínez y A.H. Martín Padilla (Eds.), </a:t>
            </a:r>
            <a:r>
              <a:rPr i="1" lang="es-ES" sz="1500">
                <a:solidFill>
                  <a:schemeClr val="dk2"/>
                </a:solidFill>
              </a:rPr>
              <a:t>I Congreso Virtual Internacional en Formación, Investigación e Innovación Educativa. Libro de Actas. Universidad Metropolitana UMET). Sistema Universitario Ana G. Méndez San Juan (Puerto Rico): 17,18 y 19 de febrero de 2016</a:t>
            </a:r>
            <a:r>
              <a:rPr lang="es-ES" sz="1500">
                <a:solidFill>
                  <a:schemeClr val="dk2"/>
                </a:solidFill>
              </a:rPr>
              <a:t>. Editorial AFOE. </a:t>
            </a:r>
            <a:endParaRPr sz="1500">
              <a:solidFill>
                <a:schemeClr val="dk2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600"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</p:txBody>
      </p:sp>
      <p:cxnSp>
        <p:nvCxnSpPr>
          <p:cNvPr id="953" name="Google Shape;953;p13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"/>
          <p:cNvSpPr txBox="1"/>
          <p:nvPr>
            <p:ph idx="4294967295" type="title"/>
          </p:nvPr>
        </p:nvSpPr>
        <p:spPr>
          <a:xfrm>
            <a:off x="258115" y="217299"/>
            <a:ext cx="75564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-ES">
                <a:solidFill>
                  <a:srgbClr val="000000"/>
                </a:solidFill>
              </a:rPr>
              <a:t>Zapworks y app Zappar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descr="Captura de pantalla 2019-11-11 a las 18.38.48.png" id="166" name="Google Shape;16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650" y="777300"/>
            <a:ext cx="7414025" cy="606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3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37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Referencias bibliográficas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60" name="Google Shape;960;p137"/>
          <p:cNvSpPr txBox="1"/>
          <p:nvPr>
            <p:ph idx="1" type="body"/>
          </p:nvPr>
        </p:nvSpPr>
        <p:spPr>
          <a:xfrm>
            <a:off x="576175" y="1783375"/>
            <a:ext cx="77583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Moreno, N.M., Moreno, P.A., Leiva, J.J. y López, E. (2016b). Experiencias formativas en el uso didáctico de tecnologías emergentes con el alumnado de los grados de educación infantil y primaria de las universidades de Huelva y Málaga. En R. Roig-Vila (Ed.), </a:t>
            </a:r>
            <a:r>
              <a:rPr i="1" lang="es-ES" sz="1500">
                <a:solidFill>
                  <a:schemeClr val="dk2"/>
                </a:solidFill>
              </a:rPr>
              <a:t>Tecnología, innovación e investigación en los procesos de enseñanza-aprendizaje</a:t>
            </a:r>
            <a:r>
              <a:rPr lang="es-ES" sz="1500">
                <a:solidFill>
                  <a:schemeClr val="dk2"/>
                </a:solidFill>
              </a:rPr>
              <a:t>. Octaedro. 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Moreno, N.M. y Leiva, J.J. (2017).  Experiencias formativas de uso didáctico de la realidad aumentada con alumnado del grado de educación primaria en la universidad de Málaga. </a:t>
            </a:r>
            <a:r>
              <a:rPr i="1" lang="es-ES" sz="1500">
                <a:solidFill>
                  <a:schemeClr val="dk2"/>
                </a:solidFill>
              </a:rPr>
              <a:t>Revista Edmetic,</a:t>
            </a:r>
            <a:r>
              <a:rPr lang="es-ES" sz="1500">
                <a:solidFill>
                  <a:schemeClr val="dk2"/>
                </a:solidFill>
              </a:rPr>
              <a:t> 6(1), pp. 81-104. </a:t>
            </a:r>
            <a:r>
              <a:rPr lang="es-ES" sz="150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http://www.uco.es/servicios/ucopress/ojs/index.php/edmetic/issue/view/546/showToc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Moreno, N.M., López, E. y Leiva, J.J. (2018). Experiencia universitaria con realidad aumentada y realidad virtual para construir innovación educativa. En E. López Meneses, D. Cobos-Sanchiz, A.H. Martín-Padilla, L. Molina García y A. Jaén Martínez (Eds.), </a:t>
            </a:r>
            <a:r>
              <a:rPr i="1" lang="es-ES" sz="1500">
                <a:solidFill>
                  <a:schemeClr val="dk2"/>
                </a:solidFill>
              </a:rPr>
              <a:t>Experiencias pedagógicas e innovación educativa. Aportaciones desde la praxis docente e investigadora</a:t>
            </a:r>
            <a:r>
              <a:rPr lang="es-ES" sz="1500">
                <a:solidFill>
                  <a:schemeClr val="dk2"/>
                </a:solidFill>
              </a:rPr>
              <a:t> (pp.1196-1213). Octaedro.</a:t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961" name="Google Shape;961;p13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3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138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Referencias bibliográficas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68" name="Google Shape;968;p138"/>
          <p:cNvSpPr txBox="1"/>
          <p:nvPr>
            <p:ph idx="1" type="body"/>
          </p:nvPr>
        </p:nvSpPr>
        <p:spPr>
          <a:xfrm>
            <a:off x="463750" y="1783375"/>
            <a:ext cx="78708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 Martínez, N. M., Leiva Olivencia, J.J., Ramírez Fernández, M.B. y López Meneses, E. (2017). Capítulo 11. Actitudes y competencias de uso didáctico de la realidad aumentada: experiencia con alumnado del grado de primaria en la universidad de Málaga. En Rosa María Zapata Boluda, Rachida Dalouh, Verónica C. Cala y Antonio José González Jiménez (Eds.), </a:t>
            </a:r>
            <a:r>
              <a:rPr i="1" lang="es-ES" sz="1500">
                <a:solidFill>
                  <a:schemeClr val="dk2"/>
                </a:solidFill>
              </a:rPr>
              <a:t>Educación, salud y TIC en contextos multiculturales: nuevos espacios de intervención </a:t>
            </a:r>
            <a:r>
              <a:rPr lang="es-ES" sz="1500">
                <a:solidFill>
                  <a:schemeClr val="dk2"/>
                </a:solidFill>
              </a:rPr>
              <a:t>(pp.126-143). Almería: Editorial Universidad de Almería. ISBN: 978-84-16642-45-8. Depósito Legal: AL 248-2017. 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 Martínez, N.M., Leiva Olivencia, J.J. y Matas Terrón, A. (2017). Desarrollo de las inteligencias múltiples a través de la realidad aumentada y la robótica. En R. Romero Tena, J.J. Gutiérrez-Castillo y M. Puig Gutiérrez (Coords.), </a:t>
            </a:r>
            <a:r>
              <a:rPr i="1" lang="es-ES" sz="1500">
                <a:solidFill>
                  <a:schemeClr val="dk2"/>
                </a:solidFill>
              </a:rPr>
              <a:t>Innovación y Tecnología en Educación Infantil </a:t>
            </a:r>
            <a:r>
              <a:rPr lang="es-ES" sz="1500">
                <a:solidFill>
                  <a:schemeClr val="dk2"/>
                </a:solidFill>
              </a:rPr>
              <a:t>(123-134). Sevilla: Universidad de Sevilla. Colección Ciencias de la Educación Nº34. ISBN: 978-84-472-2109-7.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 Martínez, N.M., López Meneses, E. y Leiva Olivencia, J.J. (2018). Experiencia universitaria con realidad aumentada y realidad virtual para construir innovación educativa. En E. López Meneses, D. Cobos-Sanchiz, A.H. Martín-Padilla, L. Molina García y A. Jaén Martínez (Eds.), </a:t>
            </a:r>
            <a:r>
              <a:rPr i="1" lang="es-ES" sz="1500">
                <a:solidFill>
                  <a:schemeClr val="dk2"/>
                </a:solidFill>
              </a:rPr>
              <a:t>Experiencias pedagógicas e innovación educativa. Aportaciones desde la praxis docente e investigadora</a:t>
            </a:r>
            <a:r>
              <a:rPr lang="es-ES" sz="1500">
                <a:solidFill>
                  <a:schemeClr val="dk2"/>
                </a:solidFill>
              </a:rPr>
              <a:t> (pp.1196-1213). Barcelona: Octaedro. Monográfico. ISBN: 978-84-17219-78-9. </a:t>
            </a:r>
            <a:endParaRPr sz="1500">
              <a:solidFill>
                <a:schemeClr val="dk2"/>
              </a:solidFill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969" name="Google Shape;969;p13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3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39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Referencias bibliográficas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76" name="Google Shape;976;p139"/>
          <p:cNvSpPr txBox="1"/>
          <p:nvPr>
            <p:ph idx="1" type="body"/>
          </p:nvPr>
        </p:nvSpPr>
        <p:spPr>
          <a:xfrm>
            <a:off x="519975" y="1630975"/>
            <a:ext cx="78147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600"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500">
                <a:solidFill>
                  <a:schemeClr val="dk2"/>
                </a:solidFill>
              </a:rPr>
              <a:t>- Moreno Martínez, N.M., López Meneses, E. y Leiva Olivencia, J.J. (2018). El uso de las tecnologías emergentes como recursos didácticos en ámbitos educativos. </a:t>
            </a:r>
            <a:r>
              <a:rPr b="1" i="1" lang="es-ES" sz="1500">
                <a:solidFill>
                  <a:schemeClr val="dk2"/>
                </a:solidFill>
              </a:rPr>
              <a:t>International Studies on Law and Education</a:t>
            </a:r>
            <a:r>
              <a:rPr b="1" lang="es-ES" sz="1500">
                <a:solidFill>
                  <a:schemeClr val="dk2"/>
                </a:solidFill>
              </a:rPr>
              <a:t>,</a:t>
            </a:r>
            <a:r>
              <a:rPr lang="es-ES" sz="1500">
                <a:solidFill>
                  <a:schemeClr val="dk2"/>
                </a:solidFill>
              </a:rPr>
              <a:t> nº 29/30. Enlace: </a:t>
            </a:r>
            <a:r>
              <a:rPr lang="es-ES" sz="150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http://www.hottopos.com/isle29_30/index.htm</a:t>
            </a:r>
            <a:r>
              <a:rPr lang="es-ES" sz="1500">
                <a:solidFill>
                  <a:schemeClr val="dk2"/>
                </a:solidFill>
              </a:rPr>
              <a:t>. </a:t>
            </a:r>
            <a:endParaRPr sz="1500">
              <a:solidFill>
                <a:schemeClr val="dk2"/>
              </a:solidFill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 Martínez, N.M., Franco Mariscal, R. y Franco Mariscal, A.J. (2018). Realidad aumentada en química: Experiencia en educación secundaria a través de Elements 4D. </a:t>
            </a:r>
            <a:r>
              <a:rPr b="1" i="1" lang="es-ES" sz="1500">
                <a:solidFill>
                  <a:schemeClr val="dk2"/>
                </a:solidFill>
              </a:rPr>
              <a:t>Journal od Science Education</a:t>
            </a:r>
            <a:r>
              <a:rPr lang="es-ES" sz="1500">
                <a:solidFill>
                  <a:schemeClr val="dk2"/>
                </a:solidFill>
              </a:rPr>
              <a:t>, Vol. 19, nº 2, pp.71-94. ISSN: 0124-5481. Recuperado de: </a:t>
            </a:r>
            <a:r>
              <a:rPr lang="es-ES" sz="1500" u="sng">
                <a:solidFill>
                  <a:schemeClr val="dk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http://chinakxjy.com/downloads/V19-2018-2/V19-2018-2-5.pdf</a:t>
            </a:r>
            <a:endParaRPr sz="1500">
              <a:solidFill>
                <a:schemeClr val="dk2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 Martínez, N.M. y Franco Mariscal, A.J. (2020). Tecnologías para la formación de profesionales en educación. En Programa formativo de realidad aumentada y realidad virtual en la enseñanza de las ciencias en la educación superior. Madrid: Dykinson. ISBN: 978-84-1324-391-7.</a:t>
            </a:r>
            <a:endParaRPr sz="1500">
              <a:solidFill>
                <a:schemeClr val="dk2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500">
                <a:solidFill>
                  <a:schemeClr val="dk2"/>
                </a:solidFill>
              </a:rPr>
              <a:t>- Moreno Martínez, N.M. (2020). Realidad aumentada para la construcción del conocimiento en contextos amplificados educativos. En </a:t>
            </a:r>
            <a:r>
              <a:rPr i="1" lang="es-ES" sz="1500">
                <a:solidFill>
                  <a:schemeClr val="dk2"/>
                </a:solidFill>
              </a:rPr>
              <a:t>Tecnologías para la formación de educadores en la sociedad del conocimiento</a:t>
            </a:r>
            <a:r>
              <a:rPr lang="es-ES" sz="1500">
                <a:solidFill>
                  <a:schemeClr val="dk2"/>
                </a:solidFill>
              </a:rPr>
              <a:t>. Madrid: Pirámide.</a:t>
            </a:r>
            <a:endParaRPr sz="1500">
              <a:solidFill>
                <a:schemeClr val="dk2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/>
              <a:t> </a:t>
            </a:r>
            <a:endParaRPr/>
          </a:p>
        </p:txBody>
      </p:sp>
      <p:cxnSp>
        <p:nvCxnSpPr>
          <p:cNvPr id="977" name="Google Shape;977;p13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4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40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Referencias bibliográficas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84" name="Google Shape;984;p140"/>
          <p:cNvSpPr txBox="1"/>
          <p:nvPr>
            <p:ph idx="1" type="body"/>
          </p:nvPr>
        </p:nvSpPr>
        <p:spPr>
          <a:xfrm>
            <a:off x="803100" y="1783375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 Martínez, N.M., Franco Mariscal, R. y Franco Mariscal, A.J. (2018). Realidad aumentada en química: Experiencia en educación secundaria a través de Elements 4D. </a:t>
            </a:r>
            <a:r>
              <a:rPr b="1" i="1" lang="es-ES" sz="1500">
                <a:solidFill>
                  <a:schemeClr val="dk2"/>
                </a:solidFill>
              </a:rPr>
              <a:t>Journal od Science Education</a:t>
            </a:r>
            <a:r>
              <a:rPr lang="es-ES" sz="1500">
                <a:solidFill>
                  <a:schemeClr val="dk2"/>
                </a:solidFill>
              </a:rPr>
              <a:t>, Vol. 19, nº 2, pp.71-94. ISSN: 0124-5481. Recuperado de: </a:t>
            </a:r>
            <a:r>
              <a:rPr lang="es-ES" sz="150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http://chinakxjy.com/downloads/V19-2018-2/V19-2018-2-5.pdf</a:t>
            </a:r>
            <a:endParaRPr sz="1500">
              <a:solidFill>
                <a:schemeClr val="dk2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Moreno Martínez, N.M. y Galván Malagón, M.C. (2020). Realidad aumentada y realidad virtual para la creación de escenarios de aprendizaje de inglés desde un enfoque comunicativo. </a:t>
            </a:r>
            <a:r>
              <a:rPr i="1" lang="es-ES" sz="1500">
                <a:solidFill>
                  <a:schemeClr val="dk2"/>
                </a:solidFill>
              </a:rPr>
              <a:t>DIM: Didáctica, Innovación y Multimedia</a:t>
            </a:r>
            <a:r>
              <a:rPr lang="es-ES" sz="1500">
                <a:solidFill>
                  <a:schemeClr val="dk2"/>
                </a:solidFill>
              </a:rPr>
              <a:t>, nº38.</a:t>
            </a:r>
            <a:endParaRPr sz="1500">
              <a:solidFill>
                <a:schemeClr val="dk2"/>
              </a:solidFill>
            </a:endParaRPr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-"/>
            </a:pPr>
            <a:r>
              <a:rPr lang="es-ES" sz="1500">
                <a:solidFill>
                  <a:schemeClr val="dk2"/>
                </a:solidFill>
              </a:rPr>
              <a:t>Tecnológico de Monterrey (2017). </a:t>
            </a:r>
            <a:r>
              <a:rPr i="1" lang="es-ES" sz="1500">
                <a:solidFill>
                  <a:schemeClr val="dk2"/>
                </a:solidFill>
              </a:rPr>
              <a:t>Reporte EduTrends. Radar de Innovación Educativa 2017.</a:t>
            </a:r>
            <a:r>
              <a:rPr lang="es-ES" sz="1500">
                <a:solidFill>
                  <a:schemeClr val="dk2"/>
                </a:solidFill>
              </a:rPr>
              <a:t> Tecnológico de Monterrey.</a:t>
            </a:r>
            <a:endParaRPr sz="1500">
              <a:solidFill>
                <a:schemeClr val="dk2"/>
              </a:solidFill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985" name="Google Shape;985;p14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41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141"/>
          <p:cNvSpPr txBox="1"/>
          <p:nvPr>
            <p:ph type="ctrTitle"/>
          </p:nvPr>
        </p:nvSpPr>
        <p:spPr>
          <a:xfrm>
            <a:off x="1603625" y="2401725"/>
            <a:ext cx="6205200" cy="11379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800"/>
              <a:t>¡Muchas gracias!</a:t>
            </a:r>
            <a:endParaRPr i="1" sz="4800">
              <a:solidFill>
                <a:srgbClr val="434343"/>
              </a:solidFill>
            </a:endParaRPr>
          </a:p>
        </p:txBody>
      </p:sp>
      <p:sp>
        <p:nvSpPr>
          <p:cNvPr id="992" name="Google Shape;992;p141"/>
          <p:cNvSpPr txBox="1"/>
          <p:nvPr/>
        </p:nvSpPr>
        <p:spPr>
          <a:xfrm>
            <a:off x="1851544" y="3844415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#WEBINARSUNIA </a:t>
            </a:r>
            <a:endParaRPr b="0" i="0" sz="2400" u="none" cap="none" strike="noStrike">
              <a:solidFill>
                <a:srgbClr val="43434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4343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@UNIAINNOVA @UNIAUNIVERSIDAD</a:t>
            </a:r>
            <a:endParaRPr b="0" i="0" sz="2000" u="none" cap="none" strike="noStrike">
              <a:solidFill>
                <a:srgbClr val="43434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5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58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999" name="Google Shape;999;p15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00" name="Google Shape;1000;p158"/>
          <p:cNvGrpSpPr/>
          <p:nvPr/>
        </p:nvGrpSpPr>
        <p:grpSpPr>
          <a:xfrm>
            <a:off x="1106145" y="3219238"/>
            <a:ext cx="6815050" cy="884100"/>
            <a:chOff x="1106145" y="3524038"/>
            <a:chExt cx="6815050" cy="884100"/>
          </a:xfrm>
        </p:grpSpPr>
        <p:grpSp>
          <p:nvGrpSpPr>
            <p:cNvPr id="1001" name="Google Shape;1001;p158"/>
            <p:cNvGrpSpPr/>
            <p:nvPr/>
          </p:nvGrpSpPr>
          <p:grpSpPr>
            <a:xfrm>
              <a:off x="5521733" y="3524038"/>
              <a:ext cx="927600" cy="884100"/>
              <a:chOff x="3668942" y="4493813"/>
              <a:chExt cx="927600" cy="884100"/>
            </a:xfrm>
          </p:grpSpPr>
          <p:sp>
            <p:nvSpPr>
              <p:cNvPr id="1002" name="Google Shape;1002;p158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D6D64D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158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s-ES" sz="10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#d6d64d</a:t>
                </a:r>
                <a:endParaRPr b="0" i="0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158"/>
            <p:cNvGrpSpPr/>
            <p:nvPr/>
          </p:nvGrpSpPr>
          <p:grpSpPr>
            <a:xfrm>
              <a:off x="2578008" y="3524038"/>
              <a:ext cx="927600" cy="884100"/>
              <a:chOff x="2424283" y="4493813"/>
              <a:chExt cx="927600" cy="884100"/>
            </a:xfrm>
          </p:grpSpPr>
          <p:sp>
            <p:nvSpPr>
              <p:cNvPr id="1005" name="Google Shape;1005;p158"/>
              <p:cNvSpPr/>
              <p:nvPr/>
            </p:nvSpPr>
            <p:spPr>
              <a:xfrm>
                <a:off x="2424283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99999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158"/>
              <p:cNvSpPr txBox="1"/>
              <p:nvPr/>
            </p:nvSpPr>
            <p:spPr>
              <a:xfrm>
                <a:off x="2424283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s-ES" sz="10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#999999</a:t>
                </a:r>
                <a:endParaRPr b="0" i="0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158"/>
            <p:cNvGrpSpPr/>
            <p:nvPr/>
          </p:nvGrpSpPr>
          <p:grpSpPr>
            <a:xfrm>
              <a:off x="1106145" y="3524038"/>
              <a:ext cx="927600" cy="884100"/>
              <a:chOff x="1179625" y="4493813"/>
              <a:chExt cx="927600" cy="884100"/>
            </a:xfrm>
          </p:grpSpPr>
          <p:sp>
            <p:nvSpPr>
              <p:cNvPr id="1008" name="Google Shape;1008;p158"/>
              <p:cNvSpPr/>
              <p:nvPr/>
            </p:nvSpPr>
            <p:spPr>
              <a:xfrm>
                <a:off x="1179625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158"/>
              <p:cNvSpPr txBox="1"/>
              <p:nvPr/>
            </p:nvSpPr>
            <p:spPr>
              <a:xfrm>
                <a:off x="1179625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s-ES" sz="10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#434343</a:t>
                </a:r>
                <a:endParaRPr b="0" i="0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0" name="Google Shape;1010;p158"/>
            <p:cNvGrpSpPr/>
            <p:nvPr/>
          </p:nvGrpSpPr>
          <p:grpSpPr>
            <a:xfrm>
              <a:off x="6993595" y="3524038"/>
              <a:ext cx="927600" cy="884100"/>
              <a:chOff x="4913600" y="4493813"/>
              <a:chExt cx="927600" cy="884100"/>
            </a:xfrm>
          </p:grpSpPr>
          <p:sp>
            <p:nvSpPr>
              <p:cNvPr id="1011" name="Google Shape;1011;p158"/>
              <p:cNvSpPr/>
              <p:nvPr/>
            </p:nvSpPr>
            <p:spPr>
              <a:xfrm>
                <a:off x="4913600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F6FF87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158"/>
              <p:cNvSpPr txBox="1"/>
              <p:nvPr/>
            </p:nvSpPr>
            <p:spPr>
              <a:xfrm>
                <a:off x="4913600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s-ES" sz="10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#f6ff87</a:t>
                </a:r>
                <a:endParaRPr b="0" i="0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3" name="Google Shape;1013;p158"/>
            <p:cNvGrpSpPr/>
            <p:nvPr/>
          </p:nvGrpSpPr>
          <p:grpSpPr>
            <a:xfrm>
              <a:off x="4049870" y="3524038"/>
              <a:ext cx="927600" cy="884100"/>
              <a:chOff x="3668942" y="4493813"/>
              <a:chExt cx="927600" cy="884100"/>
            </a:xfrm>
          </p:grpSpPr>
          <p:sp>
            <p:nvSpPr>
              <p:cNvPr id="1014" name="Google Shape;1014;p158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3C01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158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s-ES" sz="1000" u="none" cap="none" strike="noStrike">
                    <a:solidFill>
                      <a:srgbClr val="434343"/>
                    </a:solidFill>
                    <a:latin typeface="Arial"/>
                    <a:ea typeface="Arial"/>
                    <a:cs typeface="Arial"/>
                    <a:sym typeface="Arial"/>
                  </a:rPr>
                  <a:t>#93c01f</a:t>
                </a:r>
                <a:endParaRPr b="0" i="0" sz="1000" u="none" cap="none" strike="noStrike">
                  <a:solidFill>
                    <a:srgbClr val="43434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16" name="Google Shape;1016;p158"/>
          <p:cNvSpPr txBox="1"/>
          <p:nvPr>
            <p:ph idx="1" type="body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Presentación diseñada a partir de plantilla adaptada de </a:t>
            </a:r>
            <a:r>
              <a:rPr lang="es-ES" u="sng">
                <a:solidFill>
                  <a:srgbClr val="666666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s-ES"/>
              <a:t>, </a:t>
            </a: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con</a:t>
            </a:r>
            <a:r>
              <a:rPr lang="es-ES"/>
              <a:t> </a:t>
            </a: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iconos</a:t>
            </a:r>
            <a:r>
              <a:rPr lang="es-ES"/>
              <a:t> </a:t>
            </a: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de</a:t>
            </a:r>
            <a:r>
              <a:rPr lang="es-ES"/>
              <a:t> </a:t>
            </a:r>
            <a:r>
              <a:rPr lang="es-ES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s-ES">
                <a:solidFill>
                  <a:srgbClr val="666666"/>
                </a:solidFill>
              </a:rPr>
              <a:t> e imágenes e infografías de </a:t>
            </a:r>
            <a:r>
              <a:rPr lang="es-ES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>
                <a:solidFill>
                  <a:srgbClr val="666666"/>
                </a:solidFill>
              </a:rPr>
              <a:t>Fuentes usadas: Arial 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>
                <a:solidFill>
                  <a:srgbClr val="666666"/>
                </a:solidFill>
              </a:rPr>
              <a:t>Colores usados: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1017" name="Google Shape;1017;p158"/>
          <p:cNvSpPr txBox="1"/>
          <p:nvPr>
            <p:ph idx="1" type="body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s-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pic>
        <p:nvPicPr>
          <p:cNvPr id="1018" name="Google Shape;1018;p1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"/>
          <p:cNvSpPr txBox="1"/>
          <p:nvPr>
            <p:ph idx="4294967295"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App Zappar</a:t>
            </a:r>
            <a:endParaRPr/>
          </a:p>
        </p:txBody>
      </p:sp>
      <p:pic>
        <p:nvPicPr>
          <p:cNvPr descr="IMG_6643.jpg" id="172" name="Google Shape;1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4372" y="945613"/>
            <a:ext cx="4574372" cy="5635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pantalla 2019-11-08 a las 18.36.17.png" id="173" name="Google Shape;17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539698"/>
            <a:ext cx="4434372" cy="2197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"/>
          <p:cNvSpPr txBox="1"/>
          <p:nvPr>
            <p:ph idx="4294967295"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AR Studio </a:t>
            </a:r>
            <a:br>
              <a:rPr lang="es-ES"/>
            </a:br>
            <a:r>
              <a:rPr lang="es-ES"/>
              <a:t>AR Viewer</a:t>
            </a:r>
            <a:endParaRPr/>
          </a:p>
        </p:txBody>
      </p:sp>
      <p:pic>
        <p:nvPicPr>
          <p:cNvPr descr="IMG_6644.jpg" id="179" name="Google Shape;1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474" y="1727200"/>
            <a:ext cx="3730625" cy="5013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45.jpg" id="180" name="Google Shape;18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5678" y="730251"/>
            <a:ext cx="3504572" cy="6074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/>
          <p:nvPr>
            <p:ph idx="4294967295" type="title"/>
          </p:nvPr>
        </p:nvSpPr>
        <p:spPr>
          <a:xfrm>
            <a:off x="419099" y="236444"/>
            <a:ext cx="75564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Object Viewer – Merge Cube</a:t>
            </a:r>
            <a:endParaRPr/>
          </a:p>
        </p:txBody>
      </p:sp>
      <p:pic>
        <p:nvPicPr>
          <p:cNvPr descr="IMG_6647.jpg" id="186" name="Google Shape;18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7259" y="868849"/>
            <a:ext cx="2710715" cy="586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46.PNG" id="187" name="Google Shape;18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0885" y="868849"/>
            <a:ext cx="2742465" cy="593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/>
          <p:nvPr>
            <p:ph idx="4294967295" type="title"/>
          </p:nvPr>
        </p:nvSpPr>
        <p:spPr>
          <a:xfrm>
            <a:off x="644525" y="939800"/>
            <a:ext cx="74709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Moment AR – Merge Cube</a:t>
            </a:r>
            <a:endParaRPr/>
          </a:p>
        </p:txBody>
      </p:sp>
      <p:pic>
        <p:nvPicPr>
          <p:cNvPr descr="IMG_6118.jpg" id="193" name="Google Shape;19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524" y="1825625"/>
            <a:ext cx="3761923" cy="431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120.jpg" id="194" name="Google Shape;19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4819" y="1661576"/>
            <a:ext cx="3500968" cy="44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/>
          <p:nvPr>
            <p:ph idx="4294967295" type="title"/>
          </p:nvPr>
        </p:nvSpPr>
        <p:spPr>
          <a:xfrm>
            <a:off x="526345" y="53136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Mr. Body – Merge cube</a:t>
            </a:r>
            <a:endParaRPr/>
          </a:p>
        </p:txBody>
      </p:sp>
      <p:pic>
        <p:nvPicPr>
          <p:cNvPr descr="IMG_6122.jpg" id="200" name="Google Shape;20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09850" y="1201650"/>
            <a:ext cx="3942725" cy="551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2"/>
          <p:cNvSpPr txBox="1"/>
          <p:nvPr>
            <p:ph idx="4294967295"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Earth – Augmented Reality</a:t>
            </a:r>
            <a:endParaRPr/>
          </a:p>
        </p:txBody>
      </p:sp>
      <p:pic>
        <p:nvPicPr>
          <p:cNvPr descr="IMG_6127.jpg" id="206" name="Google Shape;2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77950"/>
            <a:ext cx="9144000" cy="5095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>
            <p:ph idx="4294967295" type="title"/>
          </p:nvPr>
        </p:nvSpPr>
        <p:spPr>
          <a:xfrm>
            <a:off x="583425" y="652371"/>
            <a:ext cx="59670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-ES" sz="2600">
                <a:solidFill>
                  <a:srgbClr val="434343"/>
                </a:solidFill>
              </a:rPr>
              <a:t>Noelia M</a:t>
            </a:r>
            <a:r>
              <a:rPr lang="es-ES" sz="2600"/>
              <a:t>.</a:t>
            </a:r>
            <a:r>
              <a:rPr b="1" lang="es-ES" sz="2600">
                <a:solidFill>
                  <a:srgbClr val="434343"/>
                </a:solidFill>
              </a:rPr>
              <a:t> Moreno Martínez</a:t>
            </a:r>
            <a:endParaRPr b="1" sz="2600">
              <a:solidFill>
                <a:srgbClr val="434343"/>
              </a:solidFill>
            </a:endParaRPr>
          </a:p>
        </p:txBody>
      </p:sp>
      <p:sp>
        <p:nvSpPr>
          <p:cNvPr id="74" name="Google Shape;74;p2"/>
          <p:cNvSpPr txBox="1"/>
          <p:nvPr>
            <p:ph idx="4294967295" type="subTitle"/>
          </p:nvPr>
        </p:nvSpPr>
        <p:spPr>
          <a:xfrm>
            <a:off x="621775" y="1384975"/>
            <a:ext cx="5112000" cy="22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>
                <a:solidFill>
                  <a:srgbClr val="000000"/>
                </a:solidFill>
              </a:rPr>
              <a:t>Profesora del Departamento de Personalidad, Evaluación y Tratamiento</a:t>
            </a:r>
            <a:r>
              <a:rPr lang="es-ES"/>
              <a:t> </a:t>
            </a:r>
            <a:r>
              <a:rPr lang="es-ES" sz="1800">
                <a:solidFill>
                  <a:srgbClr val="000000"/>
                </a:solidFill>
              </a:rPr>
              <a:t>Psicológico. Facultad de Psicología. Universidad de Málaga. Diplomada en</a:t>
            </a:r>
            <a:r>
              <a:rPr lang="es-ES"/>
              <a:t> </a:t>
            </a:r>
            <a:r>
              <a:rPr lang="es-ES" sz="1800">
                <a:solidFill>
                  <a:srgbClr val="000000"/>
                </a:solidFill>
              </a:rPr>
              <a:t>Logopedia, Diplomada en Magisterio de Audición y Lenguaje, Licenciada en</a:t>
            </a:r>
            <a:r>
              <a:rPr lang="es-ES"/>
              <a:t> </a:t>
            </a:r>
            <a:r>
              <a:rPr lang="es-ES" sz="1800">
                <a:solidFill>
                  <a:srgbClr val="000000"/>
                </a:solidFill>
              </a:rPr>
              <a:t>Pedagogía y Doctora en Pedagogía.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>
                <a:solidFill>
                  <a:srgbClr val="000000"/>
                </a:solidFill>
              </a:rPr>
              <a:t>Investigadora, entre otras materias, en Tecnologías Emergentes (Realidad</a:t>
            </a:r>
            <a:r>
              <a:rPr lang="es-ES"/>
              <a:t> </a:t>
            </a:r>
            <a:r>
              <a:rPr lang="es-ES" sz="1800">
                <a:solidFill>
                  <a:srgbClr val="000000"/>
                </a:solidFill>
              </a:rPr>
              <a:t>Aumentada, Realidad Virtual, Modelado en 3D, Cámara 360 VR, Mobile Learning,</a:t>
            </a:r>
            <a:r>
              <a:rPr lang="es-ES"/>
              <a:t> </a:t>
            </a:r>
            <a:r>
              <a:rPr lang="es-ES" sz="1800">
                <a:solidFill>
                  <a:srgbClr val="000000"/>
                </a:solidFill>
              </a:rPr>
              <a:t>Geolocalización, Gamificación, Robótica e Inteligencia Artificial) aplicadas a diversas áreas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>
                <a:solidFill>
                  <a:srgbClr val="000000"/>
                </a:solidFill>
              </a:rPr>
              <a:t> 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>
                <a:solidFill>
                  <a:srgbClr val="000000"/>
                </a:solidFill>
              </a:rPr>
              <a:t>Twitter: @noelia_nmarg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800">
                <a:solidFill>
                  <a:srgbClr val="000000"/>
                </a:solidFill>
              </a:rPr>
              <a:t>Página web profesional: </a:t>
            </a:r>
            <a:r>
              <a:rPr lang="es-ES" sz="1800" u="sng">
                <a:solidFill>
                  <a:schemeClr val="hlink"/>
                </a:solidFill>
                <a:hlinkClick r:id="rId3"/>
              </a:rPr>
              <a:t>https://realidadaumentadayotras.jimdofree.com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cxnSp>
        <p:nvCxnSpPr>
          <p:cNvPr id="75" name="Google Shape;75;p2"/>
          <p:cNvCxnSpPr/>
          <p:nvPr/>
        </p:nvCxnSpPr>
        <p:spPr>
          <a:xfrm>
            <a:off x="625051" y="147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6" name="Google Shape;76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5025" y="1822550"/>
            <a:ext cx="2558266" cy="292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>
            <p:ph idx="4294967295" type="title"/>
          </p:nvPr>
        </p:nvSpPr>
        <p:spPr>
          <a:xfrm>
            <a:off x="1048350" y="20935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200"/>
              <a:t>AUMENTATY AUTHOR: Programa de ordenador</a:t>
            </a:r>
            <a:endParaRPr sz="2200"/>
          </a:p>
        </p:txBody>
      </p:sp>
      <p:pic>
        <p:nvPicPr>
          <p:cNvPr descr="medios de transp.png" id="212" name="Google Shape;21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199" y="803525"/>
            <a:ext cx="7591487" cy="597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>
            <p:ph idx="4294967295" type="title"/>
          </p:nvPr>
        </p:nvSpPr>
        <p:spPr>
          <a:xfrm>
            <a:off x="1109877" y="21684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600"/>
              <a:t>EJEMPLOS AUMENTATY AUTHOR</a:t>
            </a:r>
            <a:endParaRPr sz="2600"/>
          </a:p>
        </p:txBody>
      </p:sp>
      <p:pic>
        <p:nvPicPr>
          <p:cNvPr descr="author.jpg" id="218" name="Google Shape;21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24" y="1052199"/>
            <a:ext cx="8398749" cy="53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/>
          <p:nvPr>
            <p:ph idx="4294967295" type="title"/>
          </p:nvPr>
        </p:nvSpPr>
        <p:spPr>
          <a:xfrm>
            <a:off x="1048350" y="39452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1800"/>
              <a:t>Aumentando la información de libros con modelos 3D y capas de información virtual. Ejemplos con la app Augment</a:t>
            </a:r>
            <a:endParaRPr sz="1800"/>
          </a:p>
        </p:txBody>
      </p:sp>
      <p:pic>
        <p:nvPicPr>
          <p:cNvPr descr="IMG_3644.JPG" id="224" name="Google Shape;22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201" y="1225440"/>
            <a:ext cx="3059201" cy="54412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3643.JPG" id="225" name="Google Shape;22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282" y="1129827"/>
            <a:ext cx="3166725" cy="563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/>
          <p:nvPr>
            <p:ph idx="4294967295" type="title"/>
          </p:nvPr>
        </p:nvSpPr>
        <p:spPr>
          <a:xfrm>
            <a:off x="0" y="5948082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Augment</a:t>
            </a:r>
            <a:endParaRPr/>
          </a:p>
        </p:txBody>
      </p:sp>
      <p:pic>
        <p:nvPicPr>
          <p:cNvPr descr="IMG_8298.JPG" id="231" name="Google Shape;23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6768" y="59213"/>
            <a:ext cx="3087232" cy="66848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304.JPG" id="232" name="Google Shape;23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8242" y="173113"/>
            <a:ext cx="3034631" cy="6570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7965.JPG" id="233" name="Google Shape;233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2714" y="961933"/>
            <a:ext cx="2253452" cy="487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8"/>
          <p:cNvSpPr txBox="1"/>
          <p:nvPr>
            <p:ph idx="4294967295"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MeasureKit  </a:t>
            </a:r>
            <a:endParaRPr/>
          </a:p>
        </p:txBody>
      </p:sp>
      <p:pic>
        <p:nvPicPr>
          <p:cNvPr descr="IMG_8358.JPG" id="239" name="Google Shape;23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8742" y="0"/>
            <a:ext cx="35277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 txBox="1"/>
          <p:nvPr>
            <p:ph idx="4294967295" type="title"/>
          </p:nvPr>
        </p:nvSpPr>
        <p:spPr>
          <a:xfrm>
            <a:off x="517190" y="1477116"/>
            <a:ext cx="75564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Expediciones: RA y RV</a:t>
            </a:r>
            <a:endParaRPr/>
          </a:p>
        </p:txBody>
      </p:sp>
      <p:pic>
        <p:nvPicPr>
          <p:cNvPr descr="IMG_8343.jpg" id="245" name="Google Shape;24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12402" y="0"/>
            <a:ext cx="31671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0"/>
          <p:cNvSpPr txBox="1"/>
          <p:nvPr>
            <p:ph idx="4294967295" type="title"/>
          </p:nvPr>
        </p:nvSpPr>
        <p:spPr>
          <a:xfrm>
            <a:off x="1114050" y="4175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Waazy </a:t>
            </a:r>
            <a:endParaRPr/>
          </a:p>
        </p:txBody>
      </p:sp>
      <p:pic>
        <p:nvPicPr>
          <p:cNvPr descr="IMG_9722.PNG" id="251" name="Google Shape;25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4038" y="1060690"/>
            <a:ext cx="2568399" cy="55614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718.PNG" id="252" name="Google Shape;25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3114" y="603877"/>
            <a:ext cx="2818575" cy="6103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 txBox="1"/>
          <p:nvPr>
            <p:ph idx="4294967295" type="title"/>
          </p:nvPr>
        </p:nvSpPr>
        <p:spPr>
          <a:xfrm>
            <a:off x="498474" y="-73959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kouji</a:t>
            </a:r>
            <a:endParaRPr/>
          </a:p>
        </p:txBody>
      </p:sp>
      <p:pic>
        <p:nvPicPr>
          <p:cNvPr descr="IMG_9719.PNG" id="258" name="Google Shape;25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2083" y="0"/>
            <a:ext cx="3091802" cy="6694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560.PNG" id="259" name="Google Shape;25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47219" y="0"/>
            <a:ext cx="31671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2"/>
          <p:cNvSpPr txBox="1"/>
          <p:nvPr>
            <p:ph idx="4294967295" type="title"/>
          </p:nvPr>
        </p:nvSpPr>
        <p:spPr>
          <a:xfrm>
            <a:off x="565589" y="0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LeoARCamera</a:t>
            </a:r>
            <a:endParaRPr/>
          </a:p>
        </p:txBody>
      </p:sp>
      <p:pic>
        <p:nvPicPr>
          <p:cNvPr descr="IMG_9720.PNG" id="265" name="Google Shape;26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0902" y="1274524"/>
            <a:ext cx="2051489" cy="4442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721.PNG" id="266" name="Google Shape;26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0435" y="577235"/>
            <a:ext cx="2855486" cy="6183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320.PNG" id="267" name="Google Shape;26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89662" y="19895"/>
            <a:ext cx="31671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3"/>
          <p:cNvSpPr txBox="1"/>
          <p:nvPr>
            <p:ph idx="4294967295" type="title"/>
          </p:nvPr>
        </p:nvSpPr>
        <p:spPr>
          <a:xfrm>
            <a:off x="734975" y="21072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Yo fun smart</a:t>
            </a:r>
            <a:endParaRPr/>
          </a:p>
        </p:txBody>
      </p:sp>
      <p:pic>
        <p:nvPicPr>
          <p:cNvPr descr="IMG_9725.PNG" id="273" name="Google Shape;27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342" y="1044964"/>
            <a:ext cx="2428171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723.jpg" id="274" name="Google Shape;27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4478" y="987514"/>
            <a:ext cx="2613621" cy="5659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724.jpg" id="275" name="Google Shape;27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5134" y="210732"/>
            <a:ext cx="3009234" cy="6515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"/>
          <p:cNvSpPr/>
          <p:nvPr/>
        </p:nvSpPr>
        <p:spPr>
          <a:xfrm>
            <a:off x="2135787" y="3024695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"/>
          <p:cNvSpPr/>
          <p:nvPr/>
        </p:nvSpPr>
        <p:spPr>
          <a:xfrm>
            <a:off x="0" y="0"/>
            <a:ext cx="1763205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"/>
          <p:cNvSpPr txBox="1"/>
          <p:nvPr>
            <p:ph type="title"/>
          </p:nvPr>
        </p:nvSpPr>
        <p:spPr>
          <a:xfrm>
            <a:off x="4740257" y="191659"/>
            <a:ext cx="531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800"/>
              <a:t>Contenidos</a:t>
            </a:r>
            <a:endParaRPr sz="2800">
              <a:solidFill>
                <a:srgbClr val="434343"/>
              </a:solidFill>
            </a:endParaRPr>
          </a:p>
        </p:txBody>
      </p:sp>
      <p:sp>
        <p:nvSpPr>
          <p:cNvPr id="84" name="Google Shape;84;p3"/>
          <p:cNvSpPr txBox="1"/>
          <p:nvPr>
            <p:ph idx="2" type="title"/>
          </p:nvPr>
        </p:nvSpPr>
        <p:spPr>
          <a:xfrm>
            <a:off x="3006475" y="1615125"/>
            <a:ext cx="54957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Aproximación conceptual: realidad aumentada, modelado en 3D e impresión en 3D</a:t>
            </a:r>
            <a:endParaRPr/>
          </a:p>
        </p:txBody>
      </p:sp>
      <p:sp>
        <p:nvSpPr>
          <p:cNvPr id="85" name="Google Shape;85;p3"/>
          <p:cNvSpPr txBox="1"/>
          <p:nvPr>
            <p:ph idx="4" type="title"/>
          </p:nvPr>
        </p:nvSpPr>
        <p:spPr>
          <a:xfrm>
            <a:off x="2953999" y="2983950"/>
            <a:ext cx="56043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Herramientas y propuestas didácticas de realidad aumentada y modelado en 3D en educación</a:t>
            </a:r>
            <a:endParaRPr/>
          </a:p>
        </p:txBody>
      </p:sp>
      <p:sp>
        <p:nvSpPr>
          <p:cNvPr id="86" name="Google Shape;86;p3"/>
          <p:cNvSpPr txBox="1"/>
          <p:nvPr>
            <p:ph idx="6" type="title"/>
          </p:nvPr>
        </p:nvSpPr>
        <p:spPr>
          <a:xfrm>
            <a:off x="3006487" y="4261072"/>
            <a:ext cx="53112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Aplicaciones para el escaneo en 3D y galerías de Objetos en 3D</a:t>
            </a:r>
            <a:endParaRPr/>
          </a:p>
        </p:txBody>
      </p:sp>
      <p:sp>
        <p:nvSpPr>
          <p:cNvPr id="87" name="Google Shape;87;p3"/>
          <p:cNvSpPr txBox="1"/>
          <p:nvPr>
            <p:ph idx="8" type="title"/>
          </p:nvPr>
        </p:nvSpPr>
        <p:spPr>
          <a:xfrm>
            <a:off x="1881897" y="3077903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2</a:t>
            </a:r>
            <a:endParaRPr/>
          </a:p>
        </p:txBody>
      </p:sp>
      <p:sp>
        <p:nvSpPr>
          <p:cNvPr id="88" name="Google Shape;88;p3"/>
          <p:cNvSpPr txBox="1"/>
          <p:nvPr>
            <p:ph idx="6" type="title"/>
          </p:nvPr>
        </p:nvSpPr>
        <p:spPr>
          <a:xfrm>
            <a:off x="2982776" y="5640450"/>
            <a:ext cx="5688000" cy="90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/>
              <a:t>Experiencias de uso de tecnologías de realidad aumentada y modelado en 3D en diferentes áreas de conocimiento</a:t>
            </a: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2135787" y="1653095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"/>
          <p:cNvSpPr txBox="1"/>
          <p:nvPr>
            <p:ph idx="8" type="title"/>
          </p:nvPr>
        </p:nvSpPr>
        <p:spPr>
          <a:xfrm>
            <a:off x="1881897" y="1706303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1</a:t>
            </a: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2135787" y="5539295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"/>
          <p:cNvSpPr txBox="1"/>
          <p:nvPr>
            <p:ph idx="8" type="title"/>
          </p:nvPr>
        </p:nvSpPr>
        <p:spPr>
          <a:xfrm>
            <a:off x="1881897" y="5592503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4</a:t>
            </a: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2135787" y="4320095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"/>
          <p:cNvSpPr txBox="1"/>
          <p:nvPr>
            <p:ph idx="8" type="title"/>
          </p:nvPr>
        </p:nvSpPr>
        <p:spPr>
          <a:xfrm>
            <a:off x="1881897" y="4373303"/>
            <a:ext cx="12588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ES"/>
              <a:t>3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/>
          <p:nvPr>
            <p:ph idx="4294967295" type="title"/>
          </p:nvPr>
        </p:nvSpPr>
        <p:spPr>
          <a:xfrm>
            <a:off x="498474" y="29568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400"/>
              <a:t>AR 3D SCIENCE</a:t>
            </a:r>
            <a:br>
              <a:rPr lang="es-ES" sz="2400"/>
            </a:br>
            <a:r>
              <a:rPr lang="es-ES" sz="2400"/>
              <a:t>(Biología, química y física)</a:t>
            </a:r>
            <a:endParaRPr sz="2400"/>
          </a:p>
        </p:txBody>
      </p:sp>
      <p:pic>
        <p:nvPicPr>
          <p:cNvPr descr="90343bc1-4c0b-4d11-b7a0-4380cfe63721.jpg" id="281" name="Google Shape;28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775" y="922298"/>
            <a:ext cx="3355474" cy="5965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e0c3c3b-22ba-4265-8b11-79e5722c2ad7.jpg" id="282" name="Google Shape;282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7700" y="-7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5"/>
          <p:cNvSpPr txBox="1"/>
          <p:nvPr>
            <p:ph idx="4294967295" type="title"/>
          </p:nvPr>
        </p:nvSpPr>
        <p:spPr>
          <a:xfrm>
            <a:off x="364790" y="123147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400"/>
              <a:t>Realidad Aumentada Demo Edtech</a:t>
            </a:r>
            <a:endParaRPr sz="2400"/>
          </a:p>
        </p:txBody>
      </p:sp>
      <p:pic>
        <p:nvPicPr>
          <p:cNvPr descr="02171a90-2cc0-4341-828d-fbf48b729202.jpg" id="288" name="Google Shape;28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029369"/>
            <a:ext cx="2967790" cy="3957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607a8933-e133-4fb7-bece-f3321cefe3f8.jpg" id="289" name="Google Shape;28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83092" y="2860841"/>
            <a:ext cx="2707106" cy="3609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602f01-00e6-4461-b648-8b5aab99f6a9.jpg" id="290" name="Google Shape;29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4605" y="902368"/>
            <a:ext cx="3418974" cy="455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6"/>
          <p:cNvSpPr txBox="1"/>
          <p:nvPr>
            <p:ph idx="4294967295" type="title"/>
          </p:nvPr>
        </p:nvSpPr>
        <p:spPr>
          <a:xfrm>
            <a:off x="1109163" y="767489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Electirc Circuit Augmented Reality App</a:t>
            </a:r>
            <a:endParaRPr/>
          </a:p>
        </p:txBody>
      </p:sp>
      <p:pic>
        <p:nvPicPr>
          <p:cNvPr descr="afc87218-a8b2-45a2-88b8-c83db5fcecf8.jpg" id="296" name="Google Shape;29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435" y="1600076"/>
            <a:ext cx="8054788" cy="4530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/>
          <p:nvPr>
            <p:ph idx="4294967295" type="title"/>
          </p:nvPr>
        </p:nvSpPr>
        <p:spPr>
          <a:xfrm>
            <a:off x="498474" y="0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QuimicAR</a:t>
            </a:r>
            <a:endParaRPr/>
          </a:p>
        </p:txBody>
      </p:sp>
      <p:pic>
        <p:nvPicPr>
          <p:cNvPr descr="b92db81c-71c4-4809-bc77-f5158d2e425a.jpg" id="302" name="Google Shape;30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5447" y="628316"/>
            <a:ext cx="3504197" cy="62296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8218bb5-b671-4d09-9577-43893245851b.jpg" id="303" name="Google Shape;30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294" y="628316"/>
            <a:ext cx="3466599" cy="6162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/>
          <p:nvPr>
            <p:ph idx="4294967295" type="title"/>
          </p:nvPr>
        </p:nvSpPr>
        <p:spPr>
          <a:xfrm>
            <a:off x="1068100" y="404899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QUIVER</a:t>
            </a:r>
            <a:endParaRPr/>
          </a:p>
        </p:txBody>
      </p:sp>
      <p:pic>
        <p:nvPicPr>
          <p:cNvPr descr="IMG_6853.jpg" id="309" name="Google Shape;30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66764" y="1379804"/>
            <a:ext cx="4268987" cy="2405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llSizeRender 15.jpg" id="310" name="Google Shape;31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393" y="1357835"/>
            <a:ext cx="3418884" cy="2564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llSizeRender 19.jpg" id="311" name="Google Shape;31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4770" y="4220551"/>
            <a:ext cx="3196088" cy="23970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llSizeRender 14.jpg" id="312" name="Google Shape;31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9712" y="4075640"/>
            <a:ext cx="3417292" cy="2562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/>
          <p:nvPr>
            <p:ph idx="4294967295" type="title"/>
          </p:nvPr>
        </p:nvSpPr>
        <p:spPr>
          <a:xfrm>
            <a:off x="679776" y="898223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EJEMPLOS QUIVER</a:t>
            </a:r>
            <a:endParaRPr/>
          </a:p>
        </p:txBody>
      </p:sp>
      <p:pic>
        <p:nvPicPr>
          <p:cNvPr descr="FullSizeRender.jpg" id="318" name="Google Shape;31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57" y="2069873"/>
            <a:ext cx="4958899" cy="3719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168.jpg" id="319" name="Google Shape;31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1557" y="1492617"/>
            <a:ext cx="3776641" cy="5035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0"/>
          <p:cNvSpPr txBox="1"/>
          <p:nvPr>
            <p:ph idx="4294967295" type="title"/>
          </p:nvPr>
        </p:nvSpPr>
        <p:spPr>
          <a:xfrm>
            <a:off x="900176" y="488869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CHROMVILLE</a:t>
            </a:r>
            <a:endParaRPr/>
          </a:p>
        </p:txBody>
      </p:sp>
      <p:pic>
        <p:nvPicPr>
          <p:cNvPr descr="27 mar 2016 09-51-48.jpg" id="325" name="Google Shape;32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2369" y="1112570"/>
            <a:ext cx="3650366" cy="27227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7 mar 2016 09-50-45.jpg" id="326" name="Google Shape;326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858" y="3915272"/>
            <a:ext cx="4052646" cy="27898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7 mar 2016 09-49-42.jpg" id="327" name="Google Shape;327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42369" y="4068141"/>
            <a:ext cx="3650366" cy="26369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9577.PNG" id="328" name="Google Shape;328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3424" y="1175547"/>
            <a:ext cx="4052647" cy="2624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1"/>
          <p:cNvSpPr txBox="1"/>
          <p:nvPr>
            <p:ph idx="4294967295" type="title"/>
          </p:nvPr>
        </p:nvSpPr>
        <p:spPr>
          <a:xfrm>
            <a:off x="994633" y="730283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BARCY</a:t>
            </a:r>
            <a:endParaRPr/>
          </a:p>
        </p:txBody>
      </p:sp>
      <p:pic>
        <p:nvPicPr>
          <p:cNvPr descr="IMG_9576.PNG" id="334" name="Google Shape;33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526726"/>
            <a:ext cx="9143999" cy="5140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/>
          <p:nvPr>
            <p:ph idx="4294967295" type="title"/>
          </p:nvPr>
        </p:nvSpPr>
        <p:spPr>
          <a:xfrm>
            <a:off x="910671" y="520357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AR FLASHCARDS ANIMAL ALPHABET</a:t>
            </a:r>
            <a:endParaRPr/>
          </a:p>
        </p:txBody>
      </p:sp>
      <p:pic>
        <p:nvPicPr>
          <p:cNvPr descr="27 mar 2016 09-48-39.jpg" id="340" name="Google Shape;34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8159" y="2066915"/>
            <a:ext cx="3293647" cy="4396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llSizeRender 13.jpg" id="341" name="Google Shape;341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9066" y="1314321"/>
            <a:ext cx="3558006" cy="2668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5143.jpg" id="342" name="Google Shape;34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2853" y="4129453"/>
            <a:ext cx="2604219" cy="2604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3"/>
          <p:cNvSpPr txBox="1"/>
          <p:nvPr>
            <p:ph idx="4294967295" type="title"/>
          </p:nvPr>
        </p:nvSpPr>
        <p:spPr>
          <a:xfrm>
            <a:off x="795223" y="588788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AR FLASHCARDS SPACE</a:t>
            </a:r>
            <a:endParaRPr/>
          </a:p>
        </p:txBody>
      </p:sp>
      <p:pic>
        <p:nvPicPr>
          <p:cNvPr descr="IMG_0128.jpg" id="348" name="Google Shape;348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274" y="1600200"/>
            <a:ext cx="3732344" cy="4976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127.jpg" id="349" name="Google Shape;34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6997" y="1600200"/>
            <a:ext cx="3794808" cy="5059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0" name="Google Shape;100;p4"/>
          <p:cNvCxnSpPr/>
          <p:nvPr/>
        </p:nvCxnSpPr>
        <p:spPr>
          <a:xfrm>
            <a:off x="4778200" y="4469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4"/>
          <p:cNvSpPr txBox="1"/>
          <p:nvPr>
            <p:ph type="title"/>
          </p:nvPr>
        </p:nvSpPr>
        <p:spPr>
          <a:xfrm>
            <a:off x="4598900" y="2751075"/>
            <a:ext cx="37347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>
                <a:solidFill>
                  <a:srgbClr val="434343"/>
                </a:solidFill>
              </a:rPr>
              <a:t>1. </a:t>
            </a:r>
            <a:r>
              <a:rPr lang="es-ES"/>
              <a:t>Aproximación conceptual: Realidad aumentada, modelado en 3D e impresión en 3D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4"/>
          <p:cNvSpPr txBox="1"/>
          <p:nvPr>
            <p:ph idx="4294967295" type="title"/>
          </p:nvPr>
        </p:nvSpPr>
        <p:spPr>
          <a:xfrm>
            <a:off x="931662" y="473328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WallaMe</a:t>
            </a:r>
            <a:endParaRPr/>
          </a:p>
        </p:txBody>
      </p:sp>
      <p:pic>
        <p:nvPicPr>
          <p:cNvPr descr="IMG_4199.PNG" id="355" name="Google Shape;35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4875" y="1265975"/>
            <a:ext cx="2948150" cy="5243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201.PNG" id="356" name="Google Shape;35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6724" y="1315957"/>
            <a:ext cx="2882163" cy="5126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5"/>
          <p:cNvSpPr txBox="1"/>
          <p:nvPr>
            <p:ph idx="4294967295" type="title"/>
          </p:nvPr>
        </p:nvSpPr>
        <p:spPr>
          <a:xfrm>
            <a:off x="338053" y="216726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400"/>
              <a:t>DESCARGA DE .APK</a:t>
            </a:r>
            <a:endParaRPr sz="2400"/>
          </a:p>
        </p:txBody>
      </p:sp>
      <p:pic>
        <p:nvPicPr>
          <p:cNvPr descr="b09f73e2-84e7-45f7-840a-09537732d0f2.JPG" id="362" name="Google Shape;36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5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6"/>
          <p:cNvSpPr txBox="1"/>
          <p:nvPr>
            <p:ph idx="4294967295" type="title"/>
          </p:nvPr>
        </p:nvSpPr>
        <p:spPr>
          <a:xfrm>
            <a:off x="338050" y="216725"/>
            <a:ext cx="79392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400"/>
              <a:t>DESCARGA DE .APK</a:t>
            </a:r>
            <a:endParaRPr sz="2400"/>
          </a:p>
        </p:txBody>
      </p:sp>
      <p:pic>
        <p:nvPicPr>
          <p:cNvPr descr="6a15157b-b3df-478e-a029-9da069f2157a.JPG" id="368" name="Google Shape;36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4662" y="0"/>
            <a:ext cx="38576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88fe10d5-0b99-4bae-8476-2f734a8db1b3.JPG" id="373" name="Google Shape;37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5975" y="0"/>
            <a:ext cx="38576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7"/>
          <p:cNvSpPr txBox="1"/>
          <p:nvPr>
            <p:ph idx="4294967295" type="title"/>
          </p:nvPr>
        </p:nvSpPr>
        <p:spPr>
          <a:xfrm>
            <a:off x="338050" y="216725"/>
            <a:ext cx="79392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400"/>
              <a:t>DESCARGA DE .APK</a:t>
            </a:r>
            <a:endParaRPr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8"/>
          <p:cNvSpPr txBox="1"/>
          <p:nvPr>
            <p:ph idx="4294967295" type="title"/>
          </p:nvPr>
        </p:nvSpPr>
        <p:spPr>
          <a:xfrm>
            <a:off x="942156" y="383906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ZOOKAZAM</a:t>
            </a:r>
            <a:endParaRPr/>
          </a:p>
        </p:txBody>
      </p:sp>
      <p:pic>
        <p:nvPicPr>
          <p:cNvPr descr="IMG_6531.jpg" id="380" name="Google Shape;38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6711" y="1346301"/>
            <a:ext cx="2799122" cy="49684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533.jpg" id="381" name="Google Shape;38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1836" y="1346301"/>
            <a:ext cx="2942164" cy="52223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8315.JPG" id="382" name="Google Shape;38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65095"/>
            <a:ext cx="3098781" cy="551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"/>
          <p:cNvSpPr txBox="1"/>
          <p:nvPr>
            <p:ph idx="4294967295" type="title"/>
          </p:nvPr>
        </p:nvSpPr>
        <p:spPr>
          <a:xfrm>
            <a:off x="642386" y="504817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JigSpace</a:t>
            </a:r>
            <a:endParaRPr/>
          </a:p>
        </p:txBody>
      </p:sp>
      <p:pic>
        <p:nvPicPr>
          <p:cNvPr descr="IMG_4182.PNG" id="388" name="Google Shape;38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95237"/>
            <a:ext cx="9144000" cy="5140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4193.PNG" id="393" name="Google Shape;393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48289"/>
            <a:ext cx="9144000" cy="514093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0"/>
          <p:cNvSpPr txBox="1"/>
          <p:nvPr>
            <p:ph idx="4294967295" type="title"/>
          </p:nvPr>
        </p:nvSpPr>
        <p:spPr>
          <a:xfrm>
            <a:off x="642386" y="504817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JigSpace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"/>
          <p:cNvSpPr txBox="1"/>
          <p:nvPr>
            <p:ph idx="4294967295" type="title"/>
          </p:nvPr>
        </p:nvSpPr>
        <p:spPr>
          <a:xfrm>
            <a:off x="879185" y="66730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AR DINOPARK /ANIMAL CAM</a:t>
            </a:r>
            <a:endParaRPr/>
          </a:p>
        </p:txBody>
      </p:sp>
      <p:pic>
        <p:nvPicPr>
          <p:cNvPr descr="IMG_0111.jpg" id="400" name="Google Shape;40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397" y="1872873"/>
            <a:ext cx="4429387" cy="38287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141.jpg" id="401" name="Google Shape;401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9865" y="2100773"/>
            <a:ext cx="4076442" cy="3057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2"/>
          <p:cNvSpPr txBox="1"/>
          <p:nvPr>
            <p:ph idx="4294967295" type="title"/>
          </p:nvPr>
        </p:nvSpPr>
        <p:spPr>
          <a:xfrm>
            <a:off x="900175" y="572838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Chromville (Zoe)</a:t>
            </a:r>
            <a:endParaRPr/>
          </a:p>
        </p:txBody>
      </p:sp>
      <p:pic>
        <p:nvPicPr>
          <p:cNvPr descr="IMG_6131.jpg" id="407" name="Google Shape;40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953" y="1596650"/>
            <a:ext cx="8792633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3"/>
          <p:cNvSpPr txBox="1"/>
          <p:nvPr>
            <p:ph idx="4294967295" type="title"/>
          </p:nvPr>
        </p:nvSpPr>
        <p:spPr>
          <a:xfrm>
            <a:off x="679775" y="45738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Chromville Science</a:t>
            </a:r>
            <a:endParaRPr/>
          </a:p>
        </p:txBody>
      </p:sp>
      <p:pic>
        <p:nvPicPr>
          <p:cNvPr descr="IMG_6130.jpg" id="413" name="Google Shape;41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77341"/>
            <a:ext cx="9144000" cy="5158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" name="Google Shape;107;p5"/>
          <p:cNvCxnSpPr/>
          <p:nvPr/>
        </p:nvCxnSpPr>
        <p:spPr>
          <a:xfrm>
            <a:off x="4233900" y="13266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" name="Google Shape;108;p5"/>
          <p:cNvSpPr txBox="1"/>
          <p:nvPr>
            <p:ph idx="1" type="body"/>
          </p:nvPr>
        </p:nvSpPr>
        <p:spPr>
          <a:xfrm>
            <a:off x="730775" y="1427075"/>
            <a:ext cx="7665300" cy="12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600">
                <a:solidFill>
                  <a:schemeClr val="accent2"/>
                </a:solidFill>
              </a:rPr>
              <a:t>Es una tecnología que nos permite proyectar modelos tridimensionales y capas de información virtual en el escenario físico real para amplificarlo y enriquecerlo. De este modo hace posible la creación de escenarios de aprendizaje mixtos, combinados a partir de los cuales el alumnado recibe estímulos de contexto real y del contexto virtual, potenciando así el aprendizaje.</a:t>
            </a:r>
            <a:endParaRPr sz="16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sz="1100">
                <a:solidFill>
                  <a:schemeClr val="accent2"/>
                </a:solidFill>
              </a:rPr>
              <a:t>Ejemplo de escenario de realidad aumentada mediante la combinación de elementos físicos y reales y elementos virtual para la creación de escenarios de aprendizaje mixtos. </a:t>
            </a:r>
            <a:r>
              <a:rPr lang="es-ES" sz="1100">
                <a:solidFill>
                  <a:schemeClr val="accent2"/>
                </a:solidFill>
              </a:rPr>
              <a:t>Fuente: Elaboración propia.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109" name="Google Shape;109;p5"/>
          <p:cNvSpPr txBox="1"/>
          <p:nvPr>
            <p:ph type="title"/>
          </p:nvPr>
        </p:nvSpPr>
        <p:spPr>
          <a:xfrm>
            <a:off x="-76200" y="399425"/>
            <a:ext cx="91440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/>
              <a:t>Realidad aumentada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descr="IMG_7754 2.JPG" id="110" name="Google Shape;11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6574" y="3089525"/>
            <a:ext cx="4258351" cy="249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5"/>
          <p:cNvSpPr txBox="1"/>
          <p:nvPr>
            <p:ph idx="4294967295" type="title"/>
          </p:nvPr>
        </p:nvSpPr>
        <p:spPr>
          <a:xfrm>
            <a:off x="418822" y="270199"/>
            <a:ext cx="6771300" cy="6882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-ES" sz="2000">
                <a:solidFill>
                  <a:schemeClr val="accent2"/>
                </a:solidFill>
              </a:rPr>
              <a:t>APP ARYZON </a:t>
            </a:r>
            <a:br>
              <a:rPr b="1" lang="es-ES" sz="2000">
                <a:solidFill>
                  <a:schemeClr val="accent2"/>
                </a:solidFill>
              </a:rPr>
            </a:br>
            <a:r>
              <a:rPr b="1" lang="es-ES" sz="2000">
                <a:solidFill>
                  <a:schemeClr val="accent2"/>
                </a:solidFill>
              </a:rPr>
              <a:t>AR STUDIO</a:t>
            </a:r>
            <a:endParaRPr b="1" sz="2000">
              <a:solidFill>
                <a:schemeClr val="accent2"/>
              </a:solidFill>
            </a:endParaRPr>
          </a:p>
        </p:txBody>
      </p:sp>
      <p:pic>
        <p:nvPicPr>
          <p:cNvPr descr="IMG_6671.PNG" id="419" name="Google Shape;41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0160" y="0"/>
            <a:ext cx="31710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70.PNG" id="420" name="Google Shape;42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448" y="1046483"/>
            <a:ext cx="2597006" cy="5623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74.PNG" id="421" name="Google Shape;421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76820" y="0"/>
            <a:ext cx="31671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6"/>
          <p:cNvSpPr txBox="1"/>
          <p:nvPr>
            <p:ph idx="4294967295" type="title"/>
          </p:nvPr>
        </p:nvSpPr>
        <p:spPr>
          <a:xfrm>
            <a:off x="667354" y="200385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-ES" sz="2400">
                <a:solidFill>
                  <a:schemeClr val="accent2"/>
                </a:solidFill>
              </a:rPr>
              <a:t>APP ARYZON AR STUDIO</a:t>
            </a:r>
            <a:endParaRPr b="1" sz="2400">
              <a:solidFill>
                <a:schemeClr val="accent2"/>
              </a:solidFill>
            </a:endParaRPr>
          </a:p>
        </p:txBody>
      </p:sp>
      <p:pic>
        <p:nvPicPr>
          <p:cNvPr descr="IMG_6669.PNG" id="427" name="Google Shape;42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5385"/>
            <a:ext cx="2597006" cy="56233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67.PNG" id="428" name="Google Shape;42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8857" y="1011208"/>
            <a:ext cx="2662169" cy="57644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63.JPG" id="429" name="Google Shape;429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2097" y="576154"/>
            <a:ext cx="2901099" cy="6281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7"/>
          <p:cNvSpPr txBox="1"/>
          <p:nvPr>
            <p:ph idx="4294967295" type="title"/>
          </p:nvPr>
        </p:nvSpPr>
        <p:spPr>
          <a:xfrm>
            <a:off x="498473" y="355485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-ES" sz="2400">
                <a:solidFill>
                  <a:schemeClr val="accent2"/>
                </a:solidFill>
              </a:rPr>
              <a:t>AR VIEWER</a:t>
            </a:r>
            <a:endParaRPr b="1" sz="2400">
              <a:solidFill>
                <a:schemeClr val="accent2"/>
              </a:solidFill>
            </a:endParaRPr>
          </a:p>
        </p:txBody>
      </p:sp>
      <p:pic>
        <p:nvPicPr>
          <p:cNvPr descr="IMG_6675.PNG" id="435" name="Google Shape;435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348" y="1117032"/>
            <a:ext cx="2542704" cy="5505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77.PNG" id="436" name="Google Shape;436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67097" y="364505"/>
            <a:ext cx="2901099" cy="6281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45.jpg" id="437" name="Google Shape;437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2719" y="223406"/>
            <a:ext cx="3251281" cy="6517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8"/>
          <p:cNvSpPr txBox="1"/>
          <p:nvPr>
            <p:ph idx="4294967295" type="title"/>
          </p:nvPr>
        </p:nvSpPr>
        <p:spPr>
          <a:xfrm>
            <a:off x="644225" y="3547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-ES">
                <a:solidFill>
                  <a:schemeClr val="accent2"/>
                </a:solidFill>
              </a:rPr>
              <a:t>OBJECT VIEWER</a:t>
            </a:r>
            <a:endParaRPr b="1">
              <a:solidFill>
                <a:schemeClr val="accent2"/>
              </a:solidFill>
            </a:endParaRPr>
          </a:p>
        </p:txBody>
      </p:sp>
      <p:pic>
        <p:nvPicPr>
          <p:cNvPr descr="Captura de pantalla 2019-11-11 a las 18.49.57.png" id="443" name="Google Shape;44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260" y="1799012"/>
            <a:ext cx="4139117" cy="4541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47.jpg" id="444" name="Google Shape;444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4607" y="0"/>
            <a:ext cx="316718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9"/>
          <p:cNvSpPr txBox="1"/>
          <p:nvPr>
            <p:ph idx="4294967295" type="title"/>
          </p:nvPr>
        </p:nvSpPr>
        <p:spPr>
          <a:xfrm>
            <a:off x="473800" y="37155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-ES">
                <a:solidFill>
                  <a:schemeClr val="accent2"/>
                </a:solidFill>
              </a:rPr>
              <a:t>MOMENT AR, MR.BODY</a:t>
            </a:r>
            <a:endParaRPr b="1">
              <a:solidFill>
                <a:schemeClr val="accent2"/>
              </a:solidFill>
            </a:endParaRPr>
          </a:p>
        </p:txBody>
      </p:sp>
      <p:pic>
        <p:nvPicPr>
          <p:cNvPr descr="IMG_6122.jpg" id="450" name="Google Shape;45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7406" y="2540702"/>
            <a:ext cx="3016594" cy="42232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118.jpg" id="451" name="Google Shape;45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963628"/>
            <a:ext cx="3141082" cy="3600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120.jpg" id="452" name="Google Shape;452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97751" y="1610880"/>
            <a:ext cx="2687338" cy="3436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0"/>
          <p:cNvSpPr txBox="1"/>
          <p:nvPr>
            <p:ph idx="4294967295" type="title"/>
          </p:nvPr>
        </p:nvSpPr>
        <p:spPr>
          <a:xfrm rot="-5400000">
            <a:off x="-2757400" y="2352671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s-ES" sz="3200">
                <a:solidFill>
                  <a:schemeClr val="accent2"/>
                </a:solidFill>
              </a:rPr>
              <a:t>LEO AR CAMERA Y WAAZY</a:t>
            </a:r>
            <a:endParaRPr b="1" sz="3200">
              <a:solidFill>
                <a:schemeClr val="accent2"/>
              </a:solidFill>
            </a:endParaRPr>
          </a:p>
        </p:txBody>
      </p:sp>
      <p:pic>
        <p:nvPicPr>
          <p:cNvPr descr="IMG_6679.PNG" id="458" name="Google Shape;458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9548" y="-8361"/>
            <a:ext cx="3171040" cy="68663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680.PNG" id="459" name="Google Shape;45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32604" y="-1"/>
            <a:ext cx="3186655" cy="6900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1"/>
          <p:cNvSpPr txBox="1"/>
          <p:nvPr>
            <p:ph idx="4294967295" type="title"/>
          </p:nvPr>
        </p:nvSpPr>
        <p:spPr>
          <a:xfrm>
            <a:off x="620075" y="45195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COSPACES Edu</a:t>
            </a:r>
            <a:endParaRPr/>
          </a:p>
        </p:txBody>
      </p:sp>
      <p:pic>
        <p:nvPicPr>
          <p:cNvPr descr="Captura de pantalla 2019-02-10 a las 19.20.36.png" id="465" name="Google Shape;465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16385"/>
            <a:ext cx="9144000" cy="4876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2"/>
          <p:cNvSpPr txBox="1"/>
          <p:nvPr>
            <p:ph idx="4294967295" type="title"/>
          </p:nvPr>
        </p:nvSpPr>
        <p:spPr>
          <a:xfrm>
            <a:off x="578403" y="355222"/>
            <a:ext cx="6774986" cy="6499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 DE ESCENARIO DE RV CREADO CON LA APP COSPACES EDU</a:t>
            </a:r>
            <a:endParaRPr sz="2000"/>
          </a:p>
        </p:txBody>
      </p:sp>
      <p:pic>
        <p:nvPicPr>
          <p:cNvPr descr="IMG_8589.jpg" id="471" name="Google Shape;47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5429"/>
            <a:ext cx="9144000" cy="5013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3"/>
          <p:cNvSpPr txBox="1"/>
          <p:nvPr>
            <p:ph idx="4294967295" type="title"/>
          </p:nvPr>
        </p:nvSpPr>
        <p:spPr>
          <a:xfrm>
            <a:off x="552515" y="308464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 DE ESCENARIO DE RA CREADO CON LA APP COSPACES EDU</a:t>
            </a:r>
            <a:endParaRPr/>
          </a:p>
        </p:txBody>
      </p:sp>
      <p:pic>
        <p:nvPicPr>
          <p:cNvPr descr="IMG_8406.PNG" id="477" name="Google Shape;47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78000"/>
            <a:ext cx="9144000" cy="4624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4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64"/>
          <p:cNvSpPr txBox="1"/>
          <p:nvPr>
            <p:ph type="title"/>
          </p:nvPr>
        </p:nvSpPr>
        <p:spPr>
          <a:xfrm>
            <a:off x="73475" y="1680185"/>
            <a:ext cx="9144000" cy="283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7200">
                <a:solidFill>
                  <a:srgbClr val="434343"/>
                </a:solidFill>
              </a:rPr>
              <a:t>Ejemplos de modelado en 3D</a:t>
            </a:r>
            <a:endParaRPr sz="72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" name="Google Shape;116;p7"/>
          <p:cNvCxnSpPr/>
          <p:nvPr/>
        </p:nvCxnSpPr>
        <p:spPr>
          <a:xfrm>
            <a:off x="4233900" y="13266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p7"/>
          <p:cNvSpPr txBox="1"/>
          <p:nvPr>
            <p:ph idx="1" type="body"/>
          </p:nvPr>
        </p:nvSpPr>
        <p:spPr>
          <a:xfrm>
            <a:off x="808125" y="1708951"/>
            <a:ext cx="7650900" cy="3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600">
                <a:solidFill>
                  <a:schemeClr val="accent2"/>
                </a:solidFill>
              </a:rPr>
              <a:t>Es una tecnología que nos permite crear modelos tridimensionales a partir de figuras básicas (esfera, cono, cubo, cilindro, etc).</a:t>
            </a:r>
            <a:endParaRPr sz="16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40404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1100">
                <a:solidFill>
                  <a:srgbClr val="404040"/>
                </a:solidFill>
              </a:rPr>
              <a:t>Ejemplo de modelos tridimensionales creados con la plataforma de diseño y modelado Tinkercad. Fuente: Elaboración Propia.</a:t>
            </a:r>
            <a:endParaRPr sz="1100" u="sng">
              <a:solidFill>
                <a:schemeClr val="accent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500">
              <a:solidFill>
                <a:schemeClr val="accent2"/>
              </a:solidFill>
            </a:endParaRPr>
          </a:p>
        </p:txBody>
      </p:sp>
      <p:sp>
        <p:nvSpPr>
          <p:cNvPr id="118" name="Google Shape;118;p7"/>
          <p:cNvSpPr txBox="1"/>
          <p:nvPr>
            <p:ph type="title"/>
          </p:nvPr>
        </p:nvSpPr>
        <p:spPr>
          <a:xfrm>
            <a:off x="0" y="59700"/>
            <a:ext cx="9144000" cy="121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/>
              <a:t>Modelado en 3D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descr="tinkercad.jpg" id="119" name="Google Shape;1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3648" y="2559875"/>
            <a:ext cx="4013274" cy="28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65"/>
          <p:cNvSpPr txBox="1"/>
          <p:nvPr>
            <p:ph idx="4294967295" type="title"/>
          </p:nvPr>
        </p:nvSpPr>
        <p:spPr>
          <a:xfrm>
            <a:off x="952652" y="341921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3200">
                <a:solidFill>
                  <a:srgbClr val="93C01F"/>
                </a:solidFill>
              </a:rPr>
              <a:t>MODELADO EN 3D</a:t>
            </a:r>
            <a:endParaRPr sz="3200">
              <a:solidFill>
                <a:srgbClr val="93C01F"/>
              </a:solidFill>
            </a:endParaRPr>
          </a:p>
        </p:txBody>
      </p:sp>
      <p:sp>
        <p:nvSpPr>
          <p:cNvPr id="489" name="Google Shape;489;p65"/>
          <p:cNvSpPr txBox="1"/>
          <p:nvPr>
            <p:ph idx="4294967295" type="body"/>
          </p:nvPr>
        </p:nvSpPr>
        <p:spPr>
          <a:xfrm>
            <a:off x="404025" y="1113150"/>
            <a:ext cx="83793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>
                <a:solidFill>
                  <a:schemeClr val="dk2"/>
                </a:solidFill>
              </a:rPr>
              <a:t>Consiste en diseñar modelos tridimensionales para posteriormente insertarlos en el contexto real empleando tecnología de realidad aumentada o impresión 3D: </a:t>
            </a:r>
            <a:endParaRPr sz="20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http://realidadaumentadayotras.jimdo.com/modelado-3d-e-impresión-3d/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descr="IMG_9307.jpg" id="490" name="Google Shape;490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9107" y="3378665"/>
            <a:ext cx="1603086" cy="285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998" y="3378666"/>
            <a:ext cx="2217033" cy="295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77321" y="3378665"/>
            <a:ext cx="2217034" cy="295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6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26902" y="4091503"/>
            <a:ext cx="2269722" cy="1278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6"/>
          <p:cNvSpPr txBox="1"/>
          <p:nvPr>
            <p:ph idx="4294967295" type="title"/>
          </p:nvPr>
        </p:nvSpPr>
        <p:spPr>
          <a:xfrm>
            <a:off x="1026119" y="520357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123D Design de Autodesk</a:t>
            </a:r>
            <a:endParaRPr/>
          </a:p>
        </p:txBody>
      </p:sp>
      <p:pic>
        <p:nvPicPr>
          <p:cNvPr descr="IMG_0477.PNG" id="499" name="Google Shape;49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8561" y="1240551"/>
            <a:ext cx="4213087" cy="561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7"/>
          <p:cNvSpPr txBox="1"/>
          <p:nvPr>
            <p:ph idx="4294967295" type="title"/>
          </p:nvPr>
        </p:nvSpPr>
        <p:spPr>
          <a:xfrm>
            <a:off x="784728" y="41539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123D Design de Autodesk</a:t>
            </a:r>
            <a:endParaRPr/>
          </a:p>
        </p:txBody>
      </p:sp>
      <p:pic>
        <p:nvPicPr>
          <p:cNvPr descr="IMG_7178.jpg" id="505" name="Google Shape;50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600200"/>
            <a:ext cx="9144000" cy="5228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8"/>
          <p:cNvSpPr txBox="1"/>
          <p:nvPr>
            <p:ph idx="4294967295" type="title"/>
          </p:nvPr>
        </p:nvSpPr>
        <p:spPr>
          <a:xfrm>
            <a:off x="1048350" y="62427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3DC</a:t>
            </a:r>
            <a:endParaRPr/>
          </a:p>
        </p:txBody>
      </p:sp>
      <p:pic>
        <p:nvPicPr>
          <p:cNvPr id="511" name="Google Shape;511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268" y="1349365"/>
            <a:ext cx="8629464" cy="5634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736" y="56141"/>
            <a:ext cx="8957848" cy="6801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0032.JPG" id="521" name="Google Shape;52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87631"/>
            <a:ext cx="3952777" cy="52703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7174.JPG" id="522" name="Google Shape;52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52777" y="3804283"/>
            <a:ext cx="5420347" cy="3053717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70"/>
          <p:cNvSpPr txBox="1"/>
          <p:nvPr/>
        </p:nvSpPr>
        <p:spPr>
          <a:xfrm>
            <a:off x="708727" y="620490"/>
            <a:ext cx="5817234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3200" u="none" cap="none" strike="noStrike">
                <a:solidFill>
                  <a:schemeClr val="accent2"/>
                </a:solidFill>
              </a:rPr>
              <a:t>Aplicación móvil 3DC</a:t>
            </a:r>
            <a:endParaRPr b="1" i="0" sz="3200" u="none" cap="none" strike="noStrike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01051"/>
            <a:ext cx="9144000" cy="595694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71"/>
          <p:cNvSpPr txBox="1"/>
          <p:nvPr/>
        </p:nvSpPr>
        <p:spPr>
          <a:xfrm>
            <a:off x="521623" y="187807"/>
            <a:ext cx="5205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ES" sz="2800" u="none" cap="none" strike="noStrike">
                <a:solidFill>
                  <a:schemeClr val="accent2"/>
                </a:solidFill>
              </a:rPr>
              <a:t>Tinkercad</a:t>
            </a:r>
            <a:endParaRPr b="1" i="0" sz="2800" u="none" cap="none" strike="noStrike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2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72"/>
          <p:cNvSpPr txBox="1"/>
          <p:nvPr>
            <p:ph type="title"/>
          </p:nvPr>
        </p:nvSpPr>
        <p:spPr>
          <a:xfrm>
            <a:off x="961874" y="3873200"/>
            <a:ext cx="74937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7200">
                <a:solidFill>
                  <a:srgbClr val="434343"/>
                </a:solidFill>
              </a:rPr>
              <a:t>Ejemplo de escaneo en 3D</a:t>
            </a:r>
            <a:endParaRPr sz="72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3"/>
          <p:cNvSpPr txBox="1"/>
          <p:nvPr>
            <p:ph idx="4294967295" type="title"/>
          </p:nvPr>
        </p:nvSpPr>
        <p:spPr>
          <a:xfrm>
            <a:off x="1047110" y="824749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App para escanear en 3d: Qlone</a:t>
            </a:r>
            <a:endParaRPr/>
          </a:p>
        </p:txBody>
      </p:sp>
      <p:sp>
        <p:nvSpPr>
          <p:cNvPr id="541" name="Google Shape;541;p73"/>
          <p:cNvSpPr txBox="1"/>
          <p:nvPr>
            <p:ph idx="4294967295" type="body"/>
          </p:nvPr>
        </p:nvSpPr>
        <p:spPr>
          <a:xfrm>
            <a:off x="921166" y="1431395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u="sng">
                <a:solidFill>
                  <a:schemeClr val="hlink"/>
                </a:solidFill>
                <a:hlinkClick r:id="rId3"/>
              </a:rPr>
              <a:t>https://www.youtube.com/watch?v=0RI8lXi1GJo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IMG_2834.PNG" id="542" name="Google Shape;542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056" y="2563648"/>
            <a:ext cx="7177302" cy="4035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4"/>
          <p:cNvSpPr txBox="1"/>
          <p:nvPr>
            <p:ph idx="4294967295" type="title"/>
          </p:nvPr>
        </p:nvSpPr>
        <p:spPr>
          <a:xfrm>
            <a:off x="1036615" y="604328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Qlone</a:t>
            </a:r>
            <a:endParaRPr/>
          </a:p>
        </p:txBody>
      </p:sp>
      <p:pic>
        <p:nvPicPr>
          <p:cNvPr descr="IMG_2831.PNG" id="548" name="Google Shape;54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359" y="1600200"/>
            <a:ext cx="8291825" cy="4661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9"/>
          <p:cNvCxnSpPr/>
          <p:nvPr/>
        </p:nvCxnSpPr>
        <p:spPr>
          <a:xfrm>
            <a:off x="4233900" y="13266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p9"/>
          <p:cNvSpPr txBox="1"/>
          <p:nvPr>
            <p:ph type="title"/>
          </p:nvPr>
        </p:nvSpPr>
        <p:spPr>
          <a:xfrm>
            <a:off x="0" y="59700"/>
            <a:ext cx="9144000" cy="121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s-ES" sz="2400"/>
              <a:t>Impresión en 3D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descr="hephestos_bq_large.jpg" id="127" name="Google Shape;127;p9"/>
          <p:cNvPicPr preferRelativeResize="0"/>
          <p:nvPr/>
        </p:nvPicPr>
        <p:blipFill rotWithShape="1">
          <a:blip r:embed="rId3">
            <a:alphaModFix/>
          </a:blip>
          <a:srcRect b="4134" l="15605" r="14100" t="4807"/>
          <a:stretch/>
        </p:blipFill>
        <p:spPr>
          <a:xfrm>
            <a:off x="1756650" y="2519350"/>
            <a:ext cx="2465325" cy="3193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924.JPG" id="128" name="Google Shape;128;p9"/>
          <p:cNvPicPr preferRelativeResize="0"/>
          <p:nvPr/>
        </p:nvPicPr>
        <p:blipFill rotWithShape="1">
          <a:blip r:embed="rId4">
            <a:alphaModFix/>
          </a:blip>
          <a:srcRect b="0" l="0" r="0" t="14037"/>
          <a:stretch/>
        </p:blipFill>
        <p:spPr>
          <a:xfrm>
            <a:off x="4503225" y="2601100"/>
            <a:ext cx="2734425" cy="313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9"/>
          <p:cNvSpPr txBox="1"/>
          <p:nvPr/>
        </p:nvSpPr>
        <p:spPr>
          <a:xfrm>
            <a:off x="512850" y="5792775"/>
            <a:ext cx="78417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11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Ejemplo de impresora en 3D con su rollo de filamento para impresión 3D</a:t>
            </a:r>
            <a:r>
              <a:rPr lang="es-ES" sz="1100">
                <a:solidFill>
                  <a:srgbClr val="404040"/>
                </a:solidFill>
              </a:rPr>
              <a:t> y</a:t>
            </a:r>
            <a:r>
              <a:rPr b="0" i="0" lang="es-ES" sz="1100" u="none" cap="none" strike="noStrik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de cabeza de soldado imperial de Star Wars impresa en 3D.</a:t>
            </a:r>
            <a:endParaRPr b="0" i="0" sz="1100" u="sng" cap="none" strike="noStrik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000" u="sng" cap="none" strike="noStrike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9"/>
          <p:cNvSpPr txBox="1"/>
          <p:nvPr>
            <p:ph idx="1" type="body"/>
          </p:nvPr>
        </p:nvSpPr>
        <p:spPr>
          <a:xfrm>
            <a:off x="634750" y="1428575"/>
            <a:ext cx="78417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500">
                <a:solidFill>
                  <a:schemeClr val="accent2"/>
                </a:solidFill>
              </a:rPr>
              <a:t>La impresora 3D: es una máquina que nos permite realizar impresiones de objetos 3D a partir de un diseño concreto generado mediante un programa CAD (de diseño asistido por ordenador) en formatos .stl y .obj. Dichos diseños en 3D pueden ser piezas, figuras, maquetas (Beltrán y Rodríguez, 2017; Moreno et al. 2016). </a:t>
            </a:r>
            <a:endParaRPr sz="15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75"/>
          <p:cNvSpPr txBox="1"/>
          <p:nvPr>
            <p:ph idx="4294967295" type="title"/>
          </p:nvPr>
        </p:nvSpPr>
        <p:spPr>
          <a:xfrm>
            <a:off x="416519" y="58333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Qlone</a:t>
            </a:r>
            <a:endParaRPr/>
          </a:p>
        </p:txBody>
      </p:sp>
      <p:pic>
        <p:nvPicPr>
          <p:cNvPr descr="IMG_2835.PNG" id="554" name="Google Shape;55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650" y="1600200"/>
            <a:ext cx="8976925" cy="504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939.PNG" id="559" name="Google Shape;559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300" y="1761750"/>
            <a:ext cx="8493150" cy="47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76"/>
          <p:cNvSpPr txBox="1"/>
          <p:nvPr>
            <p:ph idx="4294967295" type="title"/>
          </p:nvPr>
        </p:nvSpPr>
        <p:spPr>
          <a:xfrm>
            <a:off x="416519" y="58333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Qlone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7"/>
          <p:cNvSpPr txBox="1"/>
          <p:nvPr>
            <p:ph idx="4294967295"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Qlone</a:t>
            </a:r>
            <a:endParaRPr/>
          </a:p>
        </p:txBody>
      </p:sp>
      <p:pic>
        <p:nvPicPr>
          <p:cNvPr descr="IMG_2942.PNG" id="566" name="Google Shape;56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83739"/>
            <a:ext cx="9144000" cy="514093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77"/>
          <p:cNvSpPr txBox="1"/>
          <p:nvPr>
            <p:ph idx="4294967295" type="title"/>
          </p:nvPr>
        </p:nvSpPr>
        <p:spPr>
          <a:xfrm>
            <a:off x="416519" y="58333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Qlone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2943.PNG" id="572" name="Google Shape;57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375" y="1625826"/>
            <a:ext cx="8691349" cy="48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8"/>
          <p:cNvSpPr txBox="1"/>
          <p:nvPr>
            <p:ph idx="4294967295" type="title"/>
          </p:nvPr>
        </p:nvSpPr>
        <p:spPr>
          <a:xfrm>
            <a:off x="416519" y="58333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Qlone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9"/>
          <p:cNvSpPr txBox="1"/>
          <p:nvPr>
            <p:ph idx="4294967295" type="title"/>
          </p:nvPr>
        </p:nvSpPr>
        <p:spPr>
          <a:xfrm>
            <a:off x="886948" y="661852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3200">
                <a:solidFill>
                  <a:srgbClr val="93C01F"/>
                </a:solidFill>
              </a:rPr>
              <a:t>Impresión en 3D</a:t>
            </a:r>
            <a:endParaRPr sz="3200">
              <a:solidFill>
                <a:srgbClr val="93C01F"/>
              </a:solidFill>
            </a:endParaRPr>
          </a:p>
        </p:txBody>
      </p:sp>
      <p:pic>
        <p:nvPicPr>
          <p:cNvPr descr="hephestos_bq_large.jpg" id="579" name="Google Shape;57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975" y="1600200"/>
            <a:ext cx="4962671" cy="4962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924.JPG" id="580" name="Google Shape;580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8647" y="1679087"/>
            <a:ext cx="3586278" cy="4781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0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6" name="Google Shape;586;p80"/>
          <p:cNvCxnSpPr/>
          <p:nvPr/>
        </p:nvCxnSpPr>
        <p:spPr>
          <a:xfrm>
            <a:off x="4778200" y="53077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7" name="Google Shape;587;p80"/>
          <p:cNvSpPr txBox="1"/>
          <p:nvPr>
            <p:ph type="title"/>
          </p:nvPr>
        </p:nvSpPr>
        <p:spPr>
          <a:xfrm>
            <a:off x="4598900" y="3589275"/>
            <a:ext cx="39597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4</a:t>
            </a:r>
            <a:r>
              <a:rPr lang="es-ES">
                <a:solidFill>
                  <a:srgbClr val="434343"/>
                </a:solidFill>
              </a:rPr>
              <a:t>. </a:t>
            </a:r>
            <a:r>
              <a:rPr lang="es-ES"/>
              <a:t>Experiencias universitarias innovadoras de uso de la tecnología de realidad aumentada y modelado en 3D en distintas </a:t>
            </a:r>
            <a:r>
              <a:rPr lang="es-ES"/>
              <a:t>especialidades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81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Participantes y contexto de la investigación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94" name="Google Shape;594;p81"/>
          <p:cNvSpPr txBox="1"/>
          <p:nvPr>
            <p:ph idx="1" type="body"/>
          </p:nvPr>
        </p:nvSpPr>
        <p:spPr>
          <a:xfrm>
            <a:off x="803100" y="1783375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ES" sz="1600">
                <a:solidFill>
                  <a:schemeClr val="accent2"/>
                </a:solidFill>
              </a:rPr>
              <a:t>CURSO ACADÉMICO 2015-2016:</a:t>
            </a:r>
            <a:endParaRPr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accent2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s-ES" sz="1600">
                <a:solidFill>
                  <a:schemeClr val="accent2"/>
                </a:solidFill>
              </a:rPr>
              <a:t>GRUPO DE LA ESPECIALIDAD DE LENGUA Y LITERATURA A DEL MÁSTER DE FORMACIÓN DEL PROFESORADO DE EDUCACIÓN SECUNDARIA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s-ES" sz="1600">
                <a:solidFill>
                  <a:schemeClr val="accent2"/>
                </a:solidFill>
              </a:rPr>
              <a:t>GRUPO DE LA ESPECIALIDAD DE GEOGRAFÍA E HISTORIA DEL MÁSTER DE FORMACIÓN DEL PROFESORADO DE EDUCACIÓN SECUNDARIA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s-ES" sz="1600">
                <a:solidFill>
                  <a:schemeClr val="accent2"/>
                </a:solidFill>
              </a:rPr>
              <a:t>GRUPOS DEL GRADO EN EDUCACIÓN PRIMARIA</a:t>
            </a:r>
            <a:endParaRPr>
              <a:solidFill>
                <a:schemeClr val="accent2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</a:pPr>
            <a:r>
              <a:rPr lang="es-ES" sz="1600">
                <a:solidFill>
                  <a:schemeClr val="accent2"/>
                </a:solidFill>
              </a:rPr>
              <a:t>GRUPO DEL GRADO EN EDUCACIÓN INFANTIL (UNIVERSIDAD DE HUELVA)</a:t>
            </a:r>
            <a:endParaRPr>
              <a:solidFill>
                <a:schemeClr val="accent2"/>
              </a:solidFill>
            </a:endParaRPr>
          </a:p>
        </p:txBody>
      </p:sp>
      <p:cxnSp>
        <p:nvCxnSpPr>
          <p:cNvPr id="595" name="Google Shape;595;p8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8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82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Participantes y contexto de la investigación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02" name="Google Shape;602;p82"/>
          <p:cNvSpPr txBox="1"/>
          <p:nvPr>
            <p:ph idx="1" type="body"/>
          </p:nvPr>
        </p:nvSpPr>
        <p:spPr>
          <a:xfrm>
            <a:off x="778033" y="2242942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ES" sz="1600">
                <a:solidFill>
                  <a:srgbClr val="000000"/>
                </a:solidFill>
              </a:rPr>
              <a:t>CURSO ACADÉMICO 2016-2017: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rgbClr val="000000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GRUPOS DEL GRADO EN CRIMINOLOGÍA </a:t>
            </a:r>
            <a:endParaRPr/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GRUPOS DEL GRADO EN EDUCACIÓN INFANTIL </a:t>
            </a:r>
            <a:endParaRPr/>
          </a:p>
        </p:txBody>
      </p:sp>
      <p:cxnSp>
        <p:nvCxnSpPr>
          <p:cNvPr id="603" name="Google Shape;603;p8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83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Participantes y contexto de la investigación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10" name="Google Shape;610;p83"/>
          <p:cNvSpPr txBox="1"/>
          <p:nvPr>
            <p:ph idx="1" type="body"/>
          </p:nvPr>
        </p:nvSpPr>
        <p:spPr>
          <a:xfrm>
            <a:off x="803100" y="1783375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ES" sz="1600">
                <a:solidFill>
                  <a:srgbClr val="000000"/>
                </a:solidFill>
              </a:rPr>
              <a:t>CURSO ACADÉMICO 2017-2018: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rgbClr val="000000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 DE LA ESPECIALIDAD DE LENGUA EXTRANJERA DEL MÁSTER DE FORMACIÓN DEL PROFESORADO DE EDUCACIÓN SECUNDARIA</a:t>
            </a:r>
            <a:endParaRPr/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 DE LA ESPECIALIDAD DE BIOLOGÍA Y GEOLOGÍA DEL MÁSTER DE FORMACIÓN DEL PROFESORADO DE EDUCACIÓN SECUNDARIA</a:t>
            </a:r>
            <a:endParaRPr/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 DE LA ESPECIALIDAD DE TECNOLOGÍA, INFORMÁTICA Y PROCESOS INDUSTRIALES DEL MÁSTER DE FORMACIÓN DEL PROFESORADO DE EDUCACIÓN SECUNDARIA</a:t>
            </a:r>
            <a:endParaRPr/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 DEL GRADO EN EDUCACIÓN INFANTIL</a:t>
            </a:r>
            <a:endParaRPr/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GRUPOS DEL GRADO EN EDUCACIÓN PRIMARIA</a:t>
            </a:r>
            <a:endParaRPr sz="1600">
              <a:solidFill>
                <a:srgbClr val="000000"/>
              </a:solidFill>
            </a:endParaRPr>
          </a:p>
        </p:txBody>
      </p:sp>
      <p:cxnSp>
        <p:nvCxnSpPr>
          <p:cNvPr id="611" name="Google Shape;611;p8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4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Participantes y contexto de la investigación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18" name="Google Shape;618;p84"/>
          <p:cNvSpPr txBox="1"/>
          <p:nvPr>
            <p:ph idx="1" type="body"/>
          </p:nvPr>
        </p:nvSpPr>
        <p:spPr>
          <a:xfrm>
            <a:off x="803100" y="1783375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ES" sz="1600">
                <a:solidFill>
                  <a:srgbClr val="000000"/>
                </a:solidFill>
              </a:rPr>
              <a:t>CURSO ACADÉMICO 2018-2019: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rgbClr val="000000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GRUPOS DEL GRADO EN LOGOPEDIA</a:t>
            </a:r>
            <a:endParaRPr/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 DEL GRADO EN COMUNICACIÓN AUDIOVISUAL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s-ES" sz="1600">
                <a:solidFill>
                  <a:srgbClr val="000000"/>
                </a:solidFill>
              </a:rPr>
              <a:t>CURSO ACADÉMICO 2019-2020: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rgbClr val="000000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GRUPOS DEL GRADO EN LOGOPEDIA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</p:txBody>
      </p:sp>
      <p:cxnSp>
        <p:nvCxnSpPr>
          <p:cNvPr id="619" name="Google Shape;619;p8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11"/>
          <p:cNvCxnSpPr/>
          <p:nvPr/>
        </p:nvCxnSpPr>
        <p:spPr>
          <a:xfrm>
            <a:off x="4778200" y="46219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" name="Google Shape;137;p11"/>
          <p:cNvSpPr txBox="1"/>
          <p:nvPr>
            <p:ph type="title"/>
          </p:nvPr>
        </p:nvSpPr>
        <p:spPr>
          <a:xfrm>
            <a:off x="4598900" y="2903467"/>
            <a:ext cx="35937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2 y 3</a:t>
            </a:r>
            <a:r>
              <a:rPr lang="es-ES">
                <a:solidFill>
                  <a:srgbClr val="434343"/>
                </a:solidFill>
              </a:rPr>
              <a:t>. </a:t>
            </a:r>
            <a:r>
              <a:rPr lang="es-ES"/>
              <a:t>Herramientas de realidad aumentada, modelado en 3D, escaneo en 3D y galerías de objetos 3D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5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Objetivos para el alumnado de Educación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26" name="Google Shape;626;p85"/>
          <p:cNvSpPr txBox="1"/>
          <p:nvPr>
            <p:ph idx="1" type="body"/>
          </p:nvPr>
        </p:nvSpPr>
        <p:spPr>
          <a:xfrm>
            <a:off x="803100" y="2297692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Dar a conocer al alumnado herramientas de realidad aumentada y realidad virtual así como las ventajas que dichos recursos electrónicos podían plantear en el ámbito educativo en los diferentes niveles y materias.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Desarrollar en el alumnado destrezas de uso didáctico de estas herramientas para su posterior implementación en los centros de prácticas y en su futura profesión docente. </a:t>
            </a:r>
            <a:endParaRPr sz="1600">
              <a:solidFill>
                <a:srgbClr val="000000"/>
              </a:solidFill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</p:txBody>
      </p:sp>
      <p:cxnSp>
        <p:nvCxnSpPr>
          <p:cNvPr id="627" name="Google Shape;627;p85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86"/>
          <p:cNvSpPr txBox="1"/>
          <p:nvPr>
            <p:ph type="title"/>
          </p:nvPr>
        </p:nvSpPr>
        <p:spPr>
          <a:xfrm>
            <a:off x="2231649" y="824375"/>
            <a:ext cx="4731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Objetivos para el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alumnado de Criminología</a:t>
            </a:r>
            <a:endParaRPr/>
          </a:p>
        </p:txBody>
      </p:sp>
      <p:sp>
        <p:nvSpPr>
          <p:cNvPr id="634" name="Google Shape;634;p86"/>
          <p:cNvSpPr txBox="1"/>
          <p:nvPr>
            <p:ph idx="1" type="body"/>
          </p:nvPr>
        </p:nvSpPr>
        <p:spPr>
          <a:xfrm>
            <a:off x="803100" y="2297692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Dar a conocer al alumnado herramientas de realidad aumentada y realidad virtual así como las ventajas que dichos recursos electrónicos podían plantear en el ámbito de la educación no formal (social) para la creación de programas de animación sociocultural y la educación formal/reglada en centros penitenciarios</a:t>
            </a:r>
            <a:endParaRPr sz="1600">
              <a:solidFill>
                <a:srgbClr val="000000"/>
              </a:solidFill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Desarrollar en el alumnado destrezas de uso didáctico de estas herramientas para su posterior implementación desde una perspectiva de la educación/pedagogía social con el principal objetivo de la reinserción social y la reeducación de los reclusos en centros penitenciarios.</a:t>
            </a:r>
            <a:endParaRPr sz="1600">
              <a:solidFill>
                <a:srgbClr val="000000"/>
              </a:solidFill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</p:txBody>
      </p:sp>
      <p:cxnSp>
        <p:nvCxnSpPr>
          <p:cNvPr id="635" name="Google Shape;635;p8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8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87"/>
          <p:cNvSpPr txBox="1"/>
          <p:nvPr>
            <p:ph type="title"/>
          </p:nvPr>
        </p:nvSpPr>
        <p:spPr>
          <a:xfrm>
            <a:off x="2778804" y="791941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Objetivos para el alumnado de Logopedia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42" name="Google Shape;642;p87"/>
          <p:cNvSpPr txBox="1"/>
          <p:nvPr>
            <p:ph idx="1" type="body"/>
          </p:nvPr>
        </p:nvSpPr>
        <p:spPr>
          <a:xfrm>
            <a:off x="803100" y="2297692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Dar a conocer al alumnado del Grado en Logopedia de la Universidad de Málaga tecnologías emergentes y su aplicación en programa de evaluación e intervención en trastornos de la comunicación y del lenguaje.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Desarrollar destrezas de uso terapéutico de tecnologías emergentes para el diseño de programas de prevención, evaluación, intervención y rehabilitación de los trastornos de la comunicación y del lenguaje.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Conocer las competencias, actitudes y opiniones del alumnado hacia el uso de tecnologías de realidad aumentada (RA), realidad virtual (RV) y modelado en 3D, así como las ventajas que dichos recursos electrónicos podían plantear en el ámbito clínico para la evaluación e intervención logopédica.</a:t>
            </a:r>
            <a:endParaRPr/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/>
          </a:p>
        </p:txBody>
      </p:sp>
      <p:cxnSp>
        <p:nvCxnSpPr>
          <p:cNvPr id="643" name="Google Shape;643;p8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8"/>
          <p:cNvSpPr txBox="1"/>
          <p:nvPr>
            <p:ph type="title"/>
          </p:nvPr>
        </p:nvSpPr>
        <p:spPr>
          <a:xfrm>
            <a:off x="2067955" y="832725"/>
            <a:ext cx="49614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Metodología: 2 fases, sesión teórica y sesión práctica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50" name="Google Shape;650;p88"/>
          <p:cNvSpPr txBox="1"/>
          <p:nvPr>
            <p:ph idx="1" type="body"/>
          </p:nvPr>
        </p:nvSpPr>
        <p:spPr>
          <a:xfrm>
            <a:off x="803100" y="2297692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600">
                <a:solidFill>
                  <a:srgbClr val="000000"/>
                </a:solidFill>
              </a:rPr>
              <a:t>Seminarios formativos de tecnologías emergentes: (2 sesiones teórico-prácticas de 2 horas.</a:t>
            </a:r>
            <a:endParaRPr/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2 horas: En la primera sesión tiene lugar una revisión y análisis de conceptos y herramientas de RA, RV y modelado en 3D con ejemplos de creación de escenarios amplificados e inmersivos para el aprendizaje de contenidos didácticos, para la evaluación y desarrollo de destrezas lingüística, comunicativas y cognitivas. </a:t>
            </a:r>
            <a:endParaRPr sz="1600">
              <a:solidFill>
                <a:srgbClr val="000000"/>
              </a:solidFill>
            </a:endParaRPr>
          </a:p>
          <a:p>
            <a: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-ES" sz="1600">
                <a:solidFill>
                  <a:srgbClr val="000000"/>
                </a:solidFill>
              </a:rPr>
              <a:t>2 hora: En la segunda sesión, el alumnado, empleando las herramientas de RA y RV se dispone a crear diseños de actividades con un carácter prospectivo para llevarlas a cabo en sus proyectos de intervención durante la fase de prácticas y realización del TFG. </a:t>
            </a:r>
            <a:endParaRPr sz="1600">
              <a:solidFill>
                <a:srgbClr val="000000"/>
              </a:solidFill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cxnSp>
        <p:nvCxnSpPr>
          <p:cNvPr id="651" name="Google Shape;651;p8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89"/>
          <p:cNvSpPr txBox="1"/>
          <p:nvPr>
            <p:ph type="title"/>
          </p:nvPr>
        </p:nvSpPr>
        <p:spPr>
          <a:xfrm>
            <a:off x="2778804" y="868141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Instrumento de recogida de información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58" name="Google Shape;658;p89"/>
          <p:cNvSpPr txBox="1"/>
          <p:nvPr>
            <p:ph idx="1" type="body"/>
          </p:nvPr>
        </p:nvSpPr>
        <p:spPr>
          <a:xfrm>
            <a:off x="803100" y="2350174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600">
                <a:solidFill>
                  <a:srgbClr val="000000"/>
                </a:solidFill>
              </a:rPr>
              <a:t>Diseño de cuestionarios con las herramientas Survey Monkey y Google Forms para recabar información acerca del conocimiento, percepciones, opiniones, destrezas de uso de tecnologías emergentes aplicadas con un carácter didáctico y un carácter terapéutico.</a:t>
            </a:r>
            <a:endParaRPr sz="1600">
              <a:solidFill>
                <a:srgbClr val="000000"/>
              </a:solidFill>
            </a:endParaRPr>
          </a:p>
          <a:p>
            <a: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cxnSp>
        <p:nvCxnSpPr>
          <p:cNvPr id="659" name="Google Shape;659;p8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9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90"/>
          <p:cNvSpPr txBox="1"/>
          <p:nvPr>
            <p:ph type="title"/>
          </p:nvPr>
        </p:nvSpPr>
        <p:spPr>
          <a:xfrm>
            <a:off x="2778804" y="868141"/>
            <a:ext cx="34986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Resultados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66" name="Google Shape;666;p90"/>
          <p:cNvSpPr txBox="1"/>
          <p:nvPr>
            <p:ph idx="1" type="body"/>
          </p:nvPr>
        </p:nvSpPr>
        <p:spPr>
          <a:xfrm>
            <a:off x="803100" y="2297692"/>
            <a:ext cx="7531500" cy="3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sz="1600">
                <a:solidFill>
                  <a:srgbClr val="000000"/>
                </a:solidFill>
              </a:rPr>
              <a:t>A continuación, se presentan, por un lado ejemplos de escenarios de realidad aumentada creados con el alumnado de educación, criminología y Logopedia y por otro lado, se muestran las gráficas más significativas extraídas tras la administración de los cuestionarios.</a:t>
            </a:r>
            <a:endParaRPr sz="1600">
              <a:solidFill>
                <a:srgbClr val="000000"/>
              </a:solidFill>
            </a:endParaRPr>
          </a:p>
        </p:txBody>
      </p:sp>
      <p:cxnSp>
        <p:nvCxnSpPr>
          <p:cNvPr id="667" name="Google Shape;667;p9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91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91"/>
          <p:cNvSpPr txBox="1"/>
          <p:nvPr>
            <p:ph type="title"/>
          </p:nvPr>
        </p:nvSpPr>
        <p:spPr>
          <a:xfrm>
            <a:off x="570875" y="4810500"/>
            <a:ext cx="79635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6200">
                <a:solidFill>
                  <a:srgbClr val="434343"/>
                </a:solidFill>
              </a:rPr>
              <a:t>Ejemplos escenarios de RA creados con el alumnado</a:t>
            </a:r>
            <a:endParaRPr sz="62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92"/>
          <p:cNvSpPr txBox="1"/>
          <p:nvPr>
            <p:ph idx="4294967295" type="title"/>
          </p:nvPr>
        </p:nvSpPr>
        <p:spPr>
          <a:xfrm>
            <a:off x="847698" y="226461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/>
              <a:t>Luke AR con el alumnado del Grado en Educación Primaria</a:t>
            </a:r>
            <a:endParaRPr/>
          </a:p>
        </p:txBody>
      </p:sp>
      <p:pic>
        <p:nvPicPr>
          <p:cNvPr descr="IMG_4178.PNG" id="679" name="Google Shape;67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56250"/>
            <a:ext cx="2961027" cy="52666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176.PNG" id="680" name="Google Shape;680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7966" y="1328110"/>
            <a:ext cx="2956034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209.PNG" id="681" name="Google Shape;681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5576" y="1202080"/>
            <a:ext cx="3026891" cy="5383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3"/>
          <p:cNvSpPr txBox="1"/>
          <p:nvPr>
            <p:ph idx="4294967295" type="title"/>
          </p:nvPr>
        </p:nvSpPr>
        <p:spPr>
          <a:xfrm>
            <a:off x="498474" y="585419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AR DINOPARK/AUGMENT. Ejemplos de escenarios creado con el alumnado del Grado en Educación Primaria</a:t>
            </a:r>
            <a:endParaRPr sz="2000"/>
          </a:p>
        </p:txBody>
      </p:sp>
      <p:pic>
        <p:nvPicPr>
          <p:cNvPr descr="IMG_0392.PNG" id="687" name="Google Shape;687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65" y="2019050"/>
            <a:ext cx="5502439" cy="41268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0386.JPG" id="688" name="Google Shape;68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9266" y="1890631"/>
            <a:ext cx="3193424" cy="425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94"/>
          <p:cNvSpPr txBox="1"/>
          <p:nvPr>
            <p:ph idx="4294967295" type="title"/>
          </p:nvPr>
        </p:nvSpPr>
        <p:spPr>
          <a:xfrm>
            <a:off x="428250" y="353425"/>
            <a:ext cx="84114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EJEMPLOS DE CREACIONES DE ESCENARIOS DE RA CON ZOOKAZAM Y AR FLASHCARDS ANIMAL ALPHABET con el alumnado del Grado en Educación Infantil</a:t>
            </a:r>
            <a:endParaRPr sz="2000"/>
          </a:p>
        </p:txBody>
      </p:sp>
      <p:pic>
        <p:nvPicPr>
          <p:cNvPr descr="IMG_7691.jpg" id="694" name="Google Shape;694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577" y="1723660"/>
            <a:ext cx="2855942" cy="50797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7694.png" id="695" name="Google Shape;695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9006" y="1677516"/>
            <a:ext cx="2887838" cy="5125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7688.jpg" id="696" name="Google Shape;696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76408" y="1677516"/>
            <a:ext cx="2855942" cy="5079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" name="Google Shape;142;p12"/>
          <p:cNvGraphicFramePr/>
          <p:nvPr/>
        </p:nvGraphicFramePr>
        <p:xfrm>
          <a:off x="174892" y="35331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{FCFD4C73-A04C-4BF8-8661-5CACA62268FC}</a:tableStyleId>
              </a:tblPr>
              <a:tblGrid>
                <a:gridCol w="2136275"/>
                <a:gridCol w="1274100"/>
                <a:gridCol w="1084325"/>
                <a:gridCol w="2466525"/>
                <a:gridCol w="1833000"/>
              </a:tblGrid>
              <a:tr h="348925"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APLICACIONES MÓVILES /Android y/o iOS)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PROGRAMAS PARA PC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/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900">
                          <a:solidFill>
                            <a:schemeClr val="accent2"/>
                          </a:solidFill>
                        </a:rPr>
                        <a:t>Plataforma web</a:t>
                      </a:r>
                      <a:endParaRPr sz="900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800" u="none" cap="none" strike="noStrike">
                          <a:solidFill>
                            <a:schemeClr val="accent2"/>
                          </a:solidFill>
                        </a:rPr>
                        <a:t>PROGRAMAS DE DISEÑO GRÁFICO</a:t>
                      </a:r>
                      <a:endParaRPr sz="8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GALERÍAS</a:t>
                      </a: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MODELOS 3D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6950">
                <a:tc vMerge="1"/>
                <a:tc vMerge="1"/>
                <a:tc vMerge="1"/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100">
                          <a:solidFill>
                            <a:schemeClr val="accent2"/>
                          </a:solidFill>
                        </a:rPr>
                        <a:t>Complementos</a:t>
                      </a:r>
                      <a:endParaRPr sz="1100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 hMerge="1"/>
              </a:tr>
              <a:tr h="5717200">
                <a:tc>
                  <a:txBody>
                    <a:bodyPr/>
                    <a:lstStyle/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Augment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Quiver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ChromVille/Chromville Science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 Barcy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Cerebrito</a:t>
                      </a: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 Color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AR Flashcards Animal Alphabet 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 AR Flashcards Space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ZooKazam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Yo Fun Smart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 AR Animals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 ABC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Arloon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 Anatomy 4D/AsthiAR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Luke AR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Anatomyou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JigSpace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Zappar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WallaMe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CorticalBrain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Human Brain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Human Eye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Earth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Kouji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LeoARCamera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Waazy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Hope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Unite AR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ARLOOPA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Arloon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Aryzon AR Studio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ARViewer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Object Viewer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Moment AR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Merge Things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AR Medical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Da Vinci Machines AR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177800" lvl="0" marL="1714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CoSpaces Edu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2476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Zapworks Studio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2476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Aumentaty Author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Zapworks Designer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- SketchUp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Tinkercad</a:t>
                      </a:r>
                      <a:endParaRPr b="1"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Blender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 3DC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123D Design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Monzo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-----------------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APLICACIONES</a:t>
                      </a: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 PARA CONVERTIR OBJETOS FÍSICOS EN MODELOS 3D</a:t>
                      </a: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: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QLONE (iOS y Android)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TRNIO (iOS)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SCANN3D (Android)</a:t>
                      </a:r>
                      <a:endParaRPr sz="1000" u="none" cap="none" strike="noStrike">
                        <a:solidFill>
                          <a:schemeClr val="accent2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Galería de modelos 3D de SketchUp: </a:t>
                      </a: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Warehouse</a:t>
                      </a: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: </a:t>
                      </a:r>
                      <a:r>
                        <a:rPr lang="es-ES" sz="1000" u="sng" cap="none" strike="noStrike">
                          <a:solidFill>
                            <a:schemeClr val="accent2"/>
                          </a:solid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https://3dwarehouse.sketchup.com/?redirect=1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SKETCHFAB</a:t>
                      </a: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: </a:t>
                      </a:r>
                      <a:r>
                        <a:rPr lang="es-ES" sz="1000" u="sng" cap="none" strike="noStrike">
                          <a:solidFill>
                            <a:schemeClr val="accent2"/>
                          </a:solidFill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https://sketchfab.com/feed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TurboSquid</a:t>
                      </a: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: </a:t>
                      </a:r>
                      <a:r>
                        <a:rPr lang="es-ES" sz="1000" u="sng" cap="none" strike="noStrike">
                          <a:solidFill>
                            <a:schemeClr val="accent2"/>
                          </a:solidFill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http://www.turbosquid.com/Search/?KEYWORD=Free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635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Archive</a:t>
                      </a: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3D</a:t>
                      </a: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:</a:t>
                      </a:r>
                      <a:endParaRPr sz="1000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000" u="sng" cap="none" strike="noStrike">
                          <a:solidFill>
                            <a:schemeClr val="accent2"/>
                          </a:solidFill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http://archive3d.net/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-2603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000"/>
                        <a:buFont typeface="Arial"/>
                        <a:buChar char="-"/>
                      </a:pP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Poly</a:t>
                      </a:r>
                      <a:r>
                        <a:rPr b="0" lang="es-ES" sz="1000" u="none" cap="none" strike="noStrike">
                          <a:solidFill>
                            <a:schemeClr val="accent2"/>
                          </a:solidFill>
                        </a:rPr>
                        <a:t> </a:t>
                      </a:r>
                      <a:r>
                        <a:rPr b="1" lang="es-ES" sz="1000" u="none" cap="none" strike="noStrike">
                          <a:solidFill>
                            <a:schemeClr val="accent2"/>
                          </a:solidFill>
                        </a:rPr>
                        <a:t>Google</a:t>
                      </a: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: </a:t>
                      </a:r>
                      <a:r>
                        <a:rPr lang="es-ES" sz="1000" u="sng" cap="none" strike="noStrike">
                          <a:solidFill>
                            <a:schemeClr val="accent2"/>
                          </a:solidFill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https://poly.google.com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000" u="none" cap="none" strike="noStrike">
                          <a:solidFill>
                            <a:schemeClr val="accent2"/>
                          </a:solidFill>
                        </a:rPr>
                        <a:t> </a:t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143" name="Google Shape;143;p12"/>
          <p:cNvSpPr txBox="1"/>
          <p:nvPr>
            <p:ph idx="4294967295" type="title"/>
          </p:nvPr>
        </p:nvSpPr>
        <p:spPr>
          <a:xfrm>
            <a:off x="4133225" y="5383975"/>
            <a:ext cx="4541700" cy="9135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240"/>
              <a:t>Clasificación de herramientas de RA y complementos</a:t>
            </a:r>
            <a:endParaRPr sz="224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95"/>
          <p:cNvSpPr txBox="1"/>
          <p:nvPr>
            <p:ph idx="4294967295" type="title"/>
          </p:nvPr>
        </p:nvSpPr>
        <p:spPr>
          <a:xfrm>
            <a:off x="599802" y="271725"/>
            <a:ext cx="75564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EJEMPLOS DE CREACIONES DE ESCENARIOS DE RA CON AUGMENT Y QUIVER con el alumnado del Grado en Educación Infantil</a:t>
            </a:r>
            <a:endParaRPr sz="2000"/>
          </a:p>
        </p:txBody>
      </p:sp>
      <p:pic>
        <p:nvPicPr>
          <p:cNvPr descr="IMG_7683.jpg" id="702" name="Google Shape;702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18" y="1600200"/>
            <a:ext cx="2956034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7684.jpg" id="703" name="Google Shape;703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0481" y="1598885"/>
            <a:ext cx="2953637" cy="52535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7699.png" id="704" name="Google Shape;704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24118" y="1600200"/>
            <a:ext cx="2952898" cy="5252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6"/>
          <p:cNvSpPr txBox="1"/>
          <p:nvPr>
            <p:ph idx="4294967295" type="title"/>
          </p:nvPr>
        </p:nvSpPr>
        <p:spPr>
          <a:xfrm>
            <a:off x="559275" y="228600"/>
            <a:ext cx="8223900" cy="11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EJEMPLOS DE CREACIONES DE ESCENARIOS DE RA CON AUGMENT Y CHROMVILLE con el alumnado del Grado en Educación en Infantil</a:t>
            </a:r>
            <a:endParaRPr sz="2000"/>
          </a:p>
        </p:txBody>
      </p:sp>
      <p:pic>
        <p:nvPicPr>
          <p:cNvPr descr="IMG_8138.JPG" id="710" name="Google Shape;710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390" y="1527858"/>
            <a:ext cx="2945702" cy="52394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7696.png" id="711" name="Google Shape;711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05456" y="2519108"/>
            <a:ext cx="5490504" cy="3086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97"/>
          <p:cNvSpPr txBox="1"/>
          <p:nvPr>
            <p:ph idx="4294967295" type="title"/>
          </p:nvPr>
        </p:nvSpPr>
        <p:spPr>
          <a:xfrm>
            <a:off x="564327" y="310432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EJEMPLOS DE ESCENARIOS DE RA CREADOS CON LA APP AUGMENT con el alumnado del Grado en Primaria</a:t>
            </a:r>
            <a:endParaRPr sz="2000"/>
          </a:p>
        </p:txBody>
      </p:sp>
      <p:pic>
        <p:nvPicPr>
          <p:cNvPr descr="IMG_5512.jpg" id="717" name="Google Shape;717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502" y="1242918"/>
            <a:ext cx="3855697" cy="56150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5513.jpg" id="718" name="Google Shape;718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0622" y="1121328"/>
            <a:ext cx="3855697" cy="5736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8"/>
          <p:cNvSpPr txBox="1"/>
          <p:nvPr>
            <p:ph idx="4294967295" type="title"/>
          </p:nvPr>
        </p:nvSpPr>
        <p:spPr>
          <a:xfrm>
            <a:off x="973643" y="415395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QUIVER con el alumnado del grado en Educación Infantil de la Universidad de Huelva </a:t>
            </a:r>
            <a:endParaRPr sz="2000"/>
          </a:p>
        </p:txBody>
      </p:sp>
      <p:pic>
        <p:nvPicPr>
          <p:cNvPr descr="IMG_0463.png" id="724" name="Google Shape;72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271" y="1356295"/>
            <a:ext cx="6704811" cy="5028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/>
          <p:nvPr>
            <p:ph idx="4294967295" type="title"/>
          </p:nvPr>
        </p:nvSpPr>
        <p:spPr>
          <a:xfrm>
            <a:off x="868690" y="32034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RA CON LA APP AUGMENT con el alumnado del Máster de Secundaria de la especialidad de Biología</a:t>
            </a:r>
            <a:endParaRPr sz="2000"/>
          </a:p>
        </p:txBody>
      </p:sp>
      <p:pic>
        <p:nvPicPr>
          <p:cNvPr descr="IMG_1367.JPG" id="730" name="Google Shape;730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924" y="1288519"/>
            <a:ext cx="4181414" cy="522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551.jpg" id="731" name="Google Shape;731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2610" y="1256427"/>
            <a:ext cx="3052345" cy="5539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00"/>
          <p:cNvSpPr txBox="1"/>
          <p:nvPr>
            <p:ph idx="4294967295" type="title"/>
          </p:nvPr>
        </p:nvSpPr>
        <p:spPr>
          <a:xfrm>
            <a:off x="658775" y="192250"/>
            <a:ext cx="82368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EJEMPLOS DE ESCENARIOS DE RA CREADOS CON QUIVER PARA CONOCER LAS PARTES DE LA CÉLULA VEGETAL Y ANIMAL por el alumnado del Máster de secundaria de la especialidad de Biología.</a:t>
            </a:r>
            <a:endParaRPr sz="2000"/>
          </a:p>
        </p:txBody>
      </p:sp>
      <p:pic>
        <p:nvPicPr>
          <p:cNvPr descr="7.png" id="737" name="Google Shape;737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515" y="1512679"/>
            <a:ext cx="7571298" cy="5345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01"/>
          <p:cNvSpPr txBox="1"/>
          <p:nvPr>
            <p:ph idx="4294967295" type="title"/>
          </p:nvPr>
        </p:nvSpPr>
        <p:spPr>
          <a:xfrm>
            <a:off x="498474" y="146775"/>
            <a:ext cx="7556313" cy="11161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Muestra de ejemplo de CREACIÓN DE UNA ACTIVIDAD DE ANIMACIÓN SOCIOCULTURAL A TRAVÉS DE UNA GYMKANA PARA UN CENTRO PENITENCIARIO (WALLAME) con el alumnado de criminología</a:t>
            </a:r>
            <a:endParaRPr sz="2000"/>
          </a:p>
        </p:txBody>
      </p:sp>
      <p:pic>
        <p:nvPicPr>
          <p:cNvPr descr="IMG_6506.png" id="743" name="Google Shape;743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19562"/>
            <a:ext cx="2826153" cy="5026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509.png" id="744" name="Google Shape;744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35927" y="1660854"/>
            <a:ext cx="2859160" cy="50854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6511.png" id="745" name="Google Shape;745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54681" y="1660854"/>
            <a:ext cx="2859160" cy="5085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02"/>
          <p:cNvSpPr txBox="1"/>
          <p:nvPr>
            <p:ph idx="4294967295" type="title"/>
          </p:nvPr>
        </p:nvSpPr>
        <p:spPr>
          <a:xfrm>
            <a:off x="385899" y="326375"/>
            <a:ext cx="84396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CREACIÓN DE UNA ACTIVIDAD DE ANIMACIÓN SOCIOCULTURAL A TRAVÉS DE UNA GYMKANA PARA UN CENTRO PENITENCIARIO (WALLAME). Alumnado de criminología</a:t>
            </a:r>
            <a:endParaRPr sz="2000"/>
          </a:p>
        </p:txBody>
      </p:sp>
      <p:pic>
        <p:nvPicPr>
          <p:cNvPr descr="IMG_6515.png" id="751" name="Google Shape;751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6716" y="1737616"/>
            <a:ext cx="2784615" cy="49529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4800.JPG" id="752" name="Google Shape;752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896136" y="2557843"/>
            <a:ext cx="4670712" cy="3503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03"/>
          <p:cNvSpPr txBox="1"/>
          <p:nvPr>
            <p:ph idx="4294967295" type="title"/>
          </p:nvPr>
        </p:nvSpPr>
        <p:spPr>
          <a:xfrm>
            <a:off x="574825" y="423175"/>
            <a:ext cx="83631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EJEMPLOS DE ESCENARIOS DE RA CREADOS CON LA APP ZOOKAZAM por el alumnado del Máster de Secundaria de la especialidad de Biología</a:t>
            </a:r>
            <a:endParaRPr sz="2000"/>
          </a:p>
        </p:txBody>
      </p:sp>
      <p:pic>
        <p:nvPicPr>
          <p:cNvPr descr="3.png" id="758" name="Google Shape;758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75" y="1602075"/>
            <a:ext cx="3715850" cy="5245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.png" id="759" name="Google Shape;75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5551" y="2618279"/>
            <a:ext cx="5652306" cy="295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4"/>
          <p:cNvSpPr txBox="1"/>
          <p:nvPr>
            <p:ph idx="4294967295" type="title"/>
          </p:nvPr>
        </p:nvSpPr>
        <p:spPr>
          <a:xfrm>
            <a:off x="900175" y="656808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-ES" sz="2000"/>
              <a:t>EJEMPLOS DE ESCENARIOS DE RA CREADOS CON LA APP AUGMENT por el alumnado del Máster de Secundaria de la especialidad de Lengua Extranjera</a:t>
            </a:r>
            <a:endParaRPr/>
          </a:p>
        </p:txBody>
      </p:sp>
      <p:pic>
        <p:nvPicPr>
          <p:cNvPr descr="4.png" id="765" name="Google Shape;765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37540"/>
            <a:ext cx="9017000" cy="378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