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9144000" cy="6858000" type="screen4x3"/>
  <p:notesSz cx="6858000" cy="9144000"/>
  <p:embeddedFontLst>
    <p:embeddedFont>
      <p:font typeface="Ubuntu Medium" panose="020B0604020202020204" charset="0"/>
      <p:regular r:id="rId56"/>
      <p:bold r:id="rId57"/>
      <p:italic r:id="rId58"/>
      <p:boldItalic r:id="rId59"/>
    </p:embeddedFont>
    <p:embeddedFont>
      <p:font typeface="Bodoni" panose="020B0604020202020204" charset="0"/>
      <p:regular r:id="rId60"/>
      <p:bold r:id="rId61"/>
      <p:italic r:id="rId62"/>
      <p:boldItalic r:id="rId63"/>
    </p:embeddedFont>
    <p:embeddedFont>
      <p:font typeface="Ubuntu" panose="020B0604020202020204" charset="0"/>
      <p:regular r:id="rId64"/>
      <p:bold r:id="rId65"/>
      <p:italic r:id="rId66"/>
      <p:boldItalic r:id="rId67"/>
    </p:embeddedFont>
    <p:embeddedFont>
      <p:font typeface="Arvo" panose="020B0604020202020204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5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8"/>
      </p:cViewPr>
      <p:guideLst>
        <p:guide orient="horz" pos="85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42eb61d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42eb61d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42eb61d9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42eb61d9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a2a3bd1c9b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a2a3bd1c9b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a2a3bd1c9b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a2a3bd1c9b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a2a3bd1c9b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a2a3bd1c9b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42eb61d9d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42eb61d9d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</a:t>
            </a:r>
            <a:r>
              <a:rPr lang="es" sz="2100" b="1">
                <a:highlight>
                  <a:srgbClr val="2BBEE0"/>
                </a:highlight>
              </a:rPr>
              <a:t>Diversión!!</a:t>
            </a:r>
            <a:r>
              <a:rPr lang="es" sz="2100" b="1">
                <a:highlight>
                  <a:srgbClr val="F2F4FC"/>
                </a:highlight>
              </a:rPr>
              <a:t> </a:t>
            </a:r>
            <a:r>
              <a:rPr lang="es" sz="2100">
                <a:highlight>
                  <a:srgbClr val="F2F4FC"/>
                </a:highlight>
              </a:rPr>
              <a:t>Es una actividad lúdica, lxs niñxs se lo pasan bien dando forma a sus propias construcciones y creaciones.</a:t>
            </a:r>
            <a:endParaRPr sz="2100">
              <a:highlight>
                <a:srgbClr val="F2F4F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rgbClr val="FFFFFF"/>
                </a:solidFill>
                <a:highlight>
                  <a:srgbClr val="F2F4FC"/>
                </a:highlight>
              </a:rPr>
              <a:t> </a:t>
            </a:r>
            <a:endParaRPr sz="2100">
              <a:solidFill>
                <a:srgbClr val="FFFFFF"/>
              </a:solidFill>
              <a:highlight>
                <a:srgbClr val="F2F4F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highlight>
                  <a:srgbClr val="2BBEE0"/>
                </a:highlight>
              </a:rPr>
              <a:t>Aprendizaje!!</a:t>
            </a:r>
            <a:r>
              <a:rPr lang="es" sz="2100">
                <a:highlight>
                  <a:srgbClr val="2BBEE0"/>
                </a:highlight>
              </a:rPr>
              <a:t> </a:t>
            </a:r>
            <a:r>
              <a:rPr lang="es" sz="2100">
                <a:highlight>
                  <a:srgbClr val="F2F4FC"/>
                </a:highlight>
              </a:rPr>
              <a:t>Favorecen el aprendizaje de muchos conceptos abstractos. Es mucho más fácil aprender de fenómenos observables que de teorías complejas y abstractas, ayudando a la integración de lo teórico con lo práctico.  (Habilidades logico-matemáticas y compresión lingüistica)</a:t>
            </a:r>
            <a:endParaRPr sz="2100">
              <a:highlight>
                <a:srgbClr val="F2F4F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highlight>
                <a:srgbClr val="F2F4F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highlight>
                  <a:srgbClr val="2BBEE0"/>
                </a:highlight>
              </a:rPr>
              <a:t>Creatividad!!!</a:t>
            </a:r>
            <a:r>
              <a:rPr lang="es" sz="2100">
                <a:highlight>
                  <a:srgbClr val="F2F4FC"/>
                </a:highlight>
              </a:rPr>
              <a:t> Propicia la integración de distintas áreas del conocimiento. STEAM. estimulando su imaginación y mejorando la visión espacial.</a:t>
            </a:r>
            <a:endParaRPr sz="2100">
              <a:highlight>
                <a:srgbClr val="F2F4F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highlight>
                <a:srgbClr val="F2F4F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highlight>
                  <a:srgbClr val="2BBEE0"/>
                </a:highlight>
              </a:rPr>
              <a:t>Frustracion!!!</a:t>
            </a:r>
            <a:r>
              <a:rPr lang="es" sz="2100">
                <a:highlight>
                  <a:srgbClr val="F2F4FC"/>
                </a:highlight>
              </a:rPr>
              <a:t>  Ayuda a capacitar a lxs alumnxs desde edades tempranas en tratar y resolver problemas. Alentando su autonomía, favoreciendo la búsqueda de soluciones alternativas cuando algo no funciona la primera vez. </a:t>
            </a:r>
            <a:endParaRPr sz="2100">
              <a:highlight>
                <a:srgbClr val="F2F4F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highlight>
                <a:srgbClr val="F2F4F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highlight>
                  <a:srgbClr val="2BBEE0"/>
                </a:highlight>
              </a:rPr>
              <a:t>Negociación!!</a:t>
            </a:r>
            <a:r>
              <a:rPr lang="es" sz="2100" b="1">
                <a:highlight>
                  <a:srgbClr val="F2F4FC"/>
                </a:highlight>
              </a:rPr>
              <a:t> </a:t>
            </a:r>
            <a:r>
              <a:rPr lang="es" sz="2100">
                <a:highlight>
                  <a:srgbClr val="F2F4FC"/>
                </a:highlight>
              </a:rPr>
              <a:t> Desarrollar la habilidad en grupo, permitiendo a lxs niñxs socializar y actuar democráticamente. </a:t>
            </a:r>
            <a:endParaRPr sz="2100">
              <a:highlight>
                <a:srgbClr val="F2F4FC"/>
              </a:highlight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42eb61d9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442eb61d9d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HABLAR SOBRE PENSAMIENTO LÓGICO Y ROBÓTICA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a2a3bd1c9b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a2a3bd1c9b_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a2a3bd1c9b_1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a2a3bd1c9b_1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442eb61d9d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442eb61d9d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42eb61d9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42eb61d9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a2a3bd1c9b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a2a3bd1c9b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programación desenchufada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a2a3bd1c9b_1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a2a3bd1c9b_1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a2a3bd1c9b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a2a3bd1c9b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a2a3bd1c9b_1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a2a3bd1c9b_1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c6fcc39a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ac6fcc39a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ac6fcc39a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ac6fcc39a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a2a3bd1c9b_1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a2a3bd1c9b_1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a2a3bd1c9b_1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a2a3bd1c9b_1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442eb61d9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442eb61d9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ab51f0c37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ab51f0c37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42eb61d9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42eb61d9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ab51f0c37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ab51f0c37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a2a8fb355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a2a8fb355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a2a8fb355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a2a8fb355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ab51f0c3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ab51f0c3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a2a3bd1c9b_1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a2a3bd1c9b_1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Los Chefs son Creativos, dinámicos, resilientes, en constante creación y crecimiento…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Los minions ejecutan lo que les indica un superior, convirtiéndose en herramientas de un ser superior (persona o máquina)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ac6fcc39a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ac6fcc39a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ac6fcc39ab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ac6fcc39ab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ac6fcc39a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ac6fcc39ab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ac6fcc39ab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ac6fcc39ab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ac6fcc39ab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ac6fcc39ab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42eb61d9d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42eb61d9d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ac6fcc39ab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ac6fcc39ab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c6fcc39ab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c6fcc39ab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ac6fcc39ab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ac6fcc39ab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ac6fcc39ab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ac6fcc39ab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ac6fcc39ab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ac6fcc39ab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ac6fcc39ab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ac6fcc39ab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ac6fcc39ab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ac6fcc39ab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ac6fcc39ab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ac6fcc39ab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ac6fcc39ab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ac6fcc39ab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ac6fcc39ab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ac6fcc39ab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a2a3bd1c9b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a2a3bd1c9b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ac6fcc39ab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ac6fcc39ab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74aaae02b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74aaae02b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a236638d4c_4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9" name="Google Shape;619;ga236638d4c_4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ac6fcc39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9" name="Google Shape;629;gac6fcc39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42eb61d9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42eb61d9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42eb61d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42eb61d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42eb61d9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42eb61d9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highlight>
                  <a:srgbClr val="FAFAFA"/>
                </a:highlight>
              </a:rPr>
              <a:t>https://nataliaq92.typeform.com/to/QRXUiym5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a2a3bd1c9b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a2a3bd1c9b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10650" y="2475033"/>
            <a:ext cx="6157800" cy="1167600"/>
          </a:xfrm>
          <a:prstGeom prst="rect">
            <a:avLst/>
          </a:prstGeom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 type="twoColTx">
  <p:cSld name="TITLE_AND_TWO_COLUMNS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ctrTitle"/>
          </p:nvPr>
        </p:nvSpPr>
        <p:spPr>
          <a:xfrm>
            <a:off x="1113228" y="2095400"/>
            <a:ext cx="3169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ubTitle" idx="1"/>
          </p:nvPr>
        </p:nvSpPr>
        <p:spPr>
          <a:xfrm>
            <a:off x="1113229" y="2902667"/>
            <a:ext cx="3101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ctrTitle" idx="2"/>
          </p:nvPr>
        </p:nvSpPr>
        <p:spPr>
          <a:xfrm>
            <a:off x="4818378" y="2095400"/>
            <a:ext cx="3169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3"/>
          </p:nvPr>
        </p:nvSpPr>
        <p:spPr>
          <a:xfrm>
            <a:off x="4818379" y="2902667"/>
            <a:ext cx="3101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idx="4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 1">
  <p:cSld name="TITLE_AND_TWO_COLUMNS_2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ctrTitle"/>
          </p:nvPr>
        </p:nvSpPr>
        <p:spPr>
          <a:xfrm>
            <a:off x="1113228" y="2868100"/>
            <a:ext cx="3169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ubTitle" idx="1"/>
          </p:nvPr>
        </p:nvSpPr>
        <p:spPr>
          <a:xfrm>
            <a:off x="1147278" y="3675367"/>
            <a:ext cx="3101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ctrTitle" idx="2"/>
          </p:nvPr>
        </p:nvSpPr>
        <p:spPr>
          <a:xfrm>
            <a:off x="4818378" y="2868100"/>
            <a:ext cx="3169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3"/>
          </p:nvPr>
        </p:nvSpPr>
        <p:spPr>
          <a:xfrm>
            <a:off x="4852428" y="3675367"/>
            <a:ext cx="3101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4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 idx="2"/>
          </p:nvPr>
        </p:nvSpPr>
        <p:spPr>
          <a:xfrm>
            <a:off x="11053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1105354" y="3557167"/>
            <a:ext cx="21135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 idx="3"/>
          </p:nvPr>
        </p:nvSpPr>
        <p:spPr>
          <a:xfrm>
            <a:off x="35152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4"/>
          </p:nvPr>
        </p:nvSpPr>
        <p:spPr>
          <a:xfrm>
            <a:off x="3515254" y="3557167"/>
            <a:ext cx="21135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ctrTitle" idx="5"/>
          </p:nvPr>
        </p:nvSpPr>
        <p:spPr>
          <a:xfrm>
            <a:off x="59251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6"/>
          </p:nvPr>
        </p:nvSpPr>
        <p:spPr>
          <a:xfrm>
            <a:off x="5925154" y="3557167"/>
            <a:ext cx="21135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6 columns slide">
  <p:cSld name="TITLE_AND_TWO_COLUMNS_1_1">
    <p:bg>
      <p:bgPr>
        <a:solidFill>
          <a:srgbClr val="FFFFFF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1105351" y="36874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980600" y="4494733"/>
            <a:ext cx="23631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ctrTitle" idx="2"/>
          </p:nvPr>
        </p:nvSpPr>
        <p:spPr>
          <a:xfrm>
            <a:off x="3484651" y="36874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3"/>
          </p:nvPr>
        </p:nvSpPr>
        <p:spPr>
          <a:xfrm>
            <a:off x="3419975" y="4494733"/>
            <a:ext cx="22428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ctrTitle" idx="4"/>
          </p:nvPr>
        </p:nvSpPr>
        <p:spPr>
          <a:xfrm>
            <a:off x="5880251" y="36874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5"/>
          </p:nvPr>
        </p:nvSpPr>
        <p:spPr>
          <a:xfrm>
            <a:off x="5880250" y="4494733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 idx="6"/>
          </p:nvPr>
        </p:nvSpPr>
        <p:spPr>
          <a:xfrm>
            <a:off x="773850" y="850767"/>
            <a:ext cx="7672500" cy="6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ctrTitle" idx="7"/>
          </p:nvPr>
        </p:nvSpPr>
        <p:spPr>
          <a:xfrm>
            <a:off x="1105351" y="19151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8"/>
          </p:nvPr>
        </p:nvSpPr>
        <p:spPr>
          <a:xfrm>
            <a:off x="1073150" y="2722433"/>
            <a:ext cx="21780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9"/>
          </p:nvPr>
        </p:nvSpPr>
        <p:spPr>
          <a:xfrm>
            <a:off x="3484651" y="19151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13"/>
          </p:nvPr>
        </p:nvSpPr>
        <p:spPr>
          <a:xfrm>
            <a:off x="3452400" y="2722433"/>
            <a:ext cx="21780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ctrTitle" idx="14"/>
          </p:nvPr>
        </p:nvSpPr>
        <p:spPr>
          <a:xfrm>
            <a:off x="5880251" y="19151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5"/>
          </p:nvPr>
        </p:nvSpPr>
        <p:spPr>
          <a:xfrm>
            <a:off x="5831650" y="2722433"/>
            <a:ext cx="22107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">
  <p:cSld name="BIG_NUMBER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0" y="3288533"/>
            <a:ext cx="9144000" cy="6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some text slide 2">
  <p:cSld name="BIG_NUMBER_2">
    <p:bg>
      <p:bgPr>
        <a:solidFill>
          <a:srgbClr val="FFFFF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 hasCustomPrompt="1"/>
          </p:nvPr>
        </p:nvSpPr>
        <p:spPr>
          <a:xfrm>
            <a:off x="742950" y="1650800"/>
            <a:ext cx="7729500" cy="26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1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some text slide 1">
  <p:cSld name="BIG_NUMBER_1"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 hasCustomPrompt="1"/>
          </p:nvPr>
        </p:nvSpPr>
        <p:spPr>
          <a:xfrm>
            <a:off x="742950" y="1110133"/>
            <a:ext cx="7729500" cy="11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1"/>
          </p:nvPr>
        </p:nvSpPr>
        <p:spPr>
          <a:xfrm>
            <a:off x="1667075" y="1959333"/>
            <a:ext cx="5809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2" hasCustomPrompt="1"/>
          </p:nvPr>
        </p:nvSpPr>
        <p:spPr>
          <a:xfrm>
            <a:off x="742950" y="2608000"/>
            <a:ext cx="7729500" cy="11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3"/>
          </p:nvPr>
        </p:nvSpPr>
        <p:spPr>
          <a:xfrm>
            <a:off x="1667075" y="3457200"/>
            <a:ext cx="5809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4" hasCustomPrompt="1"/>
          </p:nvPr>
        </p:nvSpPr>
        <p:spPr>
          <a:xfrm>
            <a:off x="742950" y="4105867"/>
            <a:ext cx="7729500" cy="11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5"/>
          </p:nvPr>
        </p:nvSpPr>
        <p:spPr>
          <a:xfrm>
            <a:off x="1667075" y="4955067"/>
            <a:ext cx="5809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frame">
  <p:cSld name="BLANK_1_1"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with title and text">
  <p:cSld name="CUSTOM_1">
    <p:bg>
      <p:bgPr>
        <a:solidFill>
          <a:srgbClr val="FFFFFF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737850" y="3015333"/>
            <a:ext cx="3606600" cy="25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>
            <a:off x="4698275" y="253267"/>
            <a:ext cx="53112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4696224" y="2279256"/>
            <a:ext cx="33672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3" name="Google Shape;13;p3"/>
          <p:cNvSpPr/>
          <p:nvPr/>
        </p:nvSpPr>
        <p:spPr>
          <a:xfrm>
            <a:off x="4572000" y="496274"/>
            <a:ext cx="2520900" cy="770700"/>
          </a:xfrm>
          <a:prstGeom prst="rect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4696225" y="1534290"/>
            <a:ext cx="53112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3"/>
          </p:nvPr>
        </p:nvSpPr>
        <p:spPr>
          <a:xfrm>
            <a:off x="4696224" y="3782230"/>
            <a:ext cx="33672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4"/>
          </p:nvPr>
        </p:nvSpPr>
        <p:spPr>
          <a:xfrm>
            <a:off x="4696225" y="3037257"/>
            <a:ext cx="53112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5"/>
          </p:nvPr>
        </p:nvSpPr>
        <p:spPr>
          <a:xfrm>
            <a:off x="4696224" y="5289986"/>
            <a:ext cx="33672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6"/>
          </p:nvPr>
        </p:nvSpPr>
        <p:spPr>
          <a:xfrm>
            <a:off x="4696225" y="4540245"/>
            <a:ext cx="53112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7" hasCustomPrompt="1"/>
          </p:nvPr>
        </p:nvSpPr>
        <p:spPr>
          <a:xfrm>
            <a:off x="3372225" y="2024367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3372225" y="3527333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9" hasCustomPrompt="1"/>
          </p:nvPr>
        </p:nvSpPr>
        <p:spPr>
          <a:xfrm>
            <a:off x="3372225" y="5030300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with cyan frame">
  <p:cSld name="CUSTOM_1_1_1">
    <p:bg>
      <p:bgPr>
        <a:solidFill>
          <a:srgbClr val="FFFFF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title"/>
          </p:nvPr>
        </p:nvSpPr>
        <p:spPr>
          <a:xfrm>
            <a:off x="626079" y="1307013"/>
            <a:ext cx="3571500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ubTitle" idx="1"/>
          </p:nvPr>
        </p:nvSpPr>
        <p:spPr>
          <a:xfrm>
            <a:off x="626079" y="3015333"/>
            <a:ext cx="3606600" cy="25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2"/>
          </p:nvPr>
        </p:nvSpPr>
        <p:spPr>
          <a:xfrm>
            <a:off x="5079304" y="3015333"/>
            <a:ext cx="3606600" cy="25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frame 1">
  <p:cSld name="CUSTOM_1_1_1_1">
    <p:bg>
      <p:bgPr>
        <a:solidFill>
          <a:srgbClr val="FFFFF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 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>
            <a:spLocks noGrp="1"/>
          </p:cNvSpPr>
          <p:nvPr>
            <p:ph type="title"/>
          </p:nvPr>
        </p:nvSpPr>
        <p:spPr>
          <a:xfrm>
            <a:off x="4696275" y="2300600"/>
            <a:ext cx="30555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ubTitle" idx="1"/>
          </p:nvPr>
        </p:nvSpPr>
        <p:spPr>
          <a:xfrm>
            <a:off x="4696275" y="3786600"/>
            <a:ext cx="27702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  1">
  <p:cSld name="CUSTOM_2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title"/>
          </p:nvPr>
        </p:nvSpPr>
        <p:spPr>
          <a:xfrm>
            <a:off x="1630100" y="2300600"/>
            <a:ext cx="30555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subTitle" idx="1"/>
          </p:nvPr>
        </p:nvSpPr>
        <p:spPr>
          <a:xfrm>
            <a:off x="1915400" y="3786600"/>
            <a:ext cx="27702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">
  <p:cSld name="CUSTOM_7">
    <p:bg>
      <p:bgPr>
        <a:solidFill>
          <a:srgbClr val="D2D700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2675900" y="1626713"/>
            <a:ext cx="39261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subTitle" idx="1"/>
          </p:nvPr>
        </p:nvSpPr>
        <p:spPr>
          <a:xfrm>
            <a:off x="2675901" y="3397000"/>
            <a:ext cx="3136200" cy="25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frame ">
  <p:cSld name="BLANK_1_1_1">
    <p:bg>
      <p:bgPr>
        <a:noFill/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>
            <a:spLocks noGrp="1"/>
          </p:cNvSpPr>
          <p:nvPr>
            <p:ph type="title"/>
          </p:nvPr>
        </p:nvSpPr>
        <p:spPr>
          <a:xfrm>
            <a:off x="783525" y="2317400"/>
            <a:ext cx="2545800" cy="22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rame  1">
  <p:cSld name="BLANK_1_1_1_1">
    <p:bg>
      <p:bgPr>
        <a:solidFill>
          <a:srgbClr val="85B016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783525" y="828667"/>
            <a:ext cx="7618200" cy="5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2">
    <p:bg>
      <p:bgPr>
        <a:solidFill>
          <a:srgbClr val="FFFFF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56271" y="253267"/>
            <a:ext cx="53112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1"/>
          </p:nvPr>
        </p:nvSpPr>
        <p:spPr>
          <a:xfrm>
            <a:off x="954225" y="2279300"/>
            <a:ext cx="3367200" cy="3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 1 1">
  <p:cSld name="SECTION_HEADER_2_1">
    <p:bg>
      <p:bgPr>
        <a:solidFill>
          <a:srgbClr val="FFFFFF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956273" y="4626067"/>
            <a:ext cx="34830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1">
    <p:bg>
      <p:bgPr>
        <a:solidFill>
          <a:srgbClr val="FFFFFF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70047" y="1325200"/>
            <a:ext cx="30555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614775" y="3419700"/>
            <a:ext cx="2920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30" name="Google Shape;30;p6"/>
          <p:cNvCxnSpPr/>
          <p:nvPr/>
        </p:nvCxnSpPr>
        <p:spPr>
          <a:xfrm>
            <a:off x="678525" y="2747433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87EA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CUSTOM">
    <p:bg>
      <p:bgPr>
        <a:solidFill>
          <a:srgbClr val="FFFFFF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subTitle" idx="1"/>
          </p:nvPr>
        </p:nvSpPr>
        <p:spPr>
          <a:xfrm>
            <a:off x="1894475" y="1578800"/>
            <a:ext cx="5397600" cy="28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2"/>
          </p:nvPr>
        </p:nvSpPr>
        <p:spPr>
          <a:xfrm>
            <a:off x="1894475" y="4046067"/>
            <a:ext cx="2920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_AND_BODY">
    <p:bg>
      <p:bgPr>
        <a:solidFill>
          <a:srgbClr val="FFFFFF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1636869" y="2539900"/>
            <a:ext cx="5877000" cy="3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_AND_BODY_2">
    <p:bg>
      <p:bgPr>
        <a:solidFill>
          <a:srgbClr val="FFFFFF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_AND_BODY_1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4598900" y="1030800"/>
            <a:ext cx="3888000" cy="16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ubTitle" idx="1"/>
          </p:nvPr>
        </p:nvSpPr>
        <p:spPr>
          <a:xfrm>
            <a:off x="4598900" y="3957606"/>
            <a:ext cx="2920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●"/>
              <a:defRPr>
                <a:solidFill>
                  <a:srgbClr val="999999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  <a:defRPr>
                <a:solidFill>
                  <a:srgbClr val="999999"/>
                </a:solidFill>
              </a:defRPr>
            </a:lvl2pPr>
            <a:lvl3pPr marL="1371600" lvl="2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■"/>
              <a:defRPr sz="1300">
                <a:solidFill>
                  <a:srgbClr val="999999"/>
                </a:solidFill>
              </a:defRPr>
            </a:lvl3pPr>
            <a:lvl4pPr marL="1828800" lvl="3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  <a:defRPr sz="1300">
                <a:solidFill>
                  <a:srgbClr val="999999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 sz="1200">
                <a:solidFill>
                  <a:srgbClr val="999999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 sz="1200">
                <a:solidFill>
                  <a:srgbClr val="999999"/>
                </a:solidFill>
              </a:defRPr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●"/>
              <a:defRPr sz="1100">
                <a:solidFill>
                  <a:srgbClr val="999999"/>
                </a:solidFill>
              </a:defRPr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  <a:defRPr sz="1100">
                <a:solidFill>
                  <a:srgbClr val="999999"/>
                </a:solidFill>
              </a:defRPr>
            </a:lvl8pPr>
            <a:lvl9pPr marL="4114800" lvl="8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sgo.com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/>
          <p:nvPr/>
        </p:nvSpPr>
        <p:spPr>
          <a:xfrm>
            <a:off x="676300" y="428267"/>
            <a:ext cx="4885500" cy="59088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18" name="Google Shape;118;p28"/>
          <p:cNvSpPr txBox="1"/>
          <p:nvPr/>
        </p:nvSpPr>
        <p:spPr>
          <a:xfrm>
            <a:off x="1196600" y="1681175"/>
            <a:ext cx="5544600" cy="24696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b="1">
                <a:solidFill>
                  <a:srgbClr val="434343"/>
                </a:solidFill>
              </a:rPr>
              <a:t>Robótica educativa</a:t>
            </a:r>
            <a:endParaRPr sz="4400" b="1">
              <a:solidFill>
                <a:srgbClr val="434343"/>
              </a:solidFill>
            </a:endParaRPr>
          </a:p>
        </p:txBody>
      </p:sp>
      <p:sp>
        <p:nvSpPr>
          <p:cNvPr id="119" name="Google Shape;119;p28"/>
          <p:cNvSpPr txBox="1"/>
          <p:nvPr/>
        </p:nvSpPr>
        <p:spPr>
          <a:xfrm>
            <a:off x="1107400" y="4342650"/>
            <a:ext cx="43278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Ponente: NATALIA QUERO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Conductora: María Sánchez (Innovación UNIA)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Fecha: 23/11/2020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0" name="Google Shape;120;p28"/>
          <p:cNvSpPr txBox="1"/>
          <p:nvPr/>
        </p:nvSpPr>
        <p:spPr>
          <a:xfrm>
            <a:off x="1127644" y="918740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434343"/>
                </a:solidFill>
                <a:highlight>
                  <a:srgbClr val="FFFFFF"/>
                </a:highlight>
              </a:rPr>
              <a:t>#WEBINARSUNIA</a:t>
            </a:r>
            <a:endParaRPr sz="180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  <p:pic>
        <p:nvPicPr>
          <p:cNvPr id="121" name="Google Shape;12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300" y="6403123"/>
            <a:ext cx="668151" cy="2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8"/>
          <p:cNvSpPr txBox="1"/>
          <p:nvPr/>
        </p:nvSpPr>
        <p:spPr>
          <a:xfrm>
            <a:off x="1107791" y="5462347"/>
            <a:ext cx="42651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434343"/>
                </a:solidFill>
              </a:rPr>
              <a:t>Webinars sobre e-learning, innovación y competencias digitales. Plan de formación, apoyo y reconocimiento al profesorado 2020-21</a:t>
            </a:r>
            <a:endParaRPr sz="1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434343"/>
                </a:solidFill>
              </a:rPr>
              <a:t>Área de Innovación (@uniainnova)/ Vicerrectorado de Innovación Docente y Digitalización. Universidad Internacional de Andalucía</a:t>
            </a:r>
            <a:endParaRPr sz="9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</a:endParaRPr>
          </a:p>
        </p:txBody>
      </p:sp>
      <p:pic>
        <p:nvPicPr>
          <p:cNvPr id="123" name="Google Shape;12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2225" y="5213688"/>
            <a:ext cx="1375425" cy="13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Google Shape;207;p37"/>
          <p:cNvCxnSpPr/>
          <p:nvPr/>
        </p:nvCxnSpPr>
        <p:spPr>
          <a:xfrm>
            <a:off x="2153725" y="16676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8" name="Google Shape;208;p37"/>
          <p:cNvSpPr txBox="1">
            <a:spLocks noGrp="1"/>
          </p:cNvSpPr>
          <p:nvPr>
            <p:ph type="title"/>
          </p:nvPr>
        </p:nvSpPr>
        <p:spPr>
          <a:xfrm>
            <a:off x="755400" y="896963"/>
            <a:ext cx="3571500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La robótica educativa puede considerarse...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09" name="Google Shape;209;p37"/>
          <p:cNvSpPr txBox="1">
            <a:spLocks noGrp="1"/>
          </p:cNvSpPr>
          <p:nvPr>
            <p:ph type="subTitle" idx="1"/>
          </p:nvPr>
        </p:nvSpPr>
        <p:spPr>
          <a:xfrm>
            <a:off x="737850" y="2305633"/>
            <a:ext cx="3671100" cy="32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Una corriente didáctica innovadora basada en la </a:t>
            </a:r>
            <a:r>
              <a:rPr lang="es" sz="1600" b="1">
                <a:solidFill>
                  <a:srgbClr val="93C01F"/>
                </a:solidFill>
              </a:rPr>
              <a:t>realización de actividades pedagógicas</a:t>
            </a:r>
            <a:r>
              <a:rPr lang="es" sz="1600"/>
              <a:t> que apoyan y fortalecen áreas específicas del conocimiento, y permiten </a:t>
            </a:r>
            <a:r>
              <a:rPr lang="es" sz="1600" b="1">
                <a:solidFill>
                  <a:srgbClr val="9CC927"/>
                </a:solidFill>
              </a:rPr>
              <a:t>desarrollar distintas competencias en el alumnado de primaria y secundaria </a:t>
            </a:r>
            <a:r>
              <a:rPr lang="es" sz="1600"/>
              <a:t>a través de la concepción, creación, ensamble y puesta en funcionamiento de representaciones del entorno que nos rodea, facilitando un mejor entendimiento del mundo real.</a:t>
            </a:r>
            <a:endParaRPr sz="1600">
              <a:solidFill>
                <a:srgbClr val="999999"/>
              </a:solidFill>
            </a:endParaRPr>
          </a:p>
        </p:txBody>
      </p:sp>
      <p:pic>
        <p:nvPicPr>
          <p:cNvPr id="210" name="Google Shape;210;p37"/>
          <p:cNvPicPr preferRelativeResize="0"/>
          <p:nvPr/>
        </p:nvPicPr>
        <p:blipFill rotWithShape="1">
          <a:blip r:embed="rId3">
            <a:alphaModFix/>
          </a:blip>
          <a:srcRect l="9476" t="344" r="68164" b="43103"/>
          <a:stretch/>
        </p:blipFill>
        <p:spPr>
          <a:xfrm>
            <a:off x="5076650" y="0"/>
            <a:ext cx="4067351" cy="685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6650" y="0"/>
            <a:ext cx="40673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7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8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8"/>
          <p:cNvSpPr txBox="1">
            <a:spLocks noGrp="1"/>
          </p:cNvSpPr>
          <p:nvPr>
            <p:ph type="title"/>
          </p:nvPr>
        </p:nvSpPr>
        <p:spPr>
          <a:xfrm>
            <a:off x="1192350" y="1567800"/>
            <a:ext cx="6879000" cy="372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>
                <a:solidFill>
                  <a:srgbClr val="FFFFFF"/>
                </a:solidFill>
              </a:rPr>
              <a:t>La robótica no es un fin sino un medio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9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4" name="Google Shape;224;p39"/>
          <p:cNvCxnSpPr/>
          <p:nvPr/>
        </p:nvCxnSpPr>
        <p:spPr>
          <a:xfrm>
            <a:off x="2153725" y="15152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39"/>
          <p:cNvSpPr txBox="1">
            <a:spLocks noGrp="1"/>
          </p:cNvSpPr>
          <p:nvPr>
            <p:ph type="title"/>
          </p:nvPr>
        </p:nvSpPr>
        <p:spPr>
          <a:xfrm>
            <a:off x="458125" y="655775"/>
            <a:ext cx="4067400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La robótica educativa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26" name="Google Shape;226;p39"/>
          <p:cNvSpPr txBox="1">
            <a:spLocks noGrp="1"/>
          </p:cNvSpPr>
          <p:nvPr>
            <p:ph type="subTitle" idx="1"/>
          </p:nvPr>
        </p:nvSpPr>
        <p:spPr>
          <a:xfrm>
            <a:off x="737850" y="2305633"/>
            <a:ext cx="3671100" cy="32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●"/>
            </a:pPr>
            <a:r>
              <a:rPr lang="es" sz="1600"/>
              <a:t>NO debe considerarse una materia como tal.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Debe ser una herramienta transversal.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Debe ayudar a asimilar otra información.</a:t>
            </a:r>
            <a:endParaRPr sz="1600"/>
          </a:p>
        </p:txBody>
      </p:sp>
      <p:pic>
        <p:nvPicPr>
          <p:cNvPr id="227" name="Google Shape;227;p39"/>
          <p:cNvPicPr preferRelativeResize="0"/>
          <p:nvPr/>
        </p:nvPicPr>
        <p:blipFill rotWithShape="1">
          <a:blip r:embed="rId3">
            <a:alphaModFix/>
          </a:blip>
          <a:srcRect l="9476" t="344" r="68164" b="43103"/>
          <a:stretch/>
        </p:blipFill>
        <p:spPr>
          <a:xfrm>
            <a:off x="5076650" y="0"/>
            <a:ext cx="4067351" cy="685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6650" y="0"/>
            <a:ext cx="406735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4" name="Google Shape;234;p40"/>
          <p:cNvCxnSpPr/>
          <p:nvPr/>
        </p:nvCxnSpPr>
        <p:spPr>
          <a:xfrm>
            <a:off x="4630175" y="322905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5" name="Google Shape;235;p40"/>
          <p:cNvSpPr txBox="1">
            <a:spLocks noGrp="1"/>
          </p:cNvSpPr>
          <p:nvPr>
            <p:ph type="title"/>
          </p:nvPr>
        </p:nvSpPr>
        <p:spPr>
          <a:xfrm>
            <a:off x="4460750" y="1696350"/>
            <a:ext cx="4434900" cy="16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2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lang="es"/>
              <a:t>BENEFICIOS DE LA ROBÓTICA EN EL PROCESO DE APRENDIZAJE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236" name="Google Shape;23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3500" y="2339025"/>
            <a:ext cx="5188300" cy="518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1"/>
          <p:cNvPicPr preferRelativeResize="0"/>
          <p:nvPr/>
        </p:nvPicPr>
        <p:blipFill rotWithShape="1">
          <a:blip r:embed="rId3">
            <a:alphaModFix/>
          </a:blip>
          <a:srcRect l="13091" r="28015"/>
          <a:stretch/>
        </p:blipFill>
        <p:spPr>
          <a:xfrm>
            <a:off x="0" y="-281075"/>
            <a:ext cx="9144002" cy="713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2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42"/>
          <p:cNvSpPr txBox="1">
            <a:spLocks noGrp="1"/>
          </p:cNvSpPr>
          <p:nvPr>
            <p:ph type="title"/>
          </p:nvPr>
        </p:nvSpPr>
        <p:spPr>
          <a:xfrm>
            <a:off x="0" y="716500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Beneficios de la robótica educativa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248" name="Google Shape;248;p42"/>
          <p:cNvSpPr/>
          <p:nvPr/>
        </p:nvSpPr>
        <p:spPr>
          <a:xfrm>
            <a:off x="674550" y="1972725"/>
            <a:ext cx="1632753" cy="1507648"/>
          </a:xfrm>
          <a:custGeom>
            <a:avLst/>
            <a:gdLst/>
            <a:ahLst/>
            <a:cxnLst/>
            <a:rect l="l" t="t" r="r" b="b"/>
            <a:pathLst>
              <a:path w="4732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87" y="4756"/>
                </a:lnTo>
                <a:lnTo>
                  <a:pt x="4387" y="4756"/>
                </a:lnTo>
                <a:cubicBezTo>
                  <a:pt x="4572" y="4756"/>
                  <a:pt x="4732" y="4608"/>
                  <a:pt x="4732" y="4423"/>
                </a:cubicBezTo>
                <a:lnTo>
                  <a:pt x="4732" y="333"/>
                </a:lnTo>
                <a:cubicBezTo>
                  <a:pt x="4732" y="148"/>
                  <a:pt x="4584" y="0"/>
                  <a:pt x="4387" y="0"/>
                </a:cubicBezTo>
                <a:close/>
              </a:path>
            </a:pathLst>
          </a:cu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2"/>
          <p:cNvSpPr/>
          <p:nvPr/>
        </p:nvSpPr>
        <p:spPr>
          <a:xfrm>
            <a:off x="3756142" y="1972725"/>
            <a:ext cx="1628624" cy="1507648"/>
          </a:xfrm>
          <a:custGeom>
            <a:avLst/>
            <a:gdLst/>
            <a:ahLst/>
            <a:cxnLst/>
            <a:rect l="l" t="t" r="r" b="b"/>
            <a:pathLst>
              <a:path w="4720" h="5225" extrusionOk="0">
                <a:moveTo>
                  <a:pt x="333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33" y="4756"/>
                </a:cubicBezTo>
                <a:lnTo>
                  <a:pt x="2046" y="4756"/>
                </a:lnTo>
                <a:lnTo>
                  <a:pt x="2354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572" y="4756"/>
                  <a:pt x="4720" y="4608"/>
                  <a:pt x="4720" y="4423"/>
                </a:cubicBezTo>
                <a:lnTo>
                  <a:pt x="4720" y="333"/>
                </a:lnTo>
                <a:cubicBezTo>
                  <a:pt x="4720" y="148"/>
                  <a:pt x="4572" y="0"/>
                  <a:pt x="4387" y="0"/>
                </a:cubicBezTo>
                <a:close/>
              </a:path>
            </a:pathLst>
          </a:cu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42"/>
          <p:cNvSpPr/>
          <p:nvPr/>
        </p:nvSpPr>
        <p:spPr>
          <a:xfrm>
            <a:off x="2199980" y="3999177"/>
            <a:ext cx="1633110" cy="1507648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2367" y="0"/>
                </a:moveTo>
                <a:lnTo>
                  <a:pt x="2059" y="469"/>
                </a:lnTo>
                <a:lnTo>
                  <a:pt x="346" y="469"/>
                </a:lnTo>
                <a:cubicBezTo>
                  <a:pt x="161" y="469"/>
                  <a:pt x="1" y="616"/>
                  <a:pt x="1" y="801"/>
                </a:cubicBezTo>
                <a:lnTo>
                  <a:pt x="1" y="4892"/>
                </a:lnTo>
                <a:cubicBezTo>
                  <a:pt x="1" y="5077"/>
                  <a:pt x="161" y="5225"/>
                  <a:pt x="346" y="5225"/>
                </a:cubicBezTo>
                <a:lnTo>
                  <a:pt x="4400" y="5225"/>
                </a:lnTo>
                <a:cubicBezTo>
                  <a:pt x="4584" y="5225"/>
                  <a:pt x="4732" y="5077"/>
                  <a:pt x="4732" y="4892"/>
                </a:cubicBezTo>
                <a:lnTo>
                  <a:pt x="4732" y="801"/>
                </a:lnTo>
                <a:cubicBezTo>
                  <a:pt x="4732" y="616"/>
                  <a:pt x="4584" y="469"/>
                  <a:pt x="4400" y="469"/>
                </a:cubicBezTo>
                <a:lnTo>
                  <a:pt x="2687" y="469"/>
                </a:lnTo>
                <a:lnTo>
                  <a:pt x="2367" y="0"/>
                </a:lnTo>
                <a:close/>
              </a:path>
            </a:pathLst>
          </a:cu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2"/>
          <p:cNvSpPr/>
          <p:nvPr/>
        </p:nvSpPr>
        <p:spPr>
          <a:xfrm>
            <a:off x="5274003" y="3999177"/>
            <a:ext cx="1632765" cy="1507648"/>
          </a:xfrm>
          <a:custGeom>
            <a:avLst/>
            <a:gdLst/>
            <a:ahLst/>
            <a:cxnLst/>
            <a:rect l="l" t="t" r="r" b="b"/>
            <a:pathLst>
              <a:path w="4732" h="5225" extrusionOk="0">
                <a:moveTo>
                  <a:pt x="2366" y="0"/>
                </a:moveTo>
                <a:lnTo>
                  <a:pt x="2058" y="469"/>
                </a:lnTo>
                <a:lnTo>
                  <a:pt x="358" y="469"/>
                </a:lnTo>
                <a:cubicBezTo>
                  <a:pt x="350" y="468"/>
                  <a:pt x="343" y="468"/>
                  <a:pt x="336" y="468"/>
                </a:cubicBezTo>
                <a:cubicBezTo>
                  <a:pt x="149" y="468"/>
                  <a:pt x="0" y="623"/>
                  <a:pt x="0" y="801"/>
                </a:cubicBezTo>
                <a:lnTo>
                  <a:pt x="0" y="4892"/>
                </a:lnTo>
                <a:cubicBezTo>
                  <a:pt x="0" y="5077"/>
                  <a:pt x="148" y="5225"/>
                  <a:pt x="333" y="5225"/>
                </a:cubicBezTo>
                <a:lnTo>
                  <a:pt x="4387" y="5225"/>
                </a:lnTo>
                <a:cubicBezTo>
                  <a:pt x="4572" y="5225"/>
                  <a:pt x="4732" y="5077"/>
                  <a:pt x="4732" y="4892"/>
                </a:cubicBezTo>
                <a:lnTo>
                  <a:pt x="4732" y="801"/>
                </a:lnTo>
                <a:cubicBezTo>
                  <a:pt x="4732" y="616"/>
                  <a:pt x="4572" y="469"/>
                  <a:pt x="4387" y="469"/>
                </a:cubicBezTo>
                <a:lnTo>
                  <a:pt x="2674" y="469"/>
                </a:lnTo>
                <a:lnTo>
                  <a:pt x="2366" y="0"/>
                </a:lnTo>
                <a:close/>
              </a:path>
            </a:pathLst>
          </a:cu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2"/>
          <p:cNvSpPr/>
          <p:nvPr/>
        </p:nvSpPr>
        <p:spPr>
          <a:xfrm>
            <a:off x="6812912" y="1972725"/>
            <a:ext cx="1633110" cy="1507648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2"/>
          <p:cNvSpPr/>
          <p:nvPr/>
        </p:nvSpPr>
        <p:spPr>
          <a:xfrm>
            <a:off x="674550" y="3709350"/>
            <a:ext cx="7771456" cy="60450"/>
          </a:xfrm>
          <a:custGeom>
            <a:avLst/>
            <a:gdLst/>
            <a:ahLst/>
            <a:cxnLst/>
            <a:rect l="l" t="t" r="r" b="b"/>
            <a:pathLst>
              <a:path w="22549" h="211" extrusionOk="0">
                <a:moveTo>
                  <a:pt x="0" y="1"/>
                </a:moveTo>
                <a:lnTo>
                  <a:pt x="0" y="210"/>
                </a:lnTo>
                <a:lnTo>
                  <a:pt x="22548" y="210"/>
                </a:lnTo>
                <a:lnTo>
                  <a:pt x="22548" y="1"/>
                </a:lnTo>
                <a:close/>
              </a:path>
            </a:pathLst>
          </a:cu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42"/>
          <p:cNvSpPr/>
          <p:nvPr/>
        </p:nvSpPr>
        <p:spPr>
          <a:xfrm>
            <a:off x="1296212" y="3615416"/>
            <a:ext cx="338540" cy="284505"/>
          </a:xfrm>
          <a:custGeom>
            <a:avLst/>
            <a:gdLst/>
            <a:ahLst/>
            <a:cxnLst/>
            <a:rect l="l" t="t" r="r" b="b"/>
            <a:pathLst>
              <a:path w="1147" h="986" extrusionOk="0">
                <a:moveTo>
                  <a:pt x="643" y="0"/>
                </a:moveTo>
                <a:cubicBezTo>
                  <a:pt x="525" y="0"/>
                  <a:pt x="406" y="42"/>
                  <a:pt x="309" y="135"/>
                </a:cubicBezTo>
                <a:cubicBezTo>
                  <a:pt x="1" y="443"/>
                  <a:pt x="210" y="973"/>
                  <a:pt x="654" y="985"/>
                </a:cubicBezTo>
                <a:cubicBezTo>
                  <a:pt x="925" y="985"/>
                  <a:pt x="1134" y="764"/>
                  <a:pt x="1146" y="492"/>
                </a:cubicBezTo>
                <a:cubicBezTo>
                  <a:pt x="1146" y="197"/>
                  <a:pt x="898" y="0"/>
                  <a:pt x="643" y="0"/>
                </a:cubicBezTo>
                <a:close/>
              </a:path>
            </a:pathLst>
          </a:cu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42"/>
          <p:cNvSpPr/>
          <p:nvPr/>
        </p:nvSpPr>
        <p:spPr>
          <a:xfrm>
            <a:off x="2913849" y="3615705"/>
            <a:ext cx="338540" cy="284217"/>
          </a:xfrm>
          <a:custGeom>
            <a:avLst/>
            <a:gdLst/>
            <a:ahLst/>
            <a:cxnLst/>
            <a:rect l="l" t="t" r="r" b="b"/>
            <a:pathLst>
              <a:path w="1147" h="985" extrusionOk="0">
                <a:moveTo>
                  <a:pt x="656" y="0"/>
                </a:moveTo>
                <a:cubicBezTo>
                  <a:pt x="534" y="0"/>
                  <a:pt x="409" y="46"/>
                  <a:pt x="309" y="146"/>
                </a:cubicBezTo>
                <a:cubicBezTo>
                  <a:pt x="1" y="454"/>
                  <a:pt x="222" y="984"/>
                  <a:pt x="654" y="984"/>
                </a:cubicBezTo>
                <a:cubicBezTo>
                  <a:pt x="925" y="984"/>
                  <a:pt x="1147" y="763"/>
                  <a:pt x="1147" y="491"/>
                </a:cubicBezTo>
                <a:cubicBezTo>
                  <a:pt x="1147" y="193"/>
                  <a:pt x="906" y="0"/>
                  <a:pt x="656" y="0"/>
                </a:cubicBezTo>
                <a:close/>
              </a:path>
            </a:pathLst>
          </a:cu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2"/>
          <p:cNvSpPr/>
          <p:nvPr/>
        </p:nvSpPr>
        <p:spPr>
          <a:xfrm>
            <a:off x="4379085" y="3615128"/>
            <a:ext cx="338540" cy="283351"/>
          </a:xfrm>
          <a:custGeom>
            <a:avLst/>
            <a:gdLst/>
            <a:ahLst/>
            <a:cxnLst/>
            <a:rect l="l" t="t" r="r" b="b"/>
            <a:pathLst>
              <a:path w="1147" h="982" extrusionOk="0">
                <a:moveTo>
                  <a:pt x="666" y="1"/>
                </a:moveTo>
                <a:cubicBezTo>
                  <a:pt x="222" y="1"/>
                  <a:pt x="1" y="530"/>
                  <a:pt x="309" y="838"/>
                </a:cubicBezTo>
                <a:cubicBezTo>
                  <a:pt x="408" y="938"/>
                  <a:pt x="530" y="982"/>
                  <a:pt x="650" y="982"/>
                </a:cubicBezTo>
                <a:cubicBezTo>
                  <a:pt x="903" y="982"/>
                  <a:pt x="1147" y="786"/>
                  <a:pt x="1147" y="493"/>
                </a:cubicBezTo>
                <a:cubicBezTo>
                  <a:pt x="1147" y="222"/>
                  <a:pt x="925" y="1"/>
                  <a:pt x="666" y="1"/>
                </a:cubicBezTo>
                <a:close/>
              </a:path>
            </a:pathLst>
          </a:cu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2"/>
          <p:cNvSpPr/>
          <p:nvPr/>
        </p:nvSpPr>
        <p:spPr>
          <a:xfrm>
            <a:off x="6000264" y="3615705"/>
            <a:ext cx="334998" cy="284217"/>
          </a:xfrm>
          <a:custGeom>
            <a:avLst/>
            <a:gdLst/>
            <a:ahLst/>
            <a:cxnLst/>
            <a:rect l="l" t="t" r="r" b="b"/>
            <a:pathLst>
              <a:path w="1135" h="985" extrusionOk="0">
                <a:moveTo>
                  <a:pt x="653" y="0"/>
                </a:moveTo>
                <a:cubicBezTo>
                  <a:pt x="533" y="0"/>
                  <a:pt x="410" y="46"/>
                  <a:pt x="309" y="146"/>
                </a:cubicBezTo>
                <a:cubicBezTo>
                  <a:pt x="1" y="454"/>
                  <a:pt x="210" y="984"/>
                  <a:pt x="654" y="984"/>
                </a:cubicBezTo>
                <a:cubicBezTo>
                  <a:pt x="925" y="984"/>
                  <a:pt x="1135" y="763"/>
                  <a:pt x="1135" y="491"/>
                </a:cubicBezTo>
                <a:cubicBezTo>
                  <a:pt x="1135" y="193"/>
                  <a:pt x="900" y="0"/>
                  <a:pt x="653" y="0"/>
                </a:cubicBezTo>
                <a:close/>
              </a:path>
            </a:pathLst>
          </a:cu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2"/>
          <p:cNvSpPr/>
          <p:nvPr/>
        </p:nvSpPr>
        <p:spPr>
          <a:xfrm>
            <a:off x="7436820" y="3615128"/>
            <a:ext cx="338540" cy="283351"/>
          </a:xfrm>
          <a:custGeom>
            <a:avLst/>
            <a:gdLst/>
            <a:ahLst/>
            <a:cxnLst/>
            <a:rect l="l" t="t" r="r" b="b"/>
            <a:pathLst>
              <a:path w="1147" h="982" extrusionOk="0">
                <a:moveTo>
                  <a:pt x="493" y="1"/>
                </a:moveTo>
                <a:cubicBezTo>
                  <a:pt x="222" y="1"/>
                  <a:pt x="0" y="222"/>
                  <a:pt x="0" y="493"/>
                </a:cubicBezTo>
                <a:cubicBezTo>
                  <a:pt x="0" y="786"/>
                  <a:pt x="244" y="982"/>
                  <a:pt x="497" y="982"/>
                </a:cubicBezTo>
                <a:cubicBezTo>
                  <a:pt x="617" y="982"/>
                  <a:pt x="739" y="938"/>
                  <a:pt x="838" y="838"/>
                </a:cubicBezTo>
                <a:cubicBezTo>
                  <a:pt x="1146" y="530"/>
                  <a:pt x="924" y="1"/>
                  <a:pt x="493" y="1"/>
                </a:cubicBezTo>
                <a:close/>
              </a:path>
            </a:pathLst>
          </a:cu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2"/>
          <p:cNvSpPr txBox="1"/>
          <p:nvPr/>
        </p:nvSpPr>
        <p:spPr>
          <a:xfrm>
            <a:off x="722326" y="2288100"/>
            <a:ext cx="1584900" cy="10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sz="16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DIVERSIÓN</a:t>
            </a:r>
            <a:endParaRPr sz="16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0" name="Google Shape;260;p42"/>
          <p:cNvSpPr txBox="1"/>
          <p:nvPr/>
        </p:nvSpPr>
        <p:spPr>
          <a:xfrm>
            <a:off x="3800776" y="2309825"/>
            <a:ext cx="1584900" cy="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sz="16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CREATIVIDAD</a:t>
            </a:r>
            <a:endParaRPr sz="16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1" name="Google Shape;261;p42"/>
          <p:cNvSpPr txBox="1"/>
          <p:nvPr/>
        </p:nvSpPr>
        <p:spPr>
          <a:xfrm>
            <a:off x="2214075" y="4442600"/>
            <a:ext cx="1633200" cy="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sz="16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APRENDIZAJE</a:t>
            </a:r>
            <a:endParaRPr sz="16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2" name="Google Shape;262;p42"/>
          <p:cNvSpPr txBox="1"/>
          <p:nvPr/>
        </p:nvSpPr>
        <p:spPr>
          <a:xfrm>
            <a:off x="5249825" y="4442600"/>
            <a:ext cx="1633200" cy="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sz="16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FRUSTRACIÓN</a:t>
            </a:r>
            <a:endParaRPr sz="16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3" name="Google Shape;263;p42"/>
          <p:cNvSpPr txBox="1"/>
          <p:nvPr/>
        </p:nvSpPr>
        <p:spPr>
          <a:xfrm>
            <a:off x="6741175" y="2273325"/>
            <a:ext cx="1784700" cy="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5</a:t>
            </a:r>
            <a:endParaRPr sz="16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NEGOCIACIÓN</a:t>
            </a:r>
            <a:endParaRPr sz="16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43"/>
          <p:cNvSpPr txBox="1">
            <a:spLocks noGrp="1"/>
          </p:cNvSpPr>
          <p:nvPr>
            <p:ph type="title" idx="4"/>
          </p:nvPr>
        </p:nvSpPr>
        <p:spPr>
          <a:xfrm>
            <a:off x="9300" y="756855"/>
            <a:ext cx="91440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Proceso de aprendizaje IDEAL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270" name="Google Shape;270;p43"/>
          <p:cNvSpPr txBox="1">
            <a:spLocks noGrp="1"/>
          </p:cNvSpPr>
          <p:nvPr>
            <p:ph type="ctrTitle"/>
          </p:nvPr>
        </p:nvSpPr>
        <p:spPr>
          <a:xfrm>
            <a:off x="530378" y="1611225"/>
            <a:ext cx="3169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>
                <a:latin typeface="Ubuntu Medium"/>
                <a:ea typeface="Ubuntu Medium"/>
                <a:cs typeface="Ubuntu Medium"/>
                <a:sym typeface="Ubuntu Medium"/>
              </a:rPr>
              <a:t>CONSTRUCCIÓN</a:t>
            </a:r>
            <a:endParaRPr/>
          </a:p>
        </p:txBody>
      </p:sp>
      <p:cxnSp>
        <p:nvCxnSpPr>
          <p:cNvPr id="271" name="Google Shape;271;p43"/>
          <p:cNvCxnSpPr/>
          <p:nvPr/>
        </p:nvCxnSpPr>
        <p:spPr>
          <a:xfrm>
            <a:off x="1378275" y="3312300"/>
            <a:ext cx="2811900" cy="13224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43"/>
          <p:cNvSpPr txBox="1">
            <a:spLocks noGrp="1"/>
          </p:cNvSpPr>
          <p:nvPr>
            <p:ph type="ctrTitle"/>
          </p:nvPr>
        </p:nvSpPr>
        <p:spPr>
          <a:xfrm>
            <a:off x="3699878" y="1611225"/>
            <a:ext cx="3169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>
                <a:latin typeface="Ubuntu Medium"/>
                <a:ea typeface="Ubuntu Medium"/>
                <a:cs typeface="Ubuntu Medium"/>
                <a:sym typeface="Ubuntu Medium"/>
              </a:rPr>
              <a:t>ELECTRÓNICA</a:t>
            </a:r>
            <a:endParaRPr/>
          </a:p>
        </p:txBody>
      </p:sp>
      <p:sp>
        <p:nvSpPr>
          <p:cNvPr id="273" name="Google Shape;273;p43"/>
          <p:cNvSpPr txBox="1">
            <a:spLocks noGrp="1"/>
          </p:cNvSpPr>
          <p:nvPr>
            <p:ph type="ctrTitle"/>
          </p:nvPr>
        </p:nvSpPr>
        <p:spPr>
          <a:xfrm>
            <a:off x="6486528" y="1611225"/>
            <a:ext cx="3169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>
                <a:latin typeface="Ubuntu Medium"/>
                <a:ea typeface="Ubuntu Medium"/>
                <a:cs typeface="Ubuntu Medium"/>
                <a:sym typeface="Ubuntu Medium"/>
              </a:rPr>
              <a:t>PROGRAMACIÓN</a:t>
            </a:r>
            <a:endParaRPr/>
          </a:p>
        </p:txBody>
      </p:sp>
      <p:cxnSp>
        <p:nvCxnSpPr>
          <p:cNvPr id="274" name="Google Shape;274;p43"/>
          <p:cNvCxnSpPr/>
          <p:nvPr/>
        </p:nvCxnSpPr>
        <p:spPr>
          <a:xfrm flipH="1">
            <a:off x="4551775" y="3178900"/>
            <a:ext cx="5400" cy="13782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" name="Google Shape;275;p43"/>
          <p:cNvCxnSpPr/>
          <p:nvPr/>
        </p:nvCxnSpPr>
        <p:spPr>
          <a:xfrm flipH="1">
            <a:off x="5013035" y="3323267"/>
            <a:ext cx="2672400" cy="12561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6" name="Google Shape;276;p43"/>
          <p:cNvPicPr preferRelativeResize="0"/>
          <p:nvPr/>
        </p:nvPicPr>
        <p:blipFill rotWithShape="1">
          <a:blip r:embed="rId3">
            <a:alphaModFix/>
          </a:blip>
          <a:srcRect l="7671" t="6171" r="3225" b="6416"/>
          <a:stretch/>
        </p:blipFill>
        <p:spPr>
          <a:xfrm>
            <a:off x="3301737" y="3670300"/>
            <a:ext cx="2459100" cy="2412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277" name="Google Shape;277;p43"/>
          <p:cNvGrpSpPr/>
          <p:nvPr/>
        </p:nvGrpSpPr>
        <p:grpSpPr>
          <a:xfrm>
            <a:off x="950064" y="2470716"/>
            <a:ext cx="953363" cy="921076"/>
            <a:chOff x="4132675" y="1951813"/>
            <a:chExt cx="1356907" cy="1023304"/>
          </a:xfrm>
        </p:grpSpPr>
        <p:sp>
          <p:nvSpPr>
            <p:cNvPr id="278" name="Google Shape;278;p43"/>
            <p:cNvSpPr/>
            <p:nvPr/>
          </p:nvSpPr>
          <p:spPr>
            <a:xfrm>
              <a:off x="4188008" y="1952264"/>
              <a:ext cx="1243078" cy="1022852"/>
            </a:xfrm>
            <a:custGeom>
              <a:avLst/>
              <a:gdLst/>
              <a:ahLst/>
              <a:cxnLst/>
              <a:rect l="l" t="t" r="r" b="b"/>
              <a:pathLst>
                <a:path w="5504" h="4529" extrusionOk="0">
                  <a:moveTo>
                    <a:pt x="2759" y="1"/>
                  </a:moveTo>
                  <a:cubicBezTo>
                    <a:pt x="2058" y="1"/>
                    <a:pt x="1356" y="154"/>
                    <a:pt x="822" y="460"/>
                  </a:cubicBezTo>
                  <a:cubicBezTo>
                    <a:pt x="267" y="778"/>
                    <a:pt x="0" y="1203"/>
                    <a:pt x="22" y="1622"/>
                  </a:cubicBezTo>
                  <a:lnTo>
                    <a:pt x="22" y="2285"/>
                  </a:lnTo>
                  <a:cubicBezTo>
                    <a:pt x="22" y="2696"/>
                    <a:pt x="289" y="3100"/>
                    <a:pt x="822" y="3410"/>
                  </a:cubicBezTo>
                  <a:lnTo>
                    <a:pt x="2763" y="4528"/>
                  </a:lnTo>
                  <a:lnTo>
                    <a:pt x="4696" y="3410"/>
                  </a:lnTo>
                  <a:cubicBezTo>
                    <a:pt x="5236" y="3100"/>
                    <a:pt x="5503" y="2689"/>
                    <a:pt x="5496" y="2285"/>
                  </a:cubicBezTo>
                  <a:lnTo>
                    <a:pt x="5496" y="1578"/>
                  </a:lnTo>
                  <a:cubicBezTo>
                    <a:pt x="5496" y="1175"/>
                    <a:pt x="5229" y="771"/>
                    <a:pt x="4696" y="460"/>
                  </a:cubicBezTo>
                  <a:cubicBezTo>
                    <a:pt x="4162" y="154"/>
                    <a:pt x="3460" y="1"/>
                    <a:pt x="2759" y="1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3"/>
            <p:cNvSpPr/>
            <p:nvPr/>
          </p:nvSpPr>
          <p:spPr>
            <a:xfrm>
              <a:off x="4811806" y="1951813"/>
              <a:ext cx="619281" cy="1023304"/>
            </a:xfrm>
            <a:custGeom>
              <a:avLst/>
              <a:gdLst/>
              <a:ahLst/>
              <a:cxnLst/>
              <a:rect l="l" t="t" r="r" b="b"/>
              <a:pathLst>
                <a:path w="2742" h="4531" extrusionOk="0">
                  <a:moveTo>
                    <a:pt x="1" y="1"/>
                  </a:moveTo>
                  <a:lnTo>
                    <a:pt x="1" y="4530"/>
                  </a:lnTo>
                  <a:lnTo>
                    <a:pt x="1934" y="3412"/>
                  </a:lnTo>
                  <a:cubicBezTo>
                    <a:pt x="2467" y="3102"/>
                    <a:pt x="2741" y="2698"/>
                    <a:pt x="2734" y="2287"/>
                  </a:cubicBezTo>
                  <a:lnTo>
                    <a:pt x="2734" y="1580"/>
                  </a:lnTo>
                  <a:cubicBezTo>
                    <a:pt x="2734" y="1177"/>
                    <a:pt x="2467" y="773"/>
                    <a:pt x="1934" y="462"/>
                  </a:cubicBezTo>
                  <a:cubicBezTo>
                    <a:pt x="1400" y="160"/>
                    <a:pt x="700" y="1"/>
                    <a:pt x="1" y="1"/>
                  </a:cubicBezTo>
                  <a:close/>
                </a:path>
              </a:pathLst>
            </a:custGeom>
            <a:solidFill>
              <a:srgbClr val="85B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3"/>
            <p:cNvSpPr/>
            <p:nvPr/>
          </p:nvSpPr>
          <p:spPr>
            <a:xfrm>
              <a:off x="4132675" y="1952264"/>
              <a:ext cx="1356907" cy="861599"/>
            </a:xfrm>
            <a:custGeom>
              <a:avLst/>
              <a:gdLst/>
              <a:ahLst/>
              <a:cxnLst/>
              <a:rect l="l" t="t" r="r" b="b"/>
              <a:pathLst>
                <a:path w="6008" h="3815" extrusionOk="0">
                  <a:moveTo>
                    <a:pt x="3004" y="1"/>
                  </a:moveTo>
                  <a:cubicBezTo>
                    <a:pt x="2303" y="1"/>
                    <a:pt x="1601" y="154"/>
                    <a:pt x="1067" y="460"/>
                  </a:cubicBezTo>
                  <a:cubicBezTo>
                    <a:pt x="0" y="1081"/>
                    <a:pt x="0" y="2083"/>
                    <a:pt x="1067" y="2696"/>
                  </a:cubicBezTo>
                  <a:lnTo>
                    <a:pt x="3008" y="3814"/>
                  </a:lnTo>
                  <a:lnTo>
                    <a:pt x="4941" y="2696"/>
                  </a:lnTo>
                  <a:cubicBezTo>
                    <a:pt x="6008" y="2083"/>
                    <a:pt x="6008" y="1081"/>
                    <a:pt x="4941" y="460"/>
                  </a:cubicBezTo>
                  <a:cubicBezTo>
                    <a:pt x="4407" y="154"/>
                    <a:pt x="3705" y="1"/>
                    <a:pt x="3004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4435539" y="2092062"/>
              <a:ext cx="751177" cy="433397"/>
            </a:xfrm>
            <a:custGeom>
              <a:avLst/>
              <a:gdLst/>
              <a:ahLst/>
              <a:cxnLst/>
              <a:rect l="l" t="t" r="r" b="b"/>
              <a:pathLst>
                <a:path w="3326" h="1919" extrusionOk="0">
                  <a:moveTo>
                    <a:pt x="1667" y="0"/>
                  </a:moveTo>
                  <a:cubicBezTo>
                    <a:pt x="743" y="0"/>
                    <a:pt x="1" y="433"/>
                    <a:pt x="1" y="959"/>
                  </a:cubicBezTo>
                  <a:cubicBezTo>
                    <a:pt x="1" y="1493"/>
                    <a:pt x="743" y="1919"/>
                    <a:pt x="1667" y="1919"/>
                  </a:cubicBezTo>
                  <a:cubicBezTo>
                    <a:pt x="2583" y="1919"/>
                    <a:pt x="3325" y="1493"/>
                    <a:pt x="3325" y="959"/>
                  </a:cubicBezTo>
                  <a:cubicBezTo>
                    <a:pt x="3325" y="433"/>
                    <a:pt x="2583" y="0"/>
                    <a:pt x="1667" y="0"/>
                  </a:cubicBezTo>
                  <a:close/>
                </a:path>
              </a:pathLst>
            </a:custGeom>
            <a:solidFill>
              <a:srgbClr val="D2D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3"/>
            <p:cNvSpPr/>
            <p:nvPr/>
          </p:nvSpPr>
          <p:spPr>
            <a:xfrm>
              <a:off x="4422440" y="2092062"/>
              <a:ext cx="777376" cy="246171"/>
            </a:xfrm>
            <a:custGeom>
              <a:avLst/>
              <a:gdLst/>
              <a:ahLst/>
              <a:cxnLst/>
              <a:rect l="l" t="t" r="r" b="b"/>
              <a:pathLst>
                <a:path w="3442" h="1090" extrusionOk="0">
                  <a:moveTo>
                    <a:pt x="1721" y="0"/>
                  </a:moveTo>
                  <a:cubicBezTo>
                    <a:pt x="1294" y="0"/>
                    <a:pt x="866" y="94"/>
                    <a:pt x="542" y="281"/>
                  </a:cubicBezTo>
                  <a:cubicBezTo>
                    <a:pt x="159" y="505"/>
                    <a:pt x="1" y="808"/>
                    <a:pt x="73" y="1089"/>
                  </a:cubicBezTo>
                  <a:cubicBezTo>
                    <a:pt x="123" y="894"/>
                    <a:pt x="282" y="707"/>
                    <a:pt x="542" y="548"/>
                  </a:cubicBezTo>
                  <a:cubicBezTo>
                    <a:pt x="866" y="361"/>
                    <a:pt x="1294" y="267"/>
                    <a:pt x="1721" y="267"/>
                  </a:cubicBezTo>
                  <a:cubicBezTo>
                    <a:pt x="2148" y="267"/>
                    <a:pt x="2576" y="361"/>
                    <a:pt x="2900" y="548"/>
                  </a:cubicBezTo>
                  <a:cubicBezTo>
                    <a:pt x="3160" y="707"/>
                    <a:pt x="3319" y="894"/>
                    <a:pt x="3369" y="1089"/>
                  </a:cubicBezTo>
                  <a:cubicBezTo>
                    <a:pt x="3441" y="801"/>
                    <a:pt x="3282" y="498"/>
                    <a:pt x="2900" y="281"/>
                  </a:cubicBezTo>
                  <a:cubicBezTo>
                    <a:pt x="2576" y="94"/>
                    <a:pt x="2148" y="0"/>
                    <a:pt x="1721" y="0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43"/>
          <p:cNvGrpSpPr/>
          <p:nvPr/>
        </p:nvGrpSpPr>
        <p:grpSpPr>
          <a:xfrm>
            <a:off x="4054602" y="2402191"/>
            <a:ext cx="953363" cy="921076"/>
            <a:chOff x="4132675" y="1951813"/>
            <a:chExt cx="1356907" cy="1023304"/>
          </a:xfrm>
        </p:grpSpPr>
        <p:sp>
          <p:nvSpPr>
            <p:cNvPr id="284" name="Google Shape;284;p43"/>
            <p:cNvSpPr/>
            <p:nvPr/>
          </p:nvSpPr>
          <p:spPr>
            <a:xfrm>
              <a:off x="4188008" y="1952264"/>
              <a:ext cx="1243078" cy="1022852"/>
            </a:xfrm>
            <a:custGeom>
              <a:avLst/>
              <a:gdLst/>
              <a:ahLst/>
              <a:cxnLst/>
              <a:rect l="l" t="t" r="r" b="b"/>
              <a:pathLst>
                <a:path w="5504" h="4529" extrusionOk="0">
                  <a:moveTo>
                    <a:pt x="2759" y="1"/>
                  </a:moveTo>
                  <a:cubicBezTo>
                    <a:pt x="2058" y="1"/>
                    <a:pt x="1356" y="154"/>
                    <a:pt x="822" y="460"/>
                  </a:cubicBezTo>
                  <a:cubicBezTo>
                    <a:pt x="267" y="778"/>
                    <a:pt x="0" y="1203"/>
                    <a:pt x="22" y="1622"/>
                  </a:cubicBezTo>
                  <a:lnTo>
                    <a:pt x="22" y="2285"/>
                  </a:lnTo>
                  <a:cubicBezTo>
                    <a:pt x="22" y="2696"/>
                    <a:pt x="289" y="3100"/>
                    <a:pt x="822" y="3410"/>
                  </a:cubicBezTo>
                  <a:lnTo>
                    <a:pt x="2763" y="4528"/>
                  </a:lnTo>
                  <a:lnTo>
                    <a:pt x="4696" y="3410"/>
                  </a:lnTo>
                  <a:cubicBezTo>
                    <a:pt x="5236" y="3100"/>
                    <a:pt x="5503" y="2689"/>
                    <a:pt x="5496" y="2285"/>
                  </a:cubicBezTo>
                  <a:lnTo>
                    <a:pt x="5496" y="1578"/>
                  </a:lnTo>
                  <a:cubicBezTo>
                    <a:pt x="5496" y="1175"/>
                    <a:pt x="5229" y="771"/>
                    <a:pt x="4696" y="460"/>
                  </a:cubicBezTo>
                  <a:cubicBezTo>
                    <a:pt x="4162" y="154"/>
                    <a:pt x="3460" y="1"/>
                    <a:pt x="2759" y="1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3"/>
            <p:cNvSpPr/>
            <p:nvPr/>
          </p:nvSpPr>
          <p:spPr>
            <a:xfrm>
              <a:off x="4811806" y="1951813"/>
              <a:ext cx="619281" cy="1023304"/>
            </a:xfrm>
            <a:custGeom>
              <a:avLst/>
              <a:gdLst/>
              <a:ahLst/>
              <a:cxnLst/>
              <a:rect l="l" t="t" r="r" b="b"/>
              <a:pathLst>
                <a:path w="2742" h="4531" extrusionOk="0">
                  <a:moveTo>
                    <a:pt x="1" y="1"/>
                  </a:moveTo>
                  <a:lnTo>
                    <a:pt x="1" y="4530"/>
                  </a:lnTo>
                  <a:lnTo>
                    <a:pt x="1934" y="3412"/>
                  </a:lnTo>
                  <a:cubicBezTo>
                    <a:pt x="2467" y="3102"/>
                    <a:pt x="2741" y="2698"/>
                    <a:pt x="2734" y="2287"/>
                  </a:cubicBezTo>
                  <a:lnTo>
                    <a:pt x="2734" y="1580"/>
                  </a:lnTo>
                  <a:cubicBezTo>
                    <a:pt x="2734" y="1177"/>
                    <a:pt x="2467" y="773"/>
                    <a:pt x="1934" y="462"/>
                  </a:cubicBezTo>
                  <a:cubicBezTo>
                    <a:pt x="1400" y="160"/>
                    <a:pt x="700" y="1"/>
                    <a:pt x="1" y="1"/>
                  </a:cubicBezTo>
                  <a:close/>
                </a:path>
              </a:pathLst>
            </a:custGeom>
            <a:solidFill>
              <a:srgbClr val="85B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3"/>
            <p:cNvSpPr/>
            <p:nvPr/>
          </p:nvSpPr>
          <p:spPr>
            <a:xfrm>
              <a:off x="4132675" y="1952264"/>
              <a:ext cx="1356907" cy="861599"/>
            </a:xfrm>
            <a:custGeom>
              <a:avLst/>
              <a:gdLst/>
              <a:ahLst/>
              <a:cxnLst/>
              <a:rect l="l" t="t" r="r" b="b"/>
              <a:pathLst>
                <a:path w="6008" h="3815" extrusionOk="0">
                  <a:moveTo>
                    <a:pt x="3004" y="1"/>
                  </a:moveTo>
                  <a:cubicBezTo>
                    <a:pt x="2303" y="1"/>
                    <a:pt x="1601" y="154"/>
                    <a:pt x="1067" y="460"/>
                  </a:cubicBezTo>
                  <a:cubicBezTo>
                    <a:pt x="0" y="1081"/>
                    <a:pt x="0" y="2083"/>
                    <a:pt x="1067" y="2696"/>
                  </a:cubicBezTo>
                  <a:lnTo>
                    <a:pt x="3008" y="3814"/>
                  </a:lnTo>
                  <a:lnTo>
                    <a:pt x="4941" y="2696"/>
                  </a:lnTo>
                  <a:cubicBezTo>
                    <a:pt x="6008" y="2083"/>
                    <a:pt x="6008" y="1081"/>
                    <a:pt x="4941" y="460"/>
                  </a:cubicBezTo>
                  <a:cubicBezTo>
                    <a:pt x="4407" y="154"/>
                    <a:pt x="3705" y="1"/>
                    <a:pt x="3004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3"/>
            <p:cNvSpPr/>
            <p:nvPr/>
          </p:nvSpPr>
          <p:spPr>
            <a:xfrm>
              <a:off x="4435539" y="2092062"/>
              <a:ext cx="751177" cy="433397"/>
            </a:xfrm>
            <a:custGeom>
              <a:avLst/>
              <a:gdLst/>
              <a:ahLst/>
              <a:cxnLst/>
              <a:rect l="l" t="t" r="r" b="b"/>
              <a:pathLst>
                <a:path w="3326" h="1919" extrusionOk="0">
                  <a:moveTo>
                    <a:pt x="1667" y="0"/>
                  </a:moveTo>
                  <a:cubicBezTo>
                    <a:pt x="743" y="0"/>
                    <a:pt x="1" y="433"/>
                    <a:pt x="1" y="959"/>
                  </a:cubicBezTo>
                  <a:cubicBezTo>
                    <a:pt x="1" y="1493"/>
                    <a:pt x="743" y="1919"/>
                    <a:pt x="1667" y="1919"/>
                  </a:cubicBezTo>
                  <a:cubicBezTo>
                    <a:pt x="2583" y="1919"/>
                    <a:pt x="3325" y="1493"/>
                    <a:pt x="3325" y="959"/>
                  </a:cubicBezTo>
                  <a:cubicBezTo>
                    <a:pt x="3325" y="433"/>
                    <a:pt x="2583" y="0"/>
                    <a:pt x="1667" y="0"/>
                  </a:cubicBezTo>
                  <a:close/>
                </a:path>
              </a:pathLst>
            </a:custGeom>
            <a:solidFill>
              <a:srgbClr val="D2D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3"/>
            <p:cNvSpPr/>
            <p:nvPr/>
          </p:nvSpPr>
          <p:spPr>
            <a:xfrm>
              <a:off x="4422440" y="2092062"/>
              <a:ext cx="777376" cy="246171"/>
            </a:xfrm>
            <a:custGeom>
              <a:avLst/>
              <a:gdLst/>
              <a:ahLst/>
              <a:cxnLst/>
              <a:rect l="l" t="t" r="r" b="b"/>
              <a:pathLst>
                <a:path w="3442" h="1090" extrusionOk="0">
                  <a:moveTo>
                    <a:pt x="1721" y="0"/>
                  </a:moveTo>
                  <a:cubicBezTo>
                    <a:pt x="1294" y="0"/>
                    <a:pt x="866" y="94"/>
                    <a:pt x="542" y="281"/>
                  </a:cubicBezTo>
                  <a:cubicBezTo>
                    <a:pt x="159" y="505"/>
                    <a:pt x="1" y="808"/>
                    <a:pt x="73" y="1089"/>
                  </a:cubicBezTo>
                  <a:cubicBezTo>
                    <a:pt x="123" y="894"/>
                    <a:pt x="282" y="707"/>
                    <a:pt x="542" y="548"/>
                  </a:cubicBezTo>
                  <a:cubicBezTo>
                    <a:pt x="866" y="361"/>
                    <a:pt x="1294" y="267"/>
                    <a:pt x="1721" y="267"/>
                  </a:cubicBezTo>
                  <a:cubicBezTo>
                    <a:pt x="2148" y="267"/>
                    <a:pt x="2576" y="361"/>
                    <a:pt x="2900" y="548"/>
                  </a:cubicBezTo>
                  <a:cubicBezTo>
                    <a:pt x="3160" y="707"/>
                    <a:pt x="3319" y="894"/>
                    <a:pt x="3369" y="1089"/>
                  </a:cubicBezTo>
                  <a:cubicBezTo>
                    <a:pt x="3441" y="801"/>
                    <a:pt x="3282" y="498"/>
                    <a:pt x="2900" y="281"/>
                  </a:cubicBezTo>
                  <a:cubicBezTo>
                    <a:pt x="2576" y="94"/>
                    <a:pt x="2148" y="0"/>
                    <a:pt x="1721" y="0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43"/>
          <p:cNvGrpSpPr/>
          <p:nvPr/>
        </p:nvGrpSpPr>
        <p:grpSpPr>
          <a:xfrm>
            <a:off x="7159139" y="2470716"/>
            <a:ext cx="953363" cy="921076"/>
            <a:chOff x="4132675" y="1951813"/>
            <a:chExt cx="1356907" cy="1023304"/>
          </a:xfrm>
        </p:grpSpPr>
        <p:sp>
          <p:nvSpPr>
            <p:cNvPr id="290" name="Google Shape;290;p43"/>
            <p:cNvSpPr/>
            <p:nvPr/>
          </p:nvSpPr>
          <p:spPr>
            <a:xfrm>
              <a:off x="4188008" y="1952264"/>
              <a:ext cx="1243078" cy="1022852"/>
            </a:xfrm>
            <a:custGeom>
              <a:avLst/>
              <a:gdLst/>
              <a:ahLst/>
              <a:cxnLst/>
              <a:rect l="l" t="t" r="r" b="b"/>
              <a:pathLst>
                <a:path w="5504" h="4529" extrusionOk="0">
                  <a:moveTo>
                    <a:pt x="2759" y="1"/>
                  </a:moveTo>
                  <a:cubicBezTo>
                    <a:pt x="2058" y="1"/>
                    <a:pt x="1356" y="154"/>
                    <a:pt x="822" y="460"/>
                  </a:cubicBezTo>
                  <a:cubicBezTo>
                    <a:pt x="267" y="778"/>
                    <a:pt x="0" y="1203"/>
                    <a:pt x="22" y="1622"/>
                  </a:cubicBezTo>
                  <a:lnTo>
                    <a:pt x="22" y="2285"/>
                  </a:lnTo>
                  <a:cubicBezTo>
                    <a:pt x="22" y="2696"/>
                    <a:pt x="289" y="3100"/>
                    <a:pt x="822" y="3410"/>
                  </a:cubicBezTo>
                  <a:lnTo>
                    <a:pt x="2763" y="4528"/>
                  </a:lnTo>
                  <a:lnTo>
                    <a:pt x="4696" y="3410"/>
                  </a:lnTo>
                  <a:cubicBezTo>
                    <a:pt x="5236" y="3100"/>
                    <a:pt x="5503" y="2689"/>
                    <a:pt x="5496" y="2285"/>
                  </a:cubicBezTo>
                  <a:lnTo>
                    <a:pt x="5496" y="1578"/>
                  </a:lnTo>
                  <a:cubicBezTo>
                    <a:pt x="5496" y="1175"/>
                    <a:pt x="5229" y="771"/>
                    <a:pt x="4696" y="460"/>
                  </a:cubicBezTo>
                  <a:cubicBezTo>
                    <a:pt x="4162" y="154"/>
                    <a:pt x="3460" y="1"/>
                    <a:pt x="2759" y="1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3"/>
            <p:cNvSpPr/>
            <p:nvPr/>
          </p:nvSpPr>
          <p:spPr>
            <a:xfrm>
              <a:off x="4811806" y="1951813"/>
              <a:ext cx="619281" cy="1023304"/>
            </a:xfrm>
            <a:custGeom>
              <a:avLst/>
              <a:gdLst/>
              <a:ahLst/>
              <a:cxnLst/>
              <a:rect l="l" t="t" r="r" b="b"/>
              <a:pathLst>
                <a:path w="2742" h="4531" extrusionOk="0">
                  <a:moveTo>
                    <a:pt x="1" y="1"/>
                  </a:moveTo>
                  <a:lnTo>
                    <a:pt x="1" y="4530"/>
                  </a:lnTo>
                  <a:lnTo>
                    <a:pt x="1934" y="3412"/>
                  </a:lnTo>
                  <a:cubicBezTo>
                    <a:pt x="2467" y="3102"/>
                    <a:pt x="2741" y="2698"/>
                    <a:pt x="2734" y="2287"/>
                  </a:cubicBezTo>
                  <a:lnTo>
                    <a:pt x="2734" y="1580"/>
                  </a:lnTo>
                  <a:cubicBezTo>
                    <a:pt x="2734" y="1177"/>
                    <a:pt x="2467" y="773"/>
                    <a:pt x="1934" y="462"/>
                  </a:cubicBezTo>
                  <a:cubicBezTo>
                    <a:pt x="1400" y="160"/>
                    <a:pt x="700" y="1"/>
                    <a:pt x="1" y="1"/>
                  </a:cubicBezTo>
                  <a:close/>
                </a:path>
              </a:pathLst>
            </a:custGeom>
            <a:solidFill>
              <a:srgbClr val="85B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3"/>
            <p:cNvSpPr/>
            <p:nvPr/>
          </p:nvSpPr>
          <p:spPr>
            <a:xfrm>
              <a:off x="4132675" y="1952264"/>
              <a:ext cx="1356907" cy="861599"/>
            </a:xfrm>
            <a:custGeom>
              <a:avLst/>
              <a:gdLst/>
              <a:ahLst/>
              <a:cxnLst/>
              <a:rect l="l" t="t" r="r" b="b"/>
              <a:pathLst>
                <a:path w="6008" h="3815" extrusionOk="0">
                  <a:moveTo>
                    <a:pt x="3004" y="1"/>
                  </a:moveTo>
                  <a:cubicBezTo>
                    <a:pt x="2303" y="1"/>
                    <a:pt x="1601" y="154"/>
                    <a:pt x="1067" y="460"/>
                  </a:cubicBezTo>
                  <a:cubicBezTo>
                    <a:pt x="0" y="1081"/>
                    <a:pt x="0" y="2083"/>
                    <a:pt x="1067" y="2696"/>
                  </a:cubicBezTo>
                  <a:lnTo>
                    <a:pt x="3008" y="3814"/>
                  </a:lnTo>
                  <a:lnTo>
                    <a:pt x="4941" y="2696"/>
                  </a:lnTo>
                  <a:cubicBezTo>
                    <a:pt x="6008" y="2083"/>
                    <a:pt x="6008" y="1081"/>
                    <a:pt x="4941" y="460"/>
                  </a:cubicBezTo>
                  <a:cubicBezTo>
                    <a:pt x="4407" y="154"/>
                    <a:pt x="3705" y="1"/>
                    <a:pt x="3004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3"/>
            <p:cNvSpPr/>
            <p:nvPr/>
          </p:nvSpPr>
          <p:spPr>
            <a:xfrm>
              <a:off x="4435539" y="2092062"/>
              <a:ext cx="751177" cy="433397"/>
            </a:xfrm>
            <a:custGeom>
              <a:avLst/>
              <a:gdLst/>
              <a:ahLst/>
              <a:cxnLst/>
              <a:rect l="l" t="t" r="r" b="b"/>
              <a:pathLst>
                <a:path w="3326" h="1919" extrusionOk="0">
                  <a:moveTo>
                    <a:pt x="1667" y="0"/>
                  </a:moveTo>
                  <a:cubicBezTo>
                    <a:pt x="743" y="0"/>
                    <a:pt x="1" y="433"/>
                    <a:pt x="1" y="959"/>
                  </a:cubicBezTo>
                  <a:cubicBezTo>
                    <a:pt x="1" y="1493"/>
                    <a:pt x="743" y="1919"/>
                    <a:pt x="1667" y="1919"/>
                  </a:cubicBezTo>
                  <a:cubicBezTo>
                    <a:pt x="2583" y="1919"/>
                    <a:pt x="3325" y="1493"/>
                    <a:pt x="3325" y="959"/>
                  </a:cubicBezTo>
                  <a:cubicBezTo>
                    <a:pt x="3325" y="433"/>
                    <a:pt x="2583" y="0"/>
                    <a:pt x="1667" y="0"/>
                  </a:cubicBezTo>
                  <a:close/>
                </a:path>
              </a:pathLst>
            </a:custGeom>
            <a:solidFill>
              <a:srgbClr val="D2D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3"/>
            <p:cNvSpPr/>
            <p:nvPr/>
          </p:nvSpPr>
          <p:spPr>
            <a:xfrm>
              <a:off x="4422440" y="2092062"/>
              <a:ext cx="777376" cy="246171"/>
            </a:xfrm>
            <a:custGeom>
              <a:avLst/>
              <a:gdLst/>
              <a:ahLst/>
              <a:cxnLst/>
              <a:rect l="l" t="t" r="r" b="b"/>
              <a:pathLst>
                <a:path w="3442" h="1090" extrusionOk="0">
                  <a:moveTo>
                    <a:pt x="1721" y="0"/>
                  </a:moveTo>
                  <a:cubicBezTo>
                    <a:pt x="1294" y="0"/>
                    <a:pt x="866" y="94"/>
                    <a:pt x="542" y="281"/>
                  </a:cubicBezTo>
                  <a:cubicBezTo>
                    <a:pt x="159" y="505"/>
                    <a:pt x="1" y="808"/>
                    <a:pt x="73" y="1089"/>
                  </a:cubicBezTo>
                  <a:cubicBezTo>
                    <a:pt x="123" y="894"/>
                    <a:pt x="282" y="707"/>
                    <a:pt x="542" y="548"/>
                  </a:cubicBezTo>
                  <a:cubicBezTo>
                    <a:pt x="866" y="361"/>
                    <a:pt x="1294" y="267"/>
                    <a:pt x="1721" y="267"/>
                  </a:cubicBezTo>
                  <a:cubicBezTo>
                    <a:pt x="2148" y="267"/>
                    <a:pt x="2576" y="361"/>
                    <a:pt x="2900" y="548"/>
                  </a:cubicBezTo>
                  <a:cubicBezTo>
                    <a:pt x="3160" y="707"/>
                    <a:pt x="3319" y="894"/>
                    <a:pt x="3369" y="1089"/>
                  </a:cubicBezTo>
                  <a:cubicBezTo>
                    <a:pt x="3441" y="801"/>
                    <a:pt x="3282" y="498"/>
                    <a:pt x="2900" y="281"/>
                  </a:cubicBezTo>
                  <a:cubicBezTo>
                    <a:pt x="2576" y="94"/>
                    <a:pt x="2148" y="0"/>
                    <a:pt x="1721" y="0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43"/>
          <p:cNvSpPr/>
          <p:nvPr/>
        </p:nvSpPr>
        <p:spPr>
          <a:xfrm>
            <a:off x="3373113" y="5836098"/>
            <a:ext cx="2316300" cy="8595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ctrTitle"/>
          </p:nvPr>
        </p:nvSpPr>
        <p:spPr>
          <a:xfrm>
            <a:off x="3195074" y="5836100"/>
            <a:ext cx="2672400" cy="8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CREATIVIDAD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257" y="2946014"/>
            <a:ext cx="4195475" cy="4195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4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3" name="Google Shape;303;p44"/>
          <p:cNvCxnSpPr/>
          <p:nvPr/>
        </p:nvCxnSpPr>
        <p:spPr>
          <a:xfrm>
            <a:off x="4630175" y="300045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4" name="Google Shape;304;p44"/>
          <p:cNvSpPr txBox="1">
            <a:spLocks noGrp="1"/>
          </p:cNvSpPr>
          <p:nvPr>
            <p:ph type="title"/>
          </p:nvPr>
        </p:nvSpPr>
        <p:spPr>
          <a:xfrm>
            <a:off x="4448500" y="1308575"/>
            <a:ext cx="4784400" cy="16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2300"/>
              <a:t>3</a:t>
            </a:r>
            <a:r>
              <a:rPr lang="es" sz="2300">
                <a:solidFill>
                  <a:srgbClr val="434343"/>
                </a:solidFill>
              </a:rPr>
              <a:t>. </a:t>
            </a:r>
            <a:r>
              <a:rPr lang="es" sz="2300"/>
              <a:t>CLASIFICACIÓN DE USO SEGÚN NIVELES EDUCATIVOS</a:t>
            </a:r>
            <a:endParaRPr sz="23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5"/>
          <p:cNvPicPr preferRelativeResize="0"/>
          <p:nvPr/>
        </p:nvPicPr>
        <p:blipFill rotWithShape="1">
          <a:blip r:embed="rId3">
            <a:alphaModFix/>
          </a:blip>
          <a:srcRect r="21408"/>
          <a:stretch/>
        </p:blipFill>
        <p:spPr>
          <a:xfrm>
            <a:off x="0" y="-210800"/>
            <a:ext cx="9144001" cy="706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6"/>
          <p:cNvSpPr/>
          <p:nvPr/>
        </p:nvSpPr>
        <p:spPr>
          <a:xfrm>
            <a:off x="1093950" y="818700"/>
            <a:ext cx="6956100" cy="115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46"/>
          <p:cNvSpPr txBox="1">
            <a:spLocks noGrp="1"/>
          </p:cNvSpPr>
          <p:nvPr>
            <p:ph type="title"/>
          </p:nvPr>
        </p:nvSpPr>
        <p:spPr>
          <a:xfrm>
            <a:off x="699375" y="5131250"/>
            <a:ext cx="7542600" cy="14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2"/>
                </a:solidFill>
              </a:rPr>
              <a:t>Desarrollo de:</a:t>
            </a:r>
            <a:endParaRPr>
              <a:solidFill>
                <a:schemeClr val="accent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s" b="0">
                <a:solidFill>
                  <a:schemeClr val="accent2"/>
                </a:solidFill>
              </a:rPr>
              <a:t>Psicomotricidad fina</a:t>
            </a:r>
            <a:endParaRPr b="0">
              <a:solidFill>
                <a:schemeClr val="accent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s" b="0">
                <a:solidFill>
                  <a:schemeClr val="accent2"/>
                </a:solidFill>
              </a:rPr>
              <a:t>Lateralidad(Dcha. Izq. Dlte. Dtrás.)</a:t>
            </a:r>
            <a:endParaRPr b="0">
              <a:solidFill>
                <a:schemeClr val="accent2"/>
              </a:solidFill>
            </a:endParaRPr>
          </a:p>
        </p:txBody>
      </p:sp>
      <p:sp>
        <p:nvSpPr>
          <p:cNvPr id="316" name="Google Shape;316;p46"/>
          <p:cNvSpPr txBox="1">
            <a:spLocks noGrp="1"/>
          </p:cNvSpPr>
          <p:nvPr>
            <p:ph type="title"/>
          </p:nvPr>
        </p:nvSpPr>
        <p:spPr>
          <a:xfrm>
            <a:off x="-97975" y="335400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EDUCACIÓN INFANTIL (3-5 AÑOS)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17" name="Google Shape;31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50" y="1539500"/>
            <a:ext cx="2507246" cy="16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2125" y="1350000"/>
            <a:ext cx="3510400" cy="234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7825" y="3436851"/>
            <a:ext cx="4403523" cy="169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>
            <a:spLocks noGrp="1"/>
          </p:cNvSpPr>
          <p:nvPr>
            <p:ph type="title" idx="4294967295"/>
          </p:nvPr>
        </p:nvSpPr>
        <p:spPr>
          <a:xfrm>
            <a:off x="570050" y="1257150"/>
            <a:ext cx="3516900" cy="14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NATALIA QUERO</a:t>
            </a:r>
            <a:endParaRPr sz="2600" b="1">
              <a:solidFill>
                <a:srgbClr val="434343"/>
              </a:solidFill>
            </a:endParaRPr>
          </a:p>
        </p:txBody>
      </p:sp>
      <p:sp>
        <p:nvSpPr>
          <p:cNvPr id="129" name="Google Shape;129;p29"/>
          <p:cNvSpPr txBox="1">
            <a:spLocks noGrp="1"/>
          </p:cNvSpPr>
          <p:nvPr>
            <p:ph type="subTitle" idx="4294967295"/>
          </p:nvPr>
        </p:nvSpPr>
        <p:spPr>
          <a:xfrm>
            <a:off x="351650" y="2882475"/>
            <a:ext cx="4345200" cy="21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Graduada en Pedagogía</a:t>
            </a: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Máster en tecnología educativa: e-learnign y gestión del conocimiento</a:t>
            </a: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SUUBLY, Online Solutions</a:t>
            </a:r>
            <a:endParaRPr sz="1600"/>
          </a:p>
        </p:txBody>
      </p:sp>
      <p:cxnSp>
        <p:nvCxnSpPr>
          <p:cNvPr id="130" name="Google Shape;130;p29"/>
          <p:cNvCxnSpPr/>
          <p:nvPr/>
        </p:nvCxnSpPr>
        <p:spPr>
          <a:xfrm>
            <a:off x="698257" y="198103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D2D7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1" name="Google Shape;131;p29"/>
          <p:cNvPicPr preferRelativeResize="0"/>
          <p:nvPr/>
        </p:nvPicPr>
        <p:blipFill rotWithShape="1">
          <a:blip r:embed="rId3">
            <a:alphaModFix/>
          </a:blip>
          <a:srcRect l="4825" t="46915"/>
          <a:stretch/>
        </p:blipFill>
        <p:spPr>
          <a:xfrm>
            <a:off x="4572000" y="1017600"/>
            <a:ext cx="3953625" cy="464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8174" y="5888449"/>
            <a:ext cx="1912699" cy="71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9"/>
          <p:cNvSpPr txBox="1">
            <a:spLocks noGrp="1"/>
          </p:cNvSpPr>
          <p:nvPr>
            <p:ph type="subTitle" idx="4294967295"/>
          </p:nvPr>
        </p:nvSpPr>
        <p:spPr>
          <a:xfrm>
            <a:off x="875950" y="5664025"/>
            <a:ext cx="25854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@Suubly</a:t>
            </a: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@suublyCompany</a:t>
            </a: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134" name="Google Shape;134;p29"/>
          <p:cNvPicPr preferRelativeResize="0"/>
          <p:nvPr/>
        </p:nvPicPr>
        <p:blipFill rotWithShape="1">
          <a:blip r:embed="rId5">
            <a:alphaModFix/>
          </a:blip>
          <a:srcRect l="20763" t="30777" r="59899" b="29855"/>
          <a:stretch/>
        </p:blipFill>
        <p:spPr>
          <a:xfrm>
            <a:off x="350056" y="5651153"/>
            <a:ext cx="358080" cy="3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9"/>
          <p:cNvPicPr preferRelativeResize="0"/>
          <p:nvPr/>
        </p:nvPicPr>
        <p:blipFill rotWithShape="1">
          <a:blip r:embed="rId5">
            <a:alphaModFix/>
          </a:blip>
          <a:srcRect l="58359" t="29551" b="25556"/>
          <a:stretch/>
        </p:blipFill>
        <p:spPr>
          <a:xfrm>
            <a:off x="720325" y="5664025"/>
            <a:ext cx="676200" cy="364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9"/>
          <p:cNvPicPr preferRelativeResize="0"/>
          <p:nvPr/>
        </p:nvPicPr>
        <p:blipFill rotWithShape="1">
          <a:blip r:embed="rId5">
            <a:alphaModFix/>
          </a:blip>
          <a:srcRect l="40636" t="31247" r="40310" b="29472"/>
          <a:stretch/>
        </p:blipFill>
        <p:spPr>
          <a:xfrm>
            <a:off x="1074450" y="6241825"/>
            <a:ext cx="280275" cy="288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7"/>
          <p:cNvSpPr/>
          <p:nvPr/>
        </p:nvSpPr>
        <p:spPr>
          <a:xfrm>
            <a:off x="1093950" y="818700"/>
            <a:ext cx="6956100" cy="115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7"/>
          <p:cNvSpPr txBox="1">
            <a:spLocks noGrp="1"/>
          </p:cNvSpPr>
          <p:nvPr>
            <p:ph type="title"/>
          </p:nvPr>
        </p:nvSpPr>
        <p:spPr>
          <a:xfrm>
            <a:off x="699375" y="5131250"/>
            <a:ext cx="7542600" cy="14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2"/>
                </a:solidFill>
              </a:rPr>
              <a:t>Desarrollo de:</a:t>
            </a:r>
            <a:endParaRPr>
              <a:solidFill>
                <a:schemeClr val="accent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s" b="0">
                <a:solidFill>
                  <a:schemeClr val="accent2"/>
                </a:solidFill>
              </a:rPr>
              <a:t>Psicomotricidad fina</a:t>
            </a:r>
            <a:endParaRPr b="0">
              <a:solidFill>
                <a:schemeClr val="accent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s" b="0">
                <a:solidFill>
                  <a:schemeClr val="accent2"/>
                </a:solidFill>
              </a:rPr>
              <a:t>Pensamiento lógico</a:t>
            </a:r>
            <a:endParaRPr b="0">
              <a:solidFill>
                <a:schemeClr val="accent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s" b="0">
                <a:solidFill>
                  <a:schemeClr val="accent2"/>
                </a:solidFill>
              </a:rPr>
              <a:t>Competencias digitales</a:t>
            </a:r>
            <a:endParaRPr b="0">
              <a:solidFill>
                <a:schemeClr val="accent2"/>
              </a:solidFill>
            </a:endParaRPr>
          </a:p>
        </p:txBody>
      </p:sp>
      <p:sp>
        <p:nvSpPr>
          <p:cNvPr id="326" name="Google Shape;326;p47"/>
          <p:cNvSpPr txBox="1">
            <a:spLocks noGrp="1"/>
          </p:cNvSpPr>
          <p:nvPr>
            <p:ph type="title"/>
          </p:nvPr>
        </p:nvSpPr>
        <p:spPr>
          <a:xfrm>
            <a:off x="-97975" y="335400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EDUCACIÓN PRIMARIA  I (6-8 AÑOS)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27" name="Google Shape;3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300" y="1167975"/>
            <a:ext cx="2722452" cy="6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150" y="1982475"/>
            <a:ext cx="2149875" cy="155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8650" y="1221325"/>
            <a:ext cx="1326875" cy="1846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6425" y="1082250"/>
            <a:ext cx="2639750" cy="26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42125" y="3419301"/>
            <a:ext cx="4005927" cy="184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26125" y="2808176"/>
            <a:ext cx="2495649" cy="213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/>
          <p:nvPr/>
        </p:nvSpPr>
        <p:spPr>
          <a:xfrm>
            <a:off x="1093950" y="818700"/>
            <a:ext cx="6956100" cy="115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title"/>
          </p:nvPr>
        </p:nvSpPr>
        <p:spPr>
          <a:xfrm>
            <a:off x="699375" y="5131250"/>
            <a:ext cx="7542600" cy="14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2"/>
                </a:solidFill>
              </a:rPr>
              <a:t>Desarrollo de:</a:t>
            </a:r>
            <a:endParaRPr>
              <a:solidFill>
                <a:schemeClr val="accent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s" b="0">
                <a:solidFill>
                  <a:schemeClr val="accent2"/>
                </a:solidFill>
              </a:rPr>
              <a:t>Iniciación lenguaje programación</a:t>
            </a:r>
            <a:endParaRPr b="0">
              <a:solidFill>
                <a:schemeClr val="accent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s" b="0">
                <a:solidFill>
                  <a:schemeClr val="accent2"/>
                </a:solidFill>
              </a:rPr>
              <a:t>Visión espacial desarrollo 3D</a:t>
            </a:r>
            <a:endParaRPr b="0">
              <a:solidFill>
                <a:schemeClr val="accent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s" b="0">
                <a:solidFill>
                  <a:schemeClr val="accent2"/>
                </a:solidFill>
              </a:rPr>
              <a:t>Competencias digitales</a:t>
            </a:r>
            <a:endParaRPr b="0">
              <a:solidFill>
                <a:schemeClr val="accent2"/>
              </a:solidFill>
            </a:endParaRPr>
          </a:p>
        </p:txBody>
      </p:sp>
      <p:sp>
        <p:nvSpPr>
          <p:cNvPr id="339" name="Google Shape;339;p48"/>
          <p:cNvSpPr txBox="1">
            <a:spLocks noGrp="1"/>
          </p:cNvSpPr>
          <p:nvPr>
            <p:ph type="title"/>
          </p:nvPr>
        </p:nvSpPr>
        <p:spPr>
          <a:xfrm>
            <a:off x="-97975" y="335400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EDUCACIÓN PRIMARIA  II (9-12 AÑOS)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40" name="Google Shape;340;p48"/>
          <p:cNvPicPr preferRelativeResize="0"/>
          <p:nvPr/>
        </p:nvPicPr>
        <p:blipFill rotWithShape="1">
          <a:blip r:embed="rId3">
            <a:alphaModFix/>
          </a:blip>
          <a:srcRect l="47840" t="45551"/>
          <a:stretch/>
        </p:blipFill>
        <p:spPr>
          <a:xfrm>
            <a:off x="330650" y="1350000"/>
            <a:ext cx="2347875" cy="22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8525" y="1156100"/>
            <a:ext cx="3437072" cy="5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0513" y="1850675"/>
            <a:ext cx="2955518" cy="96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8"/>
          <p:cNvPicPr preferRelativeResize="0"/>
          <p:nvPr/>
        </p:nvPicPr>
        <p:blipFill rotWithShape="1">
          <a:blip r:embed="rId6">
            <a:alphaModFix/>
          </a:blip>
          <a:srcRect l="17915" r="17618"/>
          <a:stretch/>
        </p:blipFill>
        <p:spPr>
          <a:xfrm>
            <a:off x="3165925" y="2098375"/>
            <a:ext cx="2152194" cy="17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5598" y="2919599"/>
            <a:ext cx="2581576" cy="195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9"/>
          <p:cNvSpPr/>
          <p:nvPr/>
        </p:nvSpPr>
        <p:spPr>
          <a:xfrm>
            <a:off x="1093950" y="818700"/>
            <a:ext cx="6956100" cy="115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9"/>
          <p:cNvSpPr txBox="1">
            <a:spLocks noGrp="1"/>
          </p:cNvSpPr>
          <p:nvPr>
            <p:ph type="title"/>
          </p:nvPr>
        </p:nvSpPr>
        <p:spPr>
          <a:xfrm>
            <a:off x="699375" y="5131250"/>
            <a:ext cx="7542600" cy="14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2"/>
                </a:solidFill>
              </a:rPr>
              <a:t>Desarrollo de:</a:t>
            </a:r>
            <a:endParaRPr>
              <a:solidFill>
                <a:schemeClr val="accent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s" b="0">
                <a:solidFill>
                  <a:schemeClr val="accent2"/>
                </a:solidFill>
              </a:rPr>
              <a:t>Lenguaje programación y sentencias</a:t>
            </a:r>
            <a:endParaRPr b="0">
              <a:solidFill>
                <a:schemeClr val="accent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s" b="0">
                <a:solidFill>
                  <a:schemeClr val="accent2"/>
                </a:solidFill>
              </a:rPr>
              <a:t>Visión espacial desarrollo e impresión 3D</a:t>
            </a:r>
            <a:endParaRPr b="0">
              <a:solidFill>
                <a:schemeClr val="accent2"/>
              </a:solidFill>
            </a:endParaRPr>
          </a:p>
        </p:txBody>
      </p:sp>
      <p:sp>
        <p:nvSpPr>
          <p:cNvPr id="351" name="Google Shape;351;p49"/>
          <p:cNvSpPr txBox="1">
            <a:spLocks noGrp="1"/>
          </p:cNvSpPr>
          <p:nvPr>
            <p:ph type="title"/>
          </p:nvPr>
        </p:nvSpPr>
        <p:spPr>
          <a:xfrm>
            <a:off x="-97975" y="335400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EDUCACIÓN SECUNDARIA (13-16 AÑOS)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52" name="Google Shape;35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038" y="1216875"/>
            <a:ext cx="2955518" cy="96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9"/>
          <p:cNvPicPr preferRelativeResize="0"/>
          <p:nvPr/>
        </p:nvPicPr>
        <p:blipFill rotWithShape="1">
          <a:blip r:embed="rId4">
            <a:alphaModFix/>
          </a:blip>
          <a:srcRect l="17915" r="17618"/>
          <a:stretch/>
        </p:blipFill>
        <p:spPr>
          <a:xfrm>
            <a:off x="3165925" y="2098375"/>
            <a:ext cx="2152194" cy="17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925" y="1216886"/>
            <a:ext cx="3080237" cy="5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7325" y="2313465"/>
            <a:ext cx="2309125" cy="2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79106" y="2571099"/>
            <a:ext cx="3031377" cy="200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0"/>
          <p:cNvSpPr/>
          <p:nvPr/>
        </p:nvSpPr>
        <p:spPr>
          <a:xfrm>
            <a:off x="1093950" y="818700"/>
            <a:ext cx="6956100" cy="115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0"/>
          <p:cNvSpPr txBox="1">
            <a:spLocks noGrp="1"/>
          </p:cNvSpPr>
          <p:nvPr>
            <p:ph type="title"/>
          </p:nvPr>
        </p:nvSpPr>
        <p:spPr>
          <a:xfrm>
            <a:off x="699375" y="5131250"/>
            <a:ext cx="7542600" cy="14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2"/>
                </a:solidFill>
              </a:rPr>
              <a:t>Desarrollo de:</a:t>
            </a:r>
            <a:endParaRPr>
              <a:solidFill>
                <a:schemeClr val="accent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s" b="0">
                <a:solidFill>
                  <a:schemeClr val="accent2"/>
                </a:solidFill>
              </a:rPr>
              <a:t>Iniciación a las tecnologías</a:t>
            </a:r>
            <a:endParaRPr b="0">
              <a:solidFill>
                <a:schemeClr val="accent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s" b="0">
                <a:solidFill>
                  <a:schemeClr val="accent2"/>
                </a:solidFill>
              </a:rPr>
              <a:t>Desarrollo autónomo en creación</a:t>
            </a:r>
            <a:endParaRPr b="0">
              <a:solidFill>
                <a:schemeClr val="accent2"/>
              </a:solidFill>
            </a:endParaRPr>
          </a:p>
        </p:txBody>
      </p:sp>
      <p:sp>
        <p:nvSpPr>
          <p:cNvPr id="363" name="Google Shape;363;p50"/>
          <p:cNvSpPr txBox="1">
            <a:spLocks noGrp="1"/>
          </p:cNvSpPr>
          <p:nvPr>
            <p:ph type="title"/>
          </p:nvPr>
        </p:nvSpPr>
        <p:spPr>
          <a:xfrm>
            <a:off x="-97975" y="335400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EDUCACIÓN BACHILLER (17-      AÑOS)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64" name="Google Shape;364;p50"/>
          <p:cNvSpPr txBox="1"/>
          <p:nvPr/>
        </p:nvSpPr>
        <p:spPr>
          <a:xfrm rot="5400000">
            <a:off x="5376150" y="638100"/>
            <a:ext cx="1347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 b="1">
                <a:solidFill>
                  <a:srgbClr val="434343"/>
                </a:solidFill>
              </a:rPr>
              <a:t>8</a:t>
            </a:r>
            <a:endParaRPr sz="3500" b="1">
              <a:solidFill>
                <a:srgbClr val="434343"/>
              </a:solidFill>
            </a:endParaRPr>
          </a:p>
        </p:txBody>
      </p:sp>
      <p:pic>
        <p:nvPicPr>
          <p:cNvPr id="365" name="Google Shape;36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150" y="1350000"/>
            <a:ext cx="3200601" cy="198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9750" y="2756000"/>
            <a:ext cx="3717451" cy="216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2902" y="1261950"/>
            <a:ext cx="1843497" cy="207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1"/>
          <p:cNvSpPr/>
          <p:nvPr/>
        </p:nvSpPr>
        <p:spPr>
          <a:xfrm>
            <a:off x="1093950" y="818700"/>
            <a:ext cx="6956100" cy="115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1"/>
          <p:cNvSpPr txBox="1">
            <a:spLocks noGrp="1"/>
          </p:cNvSpPr>
          <p:nvPr>
            <p:ph type="title"/>
          </p:nvPr>
        </p:nvSpPr>
        <p:spPr>
          <a:xfrm>
            <a:off x="699375" y="5359850"/>
            <a:ext cx="7542600" cy="14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2"/>
                </a:solidFill>
              </a:rPr>
              <a:t>Desarrollo de:</a:t>
            </a:r>
            <a:endParaRPr>
              <a:solidFill>
                <a:schemeClr val="accent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s" b="0">
                <a:solidFill>
                  <a:schemeClr val="accent2"/>
                </a:solidFill>
              </a:rPr>
              <a:t>Iniciación al pensamiento lógico</a:t>
            </a:r>
            <a:endParaRPr b="0">
              <a:solidFill>
                <a:schemeClr val="accent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s" b="0">
                <a:solidFill>
                  <a:schemeClr val="accent2"/>
                </a:solidFill>
              </a:rPr>
              <a:t>Desarrollo lateralidad</a:t>
            </a:r>
            <a:endParaRPr b="0">
              <a:solidFill>
                <a:schemeClr val="accent2"/>
              </a:solidFill>
            </a:endParaRPr>
          </a:p>
        </p:txBody>
      </p:sp>
      <p:sp>
        <p:nvSpPr>
          <p:cNvPr id="374" name="Google Shape;374;p51"/>
          <p:cNvSpPr txBox="1">
            <a:spLocks noGrp="1"/>
          </p:cNvSpPr>
          <p:nvPr>
            <p:ph type="title"/>
          </p:nvPr>
        </p:nvSpPr>
        <p:spPr>
          <a:xfrm>
            <a:off x="-101325" y="219900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Programación Unplungged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75" name="Google Shape;37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250" y="1066875"/>
            <a:ext cx="4120301" cy="414832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1"/>
          <p:cNvSpPr/>
          <p:nvPr/>
        </p:nvSpPr>
        <p:spPr>
          <a:xfrm>
            <a:off x="5703500" y="1384200"/>
            <a:ext cx="503100" cy="493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9CC927"/>
          </a:solidFill>
          <a:ln w="9525" cap="flat" cmpd="sng">
            <a:solidFill>
              <a:srgbClr val="F6FF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2"/>
          <p:cNvSpPr/>
          <p:nvPr/>
        </p:nvSpPr>
        <p:spPr>
          <a:xfrm>
            <a:off x="1093950" y="818700"/>
            <a:ext cx="6956100" cy="115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2"/>
          <p:cNvSpPr txBox="1">
            <a:spLocks noGrp="1"/>
          </p:cNvSpPr>
          <p:nvPr>
            <p:ph type="title"/>
          </p:nvPr>
        </p:nvSpPr>
        <p:spPr>
          <a:xfrm>
            <a:off x="699375" y="5359850"/>
            <a:ext cx="7542600" cy="14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2"/>
                </a:solidFill>
              </a:rPr>
              <a:t>Desarrollo de:</a:t>
            </a:r>
            <a:endParaRPr>
              <a:solidFill>
                <a:schemeClr val="accent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s" b="0">
                <a:solidFill>
                  <a:schemeClr val="accent2"/>
                </a:solidFill>
              </a:rPr>
              <a:t>Iniciación al pensamiento lógico</a:t>
            </a:r>
            <a:endParaRPr b="0">
              <a:solidFill>
                <a:schemeClr val="accent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s" b="0">
                <a:solidFill>
                  <a:schemeClr val="accent2"/>
                </a:solidFill>
              </a:rPr>
              <a:t>Desarrollo lateralidad</a:t>
            </a:r>
            <a:endParaRPr b="0">
              <a:solidFill>
                <a:schemeClr val="accent2"/>
              </a:solidFill>
            </a:endParaRPr>
          </a:p>
        </p:txBody>
      </p:sp>
      <p:sp>
        <p:nvSpPr>
          <p:cNvPr id="383" name="Google Shape;383;p52"/>
          <p:cNvSpPr txBox="1">
            <a:spLocks noGrp="1"/>
          </p:cNvSpPr>
          <p:nvPr>
            <p:ph type="title"/>
          </p:nvPr>
        </p:nvSpPr>
        <p:spPr>
          <a:xfrm>
            <a:off x="-101325" y="219900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Programación Unplungged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84" name="Google Shape;38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250" y="1066875"/>
            <a:ext cx="4120301" cy="41483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5" name="Google Shape;385;p52"/>
          <p:cNvCxnSpPr/>
          <p:nvPr/>
        </p:nvCxnSpPr>
        <p:spPr>
          <a:xfrm>
            <a:off x="3197100" y="3937175"/>
            <a:ext cx="2003100" cy="9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6" name="Google Shape;386;p52"/>
          <p:cNvSpPr/>
          <p:nvPr/>
        </p:nvSpPr>
        <p:spPr>
          <a:xfrm>
            <a:off x="5673885" y="1293535"/>
            <a:ext cx="611700" cy="598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9CC927"/>
          </a:solidFill>
          <a:ln w="9525" cap="flat" cmpd="sng">
            <a:solidFill>
              <a:srgbClr val="F6FF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7" name="Google Shape;387;p52"/>
          <p:cNvCxnSpPr/>
          <p:nvPr/>
        </p:nvCxnSpPr>
        <p:spPr>
          <a:xfrm rot="10800000">
            <a:off x="5200250" y="1539225"/>
            <a:ext cx="0" cy="241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8" name="Google Shape;388;p52"/>
          <p:cNvCxnSpPr>
            <a:endCxn id="386" idx="1"/>
          </p:cNvCxnSpPr>
          <p:nvPr/>
        </p:nvCxnSpPr>
        <p:spPr>
          <a:xfrm rot="10800000" flipH="1">
            <a:off x="5180386" y="1522256"/>
            <a:ext cx="493500" cy="12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3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4" name="Google Shape;394;p53"/>
          <p:cNvCxnSpPr/>
          <p:nvPr/>
        </p:nvCxnSpPr>
        <p:spPr>
          <a:xfrm>
            <a:off x="4630175" y="284805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5" name="Google Shape;395;p53"/>
          <p:cNvSpPr txBox="1">
            <a:spLocks noGrp="1"/>
          </p:cNvSpPr>
          <p:nvPr>
            <p:ph type="title"/>
          </p:nvPr>
        </p:nvSpPr>
        <p:spPr>
          <a:xfrm>
            <a:off x="4460750" y="1239150"/>
            <a:ext cx="4449600" cy="16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4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lang="es"/>
              <a:t>CASOS PRÁCTICOS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96" name="Google Shape;39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5413" y="2695650"/>
            <a:ext cx="4400275" cy="44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54"/>
          <p:cNvPicPr preferRelativeResize="0"/>
          <p:nvPr/>
        </p:nvPicPr>
        <p:blipFill rotWithShape="1">
          <a:blip r:embed="rId3">
            <a:alphaModFix/>
          </a:blip>
          <a:srcRect r="4780"/>
          <a:stretch/>
        </p:blipFill>
        <p:spPr>
          <a:xfrm>
            <a:off x="0" y="-224850"/>
            <a:ext cx="9144000" cy="708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5"/>
          <p:cNvSpPr txBox="1">
            <a:spLocks noGrp="1"/>
          </p:cNvSpPr>
          <p:nvPr>
            <p:ph type="title"/>
          </p:nvPr>
        </p:nvSpPr>
        <p:spPr>
          <a:xfrm>
            <a:off x="2919300" y="2649860"/>
            <a:ext cx="3483000" cy="9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ACTIVIDADES EXTRAESCOLARES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407" name="Google Shape;407;p55"/>
          <p:cNvCxnSpPr/>
          <p:nvPr/>
        </p:nvCxnSpPr>
        <p:spPr>
          <a:xfrm rot="10800000" flipH="1">
            <a:off x="3019350" y="3601742"/>
            <a:ext cx="3282900" cy="315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8" name="Google Shape;40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9300" y="3877975"/>
            <a:ext cx="4669501" cy="288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143" y="178425"/>
            <a:ext cx="4207906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788" y="178425"/>
            <a:ext cx="410527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900" y="3877975"/>
            <a:ext cx="3859299" cy="288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6"/>
          <p:cNvSpPr txBox="1">
            <a:spLocks noGrp="1"/>
          </p:cNvSpPr>
          <p:nvPr>
            <p:ph type="title"/>
          </p:nvPr>
        </p:nvSpPr>
        <p:spPr>
          <a:xfrm>
            <a:off x="217423" y="304067"/>
            <a:ext cx="3483000" cy="14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PÍLDORAS FORMATIVAS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417" name="Google Shape;417;p56"/>
          <p:cNvCxnSpPr/>
          <p:nvPr/>
        </p:nvCxnSpPr>
        <p:spPr>
          <a:xfrm>
            <a:off x="356925" y="1502167"/>
            <a:ext cx="3204000" cy="75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8" name="Google Shape;41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171300" y="867126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931825"/>
            <a:ext cx="5059200" cy="293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/>
          <p:nvPr/>
        </p:nvSpPr>
        <p:spPr>
          <a:xfrm>
            <a:off x="3200400" y="5576236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0"/>
          <p:cNvSpPr/>
          <p:nvPr/>
        </p:nvSpPr>
        <p:spPr>
          <a:xfrm>
            <a:off x="3201225" y="4263774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30"/>
          <p:cNvSpPr/>
          <p:nvPr/>
        </p:nvSpPr>
        <p:spPr>
          <a:xfrm>
            <a:off x="3200400" y="2985436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0"/>
          <p:cNvSpPr/>
          <p:nvPr/>
        </p:nvSpPr>
        <p:spPr>
          <a:xfrm>
            <a:off x="0" y="0"/>
            <a:ext cx="2855700" cy="68580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0"/>
          <p:cNvSpPr/>
          <p:nvPr/>
        </p:nvSpPr>
        <p:spPr>
          <a:xfrm>
            <a:off x="3201225" y="1749174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title"/>
          </p:nvPr>
        </p:nvSpPr>
        <p:spPr>
          <a:xfrm>
            <a:off x="4698275" y="177067"/>
            <a:ext cx="5311200" cy="14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/>
              <a:t>Contenidos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147" name="Google Shape;147;p30"/>
          <p:cNvSpPr txBox="1">
            <a:spLocks noGrp="1"/>
          </p:cNvSpPr>
          <p:nvPr>
            <p:ph type="title" idx="2"/>
          </p:nvPr>
        </p:nvSpPr>
        <p:spPr>
          <a:xfrm>
            <a:off x="4114800" y="1517740"/>
            <a:ext cx="53112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¿QUÉ ES LA ROBÓTICA EDUCATIVA?</a:t>
            </a:r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title" idx="4"/>
          </p:nvPr>
        </p:nvSpPr>
        <p:spPr>
          <a:xfrm>
            <a:off x="4173825" y="2931125"/>
            <a:ext cx="41598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BENEFICIOS DE LA ROBÓTICA EN EL PROCESO DE APRENDIZAJE</a:t>
            </a:r>
            <a:endParaRPr/>
          </a:p>
        </p:txBody>
      </p:sp>
      <p:sp>
        <p:nvSpPr>
          <p:cNvPr id="149" name="Google Shape;149;p30"/>
          <p:cNvSpPr txBox="1">
            <a:spLocks noGrp="1"/>
          </p:cNvSpPr>
          <p:nvPr>
            <p:ph type="title" idx="6"/>
          </p:nvPr>
        </p:nvSpPr>
        <p:spPr>
          <a:xfrm>
            <a:off x="4206375" y="4293925"/>
            <a:ext cx="44478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CLASIFICACIÓN DE USO SEGÚN NIVELES EDUCATIVOS</a:t>
            </a:r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title" idx="7"/>
          </p:nvPr>
        </p:nvSpPr>
        <p:spPr>
          <a:xfrm>
            <a:off x="2915025" y="1795767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</a:t>
            </a:r>
            <a:endParaRPr/>
          </a:p>
        </p:txBody>
      </p:sp>
      <p:sp>
        <p:nvSpPr>
          <p:cNvPr id="151" name="Google Shape;151;p30"/>
          <p:cNvSpPr txBox="1">
            <a:spLocks noGrp="1"/>
          </p:cNvSpPr>
          <p:nvPr>
            <p:ph type="title" idx="8"/>
          </p:nvPr>
        </p:nvSpPr>
        <p:spPr>
          <a:xfrm>
            <a:off x="2915025" y="3070133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</a:t>
            </a:r>
            <a:endParaRPr/>
          </a:p>
        </p:txBody>
      </p:sp>
      <p:sp>
        <p:nvSpPr>
          <p:cNvPr id="152" name="Google Shape;152;p30"/>
          <p:cNvSpPr txBox="1">
            <a:spLocks noGrp="1"/>
          </p:cNvSpPr>
          <p:nvPr>
            <p:ph type="title" idx="9"/>
          </p:nvPr>
        </p:nvSpPr>
        <p:spPr>
          <a:xfrm>
            <a:off x="2915025" y="4344500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</a:t>
            </a:r>
            <a:endParaRPr/>
          </a:p>
        </p:txBody>
      </p:sp>
      <p:sp>
        <p:nvSpPr>
          <p:cNvPr id="153" name="Google Shape;153;p30"/>
          <p:cNvSpPr txBox="1">
            <a:spLocks noGrp="1"/>
          </p:cNvSpPr>
          <p:nvPr>
            <p:ph type="title" idx="6"/>
          </p:nvPr>
        </p:nvSpPr>
        <p:spPr>
          <a:xfrm>
            <a:off x="4212150" y="5399275"/>
            <a:ext cx="43983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CASOS PRÁCTICOS</a:t>
            </a:r>
            <a:endParaRPr/>
          </a:p>
        </p:txBody>
      </p:sp>
      <p:sp>
        <p:nvSpPr>
          <p:cNvPr id="154" name="Google Shape;154;p30"/>
          <p:cNvSpPr txBox="1">
            <a:spLocks noGrp="1"/>
          </p:cNvSpPr>
          <p:nvPr>
            <p:ph type="title" idx="9"/>
          </p:nvPr>
        </p:nvSpPr>
        <p:spPr>
          <a:xfrm>
            <a:off x="2915025" y="5639900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4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7"/>
          <p:cNvSpPr txBox="1">
            <a:spLocks noGrp="1"/>
          </p:cNvSpPr>
          <p:nvPr>
            <p:ph type="title"/>
          </p:nvPr>
        </p:nvSpPr>
        <p:spPr>
          <a:xfrm>
            <a:off x="293623" y="304067"/>
            <a:ext cx="3483000" cy="14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APOYO A LA DIVERSIDAD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425" name="Google Shape;425;p57"/>
          <p:cNvCxnSpPr/>
          <p:nvPr/>
        </p:nvCxnSpPr>
        <p:spPr>
          <a:xfrm>
            <a:off x="433125" y="1502167"/>
            <a:ext cx="3204000" cy="75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26" name="Google Shape;42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6675" y="239672"/>
            <a:ext cx="4166950" cy="31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375" y="3002907"/>
            <a:ext cx="4659300" cy="349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4499" y="3487672"/>
            <a:ext cx="3188328" cy="3188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8"/>
          <p:cNvSpPr txBox="1">
            <a:spLocks noGrp="1"/>
          </p:cNvSpPr>
          <p:nvPr>
            <p:ph type="title"/>
          </p:nvPr>
        </p:nvSpPr>
        <p:spPr>
          <a:xfrm>
            <a:off x="344473" y="4379367"/>
            <a:ext cx="3483000" cy="14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FORMACIÓN UNIVERSITARIA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434" name="Google Shape;434;p58"/>
          <p:cNvCxnSpPr/>
          <p:nvPr/>
        </p:nvCxnSpPr>
        <p:spPr>
          <a:xfrm>
            <a:off x="417500" y="5646542"/>
            <a:ext cx="3381600" cy="75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5" name="Google Shape;43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4638" y="2709400"/>
            <a:ext cx="4829175" cy="36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338" y="297250"/>
            <a:ext cx="5610225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9"/>
          <p:cNvSpPr txBox="1">
            <a:spLocks noGrp="1"/>
          </p:cNvSpPr>
          <p:nvPr>
            <p:ph type="title"/>
          </p:nvPr>
        </p:nvSpPr>
        <p:spPr>
          <a:xfrm>
            <a:off x="172500" y="4409000"/>
            <a:ext cx="43995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TALLERES A EMPRESAS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-CONCILIACIÓN FAMILIAR-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442" name="Google Shape;442;p59"/>
          <p:cNvCxnSpPr/>
          <p:nvPr/>
        </p:nvCxnSpPr>
        <p:spPr>
          <a:xfrm rot="10800000" flipH="1">
            <a:off x="338550" y="5881092"/>
            <a:ext cx="3973500" cy="138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43" name="Google Shape;44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00" y="198525"/>
            <a:ext cx="4939200" cy="371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068484"/>
            <a:ext cx="4329950" cy="34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0"/>
          <p:cNvSpPr txBox="1">
            <a:spLocks noGrp="1"/>
          </p:cNvSpPr>
          <p:nvPr>
            <p:ph type="title"/>
          </p:nvPr>
        </p:nvSpPr>
        <p:spPr>
          <a:xfrm>
            <a:off x="-287025" y="3925425"/>
            <a:ext cx="47373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FFFFFF"/>
                </a:solidFill>
              </a:rPr>
              <a:t>FORMACIONES A DOCENTES</a:t>
            </a:r>
            <a:endParaRPr sz="22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FFFFFF"/>
                </a:solidFill>
              </a:rPr>
              <a:t>-CEP MÁLAGA-</a:t>
            </a:r>
            <a:endParaRPr sz="2200">
              <a:solidFill>
                <a:srgbClr val="FFFFFF"/>
              </a:solidFill>
            </a:endParaRPr>
          </a:p>
        </p:txBody>
      </p:sp>
      <p:cxnSp>
        <p:nvCxnSpPr>
          <p:cNvPr id="450" name="Google Shape;450;p60"/>
          <p:cNvCxnSpPr/>
          <p:nvPr/>
        </p:nvCxnSpPr>
        <p:spPr>
          <a:xfrm rot="10800000" flipH="1">
            <a:off x="186475" y="5535617"/>
            <a:ext cx="3879000" cy="24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1" name="Google Shape;45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75" y="178425"/>
            <a:ext cx="4790075" cy="311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5200" y="3521630"/>
            <a:ext cx="4790075" cy="3166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1"/>
          <p:cNvSpPr txBox="1">
            <a:spLocks noGrp="1"/>
          </p:cNvSpPr>
          <p:nvPr>
            <p:ph type="subTitle" idx="1"/>
          </p:nvPr>
        </p:nvSpPr>
        <p:spPr>
          <a:xfrm>
            <a:off x="1873200" y="1350000"/>
            <a:ext cx="5397600" cy="28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“Las personas que nos dedicamos a la educación en cualquier etapa de la vida debemos asumir que somos catalizadores de información para el resto de la sociedad. </a:t>
            </a:r>
            <a:r>
              <a:rPr lang="es" sz="270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27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61"/>
          <p:cNvSpPr txBox="1">
            <a:spLocks noGrp="1"/>
          </p:cNvSpPr>
          <p:nvPr>
            <p:ph type="subTitle" idx="2"/>
          </p:nvPr>
        </p:nvSpPr>
        <p:spPr>
          <a:xfrm>
            <a:off x="1598450" y="4379892"/>
            <a:ext cx="2920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—Natalia Q.</a:t>
            </a:r>
            <a:endParaRPr/>
          </a:p>
        </p:txBody>
      </p:sp>
      <p:sp>
        <p:nvSpPr>
          <p:cNvPr id="459" name="Google Shape;459;p61"/>
          <p:cNvSpPr/>
          <p:nvPr/>
        </p:nvSpPr>
        <p:spPr>
          <a:xfrm>
            <a:off x="0" y="0"/>
            <a:ext cx="3374700" cy="68580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1"/>
          <p:cNvSpPr txBox="1">
            <a:spLocks noGrp="1"/>
          </p:cNvSpPr>
          <p:nvPr>
            <p:ph type="subTitle" idx="1"/>
          </p:nvPr>
        </p:nvSpPr>
        <p:spPr>
          <a:xfrm>
            <a:off x="175195" y="1764450"/>
            <a:ext cx="3024300" cy="28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¿Quieres ser Chef </a:t>
            </a:r>
            <a:endParaRPr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 </a:t>
            </a:r>
            <a:endParaRPr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minion?</a:t>
            </a:r>
            <a:endParaRPr sz="35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4702" y="0"/>
            <a:ext cx="582100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2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2"/>
          <p:cNvSpPr txBox="1">
            <a:spLocks noGrp="1"/>
          </p:cNvSpPr>
          <p:nvPr>
            <p:ph type="title"/>
          </p:nvPr>
        </p:nvSpPr>
        <p:spPr>
          <a:xfrm>
            <a:off x="1192350" y="1567800"/>
            <a:ext cx="6879000" cy="372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>
                <a:solidFill>
                  <a:srgbClr val="FFFFFF"/>
                </a:solidFill>
              </a:rPr>
              <a:t>CONTENIDO EXTRA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3"/>
          <p:cNvSpPr txBox="1">
            <a:spLocks noGrp="1"/>
          </p:cNvSpPr>
          <p:nvPr>
            <p:ph type="subTitle" idx="1"/>
          </p:nvPr>
        </p:nvSpPr>
        <p:spPr>
          <a:xfrm>
            <a:off x="1873200" y="1350000"/>
            <a:ext cx="5397600" cy="28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“Las personas que nos dedicamos a la educación en cualquier etapa de la vida debemos asumir que somos catalizadores de información para el resto de la sociedad. </a:t>
            </a:r>
            <a:r>
              <a:rPr lang="es" sz="270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27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63"/>
          <p:cNvSpPr txBox="1">
            <a:spLocks noGrp="1"/>
          </p:cNvSpPr>
          <p:nvPr>
            <p:ph type="subTitle" idx="2"/>
          </p:nvPr>
        </p:nvSpPr>
        <p:spPr>
          <a:xfrm>
            <a:off x="1598450" y="4379892"/>
            <a:ext cx="2920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—Natalia Q.</a:t>
            </a:r>
            <a:endParaRPr/>
          </a:p>
        </p:txBody>
      </p:sp>
      <p:sp>
        <p:nvSpPr>
          <p:cNvPr id="474" name="Google Shape;474;p63"/>
          <p:cNvSpPr/>
          <p:nvPr/>
        </p:nvSpPr>
        <p:spPr>
          <a:xfrm>
            <a:off x="0" y="0"/>
            <a:ext cx="3374700" cy="68580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3"/>
          <p:cNvSpPr txBox="1"/>
          <p:nvPr/>
        </p:nvSpPr>
        <p:spPr>
          <a:xfrm>
            <a:off x="187350" y="138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M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L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T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I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D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I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S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C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I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P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L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I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N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A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R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E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lt1"/>
                </a:solidFill>
              </a:rPr>
              <a:t>S</a:t>
            </a:r>
            <a:endParaRPr sz="1800"/>
          </a:p>
        </p:txBody>
      </p:sp>
      <p:sp>
        <p:nvSpPr>
          <p:cNvPr id="476" name="Google Shape;476;p63"/>
          <p:cNvSpPr txBox="1">
            <a:spLocks noGrp="1"/>
          </p:cNvSpPr>
          <p:nvPr>
            <p:ph type="subTitle" idx="1"/>
          </p:nvPr>
        </p:nvSpPr>
        <p:spPr>
          <a:xfrm>
            <a:off x="377262" y="463629"/>
            <a:ext cx="30243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EQUIPOS</a:t>
            </a:r>
            <a:endParaRPr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4700" y="0"/>
            <a:ext cx="5769298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/>
          <p:cNvSpPr txBox="1">
            <a:spLocks noGrp="1"/>
          </p:cNvSpPr>
          <p:nvPr>
            <p:ph type="title" idx="4294967295"/>
          </p:nvPr>
        </p:nvSpPr>
        <p:spPr>
          <a:xfrm>
            <a:off x="570050" y="1257150"/>
            <a:ext cx="3516900" cy="14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Raúl Gamez</a:t>
            </a:r>
            <a:endParaRPr sz="2600" b="1">
              <a:solidFill>
                <a:srgbClr val="434343"/>
              </a:solidFill>
            </a:endParaRPr>
          </a:p>
        </p:txBody>
      </p:sp>
      <p:sp>
        <p:nvSpPr>
          <p:cNvPr id="483" name="Google Shape;483;p64"/>
          <p:cNvSpPr txBox="1">
            <a:spLocks noGrp="1"/>
          </p:cNvSpPr>
          <p:nvPr>
            <p:ph type="subTitle" idx="4294967295"/>
          </p:nvPr>
        </p:nvSpPr>
        <p:spPr>
          <a:xfrm>
            <a:off x="351650" y="2882475"/>
            <a:ext cx="4345200" cy="21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Ingeniero Técnico en Telecomunicación.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+11 años experiencia TIC centros educativos.</a:t>
            </a: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CEO ACADEMIA ROBONAUTAS</a:t>
            </a:r>
            <a:endParaRPr sz="1600"/>
          </a:p>
        </p:txBody>
      </p:sp>
      <p:cxnSp>
        <p:nvCxnSpPr>
          <p:cNvPr id="484" name="Google Shape;484;p64"/>
          <p:cNvCxnSpPr/>
          <p:nvPr/>
        </p:nvCxnSpPr>
        <p:spPr>
          <a:xfrm>
            <a:off x="698257" y="198103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D2D7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5" name="Google Shape;485;p64"/>
          <p:cNvSpPr txBox="1">
            <a:spLocks noGrp="1"/>
          </p:cNvSpPr>
          <p:nvPr>
            <p:ph type="subTitle" idx="4294967295"/>
          </p:nvPr>
        </p:nvSpPr>
        <p:spPr>
          <a:xfrm>
            <a:off x="1023975" y="6216600"/>
            <a:ext cx="25854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@LosRobonautas</a:t>
            </a: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486" name="Google Shape;486;p64"/>
          <p:cNvPicPr preferRelativeResize="0"/>
          <p:nvPr/>
        </p:nvPicPr>
        <p:blipFill rotWithShape="1">
          <a:blip r:embed="rId3">
            <a:alphaModFix/>
          </a:blip>
          <a:srcRect l="20763" t="30777" r="59899" b="29855"/>
          <a:stretch/>
        </p:blipFill>
        <p:spPr>
          <a:xfrm>
            <a:off x="828406" y="6216603"/>
            <a:ext cx="358080" cy="3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64"/>
          <p:cNvPicPr preferRelativeResize="0"/>
          <p:nvPr/>
        </p:nvPicPr>
        <p:blipFill rotWithShape="1">
          <a:blip r:embed="rId3">
            <a:alphaModFix/>
          </a:blip>
          <a:srcRect l="77949" t="29551" b="25556"/>
          <a:stretch/>
        </p:blipFill>
        <p:spPr>
          <a:xfrm>
            <a:off x="1186475" y="6216600"/>
            <a:ext cx="358075" cy="3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4"/>
          <p:cNvPicPr preferRelativeResize="0"/>
          <p:nvPr/>
        </p:nvPicPr>
        <p:blipFill rotWithShape="1">
          <a:blip r:embed="rId3">
            <a:alphaModFix/>
          </a:blip>
          <a:srcRect l="40636" t="31247" r="40310" b="29472"/>
          <a:stretch/>
        </p:blipFill>
        <p:spPr>
          <a:xfrm>
            <a:off x="421875" y="6212007"/>
            <a:ext cx="358075" cy="36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4300" y="5502450"/>
            <a:ext cx="3137900" cy="107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64"/>
          <p:cNvPicPr preferRelativeResize="0"/>
          <p:nvPr/>
        </p:nvPicPr>
        <p:blipFill rotWithShape="1">
          <a:blip r:embed="rId5">
            <a:alphaModFix/>
          </a:blip>
          <a:srcRect l="11095"/>
          <a:stretch/>
        </p:blipFill>
        <p:spPr>
          <a:xfrm>
            <a:off x="5219975" y="922075"/>
            <a:ext cx="3682800" cy="4142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5"/>
          <p:cNvSpPr/>
          <p:nvPr/>
        </p:nvSpPr>
        <p:spPr>
          <a:xfrm>
            <a:off x="1093950" y="818700"/>
            <a:ext cx="6956100" cy="115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65"/>
          <p:cNvSpPr txBox="1">
            <a:spLocks noGrp="1"/>
          </p:cNvSpPr>
          <p:nvPr>
            <p:ph type="title" idx="4294967295"/>
          </p:nvPr>
        </p:nvSpPr>
        <p:spPr>
          <a:xfrm>
            <a:off x="-101325" y="88716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50">
                <a:solidFill>
                  <a:srgbClr val="000000"/>
                </a:solidFill>
              </a:rPr>
              <a:t>¿Quiénes somos?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497" name="Google Shape;497;p65"/>
          <p:cNvSpPr txBox="1"/>
          <p:nvPr/>
        </p:nvSpPr>
        <p:spPr>
          <a:xfrm>
            <a:off x="106075" y="1591175"/>
            <a:ext cx="2676600" cy="7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Soluciones tecnológicas y educativas a centros escolares</a:t>
            </a:r>
            <a:endParaRPr/>
          </a:p>
        </p:txBody>
      </p:sp>
      <p:sp>
        <p:nvSpPr>
          <p:cNvPr id="498" name="Google Shape;498;p65"/>
          <p:cNvSpPr txBox="1"/>
          <p:nvPr/>
        </p:nvSpPr>
        <p:spPr>
          <a:xfrm>
            <a:off x="3021975" y="1591175"/>
            <a:ext cx="28974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Extraescolares y talleres a alumn@s de 6 años en adelante.</a:t>
            </a:r>
            <a:endParaRPr/>
          </a:p>
        </p:txBody>
      </p:sp>
      <p:sp>
        <p:nvSpPr>
          <p:cNvPr id="499" name="Google Shape;499;p65"/>
          <p:cNvSpPr txBox="1"/>
          <p:nvPr/>
        </p:nvSpPr>
        <p:spPr>
          <a:xfrm>
            <a:off x="7037175" y="1591175"/>
            <a:ext cx="20055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Nueva academia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San Pedro Alcántara</a:t>
            </a:r>
            <a:endParaRPr/>
          </a:p>
        </p:txBody>
      </p:sp>
      <p:sp>
        <p:nvSpPr>
          <p:cNvPr id="500" name="Google Shape;500;p65"/>
          <p:cNvSpPr txBox="1"/>
          <p:nvPr/>
        </p:nvSpPr>
        <p:spPr>
          <a:xfrm>
            <a:off x="308750" y="5192650"/>
            <a:ext cx="20055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s" sz="1700"/>
              <a:t>Ingenierxs 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s" sz="1700"/>
              <a:t>Pedagogxs 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s" sz="1700"/>
              <a:t>Maestrxs</a:t>
            </a:r>
            <a:endParaRPr sz="1700"/>
          </a:p>
        </p:txBody>
      </p:sp>
      <p:sp>
        <p:nvSpPr>
          <p:cNvPr id="501" name="Google Shape;501;p65"/>
          <p:cNvSpPr/>
          <p:nvPr/>
        </p:nvSpPr>
        <p:spPr>
          <a:xfrm>
            <a:off x="472650" y="3167500"/>
            <a:ext cx="8101200" cy="42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3C01F"/>
          </a:solidFill>
          <a:ln w="9525" cap="flat" cmpd="sng">
            <a:solidFill>
              <a:srgbClr val="E2E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65"/>
          <p:cNvSpPr/>
          <p:nvPr/>
        </p:nvSpPr>
        <p:spPr>
          <a:xfrm rot="8098393">
            <a:off x="374980" y="2644163"/>
            <a:ext cx="453750" cy="375474"/>
          </a:xfrm>
          <a:prstGeom prst="teardrop">
            <a:avLst>
              <a:gd name="adj" fmla="val 100000"/>
            </a:avLst>
          </a:prstGeom>
          <a:solidFill>
            <a:srgbClr val="F6FF87"/>
          </a:solidFill>
          <a:ln w="9525" cap="flat" cmpd="sng">
            <a:solidFill>
              <a:srgbClr val="85B0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65"/>
          <p:cNvSpPr/>
          <p:nvPr/>
        </p:nvSpPr>
        <p:spPr>
          <a:xfrm rot="8098393">
            <a:off x="4052030" y="2686513"/>
            <a:ext cx="453750" cy="375474"/>
          </a:xfrm>
          <a:prstGeom prst="teardrop">
            <a:avLst>
              <a:gd name="adj" fmla="val 100000"/>
            </a:avLst>
          </a:prstGeom>
          <a:solidFill>
            <a:srgbClr val="F6FF87"/>
          </a:solidFill>
          <a:ln w="9525" cap="flat" cmpd="sng">
            <a:solidFill>
              <a:srgbClr val="85B0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65"/>
          <p:cNvSpPr/>
          <p:nvPr/>
        </p:nvSpPr>
        <p:spPr>
          <a:xfrm rot="8098393">
            <a:off x="8116280" y="2644175"/>
            <a:ext cx="453750" cy="375474"/>
          </a:xfrm>
          <a:prstGeom prst="teardrop">
            <a:avLst>
              <a:gd name="adj" fmla="val 100000"/>
            </a:avLst>
          </a:prstGeom>
          <a:solidFill>
            <a:srgbClr val="F6FF87"/>
          </a:solidFill>
          <a:ln w="9525" cap="flat" cmpd="sng">
            <a:solidFill>
              <a:srgbClr val="85B0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65"/>
          <p:cNvSpPr txBox="1"/>
          <p:nvPr/>
        </p:nvSpPr>
        <p:spPr>
          <a:xfrm>
            <a:off x="372500" y="3634050"/>
            <a:ext cx="20055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/>
              <a:t>2008</a:t>
            </a:r>
            <a:endParaRPr sz="1700" b="1"/>
          </a:p>
        </p:txBody>
      </p:sp>
      <p:sp>
        <p:nvSpPr>
          <p:cNvPr id="506" name="Google Shape;506;p65"/>
          <p:cNvSpPr txBox="1"/>
          <p:nvPr/>
        </p:nvSpPr>
        <p:spPr>
          <a:xfrm>
            <a:off x="3879000" y="3634050"/>
            <a:ext cx="6930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/>
              <a:t>2013</a:t>
            </a:r>
            <a:endParaRPr sz="1700" b="1"/>
          </a:p>
        </p:txBody>
      </p:sp>
      <p:sp>
        <p:nvSpPr>
          <p:cNvPr id="507" name="Google Shape;507;p65"/>
          <p:cNvSpPr txBox="1"/>
          <p:nvPr/>
        </p:nvSpPr>
        <p:spPr>
          <a:xfrm>
            <a:off x="8050050" y="3634050"/>
            <a:ext cx="8112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/>
              <a:t>2019</a:t>
            </a:r>
            <a:endParaRPr sz="1700" b="1"/>
          </a:p>
        </p:txBody>
      </p:sp>
      <p:sp>
        <p:nvSpPr>
          <p:cNvPr id="508" name="Google Shape;508;p65"/>
          <p:cNvSpPr txBox="1"/>
          <p:nvPr/>
        </p:nvSpPr>
        <p:spPr>
          <a:xfrm>
            <a:off x="6687600" y="4900075"/>
            <a:ext cx="2005500" cy="5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/>
              <a:t>Miembros:</a:t>
            </a:r>
            <a:endParaRPr sz="1700" b="1"/>
          </a:p>
        </p:txBody>
      </p:sp>
      <p:pic>
        <p:nvPicPr>
          <p:cNvPr id="509" name="Google Shape;509;p65"/>
          <p:cNvPicPr preferRelativeResize="0"/>
          <p:nvPr/>
        </p:nvPicPr>
        <p:blipFill rotWithShape="1">
          <a:blip r:embed="rId3">
            <a:alphaModFix/>
          </a:blip>
          <a:srcRect t="22094" b="23258"/>
          <a:stretch/>
        </p:blipFill>
        <p:spPr>
          <a:xfrm>
            <a:off x="5244000" y="5664025"/>
            <a:ext cx="2145650" cy="8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3425" y="5350550"/>
            <a:ext cx="1360550" cy="13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6" name="Google Shape;51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300" y="148000"/>
            <a:ext cx="4627925" cy="465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6250" y="3034298"/>
            <a:ext cx="5098276" cy="38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66"/>
          <p:cNvSpPr txBox="1">
            <a:spLocks noGrp="1"/>
          </p:cNvSpPr>
          <p:nvPr>
            <p:ph type="subTitle" idx="4294967295"/>
          </p:nvPr>
        </p:nvSpPr>
        <p:spPr>
          <a:xfrm>
            <a:off x="5232125" y="148000"/>
            <a:ext cx="37440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500" b="1">
                <a:solidFill>
                  <a:srgbClr val="FFFFFF"/>
                </a:solidFill>
              </a:rPr>
              <a:t>Congresos</a:t>
            </a:r>
            <a:endParaRPr sz="35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500" b="1">
                <a:solidFill>
                  <a:srgbClr val="FFFFFF"/>
                </a:solidFill>
              </a:rPr>
              <a:t>Nacionales </a:t>
            </a:r>
            <a:endParaRPr sz="35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500" b="1">
                <a:solidFill>
                  <a:srgbClr val="FFFFFF"/>
                </a:solidFill>
              </a:rPr>
              <a:t>e </a:t>
            </a:r>
            <a:endParaRPr sz="35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500" b="1">
                <a:solidFill>
                  <a:srgbClr val="FFFFFF"/>
                </a:solidFill>
              </a:rPr>
              <a:t>Internacionales</a:t>
            </a:r>
            <a:endParaRPr sz="35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1" i="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B016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1"/>
          <p:cNvSpPr/>
          <p:nvPr/>
        </p:nvSpPr>
        <p:spPr>
          <a:xfrm>
            <a:off x="217100" y="296025"/>
            <a:ext cx="8693400" cy="6315300"/>
          </a:xfrm>
          <a:prstGeom prst="rect">
            <a:avLst/>
          </a:prstGeom>
          <a:solidFill>
            <a:srgbClr val="0303FF">
              <a:alpha val="875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1"/>
          <p:cNvSpPr txBox="1">
            <a:spLocks noGrp="1"/>
          </p:cNvSpPr>
          <p:nvPr>
            <p:ph type="subTitle" idx="1"/>
          </p:nvPr>
        </p:nvSpPr>
        <p:spPr>
          <a:xfrm>
            <a:off x="1570475" y="2324750"/>
            <a:ext cx="6915600" cy="3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</a:rPr>
              <a:t>La formación que ahora va a recibir tiene información de alto voltaje.</a:t>
            </a:r>
            <a:endParaRPr sz="2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</a:rPr>
              <a:t>Puede sentirse atraído por el mundo tecnológico.</a:t>
            </a:r>
            <a:endParaRPr sz="2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</a:rPr>
              <a:t>Recomendamos siempre realizar esto dejando volar su imaginación y si se pierde recurra a un vídeo de youtube.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61" name="Google Shape;161;p31"/>
          <p:cNvSpPr txBox="1">
            <a:spLocks noGrp="1"/>
          </p:cNvSpPr>
          <p:nvPr>
            <p:ph type="title"/>
          </p:nvPr>
        </p:nvSpPr>
        <p:spPr>
          <a:xfrm>
            <a:off x="1604250" y="668975"/>
            <a:ext cx="5505900" cy="7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6600">
                <a:solidFill>
                  <a:srgbClr val="FFFFFF"/>
                </a:solidFill>
              </a:rPr>
              <a:t>¡PELIGRO!</a:t>
            </a:r>
            <a:endParaRPr sz="6600" b="1">
              <a:solidFill>
                <a:srgbClr val="FFFFFF"/>
              </a:solidFill>
            </a:endParaRPr>
          </a:p>
        </p:txBody>
      </p:sp>
      <p:pic>
        <p:nvPicPr>
          <p:cNvPr id="162" name="Google Shape;16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300" y="2400950"/>
            <a:ext cx="495375" cy="4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719" y="3433175"/>
            <a:ext cx="785850" cy="78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363" y="3509375"/>
            <a:ext cx="601251" cy="60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9725" y="4423125"/>
            <a:ext cx="707100" cy="70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7"/>
          <p:cNvSpPr txBox="1">
            <a:spLocks noGrp="1"/>
          </p:cNvSpPr>
          <p:nvPr>
            <p:ph type="subTitle" idx="1"/>
          </p:nvPr>
        </p:nvSpPr>
        <p:spPr>
          <a:xfrm>
            <a:off x="1873200" y="1350000"/>
            <a:ext cx="5397600" cy="28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“Las personas que nos dedicamos a la educación en cualquier etapa de la vida debemos asumir que somos catalizadores de información para el resto de la sociedad. </a:t>
            </a:r>
            <a:r>
              <a:rPr lang="es" sz="270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27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67"/>
          <p:cNvSpPr txBox="1">
            <a:spLocks noGrp="1"/>
          </p:cNvSpPr>
          <p:nvPr>
            <p:ph type="subTitle" idx="2"/>
          </p:nvPr>
        </p:nvSpPr>
        <p:spPr>
          <a:xfrm>
            <a:off x="1598450" y="4379892"/>
            <a:ext cx="2920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—Natalia Q.</a:t>
            </a:r>
            <a:endParaRPr/>
          </a:p>
        </p:txBody>
      </p:sp>
      <p:sp>
        <p:nvSpPr>
          <p:cNvPr id="525" name="Google Shape;525;p67"/>
          <p:cNvSpPr/>
          <p:nvPr/>
        </p:nvSpPr>
        <p:spPr>
          <a:xfrm>
            <a:off x="0" y="0"/>
            <a:ext cx="4581600" cy="685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67"/>
          <p:cNvSpPr txBox="1">
            <a:spLocks noGrp="1"/>
          </p:cNvSpPr>
          <p:nvPr>
            <p:ph type="subTitle" idx="1"/>
          </p:nvPr>
        </p:nvSpPr>
        <p:spPr>
          <a:xfrm>
            <a:off x="234350" y="1971125"/>
            <a:ext cx="4284900" cy="3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APRENDER A </a:t>
            </a:r>
            <a:endParaRPr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TRAVÉS DEL </a:t>
            </a:r>
            <a:endParaRPr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JUEGO</a:t>
            </a:r>
            <a:endParaRPr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7" name="Google Shape;52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6" y="0"/>
            <a:ext cx="4581758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8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3" name="Google Shape;53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2850" y="4004900"/>
            <a:ext cx="3064150" cy="229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68"/>
          <p:cNvSpPr/>
          <p:nvPr/>
        </p:nvSpPr>
        <p:spPr>
          <a:xfrm>
            <a:off x="1381475" y="1342000"/>
            <a:ext cx="6630000" cy="2496600"/>
          </a:xfrm>
          <a:prstGeom prst="wedgeRoundRectCallout">
            <a:avLst>
              <a:gd name="adj1" fmla="val 28137"/>
              <a:gd name="adj2" fmla="val 64225"/>
              <a:gd name="adj3" fmla="val 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68"/>
          <p:cNvSpPr txBox="1">
            <a:spLocks noGrp="1"/>
          </p:cNvSpPr>
          <p:nvPr>
            <p:ph type="title"/>
          </p:nvPr>
        </p:nvSpPr>
        <p:spPr>
          <a:xfrm>
            <a:off x="1197750" y="1452950"/>
            <a:ext cx="6879000" cy="20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4000" b="0" i="1">
                <a:solidFill>
                  <a:srgbClr val="93C01F"/>
                </a:solidFill>
              </a:rPr>
              <a:t>El juego es la forma más elevada de la investigación</a:t>
            </a:r>
            <a:endParaRPr sz="4000" b="0" i="1">
              <a:solidFill>
                <a:srgbClr val="93C01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9"/>
          <p:cNvSpPr txBox="1">
            <a:spLocks noGrp="1"/>
          </p:cNvSpPr>
          <p:nvPr>
            <p:ph type="subTitle" idx="1"/>
          </p:nvPr>
        </p:nvSpPr>
        <p:spPr>
          <a:xfrm>
            <a:off x="1873200" y="1350000"/>
            <a:ext cx="5397600" cy="28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“Las personas que nos dedicamos a la educación en cualquier etapa de la vida debemos asumir que somos catalizadores de información para el resto de la sociedad. </a:t>
            </a:r>
            <a:r>
              <a:rPr lang="es" sz="270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27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69"/>
          <p:cNvSpPr txBox="1">
            <a:spLocks noGrp="1"/>
          </p:cNvSpPr>
          <p:nvPr>
            <p:ph type="subTitle" idx="2"/>
          </p:nvPr>
        </p:nvSpPr>
        <p:spPr>
          <a:xfrm>
            <a:off x="1598450" y="4379892"/>
            <a:ext cx="2920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—Natalia Q.</a:t>
            </a:r>
            <a:endParaRPr/>
          </a:p>
        </p:txBody>
      </p:sp>
      <p:sp>
        <p:nvSpPr>
          <p:cNvPr id="542" name="Google Shape;542;p69"/>
          <p:cNvSpPr/>
          <p:nvPr/>
        </p:nvSpPr>
        <p:spPr>
          <a:xfrm>
            <a:off x="0" y="0"/>
            <a:ext cx="4581600" cy="685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69"/>
          <p:cNvSpPr txBox="1">
            <a:spLocks noGrp="1"/>
          </p:cNvSpPr>
          <p:nvPr>
            <p:ph type="subTitle" idx="1"/>
          </p:nvPr>
        </p:nvSpPr>
        <p:spPr>
          <a:xfrm>
            <a:off x="148350" y="2188225"/>
            <a:ext cx="4284900" cy="19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ALGUNOS DE NUESTROS MATERIALES</a:t>
            </a:r>
            <a:endParaRPr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4" name="Google Shape;54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0"/>
          <p:cNvSpPr/>
          <p:nvPr/>
        </p:nvSpPr>
        <p:spPr>
          <a:xfrm>
            <a:off x="1093950" y="818700"/>
            <a:ext cx="6956100" cy="115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0"/>
          <p:cNvSpPr txBox="1">
            <a:spLocks noGrp="1"/>
          </p:cNvSpPr>
          <p:nvPr>
            <p:ph type="title" idx="4294967295"/>
          </p:nvPr>
        </p:nvSpPr>
        <p:spPr>
          <a:xfrm>
            <a:off x="-101325" y="88716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50">
                <a:solidFill>
                  <a:srgbClr val="000000"/>
                </a:solidFill>
              </a:rPr>
              <a:t>Kits de My Robot Time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551" name="Google Shape;55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875" y="1234625"/>
            <a:ext cx="3015100" cy="30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9524" y="1234625"/>
            <a:ext cx="2804601" cy="280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050" y="4249725"/>
            <a:ext cx="1686474" cy="224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6150" y="4127925"/>
            <a:ext cx="1809525" cy="24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20334" y="4188587"/>
            <a:ext cx="3439216" cy="229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1"/>
          <p:cNvSpPr/>
          <p:nvPr/>
        </p:nvSpPr>
        <p:spPr>
          <a:xfrm>
            <a:off x="1093950" y="818700"/>
            <a:ext cx="6956100" cy="115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1"/>
          <p:cNvSpPr txBox="1">
            <a:spLocks noGrp="1"/>
          </p:cNvSpPr>
          <p:nvPr>
            <p:ph type="title" idx="4294967295"/>
          </p:nvPr>
        </p:nvSpPr>
        <p:spPr>
          <a:xfrm>
            <a:off x="-101325" y="88716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50">
                <a:solidFill>
                  <a:srgbClr val="000000"/>
                </a:solidFill>
              </a:rPr>
              <a:t>Hora del código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562" name="Google Shape;56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50" y="1283250"/>
            <a:ext cx="8839199" cy="4291495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71"/>
          <p:cNvSpPr txBox="1">
            <a:spLocks noGrp="1"/>
          </p:cNvSpPr>
          <p:nvPr>
            <p:ph type="title" idx="4294967295"/>
          </p:nvPr>
        </p:nvSpPr>
        <p:spPr>
          <a:xfrm>
            <a:off x="108550" y="5500566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50" b="0" i="1">
                <a:solidFill>
                  <a:srgbClr val="000000"/>
                </a:solidFill>
              </a:rPr>
              <a:t>Code.org</a:t>
            </a:r>
            <a:endParaRPr sz="2000" b="0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2"/>
          <p:cNvSpPr/>
          <p:nvPr/>
        </p:nvSpPr>
        <p:spPr>
          <a:xfrm>
            <a:off x="1093950" y="818700"/>
            <a:ext cx="6956100" cy="115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2"/>
          <p:cNvSpPr txBox="1">
            <a:spLocks noGrp="1"/>
          </p:cNvSpPr>
          <p:nvPr>
            <p:ph type="title" idx="4294967295"/>
          </p:nvPr>
        </p:nvSpPr>
        <p:spPr>
          <a:xfrm>
            <a:off x="-101325" y="88716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50">
                <a:solidFill>
                  <a:srgbClr val="000000"/>
                </a:solidFill>
              </a:rPr>
              <a:t>Scratch Online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570" name="Google Shape;57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5175" y="1065375"/>
            <a:ext cx="5988436" cy="561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3"/>
          <p:cNvSpPr/>
          <p:nvPr/>
        </p:nvSpPr>
        <p:spPr>
          <a:xfrm>
            <a:off x="1093950" y="818700"/>
            <a:ext cx="6956100" cy="115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73"/>
          <p:cNvSpPr txBox="1">
            <a:spLocks noGrp="1"/>
          </p:cNvSpPr>
          <p:nvPr>
            <p:ph type="title" idx="4294967295"/>
          </p:nvPr>
        </p:nvSpPr>
        <p:spPr>
          <a:xfrm>
            <a:off x="-101325" y="88716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50">
                <a:solidFill>
                  <a:srgbClr val="000000"/>
                </a:solidFill>
              </a:rPr>
              <a:t>Code intef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577" name="Google Shape;57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100" y="1065375"/>
            <a:ext cx="8831796" cy="561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4"/>
          <p:cNvSpPr/>
          <p:nvPr/>
        </p:nvSpPr>
        <p:spPr>
          <a:xfrm>
            <a:off x="1093950" y="818700"/>
            <a:ext cx="6956100" cy="115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74"/>
          <p:cNvSpPr txBox="1">
            <a:spLocks noGrp="1"/>
          </p:cNvSpPr>
          <p:nvPr>
            <p:ph type="title" idx="4294967295"/>
          </p:nvPr>
        </p:nvSpPr>
        <p:spPr>
          <a:xfrm>
            <a:off x="-101325" y="88716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50">
                <a:solidFill>
                  <a:srgbClr val="000000"/>
                </a:solidFill>
              </a:rPr>
              <a:t>Tinker Cad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584" name="Google Shape;58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1538"/>
            <a:ext cx="8839199" cy="427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5"/>
          <p:cNvSpPr/>
          <p:nvPr/>
        </p:nvSpPr>
        <p:spPr>
          <a:xfrm>
            <a:off x="1093950" y="818700"/>
            <a:ext cx="6956100" cy="115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75"/>
          <p:cNvSpPr txBox="1">
            <a:spLocks noGrp="1"/>
          </p:cNvSpPr>
          <p:nvPr>
            <p:ph type="title" idx="4294967295"/>
          </p:nvPr>
        </p:nvSpPr>
        <p:spPr>
          <a:xfrm>
            <a:off x="-101325" y="88716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50">
                <a:solidFill>
                  <a:srgbClr val="000000"/>
                </a:solidFill>
              </a:rPr>
              <a:t>Arduino blocks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591" name="Google Shape;59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75" y="1619450"/>
            <a:ext cx="8839201" cy="3893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6"/>
          <p:cNvSpPr/>
          <p:nvPr/>
        </p:nvSpPr>
        <p:spPr>
          <a:xfrm>
            <a:off x="1093950" y="818700"/>
            <a:ext cx="6956100" cy="115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76"/>
          <p:cNvSpPr txBox="1">
            <a:spLocks noGrp="1"/>
          </p:cNvSpPr>
          <p:nvPr>
            <p:ph type="title" idx="4294967295"/>
          </p:nvPr>
        </p:nvSpPr>
        <p:spPr>
          <a:xfrm>
            <a:off x="-101325" y="88716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50">
                <a:solidFill>
                  <a:srgbClr val="000000"/>
                </a:solidFill>
              </a:rPr>
              <a:t>Microbit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598" name="Google Shape;59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5375"/>
            <a:ext cx="8839202" cy="4297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2"/>
          <p:cNvSpPr txBox="1">
            <a:spLocks noGrp="1"/>
          </p:cNvSpPr>
          <p:nvPr>
            <p:ph type="subTitle" idx="1"/>
          </p:nvPr>
        </p:nvSpPr>
        <p:spPr>
          <a:xfrm>
            <a:off x="1873200" y="1350000"/>
            <a:ext cx="5397600" cy="28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“Las personas que nos dedicamos a la educación en cualquier etapa de la vida debemos asumir que somos catalizadores de información para el resto de la sociedad. </a:t>
            </a:r>
            <a:r>
              <a:rPr lang="es" sz="270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27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2"/>
          <p:cNvSpPr txBox="1">
            <a:spLocks noGrp="1"/>
          </p:cNvSpPr>
          <p:nvPr>
            <p:ph type="subTitle" idx="2"/>
          </p:nvPr>
        </p:nvSpPr>
        <p:spPr>
          <a:xfrm>
            <a:off x="1598450" y="4379892"/>
            <a:ext cx="2920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—Natalia Q.</a:t>
            </a:r>
            <a:endParaRPr/>
          </a:p>
        </p:txBody>
      </p:sp>
      <p:sp>
        <p:nvSpPr>
          <p:cNvPr id="172" name="Google Shape;172;p32"/>
          <p:cNvSpPr/>
          <p:nvPr/>
        </p:nvSpPr>
        <p:spPr>
          <a:xfrm>
            <a:off x="0" y="0"/>
            <a:ext cx="3374700" cy="68580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subTitle" idx="1"/>
          </p:nvPr>
        </p:nvSpPr>
        <p:spPr>
          <a:xfrm>
            <a:off x="175195" y="1764450"/>
            <a:ext cx="3024300" cy="28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¿Quieres ser Chef </a:t>
            </a:r>
            <a:endParaRPr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 </a:t>
            </a:r>
            <a:endParaRPr sz="3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minion?</a:t>
            </a:r>
            <a:endParaRPr sz="35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4702" y="0"/>
            <a:ext cx="582100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7"/>
          <p:cNvSpPr/>
          <p:nvPr/>
        </p:nvSpPr>
        <p:spPr>
          <a:xfrm>
            <a:off x="1093950" y="818700"/>
            <a:ext cx="6956100" cy="115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77"/>
          <p:cNvSpPr txBox="1">
            <a:spLocks noGrp="1"/>
          </p:cNvSpPr>
          <p:nvPr>
            <p:ph type="title" idx="4294967295"/>
          </p:nvPr>
        </p:nvSpPr>
        <p:spPr>
          <a:xfrm>
            <a:off x="-101325" y="147941"/>
            <a:ext cx="91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550">
                <a:solidFill>
                  <a:srgbClr val="000000"/>
                </a:solidFill>
              </a:rPr>
              <a:t>Curso iniciación a microbit en el aula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605" name="Google Shape;605;p77"/>
          <p:cNvSpPr txBox="1">
            <a:spLocks noGrp="1"/>
          </p:cNvSpPr>
          <p:nvPr>
            <p:ph type="title" idx="4294967295"/>
          </p:nvPr>
        </p:nvSpPr>
        <p:spPr>
          <a:xfrm>
            <a:off x="5373500" y="1931775"/>
            <a:ext cx="37704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50" b="0" i="1">
                <a:solidFill>
                  <a:srgbClr val="000000"/>
                </a:solidFill>
              </a:rPr>
              <a:t>Kit microrobit</a:t>
            </a:r>
            <a:endParaRPr sz="2000" b="0" i="1">
              <a:solidFill>
                <a:srgbClr val="000000"/>
              </a:solidFill>
            </a:endParaRPr>
          </a:p>
        </p:txBody>
      </p:sp>
      <p:pic>
        <p:nvPicPr>
          <p:cNvPr id="606" name="Google Shape;60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25" y="1658900"/>
            <a:ext cx="5037523" cy="3778149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77"/>
          <p:cNvSpPr txBox="1">
            <a:spLocks noGrp="1"/>
          </p:cNvSpPr>
          <p:nvPr>
            <p:ph type="title" idx="4294967295"/>
          </p:nvPr>
        </p:nvSpPr>
        <p:spPr>
          <a:xfrm>
            <a:off x="5373500" y="3528150"/>
            <a:ext cx="3770400" cy="13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50" b="0" i="1">
                <a:solidFill>
                  <a:srgbClr val="000000"/>
                </a:solidFill>
              </a:rPr>
              <a:t>Formación 100% Online</a:t>
            </a:r>
            <a:endParaRPr sz="2000" b="0" i="1">
              <a:solidFill>
                <a:srgbClr val="000000"/>
              </a:solidFill>
            </a:endParaRPr>
          </a:p>
        </p:txBody>
      </p:sp>
      <p:sp>
        <p:nvSpPr>
          <p:cNvPr id="608" name="Google Shape;608;p77"/>
          <p:cNvSpPr txBox="1">
            <a:spLocks noGrp="1"/>
          </p:cNvSpPr>
          <p:nvPr>
            <p:ph type="title" idx="4294967295"/>
          </p:nvPr>
        </p:nvSpPr>
        <p:spPr>
          <a:xfrm>
            <a:off x="124838" y="5393200"/>
            <a:ext cx="5329500" cy="13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50" b="0" i="1">
                <a:solidFill>
                  <a:srgbClr val="000000"/>
                </a:solidFill>
              </a:rPr>
              <a:t>A tu ritmo </a:t>
            </a:r>
            <a:endParaRPr sz="3750" b="0" i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50" b="0" i="1">
                <a:solidFill>
                  <a:srgbClr val="000000"/>
                </a:solidFill>
              </a:rPr>
              <a:t>desde dónde quieras</a:t>
            </a:r>
            <a:endParaRPr sz="3750" b="0" i="1">
              <a:solidFill>
                <a:srgbClr val="000000"/>
              </a:solidFill>
            </a:endParaRPr>
          </a:p>
        </p:txBody>
      </p:sp>
      <p:pic>
        <p:nvPicPr>
          <p:cNvPr id="609" name="Google Shape;609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2325" y="5541925"/>
            <a:ext cx="3137900" cy="107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8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78"/>
          <p:cNvSpPr txBox="1">
            <a:spLocks noGrp="1"/>
          </p:cNvSpPr>
          <p:nvPr>
            <p:ph type="ctrTitle"/>
          </p:nvPr>
        </p:nvSpPr>
        <p:spPr>
          <a:xfrm>
            <a:off x="1603625" y="2401725"/>
            <a:ext cx="6205200" cy="11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4800"/>
              <a:t>¡Muchas gracias!</a:t>
            </a:r>
            <a:endParaRPr sz="4800" i="1">
              <a:solidFill>
                <a:srgbClr val="434343"/>
              </a:solidFill>
            </a:endParaRPr>
          </a:p>
        </p:txBody>
      </p:sp>
      <p:sp>
        <p:nvSpPr>
          <p:cNvPr id="616" name="Google Shape;616;p78"/>
          <p:cNvSpPr txBox="1"/>
          <p:nvPr/>
        </p:nvSpPr>
        <p:spPr>
          <a:xfrm>
            <a:off x="1851544" y="3844415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434343"/>
                </a:solidFill>
                <a:highlight>
                  <a:srgbClr val="FFFFFF"/>
                </a:highlight>
              </a:rPr>
              <a:t>#WEBINARSUNIA </a:t>
            </a:r>
            <a:endParaRPr sz="2400">
              <a:solidFill>
                <a:srgbClr val="434343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434343"/>
                </a:solidFill>
                <a:highlight>
                  <a:srgbClr val="FFFFFF"/>
                </a:highlight>
              </a:rPr>
              <a:t>@UNIAINNOVA @UNIAUNIVERSIDAD</a:t>
            </a:r>
            <a:endParaRPr sz="200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79"/>
          <p:cNvSpPr txBox="1">
            <a:spLocks noGrp="1"/>
          </p:cNvSpPr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Créditos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623" name="Google Shape;623;p7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4" name="Google Shape;624;p79"/>
          <p:cNvSpPr txBox="1">
            <a:spLocks noGrp="1"/>
          </p:cNvSpPr>
          <p:nvPr>
            <p:ph type="body" idx="1"/>
          </p:nvPr>
        </p:nvSpPr>
        <p:spPr>
          <a:xfrm>
            <a:off x="803100" y="1783375"/>
            <a:ext cx="75378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Imágenes usadas en la presentación extraídas de:</a:t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Banco de imágenes Freepik</a:t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Banco de imágenes Dreamstime</a:t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Imágenes propias</a:t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rgbClr val="666666"/>
              </a:solidFill>
            </a:endParaRPr>
          </a:p>
        </p:txBody>
      </p:sp>
      <p:sp>
        <p:nvSpPr>
          <p:cNvPr id="625" name="Google Shape;625;p79"/>
          <p:cNvSpPr txBox="1">
            <a:spLocks noGrp="1"/>
          </p:cNvSpPr>
          <p:nvPr>
            <p:ph type="body" idx="1"/>
          </p:nvPr>
        </p:nvSpPr>
        <p:spPr>
          <a:xfrm>
            <a:off x="879300" y="5010150"/>
            <a:ext cx="7537800" cy="1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Contenido publicado bajo licencia Creative Commons: Reconocimiento-NoComercial-SinObraDerivada 4.0 Internacional (CC BY-NC-ND 4.0)</a:t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rgbClr val="666666"/>
              </a:solidFill>
            </a:endParaRPr>
          </a:p>
        </p:txBody>
      </p:sp>
      <p:pic>
        <p:nvPicPr>
          <p:cNvPr id="626" name="Google Shape;626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725" y="4774348"/>
            <a:ext cx="668151" cy="2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8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80"/>
          <p:cNvSpPr txBox="1">
            <a:spLocks noGrp="1"/>
          </p:cNvSpPr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Créditos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633" name="Google Shape;633;p80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34" name="Google Shape;634;p80"/>
          <p:cNvGrpSpPr/>
          <p:nvPr/>
        </p:nvGrpSpPr>
        <p:grpSpPr>
          <a:xfrm>
            <a:off x="1106145" y="3219238"/>
            <a:ext cx="6815050" cy="884100"/>
            <a:chOff x="1106145" y="3524038"/>
            <a:chExt cx="6815050" cy="884100"/>
          </a:xfrm>
        </p:grpSpPr>
        <p:grpSp>
          <p:nvGrpSpPr>
            <p:cNvPr id="635" name="Google Shape;635;p80"/>
            <p:cNvGrpSpPr/>
            <p:nvPr/>
          </p:nvGrpSpPr>
          <p:grpSpPr>
            <a:xfrm>
              <a:off x="5521733" y="3524038"/>
              <a:ext cx="927600" cy="884100"/>
              <a:chOff x="3668942" y="4493813"/>
              <a:chExt cx="927600" cy="884100"/>
            </a:xfrm>
          </p:grpSpPr>
          <p:sp>
            <p:nvSpPr>
              <p:cNvPr id="636" name="Google Shape;636;p80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D6D64D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80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" sz="1000" b="0" i="0" u="none" strike="noStrike" cap="non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#d6d64d</a:t>
                </a:r>
                <a:endParaRPr sz="1000" b="0" i="0" u="none" strike="noStrike" cap="non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8" name="Google Shape;638;p80"/>
            <p:cNvGrpSpPr/>
            <p:nvPr/>
          </p:nvGrpSpPr>
          <p:grpSpPr>
            <a:xfrm>
              <a:off x="2578008" y="3524038"/>
              <a:ext cx="927600" cy="884100"/>
              <a:chOff x="2424283" y="4493813"/>
              <a:chExt cx="927600" cy="884100"/>
            </a:xfrm>
          </p:grpSpPr>
          <p:sp>
            <p:nvSpPr>
              <p:cNvPr id="639" name="Google Shape;639;p80"/>
              <p:cNvSpPr/>
              <p:nvPr/>
            </p:nvSpPr>
            <p:spPr>
              <a:xfrm>
                <a:off x="2424283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999999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80"/>
              <p:cNvSpPr txBox="1"/>
              <p:nvPr/>
            </p:nvSpPr>
            <p:spPr>
              <a:xfrm>
                <a:off x="2424283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" sz="1000" b="0" i="0" u="none" strike="noStrike" cap="non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#999999</a:t>
                </a:r>
                <a:endParaRPr sz="1000" b="0" i="0" u="none" strike="noStrike" cap="non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1" name="Google Shape;641;p80"/>
            <p:cNvGrpSpPr/>
            <p:nvPr/>
          </p:nvGrpSpPr>
          <p:grpSpPr>
            <a:xfrm>
              <a:off x="1106145" y="3524038"/>
              <a:ext cx="927600" cy="884100"/>
              <a:chOff x="1179625" y="4493813"/>
              <a:chExt cx="927600" cy="884100"/>
            </a:xfrm>
          </p:grpSpPr>
          <p:sp>
            <p:nvSpPr>
              <p:cNvPr id="642" name="Google Shape;642;p80"/>
              <p:cNvSpPr/>
              <p:nvPr/>
            </p:nvSpPr>
            <p:spPr>
              <a:xfrm>
                <a:off x="1179625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43434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80"/>
              <p:cNvSpPr txBox="1"/>
              <p:nvPr/>
            </p:nvSpPr>
            <p:spPr>
              <a:xfrm>
                <a:off x="1179625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" sz="10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#434343</a:t>
                </a:r>
                <a:endParaRPr sz="1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4" name="Google Shape;644;p80"/>
            <p:cNvGrpSpPr/>
            <p:nvPr/>
          </p:nvGrpSpPr>
          <p:grpSpPr>
            <a:xfrm>
              <a:off x="6993595" y="3524038"/>
              <a:ext cx="927600" cy="884100"/>
              <a:chOff x="4913600" y="4493813"/>
              <a:chExt cx="927600" cy="884100"/>
            </a:xfrm>
          </p:grpSpPr>
          <p:sp>
            <p:nvSpPr>
              <p:cNvPr id="645" name="Google Shape;645;p80"/>
              <p:cNvSpPr/>
              <p:nvPr/>
            </p:nvSpPr>
            <p:spPr>
              <a:xfrm>
                <a:off x="4913600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F6FF87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80"/>
              <p:cNvSpPr txBox="1"/>
              <p:nvPr/>
            </p:nvSpPr>
            <p:spPr>
              <a:xfrm>
                <a:off x="4913600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" sz="1000" b="0" i="0" u="none" strike="noStrike" cap="non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#f6ff87</a:t>
                </a:r>
                <a:endParaRPr sz="1000" b="0" i="0" u="none" strike="noStrike" cap="non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7" name="Google Shape;647;p80"/>
            <p:cNvGrpSpPr/>
            <p:nvPr/>
          </p:nvGrpSpPr>
          <p:grpSpPr>
            <a:xfrm>
              <a:off x="4049870" y="3524038"/>
              <a:ext cx="927600" cy="884100"/>
              <a:chOff x="3668942" y="4493813"/>
              <a:chExt cx="927600" cy="884100"/>
            </a:xfrm>
          </p:grpSpPr>
          <p:sp>
            <p:nvSpPr>
              <p:cNvPr id="648" name="Google Shape;648;p80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93C01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80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" sz="1000" b="0" i="0" u="none" strike="noStrike" cap="non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#93c01f</a:t>
                </a:r>
                <a:endParaRPr sz="1000" b="0" i="0" u="none" strike="noStrike" cap="non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50" name="Google Shape;650;p80"/>
          <p:cNvSpPr txBox="1">
            <a:spLocks noGrp="1"/>
          </p:cNvSpPr>
          <p:nvPr>
            <p:ph type="body" idx="1"/>
          </p:nvPr>
        </p:nvSpPr>
        <p:spPr>
          <a:xfrm>
            <a:off x="803100" y="1783375"/>
            <a:ext cx="75378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Presentación diseñada a partir de plantilla adaptada de </a:t>
            </a:r>
            <a:r>
              <a:rPr lang="es" u="sng">
                <a:solidFill>
                  <a:srgbClr val="666666"/>
                </a:solidFill>
                <a:highlight>
                  <a:schemeClr val="lt1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s"/>
              <a:t>,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con</a:t>
            </a:r>
            <a:r>
              <a:rPr lang="es"/>
              <a:t>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iconos</a:t>
            </a:r>
            <a:r>
              <a:rPr lang="es"/>
              <a:t>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de</a:t>
            </a:r>
            <a:r>
              <a:rPr lang="es"/>
              <a:t> </a:t>
            </a:r>
            <a:r>
              <a:rPr lang="es" u="sng">
                <a:solidFill>
                  <a:srgbClr val="66666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s">
                <a:solidFill>
                  <a:srgbClr val="666666"/>
                </a:solidFill>
              </a:rPr>
              <a:t> e imágenes e infografías de </a:t>
            </a:r>
            <a:r>
              <a:rPr lang="es" u="sng">
                <a:solidFill>
                  <a:srgbClr val="66666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s">
                <a:solidFill>
                  <a:srgbClr val="666666"/>
                </a:solidFill>
              </a:rPr>
              <a:t>Fuentes usadas: Arial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s">
                <a:solidFill>
                  <a:srgbClr val="666666"/>
                </a:solidFill>
              </a:rPr>
              <a:t>Colores usados: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rgbClr val="666666"/>
              </a:solidFill>
            </a:endParaRPr>
          </a:p>
        </p:txBody>
      </p:sp>
      <p:sp>
        <p:nvSpPr>
          <p:cNvPr id="651" name="Google Shape;651;p80"/>
          <p:cNvSpPr txBox="1">
            <a:spLocks noGrp="1"/>
          </p:cNvSpPr>
          <p:nvPr>
            <p:ph type="body" idx="1"/>
          </p:nvPr>
        </p:nvSpPr>
        <p:spPr>
          <a:xfrm>
            <a:off x="879300" y="5010150"/>
            <a:ext cx="7537800" cy="1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Contenido publicado bajo licencia Creative Commons: Reconocimiento-NoComercial-SinObraDerivada 4.0 Internacional (CC BY-NC-ND 4.0)</a:t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rgbClr val="666666"/>
              </a:solidFill>
            </a:endParaRPr>
          </a:p>
        </p:txBody>
      </p:sp>
      <p:pic>
        <p:nvPicPr>
          <p:cNvPr id="652" name="Google Shape;652;p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8725" y="4774348"/>
            <a:ext cx="668151" cy="2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/>
          <p:nvPr/>
        </p:nvSpPr>
        <p:spPr>
          <a:xfrm>
            <a:off x="1395500" y="1190000"/>
            <a:ext cx="6352800" cy="36423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3"/>
          <p:cNvSpPr txBox="1">
            <a:spLocks noGrp="1"/>
          </p:cNvSpPr>
          <p:nvPr>
            <p:ph type="subTitle" idx="1"/>
          </p:nvPr>
        </p:nvSpPr>
        <p:spPr>
          <a:xfrm>
            <a:off x="1873200" y="1350000"/>
            <a:ext cx="5397600" cy="28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“Las personas que nos dedicamos a la educación en cualquier etapa de la vida debemos asumir que somos catalizadores de información para el resto de la sociedad. </a:t>
            </a:r>
            <a:r>
              <a:rPr lang="es" sz="270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2700" i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3"/>
          <p:cNvSpPr txBox="1">
            <a:spLocks noGrp="1"/>
          </p:cNvSpPr>
          <p:nvPr>
            <p:ph type="subTitle" idx="2"/>
          </p:nvPr>
        </p:nvSpPr>
        <p:spPr>
          <a:xfrm>
            <a:off x="1598450" y="4379892"/>
            <a:ext cx="2920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—Natalia Q.</a:t>
            </a:r>
            <a:endParaRPr/>
          </a:p>
        </p:txBody>
      </p:sp>
      <p:pic>
        <p:nvPicPr>
          <p:cNvPr id="182" name="Google Shape;18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6100" y="4123350"/>
            <a:ext cx="2162700" cy="1720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8" name="Google Shape;188;p34"/>
          <p:cNvCxnSpPr/>
          <p:nvPr/>
        </p:nvCxnSpPr>
        <p:spPr>
          <a:xfrm>
            <a:off x="4630175" y="322905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" name="Google Shape;189;p34"/>
          <p:cNvSpPr txBox="1">
            <a:spLocks noGrp="1"/>
          </p:cNvSpPr>
          <p:nvPr>
            <p:ph type="title"/>
          </p:nvPr>
        </p:nvSpPr>
        <p:spPr>
          <a:xfrm>
            <a:off x="4460750" y="1620150"/>
            <a:ext cx="4449600" cy="16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>
                <a:solidFill>
                  <a:srgbClr val="434343"/>
                </a:solidFill>
              </a:rPr>
              <a:t>1. </a:t>
            </a:r>
            <a:r>
              <a:rPr lang="es"/>
              <a:t>¿QUÉ ES LA ROBÓTICA EDUCATIVA?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90" name="Google Shape;1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8038" y="3447200"/>
            <a:ext cx="4436381" cy="295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5"/>
          <p:cNvPicPr preferRelativeResize="0"/>
          <p:nvPr/>
        </p:nvPicPr>
        <p:blipFill rotWithShape="1">
          <a:blip r:embed="rId3">
            <a:alphaModFix/>
          </a:blip>
          <a:srcRect t="7373"/>
          <a:stretch/>
        </p:blipFill>
        <p:spPr>
          <a:xfrm>
            <a:off x="-63075" y="-76200"/>
            <a:ext cx="9380274" cy="725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/>
          <p:nvPr/>
        </p:nvSpPr>
        <p:spPr>
          <a:xfrm>
            <a:off x="0" y="0"/>
            <a:ext cx="9144000" cy="68184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" name="Google Shape;201;p36"/>
          <p:cNvPicPr preferRelativeResize="0"/>
          <p:nvPr/>
        </p:nvPicPr>
        <p:blipFill rotWithShape="1">
          <a:blip r:embed="rId3">
            <a:alphaModFix amt="14000"/>
          </a:blip>
          <a:srcRect t="7373"/>
          <a:stretch/>
        </p:blipFill>
        <p:spPr>
          <a:xfrm>
            <a:off x="-63075" y="-76200"/>
            <a:ext cx="9380274" cy="725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6"/>
          <p:cNvSpPr txBox="1">
            <a:spLocks noGrp="1"/>
          </p:cNvSpPr>
          <p:nvPr>
            <p:ph type="subTitle" idx="4294967295"/>
          </p:nvPr>
        </p:nvSpPr>
        <p:spPr>
          <a:xfrm>
            <a:off x="319475" y="1082525"/>
            <a:ext cx="8478000" cy="28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500" b="1" u="sng">
                <a:solidFill>
                  <a:srgbClr val="FFFFFF"/>
                </a:solidFill>
              </a:rPr>
              <a:t>CONTESTAD SOLO A LAS 4 PRIMERAS PREGUNTAS:</a:t>
            </a:r>
            <a:endParaRPr sz="2500" b="1" u="sng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1" u="sng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1" u="sng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1" u="sng">
              <a:solidFill>
                <a:srgbClr val="FFFFFF"/>
              </a:solidFill>
            </a:endParaRPr>
          </a:p>
          <a:p>
            <a:pPr marL="457200" lvl="0" indent="-38735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500"/>
              <a:buAutoNum type="arabicPeriod"/>
            </a:pPr>
            <a:r>
              <a:rPr lang="es" sz="2500" b="1">
                <a:solidFill>
                  <a:srgbClr val="FFFFFF"/>
                </a:solidFill>
              </a:rPr>
              <a:t>Nombre</a:t>
            </a:r>
            <a:endParaRPr sz="2500" b="1">
              <a:solidFill>
                <a:srgbClr val="FFFFFF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AutoNum type="arabicPeriod"/>
            </a:pPr>
            <a:r>
              <a:rPr lang="es" sz="2500" b="1">
                <a:solidFill>
                  <a:srgbClr val="FFFFFF"/>
                </a:solidFill>
              </a:rPr>
              <a:t>¿Desde dónde nos estás viendo?</a:t>
            </a:r>
            <a:endParaRPr sz="2500" b="1">
              <a:solidFill>
                <a:srgbClr val="FFFFFF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AutoNum type="arabicPeriod"/>
            </a:pPr>
            <a:r>
              <a:rPr lang="es" sz="2500" b="1">
                <a:solidFill>
                  <a:srgbClr val="FFFFFF"/>
                </a:solidFill>
              </a:rPr>
              <a:t>Profesión</a:t>
            </a:r>
            <a:endParaRPr sz="2500" b="1">
              <a:solidFill>
                <a:srgbClr val="FFFFFF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AutoNum type="arabicPeriod"/>
            </a:pPr>
            <a:r>
              <a:rPr lang="es" sz="2500" b="1">
                <a:solidFill>
                  <a:srgbClr val="FFFFFF"/>
                </a:solidFill>
              </a:rPr>
              <a:t>¿Qué es la robótica educativa?</a:t>
            </a:r>
            <a:endParaRPr sz="25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inimal Char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1105</Words>
  <Application>Microsoft Office PowerPoint</Application>
  <PresentationFormat>Presentación en pantalla (4:3)</PresentationFormat>
  <Paragraphs>226</Paragraphs>
  <Slides>53</Slides>
  <Notes>53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9" baseType="lpstr">
      <vt:lpstr>Ubuntu Medium</vt:lpstr>
      <vt:lpstr>Bodoni</vt:lpstr>
      <vt:lpstr>Ubuntu</vt:lpstr>
      <vt:lpstr>Arial</vt:lpstr>
      <vt:lpstr>Arvo</vt:lpstr>
      <vt:lpstr>Minimal Charm</vt:lpstr>
      <vt:lpstr>Presentación de PowerPoint</vt:lpstr>
      <vt:lpstr>NATALIA QUERO</vt:lpstr>
      <vt:lpstr>Contenidos</vt:lpstr>
      <vt:lpstr>¡PELIGRO!</vt:lpstr>
      <vt:lpstr>Presentación de PowerPoint</vt:lpstr>
      <vt:lpstr>Presentación de PowerPoint</vt:lpstr>
      <vt:lpstr>1. ¿QUÉ ES LA ROBÓTICA EDUCATIVA?</vt:lpstr>
      <vt:lpstr>Presentación de PowerPoint</vt:lpstr>
      <vt:lpstr>Presentación de PowerPoint</vt:lpstr>
      <vt:lpstr>La robótica educativa puede considerarse...</vt:lpstr>
      <vt:lpstr>La robótica no es un fin sino un medio</vt:lpstr>
      <vt:lpstr>La robótica educativa </vt:lpstr>
      <vt:lpstr>2. BENEFICIOS DE LA ROBÓTICA EN EL PROCESO DE APRENDIZAJE</vt:lpstr>
      <vt:lpstr>Presentación de PowerPoint</vt:lpstr>
      <vt:lpstr>Beneficios de la robótica educativa</vt:lpstr>
      <vt:lpstr>Proceso de aprendizaje IDEAL</vt:lpstr>
      <vt:lpstr>3. CLASIFICACIÓN DE USO SEGÚN NIVELES EDUCATIVOS</vt:lpstr>
      <vt:lpstr>Presentación de PowerPoint</vt:lpstr>
      <vt:lpstr>Desarrollo de: Psicomotricidad fina Lateralidad(Dcha. Izq. Dlte. Dtrás.)</vt:lpstr>
      <vt:lpstr>Desarrollo de: Psicomotricidad fina Pensamiento lógico Competencias digitales</vt:lpstr>
      <vt:lpstr>Desarrollo de: Iniciación lenguaje programación Visión espacial desarrollo 3D Competencias digitales</vt:lpstr>
      <vt:lpstr>Desarrollo de: Lenguaje programación y sentencias Visión espacial desarrollo e impresión 3D</vt:lpstr>
      <vt:lpstr>Desarrollo de: Iniciación a las tecnologías Desarrollo autónomo en creación</vt:lpstr>
      <vt:lpstr>Desarrollo de: Iniciación al pensamiento lógico Desarrollo lateralidad</vt:lpstr>
      <vt:lpstr>Desarrollo de: Iniciación al pensamiento lógico Desarrollo lateralidad</vt:lpstr>
      <vt:lpstr>4. CASOS PRÁCTICOS</vt:lpstr>
      <vt:lpstr>Presentación de PowerPoint</vt:lpstr>
      <vt:lpstr>ACTIVIDADES EXTRAESCOLARES</vt:lpstr>
      <vt:lpstr>PÍLDORAS FORMATIVAS</vt:lpstr>
      <vt:lpstr>APOYO A LA DIVERSIDAD</vt:lpstr>
      <vt:lpstr>FORMACIÓN UNIVERSITARIA</vt:lpstr>
      <vt:lpstr>TALLERES A EMPRESAS -CONCILIACIÓN FAMILIAR-</vt:lpstr>
      <vt:lpstr>FORMACIONES A DOCENTES -CEP MÁLAGA-</vt:lpstr>
      <vt:lpstr>Presentación de PowerPoint</vt:lpstr>
      <vt:lpstr>CONTENIDO EXTRA</vt:lpstr>
      <vt:lpstr>Presentación de PowerPoint</vt:lpstr>
      <vt:lpstr>Raúl Gamez</vt:lpstr>
      <vt:lpstr>¿Quiénes somos?</vt:lpstr>
      <vt:lpstr>Presentación de PowerPoint</vt:lpstr>
      <vt:lpstr>Presentación de PowerPoint</vt:lpstr>
      <vt:lpstr>El juego es la forma más elevada de la investigación</vt:lpstr>
      <vt:lpstr>Presentación de PowerPoint</vt:lpstr>
      <vt:lpstr>Kits de My Robot Time</vt:lpstr>
      <vt:lpstr>Hora del código</vt:lpstr>
      <vt:lpstr>Scratch Online</vt:lpstr>
      <vt:lpstr>Code intef</vt:lpstr>
      <vt:lpstr>Tinker Cad</vt:lpstr>
      <vt:lpstr>Arduino blocks</vt:lpstr>
      <vt:lpstr>Microbit</vt:lpstr>
      <vt:lpstr>Curso iniciación a microbit en el aula</vt:lpstr>
      <vt:lpstr>¡Muchas gracias!</vt:lpstr>
      <vt:lpstr>Créditos</vt:lpstr>
      <vt:lpstr>Créditos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María Sánchez González</dc:creator>
  <cp:lastModifiedBy>María Sánchez González</cp:lastModifiedBy>
  <cp:revision>1</cp:revision>
  <dcterms:modified xsi:type="dcterms:W3CDTF">2020-11-20T08:37:24Z</dcterms:modified>
</cp:coreProperties>
</file>