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3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5" r:id="rId12"/>
    <p:sldId id="290" r:id="rId13"/>
    <p:sldId id="291" r:id="rId14"/>
    <p:sldId id="292" r:id="rId15"/>
    <p:sldId id="293" r:id="rId16"/>
    <p:sldId id="264" r:id="rId17"/>
    <p:sldId id="295" r:id="rId18"/>
    <p:sldId id="270" r:id="rId19"/>
    <p:sldId id="296" r:id="rId20"/>
    <p:sldId id="294" r:id="rId21"/>
    <p:sldId id="297" r:id="rId22"/>
    <p:sldId id="298" r:id="rId23"/>
    <p:sldId id="301" r:id="rId24"/>
    <p:sldId id="299" r:id="rId25"/>
    <p:sldId id="300" r:id="rId26"/>
    <p:sldId id="302" r:id="rId27"/>
    <p:sldId id="306" r:id="rId28"/>
    <p:sldId id="303" r:id="rId29"/>
    <p:sldId id="304" r:id="rId30"/>
    <p:sldId id="305" r:id="rId31"/>
    <p:sldId id="307" r:id="rId32"/>
    <p:sldId id="308" r:id="rId33"/>
    <p:sldId id="310" r:id="rId34"/>
    <p:sldId id="311" r:id="rId35"/>
    <p:sldId id="309" r:id="rId36"/>
    <p:sldId id="312" r:id="rId37"/>
    <p:sldId id="313" r:id="rId38"/>
    <p:sldId id="314" r:id="rId39"/>
    <p:sldId id="315" r:id="rId40"/>
    <p:sldId id="287" r:id="rId41"/>
    <p:sldId id="288" r:id="rId42"/>
  </p:sldIdLst>
  <p:sldSz cx="9144000" cy="6858000" type="screen4x3"/>
  <p:notesSz cx="6858000" cy="9144000"/>
  <p:embeddedFontLst>
    <p:embeddedFont>
      <p:font typeface="Ubuntu" panose="020B0604020202020204" charset="0"/>
      <p:regular r:id="rId44"/>
      <p:bold r:id="rId45"/>
      <p:italic r:id="rId46"/>
      <p:boldItalic r:id="rId47"/>
    </p:embeddedFont>
    <p:embeddedFont>
      <p:font typeface="Bodoni" panose="020B0604020202020204" charset="0"/>
      <p:regular r:id="rId48"/>
      <p:bold r:id="rId49"/>
      <p:italic r:id="rId50"/>
      <p:boldItalic r:id="rId51"/>
    </p:embeddedFont>
    <p:embeddedFont>
      <p:font typeface="Arvo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01F"/>
    <a:srgbClr val="999999"/>
    <a:srgbClr val="960A96"/>
    <a:srgbClr val="F6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7423DE-4D1E-478F-9375-771D7898F01E}">
  <a:tblStyle styleId="{097423DE-4D1E-478F-9375-771D7898F0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85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20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62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252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39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2eb61d9d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2eb61d9d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02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47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82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847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9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104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347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25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214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031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662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52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16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3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38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029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71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39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108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629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090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12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4aaae02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4aaae02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6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32"/>
          <p:cNvSpPr/>
          <p:nvPr/>
        </p:nvSpPr>
        <p:spPr>
          <a:xfrm>
            <a:off x="4572000" y="572467"/>
            <a:ext cx="2772000" cy="8475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27" name="Google Shape;127;p32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33" name="Google Shape;133;p32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34" name="Google Shape;134;p32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956273" y="4626067"/>
            <a:ext cx="34830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35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4572000" y="496274"/>
            <a:ext cx="2520900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ctrTitle"/>
          </p:nvPr>
        </p:nvSpPr>
        <p:spPr>
          <a:xfrm>
            <a:off x="111322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ubTitle" idx="1"/>
          </p:nvPr>
        </p:nvSpPr>
        <p:spPr>
          <a:xfrm>
            <a:off x="114727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ctrTitle" idx="2"/>
          </p:nvPr>
        </p:nvSpPr>
        <p:spPr>
          <a:xfrm>
            <a:off x="481837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subTitle" idx="3"/>
          </p:nvPr>
        </p:nvSpPr>
        <p:spPr>
          <a:xfrm>
            <a:off x="485242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subTitle" idx="1"/>
          </p:nvPr>
        </p:nvSpPr>
        <p:spPr>
          <a:xfrm>
            <a:off x="980600" y="4494733"/>
            <a:ext cx="2363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ubTitle" idx="3"/>
          </p:nvPr>
        </p:nvSpPr>
        <p:spPr>
          <a:xfrm>
            <a:off x="3419975" y="4494733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5"/>
          </p:nvPr>
        </p:nvSpPr>
        <p:spPr>
          <a:xfrm>
            <a:off x="5880250" y="4494733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ctrTitle" idx="7"/>
          </p:nvPr>
        </p:nvSpPr>
        <p:spPr>
          <a:xfrm>
            <a:off x="11053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subTitle" idx="8"/>
          </p:nvPr>
        </p:nvSpPr>
        <p:spPr>
          <a:xfrm>
            <a:off x="107315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ctrTitle" idx="9"/>
          </p:nvPr>
        </p:nvSpPr>
        <p:spPr>
          <a:xfrm>
            <a:off x="34846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ctrTitle" idx="14"/>
          </p:nvPr>
        </p:nvSpPr>
        <p:spPr>
          <a:xfrm>
            <a:off x="58802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3"/>
          <p:cNvSpPr txBox="1">
            <a:spLocks noGrp="1"/>
          </p:cNvSpPr>
          <p:nvPr>
            <p:ph type="subTitle" idx="15"/>
          </p:nvPr>
        </p:nvSpPr>
        <p:spPr>
          <a:xfrm>
            <a:off x="5831650" y="2722433"/>
            <a:ext cx="22107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4" name="Google Shape;194;p4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>
            <a:spLocks noGrp="1"/>
          </p:cNvSpPr>
          <p:nvPr>
            <p:ph type="title" hasCustomPrompt="1"/>
          </p:nvPr>
        </p:nvSpPr>
        <p:spPr>
          <a:xfrm>
            <a:off x="742950" y="1110133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46"/>
          <p:cNvSpPr txBox="1">
            <a:spLocks noGrp="1"/>
          </p:cNvSpPr>
          <p:nvPr>
            <p:ph type="subTitle" idx="1"/>
          </p:nvPr>
        </p:nvSpPr>
        <p:spPr>
          <a:xfrm>
            <a:off x="1667075" y="1959333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6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2608000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46"/>
          <p:cNvSpPr txBox="1">
            <a:spLocks noGrp="1"/>
          </p:cNvSpPr>
          <p:nvPr>
            <p:ph type="subTitle" idx="3"/>
          </p:nvPr>
        </p:nvSpPr>
        <p:spPr>
          <a:xfrm>
            <a:off x="1667075" y="3457200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4105867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46"/>
          <p:cNvSpPr txBox="1">
            <a:spLocks noGrp="1"/>
          </p:cNvSpPr>
          <p:nvPr>
            <p:ph type="subTitle" idx="5"/>
          </p:nvPr>
        </p:nvSpPr>
        <p:spPr>
          <a:xfrm>
            <a:off x="1667075" y="4955067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rgbClr val="FFFFF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>
            <a:spLocks noGrp="1"/>
          </p:cNvSpPr>
          <p:nvPr>
            <p:ph type="title"/>
          </p:nvPr>
        </p:nvSpPr>
        <p:spPr>
          <a:xfrm>
            <a:off x="737850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6" name="Google Shape;206;p49"/>
          <p:cNvSpPr txBox="1">
            <a:spLocks noGrp="1"/>
          </p:cNvSpPr>
          <p:nvPr>
            <p:ph type="subTitle" idx="1"/>
          </p:nvPr>
        </p:nvSpPr>
        <p:spPr>
          <a:xfrm>
            <a:off x="737850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50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0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4696275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subTitle" idx="1"/>
          </p:nvPr>
        </p:nvSpPr>
        <p:spPr>
          <a:xfrm>
            <a:off x="4696275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>
            <a:spLocks noGrp="1"/>
          </p:cNvSpPr>
          <p:nvPr>
            <p:ph type="title"/>
          </p:nvPr>
        </p:nvSpPr>
        <p:spPr>
          <a:xfrm>
            <a:off x="1630100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53"/>
          <p:cNvSpPr txBox="1">
            <a:spLocks noGrp="1"/>
          </p:cNvSpPr>
          <p:nvPr>
            <p:ph type="subTitle" idx="1"/>
          </p:nvPr>
        </p:nvSpPr>
        <p:spPr>
          <a:xfrm>
            <a:off x="1915400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4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4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5"/>
          <p:cNvSpPr txBox="1">
            <a:spLocks noGrp="1"/>
          </p:cNvSpPr>
          <p:nvPr>
            <p:ph type="title"/>
          </p:nvPr>
        </p:nvSpPr>
        <p:spPr>
          <a:xfrm>
            <a:off x="783525" y="2317400"/>
            <a:ext cx="2545800" cy="22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rgbClr val="85B01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6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6"/>
          <p:cNvSpPr txBox="1">
            <a:spLocks noGrp="1"/>
          </p:cNvSpPr>
          <p:nvPr>
            <p:ph type="title"/>
          </p:nvPr>
        </p:nvSpPr>
        <p:spPr>
          <a:xfrm>
            <a:off x="783525" y="828667"/>
            <a:ext cx="76182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61" r:id="rId8"/>
    <p:sldLayoutId id="2147483662" r:id="rId9"/>
    <p:sldLayoutId id="2147483664" r:id="rId10"/>
    <p:sldLayoutId id="2147483665" r:id="rId11"/>
    <p:sldLayoutId id="2147483667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31" name="Google Shape;231;p57"/>
          <p:cNvSpPr txBox="1"/>
          <p:nvPr/>
        </p:nvSpPr>
        <p:spPr>
          <a:xfrm>
            <a:off x="1196600" y="1681175"/>
            <a:ext cx="554460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/>
            <a:r>
              <a:rPr lang="pt-BR" sz="3400" b="1" dirty="0">
                <a:solidFill>
                  <a:srgbClr val="434343"/>
                </a:solidFill>
              </a:rPr>
              <a:t>Trucos para automatizar </a:t>
            </a:r>
            <a:r>
              <a:rPr lang="pt-BR" sz="3400" b="1" dirty="0" err="1">
                <a:solidFill>
                  <a:srgbClr val="434343"/>
                </a:solidFill>
              </a:rPr>
              <a:t>Moodle</a:t>
            </a:r>
            <a:r>
              <a:rPr lang="pt-BR" sz="3400" b="1" dirty="0">
                <a:solidFill>
                  <a:srgbClr val="434343"/>
                </a:solidFill>
              </a:rPr>
              <a:t> como docente</a:t>
            </a:r>
            <a:endParaRPr sz="3400" b="1" dirty="0">
              <a:solidFill>
                <a:srgbClr val="434343"/>
              </a:solidFill>
            </a:endParaRPr>
          </a:p>
        </p:txBody>
      </p:sp>
      <p:sp>
        <p:nvSpPr>
          <p:cNvPr id="232" name="Google Shape;232;p57"/>
          <p:cNvSpPr txBox="1"/>
          <p:nvPr/>
        </p:nvSpPr>
        <p:spPr>
          <a:xfrm>
            <a:off x="1107400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Ponente: </a:t>
            </a:r>
            <a:r>
              <a:rPr lang="es" sz="1800" dirty="0" smtClean="0">
                <a:solidFill>
                  <a:srgbClr val="FFFFFF"/>
                </a:solidFill>
              </a:rPr>
              <a:t>José M. Fernández Chamizo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Conductora: María Sánchez (Innovación UNIA)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Fecha: </a:t>
            </a:r>
            <a:r>
              <a:rPr lang="es" dirty="0" smtClean="0">
                <a:solidFill>
                  <a:schemeClr val="lt1"/>
                </a:solidFill>
              </a:rPr>
              <a:t>20/01/2021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highlight>
                  <a:srgbClr val="FFFFFF"/>
                </a:highlight>
              </a:rPr>
              <a:t>#WEBINARSUNIA</a:t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</a:rPr>
              <a:t>Webinars sobre e-learning, innovación y competencias digitales. Plan de formación, apoyo y reconocimiento al profesorado 2020-21</a:t>
            </a:r>
            <a:endParaRPr sz="10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</a:rPr>
              <a:t>Área de Innovación (@uniainnova)/ Vicerrectorado de Innovación Docente y Digitalización. Universidad Internacional de Andalucía</a:t>
            </a:r>
            <a:endParaRPr sz="9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pic>
        <p:nvPicPr>
          <p:cNvPr id="236" name="Google Shape;2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914724" y="718221"/>
            <a:ext cx="3855896" cy="5331068"/>
            <a:chOff x="4914724" y="718221"/>
            <a:chExt cx="3855896" cy="533106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724" y="718221"/>
              <a:ext cx="3855896" cy="533106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739" y="1008681"/>
              <a:ext cx="262723" cy="187659"/>
            </a:xfrm>
            <a:prstGeom prst="rect">
              <a:avLst/>
            </a:prstGeom>
          </p:spPr>
        </p:pic>
      </p:grpSp>
      <p:sp>
        <p:nvSpPr>
          <p:cNvPr id="8" name="Elipse 7"/>
          <p:cNvSpPr/>
          <p:nvPr/>
        </p:nvSpPr>
        <p:spPr>
          <a:xfrm>
            <a:off x="7557725" y="805330"/>
            <a:ext cx="1181100" cy="594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6" t="1903" r="7132"/>
          <a:stretch/>
        </p:blipFill>
        <p:spPr>
          <a:xfrm>
            <a:off x="395654" y="1274885"/>
            <a:ext cx="4376514" cy="404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 smtClean="0"/>
              <a:t>Perfil&gt; Preferencias</a:t>
            </a:r>
            <a:r>
              <a:rPr lang="es-ES" sz="2400" dirty="0" smtClean="0"/>
              <a:t>. Configuración del editor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/>
          <p:nvPr/>
        </p:nvCxnSpPr>
        <p:spPr>
          <a:xfrm>
            <a:off x="3282505" y="1804032"/>
            <a:ext cx="0" cy="41391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" y="2481070"/>
            <a:ext cx="2067213" cy="273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924500" y="4000498"/>
            <a:ext cx="1437699" cy="1752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1611230"/>
            <a:ext cx="4686954" cy="19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58" y="3873617"/>
            <a:ext cx="4932440" cy="163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5837006" y="2689859"/>
            <a:ext cx="1722033" cy="34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903719" y="3946950"/>
            <a:ext cx="510541" cy="34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9907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 smtClean="0"/>
              <a:t>Perfil&gt; </a:t>
            </a:r>
            <a:r>
              <a:rPr lang="es-ES" sz="2400" dirty="0" smtClean="0"/>
              <a:t>Preferencias. Preferencias de mensajes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/>
          <p:nvPr/>
        </p:nvCxnSpPr>
        <p:spPr>
          <a:xfrm>
            <a:off x="3282505" y="1804032"/>
            <a:ext cx="0" cy="41391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" y="2481070"/>
            <a:ext cx="2067213" cy="273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924500" y="4671058"/>
            <a:ext cx="1491040" cy="1752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57" y="2625850"/>
            <a:ext cx="5289273" cy="229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95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601980" y="716570"/>
            <a:ext cx="378714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ES" sz="2400" dirty="0" smtClean="0"/>
              <a:t>Perfil &gt; Preferencias. </a:t>
            </a:r>
            <a:r>
              <a:rPr lang="es-ES" sz="2400" dirty="0" smtClean="0"/>
              <a:t>Preferencias de notificación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/>
          <p:nvPr/>
        </p:nvCxnSpPr>
        <p:spPr>
          <a:xfrm>
            <a:off x="3282505" y="1804032"/>
            <a:ext cx="0" cy="41391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" y="2481070"/>
            <a:ext cx="2067213" cy="273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924500" y="4838698"/>
            <a:ext cx="1590100" cy="1752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06" y="633209"/>
            <a:ext cx="2718394" cy="56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2848185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/>
              <a:t>2</a:t>
            </a:r>
            <a:r>
              <a:rPr lang="es" dirty="0" smtClean="0">
                <a:solidFill>
                  <a:srgbClr val="434343"/>
                </a:solidFill>
              </a:rPr>
              <a:t>. </a:t>
            </a:r>
            <a:r>
              <a:rPr lang="es-ES" dirty="0"/>
              <a:t>Restricciones de </a:t>
            </a:r>
            <a:r>
              <a:rPr lang="es-ES" dirty="0" smtClean="0"/>
              <a:t>acceso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/>
              <a:t>Automatizar y/o filtrar la apertura, acceso, cierre de recursos y actividades en Moodle</a:t>
            </a:r>
          </a:p>
        </p:txBody>
      </p:sp>
    </p:spTree>
    <p:extLst>
      <p:ext uri="{BB962C8B-B14F-4D97-AF65-F5344CB8AC3E}">
        <p14:creationId xmlns:p14="http://schemas.microsoft.com/office/powerpoint/2010/main" val="268104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609950" y="-14867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Google Shape;314;p65"/>
          <p:cNvCxnSpPr/>
          <p:nvPr/>
        </p:nvCxnSpPr>
        <p:spPr>
          <a:xfrm>
            <a:off x="737850" y="21299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dirty="0"/>
              <a:t>Restricciones de acceso</a:t>
            </a:r>
            <a:endParaRPr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9" y="2268667"/>
            <a:ext cx="3466728" cy="4177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23" y="1054098"/>
            <a:ext cx="3781953" cy="45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5"/>
          <p:cNvSpPr/>
          <p:nvPr/>
        </p:nvSpPr>
        <p:spPr>
          <a:xfrm>
            <a:off x="4609950" y="-14867"/>
            <a:ext cx="4545300" cy="69585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Google Shape;314;p65"/>
          <p:cNvCxnSpPr/>
          <p:nvPr/>
        </p:nvCxnSpPr>
        <p:spPr>
          <a:xfrm>
            <a:off x="737850" y="21299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65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dirty="0"/>
              <a:t>Restricciones de acceso</a:t>
            </a:r>
            <a:endParaRPr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0" y="2552700"/>
            <a:ext cx="3037719" cy="368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1813659" y="2767273"/>
            <a:ext cx="1028700" cy="34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97" y="266698"/>
            <a:ext cx="4372702" cy="126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97" y="1865097"/>
            <a:ext cx="4372702" cy="161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1813659" y="3345607"/>
            <a:ext cx="1028700" cy="34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821279" y="3923941"/>
            <a:ext cx="1028700" cy="34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17" y="3814574"/>
            <a:ext cx="4373462" cy="158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lipse 12"/>
          <p:cNvSpPr/>
          <p:nvPr/>
        </p:nvSpPr>
        <p:spPr>
          <a:xfrm>
            <a:off x="1821279" y="4618540"/>
            <a:ext cx="1028700" cy="34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49" y="5735728"/>
            <a:ext cx="4376599" cy="92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55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0" y="709831"/>
            <a:ext cx="8985738" cy="4381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0" dirty="0" smtClean="0">
                <a:solidFill>
                  <a:schemeClr val="bg1"/>
                </a:solidFill>
              </a:rPr>
              <a:t>PLANIFICAR</a:t>
            </a:r>
            <a:br>
              <a:rPr lang="es" sz="7000" dirty="0" smtClean="0">
                <a:solidFill>
                  <a:schemeClr val="bg1"/>
                </a:solidFill>
              </a:rPr>
            </a:br>
            <a:r>
              <a:rPr lang="es" sz="7000" dirty="0" smtClean="0">
                <a:solidFill>
                  <a:schemeClr val="bg1"/>
                </a:solidFill>
              </a:rPr>
              <a:t>AUTOMATIZAR</a:t>
            </a:r>
            <a:endParaRPr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45451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/>
              <a:t>3</a:t>
            </a:r>
            <a:r>
              <a:rPr lang="es" dirty="0" smtClean="0">
                <a:solidFill>
                  <a:srgbClr val="434343"/>
                </a:solidFill>
              </a:rPr>
              <a:t>. </a:t>
            </a:r>
            <a:r>
              <a:rPr lang="es-ES" dirty="0"/>
              <a:t>Cuestionarios vs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bancos </a:t>
            </a:r>
            <a:r>
              <a:rPr lang="es-ES" dirty="0"/>
              <a:t>de </a:t>
            </a:r>
            <a:r>
              <a:rPr lang="es-ES" dirty="0" smtClean="0"/>
              <a:t>preguntas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3331762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b="1" dirty="0"/>
              <a:t>Aleatoriedad</a:t>
            </a:r>
            <a:r>
              <a:rPr lang="es-ES" sz="1600" dirty="0"/>
              <a:t> de preguntas. Capacidad para montar una estructura de cuestionarios completa sin tener aún las preguntas. Subida de preguntas en bloque, formato GIFT</a:t>
            </a:r>
          </a:p>
        </p:txBody>
      </p:sp>
    </p:spTree>
    <p:extLst>
      <p:ext uri="{BB962C8B-B14F-4D97-AF65-F5344CB8AC3E}">
        <p14:creationId xmlns:p14="http://schemas.microsoft.com/office/powerpoint/2010/main" val="307178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</a:t>
            </a:r>
            <a:r>
              <a:rPr lang="es-ES" sz="2400" dirty="0" smtClean="0"/>
              <a:t>bancos </a:t>
            </a:r>
            <a:r>
              <a:rPr lang="es-ES" sz="2400" dirty="0"/>
              <a:t>de preguntas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5" name="Cilindro 4"/>
          <p:cNvSpPr/>
          <p:nvPr/>
        </p:nvSpPr>
        <p:spPr>
          <a:xfrm>
            <a:off x="6339840" y="1844040"/>
            <a:ext cx="1310640" cy="1204433"/>
          </a:xfrm>
          <a:prstGeom prst="can">
            <a:avLst/>
          </a:prstGeom>
          <a:solidFill>
            <a:srgbClr val="F6FF8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8" y="1692477"/>
            <a:ext cx="1590212" cy="16837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8" y="3105827"/>
            <a:ext cx="1590212" cy="16837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8" y="4519177"/>
            <a:ext cx="1590212" cy="1683755"/>
          </a:xfrm>
          <a:prstGeom prst="rect">
            <a:avLst/>
          </a:prstGeom>
        </p:spPr>
      </p:pic>
      <p:sp>
        <p:nvSpPr>
          <p:cNvPr id="13" name="Cilindro 12"/>
          <p:cNvSpPr/>
          <p:nvPr/>
        </p:nvSpPr>
        <p:spPr>
          <a:xfrm>
            <a:off x="6339840" y="3345487"/>
            <a:ext cx="1310640" cy="1204433"/>
          </a:xfrm>
          <a:prstGeom prst="can">
            <a:avLst/>
          </a:prstGeom>
          <a:solidFill>
            <a:srgbClr val="F6FF8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ilindro 13"/>
          <p:cNvSpPr/>
          <p:nvPr/>
        </p:nvSpPr>
        <p:spPr>
          <a:xfrm>
            <a:off x="6339840" y="4861386"/>
            <a:ext cx="1310640" cy="1204433"/>
          </a:xfrm>
          <a:prstGeom prst="can">
            <a:avLst/>
          </a:prstGeom>
          <a:solidFill>
            <a:srgbClr val="F6FF8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Google Shape;308;p64"/>
          <p:cNvCxnSpPr/>
          <p:nvPr/>
        </p:nvCxnSpPr>
        <p:spPr>
          <a:xfrm>
            <a:off x="4577905" y="1844040"/>
            <a:ext cx="0" cy="41391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Botón de acción: Ayuda 6">
            <a:hlinkClick r:id="" action="ppaction://noaction" highlightClick="1"/>
          </p:cNvPr>
          <p:cNvSpPr/>
          <p:nvPr/>
        </p:nvSpPr>
        <p:spPr>
          <a:xfrm rot="16200000">
            <a:off x="6572180" y="2211892"/>
            <a:ext cx="291320" cy="329971"/>
          </a:xfrm>
          <a:prstGeom prst="actionButtonHel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Ayuda 16">
            <a:hlinkClick r:id="" action="ppaction://noaction" highlightClick="1"/>
          </p:cNvPr>
          <p:cNvSpPr/>
          <p:nvPr/>
        </p:nvSpPr>
        <p:spPr>
          <a:xfrm rot="12820047">
            <a:off x="6652152" y="2686011"/>
            <a:ext cx="263184" cy="251297"/>
          </a:xfrm>
          <a:prstGeom prst="actionButtonHel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Ayuda 17">
            <a:hlinkClick r:id="" action="ppaction://noaction" highlightClick="1"/>
          </p:cNvPr>
          <p:cNvSpPr/>
          <p:nvPr/>
        </p:nvSpPr>
        <p:spPr>
          <a:xfrm rot="20959550">
            <a:off x="7161040" y="2631916"/>
            <a:ext cx="291320" cy="329971"/>
          </a:xfrm>
          <a:prstGeom prst="actionButtonHelp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Ayuda 18">
            <a:hlinkClick r:id="" action="ppaction://noaction" highlightClick="1"/>
          </p:cNvPr>
          <p:cNvSpPr/>
          <p:nvPr/>
        </p:nvSpPr>
        <p:spPr>
          <a:xfrm rot="1681265">
            <a:off x="7077427" y="2291381"/>
            <a:ext cx="276258" cy="249291"/>
          </a:xfrm>
          <a:prstGeom prst="actionButtonHelp">
            <a:avLst/>
          </a:prstGeom>
          <a:solidFill>
            <a:srgbClr val="960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Botón de acción: Ayuda 19">
            <a:hlinkClick r:id="" action="ppaction://noaction" highlightClick="1"/>
          </p:cNvPr>
          <p:cNvSpPr/>
          <p:nvPr/>
        </p:nvSpPr>
        <p:spPr>
          <a:xfrm rot="2408556">
            <a:off x="6941944" y="4182739"/>
            <a:ext cx="262035" cy="255456"/>
          </a:xfrm>
          <a:prstGeom prst="actionButtonHel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Botón de acción: Ayuda 20">
            <a:hlinkClick r:id="" action="ppaction://noaction" highlightClick="1"/>
          </p:cNvPr>
          <p:cNvSpPr/>
          <p:nvPr/>
        </p:nvSpPr>
        <p:spPr>
          <a:xfrm rot="9813344">
            <a:off x="6477265" y="3760918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Botón de acción: Ayuda 21">
            <a:hlinkClick r:id="" action="ppaction://noaction" highlightClick="1"/>
          </p:cNvPr>
          <p:cNvSpPr/>
          <p:nvPr/>
        </p:nvSpPr>
        <p:spPr>
          <a:xfrm rot="10478443">
            <a:off x="7219023" y="3748640"/>
            <a:ext cx="291320" cy="329971"/>
          </a:xfrm>
          <a:prstGeom prst="actionButtonHel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Botón de acción: Ayuda 22">
            <a:hlinkClick r:id="" action="ppaction://noaction" highlightClick="1"/>
          </p:cNvPr>
          <p:cNvSpPr/>
          <p:nvPr/>
        </p:nvSpPr>
        <p:spPr>
          <a:xfrm rot="19111489">
            <a:off x="6521072" y="5298616"/>
            <a:ext cx="291320" cy="329971"/>
          </a:xfrm>
          <a:prstGeom prst="actionButtonHel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Botón de acción: Ayuda 23">
            <a:hlinkClick r:id="" action="ppaction://noaction" highlightClick="1"/>
          </p:cNvPr>
          <p:cNvSpPr/>
          <p:nvPr/>
        </p:nvSpPr>
        <p:spPr>
          <a:xfrm rot="2862160">
            <a:off x="7184764" y="5667749"/>
            <a:ext cx="200315" cy="226892"/>
          </a:xfrm>
          <a:prstGeom prst="actionButtonHel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Botón de acción: Ayuda 24">
            <a:hlinkClick r:id="" action="ppaction://noaction" highlightClick="1"/>
          </p:cNvPr>
          <p:cNvSpPr/>
          <p:nvPr/>
        </p:nvSpPr>
        <p:spPr>
          <a:xfrm rot="11550402">
            <a:off x="6793460" y="5746319"/>
            <a:ext cx="200315" cy="226892"/>
          </a:xfrm>
          <a:prstGeom prst="actionButtonHel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Botón de acción: Ayuda 25">
            <a:hlinkClick r:id="" action="ppaction://noaction" highlightClick="1"/>
          </p:cNvPr>
          <p:cNvSpPr/>
          <p:nvPr/>
        </p:nvSpPr>
        <p:spPr>
          <a:xfrm rot="919152">
            <a:off x="6978554" y="5263273"/>
            <a:ext cx="200315" cy="226892"/>
          </a:xfrm>
          <a:prstGeom prst="actionButtonHel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Botón de acción: Ayuda 26">
            <a:hlinkClick r:id="" action="ppaction://noaction" highlightClick="1"/>
          </p:cNvPr>
          <p:cNvSpPr/>
          <p:nvPr/>
        </p:nvSpPr>
        <p:spPr>
          <a:xfrm rot="967404">
            <a:off x="7297152" y="5273796"/>
            <a:ext cx="270756" cy="306679"/>
          </a:xfrm>
          <a:prstGeom prst="actionButtonHelp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izquierda 8"/>
          <p:cNvSpPr/>
          <p:nvPr/>
        </p:nvSpPr>
        <p:spPr>
          <a:xfrm>
            <a:off x="2979053" y="2315369"/>
            <a:ext cx="3254280" cy="207169"/>
          </a:xfrm>
          <a:prstGeom prst="leftArrow">
            <a:avLst/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izquierda 32"/>
          <p:cNvSpPr/>
          <p:nvPr/>
        </p:nvSpPr>
        <p:spPr>
          <a:xfrm>
            <a:off x="2979053" y="3884326"/>
            <a:ext cx="3254280" cy="207169"/>
          </a:xfrm>
          <a:prstGeom prst="leftArrow">
            <a:avLst/>
          </a:prstGeom>
          <a:solidFill>
            <a:srgbClr val="F6FF87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izquierda 33"/>
          <p:cNvSpPr/>
          <p:nvPr/>
        </p:nvSpPr>
        <p:spPr>
          <a:xfrm>
            <a:off x="2983638" y="5359600"/>
            <a:ext cx="3254280" cy="207169"/>
          </a:xfrm>
          <a:prstGeom prst="leftArrow">
            <a:avLst/>
          </a:prstGeom>
          <a:solidFill>
            <a:srgbClr val="999999"/>
          </a:solidFill>
          <a:ln>
            <a:solidFill>
              <a:srgbClr val="F6F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izquierda 34"/>
          <p:cNvSpPr/>
          <p:nvPr/>
        </p:nvSpPr>
        <p:spPr>
          <a:xfrm rot="20794182">
            <a:off x="2785567" y="3115263"/>
            <a:ext cx="3492933" cy="207169"/>
          </a:xfrm>
          <a:prstGeom prst="leftArrow">
            <a:avLst/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izquierda 35"/>
          <p:cNvSpPr/>
          <p:nvPr/>
        </p:nvSpPr>
        <p:spPr>
          <a:xfrm rot="2152574">
            <a:off x="2505460" y="3927690"/>
            <a:ext cx="4161377" cy="207169"/>
          </a:xfrm>
          <a:prstGeom prst="leftArrow">
            <a:avLst/>
          </a:prstGeom>
          <a:solidFill>
            <a:srgbClr val="999999"/>
          </a:solidFill>
          <a:ln>
            <a:solidFill>
              <a:srgbClr val="F6F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izquierda 36"/>
          <p:cNvSpPr/>
          <p:nvPr/>
        </p:nvSpPr>
        <p:spPr>
          <a:xfrm rot="19933116">
            <a:off x="2462903" y="3855920"/>
            <a:ext cx="4035077" cy="207169"/>
          </a:xfrm>
          <a:prstGeom prst="leftArrow">
            <a:avLst/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izquierda 37"/>
          <p:cNvSpPr/>
          <p:nvPr/>
        </p:nvSpPr>
        <p:spPr>
          <a:xfrm rot="20471717">
            <a:off x="2789212" y="4669189"/>
            <a:ext cx="3504256" cy="207169"/>
          </a:xfrm>
          <a:prstGeom prst="leftArrow">
            <a:avLst/>
          </a:prstGeom>
          <a:solidFill>
            <a:srgbClr val="F6FF87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36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570050" y="906100"/>
            <a:ext cx="35169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 smtClean="0"/>
              <a:t>José Manuel Fernández Chamizo</a:t>
            </a:r>
            <a:endParaRPr sz="26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678525" y="2922361"/>
            <a:ext cx="3585744" cy="2819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 smtClean="0"/>
              <a:t>Ingeniero Técnico en Informática de Gestión Universidad de Málaga.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200" dirty="0" smtClean="0"/>
              <a:t>Sección Enseñanza Virtual Universidad Internacional de Andalucía.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s-ES" sz="1200" dirty="0" smtClean="0"/>
              <a:t>Mi Facebook murió de inanición.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s-ES" sz="1200" dirty="0" smtClean="0"/>
              <a:t>Uno es esclavo de sus palabras y dueño de sus silencios (no tengo Twitter).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s-ES" sz="1200" dirty="0" smtClean="0"/>
              <a:t>19 años en la administración pública son demasiados para un </a:t>
            </a:r>
            <a:r>
              <a:rPr lang="es-ES" sz="1200" dirty="0" err="1" smtClean="0"/>
              <a:t>linkedin</a:t>
            </a:r>
            <a:r>
              <a:rPr lang="es-ES" sz="1200" dirty="0"/>
              <a:t> </a:t>
            </a:r>
            <a:r>
              <a:rPr lang="es-ES" sz="1200" dirty="0" smtClean="0"/>
              <a:t>decente.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s-ES" sz="1200" dirty="0" smtClean="0"/>
              <a:t>Cuando hace años te seguía un desconocido te morías de miedo, ahora lo llaman </a:t>
            </a:r>
            <a:r>
              <a:rPr lang="es-ES" sz="1200" dirty="0" err="1" smtClean="0"/>
              <a:t>followers</a:t>
            </a:r>
            <a:r>
              <a:rPr lang="es-ES" sz="1200" dirty="0" smtClean="0"/>
              <a:t> y cuantos más mejor.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dirty="0" smtClean="0"/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157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27" y="1792003"/>
            <a:ext cx="2806088" cy="360494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031741"/>
            <a:ext cx="2926080" cy="3098204"/>
          </a:xfrm>
          <a:prstGeom prst="rect">
            <a:avLst/>
          </a:prstGeom>
        </p:spPr>
      </p:pic>
      <p:sp>
        <p:nvSpPr>
          <p:cNvPr id="3" name="Llamada de flecha a la derecha 2"/>
          <p:cNvSpPr/>
          <p:nvPr/>
        </p:nvSpPr>
        <p:spPr>
          <a:xfrm>
            <a:off x="3407130" y="3296746"/>
            <a:ext cx="1790700" cy="1082040"/>
          </a:xfrm>
          <a:prstGeom prst="rightArrowCallout">
            <a:avLst/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EDITAR</a:t>
            </a:r>
          </a:p>
          <a:p>
            <a:pPr algn="ctr">
              <a:lnSpc>
                <a:spcPct val="150000"/>
              </a:lnSpc>
            </a:pPr>
            <a:r>
              <a:rPr lang="es-ES" sz="1600" b="1" dirty="0" smtClean="0"/>
              <a:t>AJUSTES</a:t>
            </a:r>
            <a:endParaRPr lang="es-ES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19" y="1561427"/>
            <a:ext cx="2773524" cy="46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95" y="1969468"/>
            <a:ext cx="2926080" cy="3098204"/>
          </a:xfrm>
          <a:prstGeom prst="rect">
            <a:avLst/>
          </a:prstGeom>
        </p:spPr>
      </p:pic>
      <p:sp>
        <p:nvSpPr>
          <p:cNvPr id="3" name="Llamada de flecha a la derecha 2"/>
          <p:cNvSpPr/>
          <p:nvPr/>
        </p:nvSpPr>
        <p:spPr>
          <a:xfrm>
            <a:off x="3208020" y="3296746"/>
            <a:ext cx="2628900" cy="10820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150"/>
            </a:avLst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EDITAR</a:t>
            </a:r>
          </a:p>
          <a:p>
            <a:pPr algn="ctr">
              <a:lnSpc>
                <a:spcPct val="150000"/>
              </a:lnSpc>
            </a:pPr>
            <a:r>
              <a:rPr lang="es-ES" sz="1600" b="1" dirty="0" smtClean="0"/>
              <a:t>CUESTIONARIO</a:t>
            </a:r>
            <a:endParaRPr lang="es-ES" sz="1600" b="1" dirty="0"/>
          </a:p>
        </p:txBody>
      </p:sp>
      <p:sp>
        <p:nvSpPr>
          <p:cNvPr id="8" name="Cilindro 7"/>
          <p:cNvSpPr/>
          <p:nvPr/>
        </p:nvSpPr>
        <p:spPr>
          <a:xfrm>
            <a:off x="775140" y="1764100"/>
            <a:ext cx="2064691" cy="4011860"/>
          </a:xfrm>
          <a:prstGeom prst="can">
            <a:avLst/>
          </a:prstGeom>
          <a:solidFill>
            <a:srgbClr val="F6FF8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49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0" y="929641"/>
            <a:ext cx="9144000" cy="410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7000" dirty="0" smtClean="0">
                <a:solidFill>
                  <a:schemeClr val="bg1"/>
                </a:solidFill>
              </a:rPr>
              <a:t>PREGUNTAS</a:t>
            </a:r>
            <a:br>
              <a:rPr lang="es" sz="7000" dirty="0" smtClean="0">
                <a:solidFill>
                  <a:schemeClr val="bg1"/>
                </a:solidFill>
              </a:rPr>
            </a:br>
            <a:r>
              <a:rPr lang="es" sz="7000" dirty="0" smtClean="0">
                <a:solidFill>
                  <a:schemeClr val="bg1"/>
                </a:solidFill>
              </a:rPr>
              <a:t>ALEATORIAS</a:t>
            </a:r>
            <a:endParaRPr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7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8" name="Cilindro 7"/>
          <p:cNvSpPr/>
          <p:nvPr/>
        </p:nvSpPr>
        <p:spPr>
          <a:xfrm>
            <a:off x="4381500" y="2544024"/>
            <a:ext cx="3933960" cy="2721142"/>
          </a:xfrm>
          <a:prstGeom prst="can">
            <a:avLst/>
          </a:prstGeom>
          <a:solidFill>
            <a:srgbClr val="F6FF8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5" y="2114342"/>
            <a:ext cx="3604260" cy="3571716"/>
          </a:xfrm>
          <a:prstGeom prst="rect">
            <a:avLst/>
          </a:prstGeom>
        </p:spPr>
      </p:pic>
      <p:sp>
        <p:nvSpPr>
          <p:cNvPr id="12" name="Botón de acción: Ayuda 11">
            <a:hlinkClick r:id="" action="ppaction://noaction" highlightClick="1"/>
          </p:cNvPr>
          <p:cNvSpPr/>
          <p:nvPr/>
        </p:nvSpPr>
        <p:spPr>
          <a:xfrm rot="9813344">
            <a:off x="4657013" y="3370534"/>
            <a:ext cx="450554" cy="574075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Botón de acción: Ayuda 12">
            <a:hlinkClick r:id="" action="ppaction://noaction" highlightClick="1"/>
          </p:cNvPr>
          <p:cNvSpPr/>
          <p:nvPr/>
        </p:nvSpPr>
        <p:spPr>
          <a:xfrm rot="2767298">
            <a:off x="6348785" y="3413411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Botón de acción: Ayuda 13">
            <a:hlinkClick r:id="" action="ppaction://noaction" highlightClick="1"/>
          </p:cNvPr>
          <p:cNvSpPr/>
          <p:nvPr/>
        </p:nvSpPr>
        <p:spPr>
          <a:xfrm rot="9813344">
            <a:off x="5754361" y="3986412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Botón de acción: Ayuda 14">
            <a:hlinkClick r:id="" action="ppaction://noaction" highlightClick="1"/>
          </p:cNvPr>
          <p:cNvSpPr/>
          <p:nvPr/>
        </p:nvSpPr>
        <p:spPr>
          <a:xfrm rot="1115894">
            <a:off x="5563362" y="4606201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Botón de acción: Ayuda 15">
            <a:hlinkClick r:id="" action="ppaction://noaction" highlightClick="1"/>
          </p:cNvPr>
          <p:cNvSpPr/>
          <p:nvPr/>
        </p:nvSpPr>
        <p:spPr>
          <a:xfrm rot="9813344">
            <a:off x="4718802" y="4436747"/>
            <a:ext cx="286210" cy="3039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Botón de acción: Ayuda 16">
            <a:hlinkClick r:id="" action="ppaction://noaction" highlightClick="1"/>
          </p:cNvPr>
          <p:cNvSpPr/>
          <p:nvPr/>
        </p:nvSpPr>
        <p:spPr>
          <a:xfrm rot="464715">
            <a:off x="7032888" y="3900950"/>
            <a:ext cx="445165" cy="50731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Ayuda 17">
            <a:hlinkClick r:id="" action="ppaction://noaction" highlightClick="1"/>
          </p:cNvPr>
          <p:cNvSpPr/>
          <p:nvPr/>
        </p:nvSpPr>
        <p:spPr>
          <a:xfrm rot="8992523">
            <a:off x="6507241" y="4606200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Ayuda 18">
            <a:hlinkClick r:id="" action="ppaction://noaction" highlightClick="1"/>
          </p:cNvPr>
          <p:cNvSpPr/>
          <p:nvPr/>
        </p:nvSpPr>
        <p:spPr>
          <a:xfrm rot="2826751">
            <a:off x="7502483" y="3321446"/>
            <a:ext cx="529924" cy="530142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Botón de acción: Ayuda 19">
            <a:hlinkClick r:id="" action="ppaction://noaction" highlightClick="1"/>
          </p:cNvPr>
          <p:cNvSpPr/>
          <p:nvPr/>
        </p:nvSpPr>
        <p:spPr>
          <a:xfrm rot="21035353">
            <a:off x="7598654" y="4547954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Botón de acción: Ayuda 20">
            <a:hlinkClick r:id="" action="ppaction://noaction" highlightClick="1"/>
          </p:cNvPr>
          <p:cNvSpPr/>
          <p:nvPr/>
        </p:nvSpPr>
        <p:spPr>
          <a:xfrm rot="15269782">
            <a:off x="5322922" y="3459999"/>
            <a:ext cx="391315" cy="408423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70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95" y="1969468"/>
            <a:ext cx="2926080" cy="3098204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2877134" y="3218289"/>
            <a:ext cx="3279826" cy="1027991"/>
            <a:chOff x="3089910" y="3218289"/>
            <a:chExt cx="2926080" cy="1027991"/>
          </a:xfrm>
        </p:grpSpPr>
        <p:sp>
          <p:nvSpPr>
            <p:cNvPr id="2" name="Flecha derecha 1"/>
            <p:cNvSpPr/>
            <p:nvPr/>
          </p:nvSpPr>
          <p:spPr>
            <a:xfrm>
              <a:off x="3128010" y="3293780"/>
              <a:ext cx="2887980" cy="952500"/>
            </a:xfrm>
            <a:prstGeom prst="rightArrow">
              <a:avLst/>
            </a:prstGeom>
            <a:solidFill>
              <a:srgbClr val="93C01F"/>
            </a:solidFill>
            <a:ln>
              <a:solidFill>
                <a:srgbClr val="99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Botón de acción: Ayuda 18">
              <a:hlinkClick r:id="" action="ppaction://noaction" highlightClick="1"/>
            </p:cNvPr>
            <p:cNvSpPr/>
            <p:nvPr/>
          </p:nvSpPr>
          <p:spPr>
            <a:xfrm rot="10800000">
              <a:off x="3219890" y="3694630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Botón de acción: Ayuda 19">
              <a:hlinkClick r:id="" action="ppaction://noaction" highlightClick="1"/>
            </p:cNvPr>
            <p:cNvSpPr/>
            <p:nvPr/>
          </p:nvSpPr>
          <p:spPr>
            <a:xfrm rot="10800000">
              <a:off x="3524690" y="3697979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Botón de acción: Ayuda 20">
              <a:hlinkClick r:id="" action="ppaction://noaction" highlightClick="1"/>
            </p:cNvPr>
            <p:cNvSpPr/>
            <p:nvPr/>
          </p:nvSpPr>
          <p:spPr>
            <a:xfrm rot="10800000">
              <a:off x="3844629" y="3690359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Botón de acción: Ayuda 21">
              <a:hlinkClick r:id="" action="ppaction://noaction" highlightClick="1"/>
            </p:cNvPr>
            <p:cNvSpPr/>
            <p:nvPr/>
          </p:nvSpPr>
          <p:spPr>
            <a:xfrm rot="10800000">
              <a:off x="4164038" y="3690360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Botón de acción: Ayuda 22">
              <a:hlinkClick r:id="" action="ppaction://noaction" highlightClick="1"/>
            </p:cNvPr>
            <p:cNvSpPr/>
            <p:nvPr/>
          </p:nvSpPr>
          <p:spPr>
            <a:xfrm rot="10800000">
              <a:off x="4468838" y="3690360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Botón de acción: Ayuda 23">
              <a:hlinkClick r:id="" action="ppaction://noaction" highlightClick="1"/>
            </p:cNvPr>
            <p:cNvSpPr/>
            <p:nvPr/>
          </p:nvSpPr>
          <p:spPr>
            <a:xfrm rot="10800000">
              <a:off x="4773637" y="3690359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Botón de acción: Ayuda 24">
              <a:hlinkClick r:id="" action="ppaction://noaction" highlightClick="1"/>
            </p:cNvPr>
            <p:cNvSpPr/>
            <p:nvPr/>
          </p:nvSpPr>
          <p:spPr>
            <a:xfrm rot="10800000">
              <a:off x="5108816" y="3690360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Botón de acción: Ayuda 25">
              <a:hlinkClick r:id="" action="ppaction://noaction" highlightClick="1"/>
            </p:cNvPr>
            <p:cNvSpPr/>
            <p:nvPr/>
          </p:nvSpPr>
          <p:spPr>
            <a:xfrm rot="10800000">
              <a:off x="5413614" y="3690359"/>
              <a:ext cx="243300" cy="205570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089910" y="3218289"/>
              <a:ext cx="2708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93C01F"/>
                  </a:solidFill>
                </a:rPr>
                <a:t>X PREGUNTAS ALEATORIAS</a:t>
              </a:r>
              <a:endParaRPr lang="es-ES" b="1" dirty="0">
                <a:solidFill>
                  <a:srgbClr val="93C01F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75140" y="1764100"/>
            <a:ext cx="2064691" cy="4011860"/>
            <a:chOff x="775140" y="1764100"/>
            <a:chExt cx="2064691" cy="4011860"/>
          </a:xfrm>
        </p:grpSpPr>
        <p:sp>
          <p:nvSpPr>
            <p:cNvPr id="9" name="Botón de acción: Ayuda 8">
              <a:hlinkClick r:id="" action="ppaction://noaction" highlightClick="1"/>
            </p:cNvPr>
            <p:cNvSpPr/>
            <p:nvPr/>
          </p:nvSpPr>
          <p:spPr>
            <a:xfrm rot="11782483">
              <a:off x="972946" y="3231532"/>
              <a:ext cx="450554" cy="574075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775140" y="1764100"/>
              <a:ext cx="2064691" cy="4011860"/>
              <a:chOff x="775140" y="1764100"/>
              <a:chExt cx="2064691" cy="4011860"/>
            </a:xfrm>
          </p:grpSpPr>
          <p:sp>
            <p:nvSpPr>
              <p:cNvPr id="8" name="Cilindro 7"/>
              <p:cNvSpPr/>
              <p:nvPr/>
            </p:nvSpPr>
            <p:spPr>
              <a:xfrm>
                <a:off x="775140" y="1764100"/>
                <a:ext cx="2064691" cy="4011860"/>
              </a:xfrm>
              <a:prstGeom prst="can">
                <a:avLst/>
              </a:prstGeom>
              <a:solidFill>
                <a:srgbClr val="F6FF87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7" name="Grupo 6"/>
              <p:cNvGrpSpPr/>
              <p:nvPr/>
            </p:nvGrpSpPr>
            <p:grpSpPr>
              <a:xfrm>
                <a:off x="898233" y="2333849"/>
                <a:ext cx="1806281" cy="3080215"/>
                <a:chOff x="898233" y="2333849"/>
                <a:chExt cx="1806281" cy="3080215"/>
              </a:xfrm>
            </p:grpSpPr>
            <p:sp>
              <p:nvSpPr>
                <p:cNvPr id="10" name="Botón de acción: Ayuda 9">
                  <a:hlinkClick r:id="" action="ppaction://noaction" highlightClick="1"/>
                </p:cNvPr>
                <p:cNvSpPr/>
                <p:nvPr/>
              </p:nvSpPr>
              <p:spPr>
                <a:xfrm rot="11045916">
                  <a:off x="898233" y="4033102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" name="Botón de acción: Ayuda 10">
                  <a:hlinkClick r:id="" action="ppaction://noaction" highlightClick="1"/>
                </p:cNvPr>
                <p:cNvSpPr/>
                <p:nvPr/>
              </p:nvSpPr>
              <p:spPr>
                <a:xfrm rot="1280058">
                  <a:off x="2253960" y="3813217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" name="Botón de acción: Ayuda 11">
                  <a:hlinkClick r:id="" action="ppaction://noaction" highlightClick="1"/>
                </p:cNvPr>
                <p:cNvSpPr/>
                <p:nvPr/>
              </p:nvSpPr>
              <p:spPr>
                <a:xfrm rot="9813344">
                  <a:off x="1532742" y="4033101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" name="Botón de acción: Ayuda 12">
                  <a:hlinkClick r:id="" action="ppaction://noaction" highlightClick="1"/>
                </p:cNvPr>
                <p:cNvSpPr/>
                <p:nvPr/>
              </p:nvSpPr>
              <p:spPr>
                <a:xfrm rot="9813344">
                  <a:off x="1057812" y="4839989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Botón de acción: Ayuda 13">
                  <a:hlinkClick r:id="" action="ppaction://noaction" highlightClick="1"/>
                </p:cNvPr>
                <p:cNvSpPr/>
                <p:nvPr/>
              </p:nvSpPr>
              <p:spPr>
                <a:xfrm rot="491977">
                  <a:off x="2025992" y="4780634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Botón de acción: Ayuda 14">
                  <a:hlinkClick r:id="" action="ppaction://noaction" highlightClick="1"/>
                </p:cNvPr>
                <p:cNvSpPr/>
                <p:nvPr/>
              </p:nvSpPr>
              <p:spPr>
                <a:xfrm rot="12596423">
                  <a:off x="972945" y="2333849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Botón de acción: Ayuda 15">
                  <a:hlinkClick r:id="" action="ppaction://noaction" highlightClick="1"/>
                </p:cNvPr>
                <p:cNvSpPr/>
                <p:nvPr/>
              </p:nvSpPr>
              <p:spPr>
                <a:xfrm rot="21240807">
                  <a:off x="2124060" y="3108806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Botón de acción: Ayuda 16">
                  <a:hlinkClick r:id="" action="ppaction://noaction" highlightClick="1"/>
                </p:cNvPr>
                <p:cNvSpPr/>
                <p:nvPr/>
              </p:nvSpPr>
              <p:spPr>
                <a:xfrm rot="12596423">
                  <a:off x="2168533" y="2358045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Botón de acción: Ayuda 17">
                  <a:hlinkClick r:id="" action="ppaction://noaction" highlightClick="1"/>
                </p:cNvPr>
                <p:cNvSpPr/>
                <p:nvPr/>
              </p:nvSpPr>
              <p:spPr>
                <a:xfrm rot="21187251">
                  <a:off x="1565346" y="2927074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2" name="Botón de acción: Ayuda 31">
              <a:hlinkClick r:id="" action="ppaction://noaction" highlightClick="1"/>
            </p:cNvPr>
            <p:cNvSpPr/>
            <p:nvPr/>
          </p:nvSpPr>
          <p:spPr>
            <a:xfrm rot="9813344">
              <a:off x="967480" y="3150019"/>
              <a:ext cx="450554" cy="574075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5975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93" y="2179159"/>
            <a:ext cx="1262494" cy="3285122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569401" y="2830269"/>
            <a:ext cx="944854" cy="2148840"/>
            <a:chOff x="775140" y="1764100"/>
            <a:chExt cx="2064691" cy="4011860"/>
          </a:xfrm>
        </p:grpSpPr>
        <p:sp>
          <p:nvSpPr>
            <p:cNvPr id="34" name="Botón de acción: Ayuda 33">
              <a:hlinkClick r:id="" action="ppaction://noaction" highlightClick="1"/>
            </p:cNvPr>
            <p:cNvSpPr/>
            <p:nvPr/>
          </p:nvSpPr>
          <p:spPr>
            <a:xfrm rot="11782483">
              <a:off x="972946" y="3231532"/>
              <a:ext cx="450554" cy="574075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775140" y="1764100"/>
              <a:ext cx="2064691" cy="4011860"/>
              <a:chOff x="775140" y="1764100"/>
              <a:chExt cx="2064691" cy="4011860"/>
            </a:xfrm>
          </p:grpSpPr>
          <p:sp>
            <p:nvSpPr>
              <p:cNvPr id="37" name="Cilindro 36"/>
              <p:cNvSpPr/>
              <p:nvPr/>
            </p:nvSpPr>
            <p:spPr>
              <a:xfrm>
                <a:off x="775140" y="1764100"/>
                <a:ext cx="2064691" cy="4011860"/>
              </a:xfrm>
              <a:prstGeom prst="can">
                <a:avLst/>
              </a:prstGeom>
              <a:solidFill>
                <a:srgbClr val="F6FF87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8" name="Grupo 37"/>
              <p:cNvGrpSpPr/>
              <p:nvPr/>
            </p:nvGrpSpPr>
            <p:grpSpPr>
              <a:xfrm>
                <a:off x="898233" y="2333849"/>
                <a:ext cx="1806281" cy="3080215"/>
                <a:chOff x="898233" y="2333849"/>
                <a:chExt cx="1806281" cy="3080215"/>
              </a:xfrm>
            </p:grpSpPr>
            <p:sp>
              <p:nvSpPr>
                <p:cNvPr id="39" name="Botón de acción: Ayuda 38">
                  <a:hlinkClick r:id="" action="ppaction://noaction" highlightClick="1"/>
                </p:cNvPr>
                <p:cNvSpPr/>
                <p:nvPr/>
              </p:nvSpPr>
              <p:spPr>
                <a:xfrm rot="11045916">
                  <a:off x="898233" y="4033102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Botón de acción: Ayuda 39">
                  <a:hlinkClick r:id="" action="ppaction://noaction" highlightClick="1"/>
                </p:cNvPr>
                <p:cNvSpPr/>
                <p:nvPr/>
              </p:nvSpPr>
              <p:spPr>
                <a:xfrm rot="1280058">
                  <a:off x="2253960" y="3813217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" name="Botón de acción: Ayuda 40">
                  <a:hlinkClick r:id="" action="ppaction://noaction" highlightClick="1"/>
                </p:cNvPr>
                <p:cNvSpPr/>
                <p:nvPr/>
              </p:nvSpPr>
              <p:spPr>
                <a:xfrm rot="9813344">
                  <a:off x="1532742" y="4033101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Botón de acción: Ayuda 41">
                  <a:hlinkClick r:id="" action="ppaction://noaction" highlightClick="1"/>
                </p:cNvPr>
                <p:cNvSpPr/>
                <p:nvPr/>
              </p:nvSpPr>
              <p:spPr>
                <a:xfrm rot="9813344">
                  <a:off x="1057812" y="4839989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Botón de acción: Ayuda 42">
                  <a:hlinkClick r:id="" action="ppaction://noaction" highlightClick="1"/>
                </p:cNvPr>
                <p:cNvSpPr/>
                <p:nvPr/>
              </p:nvSpPr>
              <p:spPr>
                <a:xfrm rot="491977">
                  <a:off x="2025992" y="4780634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Botón de acción: Ayuda 43">
                  <a:hlinkClick r:id="" action="ppaction://noaction" highlightClick="1"/>
                </p:cNvPr>
                <p:cNvSpPr/>
                <p:nvPr/>
              </p:nvSpPr>
              <p:spPr>
                <a:xfrm rot="12596423">
                  <a:off x="972945" y="2333849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Botón de acción: Ayuda 44">
                  <a:hlinkClick r:id="" action="ppaction://noaction" highlightClick="1"/>
                </p:cNvPr>
                <p:cNvSpPr/>
                <p:nvPr/>
              </p:nvSpPr>
              <p:spPr>
                <a:xfrm rot="21240807">
                  <a:off x="2124060" y="3108806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6" name="Botón de acción: Ayuda 45">
                  <a:hlinkClick r:id="" action="ppaction://noaction" highlightClick="1"/>
                </p:cNvPr>
                <p:cNvSpPr/>
                <p:nvPr/>
              </p:nvSpPr>
              <p:spPr>
                <a:xfrm rot="12596423">
                  <a:off x="2168533" y="2358045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Botón de acción: Ayuda 46">
                  <a:hlinkClick r:id="" action="ppaction://noaction" highlightClick="1"/>
                </p:cNvPr>
                <p:cNvSpPr/>
                <p:nvPr/>
              </p:nvSpPr>
              <p:spPr>
                <a:xfrm rot="21187251">
                  <a:off x="1565346" y="2927074"/>
                  <a:ext cx="450554" cy="574075"/>
                </a:xfrm>
                <a:prstGeom prst="actionButtonHelp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36" name="Botón de acción: Ayuda 35">
              <a:hlinkClick r:id="" action="ppaction://noaction" highlightClick="1"/>
            </p:cNvPr>
            <p:cNvSpPr/>
            <p:nvPr/>
          </p:nvSpPr>
          <p:spPr>
            <a:xfrm rot="9813344">
              <a:off x="967480" y="3150019"/>
              <a:ext cx="450554" cy="574075"/>
            </a:xfrm>
            <a:prstGeom prst="actionButtonHelp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4233900" y="1535720"/>
            <a:ext cx="4450340" cy="4572000"/>
            <a:chOff x="4233900" y="1535720"/>
            <a:chExt cx="4450340" cy="4572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900" y="2885189"/>
              <a:ext cx="1551438" cy="1733562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653" y="1948933"/>
              <a:ext cx="1690227" cy="994769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77" y="1535720"/>
              <a:ext cx="2588963" cy="4572000"/>
            </a:xfrm>
            <a:prstGeom prst="rect">
              <a:avLst/>
            </a:prstGeom>
          </p:spPr>
        </p:pic>
      </p:grpSp>
      <p:sp>
        <p:nvSpPr>
          <p:cNvPr id="31" name="Flecha derecha 30"/>
          <p:cNvSpPr/>
          <p:nvPr/>
        </p:nvSpPr>
        <p:spPr>
          <a:xfrm>
            <a:off x="1574952" y="3774470"/>
            <a:ext cx="554122" cy="251460"/>
          </a:xfrm>
          <a:prstGeom prst="rightArrow">
            <a:avLst/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>
            <a:off x="3622759" y="3786190"/>
            <a:ext cx="554122" cy="251460"/>
          </a:xfrm>
          <a:prstGeom prst="rightArrow">
            <a:avLst/>
          </a:prstGeom>
          <a:solidFill>
            <a:srgbClr val="93C0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50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0298" y="1888968"/>
            <a:ext cx="3064442" cy="523220"/>
          </a:xfrm>
          <a:prstGeom prst="rect">
            <a:avLst/>
          </a:prstGeom>
          <a:noFill/>
          <a:ln w="12700">
            <a:solidFill>
              <a:srgbClr val="93C01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93C01F"/>
                </a:solidFill>
              </a:rPr>
              <a:t>Vamos a verlo !!!</a:t>
            </a:r>
            <a:endParaRPr lang="es-ES" sz="2800" b="1" dirty="0">
              <a:solidFill>
                <a:srgbClr val="93C01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" y="2523844"/>
            <a:ext cx="2696727" cy="122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68" y="2524908"/>
            <a:ext cx="4096993" cy="146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8" y="4218166"/>
            <a:ext cx="3555142" cy="197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00" y="4230779"/>
            <a:ext cx="3241924" cy="196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1260809" y="3424344"/>
            <a:ext cx="1532623" cy="326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162800" y="3651731"/>
            <a:ext cx="637605" cy="25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114667" y="5594831"/>
            <a:ext cx="529474" cy="25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2973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9" name="Botón de acción: Ayuda 8">
            <a:hlinkClick r:id="" action="ppaction://noaction" highlightClick="1"/>
          </p:cNvPr>
          <p:cNvSpPr/>
          <p:nvPr/>
        </p:nvSpPr>
        <p:spPr>
          <a:xfrm rot="10379779">
            <a:off x="1176949" y="1664390"/>
            <a:ext cx="703811" cy="952188"/>
          </a:xfrm>
          <a:prstGeom prst="actionButtonHelp">
            <a:avLst/>
          </a:prstGeom>
          <a:solidFill>
            <a:srgbClr val="93C01F"/>
          </a:solidFill>
          <a:ln w="12700">
            <a:solidFill>
              <a:srgbClr val="F6FF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 rot="988444">
            <a:off x="2425806" y="2390710"/>
            <a:ext cx="5635524" cy="707886"/>
          </a:xfrm>
          <a:prstGeom prst="rect">
            <a:avLst/>
          </a:prstGeom>
          <a:noFill/>
          <a:ln w="12700">
            <a:solidFill>
              <a:srgbClr val="93C01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93C01F"/>
                </a:solidFill>
              </a:rPr>
              <a:t>¿Y las preguntas qué?</a:t>
            </a:r>
            <a:endParaRPr lang="es-ES" sz="4000" b="1" dirty="0">
              <a:solidFill>
                <a:srgbClr val="93C01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8117" y="3003857"/>
            <a:ext cx="2317483" cy="338554"/>
          </a:xfrm>
          <a:prstGeom prst="rect">
            <a:avLst/>
          </a:prstGeom>
          <a:noFill/>
          <a:ln w="12700">
            <a:solidFill>
              <a:srgbClr val="93C01F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93C01F"/>
                </a:solidFill>
              </a:rPr>
              <a:t>Las vamos a importar</a:t>
            </a:r>
            <a:endParaRPr lang="es-ES" sz="1600" b="1" dirty="0">
              <a:solidFill>
                <a:srgbClr val="93C01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7" y="3612064"/>
            <a:ext cx="2724530" cy="2124371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78116" y="4573213"/>
            <a:ext cx="1532623" cy="326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40" y="4336065"/>
            <a:ext cx="3801005" cy="1400370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2197619" y="4655820"/>
            <a:ext cx="2191501" cy="183848"/>
          </a:xfrm>
          <a:prstGeom prst="rightArrow">
            <a:avLst/>
          </a:prstGeom>
          <a:solidFill>
            <a:srgbClr val="F6FF87"/>
          </a:solidFill>
          <a:ln>
            <a:solidFill>
              <a:srgbClr val="93C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 rot="20143774">
            <a:off x="465130" y="3030079"/>
            <a:ext cx="7770076" cy="769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¡¡¡ ojo !!! Codificación UTF-8</a:t>
            </a:r>
            <a:endParaRPr lang="es-ES" sz="1800" b="1" dirty="0">
              <a:solidFill>
                <a:srgbClr val="FF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87" y="2400245"/>
            <a:ext cx="3591426" cy="2029108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93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animBg="1"/>
      <p:bldP spid="12" grpId="0" animBg="1"/>
      <p:bldP spid="10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3436" y="1638042"/>
            <a:ext cx="919375" cy="4524315"/>
          </a:xfrm>
          <a:prstGeom prst="rect">
            <a:avLst/>
          </a:prstGeom>
          <a:noFill/>
          <a:ln w="12700">
            <a:solidFill>
              <a:srgbClr val="93C01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93C01F"/>
                </a:solidFill>
              </a:rPr>
              <a:t>G</a:t>
            </a:r>
          </a:p>
          <a:p>
            <a:pPr algn="ctr"/>
            <a:r>
              <a:rPr lang="es-ES" sz="7200" b="1" dirty="0" smtClean="0">
                <a:solidFill>
                  <a:srgbClr val="93C01F"/>
                </a:solidFill>
              </a:rPr>
              <a:t>I</a:t>
            </a:r>
          </a:p>
          <a:p>
            <a:pPr algn="ctr"/>
            <a:r>
              <a:rPr lang="es-ES" sz="7200" b="1" dirty="0" smtClean="0">
                <a:solidFill>
                  <a:srgbClr val="93C01F"/>
                </a:solidFill>
              </a:rPr>
              <a:t>F</a:t>
            </a:r>
          </a:p>
          <a:p>
            <a:pPr algn="ctr"/>
            <a:r>
              <a:rPr lang="es-ES" sz="7200" b="1" dirty="0" smtClean="0">
                <a:solidFill>
                  <a:srgbClr val="93C01F"/>
                </a:solidFill>
              </a:rPr>
              <a:t>T</a:t>
            </a:r>
            <a:endParaRPr lang="es-ES" sz="7200" b="1" dirty="0">
              <a:solidFill>
                <a:srgbClr val="93C01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37" y="1638042"/>
            <a:ext cx="1779930" cy="45243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1" y="2026128"/>
            <a:ext cx="3829584" cy="853836"/>
          </a:xfrm>
          <a:prstGeom prst="rect">
            <a:avLst/>
          </a:prstGeom>
          <a:ln w="25400">
            <a:solidFill>
              <a:srgbClr val="93C01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1921237" y="2171701"/>
            <a:ext cx="1362983" cy="259080"/>
          </a:xfrm>
          <a:prstGeom prst="ellipse">
            <a:avLst/>
          </a:prstGeom>
          <a:noFill/>
          <a:ln>
            <a:solidFill>
              <a:srgbClr val="93C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930432" y="2461259"/>
            <a:ext cx="1362983" cy="200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0" y="3175907"/>
            <a:ext cx="3829584" cy="381053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lipse 12"/>
          <p:cNvSpPr/>
          <p:nvPr/>
        </p:nvSpPr>
        <p:spPr>
          <a:xfrm>
            <a:off x="1921237" y="2718759"/>
            <a:ext cx="1362983" cy="2000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0" y="3897806"/>
            <a:ext cx="2495898" cy="419158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lipse 14"/>
          <p:cNvSpPr/>
          <p:nvPr/>
        </p:nvSpPr>
        <p:spPr>
          <a:xfrm>
            <a:off x="1938052" y="3738276"/>
            <a:ext cx="1362983" cy="20002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0" y="4574464"/>
            <a:ext cx="3334215" cy="107647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309772" y="2949260"/>
            <a:ext cx="6843386" cy="13234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8000" dirty="0" smtClean="0"/>
              <a:t>~</a:t>
            </a:r>
            <a:r>
              <a:rPr lang="es-ES" sz="4800" dirty="0" smtClean="0"/>
              <a:t> </a:t>
            </a:r>
            <a:r>
              <a:rPr lang="es-ES" sz="4800" dirty="0" err="1" smtClean="0"/>
              <a:t>AltGr</a:t>
            </a:r>
            <a:r>
              <a:rPr lang="es-ES" sz="4800" dirty="0" smtClean="0"/>
              <a:t> + 4 espacio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098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5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0298" y="1888968"/>
            <a:ext cx="3079682" cy="523220"/>
          </a:xfrm>
          <a:prstGeom prst="rect">
            <a:avLst/>
          </a:prstGeom>
          <a:noFill/>
          <a:ln w="12700">
            <a:solidFill>
              <a:srgbClr val="93C01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93C01F"/>
                </a:solidFill>
              </a:rPr>
              <a:t>Vamos a verlo !!!</a:t>
            </a:r>
            <a:endParaRPr lang="es-ES" sz="2800" b="1" dirty="0">
              <a:solidFill>
                <a:srgbClr val="93C01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8" y="2553689"/>
            <a:ext cx="4910100" cy="341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9" y="5251114"/>
            <a:ext cx="962159" cy="257211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4214130" y="3559764"/>
            <a:ext cx="1409846" cy="869648"/>
          </a:xfrm>
          <a:prstGeom prst="rightArrow">
            <a:avLst/>
          </a:prstGeom>
          <a:solidFill>
            <a:srgbClr val="F6FF87"/>
          </a:solidFill>
          <a:ln>
            <a:solidFill>
              <a:srgbClr val="93C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66" y="2614649"/>
            <a:ext cx="2866571" cy="328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942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/>
          <p:nvPr/>
        </p:nvSpPr>
        <p:spPr>
          <a:xfrm>
            <a:off x="3476976" y="55000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9"/>
          <p:cNvSpPr/>
          <p:nvPr/>
        </p:nvSpPr>
        <p:spPr>
          <a:xfrm>
            <a:off x="3477801" y="41875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9"/>
          <p:cNvSpPr/>
          <p:nvPr/>
        </p:nvSpPr>
        <p:spPr>
          <a:xfrm>
            <a:off x="3476976" y="29092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9"/>
          <p:cNvSpPr/>
          <p:nvPr/>
        </p:nvSpPr>
        <p:spPr>
          <a:xfrm>
            <a:off x="3477801" y="16729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4698275" y="1770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Contenidos</a:t>
            </a:r>
            <a:endParaRPr sz="2600">
              <a:solidFill>
                <a:srgbClr val="434343"/>
              </a:solidFill>
            </a:endParaRPr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515601" y="1334996"/>
            <a:ext cx="390743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Perfil y notificaciones. Preferencias</a:t>
            </a:r>
            <a:endParaRPr dirty="0"/>
          </a:p>
        </p:txBody>
      </p:sp>
      <p:sp>
        <p:nvSpPr>
          <p:cNvPr id="256" name="Google Shape;256;p59"/>
          <p:cNvSpPr txBox="1">
            <a:spLocks noGrp="1"/>
          </p:cNvSpPr>
          <p:nvPr>
            <p:ph type="subTitle" idx="3"/>
          </p:nvPr>
        </p:nvSpPr>
        <p:spPr>
          <a:xfrm>
            <a:off x="4515600" y="32488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Automatizar y/o filtrar la apertura, acceso, cierre de recursos y actividades en Moodle</a:t>
            </a:r>
            <a:endParaRPr dirty="0"/>
          </a:p>
        </p:txBody>
      </p:sp>
      <p:sp>
        <p:nvSpPr>
          <p:cNvPr id="257" name="Google Shape;257;p59"/>
          <p:cNvSpPr txBox="1">
            <a:spLocks noGrp="1"/>
          </p:cNvSpPr>
          <p:nvPr>
            <p:ph type="title" idx="4"/>
          </p:nvPr>
        </p:nvSpPr>
        <p:spPr>
          <a:xfrm>
            <a:off x="4515601" y="25038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dirty="0"/>
              <a:t>Restricciones de acceso, tipos</a:t>
            </a:r>
            <a:endParaRPr dirty="0"/>
          </a:p>
        </p:txBody>
      </p:sp>
      <p:sp>
        <p:nvSpPr>
          <p:cNvPr id="258" name="Google Shape;258;p59"/>
          <p:cNvSpPr txBox="1">
            <a:spLocks noGrp="1"/>
          </p:cNvSpPr>
          <p:nvPr>
            <p:ph type="subTitle" idx="1"/>
          </p:nvPr>
        </p:nvSpPr>
        <p:spPr>
          <a:xfrm>
            <a:off x="4515600" y="2079962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Cómo configurar mi perfil para simplificar la carga de trabajo y el tiempo de respuesta. Foros y editor de texto</a:t>
            </a:r>
            <a:endParaRPr dirty="0"/>
          </a:p>
        </p:txBody>
      </p:sp>
      <p:sp>
        <p:nvSpPr>
          <p:cNvPr id="259" name="Google Shape;259;p59"/>
          <p:cNvSpPr txBox="1">
            <a:spLocks noGrp="1"/>
          </p:cNvSpPr>
          <p:nvPr>
            <p:ph type="subTitle" idx="5"/>
          </p:nvPr>
        </p:nvSpPr>
        <p:spPr>
          <a:xfrm>
            <a:off x="4515600" y="4527986"/>
            <a:ext cx="3546946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 smtClean="0"/>
              <a:t>Aleatoriedad</a:t>
            </a:r>
            <a:r>
              <a:rPr lang="es-ES" dirty="0"/>
              <a:t> de </a:t>
            </a:r>
            <a:r>
              <a:rPr lang="es-ES" dirty="0" smtClean="0"/>
              <a:t>preguntas. Capacidad </a:t>
            </a:r>
            <a:r>
              <a:rPr lang="es-ES" dirty="0"/>
              <a:t>para montar una estructura de cuestionarios completa sin tener aún las preguntas. Subida de preguntas en bloque, formato GIFT</a:t>
            </a:r>
            <a:endParaRPr dirty="0"/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 idx="6"/>
          </p:nvPr>
        </p:nvSpPr>
        <p:spPr>
          <a:xfrm>
            <a:off x="4515601" y="3778245"/>
            <a:ext cx="4276707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dirty="0" smtClean="0"/>
              <a:t>Cuestionarios vs bancos </a:t>
            </a:r>
            <a:r>
              <a:rPr lang="es-ES" dirty="0"/>
              <a:t>de preguntas</a:t>
            </a:r>
            <a:endParaRPr dirty="0"/>
          </a:p>
        </p:txBody>
      </p:sp>
      <p:sp>
        <p:nvSpPr>
          <p:cNvPr id="261" name="Google Shape;261;p59"/>
          <p:cNvSpPr txBox="1">
            <a:spLocks noGrp="1"/>
          </p:cNvSpPr>
          <p:nvPr>
            <p:ph type="title" idx="7"/>
          </p:nvPr>
        </p:nvSpPr>
        <p:spPr>
          <a:xfrm>
            <a:off x="3191601" y="17195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8"/>
          </p:nvPr>
        </p:nvSpPr>
        <p:spPr>
          <a:xfrm>
            <a:off x="3191601" y="29939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title" idx="9"/>
          </p:nvPr>
        </p:nvSpPr>
        <p:spPr>
          <a:xfrm>
            <a:off x="3191601" y="4268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subTitle" idx="5"/>
          </p:nvPr>
        </p:nvSpPr>
        <p:spPr>
          <a:xfrm>
            <a:off x="4515600" y="58233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Caso de uso. Simple, fácil de entender, útil. Ítems de calificación, categorías de calificación</a:t>
            </a:r>
            <a:endParaRPr dirty="0"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6"/>
          </p:nvPr>
        </p:nvSpPr>
        <p:spPr>
          <a:xfrm>
            <a:off x="4515601" y="50736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dirty="0" smtClean="0"/>
              <a:t>Libro </a:t>
            </a:r>
            <a:r>
              <a:rPr lang="es-ES" dirty="0"/>
              <a:t>de calificaciones</a:t>
            </a:r>
            <a:endParaRPr dirty="0"/>
          </a:p>
        </p:txBody>
      </p:sp>
      <p:sp>
        <p:nvSpPr>
          <p:cNvPr id="266" name="Google Shape;266;p59"/>
          <p:cNvSpPr txBox="1">
            <a:spLocks noGrp="1"/>
          </p:cNvSpPr>
          <p:nvPr>
            <p:ph type="title" idx="9"/>
          </p:nvPr>
        </p:nvSpPr>
        <p:spPr>
          <a:xfrm>
            <a:off x="3191601" y="55637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93200" y="1631467"/>
            <a:ext cx="3537780" cy="4594073"/>
            <a:chOff x="493200" y="1631467"/>
            <a:chExt cx="3537780" cy="4594073"/>
          </a:xfrm>
        </p:grpSpPr>
        <p:sp>
          <p:nvSpPr>
            <p:cNvPr id="6" name="Cilindro 5"/>
            <p:cNvSpPr/>
            <p:nvPr/>
          </p:nvSpPr>
          <p:spPr>
            <a:xfrm>
              <a:off x="493200" y="1631467"/>
              <a:ext cx="3537780" cy="4594073"/>
            </a:xfrm>
            <a:prstGeom prst="can">
              <a:avLst/>
            </a:prstGeom>
            <a:solidFill>
              <a:srgbClr val="F6FF8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22" y="2560320"/>
              <a:ext cx="2914135" cy="3424710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3996297" y="1024588"/>
            <a:ext cx="5147703" cy="5450512"/>
            <a:chOff x="3996297" y="1024588"/>
            <a:chExt cx="5147703" cy="545051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297" y="1024588"/>
              <a:ext cx="5147703" cy="5450512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45" y="3390900"/>
              <a:ext cx="3177099" cy="1927265"/>
            </a:xfrm>
            <a:prstGeom prst="rect">
              <a:avLst/>
            </a:prstGeom>
          </p:spPr>
        </p:pic>
      </p:grpSp>
      <p:sp>
        <p:nvSpPr>
          <p:cNvPr id="11" name="Flecha derecha 10"/>
          <p:cNvSpPr/>
          <p:nvPr/>
        </p:nvSpPr>
        <p:spPr>
          <a:xfrm rot="10800000">
            <a:off x="3637879" y="2435453"/>
            <a:ext cx="1409846" cy="869648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3684475" y="4429860"/>
            <a:ext cx="1409846" cy="869648"/>
          </a:xfrm>
          <a:prstGeom prst="rightArrow">
            <a:avLst/>
          </a:prstGeom>
          <a:solidFill>
            <a:srgbClr val="F6FF87"/>
          </a:solidFill>
          <a:ln>
            <a:solidFill>
              <a:srgbClr val="93C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87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Cuestionarios vs bancos de preguntas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2" y="2106928"/>
            <a:ext cx="3570232" cy="14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0" y="2099162"/>
            <a:ext cx="3610165" cy="144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4018688"/>
            <a:ext cx="3565706" cy="166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0" y="4076744"/>
            <a:ext cx="3610165" cy="145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95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45451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/>
              <a:t>4</a:t>
            </a:r>
            <a:r>
              <a:rPr lang="es" dirty="0" smtClean="0">
                <a:solidFill>
                  <a:srgbClr val="434343"/>
                </a:solidFill>
              </a:rPr>
              <a:t>. </a:t>
            </a:r>
            <a:r>
              <a:rPr lang="es-ES" dirty="0"/>
              <a:t>Libro de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calificaciones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/>
              <a:t>Caso de uso. Simple, fácil de entender, útil. </a:t>
            </a:r>
            <a:endParaRPr lang="es-ES" sz="1600" dirty="0" smtClean="0"/>
          </a:p>
          <a:p>
            <a:pPr marL="0" lvl="0" indent="0"/>
            <a:r>
              <a:rPr lang="es-ES" sz="1600" dirty="0" smtClean="0"/>
              <a:t>Ítems </a:t>
            </a:r>
            <a:r>
              <a:rPr lang="es-ES" sz="1600" dirty="0"/>
              <a:t>de calificación, categorías de calificación</a:t>
            </a:r>
          </a:p>
        </p:txBody>
      </p:sp>
    </p:spTree>
    <p:extLst>
      <p:ext uri="{BB962C8B-B14F-4D97-AF65-F5344CB8AC3E}">
        <p14:creationId xmlns:p14="http://schemas.microsoft.com/office/powerpoint/2010/main" val="113805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00" y="554993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0" y="1234440"/>
            <a:ext cx="9144000" cy="4381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ts val="1100"/>
            </a:pPr>
            <a:r>
              <a:rPr lang="es" sz="6600" dirty="0">
                <a:solidFill>
                  <a:schemeClr val="bg1"/>
                </a:solidFill>
              </a:rPr>
              <a:t>PLANIFICAR</a:t>
            </a:r>
            <a:br>
              <a:rPr lang="es" sz="6600" dirty="0">
                <a:solidFill>
                  <a:schemeClr val="bg1"/>
                </a:solidFill>
              </a:rPr>
            </a:br>
            <a:r>
              <a:rPr lang="es" sz="6600" dirty="0">
                <a:solidFill>
                  <a:schemeClr val="bg1"/>
                </a:solidFill>
              </a:rPr>
              <a:t>PONDERAR</a:t>
            </a:r>
            <a:r>
              <a:rPr lang="es" sz="6600" dirty="0" smtClean="0">
                <a:solidFill>
                  <a:schemeClr val="bg1"/>
                </a:solidFill>
              </a:rPr>
              <a:t/>
            </a:r>
            <a:br>
              <a:rPr lang="es" sz="6600" dirty="0" smtClean="0">
                <a:solidFill>
                  <a:schemeClr val="bg1"/>
                </a:solidFill>
              </a:rPr>
            </a:br>
            <a:r>
              <a:rPr lang="es" sz="6600" dirty="0" smtClean="0">
                <a:solidFill>
                  <a:schemeClr val="bg1"/>
                </a:solidFill>
              </a:rPr>
              <a:t>ORDENAR</a:t>
            </a:r>
            <a:endParaRPr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Libro de calificaciones</a:t>
            </a:r>
            <a:endParaRPr sz="2400" dirty="0">
              <a:solidFill>
                <a:srgbClr val="434343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107885" y="1802200"/>
            <a:ext cx="6885495" cy="4251960"/>
            <a:chOff x="1107885" y="1802200"/>
            <a:chExt cx="6885495" cy="4251960"/>
          </a:xfrm>
        </p:grpSpPr>
        <p:sp>
          <p:nvSpPr>
            <p:cNvPr id="2" name="Disco magnético 1"/>
            <p:cNvSpPr/>
            <p:nvPr/>
          </p:nvSpPr>
          <p:spPr>
            <a:xfrm>
              <a:off x="2891070" y="1802200"/>
              <a:ext cx="1935480" cy="212598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rgbClr val="93C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93C01F"/>
                  </a:solidFill>
                </a:rPr>
                <a:t>Autoevaluación</a:t>
              </a:r>
              <a:endParaRPr lang="es-ES" dirty="0">
                <a:solidFill>
                  <a:srgbClr val="93C01F"/>
                </a:solidFill>
              </a:endParaRPr>
            </a:p>
          </p:txBody>
        </p:sp>
        <p:sp>
          <p:nvSpPr>
            <p:cNvPr id="9" name="Disco magnético 8"/>
            <p:cNvSpPr/>
            <p:nvPr/>
          </p:nvSpPr>
          <p:spPr>
            <a:xfrm>
              <a:off x="1107885" y="3928180"/>
              <a:ext cx="1935480" cy="212598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4">
                      <a:lumMod val="75000"/>
                    </a:schemeClr>
                  </a:solidFill>
                </a:rPr>
                <a:t>Participación en foros</a:t>
              </a:r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Disco magnético 9"/>
            <p:cNvSpPr/>
            <p:nvPr/>
          </p:nvSpPr>
          <p:spPr>
            <a:xfrm>
              <a:off x="6057900" y="1802200"/>
              <a:ext cx="1935480" cy="212598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rgbClr val="960A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960A96"/>
                  </a:solidFill>
                </a:rPr>
                <a:t>Supuestos prácticos</a:t>
              </a:r>
              <a:endParaRPr lang="es-ES" dirty="0">
                <a:solidFill>
                  <a:srgbClr val="960A96"/>
                </a:solidFill>
              </a:endParaRPr>
            </a:p>
          </p:txBody>
        </p:sp>
        <p:sp>
          <p:nvSpPr>
            <p:cNvPr id="11" name="Disco magnético 10"/>
            <p:cNvSpPr/>
            <p:nvPr/>
          </p:nvSpPr>
          <p:spPr>
            <a:xfrm>
              <a:off x="4506405" y="3928180"/>
              <a:ext cx="1935480" cy="212598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0B0F0"/>
                  </a:solidFill>
                </a:rPr>
                <a:t>Test final</a:t>
              </a:r>
              <a:endParaRPr lang="es-ES" dirty="0">
                <a:solidFill>
                  <a:srgbClr val="00B0F0"/>
                </a:solidFill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609162" y="194698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3C01F"/>
                </a:solidFill>
              </a:rPr>
              <a:t>Planificar</a:t>
            </a:r>
            <a:endParaRPr lang="es-ES" sz="2400" b="1" dirty="0">
              <a:solidFill>
                <a:srgbClr val="93C01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9162" y="24880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9999"/>
                </a:solidFill>
              </a:rPr>
              <a:t>Ponderar</a:t>
            </a:r>
            <a:endParaRPr lang="es-ES" sz="2400" b="1" dirty="0">
              <a:solidFill>
                <a:srgbClr val="999999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09162" y="302902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Ordenar</a:t>
            </a:r>
            <a:endParaRPr lang="es-ES" sz="2400" b="1" dirty="0">
              <a:solidFill>
                <a:srgbClr val="0070C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447930" y="1996249"/>
            <a:ext cx="5554235" cy="2469374"/>
            <a:chOff x="1447930" y="1996249"/>
            <a:chExt cx="5554235" cy="2469374"/>
          </a:xfrm>
        </p:grpSpPr>
        <p:sp>
          <p:nvSpPr>
            <p:cNvPr id="15" name="Llamada con línea 1 14"/>
            <p:cNvSpPr/>
            <p:nvPr/>
          </p:nvSpPr>
          <p:spPr>
            <a:xfrm>
              <a:off x="3233970" y="1999858"/>
              <a:ext cx="601980" cy="324242"/>
            </a:xfrm>
            <a:prstGeom prst="borderCallout1">
              <a:avLst>
                <a:gd name="adj1" fmla="val 48229"/>
                <a:gd name="adj2" fmla="val 527"/>
                <a:gd name="adj3" fmla="val 48629"/>
                <a:gd name="adj4" fmla="val -54789"/>
              </a:avLst>
            </a:prstGeom>
            <a:solidFill>
              <a:schemeClr val="bg1"/>
            </a:solidFill>
            <a:ln>
              <a:solidFill>
                <a:srgbClr val="93C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93C01F"/>
                  </a:solidFill>
                </a:rPr>
                <a:t>20</a:t>
              </a:r>
              <a:endParaRPr lang="es-ES" dirty="0">
                <a:solidFill>
                  <a:srgbClr val="93C01F"/>
                </a:solidFill>
              </a:endParaRPr>
            </a:p>
          </p:txBody>
        </p:sp>
        <p:sp>
          <p:nvSpPr>
            <p:cNvPr id="19" name="Llamada con línea 1 18"/>
            <p:cNvSpPr/>
            <p:nvPr/>
          </p:nvSpPr>
          <p:spPr>
            <a:xfrm>
              <a:off x="6400185" y="1996249"/>
              <a:ext cx="601980" cy="324242"/>
            </a:xfrm>
            <a:prstGeom prst="borderCallout1">
              <a:avLst>
                <a:gd name="adj1" fmla="val 48229"/>
                <a:gd name="adj2" fmla="val 527"/>
                <a:gd name="adj3" fmla="val 48629"/>
                <a:gd name="adj4" fmla="val -54789"/>
              </a:avLst>
            </a:prstGeom>
            <a:solidFill>
              <a:schemeClr val="bg1"/>
            </a:solidFill>
            <a:ln>
              <a:solidFill>
                <a:srgbClr val="960A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960A96"/>
                  </a:solidFill>
                </a:rPr>
                <a:t>30</a:t>
              </a:r>
              <a:endParaRPr lang="es-ES" dirty="0">
                <a:solidFill>
                  <a:srgbClr val="960A96"/>
                </a:solidFill>
              </a:endParaRPr>
            </a:p>
          </p:txBody>
        </p:sp>
        <p:sp>
          <p:nvSpPr>
            <p:cNvPr id="20" name="Llamada con línea 1 19"/>
            <p:cNvSpPr/>
            <p:nvPr/>
          </p:nvSpPr>
          <p:spPr>
            <a:xfrm>
              <a:off x="1447930" y="4141381"/>
              <a:ext cx="601980" cy="324242"/>
            </a:xfrm>
            <a:prstGeom prst="borderCallout1">
              <a:avLst>
                <a:gd name="adj1" fmla="val 48229"/>
                <a:gd name="adj2" fmla="val 527"/>
                <a:gd name="adj3" fmla="val 48629"/>
                <a:gd name="adj4" fmla="val -54789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Llamada con línea 1 20"/>
            <p:cNvSpPr/>
            <p:nvPr/>
          </p:nvSpPr>
          <p:spPr>
            <a:xfrm>
              <a:off x="4834170" y="4141381"/>
              <a:ext cx="601980" cy="324242"/>
            </a:xfrm>
            <a:prstGeom prst="borderCallout1">
              <a:avLst>
                <a:gd name="adj1" fmla="val 48229"/>
                <a:gd name="adj2" fmla="val 527"/>
                <a:gd name="adj3" fmla="val 48629"/>
                <a:gd name="adj4" fmla="val -54789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0B0F0"/>
                  </a:solidFill>
                </a:rPr>
                <a:t>40</a:t>
              </a:r>
              <a:endParaRPr lang="es-ES" dirty="0">
                <a:solidFill>
                  <a:srgbClr val="00B0F0"/>
                </a:solidFill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6697297" y="463722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999999"/>
                </a:solidFill>
              </a:rPr>
              <a:t>=100</a:t>
            </a:r>
            <a:endParaRPr lang="es-ES" dirty="0">
              <a:solidFill>
                <a:srgbClr val="999999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99" y="3282807"/>
            <a:ext cx="395639" cy="3997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6520">
            <a:off x="7084351" y="3425044"/>
            <a:ext cx="390840" cy="3949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424">
            <a:off x="6699517" y="3394851"/>
            <a:ext cx="388854" cy="39290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28">
            <a:off x="6264146" y="3236023"/>
            <a:ext cx="388854" cy="3929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11" y="3461708"/>
            <a:ext cx="284677" cy="32486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626">
            <a:off x="4459111" y="3380954"/>
            <a:ext cx="284677" cy="32486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480">
            <a:off x="4049559" y="3503377"/>
            <a:ext cx="284677" cy="32486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244">
            <a:off x="3342110" y="3485881"/>
            <a:ext cx="284677" cy="32486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294">
            <a:off x="2998647" y="3231711"/>
            <a:ext cx="284677" cy="324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86" y="5447715"/>
            <a:ext cx="338124" cy="32388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851">
            <a:off x="2244249" y="5599876"/>
            <a:ext cx="338124" cy="32388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0" y="5616665"/>
            <a:ext cx="338124" cy="32388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101">
            <a:off x="1227011" y="5520228"/>
            <a:ext cx="338124" cy="32388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710">
            <a:off x="1535992" y="5341322"/>
            <a:ext cx="338124" cy="32388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1" y="5345478"/>
            <a:ext cx="534248" cy="6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Libro de calificaciones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70298" y="1888968"/>
            <a:ext cx="3102542" cy="523220"/>
          </a:xfrm>
          <a:prstGeom prst="rect">
            <a:avLst/>
          </a:prstGeom>
          <a:noFill/>
          <a:ln w="12700">
            <a:solidFill>
              <a:srgbClr val="93C01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93C01F"/>
                </a:solidFill>
              </a:rPr>
              <a:t>Vamos a verlo !!!</a:t>
            </a:r>
            <a:endParaRPr lang="es-ES" sz="2800" b="1" dirty="0">
              <a:solidFill>
                <a:srgbClr val="93C01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8" y="2718514"/>
            <a:ext cx="2150042" cy="271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Elipse 34"/>
          <p:cNvSpPr/>
          <p:nvPr/>
        </p:nvSpPr>
        <p:spPr>
          <a:xfrm>
            <a:off x="1256485" y="4206241"/>
            <a:ext cx="1921055" cy="222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00" y="2591090"/>
            <a:ext cx="3835945" cy="297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Elipse 37"/>
          <p:cNvSpPr/>
          <p:nvPr/>
        </p:nvSpPr>
        <p:spPr>
          <a:xfrm>
            <a:off x="5496552" y="4625341"/>
            <a:ext cx="1310640" cy="222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1324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Libro de calificaciones</a:t>
            </a:r>
            <a:endParaRPr sz="2400" dirty="0">
              <a:solidFill>
                <a:srgbClr val="434343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32173" y="1695649"/>
            <a:ext cx="1441981" cy="4399306"/>
            <a:chOff x="832173" y="1695649"/>
            <a:chExt cx="1441981" cy="4399306"/>
          </a:xfrm>
        </p:grpSpPr>
        <p:grpSp>
          <p:nvGrpSpPr>
            <p:cNvPr id="3" name="Grupo 2"/>
            <p:cNvGrpSpPr/>
            <p:nvPr/>
          </p:nvGrpSpPr>
          <p:grpSpPr>
            <a:xfrm>
              <a:off x="832173" y="1695649"/>
              <a:ext cx="1441981" cy="973792"/>
              <a:chOff x="1300703" y="1965960"/>
              <a:chExt cx="1432962" cy="1590710"/>
            </a:xfrm>
          </p:grpSpPr>
          <p:sp>
            <p:nvSpPr>
              <p:cNvPr id="6" name="Disco magnético 5"/>
              <p:cNvSpPr/>
              <p:nvPr/>
            </p:nvSpPr>
            <p:spPr>
              <a:xfrm>
                <a:off x="1300703" y="196596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93C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93C01F"/>
                    </a:solidFill>
                  </a:rPr>
                  <a:t>Autoevaluación</a:t>
                </a:r>
                <a:endParaRPr lang="es-ES" dirty="0">
                  <a:solidFill>
                    <a:srgbClr val="93C01F"/>
                  </a:solidFill>
                </a:endParaRPr>
              </a:p>
            </p:txBody>
          </p:sp>
          <p:sp>
            <p:nvSpPr>
              <p:cNvPr id="12" name="Llamada con línea 1 11"/>
              <p:cNvSpPr/>
              <p:nvPr/>
            </p:nvSpPr>
            <p:spPr>
              <a:xfrm>
                <a:off x="1538015" y="2147585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rgbClr val="93C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 smtClean="0">
                    <a:solidFill>
                      <a:srgbClr val="93C01F"/>
                    </a:solidFill>
                  </a:rPr>
                  <a:t>20</a:t>
                </a:r>
                <a:endParaRPr lang="es-ES" dirty="0">
                  <a:solidFill>
                    <a:srgbClr val="93C01F"/>
                  </a:solidFill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835060" y="2832252"/>
              <a:ext cx="1439094" cy="973792"/>
              <a:chOff x="6560418" y="2872740"/>
              <a:chExt cx="1432962" cy="1590710"/>
            </a:xfrm>
          </p:grpSpPr>
          <p:sp>
            <p:nvSpPr>
              <p:cNvPr id="8" name="Disco magnético 7"/>
              <p:cNvSpPr/>
              <p:nvPr/>
            </p:nvSpPr>
            <p:spPr>
              <a:xfrm>
                <a:off x="6560418" y="287274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960A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960A96"/>
                    </a:solidFill>
                  </a:rPr>
                  <a:t>Supuestos prácticos</a:t>
                </a:r>
                <a:endParaRPr lang="es-ES" sz="2400" dirty="0">
                  <a:solidFill>
                    <a:srgbClr val="960A96"/>
                  </a:solidFill>
                </a:endParaRPr>
              </a:p>
            </p:txBody>
          </p:sp>
          <p:sp>
            <p:nvSpPr>
              <p:cNvPr id="13" name="Llamada con línea 1 12"/>
              <p:cNvSpPr/>
              <p:nvPr/>
            </p:nvSpPr>
            <p:spPr>
              <a:xfrm>
                <a:off x="6793384" y="3059210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rgbClr val="960A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rgbClr val="960A96"/>
                    </a:solidFill>
                  </a:rPr>
                  <a:t>30</a:t>
                </a:r>
                <a:endParaRPr lang="es-ES" dirty="0">
                  <a:solidFill>
                    <a:srgbClr val="960A96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841192" y="3968855"/>
              <a:ext cx="1432962" cy="961799"/>
              <a:chOff x="2895600" y="4463450"/>
              <a:chExt cx="1432962" cy="1590710"/>
            </a:xfrm>
          </p:grpSpPr>
          <p:sp>
            <p:nvSpPr>
              <p:cNvPr id="7" name="Disco magnético 6"/>
              <p:cNvSpPr/>
              <p:nvPr/>
            </p:nvSpPr>
            <p:spPr>
              <a:xfrm>
                <a:off x="2895600" y="446345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Participación en foros</a:t>
                </a:r>
                <a:endParaRPr lang="es-E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Llamada con línea 1 13"/>
              <p:cNvSpPr/>
              <p:nvPr/>
            </p:nvSpPr>
            <p:spPr>
              <a:xfrm>
                <a:off x="3120123" y="4637251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endParaRPr lang="es-E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841192" y="5094865"/>
              <a:ext cx="1432962" cy="1000090"/>
              <a:chOff x="5411746" y="4463450"/>
              <a:chExt cx="1432962" cy="1590710"/>
            </a:xfrm>
          </p:grpSpPr>
          <p:sp>
            <p:nvSpPr>
              <p:cNvPr id="9" name="Disco magnético 8"/>
              <p:cNvSpPr/>
              <p:nvPr/>
            </p:nvSpPr>
            <p:spPr>
              <a:xfrm>
                <a:off x="5411746" y="446345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00B0F0"/>
                    </a:solidFill>
                  </a:rPr>
                  <a:t>Test final</a:t>
                </a:r>
                <a:endParaRPr lang="es-E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Llamada con línea 1 14"/>
              <p:cNvSpPr/>
              <p:nvPr/>
            </p:nvSpPr>
            <p:spPr>
              <a:xfrm>
                <a:off x="5646452" y="4637250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rgbClr val="00B0F0"/>
                    </a:solidFill>
                  </a:rPr>
                  <a:t>40</a:t>
                </a:r>
                <a:endParaRPr lang="es-ES" dirty="0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96" y="1817008"/>
            <a:ext cx="5453415" cy="430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299946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487680" y="917786"/>
            <a:ext cx="3655567" cy="5888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s-ES" sz="2400" dirty="0"/>
              <a:t>Libro de calificaciones</a:t>
            </a:r>
            <a:endParaRPr sz="2400" dirty="0">
              <a:solidFill>
                <a:srgbClr val="434343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32173" y="1695649"/>
            <a:ext cx="1441981" cy="4399306"/>
            <a:chOff x="832173" y="1695649"/>
            <a:chExt cx="1441981" cy="4399306"/>
          </a:xfrm>
        </p:grpSpPr>
        <p:grpSp>
          <p:nvGrpSpPr>
            <p:cNvPr id="3" name="Grupo 2"/>
            <p:cNvGrpSpPr/>
            <p:nvPr/>
          </p:nvGrpSpPr>
          <p:grpSpPr>
            <a:xfrm>
              <a:off x="832173" y="1695649"/>
              <a:ext cx="1441981" cy="973792"/>
              <a:chOff x="1300703" y="1965960"/>
              <a:chExt cx="1432962" cy="1590710"/>
            </a:xfrm>
          </p:grpSpPr>
          <p:sp>
            <p:nvSpPr>
              <p:cNvPr id="6" name="Disco magnético 5"/>
              <p:cNvSpPr/>
              <p:nvPr/>
            </p:nvSpPr>
            <p:spPr>
              <a:xfrm>
                <a:off x="1300703" y="196596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93C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93C01F"/>
                    </a:solidFill>
                  </a:rPr>
                  <a:t>Autoevaluación</a:t>
                </a:r>
                <a:endParaRPr lang="es-ES" dirty="0">
                  <a:solidFill>
                    <a:srgbClr val="93C01F"/>
                  </a:solidFill>
                </a:endParaRPr>
              </a:p>
            </p:txBody>
          </p:sp>
          <p:sp>
            <p:nvSpPr>
              <p:cNvPr id="12" name="Llamada con línea 1 11"/>
              <p:cNvSpPr/>
              <p:nvPr/>
            </p:nvSpPr>
            <p:spPr>
              <a:xfrm>
                <a:off x="1538015" y="2147585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rgbClr val="93C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 smtClean="0">
                    <a:solidFill>
                      <a:srgbClr val="93C01F"/>
                    </a:solidFill>
                  </a:rPr>
                  <a:t>20</a:t>
                </a:r>
                <a:endParaRPr lang="es-ES" dirty="0">
                  <a:solidFill>
                    <a:srgbClr val="93C01F"/>
                  </a:solidFill>
                </a:endParaRP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835060" y="2832252"/>
              <a:ext cx="1439094" cy="973792"/>
              <a:chOff x="6560418" y="2872740"/>
              <a:chExt cx="1432962" cy="1590710"/>
            </a:xfrm>
          </p:grpSpPr>
          <p:sp>
            <p:nvSpPr>
              <p:cNvPr id="8" name="Disco magnético 7"/>
              <p:cNvSpPr/>
              <p:nvPr/>
            </p:nvSpPr>
            <p:spPr>
              <a:xfrm>
                <a:off x="6560418" y="287274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960A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960A96"/>
                    </a:solidFill>
                  </a:rPr>
                  <a:t>Supuestos prácticos</a:t>
                </a:r>
                <a:endParaRPr lang="es-ES" sz="2400" dirty="0">
                  <a:solidFill>
                    <a:srgbClr val="960A96"/>
                  </a:solidFill>
                </a:endParaRPr>
              </a:p>
            </p:txBody>
          </p:sp>
          <p:sp>
            <p:nvSpPr>
              <p:cNvPr id="13" name="Llamada con línea 1 12"/>
              <p:cNvSpPr/>
              <p:nvPr/>
            </p:nvSpPr>
            <p:spPr>
              <a:xfrm>
                <a:off x="6793384" y="3059210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rgbClr val="960A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rgbClr val="960A96"/>
                    </a:solidFill>
                  </a:rPr>
                  <a:t>30</a:t>
                </a:r>
                <a:endParaRPr lang="es-ES" dirty="0">
                  <a:solidFill>
                    <a:srgbClr val="960A96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841192" y="3968855"/>
              <a:ext cx="1432962" cy="961799"/>
              <a:chOff x="2895600" y="4463450"/>
              <a:chExt cx="1432962" cy="1590710"/>
            </a:xfrm>
          </p:grpSpPr>
          <p:sp>
            <p:nvSpPr>
              <p:cNvPr id="7" name="Disco magnético 6"/>
              <p:cNvSpPr/>
              <p:nvPr/>
            </p:nvSpPr>
            <p:spPr>
              <a:xfrm>
                <a:off x="2895600" y="446345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Participación en foros</a:t>
                </a:r>
                <a:endParaRPr lang="es-E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Llamada con línea 1 13"/>
              <p:cNvSpPr/>
              <p:nvPr/>
            </p:nvSpPr>
            <p:spPr>
              <a:xfrm>
                <a:off x="3120123" y="4637251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endParaRPr lang="es-E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841192" y="5094865"/>
              <a:ext cx="1432962" cy="1000090"/>
              <a:chOff x="5411746" y="4463450"/>
              <a:chExt cx="1432962" cy="1590710"/>
            </a:xfrm>
          </p:grpSpPr>
          <p:sp>
            <p:nvSpPr>
              <p:cNvPr id="9" name="Disco magnético 8"/>
              <p:cNvSpPr/>
              <p:nvPr/>
            </p:nvSpPr>
            <p:spPr>
              <a:xfrm>
                <a:off x="5411746" y="4463450"/>
                <a:ext cx="1432962" cy="159071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00B0F0"/>
                    </a:solidFill>
                  </a:rPr>
                  <a:t>Test final</a:t>
                </a:r>
                <a:endParaRPr lang="es-E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5" name="Llamada con línea 1 14"/>
              <p:cNvSpPr/>
              <p:nvPr/>
            </p:nvSpPr>
            <p:spPr>
              <a:xfrm>
                <a:off x="5646452" y="4637250"/>
                <a:ext cx="414521" cy="179667"/>
              </a:xfrm>
              <a:prstGeom prst="borderCallout1">
                <a:avLst>
                  <a:gd name="adj1" fmla="val 48229"/>
                  <a:gd name="adj2" fmla="val 527"/>
                  <a:gd name="adj3" fmla="val 48629"/>
                  <a:gd name="adj4" fmla="val -54789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rgbClr val="00B0F0"/>
                    </a:solidFill>
                  </a:rPr>
                  <a:t>40</a:t>
                </a:r>
                <a:endParaRPr lang="es-ES" dirty="0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10" y="4620241"/>
            <a:ext cx="174669" cy="16731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0" y="4741574"/>
            <a:ext cx="156274" cy="14969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1" y="4630562"/>
            <a:ext cx="163894" cy="1569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72" y="3484722"/>
            <a:ext cx="156807" cy="1584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24" y="3621582"/>
            <a:ext cx="156807" cy="15844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93" y="3484722"/>
            <a:ext cx="156807" cy="15844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2" y="2397076"/>
            <a:ext cx="159006" cy="1814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81" y="2397076"/>
            <a:ext cx="159006" cy="1814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18" y="2403922"/>
            <a:ext cx="159006" cy="1814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5" y="5598122"/>
            <a:ext cx="286819" cy="3273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47" y="620950"/>
            <a:ext cx="4309558" cy="556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Flecha derecha 29"/>
          <p:cNvSpPr/>
          <p:nvPr/>
        </p:nvSpPr>
        <p:spPr>
          <a:xfrm>
            <a:off x="2608526" y="3204292"/>
            <a:ext cx="1409846" cy="1245787"/>
          </a:xfrm>
          <a:prstGeom prst="rightArrow">
            <a:avLst/>
          </a:prstGeom>
          <a:solidFill>
            <a:srgbClr val="F6FF87"/>
          </a:solidFill>
          <a:ln>
            <a:solidFill>
              <a:srgbClr val="93C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45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/>
              <a:t>Libro de calificaciones</a:t>
            </a:r>
            <a:endParaRPr sz="2400" dirty="0">
              <a:solidFill>
                <a:srgbClr val="434343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57470" y="2362200"/>
            <a:ext cx="8242856" cy="2734900"/>
            <a:chOff x="457470" y="2362200"/>
            <a:chExt cx="8242856" cy="27349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70" y="2362200"/>
              <a:ext cx="4877571" cy="27349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747" y="3322180"/>
              <a:ext cx="2592579" cy="177492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5162867" y="3346516"/>
              <a:ext cx="9601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7200" dirty="0">
                  <a:solidFill>
                    <a:srgbClr val="93C01F"/>
                  </a:solidFill>
                </a:rPr>
                <a:t>…</a:t>
              </a:r>
              <a:endParaRPr lang="es-ES" dirty="0">
                <a:solidFill>
                  <a:srgbClr val="93C01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3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8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8"/>
          <p:cNvSpPr txBox="1">
            <a:spLocks noGrp="1"/>
          </p:cNvSpPr>
          <p:nvPr>
            <p:ph type="ctrTitle"/>
          </p:nvPr>
        </p:nvSpPr>
        <p:spPr>
          <a:xfrm>
            <a:off x="1603625" y="2401725"/>
            <a:ext cx="6205200" cy="11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/>
              <a:t>¡Muchas gracias!</a:t>
            </a:r>
            <a:endParaRPr sz="4800" i="1">
              <a:solidFill>
                <a:srgbClr val="434343"/>
              </a:solidFill>
            </a:endParaRPr>
          </a:p>
        </p:txBody>
      </p:sp>
      <p:sp>
        <p:nvSpPr>
          <p:cNvPr id="735" name="Google Shape;735;p88"/>
          <p:cNvSpPr txBox="1"/>
          <p:nvPr/>
        </p:nvSpPr>
        <p:spPr>
          <a:xfrm>
            <a:off x="1851544" y="3844415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highlight>
                  <a:srgbClr val="FFFFFF"/>
                </a:highlight>
              </a:rPr>
              <a:t>#WEBINARSUNIA 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434343"/>
                </a:solidFill>
                <a:highlight>
                  <a:srgbClr val="FFFFFF"/>
                </a:highlight>
              </a:rPr>
              <a:t>@UNIAINNOVA @UNIAUNIVERSIDAD</a:t>
            </a:r>
            <a:endParaRPr sz="20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/>
        </p:nvSpPr>
        <p:spPr>
          <a:xfrm>
            <a:off x="1430400" y="871800"/>
            <a:ext cx="6283200" cy="51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subTitle" idx="1"/>
          </p:nvPr>
        </p:nvSpPr>
        <p:spPr>
          <a:xfrm>
            <a:off x="2675900" y="3577624"/>
            <a:ext cx="4740899" cy="2303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Explorar las capacidades de Moodle para automatizar y planificar la labor docente y de coordinación en un curso.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Aprender a configurar las restricciones de acceso a recursos y actividades. Objetivo, automatizar.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Configuración avanzada de cuestionarios. Gestión de los bancos de preguntas y aleatoriedad de las mismas. Ejemplos prácticos.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Configuración de Mi </a:t>
            </a:r>
            <a:r>
              <a:rPr lang="es-ES" dirty="0" smtClean="0"/>
              <a:t>perfil.</a:t>
            </a:r>
            <a:endParaRPr lang="es-ES" dirty="0"/>
          </a:p>
        </p:txBody>
      </p:sp>
      <p:sp>
        <p:nvSpPr>
          <p:cNvPr id="273" name="Google Shape;273;p60"/>
          <p:cNvSpPr txBox="1">
            <a:spLocks noGrp="1"/>
          </p:cNvSpPr>
          <p:nvPr>
            <p:ph type="title"/>
          </p:nvPr>
        </p:nvSpPr>
        <p:spPr>
          <a:xfrm>
            <a:off x="2684776" y="1354119"/>
            <a:ext cx="4921522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 smtClean="0"/>
              <a:t>…, y de repente, </a:t>
            </a:r>
            <a:br>
              <a:rPr lang="es" dirty="0" smtClean="0"/>
            </a:br>
            <a:r>
              <a:rPr lang="es" dirty="0" smtClean="0"/>
              <a:t>¡¡¡virtualizar</a:t>
            </a:r>
            <a:r>
              <a:rPr lang="es" dirty="0" smtClean="0"/>
              <a:t>, virtualizar, </a:t>
            </a:r>
            <a:r>
              <a:rPr lang="es" dirty="0" smtClean="0"/>
              <a:t>“malditos”!!!.......</a:t>
            </a:r>
            <a:br>
              <a:rPr lang="es" dirty="0" smtClean="0"/>
            </a:br>
            <a:r>
              <a:rPr lang="es" dirty="0" smtClean="0"/>
              <a:t>Moodle </a:t>
            </a:r>
            <a:r>
              <a:rPr lang="es" dirty="0" smtClean="0"/>
              <a:t>para </a:t>
            </a:r>
            <a:r>
              <a:rPr lang="es" dirty="0" smtClean="0"/>
              <a:t>agobiados</a:t>
            </a:r>
            <a:r>
              <a:rPr lang="es" sz="2000" dirty="0" smtClean="0"/>
              <a:t/>
            </a:r>
            <a:br>
              <a:rPr lang="es" sz="2000" dirty="0" smtClean="0"/>
            </a:br>
            <a:r>
              <a:rPr lang="es" sz="2000" dirty="0"/>
              <a:t/>
            </a:r>
            <a:br>
              <a:rPr lang="es" sz="2000" dirty="0"/>
            </a:br>
            <a:r>
              <a:rPr lang="es" sz="2000" dirty="0" smtClean="0"/>
              <a:t>Objetivos:</a:t>
            </a:r>
            <a:endParaRPr sz="2000" b="1" dirty="0"/>
          </a:p>
        </p:txBody>
      </p:sp>
      <p:sp>
        <p:nvSpPr>
          <p:cNvPr id="274" name="Google Shape;274;p60"/>
          <p:cNvSpPr/>
          <p:nvPr/>
        </p:nvSpPr>
        <p:spPr>
          <a:xfrm>
            <a:off x="1134775" y="1828600"/>
            <a:ext cx="1442700" cy="5319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Créditos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4" name="Google Shape;744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5" name="Google Shape;745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6" name="Google Shape;746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#d6d64d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47" name="Google Shape;747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8" name="Google Shape;748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9" name="Google Shape;749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#999999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0" name="Google Shape;750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1" name="Google Shape;751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2" name="Google Shape;752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FFFFFF"/>
                    </a:solidFill>
                  </a:rPr>
                  <a:t>#434343</a:t>
                </a:r>
                <a:endParaRPr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3" name="Google Shape;753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4" name="Google Shape;754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5" name="Google Shape;755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434343"/>
                    </a:solidFill>
                  </a:rPr>
                  <a:t>#f6ff87</a:t>
                </a:r>
                <a:endParaRPr sz="1000" dirty="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56" name="Google Shape;756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7" name="Google Shape;757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8" name="Google Shape;758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</a:rPr>
                  <a:t>#93c01f</a:t>
                </a:r>
                <a:endParaRPr sz="10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s"/>
              <a:t>,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/>
              <a:t> </a:t>
            </a: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/>
              <a:t> </a:t>
            </a:r>
            <a:r>
              <a:rPr lang="es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s">
                <a:solidFill>
                  <a:srgbClr val="666666"/>
                </a:solidFill>
              </a:rPr>
              <a:t> e imágenes e infografías de </a:t>
            </a:r>
            <a:r>
              <a:rPr lang="es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Fuentes usadas: Arial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Colores usados: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879300" y="5010150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</p:txBody>
      </p:sp>
      <p:pic>
        <p:nvPicPr>
          <p:cNvPr id="761" name="Google Shape;761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307799" y="403860"/>
            <a:ext cx="8543620" cy="610362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1"/>
          <p:cNvSpPr txBox="1">
            <a:spLocks noGrp="1"/>
          </p:cNvSpPr>
          <p:nvPr>
            <p:ph type="subTitle" idx="1"/>
          </p:nvPr>
        </p:nvSpPr>
        <p:spPr>
          <a:xfrm>
            <a:off x="1107829" y="1600200"/>
            <a:ext cx="7077809" cy="3446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b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“Haz </a:t>
            </a:r>
            <a:r>
              <a:rPr lang="es-ES" sz="2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 cosas difíciles mientras son fáciles y haz las grandes cosas mientras son pequeñas. Una jornada de mil millas debe comenzar con un solo </a:t>
            </a:r>
            <a:r>
              <a:rPr lang="es-ES" sz="2800" b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paso.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endParaRPr lang="es-ES" sz="2800" b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conocimiento es un tesoro, pero la práctica es la clave para ello</a:t>
            </a:r>
            <a:r>
              <a:rPr lang="es-ES" sz="2800" b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lang="es-ES" sz="2800" b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</a:pPr>
            <a:endParaRPr sz="1600" i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1"/>
          <p:cNvSpPr txBox="1">
            <a:spLocks noGrp="1"/>
          </p:cNvSpPr>
          <p:nvPr>
            <p:ph type="subTitle" idx="2"/>
          </p:nvPr>
        </p:nvSpPr>
        <p:spPr>
          <a:xfrm>
            <a:off x="5264838" y="49144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 smtClean="0">
                <a:solidFill>
                  <a:schemeClr val="lt1"/>
                </a:solidFill>
              </a:rPr>
              <a:t>Lao Tse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1989067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>
                <a:solidFill>
                  <a:srgbClr val="434343"/>
                </a:solidFill>
              </a:rPr>
              <a:t>1. </a:t>
            </a:r>
            <a:r>
              <a:rPr lang="es-ES" dirty="0" smtClean="0"/>
              <a:t>Perfil y notificaciones. Preferencias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dirty="0"/>
              <a:t>Cómo configurar mi perfil para simplificar la carga de trabajo y el tiempo de respuesta. Foros y editor de texto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 smtClean="0"/>
              <a:t>Acceso al perfil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" y="1537006"/>
            <a:ext cx="8111490" cy="4702624"/>
          </a:xfrm>
          <a:prstGeom prst="rect">
            <a:avLst/>
          </a:prstGeom>
        </p:spPr>
      </p:pic>
      <p:sp>
        <p:nvSpPr>
          <p:cNvPr id="5" name="Flecha curvada hacia abajo 4"/>
          <p:cNvSpPr/>
          <p:nvPr/>
        </p:nvSpPr>
        <p:spPr>
          <a:xfrm rot="16467544">
            <a:off x="4949845" y="2565500"/>
            <a:ext cx="3420796" cy="158338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7581900" y="1908880"/>
            <a:ext cx="67818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 smtClean="0"/>
              <a:t>Perfil&gt; Preferencias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5" y="1868567"/>
            <a:ext cx="6516009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96803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/>
              <a:t>Perfil&gt; </a:t>
            </a:r>
            <a:r>
              <a:rPr lang="es-ES" sz="2400" dirty="0" smtClean="0"/>
              <a:t>Preferencias. Configuración </a:t>
            </a:r>
            <a:r>
              <a:rPr lang="es-ES" sz="2400" dirty="0" smtClean="0"/>
              <a:t>del foro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/>
          <p:nvPr/>
        </p:nvCxnSpPr>
        <p:spPr>
          <a:xfrm>
            <a:off x="3282505" y="1804032"/>
            <a:ext cx="0" cy="4139171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7" y="2481070"/>
            <a:ext cx="2067213" cy="273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924501" y="3832858"/>
            <a:ext cx="1333500" cy="1676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17" y="2285389"/>
            <a:ext cx="4661122" cy="312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672</Words>
  <Application>Microsoft Office PowerPoint</Application>
  <PresentationFormat>Presentación en pantalla (4:3)</PresentationFormat>
  <Paragraphs>133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Ubuntu</vt:lpstr>
      <vt:lpstr>Bodoni</vt:lpstr>
      <vt:lpstr>Arvo</vt:lpstr>
      <vt:lpstr>Minimal Charm</vt:lpstr>
      <vt:lpstr>Minimal Charm</vt:lpstr>
      <vt:lpstr>Presentación de PowerPoint</vt:lpstr>
      <vt:lpstr>José Manuel Fernández Chamizo</vt:lpstr>
      <vt:lpstr>Contenidos</vt:lpstr>
      <vt:lpstr>…, y de repente,  ¡¡¡virtualizar, virtualizar, “malditos”!!!....... Moodle para agobiados  Objetivos:</vt:lpstr>
      <vt:lpstr>Presentación de PowerPoint</vt:lpstr>
      <vt:lpstr>1. Perfil y notificaciones. Preferencias</vt:lpstr>
      <vt:lpstr>Acceso al perfil</vt:lpstr>
      <vt:lpstr>Perfil&gt; Preferencias</vt:lpstr>
      <vt:lpstr>Perfil&gt; Preferencias. Configuración del foro</vt:lpstr>
      <vt:lpstr>Presentación de PowerPoint</vt:lpstr>
      <vt:lpstr>Perfil&gt; Preferencias. Configuración del editor</vt:lpstr>
      <vt:lpstr>Perfil&gt; Preferencias. Preferencias de mensajes</vt:lpstr>
      <vt:lpstr>Perfil &gt; Preferencias. Preferencias de notificación</vt:lpstr>
      <vt:lpstr>2. Restricciones de acceso</vt:lpstr>
      <vt:lpstr>Restricciones de acceso</vt:lpstr>
      <vt:lpstr>Restricciones de acceso</vt:lpstr>
      <vt:lpstr>PLANIFICAR AUTOMATIZAR</vt:lpstr>
      <vt:lpstr>3. Cuestionarios vs  bancos de preguntas</vt:lpstr>
      <vt:lpstr>Cuestionarios vs bancos de preguntas</vt:lpstr>
      <vt:lpstr>Cuestionarios vs bancos de preguntas</vt:lpstr>
      <vt:lpstr>Cuestionarios vs bancos de preguntas</vt:lpstr>
      <vt:lpstr>PREGUNTAS ALEATORIAS</vt:lpstr>
      <vt:lpstr>Cuestionarios vs bancos de preguntas</vt:lpstr>
      <vt:lpstr>Cuestionarios vs bancos de preguntas</vt:lpstr>
      <vt:lpstr>Cuestionarios vs bancos de preguntas</vt:lpstr>
      <vt:lpstr>Cuestionarios vs bancos de preguntas</vt:lpstr>
      <vt:lpstr>Cuestionarios vs bancos de preguntas</vt:lpstr>
      <vt:lpstr>Cuestionarios vs bancos de preguntas</vt:lpstr>
      <vt:lpstr>Cuestionarios vs bancos de preguntas</vt:lpstr>
      <vt:lpstr>Cuestionarios vs bancos de preguntas</vt:lpstr>
      <vt:lpstr>Cuestionarios vs bancos de preguntas</vt:lpstr>
      <vt:lpstr>4. Libro de  calificaciones</vt:lpstr>
      <vt:lpstr>PLANIFICAR PONDERAR ORDENAR</vt:lpstr>
      <vt:lpstr>Libro de calificaciones</vt:lpstr>
      <vt:lpstr>Libro de calificaciones</vt:lpstr>
      <vt:lpstr>Libro de calificaciones</vt:lpstr>
      <vt:lpstr>Libro de calificaciones</vt:lpstr>
      <vt:lpstr>Libro de calificaciones</vt:lpstr>
      <vt:lpstr>¡Muchas gracias!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jm.fernandez</dc:creator>
  <cp:lastModifiedBy>María Sánchez González</cp:lastModifiedBy>
  <cp:revision>177</cp:revision>
  <dcterms:modified xsi:type="dcterms:W3CDTF">2021-01-18T09:05:06Z</dcterms:modified>
</cp:coreProperties>
</file>