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8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7"/>
    <p:restoredTop sz="94662"/>
  </p:normalViewPr>
  <p:slideViewPr>
    <p:cSldViewPr snapToGrid="0" snapToObjects="1">
      <p:cViewPr varScale="1">
        <p:scale>
          <a:sx n="109" d="100"/>
          <a:sy n="109" d="100"/>
        </p:scale>
        <p:origin x="17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3" name="Shape 48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610650" y="2475033"/>
            <a:ext cx="6157801" cy="1167600"/>
          </a:xfrm>
          <a:prstGeom prst="rect">
            <a:avLst/>
          </a:prstGeom>
          <a:ln w="38100">
            <a:solidFill>
              <a:srgbClr val="535353"/>
            </a:solidFill>
            <a:round/>
          </a:ln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Text"/>
          <p:cNvSpPr txBox="1">
            <a:spLocks noGrp="1"/>
          </p:cNvSpPr>
          <p:nvPr>
            <p:ph type="title"/>
          </p:nvPr>
        </p:nvSpPr>
        <p:spPr>
          <a:xfrm>
            <a:off x="1113227" y="2868099"/>
            <a:ext cx="3169501" cy="8595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1800">
                <a:solidFill>
                  <a:srgbClr val="66666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7278" y="3675367"/>
            <a:ext cx="3101401" cy="1483201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 algn="ctr">
              <a:buClrTx/>
              <a:buSzTx/>
              <a:buFontTx/>
              <a:buNone/>
            </a:lvl1pPr>
            <a:lvl2pPr marL="317500" indent="279400" algn="ctr">
              <a:buClrTx/>
              <a:buSzTx/>
              <a:buFontTx/>
              <a:buNone/>
            </a:lvl2pPr>
            <a:lvl3pPr marL="317500" indent="742950" algn="ctr">
              <a:buClrTx/>
              <a:buSzTx/>
              <a:buFontTx/>
              <a:buNone/>
            </a:lvl3pPr>
            <a:lvl4pPr marL="317500" indent="1200150" algn="ctr">
              <a:buClrTx/>
              <a:buSzTx/>
              <a:buFontTx/>
              <a:buNone/>
            </a:lvl4pPr>
            <a:lvl5pPr marL="317500" indent="1663700" algn="ctr"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xfrm>
            <a:off x="-11850" y="1236100"/>
            <a:ext cx="9144001" cy="64320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200"/>
            </a:lvl1pPr>
          </a:lstStyle>
          <a:p>
            <a:r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05354" y="3557166"/>
            <a:ext cx="2113501" cy="1483201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 algn="ctr">
              <a:buClrTx/>
              <a:buSzTx/>
              <a:buFontTx/>
              <a:buNone/>
            </a:lvl1pPr>
            <a:lvl2pPr marL="317500" indent="279400" algn="ctr">
              <a:buClrTx/>
              <a:buSzTx/>
              <a:buFontTx/>
              <a:buNone/>
            </a:lvl2pPr>
            <a:lvl3pPr marL="317500" indent="742950" algn="ctr">
              <a:buClrTx/>
              <a:buSzTx/>
              <a:buFontTx/>
              <a:buNone/>
            </a:lvl3pPr>
            <a:lvl4pPr marL="317500" indent="1200150" algn="ctr">
              <a:buClrTx/>
              <a:buSzTx/>
              <a:buFontTx/>
              <a:buNone/>
            </a:lvl4pPr>
            <a:lvl5pPr marL="317500" indent="1663700" algn="ctr"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105351" y="3687467"/>
            <a:ext cx="2113501" cy="8595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1400">
                <a:solidFill>
                  <a:srgbClr val="66666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80600" y="4494733"/>
            <a:ext cx="2363100" cy="859500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 algn="ctr">
              <a:buClrTx/>
              <a:buSzTx/>
              <a:buFontTx/>
              <a:buNone/>
              <a:defRPr sz="1200"/>
            </a:lvl1pPr>
            <a:lvl2pPr marL="317500" indent="279400" algn="ctr">
              <a:buClrTx/>
              <a:buSzTx/>
              <a:buFontTx/>
              <a:buNone/>
              <a:defRPr sz="1200"/>
            </a:lvl2pPr>
            <a:lvl3pPr marL="317500" indent="742950" algn="ctr">
              <a:buClrTx/>
              <a:buSzTx/>
              <a:buFontTx/>
              <a:buNone/>
              <a:defRPr sz="1200"/>
            </a:lvl3pPr>
            <a:lvl4pPr marL="317500" indent="1200150" algn="ctr">
              <a:buClrTx/>
              <a:buSzTx/>
              <a:buFontTx/>
              <a:buNone/>
              <a:defRPr sz="1200"/>
            </a:lvl4pPr>
            <a:lvl5pPr marL="317500" indent="1663700" algn="ctr">
              <a:buClrTx/>
              <a:buSzTx/>
              <a:buFontTx/>
              <a:buNone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33299" y="4020432"/>
            <a:ext cx="4277402" cy="859501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 algn="ctr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317500" indent="279400" algn="ctr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317500" indent="742950" algn="ctr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317500" indent="1200150" algn="ctr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317500" indent="1663700" algn="ctr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Title Text"/>
          <p:cNvSpPr txBox="1">
            <a:spLocks noGrp="1"/>
          </p:cNvSpPr>
          <p:nvPr>
            <p:ph type="title"/>
          </p:nvPr>
        </p:nvSpPr>
        <p:spPr>
          <a:xfrm>
            <a:off x="0" y="3288532"/>
            <a:ext cx="9144000" cy="6432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/>
            </a:lvl1pPr>
          </a:lstStyle>
          <a:p>
            <a:r>
              <a:t>Title Text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xx%"/>
          <p:cNvSpPr txBox="1">
            <a:spLocks noGrp="1"/>
          </p:cNvSpPr>
          <p:nvPr>
            <p:ph type="title" hasCustomPrompt="1"/>
          </p:nvPr>
        </p:nvSpPr>
        <p:spPr>
          <a:xfrm>
            <a:off x="742950" y="1650800"/>
            <a:ext cx="7729501" cy="26181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33299" y="4020432"/>
            <a:ext cx="4277402" cy="859501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 algn="ctr">
              <a:buClrTx/>
              <a:buSzTx/>
              <a:buFontTx/>
              <a:buNone/>
              <a:defRPr sz="1200">
                <a:solidFill>
                  <a:srgbClr val="FFFFFF"/>
                </a:solidFill>
              </a:defRPr>
            </a:lvl1pPr>
            <a:lvl2pPr marL="317500" indent="279400" algn="ctr">
              <a:buClrTx/>
              <a:buSzTx/>
              <a:buFontTx/>
              <a:buNone/>
              <a:defRPr sz="1200">
                <a:solidFill>
                  <a:srgbClr val="FFFFFF"/>
                </a:solidFill>
              </a:defRPr>
            </a:lvl2pPr>
            <a:lvl3pPr marL="317500" indent="742950" algn="ctr">
              <a:buClrTx/>
              <a:buSzTx/>
              <a:buFontTx/>
              <a:buNone/>
              <a:defRPr sz="1200">
                <a:solidFill>
                  <a:srgbClr val="FFFFFF"/>
                </a:solidFill>
              </a:defRPr>
            </a:lvl3pPr>
            <a:lvl4pPr marL="317500" indent="1200150" algn="ctr">
              <a:buClrTx/>
              <a:buSzTx/>
              <a:buFontTx/>
              <a:buNone/>
              <a:defRPr sz="1200">
                <a:solidFill>
                  <a:srgbClr val="FFFFFF"/>
                </a:solidFill>
              </a:defRPr>
            </a:lvl4pPr>
            <a:lvl5pPr marL="317500" indent="1663700" algn="ctr">
              <a:buClrTx/>
              <a:buSzTx/>
              <a:buFontTx/>
              <a:buNone/>
              <a:defRPr sz="1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xx%"/>
          <p:cNvSpPr txBox="1">
            <a:spLocks noGrp="1"/>
          </p:cNvSpPr>
          <p:nvPr>
            <p:ph type="title" hasCustomPrompt="1"/>
          </p:nvPr>
        </p:nvSpPr>
        <p:spPr>
          <a:xfrm>
            <a:off x="742950" y="1110133"/>
            <a:ext cx="7729501" cy="11853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t>xx%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67074" y="1959332"/>
            <a:ext cx="5809802" cy="418801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 algn="ctr">
              <a:buClrTx/>
              <a:buSzTx/>
              <a:buFontTx/>
              <a:buNone/>
              <a:defRPr sz="1200">
                <a:solidFill>
                  <a:srgbClr val="FFFFFF"/>
                </a:solidFill>
              </a:defRPr>
            </a:lvl1pPr>
            <a:lvl2pPr marL="317500" indent="279400" algn="ctr">
              <a:buClrTx/>
              <a:buSzTx/>
              <a:buFontTx/>
              <a:buNone/>
              <a:defRPr sz="1200">
                <a:solidFill>
                  <a:srgbClr val="FFFFFF"/>
                </a:solidFill>
              </a:defRPr>
            </a:lvl2pPr>
            <a:lvl3pPr marL="317500" indent="742950" algn="ctr">
              <a:buClrTx/>
              <a:buSzTx/>
              <a:buFontTx/>
              <a:buNone/>
              <a:defRPr sz="1200">
                <a:solidFill>
                  <a:srgbClr val="FFFFFF"/>
                </a:solidFill>
              </a:defRPr>
            </a:lvl3pPr>
            <a:lvl4pPr marL="317500" indent="1200150" algn="ctr">
              <a:buClrTx/>
              <a:buSzTx/>
              <a:buFontTx/>
              <a:buNone/>
              <a:defRPr sz="1200">
                <a:solidFill>
                  <a:srgbClr val="FFFFFF"/>
                </a:solidFill>
              </a:defRPr>
            </a:lvl4pPr>
            <a:lvl5pPr marL="317500" indent="1663700" algn="ctr">
              <a:buClrTx/>
              <a:buSzTx/>
              <a:buFontTx/>
              <a:buNone/>
              <a:defRPr sz="1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 Text"/>
          <p:cNvSpPr txBox="1">
            <a:spLocks noGrp="1"/>
          </p:cNvSpPr>
          <p:nvPr>
            <p:ph type="title"/>
          </p:nvPr>
        </p:nvSpPr>
        <p:spPr>
          <a:xfrm>
            <a:off x="737850" y="1307012"/>
            <a:ext cx="3571500" cy="7707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15000"/>
              </a:lnSpc>
            </a:lvl1pPr>
          </a:lstStyle>
          <a:p>
            <a:r>
              <a:t>Title Text</a:t>
            </a:r>
          </a:p>
        </p:txBody>
      </p:sp>
      <p:sp>
        <p:nvSpPr>
          <p:cNvPr id="1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37850" y="3015333"/>
            <a:ext cx="3606601" cy="2589301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 algn="ctr">
              <a:buClrTx/>
              <a:buSzTx/>
              <a:buFontTx/>
              <a:buNone/>
            </a:lvl1pPr>
            <a:lvl2pPr marL="317500" indent="279400" algn="ctr">
              <a:buClrTx/>
              <a:buSzTx/>
              <a:buFontTx/>
              <a:buNone/>
            </a:lvl2pPr>
            <a:lvl3pPr marL="317500" indent="742950" algn="ctr">
              <a:buClrTx/>
              <a:buSzTx/>
              <a:buFontTx/>
              <a:buNone/>
            </a:lvl3pPr>
            <a:lvl4pPr marL="317500" indent="1200150" algn="ctr">
              <a:buClrTx/>
              <a:buSzTx/>
              <a:buFontTx/>
              <a:buNone/>
            </a:lvl4pPr>
            <a:lvl5pPr marL="317500" indent="1663700" algn="ctr"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Text"/>
          <p:cNvSpPr txBox="1">
            <a:spLocks noGrp="1"/>
          </p:cNvSpPr>
          <p:nvPr>
            <p:ph type="title"/>
          </p:nvPr>
        </p:nvSpPr>
        <p:spPr>
          <a:xfrm>
            <a:off x="626078" y="1307012"/>
            <a:ext cx="3571501" cy="7707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15000"/>
              </a:lnSpc>
            </a:lvl1pPr>
          </a:lstStyle>
          <a:p>
            <a:r>
              <a:t>Title Text</a:t>
            </a:r>
          </a:p>
        </p:txBody>
      </p:sp>
      <p:sp>
        <p:nvSpPr>
          <p:cNvPr id="1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6078" y="3015333"/>
            <a:ext cx="3606601" cy="2589301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>
              <a:buClrTx/>
              <a:buSzTx/>
              <a:buFontTx/>
              <a:buNone/>
            </a:lvl1pPr>
            <a:lvl2pPr marL="317500" indent="279400">
              <a:buClrTx/>
              <a:buSzTx/>
              <a:buFontTx/>
              <a:buNone/>
            </a:lvl2pPr>
            <a:lvl3pPr marL="317500" indent="742950">
              <a:buClrTx/>
              <a:buSzTx/>
              <a:buFontTx/>
              <a:buNone/>
            </a:lvl3pPr>
            <a:lvl4pPr marL="317500" indent="1200150">
              <a:buClrTx/>
              <a:buSzTx/>
              <a:buFontTx/>
              <a:buNone/>
            </a:lvl4pPr>
            <a:lvl5pPr marL="317500" indent="1663700"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Text"/>
          <p:cNvSpPr txBox="1">
            <a:spLocks noGrp="1"/>
          </p:cNvSpPr>
          <p:nvPr>
            <p:ph type="title"/>
          </p:nvPr>
        </p:nvSpPr>
        <p:spPr>
          <a:xfrm>
            <a:off x="4698274" y="253267"/>
            <a:ext cx="5311201" cy="14859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15000"/>
              </a:lnSpc>
            </a:lvl1pPr>
          </a:lstStyle>
          <a:p>
            <a:r>
              <a:t>Title Text</a:t>
            </a:r>
          </a:p>
        </p:txBody>
      </p:sp>
      <p:sp>
        <p:nvSpPr>
          <p:cNvPr id="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696223" y="2279256"/>
            <a:ext cx="3367201" cy="770701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>
              <a:buClrTx/>
              <a:buSzTx/>
              <a:buFontTx/>
              <a:buNone/>
              <a:defRPr sz="1200"/>
            </a:lvl1pPr>
            <a:lvl2pPr marL="317500" indent="279400">
              <a:buClrTx/>
              <a:buSzTx/>
              <a:buFontTx/>
              <a:buNone/>
              <a:defRPr sz="1200"/>
            </a:lvl2pPr>
            <a:lvl3pPr marL="317500" indent="742950">
              <a:buClrTx/>
              <a:buSzTx/>
              <a:buFontTx/>
              <a:buNone/>
              <a:defRPr sz="1200"/>
            </a:lvl3pPr>
            <a:lvl4pPr marL="317500" indent="1200150">
              <a:buClrTx/>
              <a:buSzTx/>
              <a:buFontTx/>
              <a:buNone/>
              <a:defRPr sz="1200"/>
            </a:lvl4pPr>
            <a:lvl5pPr marL="317500" indent="1663700">
              <a:buClrTx/>
              <a:buSzTx/>
              <a:buFontTx/>
              <a:buNone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Google Shape;13;p3"/>
          <p:cNvSpPr/>
          <p:nvPr/>
        </p:nvSpPr>
        <p:spPr>
          <a:xfrm>
            <a:off x="4572000" y="496274"/>
            <a:ext cx="2520901" cy="770701"/>
          </a:xfrm>
          <a:prstGeom prst="rect">
            <a:avLst/>
          </a:prstGeom>
          <a:ln w="38100">
            <a:solidFill>
              <a:srgbClr val="434343"/>
            </a:solidFill>
          </a:ln>
        </p:spPr>
        <p:txBody>
          <a:bodyPr lIns="0" tIns="0" rIns="0" bIns="0" anchor="ctr"/>
          <a:lstStyle/>
          <a:p>
            <a:pPr>
              <a:defRPr>
                <a:solidFill>
                  <a:srgbClr val="434343"/>
                </a:solidFill>
              </a:defRPr>
            </a:pPr>
            <a:endParaRPr/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Text"/>
          <p:cNvSpPr txBox="1">
            <a:spLocks noGrp="1"/>
          </p:cNvSpPr>
          <p:nvPr>
            <p:ph type="title"/>
          </p:nvPr>
        </p:nvSpPr>
        <p:spPr>
          <a:xfrm>
            <a:off x="4696274" y="2300600"/>
            <a:ext cx="3055501" cy="14859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15000"/>
              </a:lnSpc>
            </a:lvl1pPr>
          </a:lstStyle>
          <a:p>
            <a:r>
              <a:t>Title Text</a:t>
            </a:r>
          </a:p>
        </p:txBody>
      </p:sp>
      <p:sp>
        <p:nvSpPr>
          <p:cNvPr id="1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696274" y="3786599"/>
            <a:ext cx="2770202" cy="770701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1pPr>
            <a:lvl2pPr marL="317500" indent="279400"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2pPr>
            <a:lvl3pPr marL="317500" indent="742950"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3pPr>
            <a:lvl4pPr marL="317500" indent="1200150"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4pPr>
            <a:lvl5pPr marL="317500" indent="1663700"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2_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le Text"/>
          <p:cNvSpPr txBox="1">
            <a:spLocks noGrp="1"/>
          </p:cNvSpPr>
          <p:nvPr>
            <p:ph type="title"/>
          </p:nvPr>
        </p:nvSpPr>
        <p:spPr>
          <a:xfrm>
            <a:off x="1630099" y="2300600"/>
            <a:ext cx="3055501" cy="14859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lnSpc>
                <a:spcPct val="115000"/>
              </a:lnSpc>
            </a:lvl1pPr>
          </a:lstStyle>
          <a:p>
            <a:r>
              <a:t>Title Text</a:t>
            </a:r>
          </a:p>
        </p:txBody>
      </p:sp>
      <p:sp>
        <p:nvSpPr>
          <p:cNvPr id="20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15399" y="3786599"/>
            <a:ext cx="2770202" cy="770701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 algn="r"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1pPr>
            <a:lvl2pPr marL="317500" indent="279400" algn="r"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2pPr>
            <a:lvl3pPr marL="317500" indent="742950" algn="r"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3pPr>
            <a:lvl4pPr marL="317500" indent="1200150" algn="r"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4pPr>
            <a:lvl5pPr marL="317500" indent="1663700" algn="r"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7">
    <p:bg>
      <p:bgPr>
        <a:solidFill>
          <a:srgbClr val="D2D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 Text"/>
          <p:cNvSpPr txBox="1">
            <a:spLocks noGrp="1"/>
          </p:cNvSpPr>
          <p:nvPr>
            <p:ph type="title"/>
          </p:nvPr>
        </p:nvSpPr>
        <p:spPr>
          <a:xfrm>
            <a:off x="2675900" y="1626712"/>
            <a:ext cx="3926100" cy="6432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75901" y="3397000"/>
            <a:ext cx="3136201" cy="2589301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>
              <a:buClrTx/>
              <a:buSzTx/>
              <a:buFontTx/>
              <a:buNone/>
            </a:lvl1pPr>
            <a:lvl2pPr marL="317500" indent="279400">
              <a:buClrTx/>
              <a:buSzTx/>
              <a:buFontTx/>
              <a:buNone/>
            </a:lvl2pPr>
            <a:lvl3pPr marL="317500" indent="742950">
              <a:buClrTx/>
              <a:buSzTx/>
              <a:buFontTx/>
              <a:buNone/>
            </a:lvl3pPr>
            <a:lvl4pPr marL="317500" indent="1200150">
              <a:buClrTx/>
              <a:buSzTx/>
              <a:buFontTx/>
              <a:buNone/>
            </a:lvl4pPr>
            <a:lvl5pPr marL="317500" indent="1663700"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_1_1_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Text"/>
          <p:cNvSpPr txBox="1">
            <a:spLocks noGrp="1"/>
          </p:cNvSpPr>
          <p:nvPr>
            <p:ph type="title"/>
          </p:nvPr>
        </p:nvSpPr>
        <p:spPr>
          <a:xfrm>
            <a:off x="783524" y="2317400"/>
            <a:ext cx="2545802" cy="22233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_1_1_1_1">
    <p:bg>
      <p:bgPr>
        <a:solidFill>
          <a:srgbClr val="85B0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111;p27"/>
          <p:cNvSpPr/>
          <p:nvPr/>
        </p:nvSpPr>
        <p:spPr>
          <a:xfrm>
            <a:off x="406949" y="555000"/>
            <a:ext cx="8330102" cy="574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28" name="Title Text"/>
          <p:cNvSpPr txBox="1">
            <a:spLocks noGrp="1"/>
          </p:cNvSpPr>
          <p:nvPr>
            <p:ph type="title"/>
          </p:nvPr>
        </p:nvSpPr>
        <p:spPr>
          <a:xfrm>
            <a:off x="783524" y="828666"/>
            <a:ext cx="7618202" cy="524701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2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 Text"/>
          <p:cNvSpPr txBox="1">
            <a:spLocks noGrp="1"/>
          </p:cNvSpPr>
          <p:nvPr>
            <p:ph type="title"/>
          </p:nvPr>
        </p:nvSpPr>
        <p:spPr>
          <a:xfrm>
            <a:off x="1610650" y="2475033"/>
            <a:ext cx="6157801" cy="1167600"/>
          </a:xfrm>
          <a:prstGeom prst="rect">
            <a:avLst/>
          </a:prstGeom>
          <a:ln w="38100">
            <a:solidFill>
              <a:srgbClr val="535353"/>
            </a:solidFill>
            <a:round/>
          </a:ln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itle Text"/>
          <p:cNvSpPr txBox="1">
            <a:spLocks noGrp="1"/>
          </p:cNvSpPr>
          <p:nvPr>
            <p:ph type="title"/>
          </p:nvPr>
        </p:nvSpPr>
        <p:spPr>
          <a:xfrm>
            <a:off x="4698274" y="253267"/>
            <a:ext cx="5311201" cy="14859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15000"/>
              </a:lnSpc>
            </a:lvl1pPr>
          </a:lstStyle>
          <a:p>
            <a:r>
              <a:t>Title Text</a:t>
            </a:r>
          </a:p>
        </p:txBody>
      </p:sp>
      <p:sp>
        <p:nvSpPr>
          <p:cNvPr id="2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696223" y="2279256"/>
            <a:ext cx="3367201" cy="770701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>
              <a:buClrTx/>
              <a:buSzTx/>
              <a:buFontTx/>
              <a:buNone/>
              <a:defRPr sz="1200"/>
            </a:lvl1pPr>
            <a:lvl2pPr marL="317500" indent="279400">
              <a:buClrTx/>
              <a:buSzTx/>
              <a:buFontTx/>
              <a:buNone/>
              <a:defRPr sz="1200"/>
            </a:lvl2pPr>
            <a:lvl3pPr marL="317500" indent="742950">
              <a:buClrTx/>
              <a:buSzTx/>
              <a:buFontTx/>
              <a:buNone/>
              <a:defRPr sz="1200"/>
            </a:lvl3pPr>
            <a:lvl4pPr marL="317500" indent="1200150">
              <a:buClrTx/>
              <a:buSzTx/>
              <a:buFontTx/>
              <a:buNone/>
              <a:defRPr sz="1200"/>
            </a:lvl4pPr>
            <a:lvl5pPr marL="317500" indent="1663700">
              <a:buClrTx/>
              <a:buSzTx/>
              <a:buFontTx/>
              <a:buNone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3" name="Google Shape;126;p32"/>
          <p:cNvSpPr/>
          <p:nvPr/>
        </p:nvSpPr>
        <p:spPr>
          <a:xfrm>
            <a:off x="4572000" y="572466"/>
            <a:ext cx="2772000" cy="847502"/>
          </a:xfrm>
          <a:prstGeom prst="rect">
            <a:avLst/>
          </a:prstGeom>
          <a:ln w="38100">
            <a:solidFill>
              <a:srgbClr val="434343"/>
            </a:solidFill>
          </a:ln>
        </p:spPr>
        <p:txBody>
          <a:bodyPr lIns="0" tIns="0" rIns="0" bIns="0" anchor="ctr"/>
          <a:lstStyle/>
          <a:p>
            <a:pPr>
              <a:defRPr>
                <a:solidFill>
                  <a:srgbClr val="434343"/>
                </a:solidFill>
              </a:defRPr>
            </a:pPr>
            <a:endParaRPr/>
          </a:p>
        </p:txBody>
      </p:sp>
      <p:sp>
        <p:nvSpPr>
          <p:cNvPr id="2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itle Text"/>
          <p:cNvSpPr txBox="1">
            <a:spLocks noGrp="1"/>
          </p:cNvSpPr>
          <p:nvPr>
            <p:ph type="title"/>
          </p:nvPr>
        </p:nvSpPr>
        <p:spPr>
          <a:xfrm>
            <a:off x="956270" y="253267"/>
            <a:ext cx="5311201" cy="14859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15000"/>
              </a:lnSpc>
            </a:lvl1pPr>
          </a:lstStyle>
          <a:p>
            <a:r>
              <a:t>Title Text</a:t>
            </a:r>
          </a:p>
        </p:txBody>
      </p:sp>
      <p:sp>
        <p:nvSpPr>
          <p:cNvPr id="26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4224" y="2279300"/>
            <a:ext cx="3367201" cy="3303600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>
              <a:buClrTx/>
              <a:buSzTx/>
              <a:buFontTx/>
              <a:buNone/>
              <a:defRPr sz="1200"/>
            </a:lvl1pPr>
            <a:lvl2pPr marL="317500" indent="279400">
              <a:buClrTx/>
              <a:buSzTx/>
              <a:buFontTx/>
              <a:buNone/>
              <a:defRPr sz="1200"/>
            </a:lvl2pPr>
            <a:lvl3pPr marL="317500" indent="742950">
              <a:buClrTx/>
              <a:buSzTx/>
              <a:buFontTx/>
              <a:buNone/>
              <a:defRPr sz="1200"/>
            </a:lvl3pPr>
            <a:lvl4pPr marL="317500" indent="1200150">
              <a:buClrTx/>
              <a:buSzTx/>
              <a:buFontTx/>
              <a:buNone/>
              <a:defRPr sz="1200"/>
            </a:lvl4pPr>
            <a:lvl5pPr marL="317500" indent="1663700">
              <a:buClrTx/>
              <a:buSzTx/>
              <a:buFontTx/>
              <a:buNone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956270" y="253267"/>
            <a:ext cx="5311201" cy="14859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15000"/>
              </a:lnSpc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4224" y="2279300"/>
            <a:ext cx="3367201" cy="3303600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>
              <a:buClrTx/>
              <a:buSzTx/>
              <a:buFontTx/>
              <a:buNone/>
              <a:defRPr sz="1200"/>
            </a:lvl1pPr>
            <a:lvl2pPr marL="317500" indent="279400">
              <a:buClrTx/>
              <a:buSzTx/>
              <a:buFontTx/>
              <a:buNone/>
              <a:defRPr sz="1200"/>
            </a:lvl2pPr>
            <a:lvl3pPr marL="317500" indent="742950">
              <a:buClrTx/>
              <a:buSzTx/>
              <a:buFontTx/>
              <a:buNone/>
              <a:defRPr sz="1200"/>
            </a:lvl3pPr>
            <a:lvl4pPr marL="317500" indent="1200150">
              <a:buClrTx/>
              <a:buSzTx/>
              <a:buFontTx/>
              <a:buNone/>
              <a:defRPr sz="1200"/>
            </a:lvl4pPr>
            <a:lvl5pPr marL="317500" indent="1663700">
              <a:buClrTx/>
              <a:buSzTx/>
              <a:buFontTx/>
              <a:buNone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itle Text"/>
          <p:cNvSpPr txBox="1">
            <a:spLocks noGrp="1"/>
          </p:cNvSpPr>
          <p:nvPr>
            <p:ph type="title"/>
          </p:nvPr>
        </p:nvSpPr>
        <p:spPr>
          <a:xfrm>
            <a:off x="956273" y="4626066"/>
            <a:ext cx="3483001" cy="14859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15000"/>
              </a:lnSpc>
            </a:lvl1pPr>
          </a:lstStyle>
          <a:p>
            <a:r>
              <a:t>Title Text</a:t>
            </a:r>
          </a:p>
        </p:txBody>
      </p:sp>
      <p:sp>
        <p:nvSpPr>
          <p:cNvPr id="2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itle Text"/>
          <p:cNvSpPr txBox="1">
            <a:spLocks noGrp="1"/>
          </p:cNvSpPr>
          <p:nvPr>
            <p:ph type="title"/>
          </p:nvPr>
        </p:nvSpPr>
        <p:spPr>
          <a:xfrm>
            <a:off x="570046" y="1325200"/>
            <a:ext cx="3055501" cy="14859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15000"/>
              </a:lnSpc>
            </a:lvl1pPr>
          </a:lstStyle>
          <a:p>
            <a:r>
              <a:t>Title Text</a:t>
            </a:r>
          </a:p>
        </p:txBody>
      </p:sp>
      <p:sp>
        <p:nvSpPr>
          <p:cNvPr id="27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14775" y="3419700"/>
            <a:ext cx="2920801" cy="770701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>
              <a:buClrTx/>
              <a:buSzTx/>
              <a:buFontTx/>
              <a:buNone/>
            </a:lvl1pPr>
            <a:lvl2pPr marL="317500" indent="279400">
              <a:buClrTx/>
              <a:buSzTx/>
              <a:buFontTx/>
              <a:buNone/>
            </a:lvl2pPr>
            <a:lvl3pPr marL="317500" indent="742950">
              <a:buClrTx/>
              <a:buSzTx/>
              <a:buFontTx/>
              <a:buNone/>
            </a:lvl3pPr>
            <a:lvl4pPr marL="317500" indent="1200150">
              <a:buClrTx/>
              <a:buSzTx/>
              <a:buFontTx/>
              <a:buNone/>
            </a:lvl4pPr>
            <a:lvl5pPr marL="317500" indent="1663700"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0" name="Google Shape;143;p35"/>
          <p:cNvSpPr/>
          <p:nvPr/>
        </p:nvSpPr>
        <p:spPr>
          <a:xfrm>
            <a:off x="678525" y="2747433"/>
            <a:ext cx="676201" cy="1"/>
          </a:xfrm>
          <a:prstGeom prst="line">
            <a:avLst/>
          </a:prstGeom>
          <a:ln w="76200">
            <a:solidFill>
              <a:srgbClr val="87EAD9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894475" y="1578800"/>
            <a:ext cx="5397601" cy="2801101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>
              <a:buClrTx/>
              <a:buSzTx/>
              <a:buFontTx/>
              <a:buNone/>
              <a:defRPr sz="30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317500" indent="279400">
              <a:buClrTx/>
              <a:buSzTx/>
              <a:buFontTx/>
              <a:buNone/>
              <a:defRPr sz="30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317500" indent="742950">
              <a:buClrTx/>
              <a:buSzTx/>
              <a:buFontTx/>
              <a:buNone/>
              <a:defRPr sz="30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317500" indent="1200150">
              <a:buClrTx/>
              <a:buSzTx/>
              <a:buFontTx/>
              <a:buNone/>
              <a:defRPr sz="30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317500" indent="1663700">
              <a:buClrTx/>
              <a:buSzTx/>
              <a:buFontTx/>
              <a:buNone/>
              <a:defRPr sz="30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itle Text"/>
          <p:cNvSpPr txBox="1">
            <a:spLocks noGrp="1"/>
          </p:cNvSpPr>
          <p:nvPr>
            <p:ph type="title"/>
          </p:nvPr>
        </p:nvSpPr>
        <p:spPr>
          <a:xfrm>
            <a:off x="0" y="288299"/>
            <a:ext cx="9144000" cy="12183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200"/>
            </a:lvl1pPr>
          </a:lstStyle>
          <a:p>
            <a:r>
              <a:t>Title Text</a:t>
            </a:r>
          </a:p>
        </p:txBody>
      </p:sp>
      <p:sp>
        <p:nvSpPr>
          <p:cNvPr id="29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36869" y="2539900"/>
            <a:ext cx="5877001" cy="3336000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itle Text"/>
          <p:cNvSpPr txBox="1">
            <a:spLocks noGrp="1"/>
          </p:cNvSpPr>
          <p:nvPr>
            <p:ph type="title"/>
          </p:nvPr>
        </p:nvSpPr>
        <p:spPr>
          <a:xfrm>
            <a:off x="0" y="288299"/>
            <a:ext cx="9144000" cy="12183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200"/>
            </a:lvl1pPr>
          </a:lstStyle>
          <a:p>
            <a:r>
              <a:t>Title Text</a:t>
            </a:r>
          </a:p>
        </p:txBody>
      </p:sp>
      <p:sp>
        <p:nvSpPr>
          <p:cNvPr id="3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itle Text"/>
          <p:cNvSpPr txBox="1">
            <a:spLocks noGrp="1"/>
          </p:cNvSpPr>
          <p:nvPr>
            <p:ph type="title"/>
          </p:nvPr>
        </p:nvSpPr>
        <p:spPr>
          <a:xfrm>
            <a:off x="4598899" y="1030799"/>
            <a:ext cx="3888001" cy="1608901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98899" y="3957606"/>
            <a:ext cx="2920801" cy="770701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>
              <a:buClrTx/>
              <a:buSzTx/>
              <a:buFontTx/>
              <a:buNone/>
            </a:lvl1pPr>
            <a:lvl2pPr marL="317500" indent="279400">
              <a:buClrTx/>
              <a:buSzTx/>
              <a:buFontTx/>
              <a:buNone/>
            </a:lvl2pPr>
            <a:lvl3pPr marL="317500" indent="742950">
              <a:buClrTx/>
              <a:buSzTx/>
              <a:buFontTx/>
              <a:buNone/>
            </a:lvl3pPr>
            <a:lvl4pPr marL="317500" indent="1200150">
              <a:buClrTx/>
              <a:buSzTx/>
              <a:buFontTx/>
              <a:buNone/>
            </a:lvl4pPr>
            <a:lvl5pPr marL="317500" indent="1663700"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Title Text"/>
          <p:cNvSpPr txBox="1">
            <a:spLocks noGrp="1"/>
          </p:cNvSpPr>
          <p:nvPr>
            <p:ph type="title"/>
          </p:nvPr>
        </p:nvSpPr>
        <p:spPr>
          <a:xfrm>
            <a:off x="1113227" y="2095400"/>
            <a:ext cx="3169501" cy="8595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800">
                <a:solidFill>
                  <a:srgbClr val="66666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13229" y="2902667"/>
            <a:ext cx="3101401" cy="1483200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>
              <a:buClrTx/>
              <a:buSzTx/>
              <a:buFontTx/>
              <a:buNone/>
            </a:lvl1pPr>
            <a:lvl2pPr marL="317500" indent="279400">
              <a:buClrTx/>
              <a:buSzTx/>
              <a:buFontTx/>
              <a:buNone/>
            </a:lvl2pPr>
            <a:lvl3pPr marL="317500" indent="742950">
              <a:buClrTx/>
              <a:buSzTx/>
              <a:buFontTx/>
              <a:buNone/>
            </a:lvl3pPr>
            <a:lvl4pPr marL="317500" indent="1200150">
              <a:buClrTx/>
              <a:buSzTx/>
              <a:buFontTx/>
              <a:buNone/>
            </a:lvl4pPr>
            <a:lvl5pPr marL="317500" indent="1663700"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itle Text"/>
          <p:cNvSpPr txBox="1">
            <a:spLocks noGrp="1"/>
          </p:cNvSpPr>
          <p:nvPr>
            <p:ph type="title"/>
          </p:nvPr>
        </p:nvSpPr>
        <p:spPr>
          <a:xfrm>
            <a:off x="1113227" y="2868099"/>
            <a:ext cx="3169501" cy="8595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1800">
                <a:solidFill>
                  <a:srgbClr val="66666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7278" y="3675367"/>
            <a:ext cx="3101401" cy="1483201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 algn="ctr">
              <a:buClrTx/>
              <a:buSzTx/>
              <a:buFontTx/>
              <a:buNone/>
            </a:lvl1pPr>
            <a:lvl2pPr marL="317500" indent="279400" algn="ctr">
              <a:buClrTx/>
              <a:buSzTx/>
              <a:buFontTx/>
              <a:buNone/>
            </a:lvl2pPr>
            <a:lvl3pPr marL="317500" indent="742950" algn="ctr">
              <a:buClrTx/>
              <a:buSzTx/>
              <a:buFontTx/>
              <a:buNone/>
            </a:lvl3pPr>
            <a:lvl4pPr marL="317500" indent="1200150" algn="ctr">
              <a:buClrTx/>
              <a:buSzTx/>
              <a:buFontTx/>
              <a:buNone/>
            </a:lvl4pPr>
            <a:lvl5pPr marL="317500" indent="1663700" algn="ctr"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itle Text"/>
          <p:cNvSpPr txBox="1">
            <a:spLocks noGrp="1"/>
          </p:cNvSpPr>
          <p:nvPr>
            <p:ph type="title"/>
          </p:nvPr>
        </p:nvSpPr>
        <p:spPr>
          <a:xfrm>
            <a:off x="-11850" y="1236100"/>
            <a:ext cx="9144001" cy="64320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200"/>
            </a:lvl1pPr>
          </a:lstStyle>
          <a:p>
            <a:r>
              <a:t>Title Text</a:t>
            </a:r>
          </a:p>
        </p:txBody>
      </p:sp>
      <p:sp>
        <p:nvSpPr>
          <p:cNvPr id="3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05354" y="3557166"/>
            <a:ext cx="2113501" cy="1483201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 algn="ctr">
              <a:buClrTx/>
              <a:buSzTx/>
              <a:buFontTx/>
              <a:buNone/>
            </a:lvl1pPr>
            <a:lvl2pPr marL="317500" indent="279400" algn="ctr">
              <a:buClrTx/>
              <a:buSzTx/>
              <a:buFontTx/>
              <a:buNone/>
            </a:lvl2pPr>
            <a:lvl3pPr marL="317500" indent="742950" algn="ctr">
              <a:buClrTx/>
              <a:buSzTx/>
              <a:buFontTx/>
              <a:buNone/>
            </a:lvl3pPr>
            <a:lvl4pPr marL="317500" indent="1200150" algn="ctr">
              <a:buClrTx/>
              <a:buSzTx/>
              <a:buFontTx/>
              <a:buNone/>
            </a:lvl4pPr>
            <a:lvl5pPr marL="317500" indent="1663700" algn="ctr"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Title Text"/>
          <p:cNvSpPr txBox="1">
            <a:spLocks noGrp="1"/>
          </p:cNvSpPr>
          <p:nvPr>
            <p:ph type="title"/>
          </p:nvPr>
        </p:nvSpPr>
        <p:spPr>
          <a:xfrm>
            <a:off x="1105351" y="3687467"/>
            <a:ext cx="2113501" cy="8595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1400">
                <a:solidFill>
                  <a:srgbClr val="66666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80600" y="4494733"/>
            <a:ext cx="2363100" cy="859500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 algn="ctr">
              <a:buClrTx/>
              <a:buSzTx/>
              <a:buFontTx/>
              <a:buNone/>
              <a:defRPr sz="1200"/>
            </a:lvl1pPr>
            <a:lvl2pPr marL="317500" indent="279400" algn="ctr">
              <a:buClrTx/>
              <a:buSzTx/>
              <a:buFontTx/>
              <a:buNone/>
              <a:defRPr sz="1200"/>
            </a:lvl2pPr>
            <a:lvl3pPr marL="317500" indent="742950" algn="ctr">
              <a:buClrTx/>
              <a:buSzTx/>
              <a:buFontTx/>
              <a:buNone/>
              <a:defRPr sz="1200"/>
            </a:lvl3pPr>
            <a:lvl4pPr marL="317500" indent="1200150" algn="ctr">
              <a:buClrTx/>
              <a:buSzTx/>
              <a:buFontTx/>
              <a:buNone/>
              <a:defRPr sz="1200"/>
            </a:lvl4pPr>
            <a:lvl5pPr marL="317500" indent="1663700" algn="ctr">
              <a:buClrTx/>
              <a:buSzTx/>
              <a:buFontTx/>
              <a:buNone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956273" y="4626066"/>
            <a:ext cx="3483001" cy="14859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15000"/>
              </a:lnSpc>
            </a:lvl1pPr>
          </a:lstStyle>
          <a:p>
            <a:r>
              <a:t>Title Text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33299" y="4020432"/>
            <a:ext cx="4277402" cy="859501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 algn="ctr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317500" indent="279400" algn="ctr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317500" indent="742950" algn="ctr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317500" indent="1200150" algn="ctr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317500" indent="1663700" algn="ctr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9" name="Title Text"/>
          <p:cNvSpPr txBox="1">
            <a:spLocks noGrp="1"/>
          </p:cNvSpPr>
          <p:nvPr>
            <p:ph type="title"/>
          </p:nvPr>
        </p:nvSpPr>
        <p:spPr>
          <a:xfrm>
            <a:off x="0" y="3288532"/>
            <a:ext cx="9144000" cy="6432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/>
            </a:lvl1pPr>
          </a:lstStyle>
          <a:p>
            <a:r>
              <a:t>Title Text</a:t>
            </a:r>
          </a:p>
        </p:txBody>
      </p:sp>
      <p:sp>
        <p:nvSpPr>
          <p:cNvPr id="3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xx%"/>
          <p:cNvSpPr txBox="1">
            <a:spLocks noGrp="1"/>
          </p:cNvSpPr>
          <p:nvPr>
            <p:ph type="title" hasCustomPrompt="1"/>
          </p:nvPr>
        </p:nvSpPr>
        <p:spPr>
          <a:xfrm>
            <a:off x="742950" y="1650800"/>
            <a:ext cx="7729501" cy="26181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3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33299" y="4020432"/>
            <a:ext cx="4277402" cy="859501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 algn="ctr">
              <a:buClrTx/>
              <a:buSzTx/>
              <a:buFontTx/>
              <a:buNone/>
              <a:defRPr sz="1200">
                <a:solidFill>
                  <a:srgbClr val="FFFFFF"/>
                </a:solidFill>
              </a:defRPr>
            </a:lvl1pPr>
            <a:lvl2pPr marL="317500" indent="279400" algn="ctr">
              <a:buClrTx/>
              <a:buSzTx/>
              <a:buFontTx/>
              <a:buNone/>
              <a:defRPr sz="1200">
                <a:solidFill>
                  <a:srgbClr val="FFFFFF"/>
                </a:solidFill>
              </a:defRPr>
            </a:lvl2pPr>
            <a:lvl3pPr marL="317500" indent="742950" algn="ctr">
              <a:buClrTx/>
              <a:buSzTx/>
              <a:buFontTx/>
              <a:buNone/>
              <a:defRPr sz="1200">
                <a:solidFill>
                  <a:srgbClr val="FFFFFF"/>
                </a:solidFill>
              </a:defRPr>
            </a:lvl3pPr>
            <a:lvl4pPr marL="317500" indent="1200150" algn="ctr">
              <a:buClrTx/>
              <a:buSzTx/>
              <a:buFontTx/>
              <a:buNone/>
              <a:defRPr sz="1200">
                <a:solidFill>
                  <a:srgbClr val="FFFFFF"/>
                </a:solidFill>
              </a:defRPr>
            </a:lvl4pPr>
            <a:lvl5pPr marL="317500" indent="1663700" algn="ctr">
              <a:buClrTx/>
              <a:buSzTx/>
              <a:buFontTx/>
              <a:buNone/>
              <a:defRPr sz="1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xx%"/>
          <p:cNvSpPr txBox="1">
            <a:spLocks noGrp="1"/>
          </p:cNvSpPr>
          <p:nvPr>
            <p:ph type="title" hasCustomPrompt="1"/>
          </p:nvPr>
        </p:nvSpPr>
        <p:spPr>
          <a:xfrm>
            <a:off x="742950" y="1110133"/>
            <a:ext cx="7729501" cy="11853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t>xx%</a:t>
            </a:r>
          </a:p>
        </p:txBody>
      </p:sp>
      <p:sp>
        <p:nvSpPr>
          <p:cNvPr id="3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67074" y="1959332"/>
            <a:ext cx="5809802" cy="418801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 algn="ctr">
              <a:buClrTx/>
              <a:buSzTx/>
              <a:buFontTx/>
              <a:buNone/>
              <a:defRPr sz="1200">
                <a:solidFill>
                  <a:srgbClr val="FFFFFF"/>
                </a:solidFill>
              </a:defRPr>
            </a:lvl1pPr>
            <a:lvl2pPr marL="317500" indent="279400" algn="ctr">
              <a:buClrTx/>
              <a:buSzTx/>
              <a:buFontTx/>
              <a:buNone/>
              <a:defRPr sz="1200">
                <a:solidFill>
                  <a:srgbClr val="FFFFFF"/>
                </a:solidFill>
              </a:defRPr>
            </a:lvl2pPr>
            <a:lvl3pPr marL="317500" indent="742950" algn="ctr">
              <a:buClrTx/>
              <a:buSzTx/>
              <a:buFontTx/>
              <a:buNone/>
              <a:defRPr sz="1200">
                <a:solidFill>
                  <a:srgbClr val="FFFFFF"/>
                </a:solidFill>
              </a:defRPr>
            </a:lvl3pPr>
            <a:lvl4pPr marL="317500" indent="1200150" algn="ctr">
              <a:buClrTx/>
              <a:buSzTx/>
              <a:buFontTx/>
              <a:buNone/>
              <a:defRPr sz="1200">
                <a:solidFill>
                  <a:srgbClr val="FFFFFF"/>
                </a:solidFill>
              </a:defRPr>
            </a:lvl4pPr>
            <a:lvl5pPr marL="317500" indent="1663700" algn="ctr">
              <a:buClrTx/>
              <a:buSzTx/>
              <a:buFontTx/>
              <a:buNone/>
              <a:defRPr sz="1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Title Text"/>
          <p:cNvSpPr txBox="1">
            <a:spLocks noGrp="1"/>
          </p:cNvSpPr>
          <p:nvPr>
            <p:ph type="title"/>
          </p:nvPr>
        </p:nvSpPr>
        <p:spPr>
          <a:xfrm>
            <a:off x="737850" y="1307012"/>
            <a:ext cx="3571500" cy="7707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15000"/>
              </a:lnSpc>
            </a:lvl1pPr>
          </a:lstStyle>
          <a:p>
            <a:r>
              <a:t>Title Text</a:t>
            </a:r>
          </a:p>
        </p:txBody>
      </p:sp>
      <p:sp>
        <p:nvSpPr>
          <p:cNvPr id="4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37850" y="3015333"/>
            <a:ext cx="3606601" cy="2589301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 algn="ctr">
              <a:buClrTx/>
              <a:buSzTx/>
              <a:buFontTx/>
              <a:buNone/>
            </a:lvl1pPr>
            <a:lvl2pPr marL="317500" indent="279400" algn="ctr">
              <a:buClrTx/>
              <a:buSzTx/>
              <a:buFontTx/>
              <a:buNone/>
            </a:lvl2pPr>
            <a:lvl3pPr marL="317500" indent="742950" algn="ctr">
              <a:buClrTx/>
              <a:buSzTx/>
              <a:buFontTx/>
              <a:buNone/>
            </a:lvl3pPr>
            <a:lvl4pPr marL="317500" indent="1200150" algn="ctr">
              <a:buClrTx/>
              <a:buSzTx/>
              <a:buFontTx/>
              <a:buNone/>
            </a:lvl4pPr>
            <a:lvl5pPr marL="317500" indent="1663700" algn="ctr"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itle Text"/>
          <p:cNvSpPr txBox="1">
            <a:spLocks noGrp="1"/>
          </p:cNvSpPr>
          <p:nvPr>
            <p:ph type="title"/>
          </p:nvPr>
        </p:nvSpPr>
        <p:spPr>
          <a:xfrm>
            <a:off x="626078" y="1307012"/>
            <a:ext cx="3571501" cy="7707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15000"/>
              </a:lnSpc>
            </a:lvl1pPr>
          </a:lstStyle>
          <a:p>
            <a:r>
              <a:t>Title Text</a:t>
            </a:r>
          </a:p>
        </p:txBody>
      </p:sp>
      <p:sp>
        <p:nvSpPr>
          <p:cNvPr id="4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6078" y="3015333"/>
            <a:ext cx="3606601" cy="2589301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>
              <a:buClrTx/>
              <a:buSzTx/>
              <a:buFontTx/>
              <a:buNone/>
            </a:lvl1pPr>
            <a:lvl2pPr marL="317500" indent="279400">
              <a:buClrTx/>
              <a:buSzTx/>
              <a:buFontTx/>
              <a:buNone/>
            </a:lvl2pPr>
            <a:lvl3pPr marL="317500" indent="742950">
              <a:buClrTx/>
              <a:buSzTx/>
              <a:buFontTx/>
              <a:buNone/>
            </a:lvl3pPr>
            <a:lvl4pPr marL="317500" indent="1200150">
              <a:buClrTx/>
              <a:buSzTx/>
              <a:buFontTx/>
              <a:buNone/>
            </a:lvl4pPr>
            <a:lvl5pPr marL="317500" indent="1663700"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Title Text"/>
          <p:cNvSpPr txBox="1">
            <a:spLocks noGrp="1"/>
          </p:cNvSpPr>
          <p:nvPr>
            <p:ph type="title"/>
          </p:nvPr>
        </p:nvSpPr>
        <p:spPr>
          <a:xfrm>
            <a:off x="4696274" y="2300600"/>
            <a:ext cx="3055501" cy="14859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15000"/>
              </a:lnSpc>
            </a:lvl1pPr>
          </a:lstStyle>
          <a:p>
            <a:r>
              <a:t>Title Text</a:t>
            </a:r>
          </a:p>
        </p:txBody>
      </p:sp>
      <p:sp>
        <p:nvSpPr>
          <p:cNvPr id="4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696274" y="3786599"/>
            <a:ext cx="2770202" cy="770701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1pPr>
            <a:lvl2pPr marL="317500" indent="279400"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2pPr>
            <a:lvl3pPr marL="317500" indent="742950"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3pPr>
            <a:lvl4pPr marL="317500" indent="1200150"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4pPr>
            <a:lvl5pPr marL="317500" indent="1663700"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2_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Title Text"/>
          <p:cNvSpPr txBox="1">
            <a:spLocks noGrp="1"/>
          </p:cNvSpPr>
          <p:nvPr>
            <p:ph type="title"/>
          </p:nvPr>
        </p:nvSpPr>
        <p:spPr>
          <a:xfrm>
            <a:off x="1630099" y="2300600"/>
            <a:ext cx="3055501" cy="14859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lnSpc>
                <a:spcPct val="115000"/>
              </a:lnSpc>
            </a:lvl1pPr>
          </a:lstStyle>
          <a:p>
            <a:r>
              <a:t>Title Text</a:t>
            </a:r>
          </a:p>
        </p:txBody>
      </p:sp>
      <p:sp>
        <p:nvSpPr>
          <p:cNvPr id="4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15399" y="3786599"/>
            <a:ext cx="2770202" cy="770701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 algn="r"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1pPr>
            <a:lvl2pPr marL="317500" indent="279400" algn="r"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2pPr>
            <a:lvl3pPr marL="317500" indent="742950" algn="r"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3pPr>
            <a:lvl4pPr marL="317500" indent="1200150" algn="r"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4pPr>
            <a:lvl5pPr marL="317500" indent="1663700" algn="r"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570046" y="1325200"/>
            <a:ext cx="3055501" cy="14859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15000"/>
              </a:lnSpc>
            </a:lvl1pPr>
          </a:lstStyle>
          <a:p>
            <a:r>
              <a:t>Title Text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14775" y="3419700"/>
            <a:ext cx="2920801" cy="770701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>
              <a:buClrTx/>
              <a:buSzTx/>
              <a:buFontTx/>
              <a:buNone/>
            </a:lvl1pPr>
            <a:lvl2pPr marL="317500" indent="279400">
              <a:buClrTx/>
              <a:buSzTx/>
              <a:buFontTx/>
              <a:buNone/>
            </a:lvl2pPr>
            <a:lvl3pPr marL="317500" indent="742950">
              <a:buClrTx/>
              <a:buSzTx/>
              <a:buFontTx/>
              <a:buNone/>
            </a:lvl3pPr>
            <a:lvl4pPr marL="317500" indent="1200150">
              <a:buClrTx/>
              <a:buSzTx/>
              <a:buFontTx/>
              <a:buNone/>
            </a:lvl4pPr>
            <a:lvl5pPr marL="317500" indent="1663700"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Google Shape;30;p6"/>
          <p:cNvSpPr/>
          <p:nvPr/>
        </p:nvSpPr>
        <p:spPr>
          <a:xfrm>
            <a:off x="678525" y="2747433"/>
            <a:ext cx="676201" cy="1"/>
          </a:xfrm>
          <a:prstGeom prst="line">
            <a:avLst/>
          </a:prstGeom>
          <a:ln w="76200">
            <a:solidFill>
              <a:srgbClr val="87EAD9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7">
    <p:bg>
      <p:bgPr>
        <a:solidFill>
          <a:srgbClr val="D2D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Title Text"/>
          <p:cNvSpPr txBox="1">
            <a:spLocks noGrp="1"/>
          </p:cNvSpPr>
          <p:nvPr>
            <p:ph type="title"/>
          </p:nvPr>
        </p:nvSpPr>
        <p:spPr>
          <a:xfrm>
            <a:off x="2675900" y="1626712"/>
            <a:ext cx="3926100" cy="6432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4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75901" y="3397000"/>
            <a:ext cx="3136201" cy="2589301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>
              <a:buClrTx/>
              <a:buSzTx/>
              <a:buFontTx/>
              <a:buNone/>
            </a:lvl1pPr>
            <a:lvl2pPr marL="317500" indent="279400">
              <a:buClrTx/>
              <a:buSzTx/>
              <a:buFontTx/>
              <a:buNone/>
            </a:lvl2pPr>
            <a:lvl3pPr marL="317500" indent="742950">
              <a:buClrTx/>
              <a:buSzTx/>
              <a:buFontTx/>
              <a:buNone/>
            </a:lvl3pPr>
            <a:lvl4pPr marL="317500" indent="1200150">
              <a:buClrTx/>
              <a:buSzTx/>
              <a:buFontTx/>
              <a:buNone/>
            </a:lvl4pPr>
            <a:lvl5pPr marL="317500" indent="1663700"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_1_1_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Title Text"/>
          <p:cNvSpPr txBox="1">
            <a:spLocks noGrp="1"/>
          </p:cNvSpPr>
          <p:nvPr>
            <p:ph type="title"/>
          </p:nvPr>
        </p:nvSpPr>
        <p:spPr>
          <a:xfrm>
            <a:off x="783524" y="2317400"/>
            <a:ext cx="2545802" cy="22233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_1_1_1_1">
    <p:bg>
      <p:bgPr>
        <a:solidFill>
          <a:srgbClr val="85B0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224;p56"/>
          <p:cNvSpPr/>
          <p:nvPr/>
        </p:nvSpPr>
        <p:spPr>
          <a:xfrm>
            <a:off x="406949" y="555000"/>
            <a:ext cx="8330102" cy="574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60" name="Title Text"/>
          <p:cNvSpPr txBox="1">
            <a:spLocks noGrp="1"/>
          </p:cNvSpPr>
          <p:nvPr>
            <p:ph type="title"/>
          </p:nvPr>
        </p:nvSpPr>
        <p:spPr>
          <a:xfrm>
            <a:off x="783524" y="828666"/>
            <a:ext cx="7618202" cy="524701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4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143070724_2880x2159.jpeg"/>
          <p:cNvSpPr>
            <a:spLocks noGrp="1"/>
          </p:cNvSpPr>
          <p:nvPr>
            <p:ph type="pic" idx="21"/>
          </p:nvPr>
        </p:nvSpPr>
        <p:spPr>
          <a:xfrm>
            <a:off x="0" y="0"/>
            <a:ext cx="9148235" cy="685800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2675" y="6553171"/>
            <a:ext cx="211240" cy="207823"/>
          </a:xfrm>
          <a:prstGeom prst="rect">
            <a:avLst/>
          </a:prstGeom>
        </p:spPr>
        <p:txBody>
          <a:bodyPr lIns="35718" tIns="35718" rIns="35718" bIns="35718"/>
          <a:lstStyle>
            <a:lvl1pPr defTabSz="410765">
              <a:defRPr sz="9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2675" y="6553171"/>
            <a:ext cx="211240" cy="207823"/>
          </a:xfrm>
          <a:prstGeom prst="rect">
            <a:avLst/>
          </a:prstGeom>
        </p:spPr>
        <p:txBody>
          <a:bodyPr lIns="35718" tIns="35718" rIns="35718" bIns="35718"/>
          <a:lstStyle>
            <a:lvl1pPr defTabSz="410765">
              <a:defRPr sz="9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0" y="288299"/>
            <a:ext cx="9144000" cy="12183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200"/>
            </a:lvl1pPr>
          </a:lstStyle>
          <a:p>
            <a:r>
              <a:t>Title Text</a:t>
            </a:r>
          </a:p>
        </p:txBody>
      </p:sp>
      <p:sp>
        <p:nvSpPr>
          <p:cNvPr id="6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36869" y="2539900"/>
            <a:ext cx="5877001" cy="3336000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0" y="288299"/>
            <a:ext cx="9144000" cy="12183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200"/>
            </a:lvl1pPr>
          </a:lstStyle>
          <a:p>
            <a:r>
              <a:t>Title Text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itle Text"/>
          <p:cNvSpPr txBox="1">
            <a:spLocks noGrp="1"/>
          </p:cNvSpPr>
          <p:nvPr>
            <p:ph type="title"/>
          </p:nvPr>
        </p:nvSpPr>
        <p:spPr>
          <a:xfrm>
            <a:off x="4598899" y="1030799"/>
            <a:ext cx="3888001" cy="1608901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98899" y="3957606"/>
            <a:ext cx="2920801" cy="770701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>
              <a:buClrTx/>
              <a:buSzTx/>
              <a:buFontTx/>
              <a:buNone/>
            </a:lvl1pPr>
            <a:lvl2pPr marL="317500" indent="279400">
              <a:buClrTx/>
              <a:buSzTx/>
              <a:buFontTx/>
              <a:buNone/>
            </a:lvl2pPr>
            <a:lvl3pPr marL="317500" indent="742950">
              <a:buClrTx/>
              <a:buSzTx/>
              <a:buFontTx/>
              <a:buNone/>
            </a:lvl3pPr>
            <a:lvl4pPr marL="317500" indent="1200150">
              <a:buClrTx/>
              <a:buSzTx/>
              <a:buFontTx/>
              <a:buNone/>
            </a:lvl4pPr>
            <a:lvl5pPr marL="317500" indent="1663700"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 Text"/>
          <p:cNvSpPr txBox="1">
            <a:spLocks noGrp="1"/>
          </p:cNvSpPr>
          <p:nvPr>
            <p:ph type="title"/>
          </p:nvPr>
        </p:nvSpPr>
        <p:spPr>
          <a:xfrm>
            <a:off x="1113227" y="2095400"/>
            <a:ext cx="3169501" cy="8595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800">
                <a:solidFill>
                  <a:srgbClr val="66666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13229" y="2902667"/>
            <a:ext cx="3101401" cy="1483200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177800">
              <a:buClrTx/>
              <a:buSzTx/>
              <a:buFontTx/>
              <a:buNone/>
            </a:lvl1pPr>
            <a:lvl2pPr marL="317500" indent="279400">
              <a:buClrTx/>
              <a:buSzTx/>
              <a:buFontTx/>
              <a:buNone/>
            </a:lvl2pPr>
            <a:lvl3pPr marL="317500" indent="742950">
              <a:buClrTx/>
              <a:buSzTx/>
              <a:buFontTx/>
              <a:buNone/>
            </a:lvl3pPr>
            <a:lvl4pPr marL="317500" indent="1200150">
              <a:buClrTx/>
              <a:buSzTx/>
              <a:buFontTx/>
              <a:buNone/>
            </a:lvl4pPr>
            <a:lvl5pPr marL="317500" indent="1663700"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  <p:sldLayoutId id="2147483703" r:id="rId54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434343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434343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434343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434343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434343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434343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434343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434343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434343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175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99999"/>
        </a:buClr>
        <a:buSzPts val="1400"/>
        <a:buFont typeface="Arial"/>
        <a:buChar char="●"/>
        <a:tabLst/>
        <a:defRPr sz="1400" b="0" i="0" u="none" strike="noStrike" cap="none" spc="0" baseline="0">
          <a:solidFill>
            <a:srgbClr val="999999"/>
          </a:solidFill>
          <a:uFillTx/>
          <a:latin typeface="+mj-lt"/>
          <a:ea typeface="+mj-ea"/>
          <a:cs typeface="+mj-cs"/>
          <a:sym typeface="Arial"/>
        </a:defRPr>
      </a:lvl1pPr>
      <a:lvl2pPr marL="914400" marR="0" indent="-3175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99999"/>
        </a:buClr>
        <a:buSzPts val="1400"/>
        <a:buFont typeface="Arial"/>
        <a:buChar char="○"/>
        <a:tabLst/>
        <a:defRPr sz="1400" b="0" i="0" u="none" strike="noStrike" cap="none" spc="0" baseline="0">
          <a:solidFill>
            <a:srgbClr val="999999"/>
          </a:solidFill>
          <a:uFillTx/>
          <a:latin typeface="+mj-lt"/>
          <a:ea typeface="+mj-ea"/>
          <a:cs typeface="+mj-cs"/>
          <a:sym typeface="Arial"/>
        </a:defRPr>
      </a:lvl2pPr>
      <a:lvl3pPr marL="1395534" marR="0" indent="-335084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99999"/>
        </a:buClr>
        <a:buSzPts val="1400"/>
        <a:buFont typeface="Arial"/>
        <a:buChar char="■"/>
        <a:tabLst/>
        <a:defRPr sz="1400" b="0" i="0" u="none" strike="noStrike" cap="none" spc="0" baseline="0">
          <a:solidFill>
            <a:srgbClr val="999999"/>
          </a:solidFill>
          <a:uFillTx/>
          <a:latin typeface="+mj-lt"/>
          <a:ea typeface="+mj-ea"/>
          <a:cs typeface="+mj-cs"/>
          <a:sym typeface="Arial"/>
        </a:defRPr>
      </a:lvl3pPr>
      <a:lvl4pPr marL="1852734" marR="0" indent="-335084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99999"/>
        </a:buClr>
        <a:buSzPts val="1400"/>
        <a:buFont typeface="Arial"/>
        <a:buChar char="●"/>
        <a:tabLst/>
        <a:defRPr sz="1400" b="0" i="0" u="none" strike="noStrike" cap="none" spc="0" baseline="0">
          <a:solidFill>
            <a:srgbClr val="999999"/>
          </a:solidFill>
          <a:uFillTx/>
          <a:latin typeface="+mj-lt"/>
          <a:ea typeface="+mj-ea"/>
          <a:cs typeface="+mj-cs"/>
          <a:sym typeface="Arial"/>
        </a:defRPr>
      </a:lvl4pPr>
      <a:lvl5pPr marL="2336800" marR="0" indent="-355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99999"/>
        </a:buClr>
        <a:buSzPts val="1400"/>
        <a:buFont typeface="Arial"/>
        <a:buChar char="○"/>
        <a:tabLst/>
        <a:defRPr sz="1400" b="0" i="0" u="none" strike="noStrike" cap="none" spc="0" baseline="0">
          <a:solidFill>
            <a:srgbClr val="999999"/>
          </a:solidFill>
          <a:uFillTx/>
          <a:latin typeface="+mj-lt"/>
          <a:ea typeface="+mj-ea"/>
          <a:cs typeface="+mj-cs"/>
          <a:sym typeface="Arial"/>
        </a:defRPr>
      </a:lvl5pPr>
      <a:lvl6pPr marL="2794000" marR="0" indent="-355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99999"/>
        </a:buClr>
        <a:buSzPts val="1400"/>
        <a:buFont typeface="Arial"/>
        <a:buChar char="■"/>
        <a:tabLst/>
        <a:defRPr sz="1400" b="0" i="0" u="none" strike="noStrike" cap="none" spc="0" baseline="0">
          <a:solidFill>
            <a:srgbClr val="999999"/>
          </a:solidFill>
          <a:uFillTx/>
          <a:latin typeface="+mj-lt"/>
          <a:ea typeface="+mj-ea"/>
          <a:cs typeface="+mj-cs"/>
          <a:sym typeface="Arial"/>
        </a:defRPr>
      </a:lvl6pPr>
      <a:lvl7pPr marL="3281795" marR="0" indent="-379845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99999"/>
        </a:buClr>
        <a:buSzPts val="1400"/>
        <a:buFont typeface="Arial"/>
        <a:buChar char="●"/>
        <a:tabLst/>
        <a:defRPr sz="1400" b="0" i="0" u="none" strike="noStrike" cap="none" spc="0" baseline="0">
          <a:solidFill>
            <a:srgbClr val="999999"/>
          </a:solidFill>
          <a:uFillTx/>
          <a:latin typeface="+mj-lt"/>
          <a:ea typeface="+mj-ea"/>
          <a:cs typeface="+mj-cs"/>
          <a:sym typeface="Arial"/>
        </a:defRPr>
      </a:lvl7pPr>
      <a:lvl8pPr marL="3738995" marR="0" indent="-379845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99999"/>
        </a:buClr>
        <a:buSzPts val="1400"/>
        <a:buFont typeface="Arial"/>
        <a:buChar char="○"/>
        <a:tabLst/>
        <a:defRPr sz="1400" b="0" i="0" u="none" strike="noStrike" cap="none" spc="0" baseline="0">
          <a:solidFill>
            <a:srgbClr val="999999"/>
          </a:solidFill>
          <a:uFillTx/>
          <a:latin typeface="+mj-lt"/>
          <a:ea typeface="+mj-ea"/>
          <a:cs typeface="+mj-cs"/>
          <a:sym typeface="Arial"/>
        </a:defRPr>
      </a:lvl8pPr>
      <a:lvl9pPr marL="4231640" marR="0" indent="-40894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99999"/>
        </a:buClr>
        <a:buSzPts val="1400"/>
        <a:buFont typeface="Arial"/>
        <a:buChar char="■"/>
        <a:tabLst/>
        <a:defRPr sz="1400" b="0" i="0" u="none" strike="noStrike" cap="none" spc="0" baseline="0">
          <a:solidFill>
            <a:srgbClr val="999999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hypothes.is" TargetMode="External"/><Relationship Id="rId2" Type="http://schemas.openxmlformats.org/officeDocument/2006/relationships/hyperlink" Target="http://annotationstudio.org" TargetMode="Externa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5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annotationstudio.org" TargetMode="External"/><Relationship Id="rId2" Type="http://schemas.openxmlformats.org/officeDocument/2006/relationships/hyperlink" Target="mailto:fendt@mit.edu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eleanor.lib.gla.ac.uk/record=b3002489" TargetMode="Externa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230;p57"/>
          <p:cNvSpPr/>
          <p:nvPr/>
        </p:nvSpPr>
        <p:spPr>
          <a:xfrm>
            <a:off x="676299" y="428266"/>
            <a:ext cx="4885502" cy="5908802"/>
          </a:xfrm>
          <a:prstGeom prst="rect">
            <a:avLst/>
          </a:prstGeom>
          <a:solidFill>
            <a:srgbClr val="93C01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434343"/>
                </a:solidFill>
              </a:defRPr>
            </a:pPr>
            <a:endParaRPr/>
          </a:p>
        </p:txBody>
      </p:sp>
      <p:grpSp>
        <p:nvGrpSpPr>
          <p:cNvPr id="488" name="Google Shape;231;p57"/>
          <p:cNvGrpSpPr/>
          <p:nvPr/>
        </p:nvGrpSpPr>
        <p:grpSpPr>
          <a:xfrm>
            <a:off x="1196600" y="1681174"/>
            <a:ext cx="5544601" cy="2469603"/>
            <a:chOff x="0" y="-1"/>
            <a:chExt cx="5544600" cy="2469602"/>
          </a:xfrm>
        </p:grpSpPr>
        <p:sp>
          <p:nvSpPr>
            <p:cNvPr id="486" name="Rectangle"/>
            <p:cNvSpPr/>
            <p:nvPr/>
          </p:nvSpPr>
          <p:spPr>
            <a:xfrm>
              <a:off x="0" y="-1"/>
              <a:ext cx="5544600" cy="2469602"/>
            </a:xfrm>
            <a:prstGeom prst="rect">
              <a:avLst/>
            </a:prstGeom>
            <a:noFill/>
            <a:ln w="38100" cap="flat">
              <a:solidFill>
                <a:srgbClr val="53535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400" b="1">
                  <a:solidFill>
                    <a:srgbClr val="434343"/>
                  </a:solidFill>
                </a:defRPr>
              </a:pPr>
              <a:endParaRPr/>
            </a:p>
          </p:txBody>
        </p:sp>
        <p:sp>
          <p:nvSpPr>
            <p:cNvPr id="487" name="Beyond Annotation…"/>
            <p:cNvSpPr txBox="1"/>
            <p:nvPr/>
          </p:nvSpPr>
          <p:spPr>
            <a:xfrm>
              <a:off x="19050" y="373043"/>
              <a:ext cx="5506500" cy="17235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indent="457200">
                <a:defRPr sz="3400" b="1" cap="all">
                  <a:solidFill>
                    <a:srgbClr val="434343"/>
                  </a:solidFill>
                </a:defRPr>
              </a:pPr>
              <a:r>
                <a:rPr dirty="0"/>
                <a:t>Beyond Annotation</a:t>
              </a:r>
            </a:p>
            <a:p>
              <a:pPr indent="457200">
                <a:defRPr sz="3300" b="1">
                  <a:solidFill>
                    <a:srgbClr val="434343"/>
                  </a:solidFill>
                </a:defRPr>
              </a:pPr>
              <a:r>
                <a:rPr dirty="0"/>
                <a:t>Learning through Close </a:t>
              </a:r>
              <a:r>
                <a:rPr lang="de-DE" dirty="0"/>
                <a:t>  </a:t>
              </a:r>
              <a:br>
                <a:rPr lang="de-DE" dirty="0"/>
              </a:br>
              <a:r>
                <a:rPr lang="de-DE" dirty="0"/>
                <a:t>    </a:t>
              </a:r>
              <a:r>
                <a:rPr dirty="0"/>
                <a:t>Reading of Media Texts</a:t>
              </a:r>
            </a:p>
          </p:txBody>
        </p:sp>
      </p:grpSp>
      <p:sp>
        <p:nvSpPr>
          <p:cNvPr id="489" name="Google Shape;232;p57"/>
          <p:cNvSpPr txBox="1"/>
          <p:nvPr/>
        </p:nvSpPr>
        <p:spPr>
          <a:xfrm>
            <a:off x="1107399" y="4282349"/>
            <a:ext cx="4327802" cy="998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>
              <a:lnSpc>
                <a:spcPct val="115000"/>
              </a:lnSpc>
              <a:defRPr sz="1800">
                <a:solidFill>
                  <a:srgbClr val="FFFFFF"/>
                </a:solidFill>
              </a:defRPr>
            </a:pPr>
            <a:r>
              <a:rPr dirty="0" err="1"/>
              <a:t>Ponente</a:t>
            </a:r>
            <a:r>
              <a:rPr dirty="0"/>
              <a:t>: DR. KURT FENDT</a:t>
            </a:r>
          </a:p>
          <a:p>
            <a:pPr>
              <a:lnSpc>
                <a:spcPct val="115000"/>
              </a:lnSpc>
              <a:defRPr>
                <a:solidFill>
                  <a:srgbClr val="FFFFFF"/>
                </a:solidFill>
              </a:defRPr>
            </a:pPr>
            <a:r>
              <a:rPr dirty="0" err="1"/>
              <a:t>Conductora</a:t>
            </a:r>
            <a:r>
              <a:rPr dirty="0"/>
              <a:t>: María Sánchez (</a:t>
            </a:r>
            <a:r>
              <a:rPr dirty="0" err="1"/>
              <a:t>Innovación</a:t>
            </a:r>
            <a:r>
              <a:rPr dirty="0"/>
              <a:t> UNIA)</a:t>
            </a:r>
          </a:p>
          <a:p>
            <a:pPr>
              <a:lnSpc>
                <a:spcPct val="115000"/>
              </a:lnSpc>
              <a:defRPr>
                <a:solidFill>
                  <a:srgbClr val="FFFFFF"/>
                </a:solidFill>
              </a:defRPr>
            </a:pPr>
            <a:r>
              <a:rPr dirty="0" err="1"/>
              <a:t>Fecha</a:t>
            </a:r>
            <a:r>
              <a:rPr dirty="0"/>
              <a:t>: </a:t>
            </a:r>
            <a:r>
              <a:rPr lang="es-ES" dirty="0" smtClean="0"/>
              <a:t>21/06</a:t>
            </a:r>
            <a:r>
              <a:rPr dirty="0" smtClean="0"/>
              <a:t>/2021</a:t>
            </a:r>
            <a:endParaRPr dirty="0"/>
          </a:p>
        </p:txBody>
      </p:sp>
      <p:sp>
        <p:nvSpPr>
          <p:cNvPr id="490" name="Google Shape;233;p57"/>
          <p:cNvSpPr txBox="1"/>
          <p:nvPr/>
        </p:nvSpPr>
        <p:spPr>
          <a:xfrm>
            <a:off x="1127643" y="1136754"/>
            <a:ext cx="5475602" cy="442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lnSpc>
                <a:spcPct val="115000"/>
              </a:lnSpc>
              <a:defRPr sz="1800">
                <a:solidFill>
                  <a:srgbClr val="434343"/>
                </a:solidFill>
              </a:defRPr>
            </a:lvl1pPr>
          </a:lstStyle>
          <a:p>
            <a:r>
              <a:t>#WEBINARSUNIA</a:t>
            </a:r>
          </a:p>
        </p:txBody>
      </p:sp>
      <p:pic>
        <p:nvPicPr>
          <p:cNvPr id="491" name="Google Shape;234;p57" descr="Google Shape;234;p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99" y="6403123"/>
            <a:ext cx="668152" cy="233701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Google Shape;235;p57"/>
          <p:cNvSpPr txBox="1"/>
          <p:nvPr/>
        </p:nvSpPr>
        <p:spPr>
          <a:xfrm>
            <a:off x="1107790" y="5370075"/>
            <a:ext cx="4265102" cy="1062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>
              <a:lnSpc>
                <a:spcPct val="115000"/>
              </a:lnSpc>
              <a:defRPr sz="1000">
                <a:solidFill>
                  <a:srgbClr val="434343"/>
                </a:solidFill>
              </a:defRPr>
            </a:pPr>
            <a:r>
              <a:t>Webinars sobre e-learning, innovación y competencias digitales. Plan de formación y apoyo al profesorado 2021-22</a:t>
            </a:r>
          </a:p>
          <a:p>
            <a:pPr>
              <a:lnSpc>
                <a:spcPct val="115000"/>
              </a:lnSpc>
            </a:pPr>
            <a:endParaRPr sz="900">
              <a:solidFill>
                <a:srgbClr val="434343"/>
              </a:solidFill>
            </a:endParaRPr>
          </a:p>
          <a:p>
            <a:pPr>
              <a:lnSpc>
                <a:spcPct val="115000"/>
              </a:lnSpc>
              <a:defRPr sz="900">
                <a:solidFill>
                  <a:srgbClr val="434343"/>
                </a:solidFill>
              </a:defRPr>
            </a:pPr>
            <a:r>
              <a:t>Área de Innovación (@uniainnova)/ Vicerrectorado de Innovación Docente y Digitalización. Universidad Internacional de Andalucía</a:t>
            </a:r>
          </a:p>
        </p:txBody>
      </p:sp>
      <p:pic>
        <p:nvPicPr>
          <p:cNvPr id="493" name="Google Shape;236;p57" descr="Google Shape;236;p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225" y="5213687"/>
            <a:ext cx="1375426" cy="13754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271;p60"/>
          <p:cNvSpPr/>
          <p:nvPr/>
        </p:nvSpPr>
        <p:spPr>
          <a:xfrm>
            <a:off x="1430399" y="871800"/>
            <a:ext cx="6283202" cy="51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52" name="Google Shape;272;p60"/>
          <p:cNvSpPr txBox="1">
            <a:spLocks noGrp="1"/>
          </p:cNvSpPr>
          <p:nvPr>
            <p:ph type="body" sz="quarter" idx="1"/>
          </p:nvPr>
        </p:nvSpPr>
        <p:spPr>
          <a:xfrm>
            <a:off x="2675901" y="3397000"/>
            <a:ext cx="3561937" cy="25893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defRPr sz="1500"/>
            </a:pPr>
            <a:r>
              <a:rPr sz="1600" dirty="0"/>
              <a:t>A prime example of this dialogue embedded in print is the Talmud. </a:t>
            </a:r>
          </a:p>
          <a:p>
            <a:pPr marL="0" indent="0">
              <a:defRPr sz="1500"/>
            </a:pPr>
            <a:endParaRPr sz="1600" dirty="0"/>
          </a:p>
          <a:p>
            <a:pPr marL="0" indent="0">
              <a:defRPr sz="1500"/>
            </a:pPr>
            <a:r>
              <a:rPr sz="1600" dirty="0"/>
              <a:t>A modern example is Doug </a:t>
            </a:r>
            <a:r>
              <a:rPr sz="1600" dirty="0" err="1"/>
              <a:t>Dorst</a:t>
            </a:r>
            <a:r>
              <a:rPr sz="1600" dirty="0"/>
              <a:t> and J. J. Abrams’ 2013 book:</a:t>
            </a:r>
          </a:p>
          <a:p>
            <a:pPr marL="0" indent="0">
              <a:defRPr sz="1500"/>
            </a:pPr>
            <a:r>
              <a:rPr sz="1600" i="1" dirty="0"/>
              <a:t>S. - Ship of Theseus</a:t>
            </a:r>
            <a:r>
              <a:rPr sz="1600" dirty="0"/>
              <a:t>.</a:t>
            </a:r>
          </a:p>
        </p:txBody>
      </p:sp>
      <p:sp>
        <p:nvSpPr>
          <p:cNvPr id="553" name="Google Shape;273;p60"/>
          <p:cNvSpPr txBox="1">
            <a:spLocks noGrp="1"/>
          </p:cNvSpPr>
          <p:nvPr>
            <p:ph type="title"/>
          </p:nvPr>
        </p:nvSpPr>
        <p:spPr>
          <a:xfrm>
            <a:off x="2675900" y="1626680"/>
            <a:ext cx="3926100" cy="16173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03504">
              <a:defRPr sz="2376"/>
            </a:lvl1pPr>
          </a:lstStyle>
          <a:p>
            <a:r>
              <a:t>Annotation created a dialogue not only between reader and text but also between readers.</a:t>
            </a:r>
          </a:p>
        </p:txBody>
      </p:sp>
      <p:sp>
        <p:nvSpPr>
          <p:cNvPr id="554" name="Google Shape;274;p60"/>
          <p:cNvSpPr/>
          <p:nvPr/>
        </p:nvSpPr>
        <p:spPr>
          <a:xfrm>
            <a:off x="1134775" y="1828600"/>
            <a:ext cx="1442701" cy="531901"/>
          </a:xfrm>
          <a:prstGeom prst="rect">
            <a:avLst/>
          </a:prstGeom>
          <a:solidFill>
            <a:srgbClr val="D2D700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pesahim.jpg" descr="pesah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361" y="0"/>
            <a:ext cx="5647278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Ship of Theseus Book.png" descr="Ship of Theseus Boo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37" y="-1"/>
            <a:ext cx="7987125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S. - Ship of Theseus by Doug Dorst and J. J. Abrams, 2013"/>
          <p:cNvSpPr txBox="1"/>
          <p:nvPr/>
        </p:nvSpPr>
        <p:spPr>
          <a:xfrm>
            <a:off x="2851308" y="6530037"/>
            <a:ext cx="3441384" cy="220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defTabSz="321468">
              <a:defRPr sz="1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i="1"/>
              <a:t>S. - Ship of Theseus</a:t>
            </a:r>
            <a:r>
              <a:t> by Doug Dorst and J. J. Abrams, 2013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271;p60"/>
          <p:cNvSpPr/>
          <p:nvPr/>
        </p:nvSpPr>
        <p:spPr>
          <a:xfrm>
            <a:off x="1430399" y="871800"/>
            <a:ext cx="6283202" cy="51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62" name="Google Shape;272;p60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defRPr sz="1500"/>
            </a:pPr>
            <a:r>
              <a:rPr sz="1600" dirty="0"/>
              <a:t>Let’s look at Herman Melville’s revision process in his manuscript of </a:t>
            </a:r>
            <a:r>
              <a:rPr sz="1600" i="1" dirty="0"/>
              <a:t>Billy Budd</a:t>
            </a:r>
            <a:r>
              <a:rPr sz="1600" dirty="0"/>
              <a:t>. </a:t>
            </a:r>
          </a:p>
          <a:p>
            <a:pPr marL="0" indent="0">
              <a:defRPr sz="1500"/>
            </a:pPr>
            <a:r>
              <a:rPr sz="1600" dirty="0"/>
              <a:t>He reads, re-reads, and edits at the same time.</a:t>
            </a:r>
          </a:p>
        </p:txBody>
      </p:sp>
      <p:sp>
        <p:nvSpPr>
          <p:cNvPr id="563" name="Google Shape;273;p60"/>
          <p:cNvSpPr txBox="1">
            <a:spLocks noGrp="1"/>
          </p:cNvSpPr>
          <p:nvPr>
            <p:ph type="title"/>
          </p:nvPr>
        </p:nvSpPr>
        <p:spPr>
          <a:xfrm>
            <a:off x="2675900" y="1626680"/>
            <a:ext cx="3926100" cy="16173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22959">
              <a:defRPr sz="3239"/>
            </a:lvl1pPr>
          </a:lstStyle>
          <a:p>
            <a:r>
              <a:t>Annotations reveal the reading and thinking process.</a:t>
            </a:r>
          </a:p>
        </p:txBody>
      </p:sp>
      <p:sp>
        <p:nvSpPr>
          <p:cNvPr id="564" name="Google Shape;274;p60"/>
          <p:cNvSpPr/>
          <p:nvPr/>
        </p:nvSpPr>
        <p:spPr>
          <a:xfrm>
            <a:off x="1134775" y="1828600"/>
            <a:ext cx="1442701" cy="531901"/>
          </a:xfrm>
          <a:prstGeom prst="rect">
            <a:avLst/>
          </a:prstGeom>
          <a:solidFill>
            <a:srgbClr val="D2D700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Herman Melville: Billy Budd Manuscript, Leaf 7, Handsome Sailor, Revision Sequence 1 (John Bryant, Hofstra University)"/>
          <p:cNvSpPr txBox="1"/>
          <p:nvPr/>
        </p:nvSpPr>
        <p:spPr>
          <a:xfrm>
            <a:off x="754476" y="6393121"/>
            <a:ext cx="6898451" cy="220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defTabSz="321468">
              <a:defRPr sz="1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Herman Melville: </a:t>
            </a:r>
            <a:r>
              <a:rPr i="1"/>
              <a:t>Billy Budd Manuscript</a:t>
            </a:r>
            <a:r>
              <a:t>, Leaf 7, Handsome Sailor, Revision Sequence 1 (John Bryant, Hofstra University)</a:t>
            </a:r>
          </a:p>
        </p:txBody>
      </p:sp>
      <p:grpSp>
        <p:nvGrpSpPr>
          <p:cNvPr id="571" name="Group 18"/>
          <p:cNvGrpSpPr/>
          <p:nvPr/>
        </p:nvGrpSpPr>
        <p:grpSpPr>
          <a:xfrm>
            <a:off x="772985" y="329816"/>
            <a:ext cx="7237955" cy="5922296"/>
            <a:chOff x="0" y="0"/>
            <a:chExt cx="7237954" cy="5922294"/>
          </a:xfrm>
        </p:grpSpPr>
        <p:pic>
          <p:nvPicPr>
            <p:cNvPr id="567" name="Picture 20" descr="Pictur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776741" cy="5922295"/>
            </a:xfrm>
            <a:prstGeom prst="rect">
              <a:avLst/>
            </a:prstGeom>
            <a:ln w="25400" cap="sq">
              <a:solidFill>
                <a:srgbClr val="000000"/>
              </a:solidFill>
              <a:prstDash val="solid"/>
              <a:miter lim="800000"/>
            </a:ln>
            <a:effectLst>
              <a:outerShdw blurRad="25400" dist="25400" dir="2700000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68" name="Picture 22" descr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4948" y="1738429"/>
              <a:ext cx="5693007" cy="1644329"/>
            </a:xfrm>
            <a:prstGeom prst="rect">
              <a:avLst/>
            </a:prstGeom>
            <a:ln w="25400" cap="sq">
              <a:solidFill>
                <a:srgbClr val="000000"/>
              </a:solidFill>
              <a:prstDash val="solid"/>
              <a:miter lim="800000"/>
            </a:ln>
            <a:effectLst>
              <a:outerShdw blurRad="25400" dist="25400" dir="2700000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69" name="Straight Arrow Connector 23"/>
            <p:cNvSpPr/>
            <p:nvPr/>
          </p:nvSpPr>
          <p:spPr>
            <a:xfrm>
              <a:off x="4392176" y="1152282"/>
              <a:ext cx="982263" cy="397029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321468">
                <a:defRPr sz="12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70" name="Straight Arrow Connector 24"/>
            <p:cNvSpPr/>
            <p:nvPr/>
          </p:nvSpPr>
          <p:spPr>
            <a:xfrm>
              <a:off x="392704" y="1690673"/>
              <a:ext cx="1009825" cy="1235553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321468">
                <a:defRPr sz="12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572" name="TextBox 21"/>
          <p:cNvSpPr txBox="1"/>
          <p:nvPr/>
        </p:nvSpPr>
        <p:spPr>
          <a:xfrm>
            <a:off x="5662384" y="4110663"/>
            <a:ext cx="3375423" cy="710854"/>
          </a:xfrm>
          <a:prstGeom prst="rect">
            <a:avLst/>
          </a:prstGeom>
          <a:solidFill>
            <a:srgbClr val="B2A78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146" tIns="32146" rIns="32146" bIns="32146">
            <a:spAutoFit/>
          </a:bodyPr>
          <a:lstStyle/>
          <a:p>
            <a:pPr marL="320039" indent="-320039" defTabSz="321468">
              <a:buSzPct val="100000"/>
              <a:buAutoNum type="arabicPeriod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the </a:t>
            </a:r>
            <a:r>
              <a:rPr strike="sngStrike"/>
              <a:t>white</a:t>
            </a:r>
            <a:r>
              <a:t> forecastle-magnate</a:t>
            </a:r>
          </a:p>
          <a:p>
            <a:pPr marL="320039" indent="-320039" defTabSz="321468">
              <a:buSzPct val="100000"/>
              <a:buAutoNum type="arabicPeriod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the [. . .] </a:t>
            </a:r>
            <a:r>
              <a:rPr strike="sngStrike"/>
              <a:t>forecastle-magnate</a:t>
            </a:r>
          </a:p>
          <a:p>
            <a:pPr marL="320039" indent="-320039" defTabSz="321468">
              <a:buSzPct val="100000"/>
              <a:buAutoNum type="arabicPeriod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the [. . .] handsome sailor</a:t>
            </a:r>
          </a:p>
        </p:txBody>
      </p:sp>
      <p:sp>
        <p:nvSpPr>
          <p:cNvPr id="573" name="Oval 13"/>
          <p:cNvSpPr/>
          <p:nvPr/>
        </p:nvSpPr>
        <p:spPr>
          <a:xfrm>
            <a:off x="6061561" y="2127568"/>
            <a:ext cx="1928439" cy="661119"/>
          </a:xfrm>
          <a:prstGeom prst="ellipse">
            <a:avLst/>
          </a:prstGeom>
          <a:gradFill>
            <a:gsLst>
              <a:gs pos="0">
                <a:srgbClr val="3F80CE">
                  <a:alpha val="21000"/>
                </a:srgbClr>
              </a:gs>
              <a:gs pos="100000">
                <a:srgbClr val="A2C3FF">
                  <a:alpha val="21000"/>
                </a:srgbClr>
              </a:gs>
            </a:gsLst>
            <a:lin ang="16200000"/>
          </a:gradFill>
          <a:ln w="3175">
            <a:solidFill>
              <a:srgbClr val="4A7EBB"/>
            </a:solidFill>
          </a:ln>
          <a:effectLst>
            <a:outerShdw blurRad="25400" dist="12700" dir="5400000" rotWithShape="0">
              <a:srgbClr val="000000">
                <a:alpha val="35000"/>
              </a:srgbClr>
            </a:outerShdw>
          </a:effectLst>
        </p:spPr>
        <p:txBody>
          <a:bodyPr lIns="32146" tIns="32146" rIns="32146" bIns="32146" anchor="ctr"/>
          <a:lstStyle/>
          <a:p>
            <a:pPr algn="ctr" defTabSz="321468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Herman Melville: Billy Budd Manuscript, Leaf 7, Handsome Sailor, Revision Sequence 2 (John Bryant, Hofstra University)"/>
          <p:cNvSpPr txBox="1"/>
          <p:nvPr/>
        </p:nvSpPr>
        <p:spPr>
          <a:xfrm>
            <a:off x="754476" y="6393121"/>
            <a:ext cx="6898451" cy="220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defTabSz="321468">
              <a:defRPr sz="1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Herman Melville: </a:t>
            </a:r>
            <a:r>
              <a:rPr i="1"/>
              <a:t>Billy Budd Manuscript</a:t>
            </a:r>
            <a:r>
              <a:t>, Leaf 7, Handsome Sailor, Revision Sequence 2 (John Bryant, Hofstra University)</a:t>
            </a:r>
          </a:p>
        </p:txBody>
      </p:sp>
      <p:grpSp>
        <p:nvGrpSpPr>
          <p:cNvPr id="580" name="Group 22"/>
          <p:cNvGrpSpPr/>
          <p:nvPr/>
        </p:nvGrpSpPr>
        <p:grpSpPr>
          <a:xfrm>
            <a:off x="783415" y="348302"/>
            <a:ext cx="7274972" cy="5952583"/>
            <a:chOff x="0" y="0"/>
            <a:chExt cx="7274971" cy="5952582"/>
          </a:xfrm>
        </p:grpSpPr>
        <p:pic>
          <p:nvPicPr>
            <p:cNvPr id="576" name="Picture 4" descr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801171" cy="5952583"/>
            </a:xfrm>
            <a:prstGeom prst="rect">
              <a:avLst/>
            </a:prstGeom>
            <a:ln w="25400" cap="sq">
              <a:solidFill>
                <a:srgbClr val="000000"/>
              </a:solidFill>
              <a:prstDash val="solid"/>
              <a:miter lim="800000"/>
            </a:ln>
            <a:effectLst>
              <a:outerShdw blurRad="25400" dist="25400" dir="2700000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77" name="Picture 5" descr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2849" y="1747320"/>
              <a:ext cx="5722123" cy="1652738"/>
            </a:xfrm>
            <a:prstGeom prst="rect">
              <a:avLst/>
            </a:prstGeom>
            <a:ln w="25400" cap="sq">
              <a:solidFill>
                <a:srgbClr val="000000"/>
              </a:solidFill>
              <a:prstDash val="solid"/>
              <a:miter lim="800000"/>
            </a:ln>
            <a:effectLst>
              <a:outerShdw blurRad="25400" dist="25400" dir="2700000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78" name="Straight Arrow Connector 16"/>
            <p:cNvSpPr/>
            <p:nvPr/>
          </p:nvSpPr>
          <p:spPr>
            <a:xfrm>
              <a:off x="4414639" y="1158175"/>
              <a:ext cx="987287" cy="39906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321468">
                <a:defRPr sz="12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79" name="Straight Arrow Connector 19"/>
            <p:cNvSpPr/>
            <p:nvPr/>
          </p:nvSpPr>
          <p:spPr>
            <a:xfrm>
              <a:off x="394713" y="1699319"/>
              <a:ext cx="1014989" cy="1241872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321468">
                <a:defRPr sz="12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581" name="TextBox 17"/>
          <p:cNvSpPr txBox="1"/>
          <p:nvPr/>
        </p:nvSpPr>
        <p:spPr>
          <a:xfrm>
            <a:off x="5557105" y="4121157"/>
            <a:ext cx="3478611" cy="1168054"/>
          </a:xfrm>
          <a:prstGeom prst="rect">
            <a:avLst/>
          </a:prstGeom>
          <a:solidFill>
            <a:srgbClr val="B2A78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146" tIns="32146" rIns="32146" bIns="32146">
            <a:spAutoFit/>
          </a:bodyPr>
          <a:lstStyle/>
          <a:p>
            <a:pPr marL="320039" indent="-320039" defTabSz="321468">
              <a:buSzPct val="100000"/>
              <a:buAutoNum type="arabicPeriod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the white forecastle-magnate</a:t>
            </a:r>
          </a:p>
          <a:p>
            <a:pPr marL="320039" indent="-320039" defTabSz="321468">
              <a:buSzPct val="100000"/>
              <a:buAutoNum type="arabicPeriod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the white </a:t>
            </a:r>
            <a:r>
              <a:rPr b="1"/>
              <a:t>handsome</a:t>
            </a:r>
            <a:r>
              <a:t> forecastle-magnate</a:t>
            </a:r>
          </a:p>
          <a:p>
            <a:pPr marL="320039" indent="-320039" defTabSz="321468">
              <a:buSzPct val="100000"/>
              <a:buAutoNum type="arabicPeriod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the white handsome </a:t>
            </a:r>
            <a:r>
              <a:rPr strike="sngStrike"/>
              <a:t>forecastle-magnate</a:t>
            </a:r>
          </a:p>
          <a:p>
            <a:pPr marL="320039" indent="-320039" defTabSz="321468">
              <a:buSzPct val="100000"/>
              <a:buAutoNum type="arabicPeriod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the </a:t>
            </a:r>
            <a:r>
              <a:rPr strike="sngStrike"/>
              <a:t>white</a:t>
            </a:r>
            <a:r>
              <a:t> handsome </a:t>
            </a:r>
            <a:r>
              <a:rPr b="1"/>
              <a:t>sailor</a:t>
            </a:r>
          </a:p>
          <a:p>
            <a:pPr marL="320039" indent="-320039" defTabSz="321468">
              <a:buSzPct val="100000"/>
              <a:buAutoNum type="arabicPeriod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the […] handsome </a:t>
            </a:r>
            <a:r>
              <a:rPr b="1"/>
              <a:t>sailor</a:t>
            </a:r>
          </a:p>
        </p:txBody>
      </p:sp>
      <p:sp>
        <p:nvSpPr>
          <p:cNvPr id="582" name="Oval 12"/>
          <p:cNvSpPr/>
          <p:nvPr/>
        </p:nvSpPr>
        <p:spPr>
          <a:xfrm>
            <a:off x="5372010" y="2271432"/>
            <a:ext cx="946408" cy="490818"/>
          </a:xfrm>
          <a:prstGeom prst="ellipse">
            <a:avLst/>
          </a:prstGeom>
          <a:gradFill>
            <a:gsLst>
              <a:gs pos="0">
                <a:srgbClr val="3F80CE">
                  <a:alpha val="21000"/>
                </a:srgbClr>
              </a:gs>
              <a:gs pos="100000">
                <a:srgbClr val="A2C3FF">
                  <a:alpha val="21000"/>
                </a:srgbClr>
              </a:gs>
            </a:gsLst>
            <a:lin ang="16200000"/>
          </a:gradFill>
          <a:ln w="3175">
            <a:solidFill>
              <a:srgbClr val="4A7EBB"/>
            </a:solidFill>
          </a:ln>
          <a:effectLst>
            <a:outerShdw blurRad="25400" dist="12700" dir="5400000" rotWithShape="0">
              <a:srgbClr val="000000">
                <a:alpha val="35000"/>
              </a:srgbClr>
            </a:outerShdw>
          </a:effectLst>
        </p:spPr>
        <p:txBody>
          <a:bodyPr lIns="32146" tIns="32146" rIns="32146" bIns="32146" anchor="ctr"/>
          <a:lstStyle/>
          <a:p>
            <a:pPr algn="ctr" defTabSz="321468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271;p60"/>
          <p:cNvSpPr/>
          <p:nvPr/>
        </p:nvSpPr>
        <p:spPr>
          <a:xfrm>
            <a:off x="1430399" y="871800"/>
            <a:ext cx="6283202" cy="51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85" name="Google Shape;272;p60"/>
          <p:cNvSpPr txBox="1">
            <a:spLocks noGrp="1"/>
          </p:cNvSpPr>
          <p:nvPr>
            <p:ph type="body" sz="quarter" idx="1"/>
          </p:nvPr>
        </p:nvSpPr>
        <p:spPr>
          <a:xfrm>
            <a:off x="2675901" y="3397000"/>
            <a:ext cx="3389921" cy="25893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defRPr sz="1500"/>
            </a:pPr>
            <a:r>
              <a:rPr sz="1600" dirty="0"/>
              <a:t>Early technology innovators such as </a:t>
            </a:r>
            <a:r>
              <a:rPr sz="1600" dirty="0" err="1"/>
              <a:t>Vannevar</a:t>
            </a:r>
            <a:r>
              <a:rPr sz="1600" dirty="0"/>
              <a:t> Bush and his </a:t>
            </a:r>
            <a:r>
              <a:rPr sz="1600" i="1" dirty="0" err="1"/>
              <a:t>Memex</a:t>
            </a:r>
            <a:r>
              <a:rPr sz="1600" dirty="0"/>
              <a:t> or Theodor Nelson’s concept of the </a:t>
            </a:r>
            <a:r>
              <a:rPr sz="1600" i="1" dirty="0" err="1"/>
              <a:t>Docuverse</a:t>
            </a:r>
            <a:r>
              <a:rPr sz="1600" dirty="0"/>
              <a:t> were inspired by the praxis of annotation. </a:t>
            </a:r>
          </a:p>
        </p:txBody>
      </p:sp>
      <p:sp>
        <p:nvSpPr>
          <p:cNvPr id="586" name="Google Shape;273;p60"/>
          <p:cNvSpPr txBox="1">
            <a:spLocks noGrp="1"/>
          </p:cNvSpPr>
          <p:nvPr>
            <p:ph type="title"/>
          </p:nvPr>
        </p:nvSpPr>
        <p:spPr>
          <a:xfrm>
            <a:off x="2675900" y="1626680"/>
            <a:ext cx="3926100" cy="1617301"/>
          </a:xfrm>
          <a:prstGeom prst="rect">
            <a:avLst/>
          </a:prstGeom>
        </p:spPr>
        <p:txBody>
          <a:bodyPr/>
          <a:lstStyle>
            <a:lvl1pPr defTabSz="786384">
              <a:defRPr sz="3096"/>
            </a:lvl1pPr>
          </a:lstStyle>
          <a:p>
            <a:r>
              <a:t>Annotations can link to internal and external references.</a:t>
            </a:r>
          </a:p>
        </p:txBody>
      </p:sp>
      <p:sp>
        <p:nvSpPr>
          <p:cNvPr id="587" name="Google Shape;274;p60"/>
          <p:cNvSpPr/>
          <p:nvPr/>
        </p:nvSpPr>
        <p:spPr>
          <a:xfrm>
            <a:off x="1134775" y="1828600"/>
            <a:ext cx="1442701" cy="531901"/>
          </a:xfrm>
          <a:prstGeom prst="rect">
            <a:avLst/>
          </a:prstGeom>
          <a:solidFill>
            <a:srgbClr val="D2D700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Vannevar Bush “As We may Think”, July 1945, Atlantic Monthly"/>
          <p:cNvSpPr txBox="1"/>
          <p:nvPr/>
        </p:nvSpPr>
        <p:spPr>
          <a:xfrm>
            <a:off x="2743168" y="6340483"/>
            <a:ext cx="3657664" cy="220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defTabSz="321468">
              <a:defRPr sz="1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Vannevar Bush “As We may Think”, July 1945, </a:t>
            </a:r>
            <a:r>
              <a:rPr i="1"/>
              <a:t>Atlantic Monthly</a:t>
            </a:r>
          </a:p>
        </p:txBody>
      </p:sp>
      <p:pic>
        <p:nvPicPr>
          <p:cNvPr id="590" name="memex2.png" descr="memex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52" y="318391"/>
            <a:ext cx="3721951" cy="5517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625" y="324882"/>
            <a:ext cx="3980410" cy="5504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Theodor Holm Nelson: Literary Machines, 93.1, 1993"/>
          <p:cNvSpPr txBox="1"/>
          <p:nvPr/>
        </p:nvSpPr>
        <p:spPr>
          <a:xfrm>
            <a:off x="3039649" y="6408161"/>
            <a:ext cx="3064702" cy="22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defTabSz="321468">
              <a:defRPr sz="1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Theodor Holm Nelson: </a:t>
            </a:r>
            <a:r>
              <a:rPr i="1"/>
              <a:t>Literary Machines, 93.1</a:t>
            </a:r>
            <a:r>
              <a:t>, 1993</a:t>
            </a:r>
          </a:p>
        </p:txBody>
      </p:sp>
      <p:pic>
        <p:nvPicPr>
          <p:cNvPr id="594" name="Windowing Hypertext.tif" descr="Windowing Hypertext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328"/>
            <a:ext cx="9144001" cy="58929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271;p60"/>
          <p:cNvSpPr/>
          <p:nvPr/>
        </p:nvSpPr>
        <p:spPr>
          <a:xfrm>
            <a:off x="1430399" y="871800"/>
            <a:ext cx="6283202" cy="51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97" name="Google Shape;272;p60"/>
          <p:cNvSpPr txBox="1">
            <a:spLocks noGrp="1"/>
          </p:cNvSpPr>
          <p:nvPr>
            <p:ph type="body" sz="quarter" idx="1"/>
          </p:nvPr>
        </p:nvSpPr>
        <p:spPr>
          <a:xfrm>
            <a:off x="2675901" y="3397000"/>
            <a:ext cx="3344653" cy="2589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sz="1500"/>
            </a:lvl1pPr>
          </a:lstStyle>
          <a:p>
            <a:r>
              <a:rPr sz="1600" dirty="0"/>
              <a:t>Annotations can take on many forms and serve multiple functions on all kinds of (media) texts. </a:t>
            </a:r>
          </a:p>
        </p:txBody>
      </p:sp>
      <p:sp>
        <p:nvSpPr>
          <p:cNvPr id="598" name="Google Shape;273;p60"/>
          <p:cNvSpPr txBox="1">
            <a:spLocks noGrp="1"/>
          </p:cNvSpPr>
          <p:nvPr>
            <p:ph type="title"/>
          </p:nvPr>
        </p:nvSpPr>
        <p:spPr>
          <a:xfrm>
            <a:off x="2675900" y="1626680"/>
            <a:ext cx="3926100" cy="16173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22959">
              <a:defRPr sz="3239"/>
            </a:lvl1pPr>
          </a:lstStyle>
          <a:p>
            <a:r>
              <a:t>Forms and functions of annotations.</a:t>
            </a:r>
          </a:p>
        </p:txBody>
      </p:sp>
      <p:sp>
        <p:nvSpPr>
          <p:cNvPr id="599" name="Google Shape;274;p60"/>
          <p:cNvSpPr/>
          <p:nvPr/>
        </p:nvSpPr>
        <p:spPr>
          <a:xfrm>
            <a:off x="1134775" y="1828600"/>
            <a:ext cx="1442701" cy="531901"/>
          </a:xfrm>
          <a:prstGeom prst="rect">
            <a:avLst/>
          </a:prstGeom>
          <a:solidFill>
            <a:srgbClr val="D2D700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241;p58"/>
          <p:cNvSpPr txBox="1">
            <a:spLocks noGrp="1"/>
          </p:cNvSpPr>
          <p:nvPr>
            <p:ph type="title"/>
          </p:nvPr>
        </p:nvSpPr>
        <p:spPr>
          <a:xfrm>
            <a:off x="570049" y="1325200"/>
            <a:ext cx="3516902" cy="1485901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Kurt Fendt</a:t>
            </a:r>
          </a:p>
        </p:txBody>
      </p:sp>
      <p:sp>
        <p:nvSpPr>
          <p:cNvPr id="496" name="Google Shape;242;p58"/>
          <p:cNvSpPr txBox="1">
            <a:spLocks noGrp="1"/>
          </p:cNvSpPr>
          <p:nvPr>
            <p:ph type="body" sz="quarter" idx="1"/>
          </p:nvPr>
        </p:nvSpPr>
        <p:spPr>
          <a:xfrm>
            <a:off x="614775" y="3419700"/>
            <a:ext cx="2920801" cy="212910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defRPr sz="1800"/>
            </a:pPr>
            <a:r>
              <a:t>Senior Lecturer</a:t>
            </a:r>
          </a:p>
          <a:p>
            <a:pPr marL="0" indent="0">
              <a:defRPr sz="1700"/>
            </a:pPr>
            <a:r>
              <a:t>Comparative Media Studies/Writing</a:t>
            </a:r>
          </a:p>
          <a:p>
            <a:pPr marL="0" indent="0">
              <a:defRPr sz="1600"/>
            </a:pPr>
            <a:r>
              <a:t>Massachusetts Institute of Technology</a:t>
            </a:r>
          </a:p>
          <a:p>
            <a:pPr marL="0" indent="0">
              <a:defRPr sz="1600"/>
            </a:pPr>
            <a:r>
              <a:t>Cambridge, MA, USA</a:t>
            </a:r>
            <a:br/>
            <a:endParaRPr/>
          </a:p>
          <a:p>
            <a:pPr marL="0" indent="0">
              <a:defRPr sz="1600"/>
            </a:pPr>
            <a:r>
              <a:t>@fendt, fendt@mit.edu</a:t>
            </a:r>
          </a:p>
        </p:txBody>
      </p:sp>
      <p:sp>
        <p:nvSpPr>
          <p:cNvPr id="497" name="Google Shape;243;p58"/>
          <p:cNvSpPr/>
          <p:nvPr/>
        </p:nvSpPr>
        <p:spPr>
          <a:xfrm>
            <a:off x="678525" y="2747433"/>
            <a:ext cx="676201" cy="1"/>
          </a:xfrm>
          <a:prstGeom prst="line">
            <a:avLst/>
          </a:prstGeom>
          <a:ln w="76200">
            <a:solidFill>
              <a:srgbClr val="D2D700"/>
            </a:solidFill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498" name="K-Fendt-4-25-14-30f.jpg" descr="K-Fendt-4-25-14-30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993" y="-1"/>
            <a:ext cx="5329778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586;p80"/>
          <p:cNvSpPr/>
          <p:nvPr/>
        </p:nvSpPr>
        <p:spPr>
          <a:xfrm>
            <a:off x="406949" y="555000"/>
            <a:ext cx="8330102" cy="574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02" name="Google Shape;587;p80"/>
          <p:cNvSpPr/>
          <p:nvPr/>
        </p:nvSpPr>
        <p:spPr>
          <a:xfrm>
            <a:off x="810348" y="1159732"/>
            <a:ext cx="676201" cy="1"/>
          </a:xfrm>
          <a:prstGeom prst="line">
            <a:avLst/>
          </a:prstGeom>
          <a:ln w="76200">
            <a:solidFill>
              <a:srgbClr val="93C01F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603" name="Google Shape;596;p80"/>
          <p:cNvSpPr txBox="1">
            <a:spLocks noGrp="1"/>
          </p:cNvSpPr>
          <p:nvPr>
            <p:ph type="title"/>
          </p:nvPr>
        </p:nvSpPr>
        <p:spPr>
          <a:xfrm>
            <a:off x="681924" y="739213"/>
            <a:ext cx="2545802" cy="2223301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Functions of</a:t>
            </a:r>
          </a:p>
          <a:p>
            <a:pPr>
              <a:defRPr sz="2200"/>
            </a:pPr>
            <a:r>
              <a:t>Annotations</a:t>
            </a:r>
          </a:p>
        </p:txBody>
      </p:sp>
      <p:sp>
        <p:nvSpPr>
          <p:cNvPr id="604" name="Annotations are created in service of different activities and with different expectations about audience and future use.…"/>
          <p:cNvSpPr txBox="1"/>
          <p:nvPr/>
        </p:nvSpPr>
        <p:spPr>
          <a:xfrm>
            <a:off x="2966454" y="2210399"/>
            <a:ext cx="5180003" cy="3294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28599" indent="-228599">
              <a:buSzPct val="100000"/>
              <a:buChar char="•"/>
              <a:defRPr sz="1700"/>
            </a:pPr>
            <a:r>
              <a:t>Annotations are created in service of different activities and with different expectations about audience and future use.</a:t>
            </a:r>
          </a:p>
          <a:p>
            <a:pPr marL="228599" indent="-228599">
              <a:buSzPct val="100000"/>
              <a:buChar char="•"/>
              <a:defRPr sz="1700"/>
            </a:pPr>
            <a:r>
              <a:t>In modern paper books, annotations are a personal device that highlight reading as a visible trace of human attention.</a:t>
            </a:r>
          </a:p>
          <a:p>
            <a:pPr marL="228599" indent="-228599">
              <a:buSzPct val="100000"/>
              <a:buChar char="•"/>
              <a:defRPr sz="1700"/>
            </a:pPr>
            <a:r>
              <a:t>A visible connection exists between text, reader, commentary, and potential future readers.</a:t>
            </a:r>
          </a:p>
          <a:p>
            <a:pPr marL="228599" indent="-228599">
              <a:buSzPct val="100000"/>
              <a:buChar char="•"/>
              <a:defRPr sz="1700"/>
            </a:pPr>
            <a:r>
              <a:t>Annotations have value beyond their original purpose.</a:t>
            </a:r>
          </a:p>
          <a:p>
            <a:pPr>
              <a:defRPr sz="1700"/>
            </a:pPr>
            <a:endParaRPr/>
          </a:p>
          <a:p>
            <a:pPr>
              <a:defRPr sz="1700"/>
            </a:pPr>
            <a:r>
              <a:t>What changes/remains the same when we move annotation into the digital space?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586;p80"/>
          <p:cNvSpPr/>
          <p:nvPr/>
        </p:nvSpPr>
        <p:spPr>
          <a:xfrm>
            <a:off x="406949" y="555000"/>
            <a:ext cx="8330102" cy="574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07" name="Google Shape;587;p80"/>
          <p:cNvSpPr/>
          <p:nvPr/>
        </p:nvSpPr>
        <p:spPr>
          <a:xfrm>
            <a:off x="810348" y="1159732"/>
            <a:ext cx="676201" cy="1"/>
          </a:xfrm>
          <a:prstGeom prst="line">
            <a:avLst/>
          </a:prstGeom>
          <a:ln w="76200">
            <a:solidFill>
              <a:srgbClr val="93C01F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608" name="Google Shape;596;p80"/>
          <p:cNvSpPr txBox="1">
            <a:spLocks noGrp="1"/>
          </p:cNvSpPr>
          <p:nvPr>
            <p:ph type="title"/>
          </p:nvPr>
        </p:nvSpPr>
        <p:spPr>
          <a:xfrm>
            <a:off x="681924" y="739213"/>
            <a:ext cx="3521579" cy="2223301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Form and Functions</a:t>
            </a:r>
          </a:p>
          <a:p>
            <a:pPr>
              <a:defRPr sz="2200"/>
            </a:pPr>
            <a:r>
              <a:t>of Annotations</a:t>
            </a:r>
          </a:p>
        </p:txBody>
      </p:sp>
      <p:pic>
        <p:nvPicPr>
          <p:cNvPr id="60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591" y="2366669"/>
            <a:ext cx="7542818" cy="3633615"/>
          </a:xfrm>
          <a:prstGeom prst="rect">
            <a:avLst/>
          </a:prstGeom>
          <a:ln w="12700">
            <a:miter lim="400000"/>
          </a:ln>
        </p:spPr>
      </p:pic>
      <p:sp>
        <p:nvSpPr>
          <p:cNvPr id="610" name="Catherine C. Marshall (1997) Annotation: From Paper Books to the Digital Library"/>
          <p:cNvSpPr txBox="1"/>
          <p:nvPr/>
        </p:nvSpPr>
        <p:spPr>
          <a:xfrm>
            <a:off x="5252242" y="1447371"/>
            <a:ext cx="3127968" cy="806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317500" indent="-317500" algn="r">
              <a:defRPr>
                <a:solidFill>
                  <a:srgbClr val="999999"/>
                </a:solidFill>
              </a:defRPr>
            </a:pPr>
            <a:r>
              <a:t>Catherine C. Marshall (1997) Annotation: From Paper Books</a:t>
            </a:r>
            <a:br/>
            <a:r>
              <a:t>to the Digital Library 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271;p60"/>
          <p:cNvSpPr/>
          <p:nvPr/>
        </p:nvSpPr>
        <p:spPr>
          <a:xfrm>
            <a:off x="1430399" y="871800"/>
            <a:ext cx="6283202" cy="51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13" name="Google Shape;272;p60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sz="1500"/>
            </a:lvl1pPr>
          </a:lstStyle>
          <a:p>
            <a:r>
              <a:rPr sz="1600" dirty="0"/>
              <a:t>Reading and writing are closely linked. Annotating turns reading into an active, kinetic process. </a:t>
            </a:r>
          </a:p>
        </p:txBody>
      </p:sp>
      <p:sp>
        <p:nvSpPr>
          <p:cNvPr id="614" name="Google Shape;273;p60"/>
          <p:cNvSpPr txBox="1">
            <a:spLocks noGrp="1"/>
          </p:cNvSpPr>
          <p:nvPr>
            <p:ph type="title"/>
          </p:nvPr>
        </p:nvSpPr>
        <p:spPr>
          <a:xfrm>
            <a:off x="2675900" y="1626680"/>
            <a:ext cx="3926100" cy="1617301"/>
          </a:xfrm>
          <a:prstGeom prst="rect">
            <a:avLst/>
          </a:prstGeom>
        </p:spPr>
        <p:txBody>
          <a:bodyPr/>
          <a:lstStyle/>
          <a:p>
            <a:pPr>
              <a:defRPr sz="3600"/>
            </a:pPr>
            <a:r>
              <a:t>Readers as</a:t>
            </a:r>
            <a:br/>
            <a:r>
              <a:t>Writers.</a:t>
            </a:r>
          </a:p>
        </p:txBody>
      </p:sp>
      <p:sp>
        <p:nvSpPr>
          <p:cNvPr id="615" name="Google Shape;274;p60"/>
          <p:cNvSpPr/>
          <p:nvPr/>
        </p:nvSpPr>
        <p:spPr>
          <a:xfrm>
            <a:off x="1134775" y="1828600"/>
            <a:ext cx="1442701" cy="531901"/>
          </a:xfrm>
          <a:prstGeom prst="rect">
            <a:avLst/>
          </a:prstGeom>
          <a:solidFill>
            <a:srgbClr val="D2D700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586;p80"/>
          <p:cNvSpPr/>
          <p:nvPr/>
        </p:nvSpPr>
        <p:spPr>
          <a:xfrm>
            <a:off x="406949" y="555000"/>
            <a:ext cx="8330102" cy="574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18" name="Google Shape;587;p80"/>
          <p:cNvSpPr/>
          <p:nvPr/>
        </p:nvSpPr>
        <p:spPr>
          <a:xfrm>
            <a:off x="810348" y="1159732"/>
            <a:ext cx="676201" cy="1"/>
          </a:xfrm>
          <a:prstGeom prst="line">
            <a:avLst/>
          </a:prstGeom>
          <a:ln w="76200">
            <a:solidFill>
              <a:srgbClr val="93C01F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619" name="Google Shape;596;p80"/>
          <p:cNvSpPr txBox="1">
            <a:spLocks noGrp="1"/>
          </p:cNvSpPr>
          <p:nvPr>
            <p:ph type="title"/>
          </p:nvPr>
        </p:nvSpPr>
        <p:spPr>
          <a:xfrm>
            <a:off x="681924" y="739213"/>
            <a:ext cx="3521579" cy="2223301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Readers as</a:t>
            </a:r>
          </a:p>
          <a:p>
            <a:pPr>
              <a:defRPr sz="2200"/>
            </a:pPr>
            <a:r>
              <a:t>Writers</a:t>
            </a:r>
          </a:p>
        </p:txBody>
      </p:sp>
      <p:sp>
        <p:nvSpPr>
          <p:cNvPr id="620" name="Annotations decentralize authority.…"/>
          <p:cNvSpPr txBox="1"/>
          <p:nvPr/>
        </p:nvSpPr>
        <p:spPr>
          <a:xfrm>
            <a:off x="2650209" y="2427253"/>
            <a:ext cx="5308668" cy="2881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28599" indent="-228599">
              <a:lnSpc>
                <a:spcPct val="150000"/>
              </a:lnSpc>
              <a:buSzPct val="100000"/>
              <a:buChar char="•"/>
              <a:defRPr sz="2300"/>
            </a:pPr>
            <a:r>
              <a:t>Annotations decentralize authority.</a:t>
            </a:r>
          </a:p>
          <a:p>
            <a:pPr marL="228599" indent="-228599">
              <a:lnSpc>
                <a:spcPct val="150000"/>
              </a:lnSpc>
              <a:buSzPct val="100000"/>
              <a:buChar char="•"/>
              <a:defRPr sz="2300"/>
            </a:pPr>
            <a:r>
              <a:t>Annotations are a form of collaboration across time, texts, and readers </a:t>
            </a:r>
            <a:br/>
            <a:r>
              <a:t>-&gt; social annotation.</a:t>
            </a:r>
          </a:p>
          <a:p>
            <a:pPr marL="228599" indent="-228599">
              <a:lnSpc>
                <a:spcPct val="150000"/>
              </a:lnSpc>
              <a:buSzPct val="100000"/>
              <a:buChar char="•"/>
              <a:defRPr sz="2300"/>
            </a:pPr>
            <a:r>
              <a:t>Readers as editors.</a:t>
            </a:r>
          </a:p>
          <a:p>
            <a:pPr marL="228599" indent="-228599">
              <a:lnSpc>
                <a:spcPct val="150000"/>
              </a:lnSpc>
              <a:buSzPct val="100000"/>
              <a:buChar char="•"/>
              <a:defRPr sz="2300"/>
            </a:pPr>
            <a:r>
              <a:t>Readers as scholars.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271;p60"/>
          <p:cNvSpPr/>
          <p:nvPr/>
        </p:nvSpPr>
        <p:spPr>
          <a:xfrm>
            <a:off x="1430399" y="871800"/>
            <a:ext cx="6283202" cy="51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23" name="Google Shape;272;p60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defRPr sz="1500"/>
            </a:pPr>
            <a:r>
              <a:rPr sz="1600" dirty="0"/>
              <a:t>Annotating in digital spaces reclaims some of the functions of marginalia in manuscripts.</a:t>
            </a:r>
            <a:br>
              <a:rPr sz="1600" dirty="0"/>
            </a:br>
            <a:r>
              <a:rPr sz="1600" dirty="0"/>
              <a:t>It turns it into a social and collaborative activity. </a:t>
            </a:r>
          </a:p>
        </p:txBody>
      </p:sp>
      <p:sp>
        <p:nvSpPr>
          <p:cNvPr id="624" name="Google Shape;273;p60"/>
          <p:cNvSpPr txBox="1">
            <a:spLocks noGrp="1"/>
          </p:cNvSpPr>
          <p:nvPr>
            <p:ph type="title"/>
          </p:nvPr>
        </p:nvSpPr>
        <p:spPr>
          <a:xfrm>
            <a:off x="2675900" y="1626680"/>
            <a:ext cx="3926100" cy="1617301"/>
          </a:xfrm>
          <a:prstGeom prst="rect">
            <a:avLst/>
          </a:prstGeom>
        </p:spPr>
        <p:txBody>
          <a:bodyPr/>
          <a:lstStyle/>
          <a:p>
            <a:pPr>
              <a:defRPr sz="3600"/>
            </a:pPr>
            <a:r>
              <a:t>Annotating</a:t>
            </a:r>
            <a:br/>
            <a:r>
              <a:t>Digitally.</a:t>
            </a:r>
          </a:p>
        </p:txBody>
      </p:sp>
      <p:sp>
        <p:nvSpPr>
          <p:cNvPr id="625" name="Google Shape;274;p60"/>
          <p:cNvSpPr/>
          <p:nvPr/>
        </p:nvSpPr>
        <p:spPr>
          <a:xfrm>
            <a:off x="1134775" y="1828600"/>
            <a:ext cx="1442701" cy="531901"/>
          </a:xfrm>
          <a:prstGeom prst="rect">
            <a:avLst/>
          </a:prstGeom>
          <a:solidFill>
            <a:srgbClr val="D2D700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586;p80"/>
          <p:cNvSpPr/>
          <p:nvPr/>
        </p:nvSpPr>
        <p:spPr>
          <a:xfrm>
            <a:off x="406949" y="555000"/>
            <a:ext cx="8330102" cy="574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28" name="Google Shape;587;p80"/>
          <p:cNvSpPr/>
          <p:nvPr/>
        </p:nvSpPr>
        <p:spPr>
          <a:xfrm>
            <a:off x="810348" y="1159732"/>
            <a:ext cx="676201" cy="1"/>
          </a:xfrm>
          <a:prstGeom prst="line">
            <a:avLst/>
          </a:prstGeom>
          <a:ln w="76200">
            <a:solidFill>
              <a:srgbClr val="93C01F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629" name="Google Shape;596;p80"/>
          <p:cNvSpPr txBox="1">
            <a:spLocks noGrp="1"/>
          </p:cNvSpPr>
          <p:nvPr>
            <p:ph type="title"/>
          </p:nvPr>
        </p:nvSpPr>
        <p:spPr>
          <a:xfrm>
            <a:off x="681924" y="739213"/>
            <a:ext cx="3521579" cy="2223301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Annotation in the</a:t>
            </a:r>
          </a:p>
          <a:p>
            <a:pPr>
              <a:defRPr sz="2200"/>
            </a:pPr>
            <a:r>
              <a:t>Digital Space</a:t>
            </a:r>
          </a:p>
        </p:txBody>
      </p:sp>
      <p:sp>
        <p:nvSpPr>
          <p:cNvPr id="630" name="Annotations contextualize content.…"/>
          <p:cNvSpPr txBox="1"/>
          <p:nvPr/>
        </p:nvSpPr>
        <p:spPr>
          <a:xfrm>
            <a:off x="3156201" y="2291719"/>
            <a:ext cx="5308668" cy="332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28600" indent="-228600">
              <a:lnSpc>
                <a:spcPct val="150000"/>
              </a:lnSpc>
              <a:buSzPct val="100000"/>
              <a:buChar char="•"/>
              <a:defRPr sz="2000"/>
            </a:pPr>
            <a:r>
              <a:t>Annotations contextualize content.</a:t>
            </a:r>
          </a:p>
          <a:p>
            <a:pPr marL="228600" indent="-228600">
              <a:lnSpc>
                <a:spcPct val="150000"/>
              </a:lnSpc>
              <a:buSzPct val="100000"/>
              <a:buChar char="•"/>
              <a:defRPr sz="2000"/>
            </a:pPr>
            <a:r>
              <a:t>Annotations as reference to other (multimedia materials).</a:t>
            </a:r>
          </a:p>
          <a:p>
            <a:pPr marL="228600" indent="-228600">
              <a:lnSpc>
                <a:spcPct val="150000"/>
              </a:lnSpc>
              <a:buSzPct val="100000"/>
              <a:buChar char="•"/>
              <a:defRPr sz="2000"/>
            </a:pPr>
            <a:r>
              <a:t>Annotations shift flexibly from private to shared (public).</a:t>
            </a:r>
          </a:p>
          <a:p>
            <a:pPr marL="228600" indent="-228600">
              <a:lnSpc>
                <a:spcPct val="150000"/>
              </a:lnSpc>
              <a:buSzPct val="100000"/>
              <a:buChar char="•"/>
              <a:defRPr sz="2000"/>
            </a:pPr>
            <a:r>
              <a:t>Annotations on static (text, images) and dynamic (audio, video).</a:t>
            </a:r>
          </a:p>
          <a:p>
            <a:pPr marL="228600" indent="-228600">
              <a:lnSpc>
                <a:spcPct val="150000"/>
              </a:lnSpc>
              <a:buSzPct val="100000"/>
              <a:buChar char="•"/>
              <a:defRPr sz="2000"/>
            </a:pPr>
            <a:r>
              <a:t>Annotations become procedural themselves.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Screen Shot 2021-01-13 at 23.20.22.png" descr="Screen Shot 2021-01-13 at 23.20.22.png"/>
          <p:cNvPicPr>
            <a:picLocks noChangeAspect="1"/>
          </p:cNvPicPr>
          <p:nvPr/>
        </p:nvPicPr>
        <p:blipFill>
          <a:blip r:embed="rId2"/>
          <a:srcRect l="964" t="1380" r="964"/>
          <a:stretch>
            <a:fillRect/>
          </a:stretch>
        </p:blipFill>
        <p:spPr>
          <a:xfrm>
            <a:off x="1307222" y="-19116"/>
            <a:ext cx="6529605" cy="6896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AdA Filmontology – A Machine-Readable Film Analysis Vocabulary For Video Annotation (https://github.com/ProjectAdA/public)"/>
          <p:cNvSpPr txBox="1"/>
          <p:nvPr/>
        </p:nvSpPr>
        <p:spPr>
          <a:xfrm>
            <a:off x="625080" y="6435534"/>
            <a:ext cx="7272593" cy="220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defTabSz="321468">
              <a:defRPr sz="1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AdA Filmontology – A Machine-Readable Film Analysis Vocabulary For Video Annotation (https://github.com/ProjectAdA/public)</a:t>
            </a:r>
          </a:p>
        </p:txBody>
      </p:sp>
      <p:pic>
        <p:nvPicPr>
          <p:cNvPr id="635" name="ADA FILMONTOLOGY figure04.png" descr="ADA FILMONTOLOGY figure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3516"/>
            <a:ext cx="9144001" cy="547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271;p60"/>
          <p:cNvSpPr/>
          <p:nvPr/>
        </p:nvSpPr>
        <p:spPr>
          <a:xfrm>
            <a:off x="1430399" y="871800"/>
            <a:ext cx="6283202" cy="51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38" name="Google Shape;272;p60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sz="1500"/>
            </a:lvl1pPr>
          </a:lstStyle>
          <a:p>
            <a:r>
              <a:rPr sz="1600" dirty="0"/>
              <a:t>Annotations make the reading and thinking process visible. </a:t>
            </a:r>
          </a:p>
        </p:txBody>
      </p:sp>
      <p:sp>
        <p:nvSpPr>
          <p:cNvPr id="639" name="Google Shape;273;p60"/>
          <p:cNvSpPr txBox="1">
            <a:spLocks noGrp="1"/>
          </p:cNvSpPr>
          <p:nvPr>
            <p:ph type="title"/>
          </p:nvPr>
        </p:nvSpPr>
        <p:spPr>
          <a:xfrm>
            <a:off x="2675900" y="1626680"/>
            <a:ext cx="3926100" cy="1617301"/>
          </a:xfrm>
          <a:prstGeom prst="rect">
            <a:avLst/>
          </a:prstGeom>
        </p:spPr>
        <p:txBody>
          <a:bodyPr/>
          <a:lstStyle/>
          <a:p>
            <a:pPr>
              <a:defRPr sz="3600"/>
            </a:pPr>
            <a:r>
              <a:t>Making Reading</a:t>
            </a:r>
            <a:br/>
            <a:r>
              <a:t>Visible.</a:t>
            </a:r>
          </a:p>
        </p:txBody>
      </p:sp>
      <p:sp>
        <p:nvSpPr>
          <p:cNvPr id="640" name="Google Shape;274;p60"/>
          <p:cNvSpPr/>
          <p:nvPr/>
        </p:nvSpPr>
        <p:spPr>
          <a:xfrm>
            <a:off x="1134775" y="1828600"/>
            <a:ext cx="1442701" cy="531901"/>
          </a:xfrm>
          <a:prstGeom prst="rect">
            <a:avLst/>
          </a:prstGeom>
          <a:solidFill>
            <a:srgbClr val="D2D700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Text"/>
          <p:cNvSpPr txBox="1"/>
          <p:nvPr/>
        </p:nvSpPr>
        <p:spPr>
          <a:xfrm>
            <a:off x="754476" y="6393121"/>
            <a:ext cx="507811" cy="220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321468">
              <a:defRPr sz="1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            </a:t>
            </a:r>
          </a:p>
        </p:txBody>
      </p:sp>
      <p:pic>
        <p:nvPicPr>
          <p:cNvPr id="643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41" y="763211"/>
            <a:ext cx="8675318" cy="5737644"/>
          </a:xfrm>
          <a:prstGeom prst="rect">
            <a:avLst/>
          </a:prstGeom>
          <a:ln w="12700">
            <a:miter lim="400000"/>
          </a:ln>
          <a:effectLst>
            <a:outerShdw blurRad="241300" dist="241300" dir="2280000" rotWithShape="0">
              <a:srgbClr val="9C9C9C">
                <a:alpha val="59250"/>
              </a:srgbClr>
            </a:outerShdw>
          </a:effectLst>
        </p:spPr>
      </p:pic>
      <p:sp>
        <p:nvSpPr>
          <p:cNvPr id="644" name="Reading &amp; Annotating Process - Student 1"/>
          <p:cNvSpPr txBox="1"/>
          <p:nvPr/>
        </p:nvSpPr>
        <p:spPr>
          <a:xfrm>
            <a:off x="265917" y="276459"/>
            <a:ext cx="3819526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EBEBEB"/>
                </a:solidFill>
              </a:defRPr>
            </a:lvl1pPr>
          </a:lstStyle>
          <a:p>
            <a:r>
              <a:t>Reading &amp; Annotating Process - Student 1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249;p59"/>
          <p:cNvSpPr/>
          <p:nvPr/>
        </p:nvSpPr>
        <p:spPr>
          <a:xfrm>
            <a:off x="3657600" y="5500035"/>
            <a:ext cx="744600" cy="970201"/>
          </a:xfrm>
          <a:prstGeom prst="rect">
            <a:avLst/>
          </a:prstGeom>
          <a:solidFill>
            <a:srgbClr val="E2E616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01" name="Google Shape;250;p59"/>
          <p:cNvSpPr/>
          <p:nvPr/>
        </p:nvSpPr>
        <p:spPr>
          <a:xfrm>
            <a:off x="3658425" y="4187573"/>
            <a:ext cx="744601" cy="970201"/>
          </a:xfrm>
          <a:prstGeom prst="rect">
            <a:avLst/>
          </a:prstGeom>
          <a:solidFill>
            <a:srgbClr val="E2E616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02" name="Google Shape;251;p59"/>
          <p:cNvSpPr/>
          <p:nvPr/>
        </p:nvSpPr>
        <p:spPr>
          <a:xfrm>
            <a:off x="3657600" y="2909235"/>
            <a:ext cx="744600" cy="970201"/>
          </a:xfrm>
          <a:prstGeom prst="rect">
            <a:avLst/>
          </a:prstGeom>
          <a:solidFill>
            <a:srgbClr val="E2E616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03" name="Google Shape;252;p59"/>
          <p:cNvSpPr/>
          <p:nvPr/>
        </p:nvSpPr>
        <p:spPr>
          <a:xfrm>
            <a:off x="-1" y="0"/>
            <a:ext cx="2855702" cy="6858000"/>
          </a:xfrm>
          <a:prstGeom prst="rect">
            <a:avLst/>
          </a:prstGeom>
          <a:solidFill>
            <a:srgbClr val="93C01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04" name="Google Shape;253;p59"/>
          <p:cNvSpPr/>
          <p:nvPr/>
        </p:nvSpPr>
        <p:spPr>
          <a:xfrm>
            <a:off x="3658425" y="1672974"/>
            <a:ext cx="744601" cy="970201"/>
          </a:xfrm>
          <a:prstGeom prst="rect">
            <a:avLst/>
          </a:prstGeom>
          <a:solidFill>
            <a:srgbClr val="E2E616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05" name="Google Shape;254;p59"/>
          <p:cNvSpPr txBox="1">
            <a:spLocks noGrp="1"/>
          </p:cNvSpPr>
          <p:nvPr>
            <p:ph type="title"/>
          </p:nvPr>
        </p:nvSpPr>
        <p:spPr>
          <a:xfrm>
            <a:off x="4698274" y="177067"/>
            <a:ext cx="5311202" cy="1485901"/>
          </a:xfrm>
          <a:prstGeom prst="rect">
            <a:avLst/>
          </a:prstGeom>
        </p:spPr>
        <p:txBody>
          <a:bodyPr anchor="ctr"/>
          <a:lstStyle>
            <a:lvl1pPr>
              <a:defRPr sz="2600"/>
            </a:lvl1pPr>
          </a:lstStyle>
          <a:p>
            <a:r>
              <a:t>Agenda</a:t>
            </a:r>
          </a:p>
        </p:txBody>
      </p:sp>
      <p:sp>
        <p:nvSpPr>
          <p:cNvPr id="506" name="Google Shape;255;p59"/>
          <p:cNvSpPr txBox="1"/>
          <p:nvPr/>
        </p:nvSpPr>
        <p:spPr>
          <a:xfrm>
            <a:off x="4696224" y="1229489"/>
            <a:ext cx="5311202" cy="90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b">
            <a:normAutofit/>
          </a:bodyPr>
          <a:lstStyle>
            <a:lvl1pPr>
              <a:defRPr sz="1800" b="1">
                <a:solidFill>
                  <a:srgbClr val="434343"/>
                </a:solidFill>
              </a:defRPr>
            </a:lvl1pPr>
          </a:lstStyle>
          <a:p>
            <a:r>
              <a:t>Why Annotation?</a:t>
            </a:r>
          </a:p>
        </p:txBody>
      </p:sp>
      <p:sp>
        <p:nvSpPr>
          <p:cNvPr id="507" name="Google Shape;256;p59"/>
          <p:cNvSpPr txBox="1">
            <a:spLocks noGrp="1"/>
          </p:cNvSpPr>
          <p:nvPr>
            <p:ph type="body" sz="quarter" idx="1"/>
          </p:nvPr>
        </p:nvSpPr>
        <p:spPr>
          <a:xfrm>
            <a:off x="4696223" y="3248829"/>
            <a:ext cx="3367201" cy="770701"/>
          </a:xfrm>
          <a:prstGeom prst="rect">
            <a:avLst/>
          </a:prstGeom>
        </p:spPr>
        <p:txBody>
          <a:bodyPr/>
          <a:lstStyle/>
          <a:p>
            <a:pPr marL="0" indent="0"/>
            <a:r>
              <a:t>- Close reading vs. distant reading</a:t>
            </a:r>
          </a:p>
          <a:p>
            <a:pPr marL="0" indent="0"/>
            <a:r>
              <a:t>- Deeper engagement of learners</a:t>
            </a:r>
          </a:p>
          <a:p>
            <a:pPr marL="0" indent="0"/>
            <a:r>
              <a:t>- Students as editors/scholars</a:t>
            </a:r>
          </a:p>
        </p:txBody>
      </p:sp>
      <p:sp>
        <p:nvSpPr>
          <p:cNvPr id="508" name="Google Shape;257;p59"/>
          <p:cNvSpPr txBox="1"/>
          <p:nvPr/>
        </p:nvSpPr>
        <p:spPr>
          <a:xfrm>
            <a:off x="4696224" y="2503857"/>
            <a:ext cx="5311202" cy="90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b">
            <a:normAutofit/>
          </a:bodyPr>
          <a:lstStyle>
            <a:lvl1pPr>
              <a:defRPr sz="1800" b="1">
                <a:solidFill>
                  <a:srgbClr val="434343"/>
                </a:solidFill>
              </a:defRPr>
            </a:lvl1pPr>
          </a:lstStyle>
          <a:p>
            <a:r>
              <a:t>Pedagogical Value of Annotation</a:t>
            </a:r>
          </a:p>
        </p:txBody>
      </p:sp>
      <p:sp>
        <p:nvSpPr>
          <p:cNvPr id="509" name="Google Shape;258;p59"/>
          <p:cNvSpPr txBox="1"/>
          <p:nvPr/>
        </p:nvSpPr>
        <p:spPr>
          <a:xfrm>
            <a:off x="4696223" y="1974456"/>
            <a:ext cx="3367201" cy="77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pPr marL="120315" indent="-120315">
              <a:buSzPct val="100000"/>
              <a:buChar char="-"/>
              <a:defRPr sz="1200">
                <a:solidFill>
                  <a:srgbClr val="999999"/>
                </a:solidFill>
              </a:defRPr>
            </a:pPr>
            <a:r>
              <a:t>History and praxis of annotation</a:t>
            </a:r>
          </a:p>
          <a:p>
            <a:pPr marL="120315" indent="-120315">
              <a:buSzPct val="100000"/>
              <a:buChar char="-"/>
              <a:defRPr sz="1200">
                <a:solidFill>
                  <a:srgbClr val="999999"/>
                </a:solidFill>
              </a:defRPr>
            </a:pPr>
            <a:r>
              <a:t>Forms of annotation</a:t>
            </a:r>
          </a:p>
          <a:p>
            <a:pPr>
              <a:defRPr sz="1200">
                <a:solidFill>
                  <a:srgbClr val="999999"/>
                </a:solidFill>
              </a:defRPr>
            </a:pPr>
            <a:r>
              <a:t>- Its connection to writing &amp; learning</a:t>
            </a:r>
          </a:p>
        </p:txBody>
      </p:sp>
      <p:sp>
        <p:nvSpPr>
          <p:cNvPr id="510" name="Google Shape;259;p59"/>
          <p:cNvSpPr txBox="1"/>
          <p:nvPr/>
        </p:nvSpPr>
        <p:spPr>
          <a:xfrm>
            <a:off x="4696223" y="4527986"/>
            <a:ext cx="3367201" cy="77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pPr marL="120315" indent="-120315">
              <a:buSzPct val="100000"/>
              <a:buChar char="-"/>
              <a:defRPr sz="1200">
                <a:solidFill>
                  <a:srgbClr val="999999"/>
                </a:solidFill>
              </a:defRPr>
            </a:pPr>
            <a:r>
              <a:t>Three case studies</a:t>
            </a:r>
          </a:p>
          <a:p>
            <a:pPr marL="120315" indent="-120315">
              <a:buSzPct val="100000"/>
              <a:buChar char="-"/>
              <a:defRPr sz="1200">
                <a:solidFill>
                  <a:srgbClr val="999999"/>
                </a:solidFill>
              </a:defRPr>
            </a:pPr>
            <a:r>
              <a:t>Annotation platforms</a:t>
            </a:r>
          </a:p>
          <a:p>
            <a:pPr marL="120315" indent="-120315">
              <a:buSzPct val="100000"/>
              <a:buChar char="-"/>
              <a:defRPr sz="1200">
                <a:solidFill>
                  <a:srgbClr val="999999"/>
                </a:solidFill>
              </a:defRPr>
            </a:pPr>
            <a:r>
              <a:t>Annotation Studio (examples)</a:t>
            </a:r>
          </a:p>
        </p:txBody>
      </p:sp>
      <p:sp>
        <p:nvSpPr>
          <p:cNvPr id="511" name="Google Shape;260;p59"/>
          <p:cNvSpPr txBox="1"/>
          <p:nvPr/>
        </p:nvSpPr>
        <p:spPr>
          <a:xfrm>
            <a:off x="4696224" y="3778244"/>
            <a:ext cx="5311202" cy="90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b">
            <a:normAutofit/>
          </a:bodyPr>
          <a:lstStyle>
            <a:lvl1pPr>
              <a:defRPr sz="1800" b="1">
                <a:solidFill>
                  <a:srgbClr val="434343"/>
                </a:solidFill>
              </a:defRPr>
            </a:lvl1pPr>
          </a:lstStyle>
          <a:p>
            <a:r>
              <a:t>Annotation in the Classroom</a:t>
            </a:r>
          </a:p>
        </p:txBody>
      </p:sp>
      <p:sp>
        <p:nvSpPr>
          <p:cNvPr id="512" name="Google Shape;261;p59"/>
          <p:cNvSpPr txBox="1"/>
          <p:nvPr/>
        </p:nvSpPr>
        <p:spPr>
          <a:xfrm>
            <a:off x="3372225" y="1719566"/>
            <a:ext cx="1258801" cy="84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/>
          </a:bodyPr>
          <a:lstStyle>
            <a:lvl1pPr algn="ctr">
              <a:defRPr sz="2800" b="1">
                <a:solidFill>
                  <a:srgbClr val="434343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513" name="Google Shape;262;p59"/>
          <p:cNvSpPr txBox="1"/>
          <p:nvPr/>
        </p:nvSpPr>
        <p:spPr>
          <a:xfrm>
            <a:off x="3372225" y="2993932"/>
            <a:ext cx="1258801" cy="84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/>
          </a:bodyPr>
          <a:lstStyle>
            <a:lvl1pPr algn="ctr">
              <a:defRPr sz="2800" b="1">
                <a:solidFill>
                  <a:srgbClr val="434343"/>
                </a:solidFill>
              </a:defRPr>
            </a:lvl1pPr>
          </a:lstStyle>
          <a:p>
            <a:r>
              <a:t>2</a:t>
            </a:r>
          </a:p>
        </p:txBody>
      </p:sp>
      <p:sp>
        <p:nvSpPr>
          <p:cNvPr id="514" name="Google Shape;263;p59"/>
          <p:cNvSpPr txBox="1"/>
          <p:nvPr/>
        </p:nvSpPr>
        <p:spPr>
          <a:xfrm>
            <a:off x="3372225" y="4268299"/>
            <a:ext cx="1258801" cy="84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/>
          </a:bodyPr>
          <a:lstStyle>
            <a:lvl1pPr algn="ctr">
              <a:defRPr sz="2800" b="1">
                <a:solidFill>
                  <a:srgbClr val="434343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515" name="Google Shape;264;p59"/>
          <p:cNvSpPr txBox="1"/>
          <p:nvPr/>
        </p:nvSpPr>
        <p:spPr>
          <a:xfrm>
            <a:off x="4696223" y="5823386"/>
            <a:ext cx="3367201" cy="77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pPr marL="120315" indent="-120315">
              <a:buSzPct val="100000"/>
              <a:buChar char="-"/>
              <a:defRPr sz="1200">
                <a:solidFill>
                  <a:srgbClr val="999999"/>
                </a:solidFill>
              </a:defRPr>
            </a:pPr>
            <a:r>
              <a:t>Closing the reading-annotation-writing cycle</a:t>
            </a:r>
          </a:p>
          <a:p>
            <a:pPr marL="120315" indent="-120315">
              <a:buSzPct val="100000"/>
              <a:buChar char="-"/>
              <a:defRPr sz="1200">
                <a:solidFill>
                  <a:srgbClr val="999999"/>
                </a:solidFill>
              </a:defRPr>
            </a:pPr>
            <a:r>
              <a:t>Discussion of integration of annotation into the classroom</a:t>
            </a:r>
          </a:p>
        </p:txBody>
      </p:sp>
      <p:sp>
        <p:nvSpPr>
          <p:cNvPr id="516" name="Google Shape;265;p59"/>
          <p:cNvSpPr txBox="1"/>
          <p:nvPr/>
        </p:nvSpPr>
        <p:spPr>
          <a:xfrm>
            <a:off x="4696224" y="5073644"/>
            <a:ext cx="5311202" cy="90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b">
            <a:normAutofit/>
          </a:bodyPr>
          <a:lstStyle>
            <a:lvl1pPr>
              <a:defRPr sz="1800" b="1">
                <a:solidFill>
                  <a:srgbClr val="434343"/>
                </a:solidFill>
              </a:defRPr>
            </a:lvl1pPr>
          </a:lstStyle>
          <a:p>
            <a:r>
              <a:t>Beyond Annotation</a:t>
            </a:r>
          </a:p>
        </p:txBody>
      </p:sp>
      <p:sp>
        <p:nvSpPr>
          <p:cNvPr id="517" name="Google Shape;266;p59"/>
          <p:cNvSpPr txBox="1"/>
          <p:nvPr/>
        </p:nvSpPr>
        <p:spPr>
          <a:xfrm>
            <a:off x="3372225" y="5563699"/>
            <a:ext cx="1258801" cy="84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/>
          </a:bodyPr>
          <a:lstStyle>
            <a:lvl1pPr algn="ctr">
              <a:defRPr sz="2800" b="1">
                <a:solidFill>
                  <a:srgbClr val="434343"/>
                </a:solidFill>
              </a:defRPr>
            </a:lvl1pPr>
          </a:lstStyle>
          <a:p>
            <a:r>
              <a:t>4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Text"/>
          <p:cNvSpPr txBox="1"/>
          <p:nvPr/>
        </p:nvSpPr>
        <p:spPr>
          <a:xfrm>
            <a:off x="754476" y="6393121"/>
            <a:ext cx="331281" cy="220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321468">
              <a:defRPr sz="1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       </a:t>
            </a:r>
          </a:p>
        </p:txBody>
      </p:sp>
      <p:pic>
        <p:nvPicPr>
          <p:cNvPr id="647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32" y="792476"/>
            <a:ext cx="8768736" cy="5799430"/>
          </a:xfrm>
          <a:prstGeom prst="rect">
            <a:avLst/>
          </a:prstGeom>
          <a:ln w="12700">
            <a:miter lim="400000"/>
          </a:ln>
          <a:effectLst>
            <a:outerShdw blurRad="241300" dist="241300" dir="2280000" rotWithShape="0">
              <a:srgbClr val="9C9C9C">
                <a:alpha val="59250"/>
              </a:srgbClr>
            </a:outerShdw>
          </a:effectLst>
        </p:spPr>
      </p:pic>
      <p:sp>
        <p:nvSpPr>
          <p:cNvPr id="648" name="Reading &amp; Annotating Process - Student 2"/>
          <p:cNvSpPr txBox="1"/>
          <p:nvPr/>
        </p:nvSpPr>
        <p:spPr>
          <a:xfrm>
            <a:off x="265917" y="276459"/>
            <a:ext cx="3819526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EBEBEB"/>
                </a:solidFill>
              </a:defRPr>
            </a:lvl1pPr>
          </a:lstStyle>
          <a:p>
            <a:r>
              <a:t>Reading &amp; Annotating Process - Student 2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Text"/>
          <p:cNvSpPr txBox="1"/>
          <p:nvPr/>
        </p:nvSpPr>
        <p:spPr>
          <a:xfrm>
            <a:off x="754476" y="6393121"/>
            <a:ext cx="507811" cy="220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321468">
              <a:defRPr sz="1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            </a:t>
            </a:r>
          </a:p>
        </p:txBody>
      </p:sp>
      <p:pic>
        <p:nvPicPr>
          <p:cNvPr id="651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01" y="760657"/>
            <a:ext cx="8773998" cy="5802909"/>
          </a:xfrm>
          <a:prstGeom prst="rect">
            <a:avLst/>
          </a:prstGeom>
          <a:ln w="12700">
            <a:miter lim="400000"/>
          </a:ln>
        </p:spPr>
      </p:pic>
      <p:sp>
        <p:nvSpPr>
          <p:cNvPr id="652" name="Reading &amp; Annotating Process - Student Comparisons"/>
          <p:cNvSpPr txBox="1"/>
          <p:nvPr/>
        </p:nvSpPr>
        <p:spPr>
          <a:xfrm>
            <a:off x="220799" y="306538"/>
            <a:ext cx="4903590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EBEBEB"/>
                </a:solidFill>
              </a:defRPr>
            </a:lvl1pPr>
          </a:lstStyle>
          <a:p>
            <a:r>
              <a:t>Reading &amp; Annotating Process - Student Comparisons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286;p62"/>
          <p:cNvSpPr/>
          <p:nvPr/>
        </p:nvSpPr>
        <p:spPr>
          <a:xfrm>
            <a:off x="-1" y="0"/>
            <a:ext cx="4259702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21600" y="6708"/>
                </a:lnTo>
                <a:lnTo>
                  <a:pt x="21600" y="21600"/>
                </a:lnTo>
                <a:lnTo>
                  <a:pt x="10800" y="21600"/>
                </a:lnTo>
                <a:lnTo>
                  <a:pt x="0" y="14892"/>
                </a:lnTo>
                <a:lnTo>
                  <a:pt x="0" y="0"/>
                </a:lnTo>
                <a:close/>
              </a:path>
            </a:pathLst>
          </a:custGeom>
          <a:solidFill>
            <a:srgbClr val="D2D700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55" name="Google Shape;287;p62"/>
          <p:cNvSpPr/>
          <p:nvPr/>
        </p:nvSpPr>
        <p:spPr>
          <a:xfrm>
            <a:off x="4778199" y="3707500"/>
            <a:ext cx="676201" cy="1"/>
          </a:xfrm>
          <a:prstGeom prst="line">
            <a:avLst/>
          </a:prstGeom>
          <a:ln w="76200">
            <a:solidFill>
              <a:srgbClr val="93C01F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656" name="Google Shape;288;p62"/>
          <p:cNvSpPr txBox="1">
            <a:spLocks noGrp="1"/>
          </p:cNvSpPr>
          <p:nvPr>
            <p:ph type="title"/>
          </p:nvPr>
        </p:nvSpPr>
        <p:spPr>
          <a:xfrm>
            <a:off x="4598899" y="1989066"/>
            <a:ext cx="3593701" cy="1608902"/>
          </a:xfrm>
          <a:prstGeom prst="rect">
            <a:avLst/>
          </a:prstGeom>
        </p:spPr>
        <p:txBody>
          <a:bodyPr/>
          <a:lstStyle/>
          <a:p>
            <a:r>
              <a:t>2. Pedagogical Value of </a:t>
            </a:r>
            <a:br/>
            <a:r>
              <a:t>    Annotation</a:t>
            </a:r>
          </a:p>
        </p:txBody>
      </p:sp>
      <p:sp>
        <p:nvSpPr>
          <p:cNvPr id="657" name="Google Shape;289;p62"/>
          <p:cNvSpPr txBox="1">
            <a:spLocks noGrp="1"/>
          </p:cNvSpPr>
          <p:nvPr>
            <p:ph type="body" sz="quarter" idx="1"/>
          </p:nvPr>
        </p:nvSpPr>
        <p:spPr>
          <a:xfrm>
            <a:off x="4598899" y="3957589"/>
            <a:ext cx="2920801" cy="2120101"/>
          </a:xfrm>
          <a:prstGeom prst="rect">
            <a:avLst/>
          </a:prstGeom>
        </p:spPr>
        <p:txBody>
          <a:bodyPr/>
          <a:lstStyle/>
          <a:p>
            <a:pPr marL="0" indent="0"/>
            <a:r>
              <a:t>Let’s have a look at the </a:t>
            </a:r>
            <a:br/>
            <a:endParaRPr/>
          </a:p>
          <a:p>
            <a:pPr marL="228600" indent="-228600">
              <a:buSzPts val="1400"/>
              <a:buChar char="-"/>
            </a:pPr>
            <a:r>
              <a:t>Levels of Engagement.</a:t>
            </a:r>
          </a:p>
          <a:p>
            <a:pPr marL="228600" indent="-228600">
              <a:buSzPts val="1400"/>
              <a:buChar char="-"/>
            </a:pPr>
            <a:r>
              <a:t>“Opening” of Texts</a:t>
            </a:r>
          </a:p>
          <a:p>
            <a:pPr marL="228600" indent="-228600">
              <a:buSzPts val="1400"/>
              <a:buChar char="-"/>
            </a:pPr>
            <a:r>
              <a:t>Connections between writing &amp; learning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586;p80"/>
          <p:cNvSpPr/>
          <p:nvPr/>
        </p:nvSpPr>
        <p:spPr>
          <a:xfrm>
            <a:off x="406949" y="555000"/>
            <a:ext cx="8330102" cy="574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60" name="Google Shape;587;p80"/>
          <p:cNvSpPr/>
          <p:nvPr/>
        </p:nvSpPr>
        <p:spPr>
          <a:xfrm>
            <a:off x="810348" y="1159732"/>
            <a:ext cx="676201" cy="1"/>
          </a:xfrm>
          <a:prstGeom prst="line">
            <a:avLst/>
          </a:prstGeom>
          <a:ln w="76200">
            <a:solidFill>
              <a:srgbClr val="93C01F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661" name="Google Shape;596;p80"/>
          <p:cNvSpPr txBox="1">
            <a:spLocks noGrp="1"/>
          </p:cNvSpPr>
          <p:nvPr>
            <p:ph type="title"/>
          </p:nvPr>
        </p:nvSpPr>
        <p:spPr>
          <a:xfrm>
            <a:off x="681924" y="739213"/>
            <a:ext cx="2545802" cy="2223301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Textual</a:t>
            </a:r>
          </a:p>
          <a:p>
            <a:pPr>
              <a:defRPr sz="2200"/>
            </a:pPr>
            <a:r>
              <a:t>Engagement</a:t>
            </a:r>
          </a:p>
        </p:txBody>
      </p:sp>
      <p:sp>
        <p:nvSpPr>
          <p:cNvPr id="662" name="“I have never annotated before. But I think I am getting better. I am actually writing down ideas while reading. By writing them down, I am actually looking deeper into the text, not like when I just read the book or something and said, ‘Oh it may mean t"/>
          <p:cNvSpPr txBox="1"/>
          <p:nvPr/>
        </p:nvSpPr>
        <p:spPr>
          <a:xfrm>
            <a:off x="1192254" y="2704091"/>
            <a:ext cx="6964918" cy="3048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274320" marR="731520" defTabSz="457200">
              <a:lnSpc>
                <a:spcPct val="110000"/>
              </a:lnSpc>
              <a:defRPr sz="2000" i="1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“I have never annotated before. But I think I am getting better. I am actually writing down ideas while reading. By writing them down, I am actually looking deeper into the text, not like when I just read the book or something and said, ‘Oh it may mean this.’ Now it is more like, ‘Oh what does THIS mean?’  Then I keep asking questions because I am annotating. I am thinking about the text more.”</a:t>
            </a:r>
          </a:p>
          <a:p>
            <a:pPr marL="274320" marR="731520" algn="r" defTabSz="457200">
              <a:lnSpc>
                <a:spcPct val="110000"/>
              </a:lnSpc>
              <a:defRPr i="1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Student in a Fall literature class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271;p60"/>
          <p:cNvSpPr/>
          <p:nvPr/>
        </p:nvSpPr>
        <p:spPr>
          <a:xfrm>
            <a:off x="1430399" y="871800"/>
            <a:ext cx="6283202" cy="51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65" name="Google Shape;272;p60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sz="1500"/>
            </a:lvl1pPr>
          </a:lstStyle>
          <a:p>
            <a:r>
              <a:rPr sz="1600" dirty="0"/>
              <a:t>Making annotations is a central activity of knowledge production and meaning making. </a:t>
            </a:r>
          </a:p>
        </p:txBody>
      </p:sp>
      <p:sp>
        <p:nvSpPr>
          <p:cNvPr id="666" name="Google Shape;273;p60"/>
          <p:cNvSpPr txBox="1">
            <a:spLocks noGrp="1"/>
          </p:cNvSpPr>
          <p:nvPr>
            <p:ph type="title"/>
          </p:nvPr>
        </p:nvSpPr>
        <p:spPr>
          <a:xfrm>
            <a:off x="2675900" y="1626680"/>
            <a:ext cx="3926100" cy="1617301"/>
          </a:xfrm>
          <a:prstGeom prst="rect">
            <a:avLst/>
          </a:prstGeom>
        </p:spPr>
        <p:txBody>
          <a:bodyPr/>
          <a:lstStyle/>
          <a:p>
            <a:pPr>
              <a:defRPr sz="3600"/>
            </a:pPr>
            <a:r>
              <a:t>Annotating is a</a:t>
            </a:r>
            <a:br/>
            <a:r>
              <a:t>Core Activity.</a:t>
            </a:r>
          </a:p>
        </p:txBody>
      </p:sp>
      <p:sp>
        <p:nvSpPr>
          <p:cNvPr id="667" name="Google Shape;274;p60"/>
          <p:cNvSpPr/>
          <p:nvPr/>
        </p:nvSpPr>
        <p:spPr>
          <a:xfrm>
            <a:off x="1134775" y="1828600"/>
            <a:ext cx="1442701" cy="531901"/>
          </a:xfrm>
          <a:prstGeom prst="rect">
            <a:avLst/>
          </a:prstGeom>
          <a:solidFill>
            <a:srgbClr val="D2D700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586;p80"/>
          <p:cNvSpPr/>
          <p:nvPr/>
        </p:nvSpPr>
        <p:spPr>
          <a:xfrm>
            <a:off x="406949" y="555000"/>
            <a:ext cx="8330102" cy="574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70" name="Google Shape;587;p80"/>
          <p:cNvSpPr/>
          <p:nvPr/>
        </p:nvSpPr>
        <p:spPr>
          <a:xfrm>
            <a:off x="810348" y="1159732"/>
            <a:ext cx="676201" cy="1"/>
          </a:xfrm>
          <a:prstGeom prst="line">
            <a:avLst/>
          </a:prstGeom>
          <a:ln w="76200">
            <a:solidFill>
              <a:srgbClr val="93C01F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671" name="Google Shape;596;p80"/>
          <p:cNvSpPr txBox="1">
            <a:spLocks noGrp="1"/>
          </p:cNvSpPr>
          <p:nvPr>
            <p:ph type="title"/>
          </p:nvPr>
        </p:nvSpPr>
        <p:spPr>
          <a:xfrm>
            <a:off x="681924" y="739213"/>
            <a:ext cx="2545802" cy="2223301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Scholarly</a:t>
            </a:r>
          </a:p>
          <a:p>
            <a:pPr>
              <a:defRPr sz="2200"/>
            </a:pPr>
            <a:r>
              <a:t>Primitives</a:t>
            </a:r>
          </a:p>
          <a:p>
            <a:pPr>
              <a:defRPr sz="1500" b="0"/>
            </a:pPr>
            <a:r>
              <a:t>(John Unsworth)</a:t>
            </a:r>
          </a:p>
        </p:txBody>
      </p:sp>
      <p:sp>
        <p:nvSpPr>
          <p:cNvPr id="672" name="“ I’m using the term “primitives” in a self-consciously analogical way, to refer to some basic functions common to scholarly activity across disciplines, over time, and independent of theoretical orientation.“…"/>
          <p:cNvSpPr txBox="1"/>
          <p:nvPr/>
        </p:nvSpPr>
        <p:spPr>
          <a:xfrm>
            <a:off x="5519392" y="817508"/>
            <a:ext cx="2860205" cy="1915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8" defTabSz="457200">
              <a:lnSpc>
                <a:spcPct val="104999"/>
              </a:lnSpc>
              <a:defRPr sz="1500" i="1">
                <a:latin typeface="Myriad Pro"/>
                <a:ea typeface="Myriad Pro"/>
                <a:cs typeface="Myriad Pro"/>
                <a:sym typeface="Myriad Pro"/>
              </a:defRPr>
            </a:pPr>
            <a:r>
              <a:t>“ I’m using the term “primitives” in a self-consciously analogical way, to refer to some basic functions common to scholarly activity across disciplines, over time, and independent of theoretical orientation.“</a:t>
            </a:r>
          </a:p>
          <a:p>
            <a:pPr lvl="8" algn="r" defTabSz="457200">
              <a:lnSpc>
                <a:spcPct val="104999"/>
              </a:lnSpc>
              <a:defRPr sz="1200" i="1">
                <a:latin typeface="Myriad Pro"/>
                <a:ea typeface="Myriad Pro"/>
                <a:cs typeface="Myriad Pro"/>
                <a:sym typeface="Myriad Pro"/>
              </a:defRPr>
            </a:pPr>
            <a:r>
              <a:t>John Unsworth</a:t>
            </a:r>
          </a:p>
        </p:txBody>
      </p:sp>
      <p:graphicFrame>
        <p:nvGraphicFramePr>
          <p:cNvPr id="673" name="Table"/>
          <p:cNvGraphicFramePr/>
          <p:nvPr/>
        </p:nvGraphicFramePr>
        <p:xfrm>
          <a:off x="1843857" y="3042159"/>
          <a:ext cx="5456285" cy="2442144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2694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1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0536">
                <a:tc>
                  <a:txBody>
                    <a:bodyPr/>
                    <a:lstStyle/>
                    <a:p>
                      <a:pPr marL="609600" algn="just" defTabSz="457200">
                        <a:defRPr sz="1800"/>
                      </a:pPr>
                      <a:r>
                        <a:rPr sz="1904"/>
                        <a:t>Discovering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609600" algn="just" defTabSz="457200">
                        <a:defRPr sz="1800"/>
                      </a:pPr>
                      <a:r>
                        <a:rPr sz="1904" b="1"/>
                        <a:t>Annotating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536">
                <a:tc>
                  <a:txBody>
                    <a:bodyPr/>
                    <a:lstStyle/>
                    <a:p>
                      <a:pPr marL="609600" algn="just" defTabSz="457200">
                        <a:defRPr sz="1800"/>
                      </a:pPr>
                      <a:r>
                        <a:rPr sz="1904"/>
                        <a:t>Comparing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09600" algn="just" defTabSz="457200">
                        <a:defRPr sz="1800"/>
                      </a:pPr>
                      <a:r>
                        <a:rPr sz="1904"/>
                        <a:t>Referring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536">
                <a:tc>
                  <a:txBody>
                    <a:bodyPr/>
                    <a:lstStyle/>
                    <a:p>
                      <a:pPr marL="609600" algn="just" defTabSz="457200">
                        <a:defRPr sz="1800"/>
                      </a:pPr>
                      <a:r>
                        <a:rPr sz="1904"/>
                        <a:t>Sampling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609600" algn="just" defTabSz="457200">
                        <a:defRPr sz="1800"/>
                      </a:pPr>
                      <a:r>
                        <a:rPr sz="1904"/>
                        <a:t>Illustrating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536">
                <a:tc>
                  <a:txBody>
                    <a:bodyPr/>
                    <a:lstStyle/>
                    <a:p>
                      <a:pPr marL="609600" algn="just" defTabSz="457200">
                        <a:defRPr sz="1800"/>
                      </a:pPr>
                      <a:r>
                        <a:rPr sz="1904"/>
                        <a:t>Representing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09600" algn="just" defTabSz="457200">
                        <a:defRPr sz="1904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5C7C9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271;p60"/>
          <p:cNvSpPr/>
          <p:nvPr/>
        </p:nvSpPr>
        <p:spPr>
          <a:xfrm>
            <a:off x="1430399" y="871800"/>
            <a:ext cx="6283202" cy="51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76" name="Google Shape;272;p60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sz="1500"/>
            </a:lvl1pPr>
          </a:lstStyle>
          <a:p>
            <a:r>
              <a:rPr sz="1600" dirty="0"/>
              <a:t>Annotations prepare students to become better writers and experiment with scholarly practices. </a:t>
            </a:r>
          </a:p>
        </p:txBody>
      </p:sp>
      <p:sp>
        <p:nvSpPr>
          <p:cNvPr id="677" name="Google Shape;273;p60"/>
          <p:cNvSpPr txBox="1">
            <a:spLocks noGrp="1"/>
          </p:cNvSpPr>
          <p:nvPr>
            <p:ph type="title"/>
          </p:nvPr>
        </p:nvSpPr>
        <p:spPr>
          <a:xfrm>
            <a:off x="2675900" y="1626680"/>
            <a:ext cx="3926100" cy="16173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22959">
              <a:defRPr sz="3239"/>
            </a:pPr>
            <a:r>
              <a:rPr dirty="0"/>
              <a:t>Annotations</a:t>
            </a:r>
            <a:br>
              <a:rPr dirty="0"/>
            </a:br>
            <a:r>
              <a:rPr dirty="0"/>
              <a:t>allow new Forms</a:t>
            </a:r>
            <a:br>
              <a:rPr dirty="0"/>
            </a:br>
            <a:r>
              <a:rPr dirty="0"/>
              <a:t>of Engagement.</a:t>
            </a:r>
          </a:p>
        </p:txBody>
      </p:sp>
      <p:sp>
        <p:nvSpPr>
          <p:cNvPr id="678" name="Google Shape;274;p60"/>
          <p:cNvSpPr/>
          <p:nvPr/>
        </p:nvSpPr>
        <p:spPr>
          <a:xfrm>
            <a:off x="1134775" y="1828600"/>
            <a:ext cx="1442701" cy="531901"/>
          </a:xfrm>
          <a:prstGeom prst="rect">
            <a:avLst/>
          </a:prstGeom>
          <a:solidFill>
            <a:srgbClr val="D2D700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586;p80"/>
          <p:cNvSpPr/>
          <p:nvPr/>
        </p:nvSpPr>
        <p:spPr>
          <a:xfrm>
            <a:off x="406949" y="555000"/>
            <a:ext cx="8330102" cy="574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81" name="Google Shape;587;p80"/>
          <p:cNvSpPr/>
          <p:nvPr/>
        </p:nvSpPr>
        <p:spPr>
          <a:xfrm>
            <a:off x="810348" y="1159732"/>
            <a:ext cx="676201" cy="1"/>
          </a:xfrm>
          <a:prstGeom prst="line">
            <a:avLst/>
          </a:prstGeom>
          <a:ln w="76200">
            <a:solidFill>
              <a:srgbClr val="93C01F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682" name="Google Shape;596;p80"/>
          <p:cNvSpPr txBox="1">
            <a:spLocks noGrp="1"/>
          </p:cNvSpPr>
          <p:nvPr>
            <p:ph type="title"/>
          </p:nvPr>
        </p:nvSpPr>
        <p:spPr>
          <a:xfrm>
            <a:off x="681924" y="739213"/>
            <a:ext cx="2545802" cy="2223301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Student</a:t>
            </a:r>
          </a:p>
          <a:p>
            <a:pPr>
              <a:defRPr sz="2200"/>
            </a:pPr>
            <a:r>
              <a:t>Engagement </a:t>
            </a:r>
          </a:p>
        </p:txBody>
      </p:sp>
      <p:sp>
        <p:nvSpPr>
          <p:cNvPr id="683" name="Students as “editors”…"/>
          <p:cNvSpPr txBox="1"/>
          <p:nvPr/>
        </p:nvSpPr>
        <p:spPr>
          <a:xfrm>
            <a:off x="2640370" y="920988"/>
            <a:ext cx="5911920" cy="5016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 lvl="8" defTabSz="457200">
              <a:lnSpc>
                <a:spcPct val="104999"/>
              </a:lnSpc>
              <a:defRPr sz="2400"/>
            </a:pPr>
            <a:r>
              <a:rPr sz="1800" b="1"/>
              <a:t>Students as “editors”</a:t>
            </a:r>
            <a:r>
              <a:t/>
            </a:r>
            <a:br/>
            <a:endParaRPr sz="1500"/>
          </a:p>
          <a:p>
            <a:pPr marL="381000" lvl="8" indent="-190500" defTabSz="457200">
              <a:lnSpc>
                <a:spcPct val="104999"/>
              </a:lnSpc>
              <a:buSzPct val="115000"/>
              <a:buChar char="•"/>
              <a:defRPr sz="1600"/>
            </a:pPr>
            <a:r>
              <a:t>Gloss unfamiliar words and references, opening up primary texts for new readers</a:t>
            </a:r>
          </a:p>
          <a:p>
            <a:pPr marL="381000" lvl="8" indent="-190500" defTabSz="457200">
              <a:lnSpc>
                <a:spcPct val="104999"/>
              </a:lnSpc>
              <a:buSzPct val="115000"/>
              <a:buChar char="•"/>
              <a:defRPr sz="1600"/>
            </a:pPr>
            <a:r>
              <a:t>“Editing” less intimidating than “writing,” makes good writers</a:t>
            </a:r>
          </a:p>
          <a:p>
            <a:pPr marL="381000" lvl="8" indent="-190500" defTabSz="457200">
              <a:lnSpc>
                <a:spcPct val="104999"/>
              </a:lnSpc>
              <a:buSzPct val="115000"/>
              <a:buChar char="•"/>
              <a:defRPr sz="1600"/>
            </a:pPr>
            <a:r>
              <a:t>Annotation as a first stage of the editing process; makes reading visible, writing purposeful</a:t>
            </a:r>
          </a:p>
          <a:p>
            <a:pPr marL="381000" lvl="8" indent="-190500" defTabSz="457200">
              <a:lnSpc>
                <a:spcPct val="104999"/>
              </a:lnSpc>
              <a:buSzPct val="115000"/>
              <a:buChar char="•"/>
              <a:defRPr sz="1600"/>
            </a:pPr>
            <a:r>
              <a:t>Goal: to make the text your own</a:t>
            </a:r>
          </a:p>
          <a:p>
            <a:pPr marL="381000" lvl="8" indent="-190500" defTabSz="457200">
              <a:lnSpc>
                <a:spcPct val="104999"/>
              </a:lnSpc>
              <a:buSzPct val="115000"/>
              <a:buChar char="•"/>
              <a:defRPr sz="1600"/>
            </a:pPr>
            <a:r>
              <a:t>Can work alone or in groups or with the whole class</a:t>
            </a:r>
          </a:p>
          <a:p>
            <a:pPr marL="381000" lvl="8" indent="-190500" defTabSz="457200">
              <a:lnSpc>
                <a:spcPct val="104999"/>
              </a:lnSpc>
              <a:buSzPct val="115000"/>
              <a:buChar char="•"/>
              <a:defRPr sz="1600"/>
            </a:pPr>
            <a:r>
              <a:t>Close reading in a protected space</a:t>
            </a:r>
          </a:p>
          <a:p>
            <a:pPr defTabSz="457200">
              <a:lnSpc>
                <a:spcPct val="104999"/>
              </a:lnSpc>
              <a:defRPr sz="1800"/>
            </a:pPr>
            <a:endParaRPr/>
          </a:p>
          <a:p>
            <a:pPr lvl="8" defTabSz="457200">
              <a:lnSpc>
                <a:spcPct val="104999"/>
              </a:lnSpc>
              <a:defRPr sz="1800"/>
            </a:pPr>
            <a:r>
              <a:rPr b="1"/>
              <a:t>Students as “scholars”</a:t>
            </a:r>
            <a:r>
              <a:t/>
            </a:r>
            <a:br/>
            <a:endParaRPr sz="1500"/>
          </a:p>
          <a:p>
            <a:pPr marL="381000" lvl="8" indent="-190500" defTabSz="457200">
              <a:lnSpc>
                <a:spcPct val="104999"/>
              </a:lnSpc>
              <a:buSzPct val="115000"/>
              <a:buChar char="•"/>
              <a:defRPr sz="1600"/>
            </a:pPr>
            <a:r>
              <a:t>Learn research tools in the field</a:t>
            </a:r>
          </a:p>
          <a:p>
            <a:pPr marL="381000" lvl="8" indent="-190500" defTabSz="457200">
              <a:lnSpc>
                <a:spcPct val="104999"/>
              </a:lnSpc>
              <a:buSzPct val="115000"/>
              <a:buChar char="•"/>
              <a:defRPr sz="1600"/>
            </a:pPr>
            <a:r>
              <a:t>Create communities around a central subject</a:t>
            </a:r>
          </a:p>
          <a:p>
            <a:pPr marL="381000" lvl="8" indent="-190500" defTabSz="457200">
              <a:lnSpc>
                <a:spcPct val="104999"/>
              </a:lnSpc>
              <a:buSzPct val="115000"/>
              <a:buChar char="•"/>
              <a:defRPr sz="1600"/>
            </a:pPr>
            <a:r>
              <a:t>Generate new ways of thinking, looking at materials </a:t>
            </a:r>
          </a:p>
          <a:p>
            <a:pPr marL="381000" lvl="8" indent="-190500" defTabSz="457200">
              <a:lnSpc>
                <a:spcPct val="104999"/>
              </a:lnSpc>
              <a:buSzPct val="115000"/>
              <a:buChar char="•"/>
              <a:defRPr sz="1600"/>
            </a:pPr>
            <a:r>
              <a:t>Take risks, tolerate ambiguity, and invite failure</a:t>
            </a:r>
          </a:p>
          <a:p>
            <a:pPr marL="381000" lvl="8" indent="-190500" defTabSz="457200">
              <a:lnSpc>
                <a:spcPct val="104999"/>
              </a:lnSpc>
              <a:buSzPct val="115000"/>
              <a:buChar char="•"/>
              <a:defRPr sz="1600"/>
            </a:pPr>
            <a:r>
              <a:t>Collaborate, thereby nurturing individual growth and development of a field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Chapter 1 of Moby-Dick on Annotation Studio by Active Archives Initiative , MIT"/>
          <p:cNvSpPr txBox="1"/>
          <p:nvPr/>
        </p:nvSpPr>
        <p:spPr>
          <a:xfrm>
            <a:off x="2276316" y="6576257"/>
            <a:ext cx="4591368" cy="22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defTabSz="321468">
              <a:defRPr sz="1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Chapter 1 of Moby-Dick on </a:t>
            </a:r>
            <a:r>
              <a:rPr i="1"/>
              <a:t>Annotation Studio</a:t>
            </a:r>
            <a:r>
              <a:t> by Active Archives Initiative , MIT</a:t>
            </a:r>
          </a:p>
        </p:txBody>
      </p:sp>
      <p:pic>
        <p:nvPicPr>
          <p:cNvPr id="686" name="Screen Shot 2021-06-17 at 18.15.01.png" descr="Screen Shot 2021-06-17 at 18.15.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" y="16339"/>
            <a:ext cx="9133034" cy="65072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271;p60"/>
          <p:cNvSpPr/>
          <p:nvPr/>
        </p:nvSpPr>
        <p:spPr>
          <a:xfrm>
            <a:off x="1430399" y="871800"/>
            <a:ext cx="6283202" cy="51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89" name="Google Shape;272;p60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sz="1500"/>
            </a:lvl1pPr>
          </a:lstStyle>
          <a:p>
            <a:r>
              <a:rPr sz="1600" dirty="0"/>
              <a:t>Annotations allow inexperienced readers/students to become familiar with the reading process. </a:t>
            </a:r>
          </a:p>
        </p:txBody>
      </p:sp>
      <p:sp>
        <p:nvSpPr>
          <p:cNvPr id="690" name="Google Shape;273;p60"/>
          <p:cNvSpPr txBox="1">
            <a:spLocks noGrp="1"/>
          </p:cNvSpPr>
          <p:nvPr>
            <p:ph type="title"/>
          </p:nvPr>
        </p:nvSpPr>
        <p:spPr>
          <a:xfrm>
            <a:off x="2675899" y="1626680"/>
            <a:ext cx="3993415" cy="1617263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813816">
              <a:defRPr sz="3204"/>
            </a:pPr>
            <a:r>
              <a:rPr sz="3240" dirty="0"/>
              <a:t>Annotating – </a:t>
            </a:r>
            <a:br>
              <a:rPr sz="3240" dirty="0"/>
            </a:br>
            <a:r>
              <a:rPr sz="3240" dirty="0"/>
              <a:t>a Practice for Diverse Audiences.</a:t>
            </a:r>
          </a:p>
        </p:txBody>
      </p:sp>
      <p:sp>
        <p:nvSpPr>
          <p:cNvPr id="691" name="Google Shape;274;p60"/>
          <p:cNvSpPr/>
          <p:nvPr/>
        </p:nvSpPr>
        <p:spPr>
          <a:xfrm>
            <a:off x="1134775" y="1828600"/>
            <a:ext cx="1442701" cy="531901"/>
          </a:xfrm>
          <a:prstGeom prst="rect">
            <a:avLst/>
          </a:prstGeom>
          <a:solidFill>
            <a:srgbClr val="D2D700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271;p60"/>
          <p:cNvSpPr/>
          <p:nvPr/>
        </p:nvSpPr>
        <p:spPr>
          <a:xfrm>
            <a:off x="1430399" y="871800"/>
            <a:ext cx="6283202" cy="51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20" name="Google Shape;272;p60"/>
          <p:cNvSpPr txBox="1">
            <a:spLocks noGrp="1"/>
          </p:cNvSpPr>
          <p:nvPr>
            <p:ph type="body" sz="quarter" idx="1"/>
          </p:nvPr>
        </p:nvSpPr>
        <p:spPr>
          <a:xfrm>
            <a:off x="2675901" y="3360788"/>
            <a:ext cx="4014610" cy="25893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defRPr sz="1500"/>
            </a:pPr>
            <a:r>
              <a:rPr sz="1600" dirty="0"/>
              <a:t>Marginal annotation is a highly developed activity and as old as reading itself</a:t>
            </a:r>
            <a:r>
              <a:rPr sz="1600" dirty="0" smtClean="0"/>
              <a:t>.</a:t>
            </a:r>
            <a:endParaRPr lang="es-ES" sz="1600" dirty="0" smtClean="0"/>
          </a:p>
          <a:p>
            <a:pPr marL="0" indent="0">
              <a:defRPr sz="1500"/>
            </a:pPr>
            <a:endParaRPr sz="1600" dirty="0"/>
          </a:p>
          <a:p>
            <a:pPr marL="0" indent="0">
              <a:defRPr sz="1500"/>
            </a:pPr>
            <a:r>
              <a:rPr sz="1600" dirty="0"/>
              <a:t>Annotations are the visible traces of the reading process</a:t>
            </a:r>
            <a:r>
              <a:rPr sz="1600" dirty="0" smtClean="0"/>
              <a:t>.</a:t>
            </a:r>
            <a:endParaRPr lang="es-ES" sz="1600" dirty="0" smtClean="0"/>
          </a:p>
          <a:p>
            <a:pPr marL="0" indent="0">
              <a:defRPr sz="1500"/>
            </a:pPr>
            <a:endParaRPr sz="1600" dirty="0"/>
          </a:p>
          <a:p>
            <a:pPr marL="0" indent="0">
              <a:defRPr sz="1500"/>
            </a:pPr>
            <a:r>
              <a:rPr sz="1600" dirty="0"/>
              <a:t>It blurs the boundaries between readers and writers.</a:t>
            </a:r>
          </a:p>
        </p:txBody>
      </p:sp>
      <p:sp>
        <p:nvSpPr>
          <p:cNvPr id="521" name="Google Shape;273;p60"/>
          <p:cNvSpPr txBox="1">
            <a:spLocks noGrp="1"/>
          </p:cNvSpPr>
          <p:nvPr>
            <p:ph type="title"/>
          </p:nvPr>
        </p:nvSpPr>
        <p:spPr>
          <a:xfrm>
            <a:off x="2675900" y="1626680"/>
            <a:ext cx="3926100" cy="16173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30936">
              <a:defRPr sz="2484"/>
            </a:lvl1pPr>
          </a:lstStyle>
          <a:p>
            <a:r>
              <a:t>Annotation is deeply connected to reading, writing, scholarship, and learning.</a:t>
            </a:r>
          </a:p>
        </p:txBody>
      </p:sp>
      <p:sp>
        <p:nvSpPr>
          <p:cNvPr id="522" name="Google Shape;274;p60"/>
          <p:cNvSpPr/>
          <p:nvPr/>
        </p:nvSpPr>
        <p:spPr>
          <a:xfrm>
            <a:off x="1134775" y="1828600"/>
            <a:ext cx="1442701" cy="531901"/>
          </a:xfrm>
          <a:prstGeom prst="rect">
            <a:avLst/>
          </a:prstGeom>
          <a:solidFill>
            <a:srgbClr val="D2D700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586;p80"/>
          <p:cNvSpPr/>
          <p:nvPr/>
        </p:nvSpPr>
        <p:spPr>
          <a:xfrm>
            <a:off x="406949" y="555000"/>
            <a:ext cx="8330102" cy="574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94" name="Google Shape;587;p80"/>
          <p:cNvSpPr/>
          <p:nvPr/>
        </p:nvSpPr>
        <p:spPr>
          <a:xfrm>
            <a:off x="810348" y="1159732"/>
            <a:ext cx="676201" cy="1"/>
          </a:xfrm>
          <a:prstGeom prst="line">
            <a:avLst/>
          </a:prstGeom>
          <a:ln w="76200">
            <a:solidFill>
              <a:srgbClr val="93C01F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695" name="Google Shape;596;p80"/>
          <p:cNvSpPr txBox="1">
            <a:spLocks noGrp="1"/>
          </p:cNvSpPr>
          <p:nvPr>
            <p:ph type="title"/>
          </p:nvPr>
        </p:nvSpPr>
        <p:spPr>
          <a:xfrm>
            <a:off x="681924" y="739213"/>
            <a:ext cx="2545802" cy="2223301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Community</a:t>
            </a:r>
            <a:br/>
            <a:r>
              <a:t>College </a:t>
            </a:r>
          </a:p>
        </p:txBody>
      </p:sp>
      <p:sp>
        <p:nvSpPr>
          <p:cNvPr id="696" name="Developing Reading Versatility…"/>
          <p:cNvSpPr txBox="1"/>
          <p:nvPr/>
        </p:nvSpPr>
        <p:spPr>
          <a:xfrm>
            <a:off x="2655410" y="1454889"/>
            <a:ext cx="5911920" cy="4173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 lvl="8" defTabSz="457200">
              <a:lnSpc>
                <a:spcPct val="104999"/>
              </a:lnSpc>
              <a:defRPr sz="2400"/>
            </a:pPr>
            <a:r>
              <a:rPr sz="1800" b="1"/>
              <a:t>Developing Reading Versatility</a:t>
            </a:r>
          </a:p>
          <a:p>
            <a:pPr lvl="8" defTabSz="457200">
              <a:lnSpc>
                <a:spcPct val="104999"/>
              </a:lnSpc>
              <a:defRPr sz="2400"/>
            </a:pPr>
            <a:endParaRPr sz="1500"/>
          </a:p>
          <a:p>
            <a:pPr marL="381000" lvl="8" indent="-190500" defTabSz="457200">
              <a:lnSpc>
                <a:spcPct val="104999"/>
              </a:lnSpc>
              <a:buSzPct val="115000"/>
              <a:buChar char="•"/>
              <a:defRPr sz="1600"/>
            </a:pPr>
            <a:r>
              <a:t>Gain awareness of the recursive process of reading, as well as the connection between reading, thinking, and writing.</a:t>
            </a:r>
            <a:br/>
            <a:endParaRPr/>
          </a:p>
          <a:p>
            <a:pPr marL="381000" lvl="8" indent="-190500" defTabSz="457200">
              <a:lnSpc>
                <a:spcPct val="104999"/>
              </a:lnSpc>
              <a:buSzPct val="115000"/>
              <a:buChar char="•"/>
              <a:defRPr sz="1600"/>
            </a:pPr>
            <a:r>
              <a:t>Respond authoritatively in writing to a published text.</a:t>
            </a:r>
            <a:br/>
            <a:endParaRPr/>
          </a:p>
          <a:p>
            <a:pPr marL="381000" lvl="8" indent="-190500" defTabSz="457200">
              <a:lnSpc>
                <a:spcPct val="104999"/>
              </a:lnSpc>
              <a:buSzPct val="115000"/>
              <a:buChar char="•"/>
              <a:defRPr sz="1600"/>
            </a:pPr>
            <a:r>
              <a:t>Engage with the ideas of peers in a non-threatening, non-distracting digital environment.</a:t>
            </a:r>
            <a:br/>
            <a:endParaRPr/>
          </a:p>
          <a:p>
            <a:pPr marL="381000" lvl="8" indent="-190500" defTabSz="457200">
              <a:lnSpc>
                <a:spcPct val="104999"/>
              </a:lnSpc>
              <a:buSzPct val="115000"/>
              <a:buChar char="•"/>
              <a:defRPr sz="1600"/>
            </a:pPr>
            <a:r>
              <a:t>Communicate within the parameters of a shared digital space.</a:t>
            </a:r>
            <a:br/>
            <a:endParaRPr/>
          </a:p>
          <a:p>
            <a:pPr marL="381000" lvl="8" indent="-190500" defTabSz="457200">
              <a:lnSpc>
                <a:spcPct val="104999"/>
              </a:lnSpc>
              <a:buSzPct val="115000"/>
              <a:buChar char="•"/>
              <a:defRPr sz="1600"/>
            </a:pPr>
            <a:r>
              <a:t>Establish a transferable reading routine that includes not only annotation but the consideration of other readers’ ideas.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286;p62"/>
          <p:cNvSpPr/>
          <p:nvPr/>
        </p:nvSpPr>
        <p:spPr>
          <a:xfrm>
            <a:off x="-1" y="0"/>
            <a:ext cx="4259702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21600" y="6708"/>
                </a:lnTo>
                <a:lnTo>
                  <a:pt x="21600" y="21600"/>
                </a:lnTo>
                <a:lnTo>
                  <a:pt x="10800" y="21600"/>
                </a:lnTo>
                <a:lnTo>
                  <a:pt x="0" y="14892"/>
                </a:lnTo>
                <a:lnTo>
                  <a:pt x="0" y="0"/>
                </a:lnTo>
                <a:close/>
              </a:path>
            </a:pathLst>
          </a:custGeom>
          <a:solidFill>
            <a:srgbClr val="D2D700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99" name="Google Shape;287;p62"/>
          <p:cNvSpPr/>
          <p:nvPr/>
        </p:nvSpPr>
        <p:spPr>
          <a:xfrm>
            <a:off x="4778199" y="3707500"/>
            <a:ext cx="676201" cy="1"/>
          </a:xfrm>
          <a:prstGeom prst="line">
            <a:avLst/>
          </a:prstGeom>
          <a:ln w="76200">
            <a:solidFill>
              <a:srgbClr val="93C01F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700" name="Google Shape;288;p62"/>
          <p:cNvSpPr txBox="1">
            <a:spLocks noGrp="1"/>
          </p:cNvSpPr>
          <p:nvPr>
            <p:ph type="title"/>
          </p:nvPr>
        </p:nvSpPr>
        <p:spPr>
          <a:xfrm>
            <a:off x="4598899" y="1989066"/>
            <a:ext cx="3911406" cy="1608902"/>
          </a:xfrm>
          <a:prstGeom prst="rect">
            <a:avLst/>
          </a:prstGeom>
        </p:spPr>
        <p:txBody>
          <a:bodyPr/>
          <a:lstStyle/>
          <a:p>
            <a:r>
              <a:t>3. Annotation in the </a:t>
            </a:r>
            <a:br/>
            <a:r>
              <a:t>    Classroom</a:t>
            </a:r>
          </a:p>
        </p:txBody>
      </p:sp>
      <p:sp>
        <p:nvSpPr>
          <p:cNvPr id="701" name="Google Shape;289;p62"/>
          <p:cNvSpPr txBox="1">
            <a:spLocks noGrp="1"/>
          </p:cNvSpPr>
          <p:nvPr>
            <p:ph type="body" sz="quarter" idx="1"/>
          </p:nvPr>
        </p:nvSpPr>
        <p:spPr>
          <a:xfrm>
            <a:off x="4598899" y="3957589"/>
            <a:ext cx="2920801" cy="2120101"/>
          </a:xfrm>
          <a:prstGeom prst="rect">
            <a:avLst/>
          </a:prstGeom>
        </p:spPr>
        <p:txBody>
          <a:bodyPr/>
          <a:lstStyle/>
          <a:p>
            <a:pPr marL="0" indent="0"/>
            <a:r>
              <a:t>Let’s look at three case studies:</a:t>
            </a:r>
          </a:p>
          <a:p>
            <a:pPr marL="0" indent="0"/>
            <a:endParaRPr/>
          </a:p>
          <a:p>
            <a:pPr marL="0" indent="0"/>
            <a:r>
              <a:t>- English Literature</a:t>
            </a:r>
          </a:p>
          <a:p>
            <a:pPr marL="0" indent="0"/>
            <a:r>
              <a:t>- Foreign Language Studies </a:t>
            </a:r>
            <a:br/>
            <a:r>
              <a:t>  (Spanish)</a:t>
            </a:r>
          </a:p>
          <a:p>
            <a:pPr marL="0" indent="0"/>
            <a:r>
              <a:t>- Film Studies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271;p60"/>
          <p:cNvSpPr/>
          <p:nvPr/>
        </p:nvSpPr>
        <p:spPr>
          <a:xfrm>
            <a:off x="1430399" y="871800"/>
            <a:ext cx="6283202" cy="51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04" name="Google Shape;272;p60"/>
          <p:cNvSpPr txBox="1">
            <a:spLocks noGrp="1"/>
          </p:cNvSpPr>
          <p:nvPr>
            <p:ph type="body" sz="quarter" idx="1"/>
          </p:nvPr>
        </p:nvSpPr>
        <p:spPr>
          <a:xfrm>
            <a:off x="2675901" y="2880957"/>
            <a:ext cx="4024523" cy="258930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defRPr sz="1500"/>
            </a:pPr>
            <a:r>
              <a:rPr sz="1600" dirty="0"/>
              <a:t>Students examine terms, phrases, objects, language use. </a:t>
            </a:r>
            <a:endParaRPr lang="es-ES" sz="1600" dirty="0" smtClean="0"/>
          </a:p>
          <a:p>
            <a:pPr marL="0" indent="0">
              <a:defRPr sz="1500"/>
            </a:pPr>
            <a:endParaRPr sz="1600" dirty="0"/>
          </a:p>
          <a:p>
            <a:pPr marL="0" indent="0">
              <a:defRPr sz="1500"/>
            </a:pPr>
            <a:r>
              <a:rPr sz="1600" dirty="0"/>
              <a:t>They speculate on interpretations, categorize their thoughts through tags</a:t>
            </a:r>
            <a:r>
              <a:rPr sz="1600" dirty="0" smtClean="0"/>
              <a:t>.</a:t>
            </a:r>
            <a:endParaRPr lang="es-ES" sz="1600" dirty="0" smtClean="0"/>
          </a:p>
          <a:p>
            <a:pPr marL="0" indent="0">
              <a:defRPr sz="1500"/>
            </a:pPr>
            <a:endParaRPr sz="1600" dirty="0"/>
          </a:p>
          <a:p>
            <a:pPr marL="0" indent="0">
              <a:defRPr sz="1500"/>
            </a:pPr>
            <a:r>
              <a:rPr sz="1600" dirty="0"/>
              <a:t>They “inscribe” their understanding into the text by offering ideas to fellow students for further discussion online or in the classroom.</a:t>
            </a:r>
          </a:p>
        </p:txBody>
      </p:sp>
      <p:sp>
        <p:nvSpPr>
          <p:cNvPr id="705" name="Google Shape;273;p60"/>
          <p:cNvSpPr txBox="1">
            <a:spLocks noGrp="1"/>
          </p:cNvSpPr>
          <p:nvPr>
            <p:ph type="title"/>
          </p:nvPr>
        </p:nvSpPr>
        <p:spPr>
          <a:xfrm>
            <a:off x="2675900" y="1626680"/>
            <a:ext cx="3926100" cy="1617301"/>
          </a:xfrm>
          <a:prstGeom prst="rect">
            <a:avLst/>
          </a:prstGeom>
        </p:spPr>
        <p:txBody>
          <a:bodyPr/>
          <a:lstStyle>
            <a:lvl1pPr defTabSz="850391">
              <a:defRPr sz="3348"/>
            </a:lvl1pPr>
          </a:lstStyle>
          <a:p>
            <a:r>
              <a:t>Close Reading of English Literature.</a:t>
            </a:r>
          </a:p>
        </p:txBody>
      </p:sp>
      <p:sp>
        <p:nvSpPr>
          <p:cNvPr id="706" name="Google Shape;274;p60"/>
          <p:cNvSpPr/>
          <p:nvPr/>
        </p:nvSpPr>
        <p:spPr>
          <a:xfrm>
            <a:off x="1134775" y="1828600"/>
            <a:ext cx="1442701" cy="531901"/>
          </a:xfrm>
          <a:prstGeom prst="rect">
            <a:avLst/>
          </a:prstGeom>
          <a:solidFill>
            <a:srgbClr val="D2D700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Screen Shot 2021-06-17 at 21.13.02.png" descr="Screen Shot 2021-06-17 at 21.13.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147"/>
            <a:ext cx="9144001" cy="5936522"/>
          </a:xfrm>
          <a:prstGeom prst="rect">
            <a:avLst/>
          </a:prstGeom>
          <a:ln w="12700">
            <a:miter lim="400000"/>
          </a:ln>
        </p:spPr>
      </p:pic>
      <p:sp>
        <p:nvSpPr>
          <p:cNvPr id="709" name="Amasa Delano “A Narrative of Voyages and Travels in the Northern and Southern Hemispheres, Chapter XVIII, Part 1” (1818) on Annotation Studio by Active Archives Initiative , MIT"/>
          <p:cNvSpPr txBox="1"/>
          <p:nvPr/>
        </p:nvSpPr>
        <p:spPr>
          <a:xfrm>
            <a:off x="1021556" y="6304544"/>
            <a:ext cx="7100888" cy="372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ctr" defTabSz="321468">
              <a:defRPr sz="1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Amasa Delano “A Narrative of Voyages and Travels in the Northern and Southern Hemispheres, Chapter XVIII, Part 1” (1818)</a:t>
            </a:r>
            <a:br/>
            <a:r>
              <a:t>on </a:t>
            </a:r>
            <a:r>
              <a:rPr i="1"/>
              <a:t>Annotation Studio</a:t>
            </a:r>
            <a:r>
              <a:t> by Active Archives Initiative , MIT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271;p60"/>
          <p:cNvSpPr/>
          <p:nvPr/>
        </p:nvSpPr>
        <p:spPr>
          <a:xfrm>
            <a:off x="1430399" y="871800"/>
            <a:ext cx="6283202" cy="51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12" name="Google Shape;272;p60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sz="1500"/>
            </a:lvl1pPr>
          </a:lstStyle>
          <a:p>
            <a:r>
              <a:rPr sz="1600" dirty="0"/>
              <a:t>Annotating combines several skills and activities in the target language. </a:t>
            </a:r>
          </a:p>
        </p:txBody>
      </p:sp>
      <p:sp>
        <p:nvSpPr>
          <p:cNvPr id="713" name="Google Shape;273;p60"/>
          <p:cNvSpPr txBox="1">
            <a:spLocks noGrp="1"/>
          </p:cNvSpPr>
          <p:nvPr>
            <p:ph type="title"/>
          </p:nvPr>
        </p:nvSpPr>
        <p:spPr>
          <a:xfrm>
            <a:off x="2675900" y="1626680"/>
            <a:ext cx="3926100" cy="16173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22959">
              <a:defRPr sz="3239"/>
            </a:pPr>
            <a:r>
              <a:t>Annotating in a</a:t>
            </a:r>
            <a:br/>
            <a:r>
              <a:t>Foreign</a:t>
            </a:r>
            <a:br/>
            <a:r>
              <a:t>Language.</a:t>
            </a:r>
          </a:p>
        </p:txBody>
      </p:sp>
      <p:sp>
        <p:nvSpPr>
          <p:cNvPr id="714" name="Google Shape;274;p60"/>
          <p:cNvSpPr/>
          <p:nvPr/>
        </p:nvSpPr>
        <p:spPr>
          <a:xfrm>
            <a:off x="1134775" y="1828600"/>
            <a:ext cx="1442701" cy="531901"/>
          </a:xfrm>
          <a:prstGeom prst="rect">
            <a:avLst/>
          </a:prstGeom>
          <a:solidFill>
            <a:srgbClr val="D2D700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586;p80"/>
          <p:cNvSpPr/>
          <p:nvPr/>
        </p:nvSpPr>
        <p:spPr>
          <a:xfrm>
            <a:off x="406949" y="555000"/>
            <a:ext cx="8330102" cy="574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17" name="Google Shape;587;p80"/>
          <p:cNvSpPr/>
          <p:nvPr/>
        </p:nvSpPr>
        <p:spPr>
          <a:xfrm>
            <a:off x="810348" y="1159732"/>
            <a:ext cx="676201" cy="1"/>
          </a:xfrm>
          <a:prstGeom prst="line">
            <a:avLst/>
          </a:prstGeom>
          <a:ln w="76200">
            <a:solidFill>
              <a:srgbClr val="93C01F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718" name="Google Shape;596;p80"/>
          <p:cNvSpPr txBox="1">
            <a:spLocks noGrp="1"/>
          </p:cNvSpPr>
          <p:nvPr>
            <p:ph type="title"/>
          </p:nvPr>
        </p:nvSpPr>
        <p:spPr>
          <a:xfrm>
            <a:off x="681924" y="739213"/>
            <a:ext cx="2545802" cy="2223301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Foreign</a:t>
            </a:r>
            <a:br/>
            <a:r>
              <a:t>Languages </a:t>
            </a:r>
          </a:p>
        </p:txBody>
      </p:sp>
      <p:pic>
        <p:nvPicPr>
          <p:cNvPr id="7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654" y="2546023"/>
            <a:ext cx="2686146" cy="3037411"/>
          </a:xfrm>
          <a:prstGeom prst="rect">
            <a:avLst/>
          </a:prstGeom>
          <a:ln w="12700">
            <a:miter lim="400000"/>
          </a:ln>
        </p:spPr>
      </p:pic>
      <p:sp>
        <p:nvSpPr>
          <p:cNvPr id="720" name="Spanish Language Education…"/>
          <p:cNvSpPr txBox="1"/>
          <p:nvPr/>
        </p:nvSpPr>
        <p:spPr>
          <a:xfrm>
            <a:off x="4013370" y="1778238"/>
            <a:ext cx="4365027" cy="2933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 lvl="8" defTabSz="457200">
              <a:lnSpc>
                <a:spcPct val="104999"/>
              </a:lnSpc>
              <a:defRPr sz="2400"/>
            </a:pPr>
            <a:r>
              <a:rPr sz="1800" b="1"/>
              <a:t>Spanish Language Education </a:t>
            </a:r>
          </a:p>
          <a:p>
            <a:pPr lvl="8" defTabSz="457200">
              <a:lnSpc>
                <a:spcPct val="104999"/>
              </a:lnSpc>
              <a:defRPr sz="2400"/>
            </a:pPr>
            <a:endParaRPr sz="1500"/>
          </a:p>
          <a:p>
            <a:pPr marL="381000" lvl="8" indent="-190500" defTabSz="457200">
              <a:lnSpc>
                <a:spcPct val="104999"/>
              </a:lnSpc>
              <a:buSzPct val="115000"/>
              <a:buChar char="•"/>
              <a:defRPr sz="1600"/>
            </a:pPr>
            <a:r>
              <a:t>Develop reading and writing proficiency in the target language</a:t>
            </a:r>
          </a:p>
          <a:p>
            <a:pPr marL="381000" lvl="8" indent="-190500" defTabSz="457200">
              <a:lnSpc>
                <a:spcPct val="104999"/>
              </a:lnSpc>
              <a:buSzPct val="115000"/>
              <a:buChar char="•"/>
              <a:defRPr sz="1600"/>
            </a:pPr>
            <a:endParaRPr/>
          </a:p>
          <a:p>
            <a:pPr marL="381000" lvl="8" indent="-190500" defTabSz="457200">
              <a:lnSpc>
                <a:spcPct val="104999"/>
              </a:lnSpc>
              <a:buSzPct val="115000"/>
              <a:buChar char="•"/>
              <a:defRPr sz="1600"/>
            </a:pPr>
            <a:r>
              <a:t>Turn reading assignment into communicative act: writing, student-instructor, student-student</a:t>
            </a:r>
          </a:p>
          <a:p>
            <a:pPr marL="381000" lvl="8" indent="-190500" defTabSz="457200">
              <a:lnSpc>
                <a:spcPct val="104999"/>
              </a:lnSpc>
              <a:buSzPct val="115000"/>
              <a:buChar char="•"/>
              <a:defRPr sz="1600"/>
            </a:pPr>
            <a:endParaRPr/>
          </a:p>
          <a:p>
            <a:pPr marL="381000" lvl="8" indent="-190500" defTabSz="457200">
              <a:lnSpc>
                <a:spcPct val="104999"/>
              </a:lnSpc>
              <a:buSzPct val="115000"/>
              <a:buChar char="•"/>
              <a:defRPr sz="1600"/>
            </a:pPr>
            <a:r>
              <a:t>Accountability for preparation work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Esquina.jpg" descr="Esqui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" y="931022"/>
            <a:ext cx="9131872" cy="4995956"/>
          </a:xfrm>
          <a:prstGeom prst="rect">
            <a:avLst/>
          </a:prstGeom>
          <a:ln w="12700">
            <a:miter lim="400000"/>
          </a:ln>
        </p:spPr>
      </p:pic>
      <p:sp>
        <p:nvSpPr>
          <p:cNvPr id="723" name="Marco de Nevi: Esquina peligrosa"/>
          <p:cNvSpPr txBox="1"/>
          <p:nvPr/>
        </p:nvSpPr>
        <p:spPr>
          <a:xfrm>
            <a:off x="265917" y="276459"/>
            <a:ext cx="3050978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EBEBEB"/>
                </a:solidFill>
              </a:defRPr>
            </a:lvl1pPr>
          </a:lstStyle>
          <a:p>
            <a:r>
              <a:t>Marco de Nevi: Esquina peligrosa</a:t>
            </a:r>
          </a:p>
        </p:txBody>
      </p:sp>
      <p:sp>
        <p:nvSpPr>
          <p:cNvPr id="724" name="Annotation Studio (Version 1) by Active Archives Initiative , MIT"/>
          <p:cNvSpPr txBox="1"/>
          <p:nvPr/>
        </p:nvSpPr>
        <p:spPr>
          <a:xfrm>
            <a:off x="2755106" y="6261831"/>
            <a:ext cx="3633788" cy="22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defTabSz="321468">
              <a:defRPr sz="1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i="1"/>
              <a:t>Annotation Studio</a:t>
            </a:r>
            <a:r>
              <a:t> (Version 1) by Active Archives Initiative , MIT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Jorge Luis Borges: El episodio del enemigo"/>
          <p:cNvSpPr txBox="1"/>
          <p:nvPr/>
        </p:nvSpPr>
        <p:spPr>
          <a:xfrm>
            <a:off x="265917" y="276459"/>
            <a:ext cx="3921027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EBEBEB"/>
                </a:solidFill>
              </a:defRPr>
            </a:lvl1pPr>
          </a:lstStyle>
          <a:p>
            <a:r>
              <a:t>Jorge Luis Borges: El episodio del enemigo</a:t>
            </a:r>
          </a:p>
        </p:txBody>
      </p:sp>
      <p:sp>
        <p:nvSpPr>
          <p:cNvPr id="727" name="Annotation Studio (Version 1) by Active Archives Initiative , MIT"/>
          <p:cNvSpPr txBox="1"/>
          <p:nvPr/>
        </p:nvSpPr>
        <p:spPr>
          <a:xfrm>
            <a:off x="2755106" y="6359587"/>
            <a:ext cx="3633788" cy="220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defTabSz="321468">
              <a:defRPr sz="1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i="1"/>
              <a:t>Annotation Studio</a:t>
            </a:r>
            <a:r>
              <a:t> (Version 1) by Active Archives Initiative , MIT</a:t>
            </a:r>
          </a:p>
        </p:txBody>
      </p:sp>
      <p:pic>
        <p:nvPicPr>
          <p:cNvPr id="728" name="Episodio.jpg" descr="Episodi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291" y="761261"/>
            <a:ext cx="9752470" cy="53354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Text"/>
          <p:cNvSpPr txBox="1"/>
          <p:nvPr/>
        </p:nvSpPr>
        <p:spPr>
          <a:xfrm>
            <a:off x="754476" y="6393121"/>
            <a:ext cx="437199" cy="220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321468">
              <a:defRPr sz="1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          </a:t>
            </a:r>
          </a:p>
        </p:txBody>
      </p:sp>
      <p:pic>
        <p:nvPicPr>
          <p:cNvPr id="73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" y="543480"/>
            <a:ext cx="9139826" cy="57710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Text"/>
          <p:cNvSpPr txBox="1"/>
          <p:nvPr/>
        </p:nvSpPr>
        <p:spPr>
          <a:xfrm>
            <a:off x="754476" y="6393121"/>
            <a:ext cx="649035" cy="220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321468">
              <a:defRPr sz="1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                </a:t>
            </a:r>
          </a:p>
        </p:txBody>
      </p:sp>
      <p:pic>
        <p:nvPicPr>
          <p:cNvPr id="73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86" y="519328"/>
            <a:ext cx="9164172" cy="5819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286;p62"/>
          <p:cNvSpPr/>
          <p:nvPr/>
        </p:nvSpPr>
        <p:spPr>
          <a:xfrm>
            <a:off x="-1" y="0"/>
            <a:ext cx="4259702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21600" y="6708"/>
                </a:lnTo>
                <a:lnTo>
                  <a:pt x="21600" y="21600"/>
                </a:lnTo>
                <a:lnTo>
                  <a:pt x="10800" y="21600"/>
                </a:lnTo>
                <a:lnTo>
                  <a:pt x="0" y="14892"/>
                </a:lnTo>
                <a:lnTo>
                  <a:pt x="0" y="0"/>
                </a:lnTo>
                <a:close/>
              </a:path>
            </a:pathLst>
          </a:custGeom>
          <a:solidFill>
            <a:srgbClr val="D2D700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29" name="Google Shape;287;p62"/>
          <p:cNvSpPr/>
          <p:nvPr/>
        </p:nvSpPr>
        <p:spPr>
          <a:xfrm>
            <a:off x="4778199" y="3707500"/>
            <a:ext cx="676201" cy="1"/>
          </a:xfrm>
          <a:prstGeom prst="line">
            <a:avLst/>
          </a:prstGeom>
          <a:ln w="76200">
            <a:solidFill>
              <a:srgbClr val="93C01F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530" name="Google Shape;288;p62"/>
          <p:cNvSpPr txBox="1">
            <a:spLocks noGrp="1"/>
          </p:cNvSpPr>
          <p:nvPr>
            <p:ph type="title"/>
          </p:nvPr>
        </p:nvSpPr>
        <p:spPr>
          <a:xfrm>
            <a:off x="4598899" y="1989066"/>
            <a:ext cx="3593701" cy="1608902"/>
          </a:xfrm>
          <a:prstGeom prst="rect">
            <a:avLst/>
          </a:prstGeom>
        </p:spPr>
        <p:txBody>
          <a:bodyPr/>
          <a:lstStyle/>
          <a:p>
            <a:r>
              <a:t>1. Why Annotation</a:t>
            </a:r>
          </a:p>
        </p:txBody>
      </p:sp>
      <p:sp>
        <p:nvSpPr>
          <p:cNvPr id="531" name="Google Shape;289;p62"/>
          <p:cNvSpPr txBox="1">
            <a:spLocks noGrp="1"/>
          </p:cNvSpPr>
          <p:nvPr>
            <p:ph type="body" sz="quarter" idx="1"/>
          </p:nvPr>
        </p:nvSpPr>
        <p:spPr>
          <a:xfrm>
            <a:off x="4598899" y="3957589"/>
            <a:ext cx="2920801" cy="2120101"/>
          </a:xfrm>
          <a:prstGeom prst="rect">
            <a:avLst/>
          </a:prstGeom>
        </p:spPr>
        <p:txBody>
          <a:bodyPr/>
          <a:lstStyle/>
          <a:p>
            <a:pPr marL="0" indent="0"/>
            <a:r>
              <a:t>Let’s look at the </a:t>
            </a:r>
            <a:br/>
            <a:endParaRPr/>
          </a:p>
          <a:p>
            <a:pPr marL="228600" indent="-228600">
              <a:buSzPts val="1400"/>
              <a:buChar char="-"/>
            </a:pPr>
            <a:r>
              <a:t>History and praxis of annotation.</a:t>
            </a:r>
          </a:p>
          <a:p>
            <a:pPr marL="228600" indent="-228600">
              <a:buSzPts val="1400"/>
              <a:buChar char="-"/>
            </a:pPr>
            <a:r>
              <a:t>Forms and Functions of annotation</a:t>
            </a:r>
          </a:p>
          <a:p>
            <a:pPr marL="228600" indent="-228600">
              <a:buSzPts val="1400"/>
              <a:buChar char="-"/>
            </a:pPr>
            <a:r>
              <a:t>Connections between writing &amp; learning</a:t>
            </a: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271;p60"/>
          <p:cNvSpPr/>
          <p:nvPr/>
        </p:nvSpPr>
        <p:spPr>
          <a:xfrm>
            <a:off x="1430399" y="871800"/>
            <a:ext cx="6283202" cy="51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37" name="Google Shape;272;p60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sz="1500"/>
            </a:lvl1pPr>
          </a:lstStyle>
          <a:p>
            <a:r>
              <a:rPr sz="1600" dirty="0"/>
              <a:t>Annotating engages students in the detailed analysis of film sequences and understand the many layers of meaning, form, and narrative. </a:t>
            </a:r>
          </a:p>
        </p:txBody>
      </p:sp>
      <p:sp>
        <p:nvSpPr>
          <p:cNvPr id="738" name="Google Shape;273;p60"/>
          <p:cNvSpPr txBox="1">
            <a:spLocks noGrp="1"/>
          </p:cNvSpPr>
          <p:nvPr>
            <p:ph type="title"/>
          </p:nvPr>
        </p:nvSpPr>
        <p:spPr>
          <a:xfrm>
            <a:off x="2675900" y="1626680"/>
            <a:ext cx="3926100" cy="16173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22959">
              <a:defRPr sz="3239"/>
            </a:pPr>
            <a:r>
              <a:t>Annotations allow Close Reading in</a:t>
            </a:r>
            <a:br/>
            <a:r>
              <a:t>Film Studies.</a:t>
            </a:r>
          </a:p>
        </p:txBody>
      </p:sp>
      <p:sp>
        <p:nvSpPr>
          <p:cNvPr id="739" name="Google Shape;274;p60"/>
          <p:cNvSpPr/>
          <p:nvPr/>
        </p:nvSpPr>
        <p:spPr>
          <a:xfrm>
            <a:off x="1134775" y="1828600"/>
            <a:ext cx="1442701" cy="531901"/>
          </a:xfrm>
          <a:prstGeom prst="rect">
            <a:avLst/>
          </a:prstGeom>
          <a:solidFill>
            <a:srgbClr val="D2D700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Screen Shot 2021-06-17 at 21.06.09.png" descr="Screen Shot 2021-06-17 at 21.06.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56" y="0"/>
            <a:ext cx="8863488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CoAnnotation by Daniel Cebrián Robles"/>
          <p:cNvSpPr txBox="1"/>
          <p:nvPr/>
        </p:nvSpPr>
        <p:spPr>
          <a:xfrm>
            <a:off x="3403250" y="6197930"/>
            <a:ext cx="2337500" cy="220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321468">
              <a:defRPr sz="1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CoAnnotation by Daniel Cebrián Robles</a:t>
            </a:r>
          </a:p>
        </p:txBody>
      </p:sp>
      <p:pic>
        <p:nvPicPr>
          <p:cNvPr id="744" name="Screen Shot 2021-01-13 at 18.02.23.png" descr="Screen Shot 2021-01-13 at 18.02.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66288"/>
            <a:ext cx="9144001" cy="47254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271;p60"/>
          <p:cNvSpPr/>
          <p:nvPr/>
        </p:nvSpPr>
        <p:spPr>
          <a:xfrm>
            <a:off x="1430399" y="871800"/>
            <a:ext cx="6283202" cy="51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47" name="Google Shape;272;p60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defRPr sz="1500"/>
            </a:pPr>
            <a:r>
              <a:rPr sz="1600" dirty="0"/>
              <a:t>Over the past years, many annotation platforms have emerged as web apps, stand-alone applications, integrated into Learning Management Systems (LMS), free and subscription-based.</a:t>
            </a:r>
            <a:br>
              <a:rPr sz="1600" dirty="0"/>
            </a:br>
            <a:r>
              <a:rPr sz="1600" dirty="0"/>
              <a:t>Here are just a few. </a:t>
            </a:r>
          </a:p>
        </p:txBody>
      </p:sp>
      <p:sp>
        <p:nvSpPr>
          <p:cNvPr id="748" name="Google Shape;273;p60"/>
          <p:cNvSpPr txBox="1">
            <a:spLocks noGrp="1"/>
          </p:cNvSpPr>
          <p:nvPr>
            <p:ph type="title"/>
          </p:nvPr>
        </p:nvSpPr>
        <p:spPr>
          <a:xfrm>
            <a:off x="2675900" y="1626680"/>
            <a:ext cx="3926100" cy="161730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Annotation Platforms.</a:t>
            </a:r>
          </a:p>
        </p:txBody>
      </p:sp>
      <p:sp>
        <p:nvSpPr>
          <p:cNvPr id="749" name="Google Shape;274;p60"/>
          <p:cNvSpPr/>
          <p:nvPr/>
        </p:nvSpPr>
        <p:spPr>
          <a:xfrm>
            <a:off x="1134775" y="1828600"/>
            <a:ext cx="1442701" cy="531901"/>
          </a:xfrm>
          <a:prstGeom prst="rect">
            <a:avLst/>
          </a:prstGeom>
          <a:solidFill>
            <a:srgbClr val="D2D700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586;p80"/>
          <p:cNvSpPr/>
          <p:nvPr/>
        </p:nvSpPr>
        <p:spPr>
          <a:xfrm>
            <a:off x="406949" y="555000"/>
            <a:ext cx="8330102" cy="574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52" name="Google Shape;587;p80"/>
          <p:cNvSpPr/>
          <p:nvPr/>
        </p:nvSpPr>
        <p:spPr>
          <a:xfrm>
            <a:off x="810348" y="1159732"/>
            <a:ext cx="676201" cy="1"/>
          </a:xfrm>
          <a:prstGeom prst="line">
            <a:avLst/>
          </a:prstGeom>
          <a:ln w="76200">
            <a:solidFill>
              <a:srgbClr val="93C01F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753" name="Google Shape;596;p80"/>
          <p:cNvSpPr txBox="1">
            <a:spLocks noGrp="1"/>
          </p:cNvSpPr>
          <p:nvPr>
            <p:ph type="title"/>
          </p:nvPr>
        </p:nvSpPr>
        <p:spPr>
          <a:xfrm>
            <a:off x="681924" y="739213"/>
            <a:ext cx="2545802" cy="222330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t>Annotation Platforms</a:t>
            </a:r>
          </a:p>
        </p:txBody>
      </p:sp>
      <p:sp>
        <p:nvSpPr>
          <p:cNvPr id="754" name="Annotation Studio (MIT) - free, upload of texts annotationstudio.org…"/>
          <p:cNvSpPr txBox="1"/>
          <p:nvPr/>
        </p:nvSpPr>
        <p:spPr>
          <a:xfrm>
            <a:off x="2740862" y="2446243"/>
            <a:ext cx="5397373" cy="2717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28600" indent="-228600">
              <a:lnSpc>
                <a:spcPct val="140000"/>
              </a:lnSpc>
              <a:buSzPct val="100000"/>
              <a:buChar char="•"/>
              <a:defRPr sz="2000"/>
            </a:pPr>
            <a:r>
              <a:rPr i="1"/>
              <a:t>Annotation Studio</a:t>
            </a:r>
            <a:r>
              <a:t> (MIT) - free, upload of texts</a:t>
            </a:r>
            <a:br/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2"/>
              </a:rPr>
              <a:t>annotationstudio.org</a:t>
            </a:r>
            <a:endParaRPr i="1"/>
          </a:p>
          <a:p>
            <a:pPr marL="228600" indent="-228600">
              <a:lnSpc>
                <a:spcPct val="140000"/>
              </a:lnSpc>
              <a:buSzPct val="100000"/>
              <a:buChar char="•"/>
              <a:defRPr sz="2000"/>
            </a:pPr>
            <a:r>
              <a:rPr i="1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3"/>
              </a:rPr>
              <a:t>hypothes.is</a:t>
            </a:r>
            <a:r>
              <a:t> - free, any text on the web</a:t>
            </a:r>
          </a:p>
          <a:p>
            <a:pPr marL="228600" indent="-228600">
              <a:lnSpc>
                <a:spcPct val="140000"/>
              </a:lnSpc>
              <a:buSzPct val="100000"/>
              <a:buChar char="•"/>
              <a:defRPr sz="2000"/>
            </a:pPr>
            <a:r>
              <a:rPr i="1"/>
              <a:t>MarginText</a:t>
            </a:r>
            <a:r>
              <a:t> - fremium (Mac &amp; iOS)</a:t>
            </a:r>
          </a:p>
          <a:p>
            <a:pPr marL="228600" indent="-228600">
              <a:lnSpc>
                <a:spcPct val="140000"/>
              </a:lnSpc>
              <a:buSzPct val="100000"/>
              <a:buChar char="•"/>
              <a:defRPr sz="2000"/>
            </a:pPr>
            <a:r>
              <a:rPr i="1"/>
              <a:t>Perusall</a:t>
            </a:r>
            <a:r>
              <a:t> - freemium, integrated with textbooks</a:t>
            </a:r>
          </a:p>
          <a:p>
            <a:pPr marL="228600" indent="-228600">
              <a:lnSpc>
                <a:spcPct val="140000"/>
              </a:lnSpc>
              <a:buSzPct val="100000"/>
              <a:buChar char="•"/>
              <a:defRPr sz="2000"/>
            </a:pPr>
            <a:r>
              <a:rPr i="1"/>
              <a:t>CommentPress</a:t>
            </a:r>
            <a:r>
              <a:t> - free, Wordpress Plug-in</a:t>
            </a:r>
          </a:p>
          <a:p>
            <a:pPr marL="228600" indent="-228600">
              <a:lnSpc>
                <a:spcPct val="140000"/>
              </a:lnSpc>
              <a:buSzPct val="100000"/>
              <a:buChar char="•"/>
              <a:defRPr sz="2000"/>
            </a:pPr>
            <a:r>
              <a:rPr i="1"/>
              <a:t>Edji/Hero</a:t>
            </a:r>
            <a:r>
              <a:t> - freemium, web-based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271;p60"/>
          <p:cNvSpPr/>
          <p:nvPr/>
        </p:nvSpPr>
        <p:spPr>
          <a:xfrm>
            <a:off x="1430399" y="871800"/>
            <a:ext cx="6283202" cy="51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57" name="Google Shape;272;p60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sz="1500"/>
            </a:lvl1pPr>
          </a:lstStyle>
          <a:p>
            <a:r>
              <a:rPr sz="1600" dirty="0"/>
              <a:t>A quick functional overview. </a:t>
            </a:r>
          </a:p>
        </p:txBody>
      </p:sp>
      <p:sp>
        <p:nvSpPr>
          <p:cNvPr id="758" name="Google Shape;273;p60"/>
          <p:cNvSpPr txBox="1">
            <a:spLocks noGrp="1"/>
          </p:cNvSpPr>
          <p:nvPr>
            <p:ph type="title"/>
          </p:nvPr>
        </p:nvSpPr>
        <p:spPr>
          <a:xfrm>
            <a:off x="2675900" y="1626680"/>
            <a:ext cx="3926100" cy="161730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Annotation Studio.</a:t>
            </a:r>
          </a:p>
        </p:txBody>
      </p:sp>
      <p:sp>
        <p:nvSpPr>
          <p:cNvPr id="759" name="Google Shape;274;p60"/>
          <p:cNvSpPr/>
          <p:nvPr/>
        </p:nvSpPr>
        <p:spPr>
          <a:xfrm>
            <a:off x="1134775" y="1828600"/>
            <a:ext cx="1442701" cy="531901"/>
          </a:xfrm>
          <a:prstGeom prst="rect">
            <a:avLst/>
          </a:prstGeom>
          <a:solidFill>
            <a:srgbClr val="D2D700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CoAnnotation by Daniel Cebrián Robles"/>
          <p:cNvSpPr txBox="1"/>
          <p:nvPr/>
        </p:nvSpPr>
        <p:spPr>
          <a:xfrm>
            <a:off x="837660" y="6190411"/>
            <a:ext cx="2337499" cy="22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321468">
              <a:defRPr sz="1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CoAnnotation by Daniel Cebrián Robles</a:t>
            </a:r>
          </a:p>
        </p:txBody>
      </p:sp>
      <p:pic>
        <p:nvPicPr>
          <p:cNvPr id="762" name="Screen Shot 2021-06-17 at 20.27.29.png" descr="Screen Shot 2021-06-17 at 20.27.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13" y="0"/>
            <a:ext cx="8263374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CoAnnotation by Daniel Cebrián Robles"/>
          <p:cNvSpPr txBox="1"/>
          <p:nvPr/>
        </p:nvSpPr>
        <p:spPr>
          <a:xfrm>
            <a:off x="837660" y="6190411"/>
            <a:ext cx="2337499" cy="22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321468">
              <a:defRPr sz="1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CoAnnotation by Daniel Cebrián Robles</a:t>
            </a:r>
          </a:p>
        </p:txBody>
      </p:sp>
      <p:pic>
        <p:nvPicPr>
          <p:cNvPr id="765" name="Screen Shot 2021-06-17 at 20.54.11.png" descr="Screen Shot 2021-06-17 at 20.54.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51" y="0"/>
            <a:ext cx="8254698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Text"/>
          <p:cNvSpPr txBox="1"/>
          <p:nvPr/>
        </p:nvSpPr>
        <p:spPr>
          <a:xfrm>
            <a:off x="754476" y="6393121"/>
            <a:ext cx="719647" cy="220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321468">
              <a:defRPr sz="1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                  </a:t>
            </a:r>
          </a:p>
        </p:txBody>
      </p:sp>
      <p:pic>
        <p:nvPicPr>
          <p:cNvPr id="768" name="Screen Shot 2021-06-17 at 20.54.40.png" descr="Screen Shot 2021-06-17 at 20.54.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77" y="0"/>
            <a:ext cx="8429046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Screen Shot 2021-06-17 at 20.55.17.png" descr="Screen Shot 2021-06-17 at 20.55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56" y="-1"/>
            <a:ext cx="8294288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r-3-2_spread-small.jpg" descr="r-3-2_spread-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399"/>
            <a:ext cx="9144001" cy="6788796"/>
          </a:xfrm>
          <a:prstGeom prst="rect">
            <a:avLst/>
          </a:prstGeom>
          <a:ln w="12700">
            <a:miter lim="400000"/>
          </a:ln>
        </p:spPr>
      </p:pic>
      <p:sp>
        <p:nvSpPr>
          <p:cNvPr id="534" name="Latin translation of Apollonius of Perga’s classical Greek text on conic sections, Venice 1537"/>
          <p:cNvSpPr txBox="1"/>
          <p:nvPr/>
        </p:nvSpPr>
        <p:spPr>
          <a:xfrm>
            <a:off x="1920779" y="6567949"/>
            <a:ext cx="5302442" cy="220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321468">
              <a:defRPr sz="1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Latin translation of Apollonius of Perga’s classical Greek text on conic sections, Venice 1537</a:t>
            </a:r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" name="Screen Shot 2021-06-17 at 20.55.54.png" descr="Screen Shot 2021-06-17 at 20.55.5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285" y="-1"/>
            <a:ext cx="5427430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286;p62"/>
          <p:cNvSpPr/>
          <p:nvPr/>
        </p:nvSpPr>
        <p:spPr>
          <a:xfrm>
            <a:off x="-1" y="0"/>
            <a:ext cx="4259702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21600" y="6708"/>
                </a:lnTo>
                <a:lnTo>
                  <a:pt x="21600" y="21600"/>
                </a:lnTo>
                <a:lnTo>
                  <a:pt x="10800" y="21600"/>
                </a:lnTo>
                <a:lnTo>
                  <a:pt x="0" y="14892"/>
                </a:lnTo>
                <a:lnTo>
                  <a:pt x="0" y="0"/>
                </a:lnTo>
                <a:close/>
              </a:path>
            </a:pathLst>
          </a:custGeom>
          <a:solidFill>
            <a:srgbClr val="D2D700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75" name="Google Shape;287;p62"/>
          <p:cNvSpPr/>
          <p:nvPr/>
        </p:nvSpPr>
        <p:spPr>
          <a:xfrm>
            <a:off x="4778199" y="3707500"/>
            <a:ext cx="676201" cy="1"/>
          </a:xfrm>
          <a:prstGeom prst="line">
            <a:avLst/>
          </a:prstGeom>
          <a:ln w="76200">
            <a:solidFill>
              <a:srgbClr val="93C01F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776" name="Google Shape;288;p62"/>
          <p:cNvSpPr txBox="1">
            <a:spLocks noGrp="1"/>
          </p:cNvSpPr>
          <p:nvPr>
            <p:ph type="title"/>
          </p:nvPr>
        </p:nvSpPr>
        <p:spPr>
          <a:xfrm>
            <a:off x="4598899" y="1989066"/>
            <a:ext cx="3911406" cy="1608902"/>
          </a:xfrm>
          <a:prstGeom prst="rect">
            <a:avLst/>
          </a:prstGeom>
        </p:spPr>
        <p:txBody>
          <a:bodyPr/>
          <a:lstStyle/>
          <a:p>
            <a:r>
              <a:t>4. Beyond Annotation</a:t>
            </a:r>
          </a:p>
        </p:txBody>
      </p:sp>
      <p:sp>
        <p:nvSpPr>
          <p:cNvPr id="777" name="Google Shape;289;p62"/>
          <p:cNvSpPr txBox="1">
            <a:spLocks noGrp="1"/>
          </p:cNvSpPr>
          <p:nvPr>
            <p:ph type="body" sz="quarter" idx="1"/>
          </p:nvPr>
        </p:nvSpPr>
        <p:spPr>
          <a:xfrm>
            <a:off x="4598899" y="3957589"/>
            <a:ext cx="2920801" cy="2120101"/>
          </a:xfrm>
          <a:prstGeom prst="rect">
            <a:avLst/>
          </a:prstGeom>
        </p:spPr>
        <p:txBody>
          <a:bodyPr/>
          <a:lstStyle/>
          <a:p>
            <a:pPr marL="0" indent="0"/>
            <a:r>
              <a:t>Let’s briefly look at the </a:t>
            </a:r>
            <a:br/>
            <a:endParaRPr/>
          </a:p>
          <a:p>
            <a:pPr marL="228600" indent="-228600">
              <a:buSzPts val="1400"/>
              <a:buChar char="-"/>
            </a:pPr>
            <a:r>
              <a:t>Reading – annotation – writing cycle.</a:t>
            </a:r>
          </a:p>
          <a:p>
            <a:pPr marL="228600" indent="-228600">
              <a:buSzPts val="1400"/>
              <a:buChar char="-"/>
            </a:pPr>
            <a:r>
              <a:t>Self annotation</a:t>
            </a:r>
          </a:p>
          <a:p>
            <a:pPr marL="228600" indent="-228600">
              <a:buSzPts val="1400"/>
              <a:buChar char="-"/>
            </a:pPr>
            <a:r>
              <a:t>Discussion of pedagogical uses in the classroom</a:t>
            </a:r>
          </a:p>
        </p:txBody>
      </p:sp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271;p60"/>
          <p:cNvSpPr/>
          <p:nvPr/>
        </p:nvSpPr>
        <p:spPr>
          <a:xfrm>
            <a:off x="1430399" y="871800"/>
            <a:ext cx="6283202" cy="51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80" name="Google Shape;272;p60"/>
          <p:cNvSpPr txBox="1">
            <a:spLocks noGrp="1"/>
          </p:cNvSpPr>
          <p:nvPr>
            <p:ph type="body" sz="quarter" idx="1"/>
          </p:nvPr>
        </p:nvSpPr>
        <p:spPr>
          <a:xfrm>
            <a:off x="2675901" y="3397000"/>
            <a:ext cx="3561937" cy="25893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defRPr sz="1500"/>
            </a:pPr>
            <a:r>
              <a:rPr sz="1600" dirty="0"/>
              <a:t>Students </a:t>
            </a:r>
            <a:r>
              <a:rPr lang="de-DE" sz="1600" dirty="0" err="1"/>
              <a:t>need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sz="1600" dirty="0"/>
              <a:t>develop a degree of competence and sophistication in using critical analysis skills to be able to communicate their own meaningful ideas.</a:t>
            </a:r>
          </a:p>
          <a:p>
            <a:pPr marL="0" indent="0">
              <a:defRPr sz="1500"/>
            </a:pPr>
            <a:endParaRPr sz="1600" dirty="0"/>
          </a:p>
          <a:p>
            <a:pPr marL="0" indent="0">
              <a:defRPr sz="1500"/>
            </a:pPr>
            <a:r>
              <a:rPr sz="1600" dirty="0"/>
              <a:t>Reading, thinking, and writing are interconnected </a:t>
            </a:r>
            <a:r>
              <a:rPr sz="1600" dirty="0" smtClean="0"/>
              <a:t>processes</a:t>
            </a:r>
            <a:r>
              <a:rPr lang="es-ES" sz="1600" dirty="0" smtClean="0"/>
              <a:t>.</a:t>
            </a:r>
            <a:endParaRPr sz="1600" dirty="0"/>
          </a:p>
        </p:txBody>
      </p:sp>
      <p:sp>
        <p:nvSpPr>
          <p:cNvPr id="781" name="Google Shape;273;p60"/>
          <p:cNvSpPr txBox="1">
            <a:spLocks noGrp="1"/>
          </p:cNvSpPr>
          <p:nvPr>
            <p:ph type="title"/>
          </p:nvPr>
        </p:nvSpPr>
        <p:spPr>
          <a:xfrm>
            <a:off x="2675900" y="1626680"/>
            <a:ext cx="3926100" cy="161730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Developing Critical Skills.</a:t>
            </a:r>
          </a:p>
        </p:txBody>
      </p:sp>
      <p:sp>
        <p:nvSpPr>
          <p:cNvPr id="782" name="Google Shape;274;p60"/>
          <p:cNvSpPr/>
          <p:nvPr/>
        </p:nvSpPr>
        <p:spPr>
          <a:xfrm>
            <a:off x="1134775" y="1828600"/>
            <a:ext cx="1442701" cy="531901"/>
          </a:xfrm>
          <a:prstGeom prst="rect">
            <a:avLst/>
          </a:prstGeom>
          <a:solidFill>
            <a:srgbClr val="D2D700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271;p60"/>
          <p:cNvSpPr/>
          <p:nvPr/>
        </p:nvSpPr>
        <p:spPr>
          <a:xfrm>
            <a:off x="1430399" y="871800"/>
            <a:ext cx="6283202" cy="51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85" name="Google Shape;272;p60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defRPr sz="1500"/>
            </a:pPr>
            <a:r>
              <a:rPr sz="1600" dirty="0"/>
              <a:t>Effective academic writing for an audience necessarily involves a two-step process: </a:t>
            </a:r>
          </a:p>
          <a:p>
            <a:pPr marL="0" indent="0">
              <a:defRPr sz="1500"/>
            </a:pPr>
            <a:r>
              <a:rPr sz="1600" dirty="0"/>
              <a:t>1. identifying what to </a:t>
            </a:r>
            <a:r>
              <a:rPr sz="1600" dirty="0" smtClean="0"/>
              <a:t>say</a:t>
            </a:r>
            <a:r>
              <a:rPr lang="es-ES" sz="1600" dirty="0" smtClean="0"/>
              <a:t>.</a:t>
            </a:r>
            <a:r>
              <a:rPr sz="1600" dirty="0" smtClean="0"/>
              <a:t> </a:t>
            </a:r>
            <a:r>
              <a:rPr sz="1600" dirty="0"/>
              <a:t/>
            </a:r>
            <a:br>
              <a:rPr sz="1600" dirty="0"/>
            </a:br>
            <a:r>
              <a:rPr sz="1600" dirty="0"/>
              <a:t>2. working on how to say it.</a:t>
            </a:r>
          </a:p>
        </p:txBody>
      </p:sp>
      <p:sp>
        <p:nvSpPr>
          <p:cNvPr id="786" name="Google Shape;273;p60"/>
          <p:cNvSpPr txBox="1">
            <a:spLocks noGrp="1"/>
          </p:cNvSpPr>
          <p:nvPr>
            <p:ph type="title"/>
          </p:nvPr>
        </p:nvSpPr>
        <p:spPr>
          <a:xfrm>
            <a:off x="2675900" y="1626680"/>
            <a:ext cx="3926100" cy="161730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Develop Writing Skills.</a:t>
            </a:r>
          </a:p>
        </p:txBody>
      </p:sp>
      <p:sp>
        <p:nvSpPr>
          <p:cNvPr id="787" name="Google Shape;274;p60"/>
          <p:cNvSpPr/>
          <p:nvPr/>
        </p:nvSpPr>
        <p:spPr>
          <a:xfrm>
            <a:off x="1134775" y="1828600"/>
            <a:ext cx="1442701" cy="531901"/>
          </a:xfrm>
          <a:prstGeom prst="rect">
            <a:avLst/>
          </a:prstGeom>
          <a:solidFill>
            <a:srgbClr val="D2D700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271;p60"/>
          <p:cNvSpPr/>
          <p:nvPr/>
        </p:nvSpPr>
        <p:spPr>
          <a:xfrm>
            <a:off x="1430399" y="871800"/>
            <a:ext cx="6283202" cy="51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90" name="Google Shape;272;p60"/>
          <p:cNvSpPr txBox="1">
            <a:spLocks noGrp="1"/>
          </p:cNvSpPr>
          <p:nvPr>
            <p:ph type="body" sz="quarter" idx="1"/>
          </p:nvPr>
        </p:nvSpPr>
        <p:spPr>
          <a:xfrm>
            <a:off x="2721018" y="3013493"/>
            <a:ext cx="3715995" cy="279042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defTabSz="905255">
              <a:defRPr sz="1485"/>
            </a:pPr>
            <a:r>
              <a:rPr sz="1600" dirty="0"/>
              <a:t>Introspective way of reading their own work, a metacognitive engagement involving re-reading their writing that opens up an inner dialogue about what they think of their work and how others will perceive it.</a:t>
            </a:r>
          </a:p>
          <a:p>
            <a:pPr marL="0" indent="0" defTabSz="905255">
              <a:defRPr sz="1485"/>
            </a:pPr>
            <a:r>
              <a:rPr sz="1600" dirty="0"/>
              <a:t>Self-Annotation as a means of promoting critical self-reflexivity.</a:t>
            </a:r>
          </a:p>
          <a:p>
            <a:pPr marL="0" indent="0" defTabSz="905255">
              <a:defRPr sz="1485"/>
            </a:pPr>
            <a:endParaRPr dirty="0"/>
          </a:p>
          <a:p>
            <a:pPr marL="0" indent="0" defTabSz="905255">
              <a:defRPr sz="891">
                <a:solidFill>
                  <a:srgbClr val="A7A7A7"/>
                </a:solidFill>
              </a:defRPr>
            </a:pPr>
            <a:r>
              <a:rPr dirty="0"/>
              <a:t>Kerrigan, John. “Using Self-Annotation as a Tool for Promoting Reflexivity in Critical Analysis Writing.” Interdisciplinary Humanities, vol. 34, no. 3, Humanities Education &amp; Research Association, 2017, pp. 53–69.</a:t>
            </a:r>
          </a:p>
        </p:txBody>
      </p:sp>
      <p:sp>
        <p:nvSpPr>
          <p:cNvPr id="791" name="Google Shape;273;p60"/>
          <p:cNvSpPr txBox="1">
            <a:spLocks noGrp="1"/>
          </p:cNvSpPr>
          <p:nvPr>
            <p:ph type="title"/>
          </p:nvPr>
        </p:nvSpPr>
        <p:spPr>
          <a:xfrm>
            <a:off x="2675900" y="1626680"/>
            <a:ext cx="3926100" cy="161730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Develop Critical Self-Reflexivity.</a:t>
            </a:r>
          </a:p>
        </p:txBody>
      </p:sp>
      <p:sp>
        <p:nvSpPr>
          <p:cNvPr id="792" name="Google Shape;274;p60"/>
          <p:cNvSpPr/>
          <p:nvPr/>
        </p:nvSpPr>
        <p:spPr>
          <a:xfrm>
            <a:off x="1134775" y="1828600"/>
            <a:ext cx="1442701" cy="531901"/>
          </a:xfrm>
          <a:prstGeom prst="rect">
            <a:avLst/>
          </a:prstGeom>
          <a:solidFill>
            <a:srgbClr val="D2D700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Image" descr="Image"/>
          <p:cNvPicPr>
            <a:picLocks noChangeAspect="1"/>
          </p:cNvPicPr>
          <p:nvPr/>
        </p:nvPicPr>
        <p:blipFill>
          <a:blip r:embed="rId2"/>
          <a:srcRect t="6980"/>
          <a:stretch>
            <a:fillRect/>
          </a:stretch>
        </p:blipFill>
        <p:spPr>
          <a:xfrm>
            <a:off x="0" y="970451"/>
            <a:ext cx="9144000" cy="5316049"/>
          </a:xfrm>
          <a:prstGeom prst="rect">
            <a:avLst/>
          </a:prstGeom>
          <a:ln w="12700">
            <a:miter lim="400000"/>
          </a:ln>
        </p:spPr>
      </p:pic>
      <p:sp>
        <p:nvSpPr>
          <p:cNvPr id="795" name="Idea Space &amp; Annotation Studio, MIT, Active Archives Initiative, 2020"/>
          <p:cNvSpPr txBox="1"/>
          <p:nvPr/>
        </p:nvSpPr>
        <p:spPr>
          <a:xfrm>
            <a:off x="2588037" y="6486649"/>
            <a:ext cx="3967926" cy="220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321468">
              <a:defRPr sz="1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Idea Space &amp; Annotation Studio, MIT, Active Archives Initiative, 2020</a:t>
            </a:r>
          </a:p>
        </p:txBody>
      </p:sp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33;p88"/>
          <p:cNvSpPr/>
          <p:nvPr/>
        </p:nvSpPr>
        <p:spPr>
          <a:xfrm>
            <a:off x="406949" y="555000"/>
            <a:ext cx="8330102" cy="5748000"/>
          </a:xfrm>
          <a:prstGeom prst="rect">
            <a:avLst/>
          </a:prstGeom>
          <a:solidFill>
            <a:srgbClr val="D2D700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98" name="Google Shape;734;p88"/>
          <p:cNvSpPr txBox="1">
            <a:spLocks noGrp="1"/>
          </p:cNvSpPr>
          <p:nvPr>
            <p:ph type="title"/>
          </p:nvPr>
        </p:nvSpPr>
        <p:spPr>
          <a:xfrm>
            <a:off x="1603624" y="1551994"/>
            <a:ext cx="6205201" cy="11379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>
              <a:lnSpc>
                <a:spcPct val="115000"/>
              </a:lnSpc>
              <a:defRPr sz="4800"/>
            </a:lvl1pPr>
          </a:lstStyle>
          <a:p>
            <a:r>
              <a:rPr lang="es-ES" dirty="0" err="1" smtClean="0"/>
              <a:t>Thanks</a:t>
            </a:r>
            <a:r>
              <a:rPr lang="es-ES" dirty="0" smtClean="0"/>
              <a:t>!</a:t>
            </a:r>
            <a:br>
              <a:rPr lang="es-ES" dirty="0" smtClean="0"/>
            </a:br>
            <a:r>
              <a:rPr dirty="0" smtClean="0"/>
              <a:t>¡</a:t>
            </a:r>
            <a:r>
              <a:rPr dirty="0" err="1" smtClean="0"/>
              <a:t>Muchas</a:t>
            </a:r>
            <a:r>
              <a:rPr dirty="0" smtClean="0"/>
              <a:t> </a:t>
            </a:r>
            <a:r>
              <a:rPr dirty="0"/>
              <a:t>gracias!</a:t>
            </a:r>
          </a:p>
        </p:txBody>
      </p:sp>
      <p:sp>
        <p:nvSpPr>
          <p:cNvPr id="799" name="Google Shape;735;p88"/>
          <p:cNvSpPr txBox="1"/>
          <p:nvPr/>
        </p:nvSpPr>
        <p:spPr>
          <a:xfrm>
            <a:off x="1834199" y="4793582"/>
            <a:ext cx="5475602" cy="995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lnSpc>
                <a:spcPct val="150000"/>
              </a:lnSpc>
              <a:defRPr sz="2400">
                <a:solidFill>
                  <a:srgbClr val="434343"/>
                </a:solidFill>
              </a:defRPr>
            </a:pPr>
            <a:r>
              <a:t>#WEBINARSUNIA </a:t>
            </a:r>
          </a:p>
          <a:p>
            <a:pPr algn="ctr">
              <a:lnSpc>
                <a:spcPct val="150000"/>
              </a:lnSpc>
              <a:defRPr sz="2000">
                <a:solidFill>
                  <a:srgbClr val="434343"/>
                </a:solidFill>
              </a:defRPr>
            </a:pPr>
            <a:r>
              <a:t>@UNIAINNOVA @UNIAUNIVERSIDAD</a:t>
            </a:r>
          </a:p>
        </p:txBody>
      </p:sp>
      <p:sp>
        <p:nvSpPr>
          <p:cNvPr id="800" name="Google Shape;735;p88"/>
          <p:cNvSpPr txBox="1"/>
          <p:nvPr/>
        </p:nvSpPr>
        <p:spPr>
          <a:xfrm>
            <a:off x="1968424" y="3065117"/>
            <a:ext cx="5475602" cy="1429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lnSpc>
                <a:spcPct val="150000"/>
              </a:lnSpc>
              <a:defRPr sz="2400">
                <a:solidFill>
                  <a:srgbClr val="434343"/>
                </a:solidFill>
              </a:defRPr>
            </a:pPr>
            <a:r>
              <a:t>#annotateMIT </a:t>
            </a:r>
          </a:p>
          <a:p>
            <a:pPr algn="ctr">
              <a:lnSpc>
                <a:spcPct val="150000"/>
              </a:lnSpc>
              <a:defRPr sz="2000">
                <a:solidFill>
                  <a:srgbClr val="434343"/>
                </a:solidFill>
              </a:defRPr>
            </a:pPr>
            <a:r>
              <a:t>@fendt | </a:t>
            </a: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2"/>
              </a:rPr>
              <a:t>fendt@mit.edu</a:t>
            </a:r>
          </a:p>
          <a:p>
            <a:pPr algn="ctr">
              <a:lnSpc>
                <a:spcPct val="150000"/>
              </a:lnSpc>
              <a:defRPr sz="2000">
                <a:solidFill>
                  <a:srgbClr val="434343"/>
                </a:solidFill>
              </a:defRPr>
            </a:pP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3"/>
              </a:rPr>
              <a:t>annotationstudio.org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628;p82"/>
          <p:cNvSpPr/>
          <p:nvPr/>
        </p:nvSpPr>
        <p:spPr>
          <a:xfrm>
            <a:off x="406899" y="554993"/>
            <a:ext cx="8330102" cy="5748000"/>
          </a:xfrm>
          <a:prstGeom prst="rect">
            <a:avLst/>
          </a:prstGeom>
          <a:solidFill>
            <a:srgbClr val="85B016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37" name="Google Shape;629;p82"/>
          <p:cNvSpPr txBox="1">
            <a:spLocks noGrp="1"/>
          </p:cNvSpPr>
          <p:nvPr>
            <p:ph type="title"/>
          </p:nvPr>
        </p:nvSpPr>
        <p:spPr>
          <a:xfrm>
            <a:off x="1117200" y="804399"/>
            <a:ext cx="6909600" cy="1171349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Annotation in manuscripts</a:t>
            </a:r>
            <a:br/>
            <a:r>
              <a:t>and early printed books</a:t>
            </a:r>
          </a:p>
        </p:txBody>
      </p:sp>
      <p:sp>
        <p:nvSpPr>
          <p:cNvPr id="538" name="Google Shape;630;p82"/>
          <p:cNvSpPr txBox="1"/>
          <p:nvPr/>
        </p:nvSpPr>
        <p:spPr>
          <a:xfrm>
            <a:off x="1105351" y="2749899"/>
            <a:ext cx="2113501" cy="85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b">
            <a:normAutofit/>
          </a:bodyPr>
          <a:lstStyle>
            <a:lvl1pPr algn="ctr">
              <a:defRPr sz="1800" b="1">
                <a:solidFill>
                  <a:srgbClr val="FFFFFF"/>
                </a:solidFill>
              </a:defRPr>
            </a:lvl1pPr>
          </a:lstStyle>
          <a:p>
            <a:r>
              <a:t>Very few readers</a:t>
            </a:r>
          </a:p>
        </p:txBody>
      </p:sp>
      <p:sp>
        <p:nvSpPr>
          <p:cNvPr id="539" name="Google Shape;631;p82"/>
          <p:cNvSpPr txBox="1">
            <a:spLocks noGrp="1"/>
          </p:cNvSpPr>
          <p:nvPr>
            <p:ph type="body" sz="quarter" idx="1"/>
          </p:nvPr>
        </p:nvSpPr>
        <p:spPr>
          <a:xfrm>
            <a:off x="1105354" y="3747666"/>
            <a:ext cx="2113501" cy="1483202"/>
          </a:xfrm>
          <a:prstGeom prst="rect">
            <a:avLst/>
          </a:prstGeom>
        </p:spPr>
        <p:txBody>
          <a:bodyPr/>
          <a:lstStyle>
            <a:lvl1pPr marL="0" indent="0">
              <a:defRPr>
                <a:solidFill>
                  <a:srgbClr val="FFFFFF"/>
                </a:solidFill>
              </a:defRPr>
            </a:lvl1pPr>
          </a:lstStyle>
          <a:p>
            <a:r>
              <a:t>Books were precious objects, often with only very few copies, and only few people were able to read.</a:t>
            </a:r>
          </a:p>
        </p:txBody>
      </p:sp>
      <p:sp>
        <p:nvSpPr>
          <p:cNvPr id="540" name="Google Shape;632;p82"/>
          <p:cNvSpPr txBox="1"/>
          <p:nvPr/>
        </p:nvSpPr>
        <p:spPr>
          <a:xfrm>
            <a:off x="3515250" y="2749899"/>
            <a:ext cx="2263458" cy="85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b">
            <a:normAutofit/>
          </a:bodyPr>
          <a:lstStyle>
            <a:lvl1pPr>
              <a:defRPr sz="1700" b="1">
                <a:solidFill>
                  <a:srgbClr val="FFFFFF"/>
                </a:solidFill>
              </a:defRPr>
            </a:lvl1pPr>
          </a:lstStyle>
          <a:p>
            <a:r>
              <a:t>Long period of time</a:t>
            </a:r>
          </a:p>
        </p:txBody>
      </p:sp>
      <p:sp>
        <p:nvSpPr>
          <p:cNvPr id="541" name="Google Shape;633;p82"/>
          <p:cNvSpPr txBox="1"/>
          <p:nvPr/>
        </p:nvSpPr>
        <p:spPr>
          <a:xfrm>
            <a:off x="3515254" y="3747666"/>
            <a:ext cx="2113501" cy="1620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 lnSpcReduction="10000"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Marginalia (notes in the margins) built up over time and created a dialogue over time, layering different reader perspectives and information. </a:t>
            </a:r>
          </a:p>
        </p:txBody>
      </p:sp>
      <p:sp>
        <p:nvSpPr>
          <p:cNvPr id="542" name="Google Shape;634;p82"/>
          <p:cNvSpPr txBox="1"/>
          <p:nvPr/>
        </p:nvSpPr>
        <p:spPr>
          <a:xfrm>
            <a:off x="5925151" y="2749899"/>
            <a:ext cx="2113501" cy="85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b">
            <a:normAutofit/>
          </a:bodyPr>
          <a:lstStyle>
            <a:lvl1pPr algn="ctr">
              <a:defRPr sz="1800" b="1">
                <a:solidFill>
                  <a:srgbClr val="FFFFFF"/>
                </a:solidFill>
              </a:defRPr>
            </a:lvl1pPr>
          </a:lstStyle>
          <a:p>
            <a:r>
              <a:t>Public activity</a:t>
            </a:r>
          </a:p>
        </p:txBody>
      </p:sp>
      <p:sp>
        <p:nvSpPr>
          <p:cNvPr id="543" name="Google Shape;635;p82"/>
          <p:cNvSpPr txBox="1"/>
          <p:nvPr/>
        </p:nvSpPr>
        <p:spPr>
          <a:xfrm>
            <a:off x="5925153" y="3747666"/>
            <a:ext cx="2113501" cy="1483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Annotations were not only personal notes but added layered explanations, interpretations, critique, information, etc.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Latin translation of Apollonius of Perga’s classical Greek text on conic sections, Venice 1537"/>
          <p:cNvSpPr txBox="1"/>
          <p:nvPr/>
        </p:nvSpPr>
        <p:spPr>
          <a:xfrm>
            <a:off x="1920779" y="6522831"/>
            <a:ext cx="5302442" cy="22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321468">
              <a:defRPr sz="1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Latin translation of Apollonius of Perga’s classical Greek text on conic sections, Venice 1537</a:t>
            </a:r>
          </a:p>
        </p:txBody>
      </p:sp>
      <p:pic>
        <p:nvPicPr>
          <p:cNvPr id="546" name="r-3-2_main.jpg" descr="r-3-2_mai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345"/>
            <a:ext cx="9570123" cy="6457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Latin translation of Apollonius of Perga’s classical Greek text on conic sections, Venice 1537"/>
          <p:cNvSpPr txBox="1"/>
          <p:nvPr/>
        </p:nvSpPr>
        <p:spPr>
          <a:xfrm>
            <a:off x="471085" y="6522831"/>
            <a:ext cx="5302442" cy="22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defTabSz="321468">
              <a:defRPr sz="1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Latin translation of </a:t>
            </a:r>
            <a:r>
              <a:rPr>
                <a:hlinkClick r:id="rId2"/>
              </a:rPr>
              <a:t>Apollonius of Perga’s classical Greek text on conic sections</a:t>
            </a:r>
            <a:r>
              <a:t>, Venice 1537</a:t>
            </a:r>
          </a:p>
        </p:txBody>
      </p:sp>
      <p:pic>
        <p:nvPicPr>
          <p:cNvPr id="549" name="r-3-2_diagrams.jpg" descr="r-3-2_diagram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45" y="-1"/>
            <a:ext cx="8936310" cy="71144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Minimal Charm">
  <a:themeElements>
    <a:clrScheme name="Minimal Charm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Minimal Charm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inimal Char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inimal Charm">
  <a:themeElements>
    <a:clrScheme name="Minimal Charm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Minimal Charm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inimal Char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1937</Words>
  <Application>Microsoft Office PowerPoint</Application>
  <PresentationFormat>Presentación en pantalla (4:3)</PresentationFormat>
  <Paragraphs>240</Paragraphs>
  <Slides>66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66</vt:i4>
      </vt:variant>
    </vt:vector>
  </HeadingPairs>
  <TitlesOfParts>
    <vt:vector size="73" baseType="lpstr">
      <vt:lpstr>Arial</vt:lpstr>
      <vt:lpstr>Calibri</vt:lpstr>
      <vt:lpstr>Gill Sans</vt:lpstr>
      <vt:lpstr>Helvetica Neue</vt:lpstr>
      <vt:lpstr>Myriad Pro</vt:lpstr>
      <vt:lpstr>Ubuntu</vt:lpstr>
      <vt:lpstr>Minimal Charm</vt:lpstr>
      <vt:lpstr>Presentación de PowerPoint</vt:lpstr>
      <vt:lpstr>Kurt Fendt</vt:lpstr>
      <vt:lpstr>Agenda</vt:lpstr>
      <vt:lpstr>Annotation is deeply connected to reading, writing, scholarship, and learning.</vt:lpstr>
      <vt:lpstr>1. Why Annotation</vt:lpstr>
      <vt:lpstr>Presentación de PowerPoint</vt:lpstr>
      <vt:lpstr>Annotation in manuscripts and early printed books</vt:lpstr>
      <vt:lpstr>Presentación de PowerPoint</vt:lpstr>
      <vt:lpstr>Presentación de PowerPoint</vt:lpstr>
      <vt:lpstr>Annotation created a dialogue not only between reader and text but also between readers.</vt:lpstr>
      <vt:lpstr>Presentación de PowerPoint</vt:lpstr>
      <vt:lpstr>Presentación de PowerPoint</vt:lpstr>
      <vt:lpstr>Annotations reveal the reading and thinking process.</vt:lpstr>
      <vt:lpstr>Presentación de PowerPoint</vt:lpstr>
      <vt:lpstr>Presentación de PowerPoint</vt:lpstr>
      <vt:lpstr>Annotations can link to internal and external references.</vt:lpstr>
      <vt:lpstr>Presentación de PowerPoint</vt:lpstr>
      <vt:lpstr>Presentación de PowerPoint</vt:lpstr>
      <vt:lpstr>Forms and functions of annotations.</vt:lpstr>
      <vt:lpstr>Functions of Annotations</vt:lpstr>
      <vt:lpstr>Form and Functions of Annotations</vt:lpstr>
      <vt:lpstr>Readers as Writers.</vt:lpstr>
      <vt:lpstr>Readers as Writers</vt:lpstr>
      <vt:lpstr>Annotating Digitally.</vt:lpstr>
      <vt:lpstr>Annotation in the Digital Space</vt:lpstr>
      <vt:lpstr>Presentación de PowerPoint</vt:lpstr>
      <vt:lpstr>Presentación de PowerPoint</vt:lpstr>
      <vt:lpstr>Making Reading Visible.</vt:lpstr>
      <vt:lpstr>Presentación de PowerPoint</vt:lpstr>
      <vt:lpstr>Presentación de PowerPoint</vt:lpstr>
      <vt:lpstr>Presentación de PowerPoint</vt:lpstr>
      <vt:lpstr>2. Pedagogical Value of      Annotation</vt:lpstr>
      <vt:lpstr>Textual Engagement</vt:lpstr>
      <vt:lpstr>Annotating is a Core Activity.</vt:lpstr>
      <vt:lpstr>Scholarly Primitives (John Unsworth)</vt:lpstr>
      <vt:lpstr>Annotations allow new Forms of Engagement.</vt:lpstr>
      <vt:lpstr>Student Engagement </vt:lpstr>
      <vt:lpstr>Presentación de PowerPoint</vt:lpstr>
      <vt:lpstr>Annotating –  a Practice for Diverse Audiences.</vt:lpstr>
      <vt:lpstr>Community College </vt:lpstr>
      <vt:lpstr>3. Annotation in the      Classroom</vt:lpstr>
      <vt:lpstr>Close Reading of English Literature.</vt:lpstr>
      <vt:lpstr>Presentación de PowerPoint</vt:lpstr>
      <vt:lpstr>Annotating in a Foreign Language.</vt:lpstr>
      <vt:lpstr>Foreign Languages </vt:lpstr>
      <vt:lpstr>Presentación de PowerPoint</vt:lpstr>
      <vt:lpstr>Presentación de PowerPoint</vt:lpstr>
      <vt:lpstr>Presentación de PowerPoint</vt:lpstr>
      <vt:lpstr>Presentación de PowerPoint</vt:lpstr>
      <vt:lpstr>Annotations allow Close Reading in Film Studies.</vt:lpstr>
      <vt:lpstr>Presentación de PowerPoint</vt:lpstr>
      <vt:lpstr>Presentación de PowerPoint</vt:lpstr>
      <vt:lpstr>Annotation Platforms.</vt:lpstr>
      <vt:lpstr>Annotation Platforms</vt:lpstr>
      <vt:lpstr>Annotation Studio.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4. Beyond Annotation</vt:lpstr>
      <vt:lpstr>Developing Critical Skills.</vt:lpstr>
      <vt:lpstr>Develop Writing Skills.</vt:lpstr>
      <vt:lpstr>Develop Critical Self-Reflexivity.</vt:lpstr>
      <vt:lpstr>Presentación de PowerPoint</vt:lpstr>
      <vt:lpstr>Thanks! ¡Muchas 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María Sánchez González</dc:creator>
  <cp:lastModifiedBy>F.DelPozo</cp:lastModifiedBy>
  <cp:revision>13</cp:revision>
  <dcterms:modified xsi:type="dcterms:W3CDTF">2021-06-24T10:55:27Z</dcterms:modified>
</cp:coreProperties>
</file>