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1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352" r:id="rId12"/>
    <p:sldId id="353" r:id="rId13"/>
    <p:sldId id="350" r:id="rId14"/>
    <p:sldId id="395" r:id="rId15"/>
    <p:sldId id="378" r:id="rId16"/>
    <p:sldId id="382" r:id="rId17"/>
    <p:sldId id="383" r:id="rId18"/>
    <p:sldId id="377" r:id="rId19"/>
    <p:sldId id="351" r:id="rId20"/>
    <p:sldId id="376" r:id="rId21"/>
    <p:sldId id="355" r:id="rId22"/>
    <p:sldId id="357" r:id="rId23"/>
    <p:sldId id="387" r:id="rId24"/>
    <p:sldId id="380" r:id="rId25"/>
    <p:sldId id="339" r:id="rId26"/>
    <p:sldId id="340" r:id="rId27"/>
    <p:sldId id="325" r:id="rId28"/>
    <p:sldId id="326" r:id="rId29"/>
    <p:sldId id="327" r:id="rId30"/>
    <p:sldId id="349" r:id="rId31"/>
    <p:sldId id="381" r:id="rId32"/>
    <p:sldId id="385" r:id="rId33"/>
    <p:sldId id="271" r:id="rId34"/>
    <p:sldId id="270" r:id="rId35"/>
    <p:sldId id="388" r:id="rId36"/>
    <p:sldId id="396" r:id="rId37"/>
    <p:sldId id="389" r:id="rId38"/>
    <p:sldId id="398" r:id="rId39"/>
    <p:sldId id="399" r:id="rId40"/>
    <p:sldId id="400" r:id="rId41"/>
    <p:sldId id="397" r:id="rId42"/>
    <p:sldId id="390" r:id="rId43"/>
    <p:sldId id="391" r:id="rId44"/>
    <p:sldId id="392" r:id="rId45"/>
    <p:sldId id="273" r:id="rId46"/>
    <p:sldId id="269" r:id="rId47"/>
    <p:sldId id="286" r:id="rId48"/>
    <p:sldId id="401" r:id="rId49"/>
    <p:sldId id="287" r:id="rId50"/>
    <p:sldId id="288" r:id="rId51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54"/>
    </p:embeddedFont>
    <p:embeddedFont>
      <p:font typeface="Arvo" panose="020B0604020202020204" charset="0"/>
      <p:regular r:id="rId55"/>
      <p:bold r:id="rId56"/>
      <p:italic r:id="rId57"/>
      <p:boldItalic r:id="rId58"/>
    </p:embeddedFont>
    <p:embeddedFont>
      <p:font typeface="Ubuntu" panose="020B060402020202020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Bodoni" panose="020B0604020202020204" charset="0"/>
      <p:regular r:id="rId67"/>
      <p:bold r:id="rId68"/>
      <p:italic r:id="rId69"/>
      <p:boldItalic r:id="rId70"/>
    </p:embeddedFont>
    <p:embeddedFont>
      <p:font typeface="Ubuntu Light" panose="020B060402020202020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3C1F7C-C050-4594-8F8F-70F039B13C9A}">
  <a:tblStyle styleId="{EA3C1F7C-C050-4594-8F8F-70F039B13C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96"/>
    <p:restoredTop sz="94697"/>
  </p:normalViewPr>
  <p:slideViewPr>
    <p:cSldViewPr snapToGrid="0">
      <p:cViewPr varScale="1">
        <p:scale>
          <a:sx n="106" d="100"/>
          <a:sy n="106" d="100"/>
        </p:scale>
        <p:origin x="2238" y="96"/>
      </p:cViewPr>
      <p:guideLst>
        <p:guide orient="horz" pos="8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98BFD-6AF6-864D-A94F-23AE76A1921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AE1555-977C-9B47-AAB8-604260D7F90F}">
      <dgm:prSet/>
      <dgm:spPr/>
      <dgm:t>
        <a:bodyPr/>
        <a:lstStyle/>
        <a:p>
          <a:r>
            <a:rPr lang="es-ES" b="1" i="0" dirty="0"/>
            <a:t>Creencias/percepciones sobre el aprendizaje </a:t>
          </a:r>
          <a:r>
            <a:rPr lang="es-ES" b="0" i="0" dirty="0"/>
            <a:t>4.149</a:t>
          </a:r>
          <a:endParaRPr lang="es-ES" b="0" dirty="0"/>
        </a:p>
      </dgm:t>
    </dgm:pt>
    <dgm:pt modelId="{6E821581-9E71-FC4E-B49E-78609173FCF1}" type="parTrans" cxnId="{AA0A7795-F591-774C-957F-0E64148699AE}">
      <dgm:prSet/>
      <dgm:spPr/>
      <dgm:t>
        <a:bodyPr/>
        <a:lstStyle/>
        <a:p>
          <a:endParaRPr lang="es-ES"/>
        </a:p>
      </dgm:t>
    </dgm:pt>
    <dgm:pt modelId="{4DDE20FD-469E-054C-A3D1-11CD7CEBA375}" type="sibTrans" cxnId="{AA0A7795-F591-774C-957F-0E64148699AE}">
      <dgm:prSet/>
      <dgm:spPr/>
      <dgm:t>
        <a:bodyPr/>
        <a:lstStyle/>
        <a:p>
          <a:endParaRPr lang="es-ES"/>
        </a:p>
      </dgm:t>
    </dgm:pt>
    <dgm:pt modelId="{9811304D-741A-614A-9F07-9A72C1127125}">
      <dgm:prSet custT="1"/>
      <dgm:spPr/>
      <dgm:t>
        <a:bodyPr/>
        <a:lstStyle/>
        <a:p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Actitudes</a:t>
          </a:r>
          <a:r>
            <a:rPr lang="es-ES" sz="1400" kern="1200" dirty="0"/>
            <a:t> 8.967 </a:t>
          </a:r>
        </a:p>
      </dgm:t>
    </dgm:pt>
    <dgm:pt modelId="{6FD8FC24-D705-CF4D-8F4B-93EE26F41760}" type="parTrans" cxnId="{D300182B-77D2-5945-A884-595759C27A1C}">
      <dgm:prSet/>
      <dgm:spPr/>
      <dgm:t>
        <a:bodyPr/>
        <a:lstStyle/>
        <a:p>
          <a:endParaRPr lang="es-ES"/>
        </a:p>
      </dgm:t>
    </dgm:pt>
    <dgm:pt modelId="{5684DC0E-468D-6E43-83F9-2BB005489395}" type="sibTrans" cxnId="{D300182B-77D2-5945-A884-595759C27A1C}">
      <dgm:prSet/>
      <dgm:spPr/>
      <dgm:t>
        <a:bodyPr/>
        <a:lstStyle/>
        <a:p>
          <a:endParaRPr lang="es-ES"/>
        </a:p>
      </dgm:t>
    </dgm:pt>
    <dgm:pt modelId="{F0BB692F-7770-584C-AC13-71667D35CE33}">
      <dgm:prSet custT="1"/>
      <dgm:spPr/>
      <dgm:t>
        <a:bodyPr/>
        <a:lstStyle/>
        <a:p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Estilos y estrategias de aprendizaje </a:t>
          </a:r>
          <a:r>
            <a:rPr lang="es-ES" sz="1400" kern="1200" dirty="0"/>
            <a:t>6.021</a:t>
          </a:r>
        </a:p>
      </dgm:t>
    </dgm:pt>
    <dgm:pt modelId="{B51BCF12-C2A5-2B4C-BF2A-826749593D94}" type="parTrans" cxnId="{745E26D7-4284-8F45-860C-31FB5E86F404}">
      <dgm:prSet/>
      <dgm:spPr/>
      <dgm:t>
        <a:bodyPr/>
        <a:lstStyle/>
        <a:p>
          <a:endParaRPr lang="es-ES"/>
        </a:p>
      </dgm:t>
    </dgm:pt>
    <dgm:pt modelId="{A635632E-3359-5F4B-86D6-1A83822723C6}" type="sibTrans" cxnId="{745E26D7-4284-8F45-860C-31FB5E86F404}">
      <dgm:prSet/>
      <dgm:spPr/>
      <dgm:t>
        <a:bodyPr/>
        <a:lstStyle/>
        <a:p>
          <a:endParaRPr lang="es-ES"/>
        </a:p>
      </dgm:t>
    </dgm:pt>
    <dgm:pt modelId="{72A7F67B-5653-4C4C-89B1-2F6E24D6DD9F}">
      <dgm:prSet custT="1"/>
      <dgm:spPr/>
      <dgm:t>
        <a:bodyPr/>
        <a:lstStyle/>
        <a:p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Motivación</a:t>
          </a:r>
          <a:r>
            <a:rPr lang="es-ES" sz="1400" kern="1200" dirty="0"/>
            <a:t> 2.357</a:t>
          </a:r>
        </a:p>
      </dgm:t>
    </dgm:pt>
    <dgm:pt modelId="{2938F816-1DE4-C448-BB3C-75C52A4007A9}" type="parTrans" cxnId="{D923D397-A019-0A41-9D90-16F48C335531}">
      <dgm:prSet/>
      <dgm:spPr/>
      <dgm:t>
        <a:bodyPr/>
        <a:lstStyle/>
        <a:p>
          <a:endParaRPr lang="es-ES"/>
        </a:p>
      </dgm:t>
    </dgm:pt>
    <dgm:pt modelId="{37DB444F-9B31-404E-BE3A-4EBAE58F5FEA}" type="sibTrans" cxnId="{D923D397-A019-0A41-9D90-16F48C335531}">
      <dgm:prSet/>
      <dgm:spPr/>
      <dgm:t>
        <a:bodyPr/>
        <a:lstStyle/>
        <a:p>
          <a:endParaRPr lang="es-ES"/>
        </a:p>
      </dgm:t>
    </dgm:pt>
    <dgm:pt modelId="{D9411D50-5DF0-3C40-B51A-D15EAA997B55}">
      <dgm:prSet custT="1"/>
      <dgm:spPr/>
      <dgm:t>
        <a:bodyPr/>
        <a:lstStyle/>
        <a:p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Ansiedad </a:t>
          </a:r>
          <a:r>
            <a:rPr lang="es-ES" sz="1400" kern="1200" dirty="0"/>
            <a:t>435</a:t>
          </a:r>
        </a:p>
      </dgm:t>
    </dgm:pt>
    <dgm:pt modelId="{60837457-67BF-C740-A94C-ACF6B46DD2B2}" type="parTrans" cxnId="{7684154C-4557-2E4E-8818-1F37814F1AD0}">
      <dgm:prSet/>
      <dgm:spPr/>
      <dgm:t>
        <a:bodyPr/>
        <a:lstStyle/>
        <a:p>
          <a:endParaRPr lang="es-ES"/>
        </a:p>
      </dgm:t>
    </dgm:pt>
    <dgm:pt modelId="{F9778716-4A14-8F40-AE68-33F94F9C9107}" type="sibTrans" cxnId="{7684154C-4557-2E4E-8818-1F37814F1AD0}">
      <dgm:prSet/>
      <dgm:spPr/>
      <dgm:t>
        <a:bodyPr/>
        <a:lstStyle/>
        <a:p>
          <a:endParaRPr lang="es-ES"/>
        </a:p>
      </dgm:t>
    </dgm:pt>
    <dgm:pt modelId="{044762F6-D049-D945-95A4-B565CD6BE6F6}">
      <dgm:prSet custT="1"/>
      <dgm:spPr/>
      <dgm:t>
        <a:bodyPr/>
        <a:lstStyle/>
        <a:p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Autonomía </a:t>
          </a:r>
          <a:r>
            <a:rPr lang="es-ES" sz="1400" kern="1200" dirty="0"/>
            <a:t>442</a:t>
          </a:r>
        </a:p>
      </dgm:t>
    </dgm:pt>
    <dgm:pt modelId="{5037E3F3-4E80-C943-8CE5-2CD56853C90A}" type="parTrans" cxnId="{A2BA123B-BAA2-4843-969F-0E4082849880}">
      <dgm:prSet/>
      <dgm:spPr/>
      <dgm:t>
        <a:bodyPr/>
        <a:lstStyle/>
        <a:p>
          <a:endParaRPr lang="es-ES"/>
        </a:p>
      </dgm:t>
    </dgm:pt>
    <dgm:pt modelId="{D8BB90D3-C4A9-D046-9027-9D5581C6E5F0}" type="sibTrans" cxnId="{A2BA123B-BAA2-4843-969F-0E4082849880}">
      <dgm:prSet/>
      <dgm:spPr/>
      <dgm:t>
        <a:bodyPr/>
        <a:lstStyle/>
        <a:p>
          <a:endParaRPr lang="es-ES"/>
        </a:p>
      </dgm:t>
    </dgm:pt>
    <dgm:pt modelId="{AED2B825-BB89-8B4B-AB1E-64185B8CCD3A}" type="pres">
      <dgm:prSet presAssocID="{F9B98BFD-6AF6-864D-A94F-23AE76A1921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7CD746CB-0A3B-F04A-A4D5-F81752F2FA44}" type="pres">
      <dgm:prSet presAssocID="{F9B98BFD-6AF6-864D-A94F-23AE76A1921F}" presName="pyramid" presStyleLbl="node1" presStyleIdx="0" presStyleCnt="1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327B7ED1-B760-C049-A413-BE3EDD743345}" type="pres">
      <dgm:prSet presAssocID="{F9B98BFD-6AF6-864D-A94F-23AE76A1921F}" presName="theList" presStyleCnt="0"/>
      <dgm:spPr/>
    </dgm:pt>
    <dgm:pt modelId="{AC7BBE02-E9FB-C64F-BF0A-CEF4607251CF}" type="pres">
      <dgm:prSet presAssocID="{9811304D-741A-614A-9F07-9A72C1127125}" presName="aNode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5C549C-B31A-CB42-A295-5B88C6C53F35}" type="pres">
      <dgm:prSet presAssocID="{9811304D-741A-614A-9F07-9A72C1127125}" presName="aSpace" presStyleCnt="0"/>
      <dgm:spPr/>
    </dgm:pt>
    <dgm:pt modelId="{902507F8-F9BF-EF41-9602-99492EB0BAE7}" type="pres">
      <dgm:prSet presAssocID="{F0BB692F-7770-584C-AC13-71667D35CE33}" presName="aNode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88B63A-7130-AC4A-B456-97A84D090717}" type="pres">
      <dgm:prSet presAssocID="{F0BB692F-7770-584C-AC13-71667D35CE33}" presName="aSpace" presStyleCnt="0"/>
      <dgm:spPr/>
    </dgm:pt>
    <dgm:pt modelId="{60DF7F61-9CC4-5D49-A777-5C0CC46EE41F}" type="pres">
      <dgm:prSet presAssocID="{F7AE1555-977C-9B47-AAB8-604260D7F90F}" presName="aNode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DA50FC-7F39-C949-9661-B1F6C7891F9D}" type="pres">
      <dgm:prSet presAssocID="{F7AE1555-977C-9B47-AAB8-604260D7F90F}" presName="aSpace" presStyleCnt="0"/>
      <dgm:spPr/>
    </dgm:pt>
    <dgm:pt modelId="{5D7F3263-D9AB-244B-9791-42562535A927}" type="pres">
      <dgm:prSet presAssocID="{72A7F67B-5653-4C4C-89B1-2F6E24D6DD9F}" presName="aNode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7E61C2-99C2-8747-ABF5-2D79D463DE06}" type="pres">
      <dgm:prSet presAssocID="{72A7F67B-5653-4C4C-89B1-2F6E24D6DD9F}" presName="aSpace" presStyleCnt="0"/>
      <dgm:spPr/>
    </dgm:pt>
    <dgm:pt modelId="{E2FF68AF-352B-314C-A671-9C984B6A3BE3}" type="pres">
      <dgm:prSet presAssocID="{D9411D50-5DF0-3C40-B51A-D15EAA997B55}" presName="aNode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E9D414-B892-A649-956B-448F136457D7}" type="pres">
      <dgm:prSet presAssocID="{D9411D50-5DF0-3C40-B51A-D15EAA997B55}" presName="aSpace" presStyleCnt="0"/>
      <dgm:spPr/>
    </dgm:pt>
    <dgm:pt modelId="{9C8A8510-CECA-504E-B8DD-33BE3D26CD28}" type="pres">
      <dgm:prSet presAssocID="{044762F6-D049-D945-95A4-B565CD6BE6F6}" presName="aNode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4FD8BC-0C82-494B-AEE5-FE1929864A45}" type="pres">
      <dgm:prSet presAssocID="{044762F6-D049-D945-95A4-B565CD6BE6F6}" presName="aSpace" presStyleCnt="0"/>
      <dgm:spPr/>
    </dgm:pt>
  </dgm:ptLst>
  <dgm:cxnLst>
    <dgm:cxn modelId="{7684154C-4557-2E4E-8818-1F37814F1AD0}" srcId="{F9B98BFD-6AF6-864D-A94F-23AE76A1921F}" destId="{D9411D50-5DF0-3C40-B51A-D15EAA997B55}" srcOrd="4" destOrd="0" parTransId="{60837457-67BF-C740-A94C-ACF6B46DD2B2}" sibTransId="{F9778716-4A14-8F40-AE68-33F94F9C9107}"/>
    <dgm:cxn modelId="{34CACCC1-ACF2-5A4E-BFFA-2A3164FCD4BA}" type="presOf" srcId="{F9B98BFD-6AF6-864D-A94F-23AE76A1921F}" destId="{AED2B825-BB89-8B4B-AB1E-64185B8CCD3A}" srcOrd="0" destOrd="0" presId="urn:microsoft.com/office/officeart/2005/8/layout/pyramid2"/>
    <dgm:cxn modelId="{AA0A7795-F591-774C-957F-0E64148699AE}" srcId="{F9B98BFD-6AF6-864D-A94F-23AE76A1921F}" destId="{F7AE1555-977C-9B47-AAB8-604260D7F90F}" srcOrd="2" destOrd="0" parTransId="{6E821581-9E71-FC4E-B49E-78609173FCF1}" sibTransId="{4DDE20FD-469E-054C-A3D1-11CD7CEBA375}"/>
    <dgm:cxn modelId="{1436A49A-CDC8-4745-B806-BD5D930BC172}" type="presOf" srcId="{F0BB692F-7770-584C-AC13-71667D35CE33}" destId="{902507F8-F9BF-EF41-9602-99492EB0BAE7}" srcOrd="0" destOrd="0" presId="urn:microsoft.com/office/officeart/2005/8/layout/pyramid2"/>
    <dgm:cxn modelId="{C3017C60-D453-C74B-9D27-81DCABF571C6}" type="presOf" srcId="{F7AE1555-977C-9B47-AAB8-604260D7F90F}" destId="{60DF7F61-9CC4-5D49-A777-5C0CC46EE41F}" srcOrd="0" destOrd="0" presId="urn:microsoft.com/office/officeart/2005/8/layout/pyramid2"/>
    <dgm:cxn modelId="{745E26D7-4284-8F45-860C-31FB5E86F404}" srcId="{F9B98BFD-6AF6-864D-A94F-23AE76A1921F}" destId="{F0BB692F-7770-584C-AC13-71667D35CE33}" srcOrd="1" destOrd="0" parTransId="{B51BCF12-C2A5-2B4C-BF2A-826749593D94}" sibTransId="{A635632E-3359-5F4B-86D6-1A83822723C6}"/>
    <dgm:cxn modelId="{7F5CBA87-3DF8-5D44-A6EA-0183BB489AFF}" type="presOf" srcId="{9811304D-741A-614A-9F07-9A72C1127125}" destId="{AC7BBE02-E9FB-C64F-BF0A-CEF4607251CF}" srcOrd="0" destOrd="0" presId="urn:microsoft.com/office/officeart/2005/8/layout/pyramid2"/>
    <dgm:cxn modelId="{82E0DF34-C582-5C44-B3E4-3AC7F177EE2E}" type="presOf" srcId="{044762F6-D049-D945-95A4-B565CD6BE6F6}" destId="{9C8A8510-CECA-504E-B8DD-33BE3D26CD28}" srcOrd="0" destOrd="0" presId="urn:microsoft.com/office/officeart/2005/8/layout/pyramid2"/>
    <dgm:cxn modelId="{F6488E8A-1C68-B641-BD25-9FD1B361190A}" type="presOf" srcId="{D9411D50-5DF0-3C40-B51A-D15EAA997B55}" destId="{E2FF68AF-352B-314C-A671-9C984B6A3BE3}" srcOrd="0" destOrd="0" presId="urn:microsoft.com/office/officeart/2005/8/layout/pyramid2"/>
    <dgm:cxn modelId="{D923D397-A019-0A41-9D90-16F48C335531}" srcId="{F9B98BFD-6AF6-864D-A94F-23AE76A1921F}" destId="{72A7F67B-5653-4C4C-89B1-2F6E24D6DD9F}" srcOrd="3" destOrd="0" parTransId="{2938F816-1DE4-C448-BB3C-75C52A4007A9}" sibTransId="{37DB444F-9B31-404E-BE3A-4EBAE58F5FEA}"/>
    <dgm:cxn modelId="{7BECF049-07D9-E345-A257-7EC5AB955A1D}" type="presOf" srcId="{72A7F67B-5653-4C4C-89B1-2F6E24D6DD9F}" destId="{5D7F3263-D9AB-244B-9791-42562535A927}" srcOrd="0" destOrd="0" presId="urn:microsoft.com/office/officeart/2005/8/layout/pyramid2"/>
    <dgm:cxn modelId="{D300182B-77D2-5945-A884-595759C27A1C}" srcId="{F9B98BFD-6AF6-864D-A94F-23AE76A1921F}" destId="{9811304D-741A-614A-9F07-9A72C1127125}" srcOrd="0" destOrd="0" parTransId="{6FD8FC24-D705-CF4D-8F4B-93EE26F41760}" sibTransId="{5684DC0E-468D-6E43-83F9-2BB005489395}"/>
    <dgm:cxn modelId="{A2BA123B-BAA2-4843-969F-0E4082849880}" srcId="{F9B98BFD-6AF6-864D-A94F-23AE76A1921F}" destId="{044762F6-D049-D945-95A4-B565CD6BE6F6}" srcOrd="5" destOrd="0" parTransId="{5037E3F3-4E80-C943-8CE5-2CD56853C90A}" sibTransId="{D8BB90D3-C4A9-D046-9027-9D5581C6E5F0}"/>
    <dgm:cxn modelId="{D1EBFED4-1B04-0F40-BC6E-4B75087CC83B}" type="presParOf" srcId="{AED2B825-BB89-8B4B-AB1E-64185B8CCD3A}" destId="{7CD746CB-0A3B-F04A-A4D5-F81752F2FA44}" srcOrd="0" destOrd="0" presId="urn:microsoft.com/office/officeart/2005/8/layout/pyramid2"/>
    <dgm:cxn modelId="{E918123D-4D8E-F346-BFBD-BFED7D0D8865}" type="presParOf" srcId="{AED2B825-BB89-8B4B-AB1E-64185B8CCD3A}" destId="{327B7ED1-B760-C049-A413-BE3EDD743345}" srcOrd="1" destOrd="0" presId="urn:microsoft.com/office/officeart/2005/8/layout/pyramid2"/>
    <dgm:cxn modelId="{FA6639C5-6957-A248-8610-187EA20FEBD5}" type="presParOf" srcId="{327B7ED1-B760-C049-A413-BE3EDD743345}" destId="{AC7BBE02-E9FB-C64F-BF0A-CEF4607251CF}" srcOrd="0" destOrd="0" presId="urn:microsoft.com/office/officeart/2005/8/layout/pyramid2"/>
    <dgm:cxn modelId="{1D95584E-7EBB-1440-A04B-8F59FAB484DF}" type="presParOf" srcId="{327B7ED1-B760-C049-A413-BE3EDD743345}" destId="{175C549C-B31A-CB42-A295-5B88C6C53F35}" srcOrd="1" destOrd="0" presId="urn:microsoft.com/office/officeart/2005/8/layout/pyramid2"/>
    <dgm:cxn modelId="{CBEA4E90-0687-844F-8E48-C610A2232608}" type="presParOf" srcId="{327B7ED1-B760-C049-A413-BE3EDD743345}" destId="{902507F8-F9BF-EF41-9602-99492EB0BAE7}" srcOrd="2" destOrd="0" presId="urn:microsoft.com/office/officeart/2005/8/layout/pyramid2"/>
    <dgm:cxn modelId="{705A6A3E-082F-D04B-9BC8-CCA31EDC31FE}" type="presParOf" srcId="{327B7ED1-B760-C049-A413-BE3EDD743345}" destId="{AB88B63A-7130-AC4A-B456-97A84D090717}" srcOrd="3" destOrd="0" presId="urn:microsoft.com/office/officeart/2005/8/layout/pyramid2"/>
    <dgm:cxn modelId="{D0639123-6C07-4649-938B-FF2D118D752C}" type="presParOf" srcId="{327B7ED1-B760-C049-A413-BE3EDD743345}" destId="{60DF7F61-9CC4-5D49-A777-5C0CC46EE41F}" srcOrd="4" destOrd="0" presId="urn:microsoft.com/office/officeart/2005/8/layout/pyramid2"/>
    <dgm:cxn modelId="{4EA70F71-8993-A74E-9517-B3C0D2BA7DDC}" type="presParOf" srcId="{327B7ED1-B760-C049-A413-BE3EDD743345}" destId="{E3DA50FC-7F39-C949-9661-B1F6C7891F9D}" srcOrd="5" destOrd="0" presId="urn:microsoft.com/office/officeart/2005/8/layout/pyramid2"/>
    <dgm:cxn modelId="{A6048072-4164-8D47-A73B-E63D7054FBA8}" type="presParOf" srcId="{327B7ED1-B760-C049-A413-BE3EDD743345}" destId="{5D7F3263-D9AB-244B-9791-42562535A927}" srcOrd="6" destOrd="0" presId="urn:microsoft.com/office/officeart/2005/8/layout/pyramid2"/>
    <dgm:cxn modelId="{BD9C9474-7445-044F-BE20-9243AF5518A8}" type="presParOf" srcId="{327B7ED1-B760-C049-A413-BE3EDD743345}" destId="{817E61C2-99C2-8747-ABF5-2D79D463DE06}" srcOrd="7" destOrd="0" presId="urn:microsoft.com/office/officeart/2005/8/layout/pyramid2"/>
    <dgm:cxn modelId="{65260012-F277-7643-A986-4E8868730C5B}" type="presParOf" srcId="{327B7ED1-B760-C049-A413-BE3EDD743345}" destId="{E2FF68AF-352B-314C-A671-9C984B6A3BE3}" srcOrd="8" destOrd="0" presId="urn:microsoft.com/office/officeart/2005/8/layout/pyramid2"/>
    <dgm:cxn modelId="{204D5F9E-CE96-1848-B5D4-F014A108DCE9}" type="presParOf" srcId="{327B7ED1-B760-C049-A413-BE3EDD743345}" destId="{3EE9D414-B892-A649-956B-448F136457D7}" srcOrd="9" destOrd="0" presId="urn:microsoft.com/office/officeart/2005/8/layout/pyramid2"/>
    <dgm:cxn modelId="{CC84CB6A-E9B1-1147-9E6C-A459B60F3929}" type="presParOf" srcId="{327B7ED1-B760-C049-A413-BE3EDD743345}" destId="{9C8A8510-CECA-504E-B8DD-33BE3D26CD28}" srcOrd="10" destOrd="0" presId="urn:microsoft.com/office/officeart/2005/8/layout/pyramid2"/>
    <dgm:cxn modelId="{F0B71280-CD16-1B42-922D-2F22E24B8546}" type="presParOf" srcId="{327B7ED1-B760-C049-A413-BE3EDD743345}" destId="{584FD8BC-0C82-494B-AEE5-FE1929864A45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9807D7-10B8-4632-8FFC-3471AD2BF943}" type="doc">
      <dgm:prSet loTypeId="urn:microsoft.com/office/officeart/2005/8/layout/cycle2" loCatId="cycl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6139C7D2-E5C1-4CBB-B7D4-3192ADD25A66}">
      <dgm:prSet phldrT="[Texto]" custT="1"/>
      <dgm:spPr/>
      <dgm:t>
        <a:bodyPr/>
        <a:lstStyle/>
        <a:p>
          <a:r>
            <a:rPr lang="es-ES" sz="1200" b="0" dirty="0" smtClean="0">
              <a:solidFill>
                <a:schemeClr val="tx2">
                  <a:lumMod val="10000"/>
                </a:schemeClr>
              </a:solidFill>
            </a:rPr>
            <a:t>ACTUACIÓN según estas creencias</a:t>
          </a:r>
          <a:endParaRPr lang="es-ES" sz="1200" b="0" dirty="0">
            <a:solidFill>
              <a:schemeClr val="tx2">
                <a:lumMod val="10000"/>
              </a:schemeClr>
            </a:solidFill>
          </a:endParaRPr>
        </a:p>
      </dgm:t>
    </dgm:pt>
    <dgm:pt modelId="{579DBE54-67D7-408E-B0BF-BFAC6FF2A349}" type="parTrans" cxnId="{DD5E6648-014A-4328-9C2C-5C3500787763}">
      <dgm:prSet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B6F699CE-C54C-422D-8F98-89D6C52039DF}" type="sibTrans" cxnId="{DD5E6648-014A-4328-9C2C-5C3500787763}">
      <dgm:prSet custT="1"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BFF66476-41C1-46F4-A88F-12252A8A9692}">
      <dgm:prSet phldrT="[Texto]" custT="1"/>
      <dgm:spPr/>
      <dgm:t>
        <a:bodyPr/>
        <a:lstStyle/>
        <a:p>
          <a:r>
            <a:rPr lang="es-ES" sz="1200" b="0" dirty="0" smtClean="0">
              <a:solidFill>
                <a:schemeClr val="tx2">
                  <a:lumMod val="10000"/>
                </a:schemeClr>
              </a:solidFill>
            </a:rPr>
            <a:t>RESULTADOS acordes con estas creencias</a:t>
          </a:r>
          <a:endParaRPr lang="es-ES" sz="1200" b="0" dirty="0">
            <a:solidFill>
              <a:schemeClr val="tx2">
                <a:lumMod val="10000"/>
              </a:schemeClr>
            </a:solidFill>
          </a:endParaRPr>
        </a:p>
      </dgm:t>
    </dgm:pt>
    <dgm:pt modelId="{D441F3AF-8E70-4EFD-A25F-87720363C624}" type="parTrans" cxnId="{F285B13E-6DB7-45A9-B976-798139607C8C}">
      <dgm:prSet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0004A3F2-01C6-4CF8-8B42-099062E661D4}" type="sibTrans" cxnId="{F285B13E-6DB7-45A9-B976-798139607C8C}">
      <dgm:prSet custT="1"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F547E89A-D44B-42C8-8914-45C4B3ABECFF}">
      <dgm:prSet phldrT="[Texto]" custT="1"/>
      <dgm:spPr/>
      <dgm:t>
        <a:bodyPr/>
        <a:lstStyle/>
        <a:p>
          <a:r>
            <a:rPr lang="es-ES" sz="1200" b="0" smtClean="0">
              <a:solidFill>
                <a:schemeClr val="tx2">
                  <a:lumMod val="10000"/>
                </a:schemeClr>
              </a:solidFill>
            </a:rPr>
            <a:t>REFUERZO</a:t>
          </a:r>
        </a:p>
        <a:p>
          <a:r>
            <a:rPr lang="es-ES" sz="1200" b="0" smtClean="0">
              <a:solidFill>
                <a:schemeClr val="tx2">
                  <a:lumMod val="10000"/>
                </a:schemeClr>
              </a:solidFill>
            </a:rPr>
            <a:t>de la creencia</a:t>
          </a:r>
          <a:endParaRPr lang="es-ES" sz="1200" b="0" dirty="0">
            <a:solidFill>
              <a:schemeClr val="tx2">
                <a:lumMod val="10000"/>
              </a:schemeClr>
            </a:solidFill>
          </a:endParaRPr>
        </a:p>
      </dgm:t>
    </dgm:pt>
    <dgm:pt modelId="{187772D4-959F-4AA9-906B-335CC7AA9F5B}" type="parTrans" cxnId="{878454D8-F6F0-4132-A593-4EF67355F669}">
      <dgm:prSet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51BB0866-5C60-4ED9-B60F-5EF53FB5376E}" type="sibTrans" cxnId="{878454D8-F6F0-4132-A593-4EF67355F669}">
      <dgm:prSet custT="1"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6814C4E6-B080-4E28-A1FF-7389655FC41C}">
      <dgm:prSet phldrT="[Texto]" custT="1"/>
      <dgm:spPr/>
      <dgm:t>
        <a:bodyPr/>
        <a:lstStyle/>
        <a:p>
          <a:r>
            <a:rPr lang="es-ES" sz="1200" b="0" dirty="0" smtClean="0">
              <a:solidFill>
                <a:schemeClr val="tx2">
                  <a:lumMod val="10000"/>
                </a:schemeClr>
              </a:solidFill>
            </a:rPr>
            <a:t>CREENCIAS</a:t>
          </a:r>
        </a:p>
        <a:p>
          <a:r>
            <a:rPr lang="es-ES" sz="1200" b="0" dirty="0" smtClean="0">
              <a:solidFill>
                <a:schemeClr val="tx2">
                  <a:lumMod val="10000"/>
                </a:schemeClr>
              </a:solidFill>
            </a:rPr>
            <a:t>Ideas consideradas ciertas</a:t>
          </a:r>
          <a:endParaRPr lang="es-ES" sz="1200" b="0" dirty="0">
            <a:solidFill>
              <a:schemeClr val="tx2">
                <a:lumMod val="10000"/>
              </a:schemeClr>
            </a:solidFill>
          </a:endParaRPr>
        </a:p>
      </dgm:t>
    </dgm:pt>
    <dgm:pt modelId="{606DD834-CABF-402D-821B-CB73DD5A4E82}" type="parTrans" cxnId="{BD396F4E-E570-4BE2-950C-A7EBF608D857}">
      <dgm:prSet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3E887670-E0BE-491C-8E67-C1572977A7EB}" type="sibTrans" cxnId="{BD396F4E-E570-4BE2-950C-A7EBF608D857}">
      <dgm:prSet custT="1"/>
      <dgm:spPr/>
      <dgm:t>
        <a:bodyPr/>
        <a:lstStyle/>
        <a:p>
          <a:endParaRPr lang="es-ES" sz="1200" b="0">
            <a:solidFill>
              <a:schemeClr val="tx2">
                <a:lumMod val="10000"/>
              </a:schemeClr>
            </a:solidFill>
          </a:endParaRPr>
        </a:p>
      </dgm:t>
    </dgm:pt>
    <dgm:pt modelId="{4B7903F5-03A5-41EE-8834-0A23D8F4385C}" type="pres">
      <dgm:prSet presAssocID="{529807D7-10B8-4632-8FFC-3471AD2BF94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7DE68B-4DD2-4D08-B305-7EA5F1E5FB5C}" type="pres">
      <dgm:prSet presAssocID="{6139C7D2-E5C1-4CBB-B7D4-3192ADD25A6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B2D2FD-84B1-4AE4-B7FD-FC02A29CFBE2}" type="pres">
      <dgm:prSet presAssocID="{B6F699CE-C54C-422D-8F98-89D6C52039DF}" presName="sibTrans" presStyleLbl="sibTrans2D1" presStyleIdx="0" presStyleCnt="4"/>
      <dgm:spPr/>
      <dgm:t>
        <a:bodyPr/>
        <a:lstStyle/>
        <a:p>
          <a:endParaRPr lang="es-ES"/>
        </a:p>
      </dgm:t>
    </dgm:pt>
    <dgm:pt modelId="{3C52E7B3-C800-4EA3-880D-D1A8FBA65F13}" type="pres">
      <dgm:prSet presAssocID="{B6F699CE-C54C-422D-8F98-89D6C52039DF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AB965C10-9BED-4BEC-831E-854F53DE34B8}" type="pres">
      <dgm:prSet presAssocID="{BFF66476-41C1-46F4-A88F-12252A8A969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6F51D6-6C07-4142-9555-20FE9FADFDBA}" type="pres">
      <dgm:prSet presAssocID="{0004A3F2-01C6-4CF8-8B42-099062E661D4}" presName="sibTrans" presStyleLbl="sibTrans2D1" presStyleIdx="1" presStyleCnt="4"/>
      <dgm:spPr/>
      <dgm:t>
        <a:bodyPr/>
        <a:lstStyle/>
        <a:p>
          <a:endParaRPr lang="es-ES"/>
        </a:p>
      </dgm:t>
    </dgm:pt>
    <dgm:pt modelId="{BD9ABE59-20E7-421C-ABC5-79E5A49EF1B4}" type="pres">
      <dgm:prSet presAssocID="{0004A3F2-01C6-4CF8-8B42-099062E661D4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24120312-E6B5-448E-B851-4DA0D1C5465E}" type="pres">
      <dgm:prSet presAssocID="{F547E89A-D44B-42C8-8914-45C4B3ABECF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AC27E5-F665-4A7B-9611-8E58FBBD8568}" type="pres">
      <dgm:prSet presAssocID="{51BB0866-5C60-4ED9-B60F-5EF53FB5376E}" presName="sibTrans" presStyleLbl="sibTrans2D1" presStyleIdx="2" presStyleCnt="4"/>
      <dgm:spPr/>
      <dgm:t>
        <a:bodyPr/>
        <a:lstStyle/>
        <a:p>
          <a:endParaRPr lang="es-ES"/>
        </a:p>
      </dgm:t>
    </dgm:pt>
    <dgm:pt modelId="{37E41682-7AEC-4BF4-A3D7-63906582F468}" type="pres">
      <dgm:prSet presAssocID="{51BB0866-5C60-4ED9-B60F-5EF53FB5376E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2B2879CC-E566-4A2F-83C9-130CB4A95ACB}" type="pres">
      <dgm:prSet presAssocID="{6814C4E6-B080-4E28-A1FF-7389655FC41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95B1B4-004E-46B1-84C3-7BD632AA04F2}" type="pres">
      <dgm:prSet presAssocID="{3E887670-E0BE-491C-8E67-C1572977A7EB}" presName="sibTrans" presStyleLbl="sibTrans2D1" presStyleIdx="3" presStyleCnt="4"/>
      <dgm:spPr/>
      <dgm:t>
        <a:bodyPr/>
        <a:lstStyle/>
        <a:p>
          <a:endParaRPr lang="es-ES"/>
        </a:p>
      </dgm:t>
    </dgm:pt>
    <dgm:pt modelId="{7A6FFEFD-1ED7-48A5-B61E-CFEC91F477FA}" type="pres">
      <dgm:prSet presAssocID="{3E887670-E0BE-491C-8E67-C1572977A7EB}" presName="connectorText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BD396F4E-E570-4BE2-950C-A7EBF608D857}" srcId="{529807D7-10B8-4632-8FFC-3471AD2BF943}" destId="{6814C4E6-B080-4E28-A1FF-7389655FC41C}" srcOrd="3" destOrd="0" parTransId="{606DD834-CABF-402D-821B-CB73DD5A4E82}" sibTransId="{3E887670-E0BE-491C-8E67-C1572977A7EB}"/>
    <dgm:cxn modelId="{2A89B8C3-5D15-45AE-BEAD-219A91CA8F02}" type="presOf" srcId="{6139C7D2-E5C1-4CBB-B7D4-3192ADD25A66}" destId="{6D7DE68B-4DD2-4D08-B305-7EA5F1E5FB5C}" srcOrd="0" destOrd="0" presId="urn:microsoft.com/office/officeart/2005/8/layout/cycle2"/>
    <dgm:cxn modelId="{9875E77D-30E7-4845-95E7-5E0676AAA87D}" type="presOf" srcId="{B6F699CE-C54C-422D-8F98-89D6C52039DF}" destId="{3C52E7B3-C800-4EA3-880D-D1A8FBA65F13}" srcOrd="1" destOrd="0" presId="urn:microsoft.com/office/officeart/2005/8/layout/cycle2"/>
    <dgm:cxn modelId="{7B0AD146-CE6C-4812-8775-062A79361621}" type="presOf" srcId="{3E887670-E0BE-491C-8E67-C1572977A7EB}" destId="{4D95B1B4-004E-46B1-84C3-7BD632AA04F2}" srcOrd="0" destOrd="0" presId="urn:microsoft.com/office/officeart/2005/8/layout/cycle2"/>
    <dgm:cxn modelId="{A4709C83-92AD-4120-9E2D-61FE52865153}" type="presOf" srcId="{F547E89A-D44B-42C8-8914-45C4B3ABECFF}" destId="{24120312-E6B5-448E-B851-4DA0D1C5465E}" srcOrd="0" destOrd="0" presId="urn:microsoft.com/office/officeart/2005/8/layout/cycle2"/>
    <dgm:cxn modelId="{D18D77CF-EC0B-444D-830C-2FFA7E2BD600}" type="presOf" srcId="{0004A3F2-01C6-4CF8-8B42-099062E661D4}" destId="{BD9ABE59-20E7-421C-ABC5-79E5A49EF1B4}" srcOrd="1" destOrd="0" presId="urn:microsoft.com/office/officeart/2005/8/layout/cycle2"/>
    <dgm:cxn modelId="{0B55C835-38FB-41F5-8838-1D60610DE5BD}" type="presOf" srcId="{BFF66476-41C1-46F4-A88F-12252A8A9692}" destId="{AB965C10-9BED-4BEC-831E-854F53DE34B8}" srcOrd="0" destOrd="0" presId="urn:microsoft.com/office/officeart/2005/8/layout/cycle2"/>
    <dgm:cxn modelId="{878454D8-F6F0-4132-A593-4EF67355F669}" srcId="{529807D7-10B8-4632-8FFC-3471AD2BF943}" destId="{F547E89A-D44B-42C8-8914-45C4B3ABECFF}" srcOrd="2" destOrd="0" parTransId="{187772D4-959F-4AA9-906B-335CC7AA9F5B}" sibTransId="{51BB0866-5C60-4ED9-B60F-5EF53FB5376E}"/>
    <dgm:cxn modelId="{BDCBA5A4-C255-47B9-A617-0FE124D05E06}" type="presOf" srcId="{3E887670-E0BE-491C-8E67-C1572977A7EB}" destId="{7A6FFEFD-1ED7-48A5-B61E-CFEC91F477FA}" srcOrd="1" destOrd="0" presId="urn:microsoft.com/office/officeart/2005/8/layout/cycle2"/>
    <dgm:cxn modelId="{B9D1FA7D-9F48-49E4-AD48-7C705A3DA32C}" type="presOf" srcId="{51BB0866-5C60-4ED9-B60F-5EF53FB5376E}" destId="{37E41682-7AEC-4BF4-A3D7-63906582F468}" srcOrd="1" destOrd="0" presId="urn:microsoft.com/office/officeart/2005/8/layout/cycle2"/>
    <dgm:cxn modelId="{F285B13E-6DB7-45A9-B976-798139607C8C}" srcId="{529807D7-10B8-4632-8FFC-3471AD2BF943}" destId="{BFF66476-41C1-46F4-A88F-12252A8A9692}" srcOrd="1" destOrd="0" parTransId="{D441F3AF-8E70-4EFD-A25F-87720363C624}" sibTransId="{0004A3F2-01C6-4CF8-8B42-099062E661D4}"/>
    <dgm:cxn modelId="{B2CA98DD-8FCA-49D6-80EB-37AC598FECF0}" type="presOf" srcId="{529807D7-10B8-4632-8FFC-3471AD2BF943}" destId="{4B7903F5-03A5-41EE-8834-0A23D8F4385C}" srcOrd="0" destOrd="0" presId="urn:microsoft.com/office/officeart/2005/8/layout/cycle2"/>
    <dgm:cxn modelId="{32091302-9906-4A70-B2FB-25536115E3A7}" type="presOf" srcId="{6814C4E6-B080-4E28-A1FF-7389655FC41C}" destId="{2B2879CC-E566-4A2F-83C9-130CB4A95ACB}" srcOrd="0" destOrd="0" presId="urn:microsoft.com/office/officeart/2005/8/layout/cycle2"/>
    <dgm:cxn modelId="{016702BA-72DC-4924-A803-D33EBD0FAFF8}" type="presOf" srcId="{B6F699CE-C54C-422D-8F98-89D6C52039DF}" destId="{89B2D2FD-84B1-4AE4-B7FD-FC02A29CFBE2}" srcOrd="0" destOrd="0" presId="urn:microsoft.com/office/officeart/2005/8/layout/cycle2"/>
    <dgm:cxn modelId="{30F21D09-1BCB-4BED-AE9D-C7CEF9F836A2}" type="presOf" srcId="{51BB0866-5C60-4ED9-B60F-5EF53FB5376E}" destId="{9EAC27E5-F665-4A7B-9611-8E58FBBD8568}" srcOrd="0" destOrd="0" presId="urn:microsoft.com/office/officeart/2005/8/layout/cycle2"/>
    <dgm:cxn modelId="{DD5E6648-014A-4328-9C2C-5C3500787763}" srcId="{529807D7-10B8-4632-8FFC-3471AD2BF943}" destId="{6139C7D2-E5C1-4CBB-B7D4-3192ADD25A66}" srcOrd="0" destOrd="0" parTransId="{579DBE54-67D7-408E-B0BF-BFAC6FF2A349}" sibTransId="{B6F699CE-C54C-422D-8F98-89D6C52039DF}"/>
    <dgm:cxn modelId="{0E20A378-026E-489C-B25E-FFA30151083D}" type="presOf" srcId="{0004A3F2-01C6-4CF8-8B42-099062E661D4}" destId="{536F51D6-6C07-4142-9555-20FE9FADFDBA}" srcOrd="0" destOrd="0" presId="urn:microsoft.com/office/officeart/2005/8/layout/cycle2"/>
    <dgm:cxn modelId="{9F46C3D2-D168-4A80-B59D-42DEDA3908B0}" type="presParOf" srcId="{4B7903F5-03A5-41EE-8834-0A23D8F4385C}" destId="{6D7DE68B-4DD2-4D08-B305-7EA5F1E5FB5C}" srcOrd="0" destOrd="0" presId="urn:microsoft.com/office/officeart/2005/8/layout/cycle2"/>
    <dgm:cxn modelId="{B4B556AF-B90D-46FD-A228-7CE09D076788}" type="presParOf" srcId="{4B7903F5-03A5-41EE-8834-0A23D8F4385C}" destId="{89B2D2FD-84B1-4AE4-B7FD-FC02A29CFBE2}" srcOrd="1" destOrd="0" presId="urn:microsoft.com/office/officeart/2005/8/layout/cycle2"/>
    <dgm:cxn modelId="{7A4F9BEE-0DCF-40C6-BDDD-5DF14470AFA9}" type="presParOf" srcId="{89B2D2FD-84B1-4AE4-B7FD-FC02A29CFBE2}" destId="{3C52E7B3-C800-4EA3-880D-D1A8FBA65F13}" srcOrd="0" destOrd="0" presId="urn:microsoft.com/office/officeart/2005/8/layout/cycle2"/>
    <dgm:cxn modelId="{50A93EAA-DFE4-462C-8F46-A72CF03BE9E0}" type="presParOf" srcId="{4B7903F5-03A5-41EE-8834-0A23D8F4385C}" destId="{AB965C10-9BED-4BEC-831E-854F53DE34B8}" srcOrd="2" destOrd="0" presId="urn:microsoft.com/office/officeart/2005/8/layout/cycle2"/>
    <dgm:cxn modelId="{6709C9AA-C447-4B46-8FC0-AAB94E405304}" type="presParOf" srcId="{4B7903F5-03A5-41EE-8834-0A23D8F4385C}" destId="{536F51D6-6C07-4142-9555-20FE9FADFDBA}" srcOrd="3" destOrd="0" presId="urn:microsoft.com/office/officeart/2005/8/layout/cycle2"/>
    <dgm:cxn modelId="{8D530F53-7425-4FEE-8707-641C8DA246C9}" type="presParOf" srcId="{536F51D6-6C07-4142-9555-20FE9FADFDBA}" destId="{BD9ABE59-20E7-421C-ABC5-79E5A49EF1B4}" srcOrd="0" destOrd="0" presId="urn:microsoft.com/office/officeart/2005/8/layout/cycle2"/>
    <dgm:cxn modelId="{B95BA024-49EC-4279-B9ED-53409E292553}" type="presParOf" srcId="{4B7903F5-03A5-41EE-8834-0A23D8F4385C}" destId="{24120312-E6B5-448E-B851-4DA0D1C5465E}" srcOrd="4" destOrd="0" presId="urn:microsoft.com/office/officeart/2005/8/layout/cycle2"/>
    <dgm:cxn modelId="{CBCE6E43-155A-49A4-AC3C-275D21A25C22}" type="presParOf" srcId="{4B7903F5-03A5-41EE-8834-0A23D8F4385C}" destId="{9EAC27E5-F665-4A7B-9611-8E58FBBD8568}" srcOrd="5" destOrd="0" presId="urn:microsoft.com/office/officeart/2005/8/layout/cycle2"/>
    <dgm:cxn modelId="{DB574A12-DAC5-433C-8747-E8F8632C12EE}" type="presParOf" srcId="{9EAC27E5-F665-4A7B-9611-8E58FBBD8568}" destId="{37E41682-7AEC-4BF4-A3D7-63906582F468}" srcOrd="0" destOrd="0" presId="urn:microsoft.com/office/officeart/2005/8/layout/cycle2"/>
    <dgm:cxn modelId="{134EFE32-A01F-467F-BD61-790E7F974278}" type="presParOf" srcId="{4B7903F5-03A5-41EE-8834-0A23D8F4385C}" destId="{2B2879CC-E566-4A2F-83C9-130CB4A95ACB}" srcOrd="6" destOrd="0" presId="urn:microsoft.com/office/officeart/2005/8/layout/cycle2"/>
    <dgm:cxn modelId="{5C84B602-2D15-4A18-BA00-CAC30C70EF8E}" type="presParOf" srcId="{4B7903F5-03A5-41EE-8834-0A23D8F4385C}" destId="{4D95B1B4-004E-46B1-84C3-7BD632AA04F2}" srcOrd="7" destOrd="0" presId="urn:microsoft.com/office/officeart/2005/8/layout/cycle2"/>
    <dgm:cxn modelId="{085FC50E-CD62-4AB6-ACBA-C9064113775E}" type="presParOf" srcId="{4D95B1B4-004E-46B1-84C3-7BD632AA04F2}" destId="{7A6FFEFD-1ED7-48A5-B61E-CFEC91F477F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C77646-D90E-FA47-A615-E1E45F944313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80B6C0D1-305E-4F4C-9211-D913D1272781}">
      <dgm:prSet custT="1"/>
      <dgm:spPr/>
      <dgm:t>
        <a:bodyPr/>
        <a:lstStyle/>
        <a:p>
          <a:r>
            <a:rPr lang="es-ES" sz="1600" b="0" i="1" dirty="0">
              <a:solidFill>
                <a:schemeClr val="bg2"/>
              </a:solidFill>
            </a:rPr>
            <a:t>Pragmáticos</a:t>
          </a:r>
          <a:r>
            <a:rPr lang="es-ES" sz="1600" b="0" i="0" dirty="0">
              <a:solidFill>
                <a:schemeClr val="bg2"/>
              </a:solidFill>
            </a:rPr>
            <a:t> (49%)-aplicación del conocimiento </a:t>
          </a:r>
          <a:endParaRPr lang="es-ES" sz="1600" dirty="0">
            <a:solidFill>
              <a:schemeClr val="bg2"/>
            </a:solidFill>
          </a:endParaRPr>
        </a:p>
      </dgm:t>
    </dgm:pt>
    <dgm:pt modelId="{718EF757-BA4D-3042-95D1-525056AB5BB7}" type="parTrans" cxnId="{23894FBC-9C4D-6B44-90F4-98D1C679A1B3}">
      <dgm:prSet/>
      <dgm:spPr/>
      <dgm:t>
        <a:bodyPr/>
        <a:lstStyle/>
        <a:p>
          <a:endParaRPr lang="es-ES"/>
        </a:p>
      </dgm:t>
    </dgm:pt>
    <dgm:pt modelId="{1DE7FAF5-6379-4640-B8EF-314E3375EB58}" type="sibTrans" cxnId="{23894FBC-9C4D-6B44-90F4-98D1C679A1B3}">
      <dgm:prSet/>
      <dgm:spPr/>
      <dgm:t>
        <a:bodyPr/>
        <a:lstStyle/>
        <a:p>
          <a:endParaRPr lang="es-ES"/>
        </a:p>
      </dgm:t>
    </dgm:pt>
    <dgm:pt modelId="{1378D462-78D7-7146-B933-C4421576AA6C}">
      <dgm:prSet custT="1"/>
      <dgm:spPr/>
      <dgm:t>
        <a:bodyPr/>
        <a:lstStyle/>
        <a:p>
          <a:r>
            <a:rPr lang="es-ES" sz="1600" b="0" i="1" dirty="0">
              <a:solidFill>
                <a:schemeClr val="bg2"/>
              </a:solidFill>
            </a:rPr>
            <a:t>Reflexivos-colaborativos</a:t>
          </a:r>
          <a:r>
            <a:rPr lang="es-ES" sz="1600" b="0" i="0" dirty="0">
              <a:solidFill>
                <a:schemeClr val="bg2"/>
              </a:solidFill>
            </a:rPr>
            <a:t> (26%) </a:t>
          </a:r>
          <a:r>
            <a:rPr lang="es-ES" sz="1600" dirty="0">
              <a:solidFill>
                <a:schemeClr val="bg2"/>
              </a:solidFill>
            </a:rPr>
            <a:t>construcción del conocimiento</a:t>
          </a:r>
        </a:p>
      </dgm:t>
    </dgm:pt>
    <dgm:pt modelId="{1AAEAAE4-1BCE-DD4F-B8FF-0E06DA120C5D}" type="parTrans" cxnId="{946A2DDF-DAF6-5144-B982-A2C644D15795}">
      <dgm:prSet/>
      <dgm:spPr/>
      <dgm:t>
        <a:bodyPr/>
        <a:lstStyle/>
        <a:p>
          <a:endParaRPr lang="es-ES"/>
        </a:p>
      </dgm:t>
    </dgm:pt>
    <dgm:pt modelId="{4F04B8F0-A893-0147-B4F4-DFFD0E4E2451}" type="sibTrans" cxnId="{946A2DDF-DAF6-5144-B982-A2C644D15795}">
      <dgm:prSet/>
      <dgm:spPr/>
      <dgm:t>
        <a:bodyPr/>
        <a:lstStyle/>
        <a:p>
          <a:endParaRPr lang="es-ES"/>
        </a:p>
      </dgm:t>
    </dgm:pt>
    <dgm:pt modelId="{397D5413-F4CF-4046-A6C1-7A12AADCCAD3}">
      <dgm:prSet custT="1"/>
      <dgm:spPr/>
      <dgm:t>
        <a:bodyPr/>
        <a:lstStyle/>
        <a:p>
          <a:r>
            <a:rPr lang="es-ES" sz="1600" b="0" i="0" dirty="0">
              <a:solidFill>
                <a:schemeClr val="bg2"/>
              </a:solidFill>
            </a:rPr>
            <a:t>Orientados a los hechos</a:t>
          </a:r>
          <a:r>
            <a:rPr lang="es-ES" sz="1600" b="0" i="1" dirty="0">
              <a:solidFill>
                <a:schemeClr val="bg2"/>
              </a:solidFill>
            </a:rPr>
            <a:t> </a:t>
          </a:r>
          <a:r>
            <a:rPr lang="es-ES" sz="1600" b="0" i="0" dirty="0">
              <a:solidFill>
                <a:schemeClr val="bg2"/>
              </a:solidFill>
            </a:rPr>
            <a:t>(25%)retención del conocimiento</a:t>
          </a:r>
          <a:endParaRPr lang="es-ES" sz="1600" dirty="0">
            <a:solidFill>
              <a:schemeClr val="bg2"/>
            </a:solidFill>
          </a:endParaRPr>
        </a:p>
      </dgm:t>
    </dgm:pt>
    <dgm:pt modelId="{D447A852-A01C-3C45-9EF5-833CEA47171E}" type="parTrans" cxnId="{00108377-EB59-4A41-AE1B-7734DA6C23AE}">
      <dgm:prSet/>
      <dgm:spPr/>
      <dgm:t>
        <a:bodyPr/>
        <a:lstStyle/>
        <a:p>
          <a:endParaRPr lang="es-ES"/>
        </a:p>
      </dgm:t>
    </dgm:pt>
    <dgm:pt modelId="{FF153D62-DD8E-1843-A8B0-7E9C7D1F85C2}" type="sibTrans" cxnId="{00108377-EB59-4A41-AE1B-7734DA6C23AE}">
      <dgm:prSet/>
      <dgm:spPr/>
      <dgm:t>
        <a:bodyPr/>
        <a:lstStyle/>
        <a:p>
          <a:endParaRPr lang="es-ES"/>
        </a:p>
      </dgm:t>
    </dgm:pt>
    <dgm:pt modelId="{5925D1BB-6322-F845-ACB4-37AC852FB3F1}" type="pres">
      <dgm:prSet presAssocID="{86C77646-D90E-FA47-A615-E1E45F94431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4EFEA13-A9C1-1143-A0F9-F428C949332A}" type="pres">
      <dgm:prSet presAssocID="{86C77646-D90E-FA47-A615-E1E45F944313}" presName="arrow" presStyleLbl="bgShp" presStyleIdx="0" presStyleCnt="1" custScaleX="117647" custLinFactNeighborX="-5244"/>
      <dgm:spPr/>
      <dgm:t>
        <a:bodyPr/>
        <a:lstStyle/>
        <a:p>
          <a:endParaRPr lang="es-ES"/>
        </a:p>
      </dgm:t>
    </dgm:pt>
    <dgm:pt modelId="{C7B0F680-5D88-D04E-B2BC-7F0206FB87D8}" type="pres">
      <dgm:prSet presAssocID="{86C77646-D90E-FA47-A615-E1E45F944313}" presName="linearProcess" presStyleCnt="0"/>
      <dgm:spPr/>
      <dgm:t>
        <a:bodyPr/>
        <a:lstStyle/>
        <a:p>
          <a:endParaRPr lang="es-ES"/>
        </a:p>
      </dgm:t>
    </dgm:pt>
    <dgm:pt modelId="{43A7EB29-971B-2645-8A05-7341E456AA61}" type="pres">
      <dgm:prSet presAssocID="{80B6C0D1-305E-4F4C-9211-D913D127278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6BE600-4ABD-A644-A514-205F6596EF66}" type="pres">
      <dgm:prSet presAssocID="{1DE7FAF5-6379-4640-B8EF-314E3375EB58}" presName="sibTrans" presStyleCnt="0"/>
      <dgm:spPr/>
      <dgm:t>
        <a:bodyPr/>
        <a:lstStyle/>
        <a:p>
          <a:endParaRPr lang="es-ES"/>
        </a:p>
      </dgm:t>
    </dgm:pt>
    <dgm:pt modelId="{57149CD3-2676-F146-B419-A925D05A6BFC}" type="pres">
      <dgm:prSet presAssocID="{1378D462-78D7-7146-B933-C4421576AA6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B3DC13-F825-2B49-B5B7-B6B9A13EE5C4}" type="pres">
      <dgm:prSet presAssocID="{4F04B8F0-A893-0147-B4F4-DFFD0E4E2451}" presName="sibTrans" presStyleCnt="0"/>
      <dgm:spPr/>
      <dgm:t>
        <a:bodyPr/>
        <a:lstStyle/>
        <a:p>
          <a:endParaRPr lang="es-ES"/>
        </a:p>
      </dgm:t>
    </dgm:pt>
    <dgm:pt modelId="{D4375C98-0D55-4442-88F1-44AD4BD841BA}" type="pres">
      <dgm:prSet presAssocID="{397D5413-F4CF-4046-A6C1-7A12AADCCAD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3894FBC-9C4D-6B44-90F4-98D1C679A1B3}" srcId="{86C77646-D90E-FA47-A615-E1E45F944313}" destId="{80B6C0D1-305E-4F4C-9211-D913D1272781}" srcOrd="0" destOrd="0" parTransId="{718EF757-BA4D-3042-95D1-525056AB5BB7}" sibTransId="{1DE7FAF5-6379-4640-B8EF-314E3375EB58}"/>
    <dgm:cxn modelId="{A10427F4-9845-024E-971C-9500FA9973A3}" type="presOf" srcId="{1378D462-78D7-7146-B933-C4421576AA6C}" destId="{57149CD3-2676-F146-B419-A925D05A6BFC}" srcOrd="0" destOrd="0" presId="urn:microsoft.com/office/officeart/2005/8/layout/hProcess9"/>
    <dgm:cxn modelId="{9866D3AC-9431-144F-970C-2CA9602E95D4}" type="presOf" srcId="{397D5413-F4CF-4046-A6C1-7A12AADCCAD3}" destId="{D4375C98-0D55-4442-88F1-44AD4BD841BA}" srcOrd="0" destOrd="0" presId="urn:microsoft.com/office/officeart/2005/8/layout/hProcess9"/>
    <dgm:cxn modelId="{00108377-EB59-4A41-AE1B-7734DA6C23AE}" srcId="{86C77646-D90E-FA47-A615-E1E45F944313}" destId="{397D5413-F4CF-4046-A6C1-7A12AADCCAD3}" srcOrd="2" destOrd="0" parTransId="{D447A852-A01C-3C45-9EF5-833CEA47171E}" sibTransId="{FF153D62-DD8E-1843-A8B0-7E9C7D1F85C2}"/>
    <dgm:cxn modelId="{946A2DDF-DAF6-5144-B982-A2C644D15795}" srcId="{86C77646-D90E-FA47-A615-E1E45F944313}" destId="{1378D462-78D7-7146-B933-C4421576AA6C}" srcOrd="1" destOrd="0" parTransId="{1AAEAAE4-1BCE-DD4F-B8FF-0E06DA120C5D}" sibTransId="{4F04B8F0-A893-0147-B4F4-DFFD0E4E2451}"/>
    <dgm:cxn modelId="{D454E464-C020-324A-A4BD-A74823863160}" type="presOf" srcId="{80B6C0D1-305E-4F4C-9211-D913D1272781}" destId="{43A7EB29-971B-2645-8A05-7341E456AA61}" srcOrd="0" destOrd="0" presId="urn:microsoft.com/office/officeart/2005/8/layout/hProcess9"/>
    <dgm:cxn modelId="{826C6D8C-77A1-6140-80C6-2D62C3F4D326}" type="presOf" srcId="{86C77646-D90E-FA47-A615-E1E45F944313}" destId="{5925D1BB-6322-F845-ACB4-37AC852FB3F1}" srcOrd="0" destOrd="0" presId="urn:microsoft.com/office/officeart/2005/8/layout/hProcess9"/>
    <dgm:cxn modelId="{02CC5244-3B2F-7047-9D4A-9C1509D3AFE9}" type="presParOf" srcId="{5925D1BB-6322-F845-ACB4-37AC852FB3F1}" destId="{A4EFEA13-A9C1-1143-A0F9-F428C949332A}" srcOrd="0" destOrd="0" presId="urn:microsoft.com/office/officeart/2005/8/layout/hProcess9"/>
    <dgm:cxn modelId="{F8048CD4-3B74-B04F-8219-EFB4DA7A4FD1}" type="presParOf" srcId="{5925D1BB-6322-F845-ACB4-37AC852FB3F1}" destId="{C7B0F680-5D88-D04E-B2BC-7F0206FB87D8}" srcOrd="1" destOrd="0" presId="urn:microsoft.com/office/officeart/2005/8/layout/hProcess9"/>
    <dgm:cxn modelId="{7D1F6D8C-C7B3-9F43-B177-18D6D6163EC8}" type="presParOf" srcId="{C7B0F680-5D88-D04E-B2BC-7F0206FB87D8}" destId="{43A7EB29-971B-2645-8A05-7341E456AA61}" srcOrd="0" destOrd="0" presId="urn:microsoft.com/office/officeart/2005/8/layout/hProcess9"/>
    <dgm:cxn modelId="{EC3DAC97-AF56-5143-8EF3-EDBADDDCC0BD}" type="presParOf" srcId="{C7B0F680-5D88-D04E-B2BC-7F0206FB87D8}" destId="{496BE600-4ABD-A644-A514-205F6596EF66}" srcOrd="1" destOrd="0" presId="urn:microsoft.com/office/officeart/2005/8/layout/hProcess9"/>
    <dgm:cxn modelId="{ED946F9D-593B-804D-BC06-4EBD37212695}" type="presParOf" srcId="{C7B0F680-5D88-D04E-B2BC-7F0206FB87D8}" destId="{57149CD3-2676-F146-B419-A925D05A6BFC}" srcOrd="2" destOrd="0" presId="urn:microsoft.com/office/officeart/2005/8/layout/hProcess9"/>
    <dgm:cxn modelId="{696ED6FC-15A2-5C4B-ACCD-EADBC5AEA7D7}" type="presParOf" srcId="{C7B0F680-5D88-D04E-B2BC-7F0206FB87D8}" destId="{78B3DC13-F825-2B49-B5B7-B6B9A13EE5C4}" srcOrd="3" destOrd="0" presId="urn:microsoft.com/office/officeart/2005/8/layout/hProcess9"/>
    <dgm:cxn modelId="{E1D39869-31DF-C04D-A181-87EBBEDEE1B8}" type="presParOf" srcId="{C7B0F680-5D88-D04E-B2BC-7F0206FB87D8}" destId="{D4375C98-0D55-4442-88F1-44AD4BD841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58B9DE-DED4-BE44-B34B-EFA3CAC35D11}" type="doc">
      <dgm:prSet loTypeId="urn:microsoft.com/office/officeart/2005/8/layout/bList2" loCatId="" qsTypeId="urn:microsoft.com/office/officeart/2005/8/quickstyle/simple1" qsCatId="simple" csTypeId="urn:microsoft.com/office/officeart/2005/8/colors/accent1_2" csCatId="accent1" phldr="1"/>
      <dgm:spPr/>
    </dgm:pt>
    <dgm:pt modelId="{37C0DAF3-0AD7-2046-8074-EABC936271C1}">
      <dgm:prSet phldrT="[Texto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s-ES" dirty="0"/>
            <a:t>Sentimiento de Pertenencia</a:t>
          </a:r>
        </a:p>
      </dgm:t>
    </dgm:pt>
    <dgm:pt modelId="{D19EA1B7-5474-6E49-B359-56C037FBC559}" type="parTrans" cxnId="{D4662681-7AD6-B648-B60C-F6C9C926B21C}">
      <dgm:prSet/>
      <dgm:spPr/>
      <dgm:t>
        <a:bodyPr/>
        <a:lstStyle/>
        <a:p>
          <a:endParaRPr lang="es-ES"/>
        </a:p>
      </dgm:t>
    </dgm:pt>
    <dgm:pt modelId="{B34F12DF-CDAA-DF41-BBB9-C197419FF911}" type="sibTrans" cxnId="{D4662681-7AD6-B648-B60C-F6C9C926B21C}">
      <dgm:prSet/>
      <dgm:spPr/>
      <dgm:t>
        <a:bodyPr/>
        <a:lstStyle/>
        <a:p>
          <a:endParaRPr lang="es-ES"/>
        </a:p>
      </dgm:t>
    </dgm:pt>
    <dgm:pt modelId="{83C9E874-9702-9945-ACC7-B19962274391}">
      <dgm:prSet phldrT="[Texto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s-ES" dirty="0"/>
            <a:t>Empatía</a:t>
          </a:r>
        </a:p>
      </dgm:t>
    </dgm:pt>
    <dgm:pt modelId="{0551398B-62E8-E04B-8BEF-C2D03B71908F}" type="parTrans" cxnId="{C1993F7A-1B46-BC4D-819E-BBE42656B4E6}">
      <dgm:prSet/>
      <dgm:spPr/>
      <dgm:t>
        <a:bodyPr/>
        <a:lstStyle/>
        <a:p>
          <a:endParaRPr lang="es-ES"/>
        </a:p>
      </dgm:t>
    </dgm:pt>
    <dgm:pt modelId="{F7921673-C55A-7E4C-A6BF-89D170CA0C58}" type="sibTrans" cxnId="{C1993F7A-1B46-BC4D-819E-BBE42656B4E6}">
      <dgm:prSet/>
      <dgm:spPr/>
      <dgm:t>
        <a:bodyPr/>
        <a:lstStyle/>
        <a:p>
          <a:endParaRPr lang="es-ES"/>
        </a:p>
      </dgm:t>
    </dgm:pt>
    <dgm:pt modelId="{0EBC90EA-B6E3-CB40-B2D9-E6828E8E34D0}">
      <dgm:prSet phldrT="[Texto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s-ES" dirty="0"/>
            <a:t>Colaboración</a:t>
          </a:r>
        </a:p>
      </dgm:t>
    </dgm:pt>
    <dgm:pt modelId="{0C335D1D-DC2A-E446-B863-3BF61B7A4952}" type="parTrans" cxnId="{0B606808-1D49-204A-9091-3D4B018449B0}">
      <dgm:prSet/>
      <dgm:spPr/>
      <dgm:t>
        <a:bodyPr/>
        <a:lstStyle/>
        <a:p>
          <a:endParaRPr lang="es-ES"/>
        </a:p>
      </dgm:t>
    </dgm:pt>
    <dgm:pt modelId="{443BDEF7-4D64-324A-AFB6-C7648AD82CCB}" type="sibTrans" cxnId="{0B606808-1D49-204A-9091-3D4B018449B0}">
      <dgm:prSet/>
      <dgm:spPr/>
      <dgm:t>
        <a:bodyPr/>
        <a:lstStyle/>
        <a:p>
          <a:endParaRPr lang="es-ES"/>
        </a:p>
      </dgm:t>
    </dgm:pt>
    <dgm:pt modelId="{5C586046-0CD3-6C4C-BDF9-9E3BF1021BF3}">
      <dgm:prSet phldrT="[Texto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s-ES" dirty="0"/>
            <a:t>Adaptabilidad</a:t>
          </a:r>
        </a:p>
      </dgm:t>
    </dgm:pt>
    <dgm:pt modelId="{EC376736-0424-9143-A0EF-F5EC8F78B06C}" type="parTrans" cxnId="{093353A5-4D6F-C846-927E-B2E854C01912}">
      <dgm:prSet/>
      <dgm:spPr/>
      <dgm:t>
        <a:bodyPr/>
        <a:lstStyle/>
        <a:p>
          <a:endParaRPr lang="es-ES"/>
        </a:p>
      </dgm:t>
    </dgm:pt>
    <dgm:pt modelId="{ECA0AC71-FB29-854F-93E3-7CF3ACB239C0}" type="sibTrans" cxnId="{093353A5-4D6F-C846-927E-B2E854C01912}">
      <dgm:prSet/>
      <dgm:spPr/>
      <dgm:t>
        <a:bodyPr/>
        <a:lstStyle/>
        <a:p>
          <a:endParaRPr lang="es-ES"/>
        </a:p>
      </dgm:t>
    </dgm:pt>
    <dgm:pt modelId="{30063EBC-D820-D044-9F83-A8A4BB05ED22}">
      <dgm:prSet phldrT="[Texto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s-ES" dirty="0"/>
            <a:t>Expresividad</a:t>
          </a:r>
        </a:p>
      </dgm:t>
    </dgm:pt>
    <dgm:pt modelId="{858FF7F6-A482-B74E-9AA9-3EAC5DC7AF3F}" type="parTrans" cxnId="{A6941123-077F-AB40-99FF-FAC27DCD693F}">
      <dgm:prSet/>
      <dgm:spPr/>
      <dgm:t>
        <a:bodyPr/>
        <a:lstStyle/>
        <a:p>
          <a:endParaRPr lang="es-ES"/>
        </a:p>
      </dgm:t>
    </dgm:pt>
    <dgm:pt modelId="{4AF28EAE-CDF9-C84D-BB68-1F3F1E4AE6A6}" type="sibTrans" cxnId="{A6941123-077F-AB40-99FF-FAC27DCD693F}">
      <dgm:prSet/>
      <dgm:spPr/>
      <dgm:t>
        <a:bodyPr/>
        <a:lstStyle/>
        <a:p>
          <a:endParaRPr lang="es-ES"/>
        </a:p>
      </dgm:t>
    </dgm:pt>
    <dgm:pt modelId="{BA8A80F2-E780-A346-AE3D-FBE3F1C52D80}" type="pres">
      <dgm:prSet presAssocID="{5258B9DE-DED4-BE44-B34B-EFA3CAC35D11}" presName="diagram" presStyleCnt="0">
        <dgm:presLayoutVars>
          <dgm:dir/>
          <dgm:animLvl val="lvl"/>
          <dgm:resizeHandles val="exact"/>
        </dgm:presLayoutVars>
      </dgm:prSet>
      <dgm:spPr/>
    </dgm:pt>
    <dgm:pt modelId="{C4943148-CC71-C14B-A03C-B024F737AF67}" type="pres">
      <dgm:prSet presAssocID="{37C0DAF3-0AD7-2046-8074-EABC936271C1}" presName="compNode" presStyleCnt="0"/>
      <dgm:spPr/>
    </dgm:pt>
    <dgm:pt modelId="{0F6EC038-C468-8D40-A9EE-C0F6DB1236F3}" type="pres">
      <dgm:prSet presAssocID="{37C0DAF3-0AD7-2046-8074-EABC936271C1}" presName="childRect" presStyleLbl="bgAcc1" presStyleIdx="0" presStyleCnt="5">
        <dgm:presLayoutVars>
          <dgm:bulletEnabled val="1"/>
        </dgm:presLayoutVars>
      </dgm:prSet>
      <dgm:spPr/>
    </dgm:pt>
    <dgm:pt modelId="{E2E78330-FABB-1941-B8D1-2457B422618C}" type="pres">
      <dgm:prSet presAssocID="{37C0DAF3-0AD7-2046-8074-EABC936271C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8CCB6F-6A1C-D641-B19A-AEB8F86B6FDE}" type="pres">
      <dgm:prSet presAssocID="{37C0DAF3-0AD7-2046-8074-EABC936271C1}" presName="parentRect" presStyleLbl="alignNode1" presStyleIdx="0" presStyleCnt="5"/>
      <dgm:spPr/>
      <dgm:t>
        <a:bodyPr/>
        <a:lstStyle/>
        <a:p>
          <a:endParaRPr lang="es-ES"/>
        </a:p>
      </dgm:t>
    </dgm:pt>
    <dgm:pt modelId="{2A2C9D0F-6514-8247-9787-1E6576F3BDCF}" type="pres">
      <dgm:prSet presAssocID="{37C0DAF3-0AD7-2046-8074-EABC936271C1}" presName="adorn" presStyleLbl="fgAccFollowNode1" presStyleIdx="0" presStyleCnt="5" custLinFactNeighborX="63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0F31F10-E73D-F84A-9546-8A052D1906D7}" type="pres">
      <dgm:prSet presAssocID="{B34F12DF-CDAA-DF41-BBB9-C197419FF91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A617372-8AE5-904D-9CA7-1C68C8131E20}" type="pres">
      <dgm:prSet presAssocID="{83C9E874-9702-9945-ACC7-B19962274391}" presName="compNode" presStyleCnt="0"/>
      <dgm:spPr/>
    </dgm:pt>
    <dgm:pt modelId="{33B6C26D-4D04-F947-8546-BA9759D347DF}" type="pres">
      <dgm:prSet presAssocID="{83C9E874-9702-9945-ACC7-B19962274391}" presName="childRect" presStyleLbl="bgAcc1" presStyleIdx="1" presStyleCnt="5">
        <dgm:presLayoutVars>
          <dgm:bulletEnabled val="1"/>
        </dgm:presLayoutVars>
      </dgm:prSet>
      <dgm:spPr/>
    </dgm:pt>
    <dgm:pt modelId="{4BBAF3CB-F171-F145-9F30-15DBC40BA898}" type="pres">
      <dgm:prSet presAssocID="{83C9E874-9702-9945-ACC7-B1996227439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94F7E0-01DA-D645-B07C-389BA54B69D8}" type="pres">
      <dgm:prSet presAssocID="{83C9E874-9702-9945-ACC7-B19962274391}" presName="parentRect" presStyleLbl="alignNode1" presStyleIdx="1" presStyleCnt="5"/>
      <dgm:spPr/>
      <dgm:t>
        <a:bodyPr/>
        <a:lstStyle/>
        <a:p>
          <a:endParaRPr lang="es-ES"/>
        </a:p>
      </dgm:t>
    </dgm:pt>
    <dgm:pt modelId="{807F766E-8ED7-564A-99BB-FDC4BFA3583F}" type="pres">
      <dgm:prSet presAssocID="{83C9E874-9702-9945-ACC7-B19962274391}" presName="adorn" presStyleLbl="fgAccFollow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47CCE7D-EBF3-4340-85CE-30227C3A5C3B}" type="pres">
      <dgm:prSet presAssocID="{F7921673-C55A-7E4C-A6BF-89D170CA0C5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DCDAFA7-3C1B-2841-8CFC-19C71C7CAF3D}" type="pres">
      <dgm:prSet presAssocID="{0EBC90EA-B6E3-CB40-B2D9-E6828E8E34D0}" presName="compNode" presStyleCnt="0"/>
      <dgm:spPr/>
    </dgm:pt>
    <dgm:pt modelId="{F41A4987-19BE-D347-9A10-66125774BAD6}" type="pres">
      <dgm:prSet presAssocID="{0EBC90EA-B6E3-CB40-B2D9-E6828E8E34D0}" presName="childRect" presStyleLbl="bgAcc1" presStyleIdx="2" presStyleCnt="5">
        <dgm:presLayoutVars>
          <dgm:bulletEnabled val="1"/>
        </dgm:presLayoutVars>
      </dgm:prSet>
      <dgm:spPr/>
    </dgm:pt>
    <dgm:pt modelId="{B7842218-E3EB-514D-BFEB-7F587C0C6C73}" type="pres">
      <dgm:prSet presAssocID="{0EBC90EA-B6E3-CB40-B2D9-E6828E8E34D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7721B8-A9E0-664B-B425-5D510E165C5A}" type="pres">
      <dgm:prSet presAssocID="{0EBC90EA-B6E3-CB40-B2D9-E6828E8E34D0}" presName="parentRect" presStyleLbl="alignNode1" presStyleIdx="2" presStyleCnt="5"/>
      <dgm:spPr/>
      <dgm:t>
        <a:bodyPr/>
        <a:lstStyle/>
        <a:p>
          <a:endParaRPr lang="es-ES"/>
        </a:p>
      </dgm:t>
    </dgm:pt>
    <dgm:pt modelId="{78135B49-B611-7648-A0F3-7ED51C130793}" type="pres">
      <dgm:prSet presAssocID="{0EBC90EA-B6E3-CB40-B2D9-E6828E8E34D0}" presName="adorn" presStyleLbl="fgAccFollow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F9D9CD24-DF20-A340-B194-9F4DC60DEEAF}" type="pres">
      <dgm:prSet presAssocID="{443BDEF7-4D64-324A-AFB6-C7648AD82CC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8AD60CD-0AC0-0B49-AF8B-228550C24062}" type="pres">
      <dgm:prSet presAssocID="{5C586046-0CD3-6C4C-BDF9-9E3BF1021BF3}" presName="compNode" presStyleCnt="0"/>
      <dgm:spPr/>
    </dgm:pt>
    <dgm:pt modelId="{72B37168-5771-D445-A030-D5AE0324457E}" type="pres">
      <dgm:prSet presAssocID="{5C586046-0CD3-6C4C-BDF9-9E3BF1021BF3}" presName="childRect" presStyleLbl="bgAcc1" presStyleIdx="3" presStyleCnt="5">
        <dgm:presLayoutVars>
          <dgm:bulletEnabled val="1"/>
        </dgm:presLayoutVars>
      </dgm:prSet>
      <dgm:spPr/>
    </dgm:pt>
    <dgm:pt modelId="{EA7D937E-9982-414E-ACDB-C40680CB524E}" type="pres">
      <dgm:prSet presAssocID="{5C586046-0CD3-6C4C-BDF9-9E3BF1021BF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9D4FC1-20ED-4945-81E4-BCF641D75573}" type="pres">
      <dgm:prSet presAssocID="{5C586046-0CD3-6C4C-BDF9-9E3BF1021BF3}" presName="parentRect" presStyleLbl="alignNode1" presStyleIdx="3" presStyleCnt="5"/>
      <dgm:spPr/>
      <dgm:t>
        <a:bodyPr/>
        <a:lstStyle/>
        <a:p>
          <a:endParaRPr lang="es-ES"/>
        </a:p>
      </dgm:t>
    </dgm:pt>
    <dgm:pt modelId="{5C086F74-CBFC-AC4A-9955-B32D593AB575}" type="pres">
      <dgm:prSet presAssocID="{5C586046-0CD3-6C4C-BDF9-9E3BF1021BF3}" presName="adorn" presStyleLbl="fgAccFollow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997A855-2D98-FF41-BC04-A5FC2F9B6F1E}" type="pres">
      <dgm:prSet presAssocID="{ECA0AC71-FB29-854F-93E3-7CF3ACB239C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647637A-8048-7E48-B214-13CCF066DB09}" type="pres">
      <dgm:prSet presAssocID="{30063EBC-D820-D044-9F83-A8A4BB05ED22}" presName="compNode" presStyleCnt="0"/>
      <dgm:spPr/>
    </dgm:pt>
    <dgm:pt modelId="{77B070FC-BDE8-1A40-AE14-A4163B4EBDAD}" type="pres">
      <dgm:prSet presAssocID="{30063EBC-D820-D044-9F83-A8A4BB05ED22}" presName="childRect" presStyleLbl="bgAcc1" presStyleIdx="4" presStyleCnt="5">
        <dgm:presLayoutVars>
          <dgm:bulletEnabled val="1"/>
        </dgm:presLayoutVars>
      </dgm:prSet>
      <dgm:spPr/>
    </dgm:pt>
    <dgm:pt modelId="{11696432-1118-CD41-AA4B-33EFFBB6AF19}" type="pres">
      <dgm:prSet presAssocID="{30063EBC-D820-D044-9F83-A8A4BB05ED2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960860-A131-F843-B620-FC6688543B2E}" type="pres">
      <dgm:prSet presAssocID="{30063EBC-D820-D044-9F83-A8A4BB05ED22}" presName="parentRect" presStyleLbl="alignNode1" presStyleIdx="4" presStyleCnt="5"/>
      <dgm:spPr/>
      <dgm:t>
        <a:bodyPr/>
        <a:lstStyle/>
        <a:p>
          <a:endParaRPr lang="es-ES"/>
        </a:p>
      </dgm:t>
    </dgm:pt>
    <dgm:pt modelId="{976F3AF4-6679-AB4A-A731-E4A2FD539346}" type="pres">
      <dgm:prSet presAssocID="{30063EBC-D820-D044-9F83-A8A4BB05ED22}" presName="adorn" presStyleLbl="fgAccFollow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C1993F7A-1B46-BC4D-819E-BBE42656B4E6}" srcId="{5258B9DE-DED4-BE44-B34B-EFA3CAC35D11}" destId="{83C9E874-9702-9945-ACC7-B19962274391}" srcOrd="1" destOrd="0" parTransId="{0551398B-62E8-E04B-8BEF-C2D03B71908F}" sibTransId="{F7921673-C55A-7E4C-A6BF-89D170CA0C58}"/>
    <dgm:cxn modelId="{69A6557D-4250-3147-90AB-3D62599BC10E}" type="presOf" srcId="{ECA0AC71-FB29-854F-93E3-7CF3ACB239C0}" destId="{8997A855-2D98-FF41-BC04-A5FC2F9B6F1E}" srcOrd="0" destOrd="0" presId="urn:microsoft.com/office/officeart/2005/8/layout/bList2"/>
    <dgm:cxn modelId="{093353A5-4D6F-C846-927E-B2E854C01912}" srcId="{5258B9DE-DED4-BE44-B34B-EFA3CAC35D11}" destId="{5C586046-0CD3-6C4C-BDF9-9E3BF1021BF3}" srcOrd="3" destOrd="0" parTransId="{EC376736-0424-9143-A0EF-F5EC8F78B06C}" sibTransId="{ECA0AC71-FB29-854F-93E3-7CF3ACB239C0}"/>
    <dgm:cxn modelId="{0B606808-1D49-204A-9091-3D4B018449B0}" srcId="{5258B9DE-DED4-BE44-B34B-EFA3CAC35D11}" destId="{0EBC90EA-B6E3-CB40-B2D9-E6828E8E34D0}" srcOrd="2" destOrd="0" parTransId="{0C335D1D-DC2A-E446-B863-3BF61B7A4952}" sibTransId="{443BDEF7-4D64-324A-AFB6-C7648AD82CCB}"/>
    <dgm:cxn modelId="{9F0F8A91-3F56-304E-AF68-38A5A6553EB5}" type="presOf" srcId="{0EBC90EA-B6E3-CB40-B2D9-E6828E8E34D0}" destId="{B7842218-E3EB-514D-BFEB-7F587C0C6C73}" srcOrd="0" destOrd="0" presId="urn:microsoft.com/office/officeart/2005/8/layout/bList2"/>
    <dgm:cxn modelId="{3560FE05-BDDF-0F4F-826A-867641565607}" type="presOf" srcId="{83C9E874-9702-9945-ACC7-B19962274391}" destId="{6A94F7E0-01DA-D645-B07C-389BA54B69D8}" srcOrd="1" destOrd="0" presId="urn:microsoft.com/office/officeart/2005/8/layout/bList2"/>
    <dgm:cxn modelId="{75040713-53BA-894F-B6A3-27C7C72B469B}" type="presOf" srcId="{0EBC90EA-B6E3-CB40-B2D9-E6828E8E34D0}" destId="{3B7721B8-A9E0-664B-B425-5D510E165C5A}" srcOrd="1" destOrd="0" presId="urn:microsoft.com/office/officeart/2005/8/layout/bList2"/>
    <dgm:cxn modelId="{5010BE52-9FCB-124E-8A17-826BF2A9F574}" type="presOf" srcId="{F7921673-C55A-7E4C-A6BF-89D170CA0C58}" destId="{547CCE7D-EBF3-4340-85CE-30227C3A5C3B}" srcOrd="0" destOrd="0" presId="urn:microsoft.com/office/officeart/2005/8/layout/bList2"/>
    <dgm:cxn modelId="{52AE8B7D-1DCF-7D4B-8396-5AE10E7932EE}" type="presOf" srcId="{83C9E874-9702-9945-ACC7-B19962274391}" destId="{4BBAF3CB-F171-F145-9F30-15DBC40BA898}" srcOrd="0" destOrd="0" presId="urn:microsoft.com/office/officeart/2005/8/layout/bList2"/>
    <dgm:cxn modelId="{D4662681-7AD6-B648-B60C-F6C9C926B21C}" srcId="{5258B9DE-DED4-BE44-B34B-EFA3CAC35D11}" destId="{37C0DAF3-0AD7-2046-8074-EABC936271C1}" srcOrd="0" destOrd="0" parTransId="{D19EA1B7-5474-6E49-B359-56C037FBC559}" sibTransId="{B34F12DF-CDAA-DF41-BBB9-C197419FF911}"/>
    <dgm:cxn modelId="{B6E855F1-DB58-4843-BE1C-0BF840F7E0F7}" type="presOf" srcId="{30063EBC-D820-D044-9F83-A8A4BB05ED22}" destId="{19960860-A131-F843-B620-FC6688543B2E}" srcOrd="1" destOrd="0" presId="urn:microsoft.com/office/officeart/2005/8/layout/bList2"/>
    <dgm:cxn modelId="{59C8D705-4ADB-EC47-AAE4-5905A591EDDC}" type="presOf" srcId="{B34F12DF-CDAA-DF41-BBB9-C197419FF911}" destId="{A0F31F10-E73D-F84A-9546-8A052D1906D7}" srcOrd="0" destOrd="0" presId="urn:microsoft.com/office/officeart/2005/8/layout/bList2"/>
    <dgm:cxn modelId="{1C54CFBC-1109-B445-B0F2-F70A4C036615}" type="presOf" srcId="{30063EBC-D820-D044-9F83-A8A4BB05ED22}" destId="{11696432-1118-CD41-AA4B-33EFFBB6AF19}" srcOrd="0" destOrd="0" presId="urn:microsoft.com/office/officeart/2005/8/layout/bList2"/>
    <dgm:cxn modelId="{551C11B4-BEB9-A040-804E-C25458F8D5D3}" type="presOf" srcId="{37C0DAF3-0AD7-2046-8074-EABC936271C1}" destId="{E2E78330-FABB-1941-B8D1-2457B422618C}" srcOrd="0" destOrd="0" presId="urn:microsoft.com/office/officeart/2005/8/layout/bList2"/>
    <dgm:cxn modelId="{A6941123-077F-AB40-99FF-FAC27DCD693F}" srcId="{5258B9DE-DED4-BE44-B34B-EFA3CAC35D11}" destId="{30063EBC-D820-D044-9F83-A8A4BB05ED22}" srcOrd="4" destOrd="0" parTransId="{858FF7F6-A482-B74E-9AA9-3EAC5DC7AF3F}" sibTransId="{4AF28EAE-CDF9-C84D-BB68-1F3F1E4AE6A6}"/>
    <dgm:cxn modelId="{B6DE9329-66C6-004A-BEFA-3D731BA45727}" type="presOf" srcId="{5C586046-0CD3-6C4C-BDF9-9E3BF1021BF3}" destId="{EA7D937E-9982-414E-ACDB-C40680CB524E}" srcOrd="0" destOrd="0" presId="urn:microsoft.com/office/officeart/2005/8/layout/bList2"/>
    <dgm:cxn modelId="{22B64259-A499-A74D-9797-FDB0622EACDC}" type="presOf" srcId="{5C586046-0CD3-6C4C-BDF9-9E3BF1021BF3}" destId="{369D4FC1-20ED-4945-81E4-BCF641D75573}" srcOrd="1" destOrd="0" presId="urn:microsoft.com/office/officeart/2005/8/layout/bList2"/>
    <dgm:cxn modelId="{870FD897-85D4-B046-BCBA-F558695C7B2D}" type="presOf" srcId="{5258B9DE-DED4-BE44-B34B-EFA3CAC35D11}" destId="{BA8A80F2-E780-A346-AE3D-FBE3F1C52D80}" srcOrd="0" destOrd="0" presId="urn:microsoft.com/office/officeart/2005/8/layout/bList2"/>
    <dgm:cxn modelId="{307C8393-BA5E-E444-ACB1-14EB488FB88B}" type="presOf" srcId="{443BDEF7-4D64-324A-AFB6-C7648AD82CCB}" destId="{F9D9CD24-DF20-A340-B194-9F4DC60DEEAF}" srcOrd="0" destOrd="0" presId="urn:microsoft.com/office/officeart/2005/8/layout/bList2"/>
    <dgm:cxn modelId="{9D56D002-D84E-1F49-8652-5110BFA80C56}" type="presOf" srcId="{37C0DAF3-0AD7-2046-8074-EABC936271C1}" destId="{558CCB6F-6A1C-D641-B19A-AEB8F86B6FDE}" srcOrd="1" destOrd="0" presId="urn:microsoft.com/office/officeart/2005/8/layout/bList2"/>
    <dgm:cxn modelId="{88BCB6D5-0DC0-1E43-AF81-D300A5396AE7}" type="presParOf" srcId="{BA8A80F2-E780-A346-AE3D-FBE3F1C52D80}" destId="{C4943148-CC71-C14B-A03C-B024F737AF67}" srcOrd="0" destOrd="0" presId="urn:microsoft.com/office/officeart/2005/8/layout/bList2"/>
    <dgm:cxn modelId="{21FBD16A-887B-194F-ACB1-33762D45C200}" type="presParOf" srcId="{C4943148-CC71-C14B-A03C-B024F737AF67}" destId="{0F6EC038-C468-8D40-A9EE-C0F6DB1236F3}" srcOrd="0" destOrd="0" presId="urn:microsoft.com/office/officeart/2005/8/layout/bList2"/>
    <dgm:cxn modelId="{1A1018FF-99BD-9D41-BDE1-3D09E2817A35}" type="presParOf" srcId="{C4943148-CC71-C14B-A03C-B024F737AF67}" destId="{E2E78330-FABB-1941-B8D1-2457B422618C}" srcOrd="1" destOrd="0" presId="urn:microsoft.com/office/officeart/2005/8/layout/bList2"/>
    <dgm:cxn modelId="{A94446F3-B6D9-9040-B3E0-8E3DEAF0D319}" type="presParOf" srcId="{C4943148-CC71-C14B-A03C-B024F737AF67}" destId="{558CCB6F-6A1C-D641-B19A-AEB8F86B6FDE}" srcOrd="2" destOrd="0" presId="urn:microsoft.com/office/officeart/2005/8/layout/bList2"/>
    <dgm:cxn modelId="{F5467E6A-8E8F-1146-9123-298BF446C313}" type="presParOf" srcId="{C4943148-CC71-C14B-A03C-B024F737AF67}" destId="{2A2C9D0F-6514-8247-9787-1E6576F3BDCF}" srcOrd="3" destOrd="0" presId="urn:microsoft.com/office/officeart/2005/8/layout/bList2"/>
    <dgm:cxn modelId="{2DF3C094-A3C3-B544-B0A8-26F122153A98}" type="presParOf" srcId="{BA8A80F2-E780-A346-AE3D-FBE3F1C52D80}" destId="{A0F31F10-E73D-F84A-9546-8A052D1906D7}" srcOrd="1" destOrd="0" presId="urn:microsoft.com/office/officeart/2005/8/layout/bList2"/>
    <dgm:cxn modelId="{BB043DF5-4C17-AF42-840B-59F89F3D19F4}" type="presParOf" srcId="{BA8A80F2-E780-A346-AE3D-FBE3F1C52D80}" destId="{CA617372-8AE5-904D-9CA7-1C68C8131E20}" srcOrd="2" destOrd="0" presId="urn:microsoft.com/office/officeart/2005/8/layout/bList2"/>
    <dgm:cxn modelId="{F8A9B057-E369-4440-82C0-574E67411032}" type="presParOf" srcId="{CA617372-8AE5-904D-9CA7-1C68C8131E20}" destId="{33B6C26D-4D04-F947-8546-BA9759D347DF}" srcOrd="0" destOrd="0" presId="urn:microsoft.com/office/officeart/2005/8/layout/bList2"/>
    <dgm:cxn modelId="{3FF657A0-F70B-4A4E-9F87-682BF34D09A6}" type="presParOf" srcId="{CA617372-8AE5-904D-9CA7-1C68C8131E20}" destId="{4BBAF3CB-F171-F145-9F30-15DBC40BA898}" srcOrd="1" destOrd="0" presId="urn:microsoft.com/office/officeart/2005/8/layout/bList2"/>
    <dgm:cxn modelId="{15B58CB1-FF0F-5F4D-A1D5-3760AE458013}" type="presParOf" srcId="{CA617372-8AE5-904D-9CA7-1C68C8131E20}" destId="{6A94F7E0-01DA-D645-B07C-389BA54B69D8}" srcOrd="2" destOrd="0" presId="urn:microsoft.com/office/officeart/2005/8/layout/bList2"/>
    <dgm:cxn modelId="{132BE6D8-0F04-1447-8EE2-A4B61C3F3000}" type="presParOf" srcId="{CA617372-8AE5-904D-9CA7-1C68C8131E20}" destId="{807F766E-8ED7-564A-99BB-FDC4BFA3583F}" srcOrd="3" destOrd="0" presId="urn:microsoft.com/office/officeart/2005/8/layout/bList2"/>
    <dgm:cxn modelId="{0EDE00AA-E29F-404F-A005-F9FCCB3A8E7E}" type="presParOf" srcId="{BA8A80F2-E780-A346-AE3D-FBE3F1C52D80}" destId="{547CCE7D-EBF3-4340-85CE-30227C3A5C3B}" srcOrd="3" destOrd="0" presId="urn:microsoft.com/office/officeart/2005/8/layout/bList2"/>
    <dgm:cxn modelId="{818608F4-9BDA-F84F-A865-66E2547C3D65}" type="presParOf" srcId="{BA8A80F2-E780-A346-AE3D-FBE3F1C52D80}" destId="{CDCDAFA7-3C1B-2841-8CFC-19C71C7CAF3D}" srcOrd="4" destOrd="0" presId="urn:microsoft.com/office/officeart/2005/8/layout/bList2"/>
    <dgm:cxn modelId="{0EED1DA6-F9BF-7743-AD89-4CCE36EE640E}" type="presParOf" srcId="{CDCDAFA7-3C1B-2841-8CFC-19C71C7CAF3D}" destId="{F41A4987-19BE-D347-9A10-66125774BAD6}" srcOrd="0" destOrd="0" presId="urn:microsoft.com/office/officeart/2005/8/layout/bList2"/>
    <dgm:cxn modelId="{CBC28CB1-7C86-9C4E-AEA4-7E96164DCAD8}" type="presParOf" srcId="{CDCDAFA7-3C1B-2841-8CFC-19C71C7CAF3D}" destId="{B7842218-E3EB-514D-BFEB-7F587C0C6C73}" srcOrd="1" destOrd="0" presId="urn:microsoft.com/office/officeart/2005/8/layout/bList2"/>
    <dgm:cxn modelId="{D3CB661C-B8A4-9247-9E7C-603ED5ACA65B}" type="presParOf" srcId="{CDCDAFA7-3C1B-2841-8CFC-19C71C7CAF3D}" destId="{3B7721B8-A9E0-664B-B425-5D510E165C5A}" srcOrd="2" destOrd="0" presId="urn:microsoft.com/office/officeart/2005/8/layout/bList2"/>
    <dgm:cxn modelId="{B4A0EAF3-39C7-3745-9739-BFD4223B0ECB}" type="presParOf" srcId="{CDCDAFA7-3C1B-2841-8CFC-19C71C7CAF3D}" destId="{78135B49-B611-7648-A0F3-7ED51C130793}" srcOrd="3" destOrd="0" presId="urn:microsoft.com/office/officeart/2005/8/layout/bList2"/>
    <dgm:cxn modelId="{D0DB0780-BECD-8B46-B6A4-86C7FAFE0952}" type="presParOf" srcId="{BA8A80F2-E780-A346-AE3D-FBE3F1C52D80}" destId="{F9D9CD24-DF20-A340-B194-9F4DC60DEEAF}" srcOrd="5" destOrd="0" presId="urn:microsoft.com/office/officeart/2005/8/layout/bList2"/>
    <dgm:cxn modelId="{FF089387-5194-8A47-BDCF-B539489363CA}" type="presParOf" srcId="{BA8A80F2-E780-A346-AE3D-FBE3F1C52D80}" destId="{F8AD60CD-0AC0-0B49-AF8B-228550C24062}" srcOrd="6" destOrd="0" presId="urn:microsoft.com/office/officeart/2005/8/layout/bList2"/>
    <dgm:cxn modelId="{409B2CB2-5371-C448-8ED4-898E884A75FF}" type="presParOf" srcId="{F8AD60CD-0AC0-0B49-AF8B-228550C24062}" destId="{72B37168-5771-D445-A030-D5AE0324457E}" srcOrd="0" destOrd="0" presId="urn:microsoft.com/office/officeart/2005/8/layout/bList2"/>
    <dgm:cxn modelId="{264CA21E-57A5-FD45-A9CE-DE898B215B49}" type="presParOf" srcId="{F8AD60CD-0AC0-0B49-AF8B-228550C24062}" destId="{EA7D937E-9982-414E-ACDB-C40680CB524E}" srcOrd="1" destOrd="0" presId="urn:microsoft.com/office/officeart/2005/8/layout/bList2"/>
    <dgm:cxn modelId="{21F075A4-706A-424D-96CD-1152C9F17B36}" type="presParOf" srcId="{F8AD60CD-0AC0-0B49-AF8B-228550C24062}" destId="{369D4FC1-20ED-4945-81E4-BCF641D75573}" srcOrd="2" destOrd="0" presId="urn:microsoft.com/office/officeart/2005/8/layout/bList2"/>
    <dgm:cxn modelId="{12454625-7042-874F-9AFB-12AA5B9700AE}" type="presParOf" srcId="{F8AD60CD-0AC0-0B49-AF8B-228550C24062}" destId="{5C086F74-CBFC-AC4A-9955-B32D593AB575}" srcOrd="3" destOrd="0" presId="urn:microsoft.com/office/officeart/2005/8/layout/bList2"/>
    <dgm:cxn modelId="{1EBBA93E-A510-524C-A51B-C5C41B6D12FF}" type="presParOf" srcId="{BA8A80F2-E780-A346-AE3D-FBE3F1C52D80}" destId="{8997A855-2D98-FF41-BC04-A5FC2F9B6F1E}" srcOrd="7" destOrd="0" presId="urn:microsoft.com/office/officeart/2005/8/layout/bList2"/>
    <dgm:cxn modelId="{D15069E4-50D7-8540-B18F-00CED9F80F7C}" type="presParOf" srcId="{BA8A80F2-E780-A346-AE3D-FBE3F1C52D80}" destId="{9647637A-8048-7E48-B214-13CCF066DB09}" srcOrd="8" destOrd="0" presId="urn:microsoft.com/office/officeart/2005/8/layout/bList2"/>
    <dgm:cxn modelId="{AA918A1D-DB41-DB4F-926B-AF47C52307B9}" type="presParOf" srcId="{9647637A-8048-7E48-B214-13CCF066DB09}" destId="{77B070FC-BDE8-1A40-AE14-A4163B4EBDAD}" srcOrd="0" destOrd="0" presId="urn:microsoft.com/office/officeart/2005/8/layout/bList2"/>
    <dgm:cxn modelId="{CD4A31CB-509E-A94E-B886-03D24A873815}" type="presParOf" srcId="{9647637A-8048-7E48-B214-13CCF066DB09}" destId="{11696432-1118-CD41-AA4B-33EFFBB6AF19}" srcOrd="1" destOrd="0" presId="urn:microsoft.com/office/officeart/2005/8/layout/bList2"/>
    <dgm:cxn modelId="{DCC299F9-6262-5343-83EC-4D63F5ABE972}" type="presParOf" srcId="{9647637A-8048-7E48-B214-13CCF066DB09}" destId="{19960860-A131-F843-B620-FC6688543B2E}" srcOrd="2" destOrd="0" presId="urn:microsoft.com/office/officeart/2005/8/layout/bList2"/>
    <dgm:cxn modelId="{382A61CE-C72A-E74B-8017-7D2562AF7164}" type="presParOf" srcId="{9647637A-8048-7E48-B214-13CCF066DB09}" destId="{976F3AF4-6679-AB4A-A731-E4A2FD53934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A5009E-0026-4125-A58D-C5F9B7D328D6}" type="doc">
      <dgm:prSet loTypeId="urn:microsoft.com/office/officeart/2005/8/layout/cycle3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DDD4717F-9E80-4EA4-9293-4D026ADA8DEE}">
      <dgm:prSet phldrT="[Texto]" custT="1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pPr rtl="0"/>
          <a:r>
            <a:rPr lang="es-ES" sz="2400" b="1" dirty="0">
              <a:solidFill>
                <a:schemeClr val="accent2">
                  <a:lumMod val="75000"/>
                </a:schemeClr>
              </a:solidFill>
            </a:rPr>
            <a:t>Tareas</a:t>
          </a:r>
          <a:r>
            <a:rPr lang="es-ES" sz="24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400" b="1" dirty="0">
              <a:solidFill>
                <a:schemeClr val="accent2">
                  <a:lumMod val="75000"/>
                </a:schemeClr>
              </a:solidFill>
            </a:rPr>
            <a:t>motivadoras</a:t>
          </a:r>
          <a:r>
            <a:rPr lang="es-ES" sz="1600" dirty="0"/>
            <a:t>: </a:t>
          </a:r>
          <a:r>
            <a:rPr lang="es-ES" sz="2000" b="1" dirty="0"/>
            <a:t>novedosas</a:t>
          </a:r>
          <a:r>
            <a:rPr lang="es-ES" sz="2000" dirty="0"/>
            <a:t> pero </a:t>
          </a:r>
          <a:r>
            <a:rPr lang="es-ES" sz="2000" b="1" dirty="0"/>
            <a:t>familiares</a:t>
          </a:r>
          <a:r>
            <a:rPr lang="es-ES" sz="2000" dirty="0"/>
            <a:t>, atractivas, </a:t>
          </a:r>
          <a:r>
            <a:rPr lang="es-ES" sz="2000" b="1" dirty="0"/>
            <a:t>adecuadas a metas </a:t>
          </a:r>
          <a:r>
            <a:rPr lang="es-ES" sz="2000" dirty="0"/>
            <a:t>o a necesidades; el que el alumnado se sienta </a:t>
          </a:r>
          <a:r>
            <a:rPr lang="es-ES" sz="2000" b="1" dirty="0"/>
            <a:t>capaz de afrontarlas</a:t>
          </a:r>
          <a:r>
            <a:rPr lang="es-ES" sz="2000" dirty="0"/>
            <a:t>, y el que </a:t>
          </a:r>
          <a:r>
            <a:rPr lang="es-ES" sz="2000" b="1" dirty="0"/>
            <a:t>respeten normas sociales, culturales</a:t>
          </a:r>
          <a:endParaRPr lang="es-ES" sz="2000" dirty="0"/>
        </a:p>
      </dgm:t>
    </dgm:pt>
    <dgm:pt modelId="{29640E1C-51EC-4096-BE8A-2469A01E45CD}" type="parTrans" cxnId="{60287260-827D-4EA3-AC85-8D62D10316D7}">
      <dgm:prSet/>
      <dgm:spPr/>
      <dgm:t>
        <a:bodyPr/>
        <a:lstStyle/>
        <a:p>
          <a:endParaRPr lang="es-ES"/>
        </a:p>
      </dgm:t>
    </dgm:pt>
    <dgm:pt modelId="{76FA41F5-8B29-48E2-ABC4-9E08E7048634}" type="sibTrans" cxnId="{60287260-827D-4EA3-AC85-8D62D10316D7}">
      <dgm:prSet/>
      <dgm:spPr>
        <a:solidFill>
          <a:schemeClr val="accent6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es-ES"/>
        </a:p>
      </dgm:t>
    </dgm:pt>
    <dgm:pt modelId="{3CAE5448-5D9D-4CAA-BA0D-5B4AB31EEDF1}">
      <dgm:prSet custT="1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s-ES" sz="1700" b="1" dirty="0">
              <a:solidFill>
                <a:schemeClr val="accent2">
                  <a:lumMod val="75000"/>
                </a:schemeClr>
              </a:solidFill>
            </a:rPr>
            <a:t>Motivación</a:t>
          </a:r>
          <a:r>
            <a:rPr lang="es-ES" sz="1700" dirty="0">
              <a:solidFill>
                <a:schemeClr val="accent2">
                  <a:lumMod val="75000"/>
                </a:schemeClr>
              </a:solidFill>
            </a:rPr>
            <a:t>: </a:t>
          </a:r>
          <a:r>
            <a:rPr lang="es-ES" sz="2000" b="1" dirty="0"/>
            <a:t>conexión</a:t>
          </a:r>
          <a:r>
            <a:rPr lang="es-ES" sz="2000" dirty="0"/>
            <a:t> emocional, </a:t>
          </a:r>
          <a:r>
            <a:rPr lang="es-ES" sz="2000" b="1" dirty="0"/>
            <a:t>significado personal </a:t>
          </a:r>
          <a:r>
            <a:rPr lang="es-ES" sz="2000" dirty="0"/>
            <a:t>y </a:t>
          </a:r>
          <a:r>
            <a:rPr lang="es-ES" sz="2000" b="1" dirty="0"/>
            <a:t>utilidad, creatividad</a:t>
          </a:r>
          <a:endParaRPr lang="es-ES" sz="2000" dirty="0"/>
        </a:p>
      </dgm:t>
    </dgm:pt>
    <dgm:pt modelId="{493139FA-CFE6-44F0-835F-0A225EE57B61}" type="parTrans" cxnId="{FC35E094-08FA-4072-AA7F-F2BE8DC169F2}">
      <dgm:prSet/>
      <dgm:spPr/>
      <dgm:t>
        <a:bodyPr/>
        <a:lstStyle/>
        <a:p>
          <a:endParaRPr lang="es-ES"/>
        </a:p>
      </dgm:t>
    </dgm:pt>
    <dgm:pt modelId="{CA955E7C-1FA7-49CA-87E2-8B8CABDCB81F}" type="sibTrans" cxnId="{FC35E094-08FA-4072-AA7F-F2BE8DC169F2}">
      <dgm:prSet/>
      <dgm:spPr/>
      <dgm:t>
        <a:bodyPr/>
        <a:lstStyle/>
        <a:p>
          <a:endParaRPr lang="es-ES"/>
        </a:p>
      </dgm:t>
    </dgm:pt>
    <dgm:pt modelId="{87D56C75-C65C-48B2-95C8-E44D221F25FF}">
      <dgm:prSet custT="1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pPr rtl="0"/>
          <a:r>
            <a:rPr lang="es-ES" sz="2400" b="1" dirty="0">
              <a:solidFill>
                <a:schemeClr val="accent2">
                  <a:lumMod val="75000"/>
                </a:schemeClr>
              </a:solidFill>
            </a:rPr>
            <a:t>Entorno afectivo</a:t>
          </a:r>
          <a:r>
            <a:rPr lang="es-ES" sz="2400" dirty="0">
              <a:solidFill>
                <a:schemeClr val="tx2">
                  <a:lumMod val="60000"/>
                  <a:lumOff val="40000"/>
                </a:schemeClr>
              </a:solidFill>
            </a:rPr>
            <a:t>: </a:t>
          </a:r>
          <a:r>
            <a:rPr lang="es-ES" sz="2000" b="1" dirty="0"/>
            <a:t>pertenencia</a:t>
          </a:r>
          <a:r>
            <a:rPr lang="es-ES" sz="2000" dirty="0"/>
            <a:t> y </a:t>
          </a:r>
          <a:r>
            <a:rPr lang="es-ES" sz="2000" b="1" dirty="0"/>
            <a:t>conexión</a:t>
          </a:r>
          <a:r>
            <a:rPr lang="es-ES" sz="2000" dirty="0"/>
            <a:t>, valores e intereses, </a:t>
          </a:r>
          <a:r>
            <a:rPr lang="es-ES" sz="2000" b="1" dirty="0"/>
            <a:t>creencias</a:t>
          </a:r>
          <a:r>
            <a:rPr lang="es-ES" sz="2000" dirty="0"/>
            <a:t> y expectativas</a:t>
          </a:r>
        </a:p>
      </dgm:t>
    </dgm:pt>
    <dgm:pt modelId="{3126BFCB-5961-4352-8613-4851730EF94C}" type="parTrans" cxnId="{BC9DFF5A-39D7-479D-B7AA-B573280420AC}">
      <dgm:prSet/>
      <dgm:spPr/>
      <dgm:t>
        <a:bodyPr/>
        <a:lstStyle/>
        <a:p>
          <a:endParaRPr lang="es-ES"/>
        </a:p>
      </dgm:t>
    </dgm:pt>
    <dgm:pt modelId="{F2FE341C-5399-4785-B293-2536161FFF07}" type="sibTrans" cxnId="{BC9DFF5A-39D7-479D-B7AA-B573280420AC}">
      <dgm:prSet/>
      <dgm:spPr/>
      <dgm:t>
        <a:bodyPr/>
        <a:lstStyle/>
        <a:p>
          <a:endParaRPr lang="es-ES"/>
        </a:p>
      </dgm:t>
    </dgm:pt>
    <dgm:pt modelId="{611E362A-F545-4B29-951C-53F19AD5C1C2}">
      <dgm:prSet custT="1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pPr rtl="0"/>
          <a:r>
            <a:rPr lang="es-ES" sz="2400" b="1" dirty="0">
              <a:solidFill>
                <a:schemeClr val="accent2">
                  <a:lumMod val="75000"/>
                </a:schemeClr>
              </a:solidFill>
            </a:rPr>
            <a:t>La memoria</a:t>
          </a:r>
          <a:r>
            <a:rPr lang="es-ES" sz="1600" b="1" dirty="0"/>
            <a:t>: </a:t>
          </a:r>
          <a:r>
            <a:rPr lang="es-ES" sz="2000" b="1" dirty="0"/>
            <a:t>diversidad, </a:t>
          </a:r>
          <a:r>
            <a:rPr lang="es-ES" sz="2000" b="1" dirty="0" err="1"/>
            <a:t>reanálisis</a:t>
          </a:r>
          <a:r>
            <a:rPr lang="es-ES" sz="2000" b="1" dirty="0"/>
            <a:t> y </a:t>
          </a:r>
          <a:r>
            <a:rPr lang="es-ES" sz="2000" b="1" dirty="0" err="1"/>
            <a:t>resíntesis</a:t>
          </a:r>
          <a:r>
            <a:rPr lang="es-ES" sz="2000" b="1" dirty="0"/>
            <a:t>/ análisis, práctica + creatividad</a:t>
          </a:r>
        </a:p>
      </dgm:t>
    </dgm:pt>
    <dgm:pt modelId="{17A3501A-32B6-473F-8709-035721568BE7}" type="parTrans" cxnId="{231D76A1-9E91-436B-BF44-8BC60F041944}">
      <dgm:prSet/>
      <dgm:spPr/>
      <dgm:t>
        <a:bodyPr/>
        <a:lstStyle/>
        <a:p>
          <a:endParaRPr lang="es-ES"/>
        </a:p>
      </dgm:t>
    </dgm:pt>
    <dgm:pt modelId="{A9FDFBD7-EA19-4674-9DB2-D95435C4CE28}" type="sibTrans" cxnId="{231D76A1-9E91-436B-BF44-8BC60F041944}">
      <dgm:prSet/>
      <dgm:spPr/>
      <dgm:t>
        <a:bodyPr/>
        <a:lstStyle/>
        <a:p>
          <a:endParaRPr lang="es-ES"/>
        </a:p>
      </dgm:t>
    </dgm:pt>
    <dgm:pt modelId="{35142529-F4B1-4AE2-AED1-F7AE462B6113}">
      <dgm:prSet custT="1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pPr rtl="0"/>
          <a:r>
            <a:rPr lang="es-ES" sz="2200" b="1" dirty="0">
              <a:solidFill>
                <a:schemeClr val="accent2">
                  <a:lumMod val="75000"/>
                </a:schemeClr>
              </a:solidFill>
            </a:rPr>
            <a:t>Formación integral</a:t>
          </a:r>
          <a:r>
            <a:rPr lang="es-ES" sz="2200" dirty="0">
              <a:solidFill>
                <a:schemeClr val="tx2">
                  <a:lumMod val="60000"/>
                  <a:lumOff val="40000"/>
                </a:schemeClr>
              </a:solidFill>
            </a:rPr>
            <a:t>: </a:t>
          </a:r>
          <a:r>
            <a:rPr lang="es-ES" sz="2000" dirty="0"/>
            <a:t>objetivos cognitivos y vitales</a:t>
          </a:r>
          <a:endParaRPr lang="es-ES_tradnl" sz="2000" dirty="0"/>
        </a:p>
      </dgm:t>
    </dgm:pt>
    <dgm:pt modelId="{8F614512-CADB-4359-B5A6-72D21A666F93}" type="parTrans" cxnId="{35165B1C-5189-432C-8704-A6690651F4ED}">
      <dgm:prSet/>
      <dgm:spPr/>
      <dgm:t>
        <a:bodyPr/>
        <a:lstStyle/>
        <a:p>
          <a:endParaRPr lang="es-ES"/>
        </a:p>
      </dgm:t>
    </dgm:pt>
    <dgm:pt modelId="{98609187-2686-40C2-A96C-EA0EA88D60F5}" type="sibTrans" cxnId="{35165B1C-5189-432C-8704-A6690651F4ED}">
      <dgm:prSet/>
      <dgm:spPr/>
      <dgm:t>
        <a:bodyPr/>
        <a:lstStyle/>
        <a:p>
          <a:endParaRPr lang="es-ES"/>
        </a:p>
      </dgm:t>
    </dgm:pt>
    <dgm:pt modelId="{FD4A343B-9D84-4DF2-BEEC-BAEE435D896D}" type="pres">
      <dgm:prSet presAssocID="{B3A5009E-0026-4125-A58D-C5F9B7D328D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10F81E-1C4E-49EC-BFD6-B59F8A5DED77}" type="pres">
      <dgm:prSet presAssocID="{B3A5009E-0026-4125-A58D-C5F9B7D328D6}" presName="cycle" presStyleCnt="0"/>
      <dgm:spPr/>
    </dgm:pt>
    <dgm:pt modelId="{7F76E807-7C29-48BB-BAEE-5FD29A5F16BE}" type="pres">
      <dgm:prSet presAssocID="{DDD4717F-9E80-4EA4-9293-4D026ADA8DEE}" presName="nodeFirstNode" presStyleLbl="node1" presStyleIdx="0" presStyleCnt="5" custScaleX="244499" custScaleY="108018" custRadScaleRad="85820" custRadScaleInc="-288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524AD5-35F3-4946-9899-9BFEC68187CF}" type="pres">
      <dgm:prSet presAssocID="{76FA41F5-8B29-48E2-ABC4-9E08E7048634}" presName="sibTransFirstNode" presStyleLbl="bgShp" presStyleIdx="0" presStyleCnt="1" custLinFactNeighborX="-1773" custLinFactNeighborY="22866"/>
      <dgm:spPr/>
      <dgm:t>
        <a:bodyPr/>
        <a:lstStyle/>
        <a:p>
          <a:endParaRPr lang="es-ES"/>
        </a:p>
      </dgm:t>
    </dgm:pt>
    <dgm:pt modelId="{7567944B-8485-40EB-9842-BC94BC0C7AAB}" type="pres">
      <dgm:prSet presAssocID="{87D56C75-C65C-48B2-95C8-E44D221F25FF}" presName="nodeFollowingNodes" presStyleLbl="node1" presStyleIdx="1" presStyleCnt="5" custScaleX="104958" custScaleY="103959" custRadScaleRad="88937" custRadScaleInc="154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AC2117-9424-4A7E-B419-5A8BBD26E729}" type="pres">
      <dgm:prSet presAssocID="{3CAE5448-5D9D-4CAA-BA0D-5B4AB31EEDF1}" presName="nodeFollowingNodes" presStyleLbl="node1" presStyleIdx="2" presStyleCnt="5" custScaleY="91023" custRadScaleRad="76721" custRadScaleInc="151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4491AF-359C-40A3-B9CA-E6DFB7B4A2F5}" type="pres">
      <dgm:prSet presAssocID="{35142529-F4B1-4AE2-AED1-F7AE462B6113}" presName="nodeFollowingNodes" presStyleLbl="node1" presStyleIdx="3" presStyleCnt="5" custScaleY="89277" custRadScaleRad="100050" custRadScaleInc="460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F177FD-4E78-4FDF-8275-54D197420207}" type="pres">
      <dgm:prSet presAssocID="{611E362A-F545-4B29-951C-53F19AD5C1C2}" presName="nodeFollowingNodes" presStyleLbl="node1" presStyleIdx="4" presStyleCnt="5" custScaleX="144584" custScaleY="92428" custRadScaleRad="72516" custRadScaleInc="-2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FBE5FE-F110-4BAC-9007-81773F7A7347}" type="presOf" srcId="{DDD4717F-9E80-4EA4-9293-4D026ADA8DEE}" destId="{7F76E807-7C29-48BB-BAEE-5FD29A5F16BE}" srcOrd="0" destOrd="0" presId="urn:microsoft.com/office/officeart/2005/8/layout/cycle3"/>
    <dgm:cxn modelId="{BC9DFF5A-39D7-479D-B7AA-B573280420AC}" srcId="{B3A5009E-0026-4125-A58D-C5F9B7D328D6}" destId="{87D56C75-C65C-48B2-95C8-E44D221F25FF}" srcOrd="1" destOrd="0" parTransId="{3126BFCB-5961-4352-8613-4851730EF94C}" sibTransId="{F2FE341C-5399-4785-B293-2536161FFF07}"/>
    <dgm:cxn modelId="{C5EA9DC6-436F-4B75-860A-0971D8E2139A}" type="presOf" srcId="{3CAE5448-5D9D-4CAA-BA0D-5B4AB31EEDF1}" destId="{5AAC2117-9424-4A7E-B419-5A8BBD26E729}" srcOrd="0" destOrd="0" presId="urn:microsoft.com/office/officeart/2005/8/layout/cycle3"/>
    <dgm:cxn modelId="{231D76A1-9E91-436B-BF44-8BC60F041944}" srcId="{B3A5009E-0026-4125-A58D-C5F9B7D328D6}" destId="{611E362A-F545-4B29-951C-53F19AD5C1C2}" srcOrd="4" destOrd="0" parTransId="{17A3501A-32B6-473F-8709-035721568BE7}" sibTransId="{A9FDFBD7-EA19-4674-9DB2-D95435C4CE28}"/>
    <dgm:cxn modelId="{60287260-827D-4EA3-AC85-8D62D10316D7}" srcId="{B3A5009E-0026-4125-A58D-C5F9B7D328D6}" destId="{DDD4717F-9E80-4EA4-9293-4D026ADA8DEE}" srcOrd="0" destOrd="0" parTransId="{29640E1C-51EC-4096-BE8A-2469A01E45CD}" sibTransId="{76FA41F5-8B29-48E2-ABC4-9E08E7048634}"/>
    <dgm:cxn modelId="{63E9F5A2-3081-4F05-B2CA-9A771D52B570}" type="presOf" srcId="{76FA41F5-8B29-48E2-ABC4-9E08E7048634}" destId="{41524AD5-35F3-4946-9899-9BFEC68187CF}" srcOrd="0" destOrd="0" presId="urn:microsoft.com/office/officeart/2005/8/layout/cycle3"/>
    <dgm:cxn modelId="{376F4DD1-3AB1-4B16-A9A1-D003A37B69C9}" type="presOf" srcId="{611E362A-F545-4B29-951C-53F19AD5C1C2}" destId="{FAF177FD-4E78-4FDF-8275-54D197420207}" srcOrd="0" destOrd="0" presId="urn:microsoft.com/office/officeart/2005/8/layout/cycle3"/>
    <dgm:cxn modelId="{839D9CAC-2057-482E-89C0-077E0B7DCE49}" type="presOf" srcId="{35142529-F4B1-4AE2-AED1-F7AE462B6113}" destId="{404491AF-359C-40A3-B9CA-E6DFB7B4A2F5}" srcOrd="0" destOrd="0" presId="urn:microsoft.com/office/officeart/2005/8/layout/cycle3"/>
    <dgm:cxn modelId="{35165B1C-5189-432C-8704-A6690651F4ED}" srcId="{B3A5009E-0026-4125-A58D-C5F9B7D328D6}" destId="{35142529-F4B1-4AE2-AED1-F7AE462B6113}" srcOrd="3" destOrd="0" parTransId="{8F614512-CADB-4359-B5A6-72D21A666F93}" sibTransId="{98609187-2686-40C2-A96C-EA0EA88D60F5}"/>
    <dgm:cxn modelId="{77E64117-17D7-438E-857D-C598EA8CFEB3}" type="presOf" srcId="{B3A5009E-0026-4125-A58D-C5F9B7D328D6}" destId="{FD4A343B-9D84-4DF2-BEEC-BAEE435D896D}" srcOrd="0" destOrd="0" presId="urn:microsoft.com/office/officeart/2005/8/layout/cycle3"/>
    <dgm:cxn modelId="{FC35E094-08FA-4072-AA7F-F2BE8DC169F2}" srcId="{B3A5009E-0026-4125-A58D-C5F9B7D328D6}" destId="{3CAE5448-5D9D-4CAA-BA0D-5B4AB31EEDF1}" srcOrd="2" destOrd="0" parTransId="{493139FA-CFE6-44F0-835F-0A225EE57B61}" sibTransId="{CA955E7C-1FA7-49CA-87E2-8B8CABDCB81F}"/>
    <dgm:cxn modelId="{3377D450-F597-4296-84BA-EDA0C6852A4F}" type="presOf" srcId="{87D56C75-C65C-48B2-95C8-E44D221F25FF}" destId="{7567944B-8485-40EB-9842-BC94BC0C7AAB}" srcOrd="0" destOrd="0" presId="urn:microsoft.com/office/officeart/2005/8/layout/cycle3"/>
    <dgm:cxn modelId="{519C9673-A532-4670-9B32-F5963366C9AA}" type="presParOf" srcId="{FD4A343B-9D84-4DF2-BEEC-BAEE435D896D}" destId="{3110F81E-1C4E-49EC-BFD6-B59F8A5DED77}" srcOrd="0" destOrd="0" presId="urn:microsoft.com/office/officeart/2005/8/layout/cycle3"/>
    <dgm:cxn modelId="{4E7EA367-37B2-41CD-AFF5-E213061044D5}" type="presParOf" srcId="{3110F81E-1C4E-49EC-BFD6-B59F8A5DED77}" destId="{7F76E807-7C29-48BB-BAEE-5FD29A5F16BE}" srcOrd="0" destOrd="0" presId="urn:microsoft.com/office/officeart/2005/8/layout/cycle3"/>
    <dgm:cxn modelId="{AEBAD75B-A06D-4183-AC1A-52E66BDE0062}" type="presParOf" srcId="{3110F81E-1C4E-49EC-BFD6-B59F8A5DED77}" destId="{41524AD5-35F3-4946-9899-9BFEC68187CF}" srcOrd="1" destOrd="0" presId="urn:microsoft.com/office/officeart/2005/8/layout/cycle3"/>
    <dgm:cxn modelId="{1DC4461A-50D3-45D3-9926-01ACE0D07AD6}" type="presParOf" srcId="{3110F81E-1C4E-49EC-BFD6-B59F8A5DED77}" destId="{7567944B-8485-40EB-9842-BC94BC0C7AAB}" srcOrd="2" destOrd="0" presId="urn:microsoft.com/office/officeart/2005/8/layout/cycle3"/>
    <dgm:cxn modelId="{44546108-7B5A-4633-88A9-0B4B32ADFE8C}" type="presParOf" srcId="{3110F81E-1C4E-49EC-BFD6-B59F8A5DED77}" destId="{5AAC2117-9424-4A7E-B419-5A8BBD26E729}" srcOrd="3" destOrd="0" presId="urn:microsoft.com/office/officeart/2005/8/layout/cycle3"/>
    <dgm:cxn modelId="{2FCDF8E7-5FD7-418A-AF1A-F4732974B94E}" type="presParOf" srcId="{3110F81E-1C4E-49EC-BFD6-B59F8A5DED77}" destId="{404491AF-359C-40A3-B9CA-E6DFB7B4A2F5}" srcOrd="4" destOrd="0" presId="urn:microsoft.com/office/officeart/2005/8/layout/cycle3"/>
    <dgm:cxn modelId="{6A05CEA3-4EA8-45A2-8499-34C1111BDF24}" type="presParOf" srcId="{3110F81E-1C4E-49EC-BFD6-B59F8A5DED77}" destId="{FAF177FD-4E78-4FDF-8275-54D19742020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2D23EC-FA55-7949-B1BD-926E1B61BAEC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B19ED06-42AB-2744-8B16-37EEC2758D1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dirty="0"/>
            <a:t>Inteligencia analítica</a:t>
          </a:r>
        </a:p>
      </dgm:t>
    </dgm:pt>
    <dgm:pt modelId="{D76EB81A-FF9B-E441-9FC1-9C86D9D129F1}" type="parTrans" cxnId="{52A8F1B4-B4C8-0B41-9303-E8D075AB76E3}">
      <dgm:prSet/>
      <dgm:spPr/>
      <dgm:t>
        <a:bodyPr/>
        <a:lstStyle/>
        <a:p>
          <a:endParaRPr lang="es-ES"/>
        </a:p>
      </dgm:t>
    </dgm:pt>
    <dgm:pt modelId="{348F48DC-E3D8-2140-B5FB-45AE01B12626}" type="sibTrans" cxnId="{52A8F1B4-B4C8-0B41-9303-E8D075AB76E3}">
      <dgm:prSet/>
      <dgm:spPr/>
      <dgm:t>
        <a:bodyPr/>
        <a:lstStyle/>
        <a:p>
          <a:endParaRPr lang="es-ES"/>
        </a:p>
      </dgm:t>
    </dgm:pt>
    <dgm:pt modelId="{221DD312-60D8-D245-B347-67935C289F3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b="1" i="0" dirty="0" err="1">
              <a:solidFill>
                <a:schemeClr val="tx1"/>
              </a:solidFill>
            </a:rPr>
            <a:t>Inteligencia</a:t>
          </a:r>
          <a:r>
            <a:rPr lang="en-US" b="1" i="0" dirty="0">
              <a:solidFill>
                <a:schemeClr val="tx1"/>
              </a:solidFill>
            </a:rPr>
            <a:t> </a:t>
          </a:r>
          <a:r>
            <a:rPr lang="en-US" b="1" i="0" dirty="0" err="1">
              <a:solidFill>
                <a:schemeClr val="tx1"/>
              </a:solidFill>
            </a:rPr>
            <a:t>creativa</a:t>
          </a:r>
          <a:endParaRPr lang="es-ES" b="1" dirty="0">
            <a:solidFill>
              <a:schemeClr val="tx1"/>
            </a:solidFill>
          </a:endParaRPr>
        </a:p>
      </dgm:t>
    </dgm:pt>
    <dgm:pt modelId="{D76E3E64-03CC-AF42-8283-2CB0743E1DF8}" type="parTrans" cxnId="{41F9AD4F-E244-5E45-A340-3A18BF4E554D}">
      <dgm:prSet/>
      <dgm:spPr/>
      <dgm:t>
        <a:bodyPr/>
        <a:lstStyle/>
        <a:p>
          <a:endParaRPr lang="es-ES"/>
        </a:p>
      </dgm:t>
    </dgm:pt>
    <dgm:pt modelId="{26570418-B5F8-D840-9680-FDB6A4557F46}" type="sibTrans" cxnId="{41F9AD4F-E244-5E45-A340-3A18BF4E554D}">
      <dgm:prSet/>
      <dgm:spPr/>
      <dgm:t>
        <a:bodyPr/>
        <a:lstStyle/>
        <a:p>
          <a:endParaRPr lang="es-ES"/>
        </a:p>
      </dgm:t>
    </dgm:pt>
    <dgm:pt modelId="{1A5EDC19-222C-7248-A441-8B04B5697000}">
      <dgm:prSet/>
      <dgm:spPr>
        <a:solidFill>
          <a:srgbClr val="FFFF00"/>
        </a:solidFill>
      </dgm:spPr>
      <dgm:t>
        <a:bodyPr/>
        <a:lstStyle/>
        <a:p>
          <a:r>
            <a:rPr lang="en-US" b="0" i="0" dirty="0" err="1">
              <a:solidFill>
                <a:schemeClr val="accent5">
                  <a:lumMod val="75000"/>
                </a:schemeClr>
              </a:solidFill>
            </a:rPr>
            <a:t>Inteligencia</a:t>
          </a:r>
          <a:r>
            <a:rPr lang="en-US" b="0" i="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b="0" i="0" dirty="0" err="1">
              <a:solidFill>
                <a:schemeClr val="accent5">
                  <a:lumMod val="75000"/>
                </a:schemeClr>
              </a:solidFill>
            </a:rPr>
            <a:t>Práctica</a:t>
          </a:r>
          <a:r>
            <a:rPr lang="en-US" b="0" i="0" dirty="0">
              <a:solidFill>
                <a:schemeClr val="accent5">
                  <a:lumMod val="75000"/>
                </a:schemeClr>
              </a:solidFill>
            </a:rPr>
            <a:t> </a:t>
          </a:r>
          <a:endParaRPr lang="es-ES" dirty="0">
            <a:solidFill>
              <a:schemeClr val="accent5">
                <a:lumMod val="75000"/>
              </a:schemeClr>
            </a:solidFill>
          </a:endParaRPr>
        </a:p>
      </dgm:t>
    </dgm:pt>
    <dgm:pt modelId="{6187963D-FF79-9447-99F8-C2009F720F7A}" type="parTrans" cxnId="{19125115-C4B9-1B42-AF9B-26CBB13EBD24}">
      <dgm:prSet/>
      <dgm:spPr/>
      <dgm:t>
        <a:bodyPr/>
        <a:lstStyle/>
        <a:p>
          <a:endParaRPr lang="es-ES"/>
        </a:p>
      </dgm:t>
    </dgm:pt>
    <dgm:pt modelId="{1974FC14-939F-E946-A643-F9A7D99E6C40}" type="sibTrans" cxnId="{19125115-C4B9-1B42-AF9B-26CBB13EBD24}">
      <dgm:prSet/>
      <dgm:spPr/>
      <dgm:t>
        <a:bodyPr/>
        <a:lstStyle/>
        <a:p>
          <a:endParaRPr lang="es-ES"/>
        </a:p>
      </dgm:t>
    </dgm:pt>
    <dgm:pt modelId="{BF373C67-C864-AE43-914F-36D9AB632820}" type="pres">
      <dgm:prSet presAssocID="{D22D23EC-FA55-7949-B1BD-926E1B61BAE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0AD048C-6D7A-2545-B9D3-ED62685D7938}" type="pres">
      <dgm:prSet presAssocID="{FB19ED06-42AB-2744-8B16-37EEC2758D1C}" presName="composite" presStyleCnt="0"/>
      <dgm:spPr/>
    </dgm:pt>
    <dgm:pt modelId="{E0E3F76E-2064-4D42-A853-EA0662E99945}" type="pres">
      <dgm:prSet presAssocID="{FB19ED06-42AB-2744-8B16-37EEC2758D1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E2C4DB-F02F-374E-A7E1-FA004620EFE1}" type="pres">
      <dgm:prSet presAssocID="{FB19ED06-42AB-2744-8B16-37EEC2758D1C}" presName="descendantText" presStyleLbl="alignAcc1" presStyleIdx="0" presStyleCnt="3">
        <dgm:presLayoutVars>
          <dgm:bulletEnabled val="1"/>
        </dgm:presLayoutVars>
      </dgm:prSet>
      <dgm:spPr/>
    </dgm:pt>
    <dgm:pt modelId="{103B09E0-442F-E949-9623-34A399E280F0}" type="pres">
      <dgm:prSet presAssocID="{348F48DC-E3D8-2140-B5FB-45AE01B12626}" presName="sp" presStyleCnt="0"/>
      <dgm:spPr/>
    </dgm:pt>
    <dgm:pt modelId="{3196C146-2799-5840-8D63-2DFB0C9A18A0}" type="pres">
      <dgm:prSet presAssocID="{1A5EDC19-222C-7248-A441-8B04B5697000}" presName="composite" presStyleCnt="0"/>
      <dgm:spPr/>
    </dgm:pt>
    <dgm:pt modelId="{C6E57A85-F9E2-3F4A-AF6C-1894D078A391}" type="pres">
      <dgm:prSet presAssocID="{1A5EDC19-222C-7248-A441-8B04B569700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4514D3-AE60-FB41-AC4A-7F59F9802DA6}" type="pres">
      <dgm:prSet presAssocID="{1A5EDC19-222C-7248-A441-8B04B5697000}" presName="descendantText" presStyleLbl="alignAcc1" presStyleIdx="1" presStyleCnt="3">
        <dgm:presLayoutVars>
          <dgm:bulletEnabled val="1"/>
        </dgm:presLayoutVars>
      </dgm:prSet>
      <dgm:spPr/>
    </dgm:pt>
    <dgm:pt modelId="{AB273945-C7A0-6B47-AA76-6EEB5DC515EF}" type="pres">
      <dgm:prSet presAssocID="{1974FC14-939F-E946-A643-F9A7D99E6C40}" presName="sp" presStyleCnt="0"/>
      <dgm:spPr/>
    </dgm:pt>
    <dgm:pt modelId="{0E567752-1CC2-454E-A1BB-0F9892C1D653}" type="pres">
      <dgm:prSet presAssocID="{221DD312-60D8-D245-B347-67935C289F3F}" presName="composite" presStyleCnt="0"/>
      <dgm:spPr/>
    </dgm:pt>
    <dgm:pt modelId="{38C9B110-DBE6-6A40-BBF0-ED83E3F1D8D8}" type="pres">
      <dgm:prSet presAssocID="{221DD312-60D8-D245-B347-67935C289F3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8C616C-84C4-AF41-B288-09286E95B57B}" type="pres">
      <dgm:prSet presAssocID="{221DD312-60D8-D245-B347-67935C289F3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408B238-EE3D-D34A-9632-8A136DF45D1D}" type="presOf" srcId="{D22D23EC-FA55-7949-B1BD-926E1B61BAEC}" destId="{BF373C67-C864-AE43-914F-36D9AB632820}" srcOrd="0" destOrd="0" presId="urn:microsoft.com/office/officeart/2005/8/layout/chevron2"/>
    <dgm:cxn modelId="{52A8F1B4-B4C8-0B41-9303-E8D075AB76E3}" srcId="{D22D23EC-FA55-7949-B1BD-926E1B61BAEC}" destId="{FB19ED06-42AB-2744-8B16-37EEC2758D1C}" srcOrd="0" destOrd="0" parTransId="{D76EB81A-FF9B-E441-9FC1-9C86D9D129F1}" sibTransId="{348F48DC-E3D8-2140-B5FB-45AE01B12626}"/>
    <dgm:cxn modelId="{EA4BE71C-2BAC-2A43-9036-BD761BDAC48C}" type="presOf" srcId="{1A5EDC19-222C-7248-A441-8B04B5697000}" destId="{C6E57A85-F9E2-3F4A-AF6C-1894D078A391}" srcOrd="0" destOrd="0" presId="urn:microsoft.com/office/officeart/2005/8/layout/chevron2"/>
    <dgm:cxn modelId="{BB936AF2-EDFD-FE4A-9A98-FFAB8B34B55A}" type="presOf" srcId="{FB19ED06-42AB-2744-8B16-37EEC2758D1C}" destId="{E0E3F76E-2064-4D42-A853-EA0662E99945}" srcOrd="0" destOrd="0" presId="urn:microsoft.com/office/officeart/2005/8/layout/chevron2"/>
    <dgm:cxn modelId="{19125115-C4B9-1B42-AF9B-26CBB13EBD24}" srcId="{D22D23EC-FA55-7949-B1BD-926E1B61BAEC}" destId="{1A5EDC19-222C-7248-A441-8B04B5697000}" srcOrd="1" destOrd="0" parTransId="{6187963D-FF79-9447-99F8-C2009F720F7A}" sibTransId="{1974FC14-939F-E946-A643-F9A7D99E6C40}"/>
    <dgm:cxn modelId="{29EDE7AF-32E4-8741-961F-F9380F37965C}" type="presOf" srcId="{221DD312-60D8-D245-B347-67935C289F3F}" destId="{38C9B110-DBE6-6A40-BBF0-ED83E3F1D8D8}" srcOrd="0" destOrd="0" presId="urn:microsoft.com/office/officeart/2005/8/layout/chevron2"/>
    <dgm:cxn modelId="{41F9AD4F-E244-5E45-A340-3A18BF4E554D}" srcId="{D22D23EC-FA55-7949-B1BD-926E1B61BAEC}" destId="{221DD312-60D8-D245-B347-67935C289F3F}" srcOrd="2" destOrd="0" parTransId="{D76E3E64-03CC-AF42-8283-2CB0743E1DF8}" sibTransId="{26570418-B5F8-D840-9680-FDB6A4557F46}"/>
    <dgm:cxn modelId="{F0C3C8CB-6C7D-8944-A8E7-C79790A3782D}" type="presParOf" srcId="{BF373C67-C864-AE43-914F-36D9AB632820}" destId="{60AD048C-6D7A-2545-B9D3-ED62685D7938}" srcOrd="0" destOrd="0" presId="urn:microsoft.com/office/officeart/2005/8/layout/chevron2"/>
    <dgm:cxn modelId="{8E10AFF1-7AB8-114A-BB7E-E17B6E0019C5}" type="presParOf" srcId="{60AD048C-6D7A-2545-B9D3-ED62685D7938}" destId="{E0E3F76E-2064-4D42-A853-EA0662E99945}" srcOrd="0" destOrd="0" presId="urn:microsoft.com/office/officeart/2005/8/layout/chevron2"/>
    <dgm:cxn modelId="{2373E3C8-2FCD-234B-AF15-F760DB0B2DC0}" type="presParOf" srcId="{60AD048C-6D7A-2545-B9D3-ED62685D7938}" destId="{14E2C4DB-F02F-374E-A7E1-FA004620EFE1}" srcOrd="1" destOrd="0" presId="urn:microsoft.com/office/officeart/2005/8/layout/chevron2"/>
    <dgm:cxn modelId="{BA3AA4C2-B614-F74F-82E1-774BF29F7B44}" type="presParOf" srcId="{BF373C67-C864-AE43-914F-36D9AB632820}" destId="{103B09E0-442F-E949-9623-34A399E280F0}" srcOrd="1" destOrd="0" presId="urn:microsoft.com/office/officeart/2005/8/layout/chevron2"/>
    <dgm:cxn modelId="{B470329F-830B-0C44-980C-0DB9A5E96FEC}" type="presParOf" srcId="{BF373C67-C864-AE43-914F-36D9AB632820}" destId="{3196C146-2799-5840-8D63-2DFB0C9A18A0}" srcOrd="2" destOrd="0" presId="urn:microsoft.com/office/officeart/2005/8/layout/chevron2"/>
    <dgm:cxn modelId="{26A3DCC6-C4F7-8547-ACF2-75504A9066EF}" type="presParOf" srcId="{3196C146-2799-5840-8D63-2DFB0C9A18A0}" destId="{C6E57A85-F9E2-3F4A-AF6C-1894D078A391}" srcOrd="0" destOrd="0" presId="urn:microsoft.com/office/officeart/2005/8/layout/chevron2"/>
    <dgm:cxn modelId="{4C940DD7-2CC5-9A4F-B6D3-4534F746B811}" type="presParOf" srcId="{3196C146-2799-5840-8D63-2DFB0C9A18A0}" destId="{294514D3-AE60-FB41-AC4A-7F59F9802DA6}" srcOrd="1" destOrd="0" presId="urn:microsoft.com/office/officeart/2005/8/layout/chevron2"/>
    <dgm:cxn modelId="{3E8EC6F1-BEF1-4743-8043-5AD87E56AA98}" type="presParOf" srcId="{BF373C67-C864-AE43-914F-36D9AB632820}" destId="{AB273945-C7A0-6B47-AA76-6EEB5DC515EF}" srcOrd="3" destOrd="0" presId="urn:microsoft.com/office/officeart/2005/8/layout/chevron2"/>
    <dgm:cxn modelId="{85401820-6A0B-354A-B393-C469A611B752}" type="presParOf" srcId="{BF373C67-C864-AE43-914F-36D9AB632820}" destId="{0E567752-1CC2-454E-A1BB-0F9892C1D653}" srcOrd="4" destOrd="0" presId="urn:microsoft.com/office/officeart/2005/8/layout/chevron2"/>
    <dgm:cxn modelId="{5BF45FFB-651A-4E4F-AB0F-8D4F8304C893}" type="presParOf" srcId="{0E567752-1CC2-454E-A1BB-0F9892C1D653}" destId="{38C9B110-DBE6-6A40-BBF0-ED83E3F1D8D8}" srcOrd="0" destOrd="0" presId="urn:microsoft.com/office/officeart/2005/8/layout/chevron2"/>
    <dgm:cxn modelId="{45E25031-6429-C144-A67E-8CE9E5B379E3}" type="presParOf" srcId="{0E567752-1CC2-454E-A1BB-0F9892C1D653}" destId="{998C616C-84C4-AF41-B288-09286E95B5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746CB-0A3B-F04A-A4D5-F81752F2FA44}">
      <dsp:nvSpPr>
        <dsp:cNvPr id="0" name=""/>
        <dsp:cNvSpPr/>
      </dsp:nvSpPr>
      <dsp:spPr>
        <a:xfrm>
          <a:off x="781634" y="0"/>
          <a:ext cx="4636440" cy="4636440"/>
        </a:xfrm>
        <a:prstGeom prst="triangl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BBE02-E9FB-C64F-BF0A-CEF4607251CF}">
      <dsp:nvSpPr>
        <dsp:cNvPr id="0" name=""/>
        <dsp:cNvSpPr/>
      </dsp:nvSpPr>
      <dsp:spPr>
        <a:xfrm>
          <a:off x="3099854" y="466134"/>
          <a:ext cx="3013686" cy="5487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Actitudes</a:t>
          </a:r>
          <a:r>
            <a:rPr lang="es-ES" sz="1400" kern="1200" dirty="0"/>
            <a:t> 8.967 </a:t>
          </a:r>
        </a:p>
      </dsp:txBody>
      <dsp:txXfrm>
        <a:off x="3126643" y="492923"/>
        <a:ext cx="2960108" cy="495188"/>
      </dsp:txXfrm>
    </dsp:sp>
    <dsp:sp modelId="{902507F8-F9BF-EF41-9602-99492EB0BAE7}">
      <dsp:nvSpPr>
        <dsp:cNvPr id="0" name=""/>
        <dsp:cNvSpPr/>
      </dsp:nvSpPr>
      <dsp:spPr>
        <a:xfrm>
          <a:off x="3099854" y="1083496"/>
          <a:ext cx="3013686" cy="5487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Estilos y estrategias de aprendizaje </a:t>
          </a:r>
          <a:r>
            <a:rPr lang="es-ES" sz="1400" kern="1200" dirty="0"/>
            <a:t>6.021</a:t>
          </a:r>
        </a:p>
      </dsp:txBody>
      <dsp:txXfrm>
        <a:off x="3126643" y="1110285"/>
        <a:ext cx="2960108" cy="495188"/>
      </dsp:txXfrm>
    </dsp:sp>
    <dsp:sp modelId="{60DF7F61-9CC4-5D49-A777-5C0CC46EE41F}">
      <dsp:nvSpPr>
        <dsp:cNvPr id="0" name=""/>
        <dsp:cNvSpPr/>
      </dsp:nvSpPr>
      <dsp:spPr>
        <a:xfrm>
          <a:off x="3099854" y="1700858"/>
          <a:ext cx="3013686" cy="5487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kern="1200" dirty="0"/>
            <a:t>Creencias/percepciones sobre el aprendizaje </a:t>
          </a:r>
          <a:r>
            <a:rPr lang="es-ES" sz="1400" b="0" i="0" kern="1200" dirty="0"/>
            <a:t>4.149</a:t>
          </a:r>
          <a:endParaRPr lang="es-ES" sz="1400" b="0" kern="1200" dirty="0"/>
        </a:p>
      </dsp:txBody>
      <dsp:txXfrm>
        <a:off x="3126643" y="1727647"/>
        <a:ext cx="2960108" cy="495188"/>
      </dsp:txXfrm>
    </dsp:sp>
    <dsp:sp modelId="{5D7F3263-D9AB-244B-9791-42562535A927}">
      <dsp:nvSpPr>
        <dsp:cNvPr id="0" name=""/>
        <dsp:cNvSpPr/>
      </dsp:nvSpPr>
      <dsp:spPr>
        <a:xfrm>
          <a:off x="3099854" y="2318220"/>
          <a:ext cx="3013686" cy="5487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Motivación</a:t>
          </a:r>
          <a:r>
            <a:rPr lang="es-ES" sz="1400" kern="1200" dirty="0"/>
            <a:t> 2.357</a:t>
          </a:r>
        </a:p>
      </dsp:txBody>
      <dsp:txXfrm>
        <a:off x="3126643" y="2345009"/>
        <a:ext cx="2960108" cy="495188"/>
      </dsp:txXfrm>
    </dsp:sp>
    <dsp:sp modelId="{E2FF68AF-352B-314C-A671-9C984B6A3BE3}">
      <dsp:nvSpPr>
        <dsp:cNvPr id="0" name=""/>
        <dsp:cNvSpPr/>
      </dsp:nvSpPr>
      <dsp:spPr>
        <a:xfrm>
          <a:off x="3099854" y="2935582"/>
          <a:ext cx="3013686" cy="5487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Ansiedad </a:t>
          </a:r>
          <a:r>
            <a:rPr lang="es-ES" sz="1400" kern="1200" dirty="0"/>
            <a:t>435</a:t>
          </a:r>
        </a:p>
      </dsp:txBody>
      <dsp:txXfrm>
        <a:off x="3126643" y="2962371"/>
        <a:ext cx="2960108" cy="495188"/>
      </dsp:txXfrm>
    </dsp:sp>
    <dsp:sp modelId="{9C8A8510-CECA-504E-B8DD-33BE3D26CD28}">
      <dsp:nvSpPr>
        <dsp:cNvPr id="0" name=""/>
        <dsp:cNvSpPr/>
      </dsp:nvSpPr>
      <dsp:spPr>
        <a:xfrm>
          <a:off x="3099854" y="3552944"/>
          <a:ext cx="3013686" cy="5487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i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Autonomía </a:t>
          </a:r>
          <a:r>
            <a:rPr lang="es-ES" sz="1400" kern="1200" dirty="0"/>
            <a:t>442</a:t>
          </a:r>
        </a:p>
      </dsp:txBody>
      <dsp:txXfrm>
        <a:off x="3126643" y="3579733"/>
        <a:ext cx="2960108" cy="495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DE68B-4DD2-4D08-B305-7EA5F1E5FB5C}">
      <dsp:nvSpPr>
        <dsp:cNvPr id="0" name=""/>
        <dsp:cNvSpPr/>
      </dsp:nvSpPr>
      <dsp:spPr>
        <a:xfrm>
          <a:off x="3373500" y="1374"/>
          <a:ext cx="1561993" cy="1561993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chemeClr val="tx2">
                  <a:lumMod val="10000"/>
                </a:schemeClr>
              </a:solidFill>
            </a:rPr>
            <a:t>ACTUACIÓN según estas creencias</a:t>
          </a:r>
          <a:endParaRPr lang="es-ES" sz="1200" b="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3602249" y="230123"/>
        <a:ext cx="1104495" cy="1104495"/>
      </dsp:txXfrm>
    </dsp:sp>
    <dsp:sp modelId="{89B2D2FD-84B1-4AE4-B7FD-FC02A29CFBE2}">
      <dsp:nvSpPr>
        <dsp:cNvPr id="0" name=""/>
        <dsp:cNvSpPr/>
      </dsp:nvSpPr>
      <dsp:spPr>
        <a:xfrm rot="2700000">
          <a:off x="4767925" y="1340207"/>
          <a:ext cx="415990" cy="5271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0" kern="1200">
            <a:solidFill>
              <a:schemeClr val="tx2">
                <a:lumMod val="10000"/>
              </a:schemeClr>
            </a:solidFill>
          </a:endParaRPr>
        </a:p>
      </dsp:txBody>
      <dsp:txXfrm>
        <a:off x="4786201" y="1401519"/>
        <a:ext cx="291193" cy="316304"/>
      </dsp:txXfrm>
    </dsp:sp>
    <dsp:sp modelId="{AB965C10-9BED-4BEC-831E-854F53DE34B8}">
      <dsp:nvSpPr>
        <dsp:cNvPr id="0" name=""/>
        <dsp:cNvSpPr/>
      </dsp:nvSpPr>
      <dsp:spPr>
        <a:xfrm>
          <a:off x="5032995" y="1660869"/>
          <a:ext cx="1561993" cy="1561993"/>
        </a:xfrm>
        <a:prstGeom prst="ellipse">
          <a:avLst/>
        </a:prstGeom>
        <a:solidFill>
          <a:schemeClr val="accent6">
            <a:shade val="50000"/>
            <a:hueOff val="70987"/>
            <a:satOff val="19414"/>
            <a:lumOff val="202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chemeClr val="tx2">
                  <a:lumMod val="10000"/>
                </a:schemeClr>
              </a:solidFill>
            </a:rPr>
            <a:t>RESULTADOS acordes con estas creencias</a:t>
          </a:r>
          <a:endParaRPr lang="es-ES" sz="1200" b="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5261744" y="1889618"/>
        <a:ext cx="1104495" cy="1104495"/>
      </dsp:txXfrm>
    </dsp:sp>
    <dsp:sp modelId="{536F51D6-6C07-4142-9555-20FE9FADFDBA}">
      <dsp:nvSpPr>
        <dsp:cNvPr id="0" name=""/>
        <dsp:cNvSpPr/>
      </dsp:nvSpPr>
      <dsp:spPr>
        <a:xfrm rot="8100000">
          <a:off x="4784575" y="2999702"/>
          <a:ext cx="415990" cy="5271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75827"/>
            <a:satOff val="5638"/>
            <a:lumOff val="139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0" kern="1200">
            <a:solidFill>
              <a:schemeClr val="tx2">
                <a:lumMod val="10000"/>
              </a:schemeClr>
            </a:solidFill>
          </a:endParaRPr>
        </a:p>
      </dsp:txBody>
      <dsp:txXfrm rot="10800000">
        <a:off x="4891096" y="3061014"/>
        <a:ext cx="291193" cy="316304"/>
      </dsp:txXfrm>
    </dsp:sp>
    <dsp:sp modelId="{24120312-E6B5-448E-B851-4DA0D1C5465E}">
      <dsp:nvSpPr>
        <dsp:cNvPr id="0" name=""/>
        <dsp:cNvSpPr/>
      </dsp:nvSpPr>
      <dsp:spPr>
        <a:xfrm>
          <a:off x="3373500" y="3320364"/>
          <a:ext cx="1561993" cy="1561993"/>
        </a:xfrm>
        <a:prstGeom prst="ellipse">
          <a:avLst/>
        </a:prstGeom>
        <a:solidFill>
          <a:schemeClr val="accent6">
            <a:shade val="50000"/>
            <a:hueOff val="141974"/>
            <a:satOff val="38829"/>
            <a:lumOff val="404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smtClean="0">
              <a:solidFill>
                <a:schemeClr val="tx2">
                  <a:lumMod val="10000"/>
                </a:schemeClr>
              </a:solidFill>
            </a:rPr>
            <a:t>REFUERZO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smtClean="0">
              <a:solidFill>
                <a:schemeClr val="tx2">
                  <a:lumMod val="10000"/>
                </a:schemeClr>
              </a:solidFill>
            </a:rPr>
            <a:t>de la creencia</a:t>
          </a:r>
          <a:endParaRPr lang="es-ES" sz="1200" b="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3602249" y="3549113"/>
        <a:ext cx="1104495" cy="1104495"/>
      </dsp:txXfrm>
    </dsp:sp>
    <dsp:sp modelId="{9EAC27E5-F665-4A7B-9611-8E58FBBD8568}">
      <dsp:nvSpPr>
        <dsp:cNvPr id="0" name=""/>
        <dsp:cNvSpPr/>
      </dsp:nvSpPr>
      <dsp:spPr>
        <a:xfrm rot="13500000">
          <a:off x="3125079" y="3016352"/>
          <a:ext cx="415990" cy="5271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151654"/>
            <a:satOff val="11276"/>
            <a:lumOff val="278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0" kern="1200">
            <a:solidFill>
              <a:schemeClr val="tx2">
                <a:lumMod val="10000"/>
              </a:schemeClr>
            </a:solidFill>
          </a:endParaRPr>
        </a:p>
      </dsp:txBody>
      <dsp:txXfrm rot="10800000">
        <a:off x="3231600" y="3165908"/>
        <a:ext cx="291193" cy="316304"/>
      </dsp:txXfrm>
    </dsp:sp>
    <dsp:sp modelId="{2B2879CC-E566-4A2F-83C9-130CB4A95ACB}">
      <dsp:nvSpPr>
        <dsp:cNvPr id="0" name=""/>
        <dsp:cNvSpPr/>
      </dsp:nvSpPr>
      <dsp:spPr>
        <a:xfrm>
          <a:off x="1714005" y="1660869"/>
          <a:ext cx="1561993" cy="1561993"/>
        </a:xfrm>
        <a:prstGeom prst="ellipse">
          <a:avLst/>
        </a:prstGeom>
        <a:solidFill>
          <a:schemeClr val="accent6">
            <a:shade val="50000"/>
            <a:hueOff val="70987"/>
            <a:satOff val="19414"/>
            <a:lumOff val="202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chemeClr val="tx2">
                  <a:lumMod val="10000"/>
                </a:schemeClr>
              </a:solidFill>
            </a:rPr>
            <a:t>CREENCIAS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 smtClean="0">
              <a:solidFill>
                <a:schemeClr val="tx2">
                  <a:lumMod val="10000"/>
                </a:schemeClr>
              </a:solidFill>
            </a:rPr>
            <a:t>Ideas consideradas ciertas</a:t>
          </a:r>
          <a:endParaRPr lang="es-ES" sz="1200" b="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942754" y="1889618"/>
        <a:ext cx="1104495" cy="1104495"/>
      </dsp:txXfrm>
    </dsp:sp>
    <dsp:sp modelId="{4D95B1B4-004E-46B1-84C3-7BD632AA04F2}">
      <dsp:nvSpPr>
        <dsp:cNvPr id="0" name=""/>
        <dsp:cNvSpPr/>
      </dsp:nvSpPr>
      <dsp:spPr>
        <a:xfrm rot="18900000">
          <a:off x="3108429" y="1356857"/>
          <a:ext cx="415990" cy="5271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75827"/>
            <a:satOff val="5638"/>
            <a:lumOff val="139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0" kern="1200">
            <a:solidFill>
              <a:schemeClr val="tx2">
                <a:lumMod val="10000"/>
              </a:schemeClr>
            </a:solidFill>
          </a:endParaRPr>
        </a:p>
      </dsp:txBody>
      <dsp:txXfrm>
        <a:off x="3126705" y="1506413"/>
        <a:ext cx="291193" cy="3163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FEA13-A9C1-1143-A0F9-F428C949332A}">
      <dsp:nvSpPr>
        <dsp:cNvPr id="0" name=""/>
        <dsp:cNvSpPr/>
      </dsp:nvSpPr>
      <dsp:spPr>
        <a:xfrm>
          <a:off x="0" y="0"/>
          <a:ext cx="7368985" cy="2454767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7EB29-971B-2645-8A05-7341E456AA61}">
      <dsp:nvSpPr>
        <dsp:cNvPr id="0" name=""/>
        <dsp:cNvSpPr/>
      </dsp:nvSpPr>
      <dsp:spPr>
        <a:xfrm>
          <a:off x="56" y="736430"/>
          <a:ext cx="2271347" cy="9819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>
              <a:solidFill>
                <a:schemeClr val="bg2"/>
              </a:solidFill>
            </a:rPr>
            <a:t>Pragmáticos</a:t>
          </a:r>
          <a:r>
            <a:rPr lang="es-ES" sz="1600" b="0" i="0" kern="1200" dirty="0">
              <a:solidFill>
                <a:schemeClr val="bg2"/>
              </a:solidFill>
            </a:rPr>
            <a:t> (49%)-aplicación del conocimiento </a:t>
          </a:r>
          <a:endParaRPr lang="es-ES" sz="1600" kern="1200" dirty="0">
            <a:solidFill>
              <a:schemeClr val="bg2"/>
            </a:solidFill>
          </a:endParaRPr>
        </a:p>
      </dsp:txBody>
      <dsp:txXfrm>
        <a:off x="47989" y="784363"/>
        <a:ext cx="2175481" cy="886040"/>
      </dsp:txXfrm>
    </dsp:sp>
    <dsp:sp modelId="{57149CD3-2676-F146-B419-A925D05A6BFC}">
      <dsp:nvSpPr>
        <dsp:cNvPr id="0" name=""/>
        <dsp:cNvSpPr/>
      </dsp:nvSpPr>
      <dsp:spPr>
        <a:xfrm>
          <a:off x="2548820" y="736430"/>
          <a:ext cx="2271347" cy="9819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>
              <a:solidFill>
                <a:schemeClr val="bg2"/>
              </a:solidFill>
            </a:rPr>
            <a:t>Reflexivos-colaborativos</a:t>
          </a:r>
          <a:r>
            <a:rPr lang="es-ES" sz="1600" b="0" i="0" kern="1200" dirty="0">
              <a:solidFill>
                <a:schemeClr val="bg2"/>
              </a:solidFill>
            </a:rPr>
            <a:t> (26%) </a:t>
          </a:r>
          <a:r>
            <a:rPr lang="es-ES" sz="1600" kern="1200" dirty="0">
              <a:solidFill>
                <a:schemeClr val="bg2"/>
              </a:solidFill>
            </a:rPr>
            <a:t>construcción del conocimiento</a:t>
          </a:r>
        </a:p>
      </dsp:txBody>
      <dsp:txXfrm>
        <a:off x="2596753" y="784363"/>
        <a:ext cx="2175481" cy="886040"/>
      </dsp:txXfrm>
    </dsp:sp>
    <dsp:sp modelId="{D4375C98-0D55-4442-88F1-44AD4BD841BA}">
      <dsp:nvSpPr>
        <dsp:cNvPr id="0" name=""/>
        <dsp:cNvSpPr/>
      </dsp:nvSpPr>
      <dsp:spPr>
        <a:xfrm>
          <a:off x="5097584" y="736430"/>
          <a:ext cx="2271347" cy="9819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0" kern="1200" dirty="0">
              <a:solidFill>
                <a:schemeClr val="bg2"/>
              </a:solidFill>
            </a:rPr>
            <a:t>Orientados a los hechos</a:t>
          </a:r>
          <a:r>
            <a:rPr lang="es-ES" sz="1600" b="0" i="1" kern="1200" dirty="0">
              <a:solidFill>
                <a:schemeClr val="bg2"/>
              </a:solidFill>
            </a:rPr>
            <a:t> </a:t>
          </a:r>
          <a:r>
            <a:rPr lang="es-ES" sz="1600" b="0" i="0" kern="1200" dirty="0">
              <a:solidFill>
                <a:schemeClr val="bg2"/>
              </a:solidFill>
            </a:rPr>
            <a:t>(25%)retención del conocimiento</a:t>
          </a:r>
          <a:endParaRPr lang="es-ES" sz="1600" kern="1200" dirty="0">
            <a:solidFill>
              <a:schemeClr val="bg2"/>
            </a:solidFill>
          </a:endParaRPr>
        </a:p>
      </dsp:txBody>
      <dsp:txXfrm>
        <a:off x="5145517" y="784363"/>
        <a:ext cx="2175481" cy="886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EC038-C468-8D40-A9EE-C0F6DB1236F3}">
      <dsp:nvSpPr>
        <dsp:cNvPr id="0" name=""/>
        <dsp:cNvSpPr/>
      </dsp:nvSpPr>
      <dsp:spPr>
        <a:xfrm>
          <a:off x="169307" y="5138"/>
          <a:ext cx="2383026" cy="17788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CCB6F-6A1C-D641-B19A-AEB8F86B6FDE}">
      <dsp:nvSpPr>
        <dsp:cNvPr id="0" name=""/>
        <dsp:cNvSpPr/>
      </dsp:nvSpPr>
      <dsp:spPr>
        <a:xfrm>
          <a:off x="169307" y="1784016"/>
          <a:ext cx="2383026" cy="764917"/>
        </a:xfrm>
        <a:prstGeom prst="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Sentimiento de Pertenencia</a:t>
          </a:r>
        </a:p>
      </dsp:txBody>
      <dsp:txXfrm>
        <a:off x="169307" y="1784016"/>
        <a:ext cx="1678187" cy="764917"/>
      </dsp:txXfrm>
    </dsp:sp>
    <dsp:sp modelId="{2A2C9D0F-6514-8247-9787-1E6576F3BDCF}">
      <dsp:nvSpPr>
        <dsp:cNvPr id="0" name=""/>
        <dsp:cNvSpPr/>
      </dsp:nvSpPr>
      <dsp:spPr>
        <a:xfrm>
          <a:off x="1967710" y="1905517"/>
          <a:ext cx="834059" cy="8340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6C26D-4D04-F947-8546-BA9759D347DF}">
      <dsp:nvSpPr>
        <dsp:cNvPr id="0" name=""/>
        <dsp:cNvSpPr/>
      </dsp:nvSpPr>
      <dsp:spPr>
        <a:xfrm>
          <a:off x="2955598" y="5138"/>
          <a:ext cx="2383026" cy="17788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4F7E0-01DA-D645-B07C-389BA54B69D8}">
      <dsp:nvSpPr>
        <dsp:cNvPr id="0" name=""/>
        <dsp:cNvSpPr/>
      </dsp:nvSpPr>
      <dsp:spPr>
        <a:xfrm>
          <a:off x="2955598" y="1784016"/>
          <a:ext cx="2383026" cy="764917"/>
        </a:xfrm>
        <a:prstGeom prst="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Empatía</a:t>
          </a:r>
        </a:p>
      </dsp:txBody>
      <dsp:txXfrm>
        <a:off x="2955598" y="1784016"/>
        <a:ext cx="1678187" cy="764917"/>
      </dsp:txXfrm>
    </dsp:sp>
    <dsp:sp modelId="{807F766E-8ED7-564A-99BB-FDC4BFA3583F}">
      <dsp:nvSpPr>
        <dsp:cNvPr id="0" name=""/>
        <dsp:cNvSpPr/>
      </dsp:nvSpPr>
      <dsp:spPr>
        <a:xfrm>
          <a:off x="4701198" y="1905517"/>
          <a:ext cx="834059" cy="83405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A4987-19BE-D347-9A10-66125774BAD6}">
      <dsp:nvSpPr>
        <dsp:cNvPr id="0" name=""/>
        <dsp:cNvSpPr/>
      </dsp:nvSpPr>
      <dsp:spPr>
        <a:xfrm>
          <a:off x="5741890" y="5138"/>
          <a:ext cx="2383026" cy="17788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721B8-A9E0-664B-B425-5D510E165C5A}">
      <dsp:nvSpPr>
        <dsp:cNvPr id="0" name=""/>
        <dsp:cNvSpPr/>
      </dsp:nvSpPr>
      <dsp:spPr>
        <a:xfrm>
          <a:off x="5741890" y="1784016"/>
          <a:ext cx="2383026" cy="764917"/>
        </a:xfrm>
        <a:prstGeom prst="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Colaboración</a:t>
          </a:r>
        </a:p>
      </dsp:txBody>
      <dsp:txXfrm>
        <a:off x="5741890" y="1784016"/>
        <a:ext cx="1678187" cy="764917"/>
      </dsp:txXfrm>
    </dsp:sp>
    <dsp:sp modelId="{78135B49-B611-7648-A0F3-7ED51C130793}">
      <dsp:nvSpPr>
        <dsp:cNvPr id="0" name=""/>
        <dsp:cNvSpPr/>
      </dsp:nvSpPr>
      <dsp:spPr>
        <a:xfrm>
          <a:off x="7487489" y="1905517"/>
          <a:ext cx="834059" cy="83405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37168-5771-D445-A030-D5AE0324457E}">
      <dsp:nvSpPr>
        <dsp:cNvPr id="0" name=""/>
        <dsp:cNvSpPr/>
      </dsp:nvSpPr>
      <dsp:spPr>
        <a:xfrm>
          <a:off x="1562452" y="3152668"/>
          <a:ext cx="2383026" cy="17788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D4FC1-20ED-4945-81E4-BCF641D75573}">
      <dsp:nvSpPr>
        <dsp:cNvPr id="0" name=""/>
        <dsp:cNvSpPr/>
      </dsp:nvSpPr>
      <dsp:spPr>
        <a:xfrm>
          <a:off x="1562452" y="4931547"/>
          <a:ext cx="2383026" cy="764917"/>
        </a:xfrm>
        <a:prstGeom prst="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Adaptabilidad</a:t>
          </a:r>
        </a:p>
      </dsp:txBody>
      <dsp:txXfrm>
        <a:off x="1562452" y="4931547"/>
        <a:ext cx="1678187" cy="764917"/>
      </dsp:txXfrm>
    </dsp:sp>
    <dsp:sp modelId="{5C086F74-CBFC-AC4A-9955-B32D593AB575}">
      <dsp:nvSpPr>
        <dsp:cNvPr id="0" name=""/>
        <dsp:cNvSpPr/>
      </dsp:nvSpPr>
      <dsp:spPr>
        <a:xfrm>
          <a:off x="3308052" y="5053047"/>
          <a:ext cx="834059" cy="83405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070FC-BDE8-1A40-AE14-A4163B4EBDAD}">
      <dsp:nvSpPr>
        <dsp:cNvPr id="0" name=""/>
        <dsp:cNvSpPr/>
      </dsp:nvSpPr>
      <dsp:spPr>
        <a:xfrm>
          <a:off x="4348744" y="3152668"/>
          <a:ext cx="2383026" cy="17788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60860-A131-F843-B620-FC6688543B2E}">
      <dsp:nvSpPr>
        <dsp:cNvPr id="0" name=""/>
        <dsp:cNvSpPr/>
      </dsp:nvSpPr>
      <dsp:spPr>
        <a:xfrm>
          <a:off x="4348744" y="4931547"/>
          <a:ext cx="2383026" cy="764917"/>
        </a:xfrm>
        <a:prstGeom prst="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Expresividad</a:t>
          </a:r>
        </a:p>
      </dsp:txBody>
      <dsp:txXfrm>
        <a:off x="4348744" y="4931547"/>
        <a:ext cx="1678187" cy="764917"/>
      </dsp:txXfrm>
    </dsp:sp>
    <dsp:sp modelId="{976F3AF4-6679-AB4A-A731-E4A2FD539346}">
      <dsp:nvSpPr>
        <dsp:cNvPr id="0" name=""/>
        <dsp:cNvSpPr/>
      </dsp:nvSpPr>
      <dsp:spPr>
        <a:xfrm>
          <a:off x="6094343" y="5053047"/>
          <a:ext cx="834059" cy="83405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24AD5-35F3-4946-9899-9BFEC68187CF}">
      <dsp:nvSpPr>
        <dsp:cNvPr id="0" name=""/>
        <dsp:cNvSpPr/>
      </dsp:nvSpPr>
      <dsp:spPr>
        <a:xfrm>
          <a:off x="42658" y="-808776"/>
          <a:ext cx="7401789" cy="7401789"/>
        </a:xfrm>
        <a:prstGeom prst="circularArrow">
          <a:avLst>
            <a:gd name="adj1" fmla="val 4383"/>
            <a:gd name="adj2" fmla="val 254626"/>
            <a:gd name="adj3" fmla="val 10201599"/>
            <a:gd name="adj4" fmla="val -1375099"/>
            <a:gd name="adj5" fmla="val 4552"/>
          </a:avLst>
        </a:prstGeom>
        <a:solidFill>
          <a:schemeClr val="accent6"/>
        </a:solidFill>
        <a:ln>
          <a:solidFill>
            <a:schemeClr val="accent6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6E807-7C29-48BB-BAEE-5FD29A5F16BE}">
      <dsp:nvSpPr>
        <dsp:cNvPr id="0" name=""/>
        <dsp:cNvSpPr/>
      </dsp:nvSpPr>
      <dsp:spPr>
        <a:xfrm>
          <a:off x="504569" y="455155"/>
          <a:ext cx="6740435" cy="148893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accent2">
                  <a:lumMod val="75000"/>
                </a:schemeClr>
              </a:solidFill>
            </a:rPr>
            <a:t>Tareas</a:t>
          </a:r>
          <a:r>
            <a:rPr lang="es-ES" sz="2400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es-ES" sz="2400" b="1" kern="1200" dirty="0">
              <a:solidFill>
                <a:schemeClr val="accent2">
                  <a:lumMod val="75000"/>
                </a:schemeClr>
              </a:solidFill>
            </a:rPr>
            <a:t>motivadoras</a:t>
          </a:r>
          <a:r>
            <a:rPr lang="es-ES" sz="1600" kern="1200" dirty="0"/>
            <a:t>: </a:t>
          </a:r>
          <a:r>
            <a:rPr lang="es-ES" sz="2000" b="1" kern="1200" dirty="0"/>
            <a:t>novedosas</a:t>
          </a:r>
          <a:r>
            <a:rPr lang="es-ES" sz="2000" kern="1200" dirty="0"/>
            <a:t> pero </a:t>
          </a:r>
          <a:r>
            <a:rPr lang="es-ES" sz="2000" b="1" kern="1200" dirty="0"/>
            <a:t>familiares</a:t>
          </a:r>
          <a:r>
            <a:rPr lang="es-ES" sz="2000" kern="1200" dirty="0"/>
            <a:t>, atractivas, </a:t>
          </a:r>
          <a:r>
            <a:rPr lang="es-ES" sz="2000" b="1" kern="1200" dirty="0"/>
            <a:t>adecuadas a metas </a:t>
          </a:r>
          <a:r>
            <a:rPr lang="es-ES" sz="2000" kern="1200" dirty="0"/>
            <a:t>o a necesidades; el que el alumnado se sienta </a:t>
          </a:r>
          <a:r>
            <a:rPr lang="es-ES" sz="2000" b="1" kern="1200" dirty="0"/>
            <a:t>capaz de afrontarlas</a:t>
          </a:r>
          <a:r>
            <a:rPr lang="es-ES" sz="2000" kern="1200" dirty="0"/>
            <a:t>, y el que </a:t>
          </a:r>
          <a:r>
            <a:rPr lang="es-ES" sz="2000" b="1" kern="1200" dirty="0"/>
            <a:t>respeten normas sociales, culturales</a:t>
          </a:r>
          <a:endParaRPr lang="es-ES" sz="2000" kern="1200" dirty="0"/>
        </a:p>
      </dsp:txBody>
      <dsp:txXfrm>
        <a:off x="577253" y="527839"/>
        <a:ext cx="6595067" cy="1343571"/>
      </dsp:txXfrm>
    </dsp:sp>
    <dsp:sp modelId="{7567944B-8485-40EB-9842-BC94BC0C7AAB}">
      <dsp:nvSpPr>
        <dsp:cNvPr id="0" name=""/>
        <dsp:cNvSpPr/>
      </dsp:nvSpPr>
      <dsp:spPr>
        <a:xfrm>
          <a:off x="5258782" y="2190017"/>
          <a:ext cx="2893519" cy="143298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accent2">
                  <a:lumMod val="75000"/>
                </a:schemeClr>
              </a:solidFill>
            </a:rPr>
            <a:t>Entorno afectivo</a:t>
          </a:r>
          <a:r>
            <a:rPr lang="es-ES" sz="2400" kern="1200" dirty="0">
              <a:solidFill>
                <a:schemeClr val="tx2">
                  <a:lumMod val="60000"/>
                  <a:lumOff val="40000"/>
                </a:schemeClr>
              </a:solidFill>
            </a:rPr>
            <a:t>: </a:t>
          </a:r>
          <a:r>
            <a:rPr lang="es-ES" sz="2000" b="1" kern="1200" dirty="0"/>
            <a:t>pertenencia</a:t>
          </a:r>
          <a:r>
            <a:rPr lang="es-ES" sz="2000" kern="1200" dirty="0"/>
            <a:t> y </a:t>
          </a:r>
          <a:r>
            <a:rPr lang="es-ES" sz="2000" b="1" kern="1200" dirty="0"/>
            <a:t>conexión</a:t>
          </a:r>
          <a:r>
            <a:rPr lang="es-ES" sz="2000" kern="1200" dirty="0"/>
            <a:t>, valores e intereses, </a:t>
          </a:r>
          <a:r>
            <a:rPr lang="es-ES" sz="2000" b="1" kern="1200" dirty="0"/>
            <a:t>creencias</a:t>
          </a:r>
          <a:r>
            <a:rPr lang="es-ES" sz="2000" kern="1200" dirty="0"/>
            <a:t> y expectativas</a:t>
          </a:r>
        </a:p>
      </dsp:txBody>
      <dsp:txXfrm>
        <a:off x="5328735" y="2259970"/>
        <a:ext cx="2753613" cy="1293083"/>
      </dsp:txXfrm>
    </dsp:sp>
    <dsp:sp modelId="{5AAC2117-9424-4A7E-B419-5A8BBD26E729}">
      <dsp:nvSpPr>
        <dsp:cNvPr id="0" name=""/>
        <dsp:cNvSpPr/>
      </dsp:nvSpPr>
      <dsp:spPr>
        <a:xfrm>
          <a:off x="4000272" y="4324381"/>
          <a:ext cx="2756835" cy="125467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>
              <a:solidFill>
                <a:schemeClr val="accent2">
                  <a:lumMod val="75000"/>
                </a:schemeClr>
              </a:solidFill>
            </a:rPr>
            <a:t>Motivación</a:t>
          </a:r>
          <a:r>
            <a:rPr lang="es-ES" sz="1700" kern="1200" dirty="0">
              <a:solidFill>
                <a:schemeClr val="accent2">
                  <a:lumMod val="75000"/>
                </a:schemeClr>
              </a:solidFill>
            </a:rPr>
            <a:t>: </a:t>
          </a:r>
          <a:r>
            <a:rPr lang="es-ES" sz="2000" b="1" kern="1200" dirty="0"/>
            <a:t>conexión</a:t>
          </a:r>
          <a:r>
            <a:rPr lang="es-ES" sz="2000" kern="1200" dirty="0"/>
            <a:t> emocional, </a:t>
          </a:r>
          <a:r>
            <a:rPr lang="es-ES" sz="2000" b="1" kern="1200" dirty="0"/>
            <a:t>significado personal </a:t>
          </a:r>
          <a:r>
            <a:rPr lang="es-ES" sz="2000" kern="1200" dirty="0"/>
            <a:t>y </a:t>
          </a:r>
          <a:r>
            <a:rPr lang="es-ES" sz="2000" b="1" kern="1200" dirty="0"/>
            <a:t>utilidad, creatividad</a:t>
          </a:r>
          <a:endParaRPr lang="es-ES" sz="2000" kern="1200" dirty="0"/>
        </a:p>
      </dsp:txBody>
      <dsp:txXfrm>
        <a:off x="4061520" y="4385629"/>
        <a:ext cx="2634339" cy="1132181"/>
      </dsp:txXfrm>
    </dsp:sp>
    <dsp:sp modelId="{404491AF-359C-40A3-B9CA-E6DFB7B4A2F5}">
      <dsp:nvSpPr>
        <dsp:cNvPr id="0" name=""/>
        <dsp:cNvSpPr/>
      </dsp:nvSpPr>
      <dsp:spPr>
        <a:xfrm>
          <a:off x="895973" y="3737517"/>
          <a:ext cx="2756835" cy="123060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>
              <a:solidFill>
                <a:schemeClr val="accent2">
                  <a:lumMod val="75000"/>
                </a:schemeClr>
              </a:solidFill>
            </a:rPr>
            <a:t>Formación integral</a:t>
          </a:r>
          <a:r>
            <a:rPr lang="es-ES" sz="2200" kern="1200" dirty="0">
              <a:solidFill>
                <a:schemeClr val="tx2">
                  <a:lumMod val="60000"/>
                  <a:lumOff val="40000"/>
                </a:schemeClr>
              </a:solidFill>
            </a:rPr>
            <a:t>: </a:t>
          </a:r>
          <a:r>
            <a:rPr lang="es-ES" sz="2000" kern="1200" dirty="0"/>
            <a:t>objetivos cognitivos y vitales</a:t>
          </a:r>
          <a:endParaRPr lang="es-ES_tradnl" sz="2000" kern="1200" dirty="0"/>
        </a:p>
      </dsp:txBody>
      <dsp:txXfrm>
        <a:off x="956046" y="3797590"/>
        <a:ext cx="2636689" cy="1110463"/>
      </dsp:txXfrm>
    </dsp:sp>
    <dsp:sp modelId="{FAF177FD-4E78-4FDF-8275-54D197420207}">
      <dsp:nvSpPr>
        <dsp:cNvPr id="0" name=""/>
        <dsp:cNvSpPr/>
      </dsp:nvSpPr>
      <dsp:spPr>
        <a:xfrm>
          <a:off x="783645" y="2093417"/>
          <a:ext cx="3985942" cy="1274043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accent2">
                  <a:lumMod val="75000"/>
                </a:schemeClr>
              </a:solidFill>
            </a:rPr>
            <a:t>La memoria</a:t>
          </a:r>
          <a:r>
            <a:rPr lang="es-ES" sz="1600" b="1" kern="1200" dirty="0"/>
            <a:t>: </a:t>
          </a:r>
          <a:r>
            <a:rPr lang="es-ES" sz="2000" b="1" kern="1200" dirty="0"/>
            <a:t>diversidad, </a:t>
          </a:r>
          <a:r>
            <a:rPr lang="es-ES" sz="2000" b="1" kern="1200" dirty="0" err="1"/>
            <a:t>reanálisis</a:t>
          </a:r>
          <a:r>
            <a:rPr lang="es-ES" sz="2000" b="1" kern="1200" dirty="0"/>
            <a:t> y </a:t>
          </a:r>
          <a:r>
            <a:rPr lang="es-ES" sz="2000" b="1" kern="1200" dirty="0" err="1"/>
            <a:t>resíntesis</a:t>
          </a:r>
          <a:r>
            <a:rPr lang="es-ES" sz="2000" b="1" kern="1200" dirty="0"/>
            <a:t>/ análisis, práctica + creatividad</a:t>
          </a:r>
        </a:p>
      </dsp:txBody>
      <dsp:txXfrm>
        <a:off x="845839" y="2155611"/>
        <a:ext cx="3861554" cy="11496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3F76E-2064-4D42-A853-EA0662E99945}">
      <dsp:nvSpPr>
        <dsp:cNvPr id="0" name=""/>
        <dsp:cNvSpPr/>
      </dsp:nvSpPr>
      <dsp:spPr>
        <a:xfrm rot="5400000">
          <a:off x="-215292" y="215831"/>
          <a:ext cx="1435281" cy="1004697"/>
        </a:xfrm>
        <a:prstGeom prst="chevron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Inteligencia analítica</a:t>
          </a:r>
        </a:p>
      </dsp:txBody>
      <dsp:txXfrm rot="-5400000">
        <a:off x="1" y="502888"/>
        <a:ext cx="1004697" cy="430584"/>
      </dsp:txXfrm>
    </dsp:sp>
    <dsp:sp modelId="{14E2C4DB-F02F-374E-A7E1-FA004620EFE1}">
      <dsp:nvSpPr>
        <dsp:cNvPr id="0" name=""/>
        <dsp:cNvSpPr/>
      </dsp:nvSpPr>
      <dsp:spPr>
        <a:xfrm rot="5400000">
          <a:off x="1697938" y="-692701"/>
          <a:ext cx="932933" cy="23194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57A85-F9E2-3F4A-AF6C-1894D078A391}">
      <dsp:nvSpPr>
        <dsp:cNvPr id="0" name=""/>
        <dsp:cNvSpPr/>
      </dsp:nvSpPr>
      <dsp:spPr>
        <a:xfrm rot="5400000">
          <a:off x="-215292" y="1454679"/>
          <a:ext cx="1435281" cy="1004697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accent5">
              <a:hueOff val="-3611398"/>
              <a:satOff val="0"/>
              <a:lumOff val="1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err="1">
              <a:solidFill>
                <a:schemeClr val="accent5">
                  <a:lumMod val="75000"/>
                </a:schemeClr>
              </a:solidFill>
            </a:rPr>
            <a:t>Inteligencia</a:t>
          </a:r>
          <a:r>
            <a:rPr lang="en-US" sz="1400" b="0" i="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1400" b="0" i="0" kern="1200" dirty="0" err="1">
              <a:solidFill>
                <a:schemeClr val="accent5">
                  <a:lumMod val="75000"/>
                </a:schemeClr>
              </a:solidFill>
            </a:rPr>
            <a:t>Práctica</a:t>
          </a:r>
          <a:r>
            <a:rPr lang="en-US" sz="1400" b="0" i="0" kern="1200" dirty="0">
              <a:solidFill>
                <a:schemeClr val="accent5">
                  <a:lumMod val="75000"/>
                </a:schemeClr>
              </a:solidFill>
            </a:rPr>
            <a:t> </a:t>
          </a:r>
          <a:endParaRPr lang="es-ES" sz="14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1" y="1741736"/>
        <a:ext cx="1004697" cy="430584"/>
      </dsp:txXfrm>
    </dsp:sp>
    <dsp:sp modelId="{294514D3-AE60-FB41-AC4A-7F59F9802DA6}">
      <dsp:nvSpPr>
        <dsp:cNvPr id="0" name=""/>
        <dsp:cNvSpPr/>
      </dsp:nvSpPr>
      <dsp:spPr>
        <a:xfrm rot="5400000">
          <a:off x="1697938" y="546146"/>
          <a:ext cx="932933" cy="23194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611398"/>
              <a:satOff val="0"/>
              <a:lumOff val="1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9B110-DBE6-6A40-BBF0-ED83E3F1D8D8}">
      <dsp:nvSpPr>
        <dsp:cNvPr id="0" name=""/>
        <dsp:cNvSpPr/>
      </dsp:nvSpPr>
      <dsp:spPr>
        <a:xfrm rot="5400000">
          <a:off x="-215292" y="2693528"/>
          <a:ext cx="1435281" cy="100469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5">
              <a:hueOff val="-7222796"/>
              <a:satOff val="0"/>
              <a:lumOff val="3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err="1">
              <a:solidFill>
                <a:schemeClr val="tx1"/>
              </a:solidFill>
            </a:rPr>
            <a:t>Inteligencia</a:t>
          </a:r>
          <a:r>
            <a:rPr lang="en-US" sz="1400" b="1" i="0" kern="1200" dirty="0">
              <a:solidFill>
                <a:schemeClr val="tx1"/>
              </a:solidFill>
            </a:rPr>
            <a:t> </a:t>
          </a:r>
          <a:r>
            <a:rPr lang="en-US" sz="1400" b="1" i="0" kern="1200" dirty="0" err="1">
              <a:solidFill>
                <a:schemeClr val="tx1"/>
              </a:solidFill>
            </a:rPr>
            <a:t>creativa</a:t>
          </a:r>
          <a:endParaRPr lang="es-ES" sz="1400" b="1" kern="1200" dirty="0">
            <a:solidFill>
              <a:schemeClr val="tx1"/>
            </a:solidFill>
          </a:endParaRPr>
        </a:p>
      </dsp:txBody>
      <dsp:txXfrm rot="-5400000">
        <a:off x="1" y="2980585"/>
        <a:ext cx="1004697" cy="430584"/>
      </dsp:txXfrm>
    </dsp:sp>
    <dsp:sp modelId="{998C616C-84C4-AF41-B288-09286E95B57B}">
      <dsp:nvSpPr>
        <dsp:cNvPr id="0" name=""/>
        <dsp:cNvSpPr/>
      </dsp:nvSpPr>
      <dsp:spPr>
        <a:xfrm rot="5400000">
          <a:off x="1697938" y="1784994"/>
          <a:ext cx="932933" cy="23194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222796"/>
              <a:satOff val="0"/>
              <a:lumOff val="3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816EE83-C15A-9B41-801D-5F427FEEA3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664090F-09D4-E245-BCCF-32C8046163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2970E-33B9-6544-B2CF-D1E5192B1137}" type="datetimeFigureOut">
              <a:rPr lang="es-ES" smtClean="0"/>
              <a:t>14/09/2021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D58AC3-FEDE-C848-AE6E-32989FED2D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DACFA1-67BC-E349-AB0A-2066ED4A99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FFE1A-F1C4-3A45-A8B5-671FE769C9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5180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42eb61d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42eb61d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09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42eb61d9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42eb61d9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4519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03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442eb61d9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442eb61d9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550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4061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012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106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348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3973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42eb61d9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42eb61d9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04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545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307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La responsabilidad comienza cuando se toman decisiones. Sin la oportunidad de elegir y enfrentar las consecuencias de esas decisiones, no hay sentido de propiedad. Sentimos lo que creamos como algo nuestro, cuando los estudiantes tienen la posibilidad de dialogar y tomar decisiones, es decir, si pueden organizar un producto final que han de entregar, surge la responsabilidad, y el esfuerzo.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893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81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71E4F42C-7EF6-E849-8A2E-EB1113D37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4A9694-8C7A-0449-9A31-8F19449750B4}" type="slidenum">
              <a:rPr lang="es-ES_tradnl" altLang="es-ES" smtClean="0"/>
              <a:pPr>
                <a:spcBef>
                  <a:spcPct val="0"/>
                </a:spcBef>
              </a:pPr>
              <a:t>25</a:t>
            </a:fld>
            <a:endParaRPr lang="es-ES_tradnl" altLang="es-E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F92FC02-D8C8-2A45-8F07-44F05F6555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D5B1C03-6ABE-A04C-BDEA-4FCE19BA33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14352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6B1B369-1C88-E24F-BEFA-50C1A24CB7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3031BC-9686-1740-9090-324BF42DF3F7}" type="slidenum">
              <a:rPr lang="es-ES_tradnl" altLang="es-ES" smtClean="0"/>
              <a:pPr>
                <a:spcBef>
                  <a:spcPct val="0"/>
                </a:spcBef>
              </a:pPr>
              <a:t>26</a:t>
            </a:fld>
            <a:endParaRPr lang="es-ES_tradnl" altLang="es-E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FF7909B-9A81-9D4C-80D7-9010E5A65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EEEB442-525A-6642-8160-5FAB23ED3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19540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6177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338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3316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42eb61d9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42eb61d9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800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421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442eb61d9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442eb61d9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3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42eb61d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42eb61d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300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Silvicultura sostenible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madera sin talar árboles. El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Daisugi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es una técnica forestal japonesa en la que los árboles de cedro especialmente plantados para este fin, se podan como un bonsái gigante.</a:t>
            </a:r>
            <a:r>
              <a:rPr lang="es-ES" sz="1100" dirty="0"/>
              <a:t> puede no tener una respuesta única y correcta, pero cualquier respuesta que sea el resultado de una </a:t>
            </a:r>
            <a:r>
              <a:rPr lang="es-ES" sz="1100" b="1" dirty="0"/>
              <a:t>construcción colectiva de conocimiento </a:t>
            </a:r>
            <a:r>
              <a:rPr lang="es-ES" sz="1100" dirty="0"/>
              <a:t>habrá cumplido su propósito. ... Efectivamente, las </a:t>
            </a:r>
            <a:r>
              <a:rPr lang="es-ES" sz="1100" b="1" dirty="0"/>
              <a:t>Grandes Preguntas </a:t>
            </a:r>
            <a:r>
              <a:rPr lang="es-ES" sz="1100" dirty="0"/>
              <a:t>son preguntas </a:t>
            </a:r>
            <a:r>
              <a:rPr lang="es-ES" sz="1100" b="1" dirty="0"/>
              <a:t>esenciales </a:t>
            </a:r>
            <a:r>
              <a:rPr lang="es-ES" sz="1100" dirty="0"/>
              <a:t>que: son </a:t>
            </a:r>
            <a:r>
              <a:rPr lang="es-ES" sz="1100" b="1" dirty="0"/>
              <a:t>abiertas</a:t>
            </a:r>
            <a:r>
              <a:rPr lang="es-ES" sz="1100" dirty="0"/>
              <a:t>; </a:t>
            </a:r>
            <a:r>
              <a:rPr lang="es-ES" sz="1100" b="1" dirty="0"/>
              <a:t>sin simple “respuesta correcta” y sin respuestas de “sí / no”.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11066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395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Silvicultura sostenible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madera sin talar árboles. El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Daisugi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es una técnica forestal japonesa en la que los árboles de cedro especialmente plantados para este fin, se podan como un bonsái gigante.</a:t>
            </a:r>
            <a:r>
              <a:rPr lang="es-ES" sz="1100" dirty="0"/>
              <a:t> puede no tener una respuesta única y correcta, pero cualquier respuesta que sea el resultado de una </a:t>
            </a:r>
            <a:r>
              <a:rPr lang="es-ES" sz="1100" b="1" dirty="0"/>
              <a:t>construcción colectiva de conocimiento </a:t>
            </a:r>
            <a:r>
              <a:rPr lang="es-ES" sz="1100" dirty="0"/>
              <a:t>habrá cumplido su propósito. ... Efectivamente, las </a:t>
            </a:r>
            <a:r>
              <a:rPr lang="es-ES" sz="1100" b="1" dirty="0"/>
              <a:t>Grandes Preguntas </a:t>
            </a:r>
            <a:r>
              <a:rPr lang="es-ES" sz="1100" dirty="0"/>
              <a:t>son preguntas </a:t>
            </a:r>
            <a:r>
              <a:rPr lang="es-ES" sz="1100" b="1" dirty="0"/>
              <a:t>esenciales </a:t>
            </a:r>
            <a:r>
              <a:rPr lang="es-ES" sz="1100" dirty="0"/>
              <a:t>que: son </a:t>
            </a:r>
            <a:r>
              <a:rPr lang="es-ES" sz="1100" b="1" dirty="0"/>
              <a:t>abiertas</a:t>
            </a:r>
            <a:r>
              <a:rPr lang="es-ES" sz="1100" dirty="0"/>
              <a:t>; </a:t>
            </a:r>
            <a:r>
              <a:rPr lang="es-ES" sz="1100" b="1" dirty="0"/>
              <a:t>sin simple “respuesta correcta” y sin respuestas de “sí / no”.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7907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Silvicultura sostenible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madera sin talar árboles. El </a:t>
            </a:r>
            <a:r>
              <a:rPr lang="es-E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Daisugi</a:t>
            </a:r>
            <a:r>
              <a:rPr lang="es-E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es una técnica forestal japonesa en la que los árboles de cedro especialmente plantados para este fin, se podan como un bonsái gigante.</a:t>
            </a:r>
            <a:r>
              <a:rPr lang="es-ES" sz="1100" dirty="0"/>
              <a:t> puede no tener una respuesta única y correcta, pero cualquier respuesta que sea el resultado de una </a:t>
            </a:r>
            <a:r>
              <a:rPr lang="es-ES" sz="1100" b="1" dirty="0"/>
              <a:t>construcción colectiva de conocimiento </a:t>
            </a:r>
            <a:r>
              <a:rPr lang="es-ES" sz="1100" dirty="0"/>
              <a:t>habrá cumplido su propósito. ... Efectivamente, las </a:t>
            </a:r>
            <a:r>
              <a:rPr lang="es-ES" sz="1100" b="1" dirty="0"/>
              <a:t>Grandes Preguntas </a:t>
            </a:r>
            <a:r>
              <a:rPr lang="es-ES" sz="1100" dirty="0"/>
              <a:t>son preguntas </a:t>
            </a:r>
            <a:r>
              <a:rPr lang="es-ES" sz="1100" b="1" dirty="0"/>
              <a:t>esenciales </a:t>
            </a:r>
            <a:r>
              <a:rPr lang="es-ES" sz="1100" dirty="0"/>
              <a:t>que: son </a:t>
            </a:r>
            <a:r>
              <a:rPr lang="es-ES" sz="1100" b="1" dirty="0"/>
              <a:t>abiertas</a:t>
            </a:r>
            <a:r>
              <a:rPr lang="es-ES" sz="1100" dirty="0"/>
              <a:t>; </a:t>
            </a:r>
            <a:r>
              <a:rPr lang="es-ES" sz="1100" b="1" dirty="0"/>
              <a:t>sin simple “respuesta correcta” y sin respuestas de “sí / no”.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69636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20345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3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42eb61d9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42eb61d9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723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5309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56477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09896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40211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42eb61d9d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442eb61d9d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40028d78e_2_9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40028d78e_2_9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40028d78e_2_9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40028d78e_2_9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135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74aaae02b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74aaae02b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74aaae02b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74aaae02b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42eb61d9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42eb61d9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09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 idx="2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3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ctrTitle" idx="4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5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6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ctrTitle" idx="7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8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9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3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ctrTitle" idx="14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5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_NUMBER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1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2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4696275" y="2300600"/>
            <a:ext cx="30555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1"/>
          </p:nvPr>
        </p:nvSpPr>
        <p:spPr>
          <a:xfrm>
            <a:off x="4696275" y="3786600"/>
            <a:ext cx="2770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bg>
      <p:bgPr>
        <a:solidFill>
          <a:srgbClr val="D2D7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104D3FB-E396-9A42-8897-C84B6BA2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0C9A7-02CF-3341-AA34-668280B836AF}" type="datetime1">
              <a:rPr lang="es-ES"/>
              <a:pPr>
                <a:defRPr/>
              </a:pPr>
              <a:t>14/09/2021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617DD48-B39C-FB49-8E03-4D8693E9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Copyright @ M.Carmen Fonseca-Mora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60EA83A-5A63-4B47-B211-9E362750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B33E-17F5-0443-9B4F-1457FE3809A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14111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0E870F2-1AE1-D24F-884B-1AD51C330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6A538-002F-7042-8FCF-E16C13AF2889}" type="datetime1">
              <a:rPr lang="es-ES"/>
              <a:pPr>
                <a:defRPr/>
              </a:pPr>
              <a:t>14/09/2021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EA69054-922B-5C40-A3E8-D9F92625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Copyright @ M.Carmen Fonseca-Mora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35880B6-3B1A-8F4D-AE0F-100A1671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4A4C-EA44-B64F-B0E6-51BD5B27DA7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4484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3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4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5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6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7" hasCustomPrompt="1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9" hasCustomPrompt="1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Square with title and text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41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2074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20748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7200" y="4056063"/>
            <a:ext cx="8229600" cy="20748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3 Marcador de fecha">
            <a:extLst>
              <a:ext uri="{FF2B5EF4-FFF2-40B4-BE49-F238E27FC236}">
                <a16:creationId xmlns:a16="http://schemas.microsoft.com/office/drawing/2014/main" id="{3980B25E-5153-D843-B02E-C0520ABD9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0FD30-B81D-DD4E-9F52-E223463774B4}" type="datetime1">
              <a:rPr lang="es-ES"/>
              <a:pPr>
                <a:defRPr/>
              </a:pPr>
              <a:t>14/09/2021</a:t>
            </a:fld>
            <a:endParaRPr lang="es-ES"/>
          </a:p>
        </p:txBody>
      </p:sp>
      <p:sp>
        <p:nvSpPr>
          <p:cNvPr id="7" name="4 Marcador de pie de página">
            <a:extLst>
              <a:ext uri="{FF2B5EF4-FFF2-40B4-BE49-F238E27FC236}">
                <a16:creationId xmlns:a16="http://schemas.microsoft.com/office/drawing/2014/main" id="{C58200AF-5FA4-444A-B9F8-6AD8C3C7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Copyright @ M.Carmen Fonseca-Mora</a:t>
            </a:r>
          </a:p>
        </p:txBody>
      </p:sp>
      <p:sp>
        <p:nvSpPr>
          <p:cNvPr id="8" name="5 Marcador de número de diapositiva">
            <a:extLst>
              <a:ext uri="{FF2B5EF4-FFF2-40B4-BE49-F238E27FC236}">
                <a16:creationId xmlns:a16="http://schemas.microsoft.com/office/drawing/2014/main" id="{873A1654-8C8F-714F-9172-EAFCB10C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DBED4-9A65-AF48-925C-5A9308CE16A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373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29ABCF1-AAA3-424D-B52B-8FE06F92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B802-15FF-5A4B-BBFD-2A290569FD25}" type="datetime1">
              <a:rPr lang="es-ES"/>
              <a:pPr>
                <a:defRPr/>
              </a:pPr>
              <a:t>14/09/2021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EF6F433E-8E01-1F4F-B954-0BC83C8F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Copyright @ M.Carmen Fonseca-Mora</a:t>
            </a: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5AC5CEF-54CB-A342-921F-6D0DF0DC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105D1-3DD2-C74B-9BDA-6EBB92A583C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8352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BB2BA580-861E-F348-8E73-47F38949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46471-1605-404E-B4ED-92A745EC9356}" type="datetime1">
              <a:rPr lang="es-ES"/>
              <a:pPr>
                <a:defRPr/>
              </a:pPr>
              <a:t>14/09/2021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69A36432-579D-E549-9C3B-E4422A2E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Copyright @ M.Carmen Fonseca-Mora</a:t>
            </a:r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589D89B6-A7AD-4B41-B518-057140F2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CAB5-C365-2B40-95FD-73D46924616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79536064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2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ubTitle" idx="1"/>
          </p:nvPr>
        </p:nvSpPr>
        <p:spPr>
          <a:xfrm>
            <a:off x="1113229" y="2902667"/>
            <a:ext cx="310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ctrTitle" idx="2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3"/>
          </p:nvPr>
        </p:nvSpPr>
        <p:spPr>
          <a:xfrm>
            <a:off x="4818379" y="2902667"/>
            <a:ext cx="3101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idx="4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4" r:id="rId13"/>
    <p:sldLayoutId id="2147483665" r:id="rId14"/>
    <p:sldLayoutId id="2147483667" r:id="rId15"/>
    <p:sldLayoutId id="2147483669" r:id="rId16"/>
    <p:sldLayoutId id="2147483671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tiff"/><Relationship Id="rId5" Type="http://schemas.openxmlformats.org/officeDocument/2006/relationships/hyperlink" Target="http://www.uhu.es/innovacion_docente/Recursos/ONUPEDIA_MANUAL.pdf" TargetMode="External"/><Relationship Id="rId4" Type="http://schemas.openxmlformats.org/officeDocument/2006/relationships/image" Target="../media/image3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2.tif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sgo.com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7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231" name="Google Shape;231;p57"/>
          <p:cNvSpPr txBox="1"/>
          <p:nvPr/>
        </p:nvSpPr>
        <p:spPr>
          <a:xfrm>
            <a:off x="1196599" y="1681175"/>
            <a:ext cx="6817847" cy="24696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/>
            <a:r>
              <a:rPr lang="es-ES" sz="3400" b="1" dirty="0">
                <a:solidFill>
                  <a:srgbClr val="434343"/>
                </a:solidFill>
              </a:rPr>
              <a:t>Factores afectivos y emocionales que optimizan el aprendizaje online</a:t>
            </a:r>
            <a:endParaRPr sz="3400" b="1" dirty="0">
              <a:solidFill>
                <a:srgbClr val="434343"/>
              </a:solidFill>
            </a:endParaRPr>
          </a:p>
        </p:txBody>
      </p:sp>
      <p:sp>
        <p:nvSpPr>
          <p:cNvPr id="232" name="Google Shape;232;p57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FFFF"/>
                </a:solidFill>
              </a:rPr>
              <a:t>Ponente: M.Carmen Fonseca-Mora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Conductora: María Sánchez (Innovación UNIA)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Fecha: 20/09/2021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33" name="Google Shape;233;p57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8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234" name="Google Shape;23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7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Webinars sobre e-learning, innovación y competencias digitales. Plan de formación y apoyo al profesorado 2021-22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</p:txBody>
      </p:sp>
      <p:pic>
        <p:nvPicPr>
          <p:cNvPr id="236" name="Google Shape;23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5"/>
          <p:cNvSpPr/>
          <p:nvPr/>
        </p:nvSpPr>
        <p:spPr>
          <a:xfrm>
            <a:off x="4598700" y="2280621"/>
            <a:ext cx="4244086" cy="3830929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4" name="Google Shape;314;p65"/>
          <p:cNvCxnSpPr/>
          <p:nvPr/>
        </p:nvCxnSpPr>
        <p:spPr>
          <a:xfrm>
            <a:off x="7378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Google Shape;315;p65"/>
          <p:cNvSpPr txBox="1">
            <a:spLocks noGrp="1"/>
          </p:cNvSpPr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/>
              <a:t>Dimensiones para la evaluación de estímulos</a:t>
            </a:r>
            <a:endParaRPr b="1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E7A21FE1-6634-E74C-8CA2-48E96FB61757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598700" y="2412235"/>
            <a:ext cx="4244086" cy="276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Novedad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Agrado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Adecuación a metas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Capacidad de afrontamiento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/>
                </a:solidFill>
              </a:rPr>
              <a:t>Imagen Social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EE4B45-6A7A-5842-8263-2C1DD6501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49" y="2280621"/>
            <a:ext cx="3402063" cy="38309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790495-50DF-964D-B8A0-E89512793B88}"/>
              </a:ext>
            </a:extLst>
          </p:cNvPr>
          <p:cNvSpPr txBox="1"/>
          <p:nvPr/>
        </p:nvSpPr>
        <p:spPr>
          <a:xfrm>
            <a:off x="5690795" y="6228679"/>
            <a:ext cx="2700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Scherer</a:t>
            </a:r>
            <a:r>
              <a:rPr lang="es-ES" dirty="0"/>
              <a:t>, 1988/ Schumann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9" name="Google Shape;289;p62"/>
          <p:cNvSpPr txBox="1">
            <a:spLocks noGrp="1"/>
          </p:cNvSpPr>
          <p:nvPr>
            <p:ph type="subTitle" idx="1"/>
          </p:nvPr>
        </p:nvSpPr>
        <p:spPr>
          <a:xfrm>
            <a:off x="4598900" y="3957590"/>
            <a:ext cx="3543236" cy="8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/>
              <a:t>U</a:t>
            </a:r>
            <a:r>
              <a:rPr lang="es" sz="1600" dirty="0"/>
              <a:t>na perspectiva </a:t>
            </a:r>
            <a:r>
              <a:rPr lang="es" sz="1600" dirty="0" smtClean="0"/>
              <a:t>desde </a:t>
            </a:r>
            <a:r>
              <a:rPr lang="es" sz="1600" dirty="0"/>
              <a:t>la psicología</a:t>
            </a:r>
            <a:endParaRPr sz="1600" dirty="0"/>
          </a:p>
        </p:txBody>
      </p:sp>
      <p:sp>
        <p:nvSpPr>
          <p:cNvPr id="6" name="Google Shape;257;p59">
            <a:extLst>
              <a:ext uri="{FF2B5EF4-FFF2-40B4-BE49-F238E27FC236}">
                <a16:creationId xmlns:a16="http://schemas.microsoft.com/office/drawing/2014/main" id="{5C728951-D024-7F4D-9150-0585769FE83C}"/>
              </a:ext>
            </a:extLst>
          </p:cNvPr>
          <p:cNvSpPr txBox="1">
            <a:spLocks/>
          </p:cNvSpPr>
          <p:nvPr/>
        </p:nvSpPr>
        <p:spPr>
          <a:xfrm>
            <a:off x="4598900" y="2672556"/>
            <a:ext cx="4232104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400" b="1" dirty="0" smtClean="0">
                <a:solidFill>
                  <a:srgbClr val="434343"/>
                </a:solidFill>
              </a:rPr>
              <a:t>2. Factores </a:t>
            </a:r>
            <a:r>
              <a:rPr lang="es-ES" sz="2400" b="1" dirty="0">
                <a:solidFill>
                  <a:srgbClr val="434343"/>
                </a:solidFill>
              </a:rPr>
              <a:t>afectivos individuales </a:t>
            </a:r>
            <a:br>
              <a:rPr lang="es-ES" sz="2400" b="1" dirty="0">
                <a:solidFill>
                  <a:srgbClr val="434343"/>
                </a:solidFill>
              </a:rPr>
            </a:br>
            <a:r>
              <a:rPr lang="es-ES" sz="2400" b="1" dirty="0">
                <a:solidFill>
                  <a:srgbClr val="434343"/>
                </a:solidFill>
              </a:rPr>
              <a:t>y relacionales</a:t>
            </a:r>
          </a:p>
        </p:txBody>
      </p:sp>
    </p:spTree>
    <p:extLst>
      <p:ext uri="{BB962C8B-B14F-4D97-AF65-F5344CB8AC3E}">
        <p14:creationId xmlns:p14="http://schemas.microsoft.com/office/powerpoint/2010/main" val="33032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4"/>
          <p:cNvSpPr/>
          <p:nvPr/>
        </p:nvSpPr>
        <p:spPr>
          <a:xfrm>
            <a:off x="406950" y="545800"/>
            <a:ext cx="8543412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title" idx="4"/>
          </p:nvPr>
        </p:nvSpPr>
        <p:spPr>
          <a:xfrm>
            <a:off x="406950" y="545800"/>
            <a:ext cx="8474500" cy="1065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ES" sz="2400" dirty="0" err="1"/>
              <a:t>One</a:t>
            </a:r>
            <a:r>
              <a:rPr lang="es-ES" sz="2400" dirty="0"/>
              <a:t> </a:t>
            </a:r>
            <a:r>
              <a:rPr lang="es-ES" sz="2400" dirty="0" err="1"/>
              <a:t>size</a:t>
            </a:r>
            <a:r>
              <a:rPr lang="es-ES" sz="2400" dirty="0"/>
              <a:t> </a:t>
            </a:r>
            <a:r>
              <a:rPr lang="es-ES" sz="2400" dirty="0" err="1"/>
              <a:t>does</a:t>
            </a:r>
            <a:r>
              <a:rPr lang="es-ES" sz="2400" dirty="0"/>
              <a:t>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fit</a:t>
            </a:r>
            <a:r>
              <a:rPr lang="es-ES" sz="2400" dirty="0"/>
              <a:t> </a:t>
            </a:r>
            <a:r>
              <a:rPr lang="es-ES" sz="2400" dirty="0" err="1"/>
              <a:t>all</a:t>
            </a:r>
            <a:r>
              <a:rPr lang="es-ES" sz="2400" dirty="0"/>
              <a:t>//la misma talla no sirve para </a:t>
            </a:r>
            <a:r>
              <a:rPr lang="es-ES" sz="2400" dirty="0" err="1"/>
              <a:t>tod@s</a:t>
            </a:r>
            <a:r>
              <a:rPr lang="es-ES" sz="2400" dirty="0"/>
              <a:t> (</a:t>
            </a:r>
            <a:r>
              <a:rPr lang="es-ES" sz="2400" dirty="0" err="1"/>
              <a:t>Griffiths</a:t>
            </a:r>
            <a:r>
              <a:rPr lang="es-ES" sz="2400" dirty="0"/>
              <a:t>, 2015)</a:t>
            </a:r>
            <a:endParaRPr sz="2400" dirty="0">
              <a:solidFill>
                <a:srgbClr val="434343"/>
              </a:solidFill>
            </a:endParaRPr>
          </a:p>
        </p:txBody>
      </p:sp>
      <p:cxnSp>
        <p:nvCxnSpPr>
          <p:cNvPr id="308" name="Google Shape;308;p64"/>
          <p:cNvCxnSpPr/>
          <p:nvPr/>
        </p:nvCxnSpPr>
        <p:spPr>
          <a:xfrm>
            <a:off x="4570285" y="2588567"/>
            <a:ext cx="0" cy="2570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3 Marcador de contenido" descr="joe-shillington-240205.jpg">
            <a:extLst>
              <a:ext uri="{FF2B5EF4-FFF2-40B4-BE49-F238E27FC236}">
                <a16:creationId xmlns:a16="http://schemas.microsoft.com/office/drawing/2014/main" id="{105D7A41-A519-2540-BE80-D2D83E4E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477" y="1679162"/>
            <a:ext cx="7764357" cy="4388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1"/>
          <p:cNvSpPr/>
          <p:nvPr/>
        </p:nvSpPr>
        <p:spPr>
          <a:xfrm>
            <a:off x="1172584" y="1190000"/>
            <a:ext cx="6575716" cy="4178066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1"/>
          <p:cNvSpPr txBox="1">
            <a:spLocks noGrp="1"/>
          </p:cNvSpPr>
          <p:nvPr>
            <p:ph type="subTitle" idx="1"/>
          </p:nvPr>
        </p:nvSpPr>
        <p:spPr>
          <a:xfrm>
            <a:off x="1635162" y="1578799"/>
            <a:ext cx="5841403" cy="3574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s" sz="27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“El éxito [en el aprendizaje] depende menos de los materiales, las técnicas y […] los análisis y más de lo que ocurre </a:t>
            </a:r>
            <a:r>
              <a:rPr lang="es" sz="2700" dirty="0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DENTRO DE </a:t>
            </a:r>
            <a:r>
              <a:rPr lang="es" sz="27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s" sz="2700" dirty="0">
                <a:solidFill>
                  <a:schemeClr val="accent3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ENTRE</a:t>
            </a:r>
            <a:r>
              <a:rPr lang="es" sz="27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las personas en el aula”.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</a:pPr>
            <a:endParaRPr sz="2700" i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1"/>
          <p:cNvSpPr txBox="1">
            <a:spLocks noGrp="1"/>
          </p:cNvSpPr>
          <p:nvPr>
            <p:ph type="subTitle" idx="2"/>
          </p:nvPr>
        </p:nvSpPr>
        <p:spPr>
          <a:xfrm>
            <a:off x="1808414" y="4284527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—Earl Stevick 1980, p.4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88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9"/>
          <p:cNvSpPr txBox="1">
            <a:spLocks noGrp="1"/>
          </p:cNvSpPr>
          <p:nvPr>
            <p:ph type="title" idx="6"/>
          </p:nvPr>
        </p:nvSpPr>
        <p:spPr>
          <a:xfrm>
            <a:off x="735750" y="611068"/>
            <a:ext cx="7672500" cy="8413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>
                <a:solidFill>
                  <a:srgbClr val="434343"/>
                </a:solidFill>
              </a:rPr>
              <a:t/>
            </a:r>
            <a:br>
              <a:rPr lang="es-ES" dirty="0">
                <a:solidFill>
                  <a:srgbClr val="434343"/>
                </a:solidFill>
              </a:rPr>
            </a:br>
            <a:r>
              <a:rPr lang="es-ES" dirty="0">
                <a:solidFill>
                  <a:srgbClr val="434343"/>
                </a:solidFill>
              </a:rPr>
              <a:t/>
            </a:r>
            <a:br>
              <a:rPr lang="es-ES" dirty="0">
                <a:solidFill>
                  <a:srgbClr val="434343"/>
                </a:solidFill>
              </a:rPr>
            </a:br>
            <a:r>
              <a:rPr lang="es-ES" sz="2400" dirty="0">
                <a:solidFill>
                  <a:srgbClr val="434343"/>
                </a:solidFill>
              </a:rPr>
              <a:t>Factores afectivos individuales </a:t>
            </a:r>
            <a:r>
              <a:rPr lang="es-ES" sz="2400" dirty="0" smtClean="0">
                <a:solidFill>
                  <a:srgbClr val="434343"/>
                </a:solidFill>
              </a:rPr>
              <a:t/>
            </a:r>
            <a:br>
              <a:rPr lang="es-ES" sz="2400" dirty="0" smtClean="0">
                <a:solidFill>
                  <a:srgbClr val="434343"/>
                </a:solidFill>
              </a:rPr>
            </a:br>
            <a:r>
              <a:rPr lang="es-ES" sz="2000" dirty="0" smtClean="0">
                <a:solidFill>
                  <a:schemeClr val="tx1"/>
                </a:solidFill>
              </a:rPr>
              <a:t>(</a:t>
            </a:r>
            <a:r>
              <a:rPr lang="es-ES" sz="2000" dirty="0">
                <a:solidFill>
                  <a:schemeClr val="tx1"/>
                </a:solidFill>
              </a:rPr>
              <a:t>ERIC, 10 septiembre 2021)</a:t>
            </a:r>
            <a:endParaRPr sz="2000" dirty="0">
              <a:solidFill>
                <a:srgbClr val="434343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FCBD89-E012-574A-AA2F-D0E91D212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407602"/>
              </p:ext>
            </p:extLst>
          </p:nvPr>
        </p:nvGraphicFramePr>
        <p:xfrm>
          <a:off x="1043968" y="1452386"/>
          <a:ext cx="6895176" cy="4636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76" name="Google Shape;576;p79"/>
          <p:cNvSpPr txBox="1">
            <a:spLocks noGrp="1"/>
          </p:cNvSpPr>
          <p:nvPr>
            <p:ph type="ctrTitle" idx="4"/>
          </p:nvPr>
        </p:nvSpPr>
        <p:spPr>
          <a:xfrm>
            <a:off x="6371496" y="5331814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Identidad, tolerancia a la ambigüedad, etc.</a:t>
            </a:r>
            <a:endParaRPr dirty="0"/>
          </a:p>
        </p:txBody>
      </p:sp>
      <p:cxnSp>
        <p:nvCxnSpPr>
          <p:cNvPr id="580" name="Google Shape;580;p79"/>
          <p:cNvCxnSpPr/>
          <p:nvPr/>
        </p:nvCxnSpPr>
        <p:spPr>
          <a:xfrm>
            <a:off x="4233900" y="1722567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9635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>
            <a:extLst>
              <a:ext uri="{FF2B5EF4-FFF2-40B4-BE49-F238E27FC236}">
                <a16:creationId xmlns:a16="http://schemas.microsoft.com/office/drawing/2014/main" id="{49946735-D4B5-7743-8C9B-50A0792DE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43" y="366845"/>
            <a:ext cx="7047300" cy="643200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ctr" eaLnBrk="1" hangingPunct="1"/>
            <a:r>
              <a:rPr lang="es-ES" altLang="es-ES" dirty="0"/>
              <a:t>Las creencias sobre el aprendizaje</a:t>
            </a:r>
          </a:p>
        </p:txBody>
      </p:sp>
      <p:sp>
        <p:nvSpPr>
          <p:cNvPr id="27651" name="2 Marcador de contenido">
            <a:extLst>
              <a:ext uri="{FF2B5EF4-FFF2-40B4-BE49-F238E27FC236}">
                <a16:creationId xmlns:a16="http://schemas.microsoft.com/office/drawing/2014/main" id="{7E84CD6A-9AE8-BC4A-81B9-A77FB4BA6B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S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s-ES" altLang="es-ES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6A752B4-BACF-904B-B8DB-4DA0D229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95A38F-3E7F-684E-AAC8-DCD46A0B3D97}"/>
              </a:ext>
            </a:extLst>
          </p:cNvPr>
          <p:cNvSpPr txBox="1"/>
          <p:nvPr/>
        </p:nvSpPr>
        <p:spPr>
          <a:xfrm>
            <a:off x="1180901" y="6146076"/>
            <a:ext cx="704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Richardson, V. (1996). </a:t>
            </a:r>
            <a:r>
              <a:rPr lang="es-ES" sz="1200" dirty="0" err="1"/>
              <a:t>The</a:t>
            </a:r>
            <a:r>
              <a:rPr lang="es-ES" sz="1200" dirty="0"/>
              <a:t> role of </a:t>
            </a:r>
            <a:r>
              <a:rPr lang="es-ES" sz="1200" dirty="0" err="1"/>
              <a:t>attitudes</a:t>
            </a:r>
            <a:r>
              <a:rPr lang="es-ES" sz="1200" dirty="0"/>
              <a:t> and </a:t>
            </a:r>
            <a:r>
              <a:rPr lang="es-ES" sz="1200" dirty="0" err="1"/>
              <a:t>beliefs</a:t>
            </a:r>
            <a:r>
              <a:rPr lang="es-ES" sz="1200" dirty="0"/>
              <a:t> in </a:t>
            </a:r>
            <a:r>
              <a:rPr lang="es-ES" sz="1200" dirty="0" err="1"/>
              <a:t>learning</a:t>
            </a:r>
            <a:r>
              <a:rPr lang="es-ES" sz="1200" dirty="0"/>
              <a:t> to </a:t>
            </a:r>
            <a:r>
              <a:rPr lang="es-ES" sz="1200" dirty="0" err="1"/>
              <a:t>teach</a:t>
            </a:r>
            <a:r>
              <a:rPr lang="es-ES" sz="1200" dirty="0"/>
              <a:t>. </a:t>
            </a:r>
            <a:r>
              <a:rPr lang="es-ES" sz="1200" i="1" dirty="0" err="1"/>
              <a:t>Handbook</a:t>
            </a:r>
            <a:r>
              <a:rPr lang="es-ES" sz="1200" i="1" dirty="0"/>
              <a:t> of </a:t>
            </a:r>
            <a:r>
              <a:rPr lang="es-ES" sz="1200" i="1" dirty="0" err="1"/>
              <a:t>research</a:t>
            </a:r>
            <a:r>
              <a:rPr lang="es-ES" sz="1200" i="1" dirty="0"/>
              <a:t> </a:t>
            </a:r>
            <a:r>
              <a:rPr lang="es-ES" sz="1200" i="1" dirty="0" err="1"/>
              <a:t>on</a:t>
            </a:r>
            <a:r>
              <a:rPr lang="es-ES" sz="1200" i="1" dirty="0"/>
              <a:t> </a:t>
            </a:r>
            <a:r>
              <a:rPr lang="es-ES" sz="1200" i="1" dirty="0" err="1"/>
              <a:t>teacher</a:t>
            </a:r>
            <a:r>
              <a:rPr lang="es-ES" sz="1200" i="1" dirty="0"/>
              <a:t> </a:t>
            </a:r>
            <a:r>
              <a:rPr lang="es-ES" sz="1200" i="1" dirty="0" err="1"/>
              <a:t>education</a:t>
            </a:r>
            <a:r>
              <a:rPr lang="es-ES" sz="1200" dirty="0"/>
              <a:t>, </a:t>
            </a:r>
            <a:r>
              <a:rPr lang="es-ES" sz="1200" i="1" dirty="0"/>
              <a:t>2</a:t>
            </a:r>
            <a:r>
              <a:rPr lang="es-ES" sz="1200" dirty="0"/>
              <a:t>(102-119), 273-290.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650095352"/>
              </p:ext>
            </p:extLst>
          </p:nvPr>
        </p:nvGraphicFramePr>
        <p:xfrm>
          <a:off x="346118" y="1240323"/>
          <a:ext cx="8308995" cy="488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47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>
            <a:extLst>
              <a:ext uri="{FF2B5EF4-FFF2-40B4-BE49-F238E27FC236}">
                <a16:creationId xmlns:a16="http://schemas.microsoft.com/office/drawing/2014/main" id="{49946735-D4B5-7743-8C9B-50A0792DE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8" y="365760"/>
            <a:ext cx="7893977" cy="634701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ctr" eaLnBrk="1" hangingPunct="1"/>
            <a:r>
              <a:rPr lang="es-ES" altLang="es-ES" dirty="0"/>
              <a:t>Las creencias sobre el aprendizaje</a:t>
            </a:r>
          </a:p>
        </p:txBody>
      </p:sp>
      <p:sp>
        <p:nvSpPr>
          <p:cNvPr id="27651" name="2 Marcador de contenido">
            <a:extLst>
              <a:ext uri="{FF2B5EF4-FFF2-40B4-BE49-F238E27FC236}">
                <a16:creationId xmlns:a16="http://schemas.microsoft.com/office/drawing/2014/main" id="{7E84CD6A-9AE8-BC4A-81B9-A77FB4BA6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3455" y="1472367"/>
            <a:ext cx="3606600" cy="25893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S" dirty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s-ES" altLang="es-ES" dirty="0"/>
          </a:p>
        </p:txBody>
      </p:sp>
      <p:sp>
        <p:nvSpPr>
          <p:cNvPr id="27652" name="3 Marcador de contenido">
            <a:extLst>
              <a:ext uri="{FF2B5EF4-FFF2-40B4-BE49-F238E27FC236}">
                <a16:creationId xmlns:a16="http://schemas.microsoft.com/office/drawing/2014/main" id="{4F441DEA-CA61-0945-851B-88A44FDF9D3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48640" y="1198526"/>
            <a:ext cx="3970663" cy="2211648"/>
          </a:xfrm>
        </p:spPr>
        <p:txBody>
          <a:bodyPr/>
          <a:lstStyle/>
          <a:p>
            <a:pPr marL="139700" indent="0" eaLnBrk="1" hangingPunct="1">
              <a:buNone/>
            </a:pPr>
            <a:r>
              <a:rPr lang="es-ES" altLang="es-ES" sz="2000" b="1" dirty="0">
                <a:solidFill>
                  <a:schemeClr val="bg2"/>
                </a:solidFill>
              </a:rPr>
              <a:t>CREENCIAS epistémicas:</a:t>
            </a:r>
          </a:p>
          <a:p>
            <a:pPr marL="139700" indent="0" eaLnBrk="1" hangingPunct="1">
              <a:buNone/>
            </a:pPr>
            <a:endParaRPr lang="es-ES" altLang="es-ES" sz="2400" b="1" dirty="0">
              <a:solidFill>
                <a:schemeClr val="bg2"/>
              </a:solidFill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2"/>
                </a:solidFill>
              </a:rPr>
              <a:t>Aprendizaje-colaborativo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2"/>
                </a:solidFill>
              </a:rPr>
              <a:t>Construcción del conocimiento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2"/>
                </a:solidFill>
              </a:rPr>
              <a:t>Valor de la </a:t>
            </a:r>
            <a:r>
              <a:rPr lang="es-ES" sz="1800" dirty="0" err="1">
                <a:solidFill>
                  <a:schemeClr val="bg2"/>
                </a:solidFill>
              </a:rPr>
              <a:t>metacognición</a:t>
            </a:r>
            <a:endParaRPr lang="es-ES" sz="1800" dirty="0">
              <a:solidFill>
                <a:schemeClr val="bg2"/>
              </a:solidFill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2"/>
                </a:solidFill>
              </a:rPr>
              <a:t>Conocimiento específico 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2"/>
                </a:solidFill>
              </a:rPr>
              <a:t>Valor práctico</a:t>
            </a:r>
            <a:endParaRPr lang="es-ES" altLang="es-ES" sz="1800" b="1" dirty="0">
              <a:solidFill>
                <a:schemeClr val="bg2"/>
              </a:solidFill>
            </a:endParaRPr>
          </a:p>
          <a:p>
            <a:pPr marL="139700" indent="0" eaLnBrk="1" hangingPunct="1">
              <a:buNone/>
            </a:pPr>
            <a:endParaRPr lang="es-ES" altLang="es-ES" sz="2400" b="1" dirty="0"/>
          </a:p>
          <a:p>
            <a:endParaRPr lang="es-ES" altLang="es-ES" sz="24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95A38F-3E7F-684E-AAC8-DCD46A0B3D97}"/>
              </a:ext>
            </a:extLst>
          </p:cNvPr>
          <p:cNvSpPr txBox="1"/>
          <p:nvPr/>
        </p:nvSpPr>
        <p:spPr>
          <a:xfrm>
            <a:off x="972671" y="6086134"/>
            <a:ext cx="739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>
                <a:solidFill>
                  <a:schemeClr val="bg2"/>
                </a:solidFill>
              </a:rPr>
              <a:t>Lonka</a:t>
            </a:r>
            <a:r>
              <a:rPr lang="es-ES" sz="1200" dirty="0">
                <a:solidFill>
                  <a:schemeClr val="bg2"/>
                </a:solidFill>
              </a:rPr>
              <a:t>, K., </a:t>
            </a:r>
            <a:r>
              <a:rPr lang="es-ES" sz="1200" dirty="0" err="1">
                <a:solidFill>
                  <a:schemeClr val="bg2"/>
                </a:solidFill>
              </a:rPr>
              <a:t>Ketonen</a:t>
            </a:r>
            <a:r>
              <a:rPr lang="es-ES" sz="1200" dirty="0">
                <a:solidFill>
                  <a:schemeClr val="bg2"/>
                </a:solidFill>
              </a:rPr>
              <a:t>, E., &amp; </a:t>
            </a:r>
            <a:r>
              <a:rPr lang="es-ES" sz="1200" dirty="0" err="1">
                <a:solidFill>
                  <a:schemeClr val="bg2"/>
                </a:solidFill>
              </a:rPr>
              <a:t>Vermunt</a:t>
            </a:r>
            <a:r>
              <a:rPr lang="es-ES" sz="1200" dirty="0">
                <a:solidFill>
                  <a:schemeClr val="bg2"/>
                </a:solidFill>
              </a:rPr>
              <a:t>, J. D. (2021). </a:t>
            </a:r>
            <a:r>
              <a:rPr lang="es-ES" sz="1200" dirty="0" err="1">
                <a:solidFill>
                  <a:schemeClr val="bg2"/>
                </a:solidFill>
              </a:rPr>
              <a:t>University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students</a:t>
            </a:r>
            <a:r>
              <a:rPr lang="es-ES" sz="1200" dirty="0">
                <a:solidFill>
                  <a:schemeClr val="bg2"/>
                </a:solidFill>
              </a:rPr>
              <a:t>’ </a:t>
            </a:r>
            <a:r>
              <a:rPr lang="es-ES" sz="1200" dirty="0" err="1">
                <a:solidFill>
                  <a:schemeClr val="bg2"/>
                </a:solidFill>
              </a:rPr>
              <a:t>epistemic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profiles</a:t>
            </a:r>
            <a:r>
              <a:rPr lang="es-ES" sz="1200" dirty="0">
                <a:solidFill>
                  <a:schemeClr val="bg2"/>
                </a:solidFill>
              </a:rPr>
              <a:t>, </a:t>
            </a:r>
            <a:r>
              <a:rPr lang="es-ES" sz="1200" dirty="0" err="1">
                <a:solidFill>
                  <a:schemeClr val="bg2"/>
                </a:solidFill>
              </a:rPr>
              <a:t>conceptions</a:t>
            </a:r>
            <a:r>
              <a:rPr lang="es-ES" sz="1200" dirty="0">
                <a:solidFill>
                  <a:schemeClr val="bg2"/>
                </a:solidFill>
              </a:rPr>
              <a:t> of </a:t>
            </a:r>
            <a:r>
              <a:rPr lang="es-ES" sz="1200" dirty="0" err="1">
                <a:solidFill>
                  <a:schemeClr val="bg2"/>
                </a:solidFill>
              </a:rPr>
              <a:t>learning</a:t>
            </a:r>
            <a:r>
              <a:rPr lang="es-ES" sz="1200" dirty="0">
                <a:solidFill>
                  <a:schemeClr val="bg2"/>
                </a:solidFill>
              </a:rPr>
              <a:t>, and </a:t>
            </a:r>
            <a:r>
              <a:rPr lang="es-ES" sz="1200" dirty="0" err="1">
                <a:solidFill>
                  <a:schemeClr val="bg2"/>
                </a:solidFill>
              </a:rPr>
              <a:t>academic</a:t>
            </a:r>
            <a:r>
              <a:rPr lang="es-ES" sz="1200" dirty="0">
                <a:solidFill>
                  <a:schemeClr val="bg2"/>
                </a:solidFill>
              </a:rPr>
              <a:t> performance. </a:t>
            </a:r>
            <a:r>
              <a:rPr lang="es-ES" sz="1200" i="1" dirty="0" err="1">
                <a:solidFill>
                  <a:schemeClr val="bg2"/>
                </a:solidFill>
              </a:rPr>
              <a:t>Higher</a:t>
            </a:r>
            <a:r>
              <a:rPr lang="es-ES" sz="1200" i="1" dirty="0">
                <a:solidFill>
                  <a:schemeClr val="bg2"/>
                </a:solidFill>
              </a:rPr>
              <a:t> </a:t>
            </a:r>
            <a:r>
              <a:rPr lang="es-ES" sz="1200" i="1" dirty="0" err="1">
                <a:solidFill>
                  <a:schemeClr val="bg2"/>
                </a:solidFill>
              </a:rPr>
              <a:t>Education</a:t>
            </a:r>
            <a:r>
              <a:rPr lang="es-ES" sz="1200" dirty="0">
                <a:solidFill>
                  <a:schemeClr val="bg2"/>
                </a:solidFill>
              </a:rPr>
              <a:t>, </a:t>
            </a:r>
            <a:r>
              <a:rPr lang="es-ES" sz="1200" i="1" dirty="0">
                <a:solidFill>
                  <a:schemeClr val="bg2"/>
                </a:solidFill>
              </a:rPr>
              <a:t>81</a:t>
            </a:r>
            <a:r>
              <a:rPr lang="es-ES" sz="1200" dirty="0">
                <a:solidFill>
                  <a:schemeClr val="bg2"/>
                </a:solidFill>
              </a:rPr>
              <a:t>(4), 775-793. https://</a:t>
            </a:r>
            <a:r>
              <a:rPr lang="es-ES" sz="1200" dirty="0" err="1">
                <a:solidFill>
                  <a:schemeClr val="bg2"/>
                </a:solidFill>
              </a:rPr>
              <a:t>link.springer.com</a:t>
            </a:r>
            <a:r>
              <a:rPr lang="es-ES" sz="1200" dirty="0">
                <a:solidFill>
                  <a:schemeClr val="bg2"/>
                </a:solidFill>
              </a:rPr>
              <a:t>/</a:t>
            </a:r>
            <a:r>
              <a:rPr lang="es-ES" sz="1200" dirty="0" err="1">
                <a:solidFill>
                  <a:schemeClr val="bg2"/>
                </a:solidFill>
              </a:rPr>
              <a:t>article</a:t>
            </a:r>
            <a:r>
              <a:rPr lang="es-ES" sz="1200" dirty="0">
                <a:solidFill>
                  <a:schemeClr val="bg2"/>
                </a:solidFill>
              </a:rPr>
              <a:t>/10.1007/s10734-020-00575-6 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8F22F46-1B5D-CB4F-B47D-4D264DD96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69467"/>
              </p:ext>
            </p:extLst>
          </p:nvPr>
        </p:nvGraphicFramePr>
        <p:xfrm>
          <a:off x="972671" y="3676421"/>
          <a:ext cx="7368989" cy="2454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C582BA7-8E12-5E45-ACBF-616E01D505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6405" y="1338488"/>
            <a:ext cx="30607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>
            <a:extLst>
              <a:ext uri="{FF2B5EF4-FFF2-40B4-BE49-F238E27FC236}">
                <a16:creationId xmlns:a16="http://schemas.microsoft.com/office/drawing/2014/main" id="{49946735-D4B5-7743-8C9B-50A0792DE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50" y="547915"/>
            <a:ext cx="7047300" cy="643200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ctr" eaLnBrk="1" hangingPunct="1"/>
            <a:r>
              <a:rPr lang="es-ES" altLang="es-ES" dirty="0"/>
              <a:t>Las creencias docentes</a:t>
            </a:r>
          </a:p>
        </p:txBody>
      </p:sp>
      <p:sp>
        <p:nvSpPr>
          <p:cNvPr id="27651" name="2 Marcador de contenido">
            <a:extLst>
              <a:ext uri="{FF2B5EF4-FFF2-40B4-BE49-F238E27FC236}">
                <a16:creationId xmlns:a16="http://schemas.microsoft.com/office/drawing/2014/main" id="{7E84CD6A-9AE8-BC4A-81B9-A77FB4BA6B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s-ES" altLang="es-ES" dirty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s-ES" altLang="es-ES" dirty="0"/>
          </a:p>
        </p:txBody>
      </p:sp>
      <p:sp>
        <p:nvSpPr>
          <p:cNvPr id="27652" name="3 Marcador de contenido">
            <a:extLst>
              <a:ext uri="{FF2B5EF4-FFF2-40B4-BE49-F238E27FC236}">
                <a16:creationId xmlns:a16="http://schemas.microsoft.com/office/drawing/2014/main" id="{4F441DEA-CA61-0945-851B-88A44FDF9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1271" y="1362196"/>
            <a:ext cx="3788483" cy="4525963"/>
          </a:xfrm>
        </p:spPr>
        <p:txBody>
          <a:bodyPr/>
          <a:lstStyle/>
          <a:p>
            <a:pPr marL="139700" indent="0" eaLnBrk="1" hangingPunct="1">
              <a:buNone/>
            </a:pPr>
            <a:r>
              <a:rPr lang="es-ES" sz="2400" i="1" dirty="0" err="1">
                <a:solidFill>
                  <a:schemeClr val="bg2"/>
                </a:solidFill>
              </a:rPr>
              <a:t>When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we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expect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certain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behaviors</a:t>
            </a:r>
            <a:r>
              <a:rPr lang="es-ES" sz="2400" i="1" dirty="0">
                <a:solidFill>
                  <a:schemeClr val="bg2"/>
                </a:solidFill>
              </a:rPr>
              <a:t> of </a:t>
            </a:r>
            <a:r>
              <a:rPr lang="es-ES" sz="2400" i="1" dirty="0" err="1">
                <a:solidFill>
                  <a:schemeClr val="bg2"/>
                </a:solidFill>
              </a:rPr>
              <a:t>others</a:t>
            </a:r>
            <a:r>
              <a:rPr lang="es-ES" sz="2400" i="1" dirty="0">
                <a:solidFill>
                  <a:schemeClr val="bg2"/>
                </a:solidFill>
              </a:rPr>
              <a:t>, </a:t>
            </a:r>
            <a:r>
              <a:rPr lang="es-ES" sz="2400" i="1" dirty="0" err="1">
                <a:solidFill>
                  <a:schemeClr val="bg2"/>
                </a:solidFill>
              </a:rPr>
              <a:t>we</a:t>
            </a:r>
            <a:r>
              <a:rPr lang="es-ES" sz="2400" i="1" dirty="0">
                <a:solidFill>
                  <a:schemeClr val="bg2"/>
                </a:solidFill>
              </a:rPr>
              <a:t> are </a:t>
            </a:r>
            <a:r>
              <a:rPr lang="es-ES" sz="2400" i="1" dirty="0" err="1">
                <a:solidFill>
                  <a:schemeClr val="bg2"/>
                </a:solidFill>
              </a:rPr>
              <a:t>likely</a:t>
            </a:r>
            <a:r>
              <a:rPr lang="es-ES" sz="2400" i="1" dirty="0">
                <a:solidFill>
                  <a:schemeClr val="bg2"/>
                </a:solidFill>
              </a:rPr>
              <a:t> to </a:t>
            </a:r>
            <a:r>
              <a:rPr lang="es-ES" sz="2400" i="1" dirty="0" err="1">
                <a:solidFill>
                  <a:schemeClr val="bg2"/>
                </a:solidFill>
              </a:rPr>
              <a:t>act</a:t>
            </a:r>
            <a:r>
              <a:rPr lang="es-ES" sz="2400" i="1" dirty="0">
                <a:solidFill>
                  <a:schemeClr val="bg2"/>
                </a:solidFill>
              </a:rPr>
              <a:t> in </a:t>
            </a:r>
            <a:r>
              <a:rPr lang="es-ES" sz="2400" i="1" dirty="0" err="1">
                <a:solidFill>
                  <a:schemeClr val="bg2"/>
                </a:solidFill>
              </a:rPr>
              <a:t>ways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that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make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the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expected</a:t>
            </a:r>
            <a:r>
              <a:rPr lang="es-ES" sz="2400" i="1" dirty="0">
                <a:solidFill>
                  <a:schemeClr val="bg2"/>
                </a:solidFill>
              </a:rPr>
              <a:t> </a:t>
            </a:r>
            <a:r>
              <a:rPr lang="es-ES" sz="2400" i="1" dirty="0" err="1">
                <a:solidFill>
                  <a:schemeClr val="bg2"/>
                </a:solidFill>
              </a:rPr>
              <a:t>behavior</a:t>
            </a:r>
            <a:r>
              <a:rPr lang="es-ES" sz="2400" i="1" dirty="0">
                <a:solidFill>
                  <a:schemeClr val="bg2"/>
                </a:solidFill>
              </a:rPr>
              <a:t> more </a:t>
            </a:r>
            <a:r>
              <a:rPr lang="es-ES" sz="2400" i="1" dirty="0" err="1">
                <a:solidFill>
                  <a:schemeClr val="bg2"/>
                </a:solidFill>
              </a:rPr>
              <a:t>likely</a:t>
            </a:r>
            <a:r>
              <a:rPr lang="es-ES" sz="2400" i="1" dirty="0">
                <a:solidFill>
                  <a:schemeClr val="bg2"/>
                </a:solidFill>
              </a:rPr>
              <a:t> to </a:t>
            </a:r>
            <a:r>
              <a:rPr lang="es-ES" sz="2400" i="1" dirty="0" err="1">
                <a:solidFill>
                  <a:schemeClr val="bg2"/>
                </a:solidFill>
              </a:rPr>
              <a:t>occur</a:t>
            </a:r>
            <a:r>
              <a:rPr lang="es-ES" sz="2400" i="1" dirty="0">
                <a:solidFill>
                  <a:schemeClr val="bg2"/>
                </a:solidFill>
              </a:rPr>
              <a:t>.</a:t>
            </a:r>
          </a:p>
          <a:p>
            <a:pPr marL="139700" indent="0" eaLnBrk="1" hangingPunct="1">
              <a:buNone/>
            </a:pPr>
            <a:endParaRPr lang="es-ES" sz="2000" i="1" dirty="0"/>
          </a:p>
          <a:p>
            <a:pPr marL="139700" indent="0" eaLnBrk="1" hangingPunct="1">
              <a:buNone/>
            </a:pPr>
            <a:endParaRPr lang="es-ES" sz="2000" i="1" dirty="0"/>
          </a:p>
          <a:p>
            <a:pPr marL="139700" indent="0" eaLnBrk="1" hangingPunct="1">
              <a:buNone/>
            </a:pPr>
            <a:r>
              <a:rPr lang="es-ES" sz="2000" i="1" dirty="0"/>
              <a:t>(</a:t>
            </a:r>
            <a:r>
              <a:rPr lang="es-ES" sz="2000" i="1" dirty="0" err="1"/>
              <a:t>Rosenthal</a:t>
            </a:r>
            <a:r>
              <a:rPr lang="es-ES" sz="2000" i="1" dirty="0"/>
              <a:t> &amp; Babad, 1985)</a:t>
            </a:r>
            <a:endParaRPr lang="es-ES" altLang="es-ES" sz="2000"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6A752B4-BACF-904B-B8DB-4DA0D229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95A38F-3E7F-684E-AAC8-DCD46A0B3D97}"/>
              </a:ext>
            </a:extLst>
          </p:cNvPr>
          <p:cNvSpPr txBox="1"/>
          <p:nvPr/>
        </p:nvSpPr>
        <p:spPr>
          <a:xfrm>
            <a:off x="972671" y="6086134"/>
            <a:ext cx="7396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>
                <a:solidFill>
                  <a:schemeClr val="bg2"/>
                </a:solidFill>
              </a:rPr>
              <a:t>Rosenthal</a:t>
            </a:r>
            <a:r>
              <a:rPr lang="es-ES" sz="1200" dirty="0">
                <a:solidFill>
                  <a:schemeClr val="bg2"/>
                </a:solidFill>
              </a:rPr>
              <a:t>, R, and L. Jacobsen.(1968). </a:t>
            </a:r>
            <a:r>
              <a:rPr lang="es-ES" sz="1200" dirty="0" err="1">
                <a:solidFill>
                  <a:schemeClr val="bg2"/>
                </a:solidFill>
              </a:rPr>
              <a:t>Pygmalion</a:t>
            </a:r>
            <a:r>
              <a:rPr lang="es-ES" sz="1200" dirty="0">
                <a:solidFill>
                  <a:schemeClr val="bg2"/>
                </a:solidFill>
              </a:rPr>
              <a:t> in </a:t>
            </a:r>
            <a:r>
              <a:rPr lang="es-ES" sz="1200" dirty="0" err="1">
                <a:solidFill>
                  <a:schemeClr val="bg2"/>
                </a:solidFill>
              </a:rPr>
              <a:t>the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classroom</a:t>
            </a:r>
            <a:r>
              <a:rPr lang="es-ES" sz="1200" dirty="0">
                <a:solidFill>
                  <a:schemeClr val="bg2"/>
                </a:solidFill>
              </a:rPr>
              <a:t>: </a:t>
            </a:r>
            <a:r>
              <a:rPr lang="es-ES" sz="1200" dirty="0" err="1">
                <a:solidFill>
                  <a:schemeClr val="bg2"/>
                </a:solidFill>
              </a:rPr>
              <a:t>teacher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expectation</a:t>
            </a:r>
            <a:r>
              <a:rPr lang="es-ES" sz="1200" dirty="0">
                <a:solidFill>
                  <a:schemeClr val="bg2"/>
                </a:solidFill>
              </a:rPr>
              <a:t> and </a:t>
            </a:r>
            <a:r>
              <a:rPr lang="es-ES" sz="1200" dirty="0" err="1">
                <a:solidFill>
                  <a:schemeClr val="bg2"/>
                </a:solidFill>
              </a:rPr>
              <a:t>pupils</a:t>
            </a:r>
            <a:r>
              <a:rPr lang="es-ES" sz="1200" dirty="0">
                <a:solidFill>
                  <a:schemeClr val="bg2"/>
                </a:solidFill>
              </a:rPr>
              <a:t>’ </a:t>
            </a:r>
            <a:r>
              <a:rPr lang="es-ES" sz="1200" dirty="0" err="1">
                <a:solidFill>
                  <a:schemeClr val="bg2"/>
                </a:solidFill>
              </a:rPr>
              <a:t>intellectual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development</a:t>
            </a:r>
            <a:r>
              <a:rPr lang="es-ES" sz="1200" dirty="0">
                <a:solidFill>
                  <a:schemeClr val="bg2"/>
                </a:solidFill>
              </a:rPr>
              <a:t>. New York: </a:t>
            </a:r>
            <a:r>
              <a:rPr lang="es-ES" sz="1200" dirty="0" err="1">
                <a:solidFill>
                  <a:schemeClr val="bg2"/>
                </a:solidFill>
              </a:rPr>
              <a:t>Holt</a:t>
            </a:r>
            <a:r>
              <a:rPr lang="es-ES" sz="1200" dirty="0">
                <a:solidFill>
                  <a:schemeClr val="bg2"/>
                </a:solidFill>
              </a:rPr>
              <a:t>, </a:t>
            </a:r>
            <a:r>
              <a:rPr lang="es-ES" sz="1200" dirty="0" err="1">
                <a:solidFill>
                  <a:schemeClr val="bg2"/>
                </a:solidFill>
              </a:rPr>
              <a:t>Rinehart</a:t>
            </a:r>
            <a:r>
              <a:rPr lang="es-ES" sz="1200" dirty="0">
                <a:solidFill>
                  <a:schemeClr val="bg2"/>
                </a:solidFill>
              </a:rPr>
              <a:t> and Winston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9F7051-0E7D-D74E-95BB-45B585C21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71" y="1344706"/>
            <a:ext cx="3795848" cy="405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313FF0F-9436-B643-81D3-371196932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18201"/>
            <a:ext cx="8310336" cy="643200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Un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ciclo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vicioso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: el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efecto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Rosenthal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DB9CB12-829D-F846-BE20-047F8D14A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100" y="1495313"/>
            <a:ext cx="7047300" cy="4018247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s-ES" sz="2800" dirty="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s-ES" sz="2800" dirty="0"/>
              <a:t> </a:t>
            </a:r>
            <a:r>
              <a:rPr lang="en-US" altLang="es-ES" sz="2400" dirty="0" err="1">
                <a:solidFill>
                  <a:schemeClr val="bg2"/>
                </a:solidFill>
              </a:rPr>
              <a:t>Bajas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dirty="0" err="1">
                <a:solidFill>
                  <a:schemeClr val="bg2"/>
                </a:solidFill>
              </a:rPr>
              <a:t>expectativas</a:t>
            </a:r>
            <a:r>
              <a:rPr lang="en-US" altLang="es-ES" sz="2400" dirty="0">
                <a:solidFill>
                  <a:schemeClr val="bg2"/>
                </a:solidFill>
              </a:rPr>
              <a:t>   </a:t>
            </a:r>
            <a:r>
              <a:rPr lang="en-US" altLang="es-ES" sz="2400" dirty="0" smtClean="0">
                <a:solidFill>
                  <a:schemeClr val="bg2"/>
                </a:solidFill>
              </a:rPr>
              <a:t>          </a:t>
            </a:r>
            <a:r>
              <a:rPr lang="en-US" altLang="es-ES" sz="2400" dirty="0" err="1">
                <a:solidFill>
                  <a:schemeClr val="bg2"/>
                </a:solidFill>
              </a:rPr>
              <a:t>Altas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dirty="0" err="1">
                <a:solidFill>
                  <a:schemeClr val="bg2"/>
                </a:solidFill>
              </a:rPr>
              <a:t>expectativas</a:t>
            </a:r>
            <a:endParaRPr lang="en-US" altLang="es-ES" sz="2400" dirty="0">
              <a:solidFill>
                <a:schemeClr val="bg2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s-ES" sz="2400" dirty="0">
                <a:solidFill>
                  <a:schemeClr val="bg2"/>
                </a:solidFill>
              </a:rPr>
              <a:t>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s-ES" sz="2400" dirty="0">
                <a:solidFill>
                  <a:schemeClr val="bg2"/>
                </a:solidFill>
              </a:rPr>
              <a:t>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s-ES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s-ES" sz="2400" dirty="0">
                <a:solidFill>
                  <a:schemeClr val="bg2"/>
                </a:solidFill>
              </a:rPr>
              <a:t>    Bajo </a:t>
            </a:r>
            <a:r>
              <a:rPr lang="en-US" altLang="es-ES" sz="2400" dirty="0" err="1">
                <a:solidFill>
                  <a:schemeClr val="bg2"/>
                </a:solidFill>
              </a:rPr>
              <a:t>rendimiento</a:t>
            </a:r>
            <a:r>
              <a:rPr lang="en-US" altLang="es-ES" sz="2400" dirty="0">
                <a:solidFill>
                  <a:schemeClr val="bg2"/>
                </a:solidFill>
              </a:rPr>
              <a:t>            </a:t>
            </a:r>
            <a:r>
              <a:rPr lang="en-US" altLang="es-ES" sz="2400" dirty="0" smtClean="0">
                <a:solidFill>
                  <a:schemeClr val="bg2"/>
                </a:solidFill>
              </a:rPr>
              <a:t>      </a:t>
            </a:r>
            <a:r>
              <a:rPr lang="en-US" altLang="es-ES" sz="2400" dirty="0" err="1" smtClean="0">
                <a:solidFill>
                  <a:schemeClr val="bg2"/>
                </a:solidFill>
              </a:rPr>
              <a:t>Rendimiento</a:t>
            </a:r>
            <a:endParaRPr lang="en-US" altLang="es-ES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s-ES" sz="2400" dirty="0">
                <a:solidFill>
                  <a:schemeClr val="bg2"/>
                </a:solidFill>
              </a:rPr>
              <a:t>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s-ES" sz="24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s-ES" sz="2400" dirty="0">
                <a:solidFill>
                  <a:schemeClr val="bg2"/>
                </a:solidFill>
              </a:rPr>
              <a:t>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s-ES" sz="2400" dirty="0">
                <a:solidFill>
                  <a:schemeClr val="bg2"/>
                </a:solidFill>
              </a:rPr>
              <a:t>          </a:t>
            </a:r>
            <a:r>
              <a:rPr lang="en-US" altLang="es-ES" sz="2400" dirty="0" smtClean="0">
                <a:solidFill>
                  <a:schemeClr val="bg2"/>
                </a:solidFill>
              </a:rPr>
              <a:t>    </a:t>
            </a:r>
            <a:r>
              <a:rPr lang="en-US" altLang="es-ES" sz="2400" dirty="0" err="1">
                <a:solidFill>
                  <a:schemeClr val="bg2"/>
                </a:solidFill>
              </a:rPr>
              <a:t>Fracaso</a:t>
            </a:r>
            <a:r>
              <a:rPr lang="en-US" altLang="es-ES" sz="2400" dirty="0">
                <a:solidFill>
                  <a:schemeClr val="bg2"/>
                </a:solidFill>
              </a:rPr>
              <a:t>                        </a:t>
            </a:r>
            <a:r>
              <a:rPr lang="en-US" altLang="es-ES" sz="2400" dirty="0" smtClean="0">
                <a:solidFill>
                  <a:schemeClr val="bg2"/>
                </a:solidFill>
              </a:rPr>
              <a:t>     </a:t>
            </a:r>
            <a:r>
              <a:rPr lang="en-US" altLang="es-ES" sz="2400" dirty="0" err="1" smtClean="0">
                <a:solidFill>
                  <a:schemeClr val="bg2"/>
                </a:solidFill>
              </a:rPr>
              <a:t>Éxito</a:t>
            </a:r>
            <a:endParaRPr lang="en-US" altLang="es-ES" sz="2400" dirty="0">
              <a:solidFill>
                <a:schemeClr val="bg2"/>
              </a:solidFill>
            </a:endParaRPr>
          </a:p>
        </p:txBody>
      </p:sp>
      <p:sp>
        <p:nvSpPr>
          <p:cNvPr id="28676" name="AutoShape 4">
            <a:extLst>
              <a:ext uri="{FF2B5EF4-FFF2-40B4-BE49-F238E27FC236}">
                <a16:creationId xmlns:a16="http://schemas.microsoft.com/office/drawing/2014/main" id="{8F9828E2-0A73-E34F-AC03-78196F32A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853" y="2444592"/>
            <a:ext cx="485775" cy="685800"/>
          </a:xfrm>
          <a:prstGeom prst="downArrow">
            <a:avLst>
              <a:gd name="adj1" fmla="val 50000"/>
              <a:gd name="adj2" fmla="val 35294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28677" name="AutoShape 5">
            <a:extLst>
              <a:ext uri="{FF2B5EF4-FFF2-40B4-BE49-F238E27FC236}">
                <a16:creationId xmlns:a16="http://schemas.microsoft.com/office/drawing/2014/main" id="{85298571-211C-0B45-848A-4ABF47576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854" y="3880195"/>
            <a:ext cx="485775" cy="685800"/>
          </a:xfrm>
          <a:prstGeom prst="downArrow">
            <a:avLst>
              <a:gd name="adj1" fmla="val 50000"/>
              <a:gd name="adj2" fmla="val 35294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28678" name="AutoShape 6">
            <a:extLst>
              <a:ext uri="{FF2B5EF4-FFF2-40B4-BE49-F238E27FC236}">
                <a16:creationId xmlns:a16="http://schemas.microsoft.com/office/drawing/2014/main" id="{6D82E265-9F18-7646-A341-29DCA3B83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253344"/>
            <a:ext cx="646793" cy="1368316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79" name="AutoShape 7">
            <a:extLst>
              <a:ext uri="{FF2B5EF4-FFF2-40B4-BE49-F238E27FC236}">
                <a16:creationId xmlns:a16="http://schemas.microsoft.com/office/drawing/2014/main" id="{4A27814F-D7D8-FF44-8D5B-44E56B0D8A4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39750" y="3880194"/>
            <a:ext cx="646793" cy="1434189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0" name="AutoShape 8">
            <a:extLst>
              <a:ext uri="{FF2B5EF4-FFF2-40B4-BE49-F238E27FC236}">
                <a16:creationId xmlns:a16="http://schemas.microsoft.com/office/drawing/2014/main" id="{E653E262-BDF1-AD4F-B084-59BE9F25E7A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424054" y="3880193"/>
            <a:ext cx="1035731" cy="1382729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626 h 21600"/>
              <a:gd name="T14" fmla="*/ 20053 w 21600"/>
              <a:gd name="T15" fmla="*/ 753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7" y="0"/>
                </a:lnTo>
                <a:lnTo>
                  <a:pt x="15127" y="4626"/>
                </a:lnTo>
                <a:lnTo>
                  <a:pt x="12427" y="4626"/>
                </a:lnTo>
                <a:cubicBezTo>
                  <a:pt x="5564" y="4626"/>
                  <a:pt x="0" y="7998"/>
                  <a:pt x="0" y="12158"/>
                </a:cubicBezTo>
                <a:lnTo>
                  <a:pt x="0" y="21600"/>
                </a:lnTo>
                <a:lnTo>
                  <a:pt x="2970" y="21600"/>
                </a:lnTo>
                <a:lnTo>
                  <a:pt x="2970" y="12158"/>
                </a:lnTo>
                <a:cubicBezTo>
                  <a:pt x="2970" y="9603"/>
                  <a:pt x="7204" y="7532"/>
                  <a:pt x="12427" y="7532"/>
                </a:cubicBezTo>
                <a:lnTo>
                  <a:pt x="15127" y="7532"/>
                </a:lnTo>
                <a:lnTo>
                  <a:pt x="15127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1" name="AutoShape 9">
            <a:extLst>
              <a:ext uri="{FF2B5EF4-FFF2-40B4-BE49-F238E27FC236}">
                <a16:creationId xmlns:a16="http://schemas.microsoft.com/office/drawing/2014/main" id="{F6FB3E4F-8DD3-994D-87C0-9BC22FA7B71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61514" y="2177143"/>
            <a:ext cx="698274" cy="146913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034 h 21600"/>
              <a:gd name="T14" fmla="*/ 19756 w 21600"/>
              <a:gd name="T15" fmla="*/ 812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120" y="0"/>
                </a:lnTo>
                <a:lnTo>
                  <a:pt x="16120" y="4034"/>
                </a:lnTo>
                <a:lnTo>
                  <a:pt x="12427" y="4034"/>
                </a:lnTo>
                <a:cubicBezTo>
                  <a:pt x="5564" y="4034"/>
                  <a:pt x="0" y="7671"/>
                  <a:pt x="0" y="12158"/>
                </a:cubicBezTo>
                <a:lnTo>
                  <a:pt x="0" y="21600"/>
                </a:lnTo>
                <a:lnTo>
                  <a:pt x="4180" y="21600"/>
                </a:lnTo>
                <a:lnTo>
                  <a:pt x="4180" y="12158"/>
                </a:lnTo>
                <a:cubicBezTo>
                  <a:pt x="4180" y="9930"/>
                  <a:pt x="7872" y="8124"/>
                  <a:pt x="12427" y="8124"/>
                </a:cubicBezTo>
                <a:lnTo>
                  <a:pt x="16120" y="8124"/>
                </a:lnTo>
                <a:lnTo>
                  <a:pt x="16120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82" name="AutoShape 10">
            <a:extLst>
              <a:ext uri="{FF2B5EF4-FFF2-40B4-BE49-F238E27FC236}">
                <a16:creationId xmlns:a16="http://schemas.microsoft.com/office/drawing/2014/main" id="{21F67B8F-39D4-D94E-BC59-F2A634761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202" y="2405403"/>
            <a:ext cx="485775" cy="685800"/>
          </a:xfrm>
          <a:prstGeom prst="downArrow">
            <a:avLst>
              <a:gd name="adj1" fmla="val 50000"/>
              <a:gd name="adj2" fmla="val 35294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28683" name="AutoShape 11">
            <a:extLst>
              <a:ext uri="{FF2B5EF4-FFF2-40B4-BE49-F238E27FC236}">
                <a16:creationId xmlns:a16="http://schemas.microsoft.com/office/drawing/2014/main" id="{97108589-8194-2841-8CBB-1C4409555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862" y="3882567"/>
            <a:ext cx="485775" cy="685800"/>
          </a:xfrm>
          <a:prstGeom prst="downArrow">
            <a:avLst>
              <a:gd name="adj1" fmla="val 50000"/>
              <a:gd name="adj2" fmla="val 35294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987DAED-64E5-0B48-AB45-39EE4247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90B22C-C99A-6C44-97A2-923A1A1808B0}"/>
              </a:ext>
            </a:extLst>
          </p:cNvPr>
          <p:cNvSpPr txBox="1"/>
          <p:nvPr/>
        </p:nvSpPr>
        <p:spPr>
          <a:xfrm>
            <a:off x="1479374" y="5648500"/>
            <a:ext cx="6550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bg2"/>
                </a:solidFill>
              </a:rPr>
              <a:t>It</a:t>
            </a:r>
            <a:r>
              <a:rPr lang="es-ES" sz="1600" dirty="0">
                <a:solidFill>
                  <a:schemeClr val="bg2"/>
                </a:solidFill>
              </a:rPr>
              <a:t> </a:t>
            </a:r>
            <a:r>
              <a:rPr lang="es-ES" sz="1600" dirty="0" err="1">
                <a:solidFill>
                  <a:schemeClr val="bg2"/>
                </a:solidFill>
              </a:rPr>
              <a:t>only</a:t>
            </a:r>
            <a:r>
              <a:rPr lang="es-ES" sz="1600" dirty="0">
                <a:solidFill>
                  <a:schemeClr val="bg2"/>
                </a:solidFill>
              </a:rPr>
              <a:t> </a:t>
            </a:r>
            <a:r>
              <a:rPr lang="es-ES" sz="1600" dirty="0" err="1">
                <a:solidFill>
                  <a:schemeClr val="bg2"/>
                </a:solidFill>
              </a:rPr>
              <a:t>works</a:t>
            </a:r>
            <a:r>
              <a:rPr lang="es-ES" sz="1600" dirty="0">
                <a:solidFill>
                  <a:schemeClr val="bg2"/>
                </a:solidFill>
              </a:rPr>
              <a:t> </a:t>
            </a:r>
            <a:r>
              <a:rPr lang="es-ES" sz="1600" dirty="0" err="1">
                <a:solidFill>
                  <a:schemeClr val="bg2"/>
                </a:solidFill>
              </a:rPr>
              <a:t>if</a:t>
            </a:r>
            <a:r>
              <a:rPr lang="es-ES" sz="1600" dirty="0">
                <a:solidFill>
                  <a:schemeClr val="bg2"/>
                </a:solidFill>
              </a:rPr>
              <a:t> </a:t>
            </a:r>
            <a:r>
              <a:rPr lang="es-ES" sz="1600" dirty="0" err="1">
                <a:solidFill>
                  <a:schemeClr val="bg2"/>
                </a:solidFill>
              </a:rPr>
              <a:t>the</a:t>
            </a:r>
            <a:r>
              <a:rPr lang="es-ES" sz="1600" dirty="0">
                <a:solidFill>
                  <a:schemeClr val="bg2"/>
                </a:solidFill>
              </a:rPr>
              <a:t> </a:t>
            </a:r>
            <a:r>
              <a:rPr lang="es-ES" sz="1600" dirty="0" err="1">
                <a:solidFill>
                  <a:schemeClr val="bg2"/>
                </a:solidFill>
              </a:rPr>
              <a:t>teachers</a:t>
            </a:r>
            <a:r>
              <a:rPr lang="es-ES" sz="1600" dirty="0">
                <a:solidFill>
                  <a:schemeClr val="bg2"/>
                </a:solidFill>
              </a:rPr>
              <a:t> are </a:t>
            </a:r>
            <a:r>
              <a:rPr lang="es-ES" sz="1600" dirty="0" err="1">
                <a:solidFill>
                  <a:schemeClr val="bg2"/>
                </a:solidFill>
              </a:rPr>
              <a:t>encouraging</a:t>
            </a:r>
            <a:r>
              <a:rPr lang="es-ES" sz="1600" dirty="0">
                <a:solidFill>
                  <a:schemeClr val="bg2"/>
                </a:solidFill>
              </a:rPr>
              <a:t> </a:t>
            </a:r>
            <a:r>
              <a:rPr lang="es-ES" sz="1600" dirty="0" err="1">
                <a:solidFill>
                  <a:schemeClr val="bg2"/>
                </a:solidFill>
              </a:rPr>
              <a:t>students</a:t>
            </a:r>
            <a:r>
              <a:rPr lang="es-ES" sz="1600" dirty="0">
                <a:solidFill>
                  <a:schemeClr val="bg2"/>
                </a:solidFill>
              </a:rPr>
              <a:t> </a:t>
            </a:r>
            <a:r>
              <a:rPr lang="es-ES" sz="1600" dirty="0" err="1">
                <a:solidFill>
                  <a:schemeClr val="bg2"/>
                </a:solidFill>
              </a:rPr>
              <a:t>subconsciously</a:t>
            </a:r>
            <a:r>
              <a:rPr lang="es-ES" sz="16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190188-F7A6-9E4D-AA8E-2EFCC1277278}"/>
              </a:ext>
            </a:extLst>
          </p:cNvPr>
          <p:cNvSpPr txBox="1"/>
          <p:nvPr/>
        </p:nvSpPr>
        <p:spPr>
          <a:xfrm>
            <a:off x="771093" y="6203578"/>
            <a:ext cx="807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2"/>
                </a:solidFill>
              </a:rPr>
              <a:t>White, S. S., &amp; Locke, E. A. (2000). </a:t>
            </a:r>
            <a:r>
              <a:rPr lang="es-ES" sz="1200" dirty="0" err="1">
                <a:solidFill>
                  <a:schemeClr val="bg2"/>
                </a:solidFill>
              </a:rPr>
              <a:t>Problems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with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the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Pygmalion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effect</a:t>
            </a:r>
            <a:r>
              <a:rPr lang="es-ES" sz="1200" dirty="0">
                <a:solidFill>
                  <a:schemeClr val="bg2"/>
                </a:solidFill>
              </a:rPr>
              <a:t> and </a:t>
            </a:r>
            <a:r>
              <a:rPr lang="es-ES" sz="1200" dirty="0" err="1">
                <a:solidFill>
                  <a:schemeClr val="bg2"/>
                </a:solidFill>
              </a:rPr>
              <a:t>some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proposed</a:t>
            </a:r>
            <a:r>
              <a:rPr lang="es-ES" sz="1200" dirty="0">
                <a:solidFill>
                  <a:schemeClr val="bg2"/>
                </a:solidFill>
              </a:rPr>
              <a:t> </a:t>
            </a:r>
            <a:r>
              <a:rPr lang="es-ES" sz="1200" dirty="0" err="1">
                <a:solidFill>
                  <a:schemeClr val="bg2"/>
                </a:solidFill>
              </a:rPr>
              <a:t>solutions</a:t>
            </a:r>
            <a:r>
              <a:rPr lang="es-ES" sz="1200" dirty="0">
                <a:solidFill>
                  <a:schemeClr val="bg2"/>
                </a:solidFill>
              </a:rPr>
              <a:t>. </a:t>
            </a:r>
            <a:r>
              <a:rPr lang="es-ES" sz="1200" i="1" dirty="0" err="1">
                <a:solidFill>
                  <a:schemeClr val="bg2"/>
                </a:solidFill>
              </a:rPr>
              <a:t>The</a:t>
            </a:r>
            <a:r>
              <a:rPr lang="es-ES" sz="1200" i="1" dirty="0">
                <a:solidFill>
                  <a:schemeClr val="bg2"/>
                </a:solidFill>
              </a:rPr>
              <a:t> </a:t>
            </a:r>
            <a:r>
              <a:rPr lang="es-ES" sz="1200" i="1" dirty="0" err="1">
                <a:solidFill>
                  <a:schemeClr val="bg2"/>
                </a:solidFill>
              </a:rPr>
              <a:t>Leadership</a:t>
            </a:r>
            <a:r>
              <a:rPr lang="es-ES" sz="1200" i="1" dirty="0">
                <a:solidFill>
                  <a:schemeClr val="bg2"/>
                </a:solidFill>
              </a:rPr>
              <a:t> </a:t>
            </a:r>
            <a:r>
              <a:rPr lang="es-ES" sz="1200" i="1" dirty="0" err="1">
                <a:solidFill>
                  <a:schemeClr val="bg2"/>
                </a:solidFill>
              </a:rPr>
              <a:t>Quarterly</a:t>
            </a:r>
            <a:r>
              <a:rPr lang="es-ES" sz="1200" dirty="0">
                <a:solidFill>
                  <a:schemeClr val="bg2"/>
                </a:solidFill>
              </a:rPr>
              <a:t>, </a:t>
            </a:r>
            <a:r>
              <a:rPr lang="es-ES" sz="1200" i="1" dirty="0">
                <a:solidFill>
                  <a:schemeClr val="bg2"/>
                </a:solidFill>
              </a:rPr>
              <a:t>11</a:t>
            </a:r>
            <a:r>
              <a:rPr lang="es-ES" sz="1200" dirty="0">
                <a:solidFill>
                  <a:schemeClr val="bg2"/>
                </a:solidFill>
              </a:rPr>
              <a:t>(3), 389-415.</a:t>
            </a:r>
          </a:p>
        </p:txBody>
      </p:sp>
    </p:spTree>
    <p:extLst>
      <p:ext uri="{BB962C8B-B14F-4D97-AF65-F5344CB8AC3E}">
        <p14:creationId xmlns:p14="http://schemas.microsoft.com/office/powerpoint/2010/main" val="3773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>
            <a:extLst>
              <a:ext uri="{FF2B5EF4-FFF2-40B4-BE49-F238E27FC236}">
                <a16:creationId xmlns:a16="http://schemas.microsoft.com/office/drawing/2014/main" id="{3E7C6ED3-8FA2-634A-9A70-746E8A6054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3A2393A-6D25-0143-9E8E-D1F99F8D2FFF}"/>
              </a:ext>
            </a:extLst>
          </p:cNvPr>
          <p:cNvSpPr/>
          <p:nvPr/>
        </p:nvSpPr>
        <p:spPr>
          <a:xfrm>
            <a:off x="2339975" y="225911"/>
            <a:ext cx="5721368" cy="139849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/>
              <a:t>Aprendizaje dialógico: </a:t>
            </a:r>
            <a:r>
              <a:rPr lang="en-GB" sz="2400" dirty="0" err="1"/>
              <a:t>hacia</a:t>
            </a:r>
            <a:r>
              <a:rPr lang="en-GB" sz="2400" dirty="0"/>
              <a:t> la </a:t>
            </a:r>
            <a:r>
              <a:rPr lang="en-GB" sz="2400" b="1" dirty="0" err="1"/>
              <a:t>autonomía</a:t>
            </a:r>
            <a:r>
              <a:rPr lang="en-GB" sz="2400" b="1" dirty="0"/>
              <a:t> </a:t>
            </a:r>
            <a:r>
              <a:rPr lang="en-GB" sz="2400" b="1" dirty="0" err="1"/>
              <a:t>interdependiente</a:t>
            </a:r>
            <a:r>
              <a:rPr lang="en-GB" sz="2400" b="1" dirty="0"/>
              <a:t> </a:t>
            </a:r>
            <a:r>
              <a:rPr lang="en-GB" sz="2400" dirty="0"/>
              <a:t>del  </a:t>
            </a:r>
            <a:r>
              <a:rPr lang="en-GB" sz="2400" dirty="0" err="1" smtClean="0"/>
              <a:t>alumnado</a:t>
            </a:r>
            <a:endParaRPr lang="en-GB" sz="2400" dirty="0"/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id="{224B9997-2567-DF42-8500-C0C387F882CA}"/>
              </a:ext>
            </a:extLst>
          </p:cNvPr>
          <p:cNvSpPr txBox="1"/>
          <p:nvPr/>
        </p:nvSpPr>
        <p:spPr>
          <a:xfrm>
            <a:off x="1371600" y="2492373"/>
            <a:ext cx="7460428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2"/>
                </a:solidFill>
                <a:latin typeface="+mn-lt"/>
                <a:cs typeface="+mn-cs"/>
              </a:rPr>
              <a:t> </a:t>
            </a:r>
            <a:endParaRPr lang="es-ES" sz="20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en-GB" sz="2000" b="1" dirty="0" err="1">
                <a:solidFill>
                  <a:schemeClr val="bg2"/>
                </a:solidFill>
                <a:latin typeface="+mn-lt"/>
                <a:cs typeface="+mn-cs"/>
              </a:rPr>
              <a:t>Modelo</a:t>
            </a: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 </a:t>
            </a:r>
            <a:endParaRPr lang="es-ES" sz="20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Shaping: </a:t>
            </a:r>
            <a:r>
              <a:rPr lang="en-GB" sz="2000" dirty="0" err="1">
                <a:solidFill>
                  <a:schemeClr val="bg2"/>
                </a:solidFill>
                <a:latin typeface="+mn-lt"/>
                <a:cs typeface="+mn-cs"/>
              </a:rPr>
              <a:t>simplificar</a:t>
            </a:r>
            <a:r>
              <a:rPr lang="en-GB" sz="2000" dirty="0">
                <a:solidFill>
                  <a:schemeClr val="bg2"/>
                </a:solidFill>
                <a:latin typeface="+mn-lt"/>
                <a:cs typeface="+mn-cs"/>
              </a:rPr>
              <a:t> la </a:t>
            </a:r>
            <a:r>
              <a:rPr lang="en-GB" sz="2000" b="1" dirty="0" err="1">
                <a:solidFill>
                  <a:schemeClr val="bg2"/>
                </a:solidFill>
                <a:latin typeface="+mn-lt"/>
                <a:cs typeface="+mn-cs"/>
              </a:rPr>
              <a:t>tarea</a:t>
            </a: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en-GB" sz="2000" dirty="0" err="1">
                <a:solidFill>
                  <a:schemeClr val="bg2"/>
                </a:solidFill>
                <a:latin typeface="+mn-lt"/>
                <a:cs typeface="+mn-cs"/>
              </a:rPr>
              <a:t>dividiéndola</a:t>
            </a:r>
            <a:r>
              <a:rPr lang="en-GB" sz="2000" dirty="0">
                <a:solidFill>
                  <a:schemeClr val="bg2"/>
                </a:solidFill>
                <a:latin typeface="+mn-lt"/>
                <a:cs typeface="+mn-cs"/>
              </a:rPr>
              <a:t>  en </a:t>
            </a:r>
            <a:r>
              <a:rPr lang="en-GB" sz="2000" dirty="0" err="1">
                <a:solidFill>
                  <a:schemeClr val="bg2"/>
                </a:solidFill>
                <a:latin typeface="+mn-lt"/>
                <a:cs typeface="+mn-cs"/>
              </a:rPr>
              <a:t>pequeños</a:t>
            </a:r>
            <a:r>
              <a:rPr lang="en-GB" sz="2000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en-GB" sz="2000" dirty="0" err="1">
                <a:solidFill>
                  <a:schemeClr val="bg2"/>
                </a:solidFill>
                <a:latin typeface="+mn-lt"/>
                <a:cs typeface="+mn-cs"/>
              </a:rPr>
              <a:t>pasos</a:t>
            </a:r>
            <a:r>
              <a:rPr lang="en-GB" sz="2000" dirty="0">
                <a:solidFill>
                  <a:schemeClr val="bg2"/>
                </a:solidFill>
                <a:latin typeface="+mn-lt"/>
                <a:cs typeface="+mn-cs"/>
              </a:rPr>
              <a:t> hasta </a:t>
            </a:r>
            <a:r>
              <a:rPr lang="en-GB" sz="2000" dirty="0" err="1">
                <a:solidFill>
                  <a:schemeClr val="bg2"/>
                </a:solidFill>
                <a:latin typeface="+mn-lt"/>
                <a:cs typeface="+mn-cs"/>
              </a:rPr>
              <a:t>lograr</a:t>
            </a:r>
            <a:r>
              <a:rPr lang="en-GB" sz="2000" dirty="0">
                <a:solidFill>
                  <a:schemeClr val="bg2"/>
                </a:solidFill>
                <a:latin typeface="+mn-lt"/>
                <a:cs typeface="+mn-cs"/>
              </a:rPr>
              <a:t> el </a:t>
            </a:r>
            <a:r>
              <a:rPr lang="en-GB" sz="2000" dirty="0" err="1">
                <a:solidFill>
                  <a:schemeClr val="bg2"/>
                </a:solidFill>
                <a:latin typeface="+mn-lt"/>
                <a:cs typeface="+mn-cs"/>
              </a:rPr>
              <a:t>objetivo</a:t>
            </a:r>
            <a:endParaRPr lang="en-GB" sz="20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en-GB" sz="2000" b="1" dirty="0" err="1">
                <a:solidFill>
                  <a:schemeClr val="bg2"/>
                </a:solidFill>
                <a:latin typeface="+mn-lt"/>
                <a:cs typeface="+mn-cs"/>
              </a:rPr>
              <a:t>Alentar</a:t>
            </a: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y </a:t>
            </a:r>
            <a:r>
              <a:rPr lang="en-GB" sz="2000" b="1" dirty="0" err="1">
                <a:solidFill>
                  <a:schemeClr val="bg2"/>
                </a:solidFill>
                <a:latin typeface="+mn-lt"/>
                <a:cs typeface="+mn-cs"/>
              </a:rPr>
              <a:t>elogiar</a:t>
            </a: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endParaRPr lang="es-ES" sz="20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en-GB" sz="2000" b="1" dirty="0" err="1">
                <a:solidFill>
                  <a:schemeClr val="bg2"/>
                </a:solidFill>
                <a:latin typeface="+mn-lt"/>
                <a:cs typeface="+mn-cs"/>
              </a:rPr>
              <a:t>Instruir</a:t>
            </a: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y </a:t>
            </a:r>
            <a:r>
              <a:rPr lang="en-GB" sz="2000" b="1" dirty="0" err="1">
                <a:solidFill>
                  <a:schemeClr val="bg2"/>
                </a:solidFill>
                <a:latin typeface="+mn-lt"/>
                <a:cs typeface="+mn-cs"/>
              </a:rPr>
              <a:t>preguntar</a:t>
            </a:r>
            <a:endParaRPr lang="es-ES" sz="2000" dirty="0">
              <a:solidFill>
                <a:schemeClr val="bg2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>
                <a:solidFill>
                  <a:schemeClr val="bg2"/>
                </a:solidFill>
                <a:latin typeface="+mn-lt"/>
                <a:cs typeface="+mn-cs"/>
              </a:rPr>
              <a:t>Asistir </a:t>
            </a:r>
            <a:r>
              <a:rPr lang="es-ES" sz="2000" dirty="0">
                <a:solidFill>
                  <a:schemeClr val="bg2"/>
                </a:solidFill>
                <a:latin typeface="+mn-lt"/>
                <a:cs typeface="+mn-cs"/>
              </a:rPr>
              <a:t>(ayuda graduada del experto, </a:t>
            </a:r>
            <a:r>
              <a:rPr lang="en-GB" sz="2000" i="1" dirty="0">
                <a:solidFill>
                  <a:schemeClr val="bg2"/>
                </a:solidFill>
              </a:rPr>
              <a:t>scaffolding</a:t>
            </a:r>
            <a:r>
              <a:rPr lang="es-ES" sz="2000" dirty="0">
                <a:solidFill>
                  <a:schemeClr val="bg2"/>
                </a:solidFill>
                <a:latin typeface="+mn-lt"/>
                <a:cs typeface="+mn-cs"/>
              </a:rPr>
              <a:t> para el  rendimiento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b="1" dirty="0">
                <a:solidFill>
                  <a:schemeClr val="bg2"/>
                </a:solidFill>
                <a:latin typeface="+mn-lt"/>
                <a:cs typeface="+mn-cs"/>
              </a:rPr>
              <a:t> </a:t>
            </a:r>
            <a:r>
              <a:rPr lang="en-GB" sz="2000" b="1" dirty="0" err="1">
                <a:solidFill>
                  <a:schemeClr val="bg2"/>
                </a:solidFill>
                <a:latin typeface="+mn-lt"/>
                <a:cs typeface="+mn-cs"/>
              </a:rPr>
              <a:t>Retroalimentar</a:t>
            </a:r>
            <a:endParaRPr lang="es-ES" b="1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pic>
        <p:nvPicPr>
          <p:cNvPr id="39942" name="Picture 2" descr="http://renautonomy.files.wordpress.com/2011/01/dialogue-tools-context.jpg?w=300&amp;h=273">
            <a:extLst>
              <a:ext uri="{FF2B5EF4-FFF2-40B4-BE49-F238E27FC236}">
                <a16:creationId xmlns:a16="http://schemas.microsoft.com/office/drawing/2014/main" id="{A7F50309-C807-D84A-8574-8B1D0DDD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99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C276129-086F-CA4C-886C-C5AF11AF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B17116-5300-8A43-8865-B807DCDB5701}"/>
              </a:ext>
            </a:extLst>
          </p:cNvPr>
          <p:cNvSpPr txBox="1"/>
          <p:nvPr/>
        </p:nvSpPr>
        <p:spPr>
          <a:xfrm>
            <a:off x="685800" y="5730875"/>
            <a:ext cx="8022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/>
                </a:solidFill>
              </a:rPr>
              <a:t>Flecha, R. (2000). </a:t>
            </a:r>
            <a:r>
              <a:rPr lang="es-ES" i="1" dirty="0" err="1">
                <a:solidFill>
                  <a:schemeClr val="bg2"/>
                </a:solidFill>
              </a:rPr>
              <a:t>Sharing</a:t>
            </a:r>
            <a:r>
              <a:rPr lang="es-ES" i="1" dirty="0">
                <a:solidFill>
                  <a:schemeClr val="bg2"/>
                </a:solidFill>
              </a:rPr>
              <a:t> </a:t>
            </a:r>
            <a:r>
              <a:rPr lang="es-ES" i="1" dirty="0" err="1">
                <a:solidFill>
                  <a:schemeClr val="bg2"/>
                </a:solidFill>
              </a:rPr>
              <a:t>words</a:t>
            </a:r>
            <a:r>
              <a:rPr lang="es-ES" i="1" dirty="0">
                <a:solidFill>
                  <a:schemeClr val="bg2"/>
                </a:solidFill>
              </a:rPr>
              <a:t>: </a:t>
            </a:r>
            <a:r>
              <a:rPr lang="es-ES" i="1" dirty="0" err="1">
                <a:solidFill>
                  <a:schemeClr val="bg2"/>
                </a:solidFill>
              </a:rPr>
              <a:t>Theory</a:t>
            </a:r>
            <a:r>
              <a:rPr lang="es-ES" i="1" dirty="0">
                <a:solidFill>
                  <a:schemeClr val="bg2"/>
                </a:solidFill>
              </a:rPr>
              <a:t> and </a:t>
            </a:r>
            <a:r>
              <a:rPr lang="es-ES" i="1" dirty="0" err="1">
                <a:solidFill>
                  <a:schemeClr val="bg2"/>
                </a:solidFill>
              </a:rPr>
              <a:t>practice</a:t>
            </a:r>
            <a:r>
              <a:rPr lang="es-ES" i="1" dirty="0">
                <a:solidFill>
                  <a:schemeClr val="bg2"/>
                </a:solidFill>
              </a:rPr>
              <a:t> of </a:t>
            </a:r>
            <a:r>
              <a:rPr lang="es-ES" i="1" dirty="0" err="1">
                <a:solidFill>
                  <a:schemeClr val="bg2"/>
                </a:solidFill>
              </a:rPr>
              <a:t>dialogic</a:t>
            </a:r>
            <a:r>
              <a:rPr lang="es-ES" i="1" dirty="0">
                <a:solidFill>
                  <a:schemeClr val="bg2"/>
                </a:solidFill>
              </a:rPr>
              <a:t> </a:t>
            </a:r>
            <a:r>
              <a:rPr lang="es-ES" i="1" dirty="0" err="1">
                <a:solidFill>
                  <a:schemeClr val="bg2"/>
                </a:solidFill>
              </a:rPr>
              <a:t>learning</a:t>
            </a:r>
            <a:r>
              <a:rPr lang="es-ES" dirty="0">
                <a:solidFill>
                  <a:schemeClr val="bg2"/>
                </a:solidFill>
              </a:rPr>
              <a:t>. </a:t>
            </a:r>
            <a:r>
              <a:rPr lang="es-ES" dirty="0" err="1">
                <a:solidFill>
                  <a:schemeClr val="bg2"/>
                </a:solidFill>
              </a:rPr>
              <a:t>Rowman</a:t>
            </a:r>
            <a:r>
              <a:rPr lang="es-ES" dirty="0">
                <a:solidFill>
                  <a:schemeClr val="bg2"/>
                </a:solidFill>
              </a:rPr>
              <a:t> &amp; </a:t>
            </a:r>
            <a:r>
              <a:rPr lang="es-ES" dirty="0" err="1">
                <a:solidFill>
                  <a:schemeClr val="bg2"/>
                </a:solidFill>
              </a:rPr>
              <a:t>Littlefield</a:t>
            </a:r>
            <a:r>
              <a:rPr lang="es-ES" dirty="0">
                <a:solidFill>
                  <a:schemeClr val="bg2"/>
                </a:solidFill>
              </a:rPr>
              <a:t>.</a:t>
            </a:r>
          </a:p>
          <a:p>
            <a:pPr marL="671513" indent="-619125"/>
            <a:r>
              <a:rPr lang="es-ES" dirty="0">
                <a:solidFill>
                  <a:schemeClr val="bg2"/>
                </a:solidFill>
              </a:rPr>
              <a:t>Fonseca-Mora, M. C., </a:t>
            </a:r>
            <a:r>
              <a:rPr lang="es-ES" dirty="0" err="1">
                <a:solidFill>
                  <a:schemeClr val="bg2"/>
                </a:solidFill>
              </a:rPr>
              <a:t>Gant</a:t>
            </a:r>
            <a:r>
              <a:rPr lang="es-ES" dirty="0">
                <a:solidFill>
                  <a:schemeClr val="bg2"/>
                </a:solidFill>
              </a:rPr>
              <a:t>, M., &amp; Herrero </a:t>
            </a:r>
            <a:r>
              <a:rPr lang="es-ES" dirty="0" err="1">
                <a:solidFill>
                  <a:schemeClr val="bg2"/>
                </a:solidFill>
              </a:rPr>
              <a:t>Machanocoses</a:t>
            </a:r>
            <a:r>
              <a:rPr lang="es-ES" dirty="0">
                <a:solidFill>
                  <a:schemeClr val="bg2"/>
                </a:solidFill>
              </a:rPr>
              <a:t>, F. (2017). </a:t>
            </a:r>
            <a:r>
              <a:rPr lang="es-ES" i="1" dirty="0" err="1">
                <a:solidFill>
                  <a:schemeClr val="bg2"/>
                </a:solidFill>
              </a:rPr>
              <a:t>Interdependent</a:t>
            </a:r>
            <a:r>
              <a:rPr lang="es-ES" i="1" dirty="0">
                <a:solidFill>
                  <a:schemeClr val="bg2"/>
                </a:solidFill>
              </a:rPr>
              <a:t> </a:t>
            </a:r>
            <a:r>
              <a:rPr lang="es-ES" i="1" dirty="0" err="1">
                <a:solidFill>
                  <a:schemeClr val="bg2"/>
                </a:solidFill>
              </a:rPr>
              <a:t>Autonomy</a:t>
            </a:r>
            <a:r>
              <a:rPr lang="es-ES" i="1" dirty="0">
                <a:solidFill>
                  <a:schemeClr val="bg2"/>
                </a:solidFill>
              </a:rPr>
              <a:t>: </a:t>
            </a:r>
            <a:r>
              <a:rPr lang="es-ES" i="1" dirty="0" err="1">
                <a:solidFill>
                  <a:schemeClr val="bg2"/>
                </a:solidFill>
              </a:rPr>
              <a:t>Face</a:t>
            </a:r>
            <a:r>
              <a:rPr lang="es-ES" i="1" dirty="0">
                <a:solidFill>
                  <a:schemeClr val="bg2"/>
                </a:solidFill>
              </a:rPr>
              <a:t>-to-</a:t>
            </a:r>
            <a:r>
              <a:rPr lang="es-ES" i="1" dirty="0" err="1">
                <a:solidFill>
                  <a:schemeClr val="bg2"/>
                </a:solidFill>
              </a:rPr>
              <a:t>Face</a:t>
            </a:r>
            <a:r>
              <a:rPr lang="es-ES" i="1" dirty="0">
                <a:solidFill>
                  <a:schemeClr val="bg2"/>
                </a:solidFill>
              </a:rPr>
              <a:t> and Digital Media in Modern </a:t>
            </a:r>
            <a:r>
              <a:rPr lang="es-ES" i="1" dirty="0" err="1">
                <a:solidFill>
                  <a:schemeClr val="bg2"/>
                </a:solidFill>
              </a:rPr>
              <a:t>Language</a:t>
            </a:r>
            <a:r>
              <a:rPr lang="es-ES" i="1" dirty="0">
                <a:solidFill>
                  <a:schemeClr val="bg2"/>
                </a:solidFill>
              </a:rPr>
              <a:t> </a:t>
            </a:r>
            <a:r>
              <a:rPr lang="es-ES" i="1" dirty="0" err="1">
                <a:solidFill>
                  <a:schemeClr val="bg2"/>
                </a:solidFill>
              </a:rPr>
              <a:t>Learning</a:t>
            </a:r>
            <a:r>
              <a:rPr lang="es-ES" dirty="0">
                <a:solidFill>
                  <a:schemeClr val="bg2"/>
                </a:solidFill>
              </a:rPr>
              <a:t>. Peter </a:t>
            </a:r>
            <a:r>
              <a:rPr lang="es-ES" dirty="0" err="1">
                <a:solidFill>
                  <a:schemeClr val="bg2"/>
                </a:solidFill>
              </a:rPr>
              <a:t>Lang</a:t>
            </a:r>
            <a:r>
              <a:rPr lang="es-ES" dirty="0">
                <a:solidFill>
                  <a:schemeClr val="bg2"/>
                </a:solidFill>
              </a:rPr>
              <a:t>: Bern</a:t>
            </a:r>
          </a:p>
        </p:txBody>
      </p:sp>
    </p:spTree>
    <p:extLst>
      <p:ext uri="{BB962C8B-B14F-4D97-AF65-F5344CB8AC3E}">
        <p14:creationId xmlns:p14="http://schemas.microsoft.com/office/powerpoint/2010/main" val="60415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6A1DF37-CC63-9E4C-9B4C-47D9F0B0C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79" y="2991224"/>
            <a:ext cx="2128049" cy="1159929"/>
          </a:xfrm>
          <a:prstGeom prst="rect">
            <a:avLst/>
          </a:prstGeom>
        </p:spPr>
      </p:pic>
      <p:sp>
        <p:nvSpPr>
          <p:cNvPr id="241" name="Google Shape;241;p58"/>
          <p:cNvSpPr txBox="1">
            <a:spLocks noGrp="1"/>
          </p:cNvSpPr>
          <p:nvPr>
            <p:ph type="title"/>
          </p:nvPr>
        </p:nvSpPr>
        <p:spPr>
          <a:xfrm>
            <a:off x="542850" y="1100893"/>
            <a:ext cx="3116225" cy="901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dirty="0"/>
              <a:t>M.Carmen Fonseca-Mora</a:t>
            </a:r>
            <a:endParaRPr sz="2600" b="1" dirty="0">
              <a:solidFill>
                <a:srgbClr val="434343"/>
              </a:solidFill>
            </a:endParaRPr>
          </a:p>
        </p:txBody>
      </p:sp>
      <p:cxnSp>
        <p:nvCxnSpPr>
          <p:cNvPr id="243" name="Google Shape;243;p58"/>
          <p:cNvCxnSpPr/>
          <p:nvPr/>
        </p:nvCxnSpPr>
        <p:spPr>
          <a:xfrm>
            <a:off x="542850" y="2109084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16919FF1-6E2C-EE45-892B-0182EB497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12" y="4151153"/>
            <a:ext cx="1956702" cy="82746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ED57A0-1488-6148-A7CC-688238D29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00" y="2233142"/>
            <a:ext cx="2009841" cy="72010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F84A83E-6854-3B43-A4F6-C88CB88BC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32" y="5348974"/>
            <a:ext cx="914962" cy="914962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4086961-E6AB-D749-9D40-652DB5F2A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94" y="5195651"/>
            <a:ext cx="1508830" cy="109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3286407" y="775874"/>
            <a:ext cx="5545999" cy="5547477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9000" b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Marcador de contenido">
            <a:extLst>
              <a:ext uri="{FF2B5EF4-FFF2-40B4-BE49-F238E27FC236}">
                <a16:creationId xmlns:a16="http://schemas.microsoft.com/office/drawing/2014/main" id="{D787E28D-C173-1F4D-8261-F1D6A933AD8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25603" name="4 Marcador de texto">
            <a:extLst>
              <a:ext uri="{FF2B5EF4-FFF2-40B4-BE49-F238E27FC236}">
                <a16:creationId xmlns:a16="http://schemas.microsoft.com/office/drawing/2014/main" id="{E07591B9-1311-DC43-AB8F-AEB439933D4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57200" y="5138056"/>
            <a:ext cx="8229600" cy="1474957"/>
          </a:xfrm>
        </p:spPr>
        <p:txBody>
          <a:bodyPr/>
          <a:lstStyle/>
          <a:p>
            <a:pPr eaLnBrk="1" hangingPunct="1"/>
            <a:r>
              <a:rPr lang="es-ES" altLang="es-ES" sz="2000" dirty="0">
                <a:solidFill>
                  <a:schemeClr val="bg2"/>
                </a:solidFill>
              </a:rPr>
              <a:t>La ansiedad comunicativa</a:t>
            </a:r>
          </a:p>
          <a:p>
            <a:pPr eaLnBrk="1" hangingPunct="1"/>
            <a:r>
              <a:rPr lang="es-ES" altLang="es-ES" sz="2000" dirty="0">
                <a:solidFill>
                  <a:schemeClr val="bg2"/>
                </a:solidFill>
              </a:rPr>
              <a:t>La inseguridad ante los exámenes</a:t>
            </a:r>
          </a:p>
          <a:p>
            <a:pPr eaLnBrk="1" hangingPunct="1"/>
            <a:r>
              <a:rPr lang="es-ES" altLang="es-ES" sz="2000" dirty="0">
                <a:solidFill>
                  <a:schemeClr val="bg2"/>
                </a:solidFill>
              </a:rPr>
              <a:t>El miedo a recibir una evaluación negativa</a:t>
            </a:r>
          </a:p>
          <a:p>
            <a:r>
              <a:rPr lang="es-ES" altLang="es-ES" sz="2000" dirty="0">
                <a:solidFill>
                  <a:schemeClr val="bg2"/>
                </a:solidFill>
              </a:rPr>
              <a:t>La ansiedad tecnológica</a:t>
            </a:r>
          </a:p>
          <a:p>
            <a:pPr eaLnBrk="1" hangingPunct="1"/>
            <a:endParaRPr lang="es-ES" altLang="es-ES" sz="2400" dirty="0">
              <a:solidFill>
                <a:schemeClr val="tx1"/>
              </a:solidFill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3116EBCB-285B-324C-944D-38BB66EF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53143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ctr" eaLnBrk="1" hangingPunct="1"/>
            <a:r>
              <a:rPr lang="es-ES" altLang="es-E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ansiedad</a:t>
            </a:r>
            <a:br>
              <a:rPr lang="es-ES" altLang="es-E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altLang="es-E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605" name="Picture 2" descr="https://encrypted-tbn1.gstatic.com/images?q=tbn:ANd9GcRF2U3skUL0x6WCVCGweqBIzmp16XcbO9eQ-kCA3GRrn_nYTdlY">
            <a:extLst>
              <a:ext uri="{FF2B5EF4-FFF2-40B4-BE49-F238E27FC236}">
                <a16:creationId xmlns:a16="http://schemas.microsoft.com/office/drawing/2014/main" id="{2D4D3488-29B1-3C42-9F3C-349CBB53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68" y="1360714"/>
            <a:ext cx="3933731" cy="341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http://www.sobretodosalud.com/saludimages/2012/10/ansiedad-examen.jpg">
            <a:extLst>
              <a:ext uri="{FF2B5EF4-FFF2-40B4-BE49-F238E27FC236}">
                <a16:creationId xmlns:a16="http://schemas.microsoft.com/office/drawing/2014/main" id="{92BF2000-0480-5C4A-9916-5DC368F5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60714"/>
            <a:ext cx="4175125" cy="341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8D1D5B6-5D73-9844-93E0-FBB02BB9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0355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C6F172-4301-D541-891B-978C9D77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79"/>
            <a:ext cx="9144000" cy="71000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s-ES" sz="2400" b="1" dirty="0">
                <a:solidFill>
                  <a:schemeClr val="tx1"/>
                </a:solidFill>
              </a:rPr>
              <a:t>Factores relacionales: “entre las personas”</a:t>
            </a:r>
            <a:endParaRPr lang="es-E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638F59F-01F7-9244-8399-0B09F8BC9F59}"/>
              </a:ext>
            </a:extLst>
          </p:cNvPr>
          <p:cNvGraphicFramePr/>
          <p:nvPr>
            <p:extLst/>
          </p:nvPr>
        </p:nvGraphicFramePr>
        <p:xfrm>
          <a:off x="544287" y="715383"/>
          <a:ext cx="8490856" cy="5892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21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9" name="Google Shape;289;p62"/>
          <p:cNvSpPr txBox="1">
            <a:spLocks noGrp="1"/>
          </p:cNvSpPr>
          <p:nvPr>
            <p:ph type="subTitle" idx="1"/>
          </p:nvPr>
        </p:nvSpPr>
        <p:spPr>
          <a:xfrm>
            <a:off x="4689695" y="3876109"/>
            <a:ext cx="3434334" cy="495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/>
              <a:t>U</a:t>
            </a:r>
            <a:r>
              <a:rPr lang="es" sz="1600" dirty="0"/>
              <a:t>na perspectiva desde el ámbito educativo</a:t>
            </a:r>
            <a:endParaRPr sz="1600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DC20E8B9-EBF1-2947-8A85-152F73DE389C}"/>
              </a:ext>
            </a:extLst>
          </p:cNvPr>
          <p:cNvSpPr txBox="1">
            <a:spLocks/>
          </p:cNvSpPr>
          <p:nvPr/>
        </p:nvSpPr>
        <p:spPr>
          <a:xfrm>
            <a:off x="4598900" y="2406442"/>
            <a:ext cx="4185834" cy="7840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038"/>
            <a:r>
              <a:rPr lang="es-ES" sz="2400" b="1" dirty="0" smtClean="0">
                <a:solidFill>
                  <a:srgbClr val="434343"/>
                </a:solidFill>
              </a:rPr>
              <a:t>3. La </a:t>
            </a:r>
            <a:r>
              <a:rPr lang="es-ES" sz="2400" b="1" dirty="0">
                <a:solidFill>
                  <a:srgbClr val="434343"/>
                </a:solidFill>
              </a:rPr>
              <a:t>gestión de lo socio-emocional en la mediación educativa </a:t>
            </a:r>
          </a:p>
        </p:txBody>
      </p:sp>
    </p:spTree>
    <p:extLst>
      <p:ext uri="{BB962C8B-B14F-4D97-AF65-F5344CB8AC3E}">
        <p14:creationId xmlns:p14="http://schemas.microsoft.com/office/powerpoint/2010/main" val="256263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1"/>
          <p:cNvSpPr/>
          <p:nvPr/>
        </p:nvSpPr>
        <p:spPr>
          <a:xfrm>
            <a:off x="710005" y="677731"/>
            <a:ext cx="7465807" cy="5497157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1"/>
          <p:cNvSpPr txBox="1">
            <a:spLocks noGrp="1"/>
          </p:cNvSpPr>
          <p:nvPr>
            <p:ph type="subTitle" idx="1"/>
          </p:nvPr>
        </p:nvSpPr>
        <p:spPr>
          <a:xfrm>
            <a:off x="623944" y="1008644"/>
            <a:ext cx="7551868" cy="3574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s" sz="2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s-E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Los docentes no pueden hacer que el aprendizaje suceda... pueden animar... Porque si controlan excesivamente el proceso de aprendizaje obtienen cumplimiento, no responsabilidad.</a:t>
            </a:r>
            <a:r>
              <a:rPr lang="e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</a:pPr>
            <a:endParaRPr sz="3200" i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1"/>
          <p:cNvSpPr txBox="1">
            <a:spLocks noGrp="1"/>
          </p:cNvSpPr>
          <p:nvPr>
            <p:ph type="subTitle" idx="2"/>
          </p:nvPr>
        </p:nvSpPr>
        <p:spPr>
          <a:xfrm>
            <a:off x="1280159" y="4768621"/>
            <a:ext cx="6325497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" dirty="0">
                <a:solidFill>
                  <a:schemeClr val="lt1"/>
                </a:solidFill>
              </a:rPr>
              <a:t>—Zins et al. 2014. </a:t>
            </a:r>
            <a:r>
              <a:rPr lang="es" i="1" dirty="0">
                <a:solidFill>
                  <a:schemeClr val="lt1"/>
                </a:solidFill>
              </a:rPr>
              <a:t>Building Academic Success on Social and Emotional Learning.  </a:t>
            </a:r>
            <a:r>
              <a:rPr lang="es" dirty="0">
                <a:solidFill>
                  <a:schemeClr val="lt1"/>
                </a:solidFill>
              </a:rPr>
              <a:t>New York:Teachers College Press: University of Columbia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695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5" name="Google Shape;295;p6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>
            <a:off x="1633500" y="2844700"/>
            <a:ext cx="5877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999999"/>
                </a:solidFill>
              </a:rPr>
              <a:t>Do you know what helps </a:t>
            </a:r>
            <a:r>
              <a:rPr lang="es" dirty="0"/>
              <a:t>you </a:t>
            </a:r>
            <a:r>
              <a:rPr lang="es" dirty="0">
                <a:solidFill>
                  <a:srgbClr val="999999"/>
                </a:solidFill>
              </a:rPr>
              <a:t>make your point clear? Lists like this one:</a:t>
            </a:r>
            <a:br>
              <a:rPr lang="es" dirty="0">
                <a:solidFill>
                  <a:srgbClr val="999999"/>
                </a:solidFill>
              </a:rPr>
            </a:br>
            <a:endParaRPr dirty="0">
              <a:solidFill>
                <a:srgbClr val="666666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Because they’re simple </a:t>
            </a:r>
            <a:endParaRPr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You can organize your ideas clearly</a:t>
            </a:r>
            <a:endParaRPr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And because you’ll never forget to buy milk!</a:t>
            </a:r>
            <a:endParaRPr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999999"/>
                </a:solidFill>
              </a:rPr>
              <a:t>And the most important thing: the audience won’t miss the point of your presentation</a:t>
            </a:r>
            <a:endParaRPr dirty="0">
              <a:solidFill>
                <a:srgbClr val="999999"/>
              </a:solidFill>
            </a:endParaRPr>
          </a:p>
        </p:txBody>
      </p:sp>
      <p:sp>
        <p:nvSpPr>
          <p:cNvPr id="297" name="Google Shape;297;p63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sz="2400" dirty="0">
                <a:solidFill>
                  <a:srgbClr val="434343"/>
                </a:solidFill>
              </a:rPr>
              <a:t/>
            </a:r>
            <a:br>
              <a:rPr lang="es-ES" sz="2400" dirty="0">
                <a:solidFill>
                  <a:srgbClr val="434343"/>
                </a:solidFill>
              </a:rPr>
            </a:br>
            <a:r>
              <a:rPr lang="es-ES" sz="2400" dirty="0">
                <a:solidFill>
                  <a:srgbClr val="434343"/>
                </a:solidFill>
              </a:rPr>
              <a:t/>
            </a:r>
            <a:br>
              <a:rPr lang="es-ES" sz="2400" dirty="0">
                <a:solidFill>
                  <a:srgbClr val="434343"/>
                </a:solidFill>
              </a:rPr>
            </a:br>
            <a:r>
              <a:rPr lang="es-ES" sz="2400" dirty="0">
                <a:solidFill>
                  <a:srgbClr val="434343"/>
                </a:solidFill>
              </a:rPr>
              <a:t>Metodologías basadas en la acción del alumnado</a:t>
            </a:r>
            <a:br>
              <a:rPr lang="es-ES" sz="2400" dirty="0">
                <a:solidFill>
                  <a:srgbClr val="434343"/>
                </a:solidFill>
              </a:rPr>
            </a:br>
            <a:r>
              <a:rPr lang="es-ES" sz="2400" dirty="0"/>
              <a:t>Cole, 2014; Fonseca &amp; </a:t>
            </a:r>
            <a:r>
              <a:rPr lang="es-ES" sz="2400" dirty="0" err="1"/>
              <a:t>Gonzalez</a:t>
            </a:r>
            <a:r>
              <a:rPr lang="es-ES" sz="2400" dirty="0"/>
              <a:t>-Davies</a:t>
            </a:r>
            <a:r>
              <a:rPr lang="es-ES" sz="2400"/>
              <a:t>, 2021)</a:t>
            </a:r>
            <a:endParaRPr sz="2400" dirty="0">
              <a:solidFill>
                <a:srgbClr val="434343"/>
              </a:solidFill>
            </a:endParaRP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5461DFF3-F091-C94C-A007-493590280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50" y="1894114"/>
            <a:ext cx="8345164" cy="4732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031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D8FF3C5-F7C5-934D-9CAE-B4D90191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099" y="685800"/>
            <a:ext cx="7411871" cy="801688"/>
          </a:xfrm>
          <a:solidFill>
            <a:srgbClr val="92D050"/>
          </a:solidFill>
          <a:ln>
            <a:solidFill>
              <a:srgbClr val="92D050"/>
            </a:solidFill>
          </a:ln>
        </p:spPr>
        <p:txBody>
          <a:bodyPr/>
          <a:lstStyle/>
          <a:p>
            <a:pPr algn="ctr" eaLnBrk="1" hangingPunct="1"/>
            <a:r>
              <a:rPr lang="es-ES" altLang="es-ES" sz="2600" b="1" dirty="0">
                <a:latin typeface="+mj-lt"/>
              </a:rPr>
              <a:t>La inteligencia del logro</a:t>
            </a:r>
            <a:r>
              <a:rPr lang="en-US" altLang="es-ES" sz="2600" dirty="0">
                <a:latin typeface="+mj-lt"/>
              </a:rPr>
              <a:t> </a:t>
            </a:r>
            <a:r>
              <a:rPr lang="en-US" altLang="es-ES" sz="2500" b="0" dirty="0">
                <a:latin typeface="+mj-lt"/>
              </a:rPr>
              <a:t>(Sternberg, 1997)</a:t>
            </a:r>
            <a:endParaRPr lang="en-US" altLang="es-ES" sz="3400" b="0" dirty="0">
              <a:latin typeface="+mj-lt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75BCD15-0E79-D144-B3C6-CDBA302F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916113"/>
            <a:ext cx="8915400" cy="4179887"/>
          </a:xfrm>
          <a:solidFill>
            <a:srgbClr val="92D050"/>
          </a:solidFill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s-ES" sz="2800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s-ES" sz="2800" dirty="0">
                <a:solidFill>
                  <a:schemeClr val="bg1"/>
                </a:solidFill>
              </a:rPr>
              <a:t>Conventional (Analytical)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s-ES" sz="2800" dirty="0">
                <a:solidFill>
                  <a:schemeClr val="bg1"/>
                </a:solidFill>
              </a:rPr>
              <a:t>Intelligence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s-ES" sz="2800" dirty="0"/>
          </a:p>
          <a:p>
            <a:pPr algn="ctr" eaLnBrk="1" hangingPunct="1">
              <a:buFont typeface="Wingdings" pitchFamily="2" charset="2"/>
              <a:buNone/>
            </a:pPr>
            <a:endParaRPr lang="en-US" altLang="es-ES" sz="2800" dirty="0"/>
          </a:p>
          <a:p>
            <a:pPr eaLnBrk="1" hangingPunct="1">
              <a:buFont typeface="Wingdings" pitchFamily="2" charset="2"/>
              <a:buNone/>
            </a:pPr>
            <a:endParaRPr lang="en-US" altLang="es-ES" sz="2800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s-ES" sz="2800" dirty="0"/>
              <a:t>   </a:t>
            </a:r>
            <a:r>
              <a:rPr lang="en-US" altLang="es-ES" sz="2800" dirty="0">
                <a:solidFill>
                  <a:schemeClr val="bg1"/>
                </a:solidFill>
              </a:rPr>
              <a:t>Creative						   Practical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s-ES" sz="2800" dirty="0">
                <a:solidFill>
                  <a:schemeClr val="bg1"/>
                </a:solidFill>
              </a:rPr>
              <a:t>   Intelligence</a:t>
            </a:r>
            <a:r>
              <a:rPr lang="en-US" altLang="es-ES" sz="2800" dirty="0"/>
              <a:t>					   </a:t>
            </a:r>
            <a:r>
              <a:rPr lang="en-US" altLang="es-ES" sz="2800" dirty="0">
                <a:solidFill>
                  <a:schemeClr val="bg1"/>
                </a:solidFill>
              </a:rPr>
              <a:t>Intelligence</a:t>
            </a: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4FFF0F6B-3E50-F245-AFC2-7E7FE0DE439B}"/>
              </a:ext>
            </a:extLst>
          </p:cNvPr>
          <p:cNvSpPr>
            <a:spLocks noChangeArrowheads="1"/>
          </p:cNvSpPr>
          <p:nvPr/>
        </p:nvSpPr>
        <p:spPr bwMode="auto">
          <a:xfrm rot="17911251">
            <a:off x="2049917" y="3928262"/>
            <a:ext cx="2133600" cy="485775"/>
          </a:xfrm>
          <a:prstGeom prst="leftRightArrow">
            <a:avLst>
              <a:gd name="adj1" fmla="val 50000"/>
              <a:gd name="adj2" fmla="val 87843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E21791E1-889B-7147-8828-7228B1C165F0}"/>
              </a:ext>
            </a:extLst>
          </p:cNvPr>
          <p:cNvSpPr>
            <a:spLocks noChangeArrowheads="1"/>
          </p:cNvSpPr>
          <p:nvPr/>
        </p:nvSpPr>
        <p:spPr bwMode="auto">
          <a:xfrm rot="3688749" flipV="1">
            <a:off x="4928074" y="3960805"/>
            <a:ext cx="2133600" cy="485775"/>
          </a:xfrm>
          <a:prstGeom prst="leftRightArrow">
            <a:avLst>
              <a:gd name="adj1" fmla="val 50000"/>
              <a:gd name="adj2" fmla="val 87843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A9C2B95B-D844-5340-B75E-A7F61F9A4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464" y="5190726"/>
            <a:ext cx="3276600" cy="485775"/>
          </a:xfrm>
          <a:prstGeom prst="leftRightArrow">
            <a:avLst>
              <a:gd name="adj1" fmla="val 50000"/>
              <a:gd name="adj2" fmla="val 134902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6824870-A8F6-E944-B3F7-B999AA42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015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B9993B6-E29D-164A-9A52-706298BF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5650"/>
          </a:xfrm>
          <a:solidFill>
            <a:srgbClr val="92D050"/>
          </a:solidFill>
        </p:spPr>
        <p:txBody>
          <a:bodyPr/>
          <a:lstStyle/>
          <a:p>
            <a:pPr algn="ctr" eaLnBrk="1" hangingPunct="1"/>
            <a:r>
              <a:rPr lang="en-US" altLang="es-ES" b="1" dirty="0" err="1">
                <a:solidFill>
                  <a:schemeClr val="bg1"/>
                </a:solidFill>
                <a:latin typeface="Arial  "/>
              </a:rPr>
              <a:t>Técnicas</a:t>
            </a:r>
            <a:r>
              <a:rPr lang="en-US" altLang="es-ES" b="1" dirty="0">
                <a:solidFill>
                  <a:schemeClr val="bg1"/>
                </a:solidFill>
                <a:latin typeface="Arial  "/>
              </a:rPr>
              <a:t> de </a:t>
            </a:r>
            <a:r>
              <a:rPr lang="en-US" altLang="es-ES" b="1" dirty="0" err="1">
                <a:solidFill>
                  <a:schemeClr val="bg1"/>
                </a:solidFill>
                <a:latin typeface="Arial  "/>
              </a:rPr>
              <a:t>instrucción</a:t>
            </a:r>
            <a:r>
              <a:rPr lang="en-US" altLang="es-ES" b="1" dirty="0">
                <a:solidFill>
                  <a:schemeClr val="bg1"/>
                </a:solidFill>
                <a:latin typeface="Arial  "/>
              </a:rPr>
              <a:t> y de </a:t>
            </a:r>
            <a:r>
              <a:rPr lang="en-US" altLang="es-ES" b="1" dirty="0" err="1">
                <a:solidFill>
                  <a:schemeClr val="bg1"/>
                </a:solidFill>
                <a:latin typeface="Arial  "/>
              </a:rPr>
              <a:t>evaluación</a:t>
            </a:r>
            <a:r>
              <a:rPr lang="en-US" altLang="es-ES" b="1" dirty="0">
                <a:solidFill>
                  <a:schemeClr val="bg1"/>
                </a:solidFill>
                <a:latin typeface="Arial  "/>
              </a:rPr>
              <a:t>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87475A4-B62F-9341-A942-F39FBC6BFED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199" y="2667000"/>
            <a:ext cx="4558421" cy="3179763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marL="466725" lvl="1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es-ES" sz="2400" dirty="0" err="1">
                <a:solidFill>
                  <a:schemeClr val="bg2"/>
                </a:solidFill>
              </a:rPr>
              <a:t>Basadas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dirty="0" err="1">
                <a:solidFill>
                  <a:schemeClr val="bg2"/>
                </a:solidFill>
              </a:rPr>
              <a:t>en</a:t>
            </a:r>
            <a:r>
              <a:rPr lang="en-US" altLang="es-ES" sz="2400" dirty="0">
                <a:solidFill>
                  <a:schemeClr val="bg2"/>
                </a:solidFill>
              </a:rPr>
              <a:t> la </a:t>
            </a:r>
            <a:r>
              <a:rPr lang="en-US" altLang="es-ES" sz="2400" dirty="0" err="1">
                <a:solidFill>
                  <a:schemeClr val="bg2"/>
                </a:solidFill>
              </a:rPr>
              <a:t>inteligencia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b="1" dirty="0" err="1">
                <a:solidFill>
                  <a:schemeClr val="bg2"/>
                </a:solidFill>
              </a:rPr>
              <a:t>analítica</a:t>
            </a:r>
            <a:endParaRPr lang="en-US" altLang="es-ES" sz="2400" b="1" dirty="0">
              <a:solidFill>
                <a:schemeClr val="bg2"/>
              </a:solidFill>
            </a:endParaRPr>
          </a:p>
          <a:p>
            <a:pPr marL="466725" lvl="1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es-ES" sz="2400" dirty="0" err="1">
                <a:solidFill>
                  <a:schemeClr val="bg2"/>
                </a:solidFill>
              </a:rPr>
              <a:t>Basadas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dirty="0" err="1">
                <a:solidFill>
                  <a:schemeClr val="bg2"/>
                </a:solidFill>
              </a:rPr>
              <a:t>en</a:t>
            </a:r>
            <a:r>
              <a:rPr lang="en-US" altLang="es-ES" sz="2400" dirty="0">
                <a:solidFill>
                  <a:schemeClr val="bg2"/>
                </a:solidFill>
              </a:rPr>
              <a:t> la </a:t>
            </a:r>
            <a:r>
              <a:rPr lang="en-US" altLang="es-ES" sz="2400" dirty="0" err="1">
                <a:solidFill>
                  <a:schemeClr val="bg2"/>
                </a:solidFill>
              </a:rPr>
              <a:t>inteligencia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b="1" dirty="0" err="1">
                <a:solidFill>
                  <a:schemeClr val="bg2"/>
                </a:solidFill>
              </a:rPr>
              <a:t>práctica</a:t>
            </a:r>
            <a:endParaRPr lang="en-US" altLang="es-ES" sz="2400" b="1" dirty="0">
              <a:solidFill>
                <a:schemeClr val="bg2"/>
              </a:solidFill>
            </a:endParaRPr>
          </a:p>
          <a:p>
            <a:pPr marL="466725" lvl="1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es-ES" sz="2400" dirty="0" err="1">
                <a:solidFill>
                  <a:schemeClr val="bg2"/>
                </a:solidFill>
              </a:rPr>
              <a:t>Basadas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dirty="0" err="1">
                <a:solidFill>
                  <a:schemeClr val="bg2"/>
                </a:solidFill>
              </a:rPr>
              <a:t>en</a:t>
            </a:r>
            <a:r>
              <a:rPr lang="en-US" altLang="es-ES" sz="2400" dirty="0">
                <a:solidFill>
                  <a:schemeClr val="bg2"/>
                </a:solidFill>
              </a:rPr>
              <a:t> la </a:t>
            </a:r>
            <a:r>
              <a:rPr lang="en-US" altLang="es-ES" sz="2400" dirty="0" err="1">
                <a:solidFill>
                  <a:schemeClr val="bg2"/>
                </a:solidFill>
              </a:rPr>
              <a:t>inteligencia</a:t>
            </a:r>
            <a:r>
              <a:rPr lang="en-US" altLang="es-ES" sz="2400" dirty="0">
                <a:solidFill>
                  <a:schemeClr val="bg2"/>
                </a:solidFill>
              </a:rPr>
              <a:t> </a:t>
            </a:r>
            <a:r>
              <a:rPr lang="en-US" altLang="es-ES" sz="2400" b="1" dirty="0" err="1">
                <a:solidFill>
                  <a:schemeClr val="bg2"/>
                </a:solidFill>
              </a:rPr>
              <a:t>creativa</a:t>
            </a:r>
            <a:endParaRPr lang="en-US" altLang="es-ES" sz="2400" b="1" dirty="0">
              <a:solidFill>
                <a:schemeClr val="bg2"/>
              </a:solidFill>
            </a:endParaRP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endParaRPr lang="en-US" altLang="es-ES" sz="2400" dirty="0">
              <a:solidFill>
                <a:schemeClr val="bg2"/>
              </a:solidFill>
            </a:endParaRPr>
          </a:p>
          <a:p>
            <a:pPr lvl="2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altLang="es-ES" sz="24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altLang="es-ES" sz="2400" dirty="0"/>
          </a:p>
        </p:txBody>
      </p:sp>
      <p:sp>
        <p:nvSpPr>
          <p:cNvPr id="54276" name="AutoShape 4">
            <a:extLst>
              <a:ext uri="{FF2B5EF4-FFF2-40B4-BE49-F238E27FC236}">
                <a16:creationId xmlns:a16="http://schemas.microsoft.com/office/drawing/2014/main" id="{337DD28C-93F6-B84E-8371-B8E808A22B49}"/>
              </a:ext>
            </a:extLst>
          </p:cNvPr>
          <p:cNvSpPr>
            <a:spLocks/>
          </p:cNvSpPr>
          <p:nvPr/>
        </p:nvSpPr>
        <p:spPr bwMode="auto">
          <a:xfrm>
            <a:off x="5257800" y="2514600"/>
            <a:ext cx="368300" cy="3332163"/>
          </a:xfrm>
          <a:prstGeom prst="rightBrace">
            <a:avLst>
              <a:gd name="adj1" fmla="val 75395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Arial" panose="020B0604020202020204" pitchFamily="34" charset="0"/>
            </a:endParaRPr>
          </a:p>
        </p:txBody>
      </p:sp>
      <p:pic>
        <p:nvPicPr>
          <p:cNvPr id="54277" name="Picture 5" descr="j0300840">
            <a:extLst>
              <a:ext uri="{FF2B5EF4-FFF2-40B4-BE49-F238E27FC236}">
                <a16:creationId xmlns:a16="http://schemas.microsoft.com/office/drawing/2014/main" id="{2AD07BD2-6C83-B744-810D-FE47B86DA0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496841"/>
            <a:ext cx="2592388" cy="2184400"/>
          </a:xfrm>
          <a:noFill/>
        </p:spPr>
      </p:pic>
      <p:sp>
        <p:nvSpPr>
          <p:cNvPr id="54278" name="Rectangle 7">
            <a:extLst>
              <a:ext uri="{FF2B5EF4-FFF2-40B4-BE49-F238E27FC236}">
                <a16:creationId xmlns:a16="http://schemas.microsoft.com/office/drawing/2014/main" id="{92401333-23C1-A44F-BFA0-27479D7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886200"/>
            <a:ext cx="303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762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76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133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590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4" eaLnBrk="1" hangingPunct="1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en-US" altLang="es-ES" sz="3200" b="1">
                <a:latin typeface="Arial" panose="020B0604020202020204" pitchFamily="34" charset="0"/>
              </a:rPr>
              <a:t>MEMORIA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7127D12-A8E2-0044-B2D2-491CE82A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19887" y="6162675"/>
            <a:ext cx="3320143" cy="476250"/>
          </a:xfrm>
        </p:spPr>
        <p:txBody>
          <a:bodyPr/>
          <a:lstStyle/>
          <a:p>
            <a:pPr>
              <a:defRPr/>
            </a:pPr>
            <a:r>
              <a:rPr lang="es-ES" sz="1200" dirty="0" smtClean="0"/>
              <a:t>Copyright @ </a:t>
            </a:r>
            <a:r>
              <a:rPr lang="es-ES" sz="1200" dirty="0" err="1" smtClean="0"/>
              <a:t>M.Carmen</a:t>
            </a:r>
            <a:r>
              <a:rPr lang="es-ES" sz="1200" dirty="0" smtClean="0"/>
              <a:t> </a:t>
            </a:r>
            <a:r>
              <a:rPr lang="es-ES" sz="1200" dirty="0"/>
              <a:t>Fonseca-Mora</a:t>
            </a:r>
          </a:p>
        </p:txBody>
      </p:sp>
    </p:spTree>
    <p:extLst>
      <p:ext uri="{BB962C8B-B14F-4D97-AF65-F5344CB8AC3E}">
        <p14:creationId xmlns:p14="http://schemas.microsoft.com/office/powerpoint/2010/main" val="21060682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Título">
            <a:extLst>
              <a:ext uri="{FF2B5EF4-FFF2-40B4-BE49-F238E27FC236}">
                <a16:creationId xmlns:a16="http://schemas.microsoft.com/office/drawing/2014/main" id="{74A8F358-9408-2249-A195-23892E29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6322" name="2 Marcador de contenido">
            <a:extLst>
              <a:ext uri="{FF2B5EF4-FFF2-40B4-BE49-F238E27FC236}">
                <a16:creationId xmlns:a16="http://schemas.microsoft.com/office/drawing/2014/main" id="{3479A733-2C6E-9141-8E07-991693E4D7A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6323" name="3 Marcador de contenido">
            <a:extLst>
              <a:ext uri="{FF2B5EF4-FFF2-40B4-BE49-F238E27FC236}">
                <a16:creationId xmlns:a16="http://schemas.microsoft.com/office/drawing/2014/main" id="{2E05C704-D4FA-9348-A885-3E91279C68C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6324" name="4 Marcador de texto">
            <a:extLst>
              <a:ext uri="{FF2B5EF4-FFF2-40B4-BE49-F238E27FC236}">
                <a16:creationId xmlns:a16="http://schemas.microsoft.com/office/drawing/2014/main" id="{FB6613B0-8CF1-074E-8DF6-87EDCB03C3E0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6325" name="Picture 2" descr="Marketing Digital, Emarketing, El Posicionamiento De La">
            <a:extLst>
              <a:ext uri="{FF2B5EF4-FFF2-40B4-BE49-F238E27FC236}">
                <a16:creationId xmlns:a16="http://schemas.microsoft.com/office/drawing/2014/main" id="{7B03781A-5146-E14F-A58A-E51E701D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BBF5111-988E-F241-A4DB-679C6F8C3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32" y="449263"/>
            <a:ext cx="47879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buFont typeface="Wingdings 2" pitchFamily="18" charset="2"/>
              <a:buNone/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La INTELIGENCIA ANALÍTICA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Compara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contrasta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evalúa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explica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valora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sz="2400" b="1" dirty="0">
                <a:solidFill>
                  <a:schemeClr val="bg1"/>
                </a:solidFill>
                <a:latin typeface="+mn-lt"/>
                <a:cs typeface="+mn-cs"/>
              </a:rPr>
              <a:t>critica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602A54B-912F-864C-8349-7D973A1D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85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1 Título">
            <a:extLst>
              <a:ext uri="{FF2B5EF4-FFF2-40B4-BE49-F238E27FC236}">
                <a16:creationId xmlns:a16="http://schemas.microsoft.com/office/drawing/2014/main" id="{EBCB32E4-33E1-7D41-B8CB-083FC69A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7346" name="2 Marcador de contenido">
            <a:extLst>
              <a:ext uri="{FF2B5EF4-FFF2-40B4-BE49-F238E27FC236}">
                <a16:creationId xmlns:a16="http://schemas.microsoft.com/office/drawing/2014/main" id="{A5565C46-AF7B-4E4B-90C4-A153AFEB3D8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7347" name="3 Marcador de contenido">
            <a:extLst>
              <a:ext uri="{FF2B5EF4-FFF2-40B4-BE49-F238E27FC236}">
                <a16:creationId xmlns:a16="http://schemas.microsoft.com/office/drawing/2014/main" id="{59C464A4-C089-134C-A7A4-38706A91194E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7348" name="4 Marcador de texto">
            <a:extLst>
              <a:ext uri="{FF2B5EF4-FFF2-40B4-BE49-F238E27FC236}">
                <a16:creationId xmlns:a16="http://schemas.microsoft.com/office/drawing/2014/main" id="{1517B934-BA4B-5F45-90B8-E68528F43E5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7349" name="Picture 2" descr="La Estrategia De, Ganar, Victoria, Campeón">
            <a:extLst>
              <a:ext uri="{FF2B5EF4-FFF2-40B4-BE49-F238E27FC236}">
                <a16:creationId xmlns:a16="http://schemas.microsoft.com/office/drawing/2014/main" id="{3D2DAE84-2A63-064C-ABE5-EF9537CCB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63" y="-171450"/>
            <a:ext cx="10302876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B37A039C-3658-0E48-8CAC-9B535B616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63" y="431580"/>
            <a:ext cx="49672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s-ES" sz="2400" b="1" dirty="0">
                <a:latin typeface="+mn-lt"/>
                <a:cs typeface="+mn-cs"/>
              </a:rPr>
              <a:t>LA INTELIGENCIA PRÁCTICA</a:t>
            </a:r>
            <a:r>
              <a:rPr lang="en-US" sz="2400" b="1" dirty="0">
                <a:latin typeface="+mn-lt"/>
                <a:cs typeface="+mn-cs"/>
              </a:rPr>
              <a:t>: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  <a:cs typeface="+mn-cs"/>
              </a:rPr>
              <a:t>Usa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  <a:cs typeface="+mn-cs"/>
              </a:rPr>
              <a:t>Aplica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  <a:cs typeface="+mn-cs"/>
              </a:rPr>
              <a:t>Implementa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  <a:cs typeface="+mn-cs"/>
              </a:rPr>
              <a:t>Emplea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  <a:cs typeface="+mn-cs"/>
              </a:rPr>
              <a:t>Contextualiza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s-ES" sz="2600" dirty="0">
              <a:latin typeface="+mn-lt"/>
              <a:cs typeface="+mn-cs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56DD948-148D-534C-A831-F4672EC5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67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Título">
            <a:extLst>
              <a:ext uri="{FF2B5EF4-FFF2-40B4-BE49-F238E27FC236}">
                <a16:creationId xmlns:a16="http://schemas.microsoft.com/office/drawing/2014/main" id="{08EDCBA5-5A48-844D-96A0-6ACA987D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0" name="2 Marcador de contenido">
            <a:extLst>
              <a:ext uri="{FF2B5EF4-FFF2-40B4-BE49-F238E27FC236}">
                <a16:creationId xmlns:a16="http://schemas.microsoft.com/office/drawing/2014/main" id="{EC021607-5DCA-FB41-935D-F333BAD55C8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1" name="3 Marcador de contenido">
            <a:extLst>
              <a:ext uri="{FF2B5EF4-FFF2-40B4-BE49-F238E27FC236}">
                <a16:creationId xmlns:a16="http://schemas.microsoft.com/office/drawing/2014/main" id="{5929BFFE-5D5B-9D4D-9D10-8C1F9DC1BE3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8372" name="4 Marcador de texto">
            <a:extLst>
              <a:ext uri="{FF2B5EF4-FFF2-40B4-BE49-F238E27FC236}">
                <a16:creationId xmlns:a16="http://schemas.microsoft.com/office/drawing/2014/main" id="{BB374E84-9B70-624E-BE56-BE66A2AD9E85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8373" name="Picture 2" descr="Manos, Mundo, Mapa, Global, La Tierra, Azul, Creativa">
            <a:extLst>
              <a:ext uri="{FF2B5EF4-FFF2-40B4-BE49-F238E27FC236}">
                <a16:creationId xmlns:a16="http://schemas.microsoft.com/office/drawing/2014/main" id="{7FEAC217-4959-6E4A-B5DD-491590A78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04" y="0"/>
            <a:ext cx="1054417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98BBAF1-BC8D-AB4C-9783-EB3E970A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" y="533400"/>
            <a:ext cx="5312001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eaLnBrk="1" hangingPunct="1">
              <a:defRPr/>
            </a:pPr>
            <a:r>
              <a:rPr lang="en-US" sz="2400" b="1" dirty="0">
                <a:latin typeface="+mn-lt"/>
                <a:cs typeface="+mn-cs"/>
              </a:rPr>
              <a:t>LA INTELIGENCIA CREATIVA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400" b="1" dirty="0" err="1">
                <a:latin typeface="+mn-lt"/>
                <a:cs typeface="+mn-cs"/>
              </a:rPr>
              <a:t>crea</a:t>
            </a:r>
            <a:endParaRPr lang="en-US" sz="2400" b="1" dirty="0">
              <a:latin typeface="+mn-lt"/>
              <a:cs typeface="+mn-cs"/>
            </a:endParaRP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400" b="1" dirty="0" err="1">
                <a:latin typeface="+mn-lt"/>
                <a:cs typeface="+mn-cs"/>
              </a:rPr>
              <a:t>diseña</a:t>
            </a:r>
            <a:endParaRPr lang="en-US" sz="2400" b="1" dirty="0">
              <a:latin typeface="+mn-lt"/>
              <a:cs typeface="+mn-cs"/>
            </a:endParaRP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400" b="1" dirty="0" err="1">
                <a:latin typeface="+mn-lt"/>
                <a:cs typeface="+mn-cs"/>
              </a:rPr>
              <a:t>inventa</a:t>
            </a:r>
            <a:endParaRPr lang="en-US" sz="2400" b="1" dirty="0">
              <a:latin typeface="+mn-lt"/>
              <a:cs typeface="+mn-cs"/>
            </a:endParaRP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400" b="1" dirty="0" err="1">
                <a:latin typeface="+mn-lt"/>
                <a:cs typeface="+mn-cs"/>
              </a:rPr>
              <a:t>imagina</a:t>
            </a:r>
            <a:endParaRPr lang="en-US" sz="2400" b="1" dirty="0">
              <a:latin typeface="+mn-lt"/>
              <a:cs typeface="+mn-cs"/>
            </a:endParaRP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400" b="1" dirty="0" err="1">
                <a:latin typeface="+mn-lt"/>
                <a:cs typeface="+mn-cs"/>
              </a:rPr>
              <a:t>supón</a:t>
            </a:r>
            <a:r>
              <a:rPr lang="en-US" sz="2400" b="1" dirty="0">
                <a:latin typeface="+mn-lt"/>
                <a:cs typeface="+mn-cs"/>
              </a:rPr>
              <a:t>…</a:t>
            </a:r>
            <a:r>
              <a:rPr lang="en-US" sz="2400" dirty="0">
                <a:latin typeface="+mn-lt"/>
                <a:cs typeface="+mn-cs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es-ES" sz="1900" dirty="0">
              <a:latin typeface="+mn-lt"/>
              <a:cs typeface="+mn-cs"/>
            </a:endParaRP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ABFB6B0-F531-D540-821C-850FACEA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00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9"/>
          <p:cNvSpPr/>
          <p:nvPr/>
        </p:nvSpPr>
        <p:spPr>
          <a:xfrm>
            <a:off x="3657600" y="55000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59"/>
          <p:cNvSpPr/>
          <p:nvPr/>
        </p:nvSpPr>
        <p:spPr>
          <a:xfrm>
            <a:off x="3658425" y="41875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59"/>
          <p:cNvSpPr/>
          <p:nvPr/>
        </p:nvSpPr>
        <p:spPr>
          <a:xfrm>
            <a:off x="3657600" y="29092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59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59"/>
          <p:cNvSpPr/>
          <p:nvPr/>
        </p:nvSpPr>
        <p:spPr>
          <a:xfrm>
            <a:off x="3658425" y="16729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9"/>
          <p:cNvSpPr txBox="1">
            <a:spLocks noGrp="1"/>
          </p:cNvSpPr>
          <p:nvPr>
            <p:ph type="title"/>
          </p:nvPr>
        </p:nvSpPr>
        <p:spPr>
          <a:xfrm>
            <a:off x="4698275" y="1770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255" name="Google Shape;255;p59"/>
          <p:cNvSpPr txBox="1">
            <a:spLocks noGrp="1"/>
          </p:cNvSpPr>
          <p:nvPr>
            <p:ph type="title" idx="2"/>
          </p:nvPr>
        </p:nvSpPr>
        <p:spPr>
          <a:xfrm>
            <a:off x="4636420" y="1657166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N</a:t>
            </a:r>
            <a:r>
              <a:rPr lang="es" dirty="0"/>
              <a:t>eurobiologia de la motivación</a:t>
            </a:r>
            <a:endParaRPr dirty="0"/>
          </a:p>
        </p:txBody>
      </p:sp>
      <p:sp>
        <p:nvSpPr>
          <p:cNvPr id="257" name="Google Shape;257;p59"/>
          <p:cNvSpPr txBox="1">
            <a:spLocks noGrp="1"/>
          </p:cNvSpPr>
          <p:nvPr>
            <p:ph type="title" idx="4"/>
          </p:nvPr>
        </p:nvSpPr>
        <p:spPr>
          <a:xfrm>
            <a:off x="4631025" y="2872141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Factores afectivos individuales </a:t>
            </a:r>
            <a:br>
              <a:rPr lang="es-ES" dirty="0"/>
            </a:br>
            <a:r>
              <a:rPr lang="es-ES" dirty="0"/>
              <a:t>y relacionales</a:t>
            </a:r>
            <a:endParaRPr dirty="0"/>
          </a:p>
        </p:txBody>
      </p:sp>
      <p:sp>
        <p:nvSpPr>
          <p:cNvPr id="261" name="Google Shape;261;p59"/>
          <p:cNvSpPr txBox="1">
            <a:spLocks noGrp="1"/>
          </p:cNvSpPr>
          <p:nvPr>
            <p:ph type="title" idx="7"/>
          </p:nvPr>
        </p:nvSpPr>
        <p:spPr>
          <a:xfrm>
            <a:off x="3372225" y="1719567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8"/>
          </p:nvPr>
        </p:nvSpPr>
        <p:spPr>
          <a:xfrm>
            <a:off x="3372225" y="2993933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title" idx="9"/>
          </p:nvPr>
        </p:nvSpPr>
        <p:spPr>
          <a:xfrm>
            <a:off x="3372225" y="42683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title" idx="9"/>
          </p:nvPr>
        </p:nvSpPr>
        <p:spPr>
          <a:xfrm>
            <a:off x="3372225" y="55637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379D57-0878-BA47-8FD3-12DEB47C77F6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89225" y="4239812"/>
            <a:ext cx="4185834" cy="784009"/>
          </a:xfrm>
        </p:spPr>
        <p:txBody>
          <a:bodyPr/>
          <a:lstStyle/>
          <a:p>
            <a:pPr marL="46038" indent="0"/>
            <a:r>
              <a:rPr lang="es-ES" sz="1800" b="1" dirty="0">
                <a:solidFill>
                  <a:srgbClr val="434343"/>
                </a:solidFill>
              </a:rPr>
              <a:t>La gestión de lo socio-emocional en la mediación educativa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80E1D36A-52C9-334E-961B-F5B89FDEEFE4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687575" y="5599786"/>
            <a:ext cx="4004604" cy="770700"/>
          </a:xfrm>
        </p:spPr>
        <p:txBody>
          <a:bodyPr/>
          <a:lstStyle/>
          <a:p>
            <a:pPr marL="46038" indent="0"/>
            <a:r>
              <a:rPr lang="es-ES" sz="1800" b="1" dirty="0">
                <a:solidFill>
                  <a:srgbClr val="434343"/>
                </a:solidFill>
              </a:rPr>
              <a:t>Aplicación en entornos virtuales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>
            <a:extLst>
              <a:ext uri="{FF2B5EF4-FFF2-40B4-BE49-F238E27FC236}">
                <a16:creationId xmlns:a16="http://schemas.microsoft.com/office/drawing/2014/main" id="{7B0DDF8A-581C-A54B-9549-55F9470903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98862"/>
              </p:ext>
            </p:extLst>
          </p:nvPr>
        </p:nvGraphicFramePr>
        <p:xfrm>
          <a:off x="503238" y="311972"/>
          <a:ext cx="8477476" cy="5895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22212-1588-7141-935B-7090C7BA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3E3F61-72DA-1145-AAFB-110D573D489A}"/>
              </a:ext>
            </a:extLst>
          </p:cNvPr>
          <p:cNvSpPr txBox="1"/>
          <p:nvPr/>
        </p:nvSpPr>
        <p:spPr>
          <a:xfrm>
            <a:off x="2904565" y="6550223"/>
            <a:ext cx="32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" dirty="0"/>
              <a:t>Copyright @ </a:t>
            </a:r>
            <a:r>
              <a:rPr lang="es-ES" dirty="0" err="1"/>
              <a:t>M.Carmen</a:t>
            </a:r>
            <a:r>
              <a:rPr lang="es-ES" dirty="0"/>
              <a:t> Fonseca-Mora</a:t>
            </a:r>
          </a:p>
        </p:txBody>
      </p:sp>
    </p:spTree>
    <p:extLst>
      <p:ext uri="{BB962C8B-B14F-4D97-AF65-F5344CB8AC3E}">
        <p14:creationId xmlns:p14="http://schemas.microsoft.com/office/powerpoint/2010/main" val="138056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4598900" y="1973556"/>
            <a:ext cx="45451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dirty="0"/>
              <a:t>4</a:t>
            </a:r>
            <a:r>
              <a:rPr lang="es" dirty="0">
                <a:solidFill>
                  <a:srgbClr val="434343"/>
                </a:solidFill>
              </a:rPr>
              <a:t>. Aplicación en entornos virtuales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89" name="Google Shape;289;p62"/>
          <p:cNvSpPr txBox="1">
            <a:spLocks noGrp="1"/>
          </p:cNvSpPr>
          <p:nvPr>
            <p:ph type="subTitle" idx="1"/>
          </p:nvPr>
        </p:nvSpPr>
        <p:spPr>
          <a:xfrm>
            <a:off x="4598900" y="3957590"/>
            <a:ext cx="3543236" cy="8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/>
              <a:t>Ejemplos prácticos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14942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5"/>
          <p:cNvSpPr/>
          <p:nvPr/>
        </p:nvSpPr>
        <p:spPr>
          <a:xfrm>
            <a:off x="0" y="1434346"/>
            <a:ext cx="9144000" cy="41184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85"/>
          <p:cNvSpPr txBox="1">
            <a:spLocks noGrp="1"/>
          </p:cNvSpPr>
          <p:nvPr>
            <p:ph type="title"/>
          </p:nvPr>
        </p:nvSpPr>
        <p:spPr>
          <a:xfrm>
            <a:off x="6922969" y="2750596"/>
            <a:ext cx="1771288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dirty="0"/>
              <a:t>Recurso para analizar</a:t>
            </a:r>
            <a:endParaRPr sz="2200" dirty="0"/>
          </a:p>
        </p:txBody>
      </p:sp>
      <p:grpSp>
        <p:nvGrpSpPr>
          <p:cNvPr id="666" name="Google Shape;666;p85"/>
          <p:cNvGrpSpPr/>
          <p:nvPr/>
        </p:nvGrpSpPr>
        <p:grpSpPr>
          <a:xfrm>
            <a:off x="334978" y="516048"/>
            <a:ext cx="6112800" cy="5975287"/>
            <a:chOff x="-734425" y="725975"/>
            <a:chExt cx="2684700" cy="3691500"/>
          </a:xfrm>
        </p:grpSpPr>
        <p:sp>
          <p:nvSpPr>
            <p:cNvPr id="667" name="Google Shape;667;p85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8" name="Google Shape;668;p85"/>
            <p:cNvSpPr/>
            <p:nvPr/>
          </p:nvSpPr>
          <p:spPr>
            <a:xfrm>
              <a:off x="515525" y="4253150"/>
              <a:ext cx="184800" cy="1095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5"/>
            <p:cNvSpPr/>
            <p:nvPr/>
          </p:nvSpPr>
          <p:spPr>
            <a:xfrm>
              <a:off x="577175" y="801325"/>
              <a:ext cx="61500" cy="61500"/>
            </a:xfrm>
            <a:prstGeom prst="ellipse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5"/>
            <p:cNvSpPr/>
            <p:nvPr/>
          </p:nvSpPr>
          <p:spPr>
            <a:xfrm>
              <a:off x="-537625" y="945150"/>
              <a:ext cx="2291100" cy="3270000"/>
            </a:xfrm>
            <a:prstGeom prst="rect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55" y="879872"/>
            <a:ext cx="5181310" cy="52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72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Cómo optimizar el aprendizaje online?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79" name="Google Shape;379;p72"/>
          <p:cNvSpPr txBox="1"/>
          <p:nvPr/>
        </p:nvSpPr>
        <p:spPr>
          <a:xfrm>
            <a:off x="699247" y="3607467"/>
            <a:ext cx="2372653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es-ES" sz="2400" dirty="0">
                <a:solidFill>
                  <a:schemeClr val="tx1"/>
                </a:solidFill>
                <a:latin typeface="Ubuntu Light"/>
                <a:ea typeface="Ubuntu Light"/>
                <a:cs typeface="Ubuntu Light"/>
                <a:sym typeface="Ubuntu Light"/>
              </a:rPr>
              <a:t>COOPERACIÓN/Interacción</a:t>
            </a:r>
          </a:p>
        </p:txBody>
      </p:sp>
      <p:sp>
        <p:nvSpPr>
          <p:cNvPr id="380" name="Google Shape;380;p72"/>
          <p:cNvSpPr txBox="1"/>
          <p:nvPr/>
        </p:nvSpPr>
        <p:spPr>
          <a:xfrm>
            <a:off x="5524450" y="2602433"/>
            <a:ext cx="2160864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CURIOSIDAD</a:t>
            </a:r>
            <a:endParaRPr sz="2400"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81" name="Google Shape;381;p72"/>
          <p:cNvSpPr txBox="1"/>
          <p:nvPr/>
        </p:nvSpPr>
        <p:spPr>
          <a:xfrm>
            <a:off x="5524449" y="4303033"/>
            <a:ext cx="2530979" cy="13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Clr>
                <a:schemeClr val="dk1"/>
              </a:buClr>
              <a:buSzPts val="1100"/>
            </a:pPr>
            <a:r>
              <a:rPr lang="es-ES" sz="24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CREATIVIDAD</a:t>
            </a:r>
            <a:endParaRPr lang="es-ES" sz="2400"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382" name="Google Shape;382;p72"/>
          <p:cNvGrpSpPr/>
          <p:nvPr/>
        </p:nvGrpSpPr>
        <p:grpSpPr>
          <a:xfrm>
            <a:off x="4132675" y="2602352"/>
            <a:ext cx="1356907" cy="1364371"/>
            <a:chOff x="4132675" y="1951813"/>
            <a:chExt cx="1356907" cy="1023304"/>
          </a:xfrm>
        </p:grpSpPr>
        <p:sp>
          <p:nvSpPr>
            <p:cNvPr id="383" name="Google Shape;383;p72"/>
            <p:cNvSpPr/>
            <p:nvPr/>
          </p:nvSpPr>
          <p:spPr>
            <a:xfrm>
              <a:off x="4188008" y="1952264"/>
              <a:ext cx="1243078" cy="1022852"/>
            </a:xfrm>
            <a:custGeom>
              <a:avLst/>
              <a:gdLst/>
              <a:ahLst/>
              <a:cxnLst/>
              <a:rect l="l" t="t" r="r" b="b"/>
              <a:pathLst>
                <a:path w="5504" h="4529" extrusionOk="0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2"/>
            <p:cNvSpPr/>
            <p:nvPr/>
          </p:nvSpPr>
          <p:spPr>
            <a:xfrm>
              <a:off x="4811806" y="1951813"/>
              <a:ext cx="619281" cy="1023304"/>
            </a:xfrm>
            <a:custGeom>
              <a:avLst/>
              <a:gdLst/>
              <a:ahLst/>
              <a:cxnLst/>
              <a:rect l="l" t="t" r="r" b="b"/>
              <a:pathLst>
                <a:path w="2742" h="4531" extrusionOk="0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2"/>
            <p:cNvSpPr/>
            <p:nvPr/>
          </p:nvSpPr>
          <p:spPr>
            <a:xfrm>
              <a:off x="4132675" y="1952264"/>
              <a:ext cx="1356907" cy="861599"/>
            </a:xfrm>
            <a:custGeom>
              <a:avLst/>
              <a:gdLst/>
              <a:ahLst/>
              <a:cxnLst/>
              <a:rect l="l" t="t" r="r" b="b"/>
              <a:pathLst>
                <a:path w="6008" h="3815" extrusionOk="0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2"/>
            <p:cNvSpPr/>
            <p:nvPr/>
          </p:nvSpPr>
          <p:spPr>
            <a:xfrm>
              <a:off x="4435539" y="2092062"/>
              <a:ext cx="751177" cy="433397"/>
            </a:xfrm>
            <a:custGeom>
              <a:avLst/>
              <a:gdLst/>
              <a:ahLst/>
              <a:cxnLst/>
              <a:rect l="l" t="t" r="r" b="b"/>
              <a:pathLst>
                <a:path w="3326" h="1919" extrusionOk="0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2"/>
            <p:cNvSpPr/>
            <p:nvPr/>
          </p:nvSpPr>
          <p:spPr>
            <a:xfrm>
              <a:off x="4422440" y="2092062"/>
              <a:ext cx="777376" cy="246171"/>
            </a:xfrm>
            <a:custGeom>
              <a:avLst/>
              <a:gdLst/>
              <a:ahLst/>
              <a:cxnLst/>
              <a:rect l="l" t="t" r="r" b="b"/>
              <a:pathLst>
                <a:path w="3442" h="1090" extrusionOk="0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72"/>
          <p:cNvGrpSpPr/>
          <p:nvPr/>
        </p:nvGrpSpPr>
        <p:grpSpPr>
          <a:xfrm>
            <a:off x="3098282" y="3494869"/>
            <a:ext cx="1554074" cy="1167740"/>
            <a:chOff x="3098282" y="2621217"/>
            <a:chExt cx="1554074" cy="875827"/>
          </a:xfrm>
        </p:grpSpPr>
        <p:sp>
          <p:nvSpPr>
            <p:cNvPr id="389" name="Google Shape;389;p72"/>
            <p:cNvSpPr/>
            <p:nvPr/>
          </p:nvSpPr>
          <p:spPr>
            <a:xfrm>
              <a:off x="3158584" y="2621895"/>
              <a:ext cx="1493772" cy="875149"/>
            </a:xfrm>
            <a:custGeom>
              <a:avLst/>
              <a:gdLst/>
              <a:ahLst/>
              <a:cxnLst/>
              <a:rect l="l" t="t" r="r" b="b"/>
              <a:pathLst>
                <a:path w="6614" h="3875" extrusionOk="0">
                  <a:moveTo>
                    <a:pt x="2740" y="0"/>
                  </a:moveTo>
                  <a:cubicBezTo>
                    <a:pt x="2039" y="0"/>
                    <a:pt x="1338" y="153"/>
                    <a:pt x="801" y="460"/>
                  </a:cubicBezTo>
                  <a:cubicBezTo>
                    <a:pt x="274" y="770"/>
                    <a:pt x="0" y="1174"/>
                    <a:pt x="0" y="1578"/>
                  </a:cubicBezTo>
                  <a:lnTo>
                    <a:pt x="0" y="2292"/>
                  </a:lnTo>
                  <a:cubicBezTo>
                    <a:pt x="0" y="2696"/>
                    <a:pt x="274" y="3107"/>
                    <a:pt x="801" y="3410"/>
                  </a:cubicBezTo>
                  <a:cubicBezTo>
                    <a:pt x="1338" y="3720"/>
                    <a:pt x="2039" y="3875"/>
                    <a:pt x="2741" y="3875"/>
                  </a:cubicBezTo>
                  <a:cubicBezTo>
                    <a:pt x="3442" y="3875"/>
                    <a:pt x="4144" y="3720"/>
                    <a:pt x="4681" y="3410"/>
                  </a:cubicBezTo>
                  <a:lnTo>
                    <a:pt x="6614" y="2292"/>
                  </a:lnTo>
                  <a:lnTo>
                    <a:pt x="6614" y="1578"/>
                  </a:lnTo>
                  <a:lnTo>
                    <a:pt x="4674" y="460"/>
                  </a:lnTo>
                  <a:cubicBezTo>
                    <a:pt x="4140" y="153"/>
                    <a:pt x="3440" y="0"/>
                    <a:pt x="2740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2"/>
            <p:cNvSpPr/>
            <p:nvPr/>
          </p:nvSpPr>
          <p:spPr>
            <a:xfrm>
              <a:off x="3098282" y="2621217"/>
              <a:ext cx="1554074" cy="714574"/>
            </a:xfrm>
            <a:custGeom>
              <a:avLst/>
              <a:gdLst/>
              <a:ahLst/>
              <a:cxnLst/>
              <a:rect l="l" t="t" r="r" b="b"/>
              <a:pathLst>
                <a:path w="6881" h="3164" extrusionOk="0">
                  <a:moveTo>
                    <a:pt x="3014" y="0"/>
                  </a:moveTo>
                  <a:cubicBezTo>
                    <a:pt x="2310" y="0"/>
                    <a:pt x="1606" y="155"/>
                    <a:pt x="1068" y="463"/>
                  </a:cubicBezTo>
                  <a:cubicBezTo>
                    <a:pt x="0" y="1076"/>
                    <a:pt x="0" y="2078"/>
                    <a:pt x="1068" y="2699"/>
                  </a:cubicBezTo>
                  <a:cubicBezTo>
                    <a:pt x="1605" y="3009"/>
                    <a:pt x="2306" y="3164"/>
                    <a:pt x="3007" y="3164"/>
                  </a:cubicBezTo>
                  <a:cubicBezTo>
                    <a:pt x="3707" y="3164"/>
                    <a:pt x="4407" y="3009"/>
                    <a:pt x="4941" y="2699"/>
                  </a:cubicBezTo>
                  <a:lnTo>
                    <a:pt x="6881" y="1581"/>
                  </a:lnTo>
                  <a:lnTo>
                    <a:pt x="4948" y="463"/>
                  </a:lnTo>
                  <a:cubicBezTo>
                    <a:pt x="4412" y="154"/>
                    <a:pt x="3713" y="0"/>
                    <a:pt x="301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2"/>
            <p:cNvSpPr/>
            <p:nvPr/>
          </p:nvSpPr>
          <p:spPr>
            <a:xfrm>
              <a:off x="3401146" y="2761467"/>
              <a:ext cx="751177" cy="435203"/>
            </a:xfrm>
            <a:custGeom>
              <a:avLst/>
              <a:gdLst/>
              <a:ahLst/>
              <a:cxnLst/>
              <a:rect l="l" t="t" r="r" b="b"/>
              <a:pathLst>
                <a:path w="3326" h="1927" extrusionOk="0">
                  <a:moveTo>
                    <a:pt x="1667" y="0"/>
                  </a:moveTo>
                  <a:cubicBezTo>
                    <a:pt x="744" y="0"/>
                    <a:pt x="1" y="433"/>
                    <a:pt x="1" y="960"/>
                  </a:cubicBezTo>
                  <a:cubicBezTo>
                    <a:pt x="1" y="1493"/>
                    <a:pt x="744" y="1926"/>
                    <a:pt x="1667" y="1926"/>
                  </a:cubicBezTo>
                  <a:cubicBezTo>
                    <a:pt x="2583" y="1926"/>
                    <a:pt x="3326" y="1493"/>
                    <a:pt x="3326" y="960"/>
                  </a:cubicBezTo>
                  <a:cubicBezTo>
                    <a:pt x="3326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2"/>
            <p:cNvSpPr/>
            <p:nvPr/>
          </p:nvSpPr>
          <p:spPr>
            <a:xfrm>
              <a:off x="3389854" y="2761467"/>
              <a:ext cx="775569" cy="247752"/>
            </a:xfrm>
            <a:custGeom>
              <a:avLst/>
              <a:gdLst/>
              <a:ahLst/>
              <a:cxnLst/>
              <a:rect l="l" t="t" r="r" b="b"/>
              <a:pathLst>
                <a:path w="3434" h="1097" extrusionOk="0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2" y="505"/>
                    <a:pt x="0" y="808"/>
                    <a:pt x="72" y="1097"/>
                  </a:cubicBezTo>
                  <a:cubicBezTo>
                    <a:pt x="116" y="895"/>
                    <a:pt x="274" y="707"/>
                    <a:pt x="541" y="556"/>
                  </a:cubicBezTo>
                  <a:cubicBezTo>
                    <a:pt x="866" y="368"/>
                    <a:pt x="1291" y="275"/>
                    <a:pt x="1717" y="275"/>
                  </a:cubicBezTo>
                  <a:cubicBezTo>
                    <a:pt x="2142" y="275"/>
                    <a:pt x="2568" y="368"/>
                    <a:pt x="2892" y="556"/>
                  </a:cubicBezTo>
                  <a:cubicBezTo>
                    <a:pt x="3159" y="707"/>
                    <a:pt x="3311" y="895"/>
                    <a:pt x="3361" y="1097"/>
                  </a:cubicBezTo>
                  <a:cubicBezTo>
                    <a:pt x="3433" y="808"/>
                    <a:pt x="3275" y="498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72"/>
          <p:cNvGrpSpPr/>
          <p:nvPr/>
        </p:nvGrpSpPr>
        <p:grpSpPr>
          <a:xfrm>
            <a:off x="4126125" y="4187744"/>
            <a:ext cx="1360295" cy="1363769"/>
            <a:chOff x="4126125" y="3140886"/>
            <a:chExt cx="1360295" cy="1022852"/>
          </a:xfrm>
        </p:grpSpPr>
        <p:sp>
          <p:nvSpPr>
            <p:cNvPr id="394" name="Google Shape;394;p72"/>
            <p:cNvSpPr/>
            <p:nvPr/>
          </p:nvSpPr>
          <p:spPr>
            <a:xfrm>
              <a:off x="4186427" y="3140886"/>
              <a:ext cx="1238110" cy="1022852"/>
            </a:xfrm>
            <a:custGeom>
              <a:avLst/>
              <a:gdLst/>
              <a:ahLst/>
              <a:cxnLst/>
              <a:rect l="l" t="t" r="r" b="b"/>
              <a:pathLst>
                <a:path w="5482" h="4529" extrusionOk="0">
                  <a:moveTo>
                    <a:pt x="2741" y="1"/>
                  </a:moveTo>
                  <a:lnTo>
                    <a:pt x="808" y="1119"/>
                  </a:lnTo>
                  <a:cubicBezTo>
                    <a:pt x="267" y="1429"/>
                    <a:pt x="0" y="1833"/>
                    <a:pt x="0" y="2237"/>
                  </a:cubicBezTo>
                  <a:lnTo>
                    <a:pt x="0" y="2951"/>
                  </a:lnTo>
                  <a:cubicBezTo>
                    <a:pt x="0" y="3355"/>
                    <a:pt x="274" y="3759"/>
                    <a:pt x="808" y="4069"/>
                  </a:cubicBezTo>
                  <a:cubicBezTo>
                    <a:pt x="1342" y="4375"/>
                    <a:pt x="2041" y="4529"/>
                    <a:pt x="2742" y="4529"/>
                  </a:cubicBezTo>
                  <a:cubicBezTo>
                    <a:pt x="3442" y="4529"/>
                    <a:pt x="4144" y="4375"/>
                    <a:pt x="4681" y="4069"/>
                  </a:cubicBezTo>
                  <a:cubicBezTo>
                    <a:pt x="5215" y="3759"/>
                    <a:pt x="5481" y="3355"/>
                    <a:pt x="5481" y="2951"/>
                  </a:cubicBezTo>
                  <a:lnTo>
                    <a:pt x="5481" y="2165"/>
                  </a:lnTo>
                  <a:lnTo>
                    <a:pt x="5474" y="2165"/>
                  </a:lnTo>
                  <a:cubicBezTo>
                    <a:pt x="5445" y="1782"/>
                    <a:pt x="5179" y="1407"/>
                    <a:pt x="4681" y="1119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2"/>
            <p:cNvSpPr/>
            <p:nvPr/>
          </p:nvSpPr>
          <p:spPr>
            <a:xfrm>
              <a:off x="4126125" y="3140886"/>
              <a:ext cx="1360295" cy="861599"/>
            </a:xfrm>
            <a:custGeom>
              <a:avLst/>
              <a:gdLst/>
              <a:ahLst/>
              <a:cxnLst/>
              <a:rect l="l" t="t" r="r" b="b"/>
              <a:pathLst>
                <a:path w="6023" h="3815" extrusionOk="0">
                  <a:moveTo>
                    <a:pt x="3015" y="1"/>
                  </a:moveTo>
                  <a:lnTo>
                    <a:pt x="1075" y="1119"/>
                  </a:lnTo>
                  <a:cubicBezTo>
                    <a:pt x="0" y="1732"/>
                    <a:pt x="0" y="2734"/>
                    <a:pt x="1075" y="3355"/>
                  </a:cubicBezTo>
                  <a:cubicBezTo>
                    <a:pt x="1609" y="3661"/>
                    <a:pt x="2308" y="3815"/>
                    <a:pt x="3009" y="3815"/>
                  </a:cubicBezTo>
                  <a:cubicBezTo>
                    <a:pt x="3709" y="3815"/>
                    <a:pt x="4411" y="3661"/>
                    <a:pt x="4948" y="3355"/>
                  </a:cubicBezTo>
                  <a:cubicBezTo>
                    <a:pt x="6023" y="2734"/>
                    <a:pt x="6015" y="1732"/>
                    <a:pt x="4948" y="1119"/>
                  </a:cubicBezTo>
                  <a:lnTo>
                    <a:pt x="3015" y="1"/>
                  </a:ln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2"/>
            <p:cNvSpPr/>
            <p:nvPr/>
          </p:nvSpPr>
          <p:spPr>
            <a:xfrm>
              <a:off x="4393306" y="3427710"/>
              <a:ext cx="824353" cy="435203"/>
            </a:xfrm>
            <a:custGeom>
              <a:avLst/>
              <a:gdLst/>
              <a:ahLst/>
              <a:cxnLst/>
              <a:rect l="l" t="t" r="r" b="b"/>
              <a:pathLst>
                <a:path w="3650" h="1927" extrusionOk="0">
                  <a:moveTo>
                    <a:pt x="1825" y="0"/>
                  </a:moveTo>
                  <a:cubicBezTo>
                    <a:pt x="1399" y="0"/>
                    <a:pt x="974" y="94"/>
                    <a:pt x="649" y="282"/>
                  </a:cubicBezTo>
                  <a:cubicBezTo>
                    <a:pt x="0" y="664"/>
                    <a:pt x="0" y="1270"/>
                    <a:pt x="649" y="1645"/>
                  </a:cubicBezTo>
                  <a:cubicBezTo>
                    <a:pt x="974" y="1832"/>
                    <a:pt x="1399" y="1926"/>
                    <a:pt x="1825" y="1926"/>
                  </a:cubicBezTo>
                  <a:cubicBezTo>
                    <a:pt x="2250" y="1926"/>
                    <a:pt x="2676" y="1832"/>
                    <a:pt x="3000" y="1645"/>
                  </a:cubicBezTo>
                  <a:cubicBezTo>
                    <a:pt x="3649" y="1270"/>
                    <a:pt x="3649" y="657"/>
                    <a:pt x="3000" y="282"/>
                  </a:cubicBezTo>
                  <a:cubicBezTo>
                    <a:pt x="2676" y="94"/>
                    <a:pt x="2250" y="0"/>
                    <a:pt x="1825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2"/>
            <p:cNvSpPr/>
            <p:nvPr/>
          </p:nvSpPr>
          <p:spPr>
            <a:xfrm>
              <a:off x="4417697" y="3427710"/>
              <a:ext cx="775569" cy="247752"/>
            </a:xfrm>
            <a:custGeom>
              <a:avLst/>
              <a:gdLst/>
              <a:ahLst/>
              <a:cxnLst/>
              <a:rect l="l" t="t" r="r" b="b"/>
              <a:pathLst>
                <a:path w="3434" h="1097" extrusionOk="0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9" y="505"/>
                    <a:pt x="0" y="808"/>
                    <a:pt x="72" y="1097"/>
                  </a:cubicBezTo>
                  <a:cubicBezTo>
                    <a:pt x="123" y="902"/>
                    <a:pt x="274" y="707"/>
                    <a:pt x="541" y="556"/>
                  </a:cubicBezTo>
                  <a:cubicBezTo>
                    <a:pt x="866" y="368"/>
                    <a:pt x="1291" y="274"/>
                    <a:pt x="1717" y="274"/>
                  </a:cubicBezTo>
                  <a:cubicBezTo>
                    <a:pt x="2142" y="274"/>
                    <a:pt x="2568" y="368"/>
                    <a:pt x="2892" y="556"/>
                  </a:cubicBezTo>
                  <a:cubicBezTo>
                    <a:pt x="3159" y="707"/>
                    <a:pt x="3318" y="902"/>
                    <a:pt x="3361" y="1097"/>
                  </a:cubicBezTo>
                  <a:cubicBezTo>
                    <a:pt x="3433" y="808"/>
                    <a:pt x="3282" y="505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8" name="Google Shape;398;p7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769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dirty="0"/>
              <a:t>Una </a:t>
            </a:r>
            <a:r>
              <a:rPr lang="es-ES" sz="1800" b="1" dirty="0"/>
              <a:t>Gran Pregunta</a:t>
            </a:r>
            <a:endParaRPr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29E60A-139F-7443-9FEA-B7A69C376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1" y="605490"/>
            <a:ext cx="8080883" cy="47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/>
              <a:t>Variedad de metodologías activas: estudio de casos, ABP, problema…orientados a la acción, centrado en el alumnado ...conectadas a la vida real</a:t>
            </a:r>
            <a:endParaRPr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936B9E-4D1F-D043-99C9-02D86B72B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1" y="443678"/>
            <a:ext cx="4559300" cy="3517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277B53-C222-CC46-80A9-B8ED3D5D0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388" y="212163"/>
            <a:ext cx="3722984" cy="272243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7D0B4C8-0D52-284D-B901-1F8580B83798}"/>
              </a:ext>
            </a:extLst>
          </p:cNvPr>
          <p:cNvSpPr/>
          <p:nvPr/>
        </p:nvSpPr>
        <p:spPr>
          <a:xfrm>
            <a:off x="2345168" y="580913"/>
            <a:ext cx="677732" cy="1387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hlinkClick r:id="rId5"/>
            <a:extLst>
              <a:ext uri="{FF2B5EF4-FFF2-40B4-BE49-F238E27FC236}">
                <a16:creationId xmlns:a16="http://schemas.microsoft.com/office/drawing/2014/main" id="{620ABCA7-4EF9-154A-8A84-23056AB97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388" y="3076687"/>
            <a:ext cx="3678368" cy="24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83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/>
              <a:t>Variedad de metodologías activas: estudio de casos, ABP, problema…orientados a la acción, centrado en el alumnado ...conectadas a la vida real</a:t>
            </a:r>
            <a:endParaRPr sz="1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1BF3A4-BE27-674D-890F-1D27EE704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0" y="673996"/>
            <a:ext cx="8080883" cy="44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70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800" b="1" dirty="0"/>
              <a:t>Exploración de conocimientos propios</a:t>
            </a:r>
            <a:endParaRPr sz="1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86C178-1F4C-5740-B39E-6DFC85B0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1" y="710005"/>
            <a:ext cx="8080883" cy="43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1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800" b="1" dirty="0"/>
              <a:t>Exploración de creencias de aprendizaje</a:t>
            </a:r>
            <a:endParaRPr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A9A4D1-7E9B-0F4F-A241-67CD0E84C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1" y="391458"/>
            <a:ext cx="8080883" cy="47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0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800" b="1" dirty="0"/>
              <a:t>Presentación  individual/ sentimiento de pertenencia</a:t>
            </a:r>
            <a:endParaRPr sz="1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822241-1AF6-404F-997B-1CAF8C5C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1" y="580913"/>
            <a:ext cx="8080883" cy="474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5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0"/>
          <p:cNvSpPr/>
          <p:nvPr/>
        </p:nvSpPr>
        <p:spPr>
          <a:xfrm>
            <a:off x="443619" y="334978"/>
            <a:ext cx="8283921" cy="6228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60"/>
          <p:cNvSpPr txBox="1">
            <a:spLocks noGrp="1"/>
          </p:cNvSpPr>
          <p:nvPr>
            <p:ph type="title"/>
          </p:nvPr>
        </p:nvSpPr>
        <p:spPr>
          <a:xfrm>
            <a:off x="1430449" y="572181"/>
            <a:ext cx="6077802" cy="1144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200" dirty="0"/>
              <a:t>Información importante</a:t>
            </a:r>
            <a:endParaRPr sz="3600" b="1" dirty="0"/>
          </a:p>
        </p:txBody>
      </p:sp>
      <p:sp>
        <p:nvSpPr>
          <p:cNvPr id="274" name="Google Shape;274;p60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2" descr="http://www.nature.com/neuro/journal/v17/n9/images/nn.3781-SF4.jpg">
            <a:extLst>
              <a:ext uri="{FF2B5EF4-FFF2-40B4-BE49-F238E27FC236}">
                <a16:creationId xmlns:a16="http://schemas.microsoft.com/office/drawing/2014/main" id="{70D9857A-7BEA-5543-808A-C3AB85EB4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35" y="1864813"/>
            <a:ext cx="6639338" cy="41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Resultado de imagen para amygdala and language learning">
            <a:extLst>
              <a:ext uri="{FF2B5EF4-FFF2-40B4-BE49-F238E27FC236}">
                <a16:creationId xmlns:a16="http://schemas.microsoft.com/office/drawing/2014/main" id="{96DE6567-5C6B-3040-B1EF-A7BF5413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5" y="1343092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4A2085-2320-ED4E-8FED-30539333237B}"/>
              </a:ext>
            </a:extLst>
          </p:cNvPr>
          <p:cNvSpPr txBox="1"/>
          <p:nvPr/>
        </p:nvSpPr>
        <p:spPr>
          <a:xfrm>
            <a:off x="4587124" y="6159356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err="1"/>
              <a:t>Nature</a:t>
            </a:r>
            <a:r>
              <a:rPr lang="es-ES" dirty="0"/>
              <a:t>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0" y="5540188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800" b="1" dirty="0"/>
              <a:t>Agrupamientos flexibles</a:t>
            </a:r>
            <a:endParaRPr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CAD2C4-68BE-914D-BE07-D2E3F83D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91" y="495300"/>
            <a:ext cx="8080882" cy="47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5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800" b="1" dirty="0"/>
              <a:t>Exploración de explícitos criterios de evaluación (rúbricas)</a:t>
            </a:r>
            <a:endParaRPr sz="1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FE7EDA-7E96-AB42-9FFC-E7C222D62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611" y="243122"/>
            <a:ext cx="5475642" cy="51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04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/>
              <a:t>Planificación y Secuenciación: modelo inteligencia del logro </a:t>
            </a:r>
            <a:endParaRPr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75B34B-20C3-F448-92E9-7F01AB5F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39" y="750570"/>
            <a:ext cx="2750844" cy="3914058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0E3E3DF-B663-4A4A-B5FF-EA88E70EBD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950239"/>
              </p:ext>
            </p:extLst>
          </p:nvPr>
        </p:nvGraphicFramePr>
        <p:xfrm>
          <a:off x="4399878" y="750570"/>
          <a:ext cx="3324113" cy="3914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38330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535991" y="5486400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800" b="1" dirty="0"/>
              <a:t>Retroalimentación afectiva: las tutorías</a:t>
            </a:r>
            <a:endParaRPr sz="18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DF95D3-C6AC-7D45-885E-AC0B7538D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29" y="869133"/>
            <a:ext cx="6186598" cy="429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01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1"/>
          <p:cNvSpPr/>
          <p:nvPr/>
        </p:nvSpPr>
        <p:spPr>
          <a:xfrm>
            <a:off x="471445" y="5497158"/>
            <a:ext cx="8080883" cy="95743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1800" b="1" dirty="0">
                <a:solidFill>
                  <a:schemeClr val="tx1"/>
                </a:solidFill>
              </a:rPr>
              <a:t>Variedad de tareas de creación/evaluación: blogs, wikis, infografías, mapas conceptuales, videos, presentaciones </a:t>
            </a:r>
            <a:r>
              <a:rPr lang="es-ES" sz="1800" b="1" dirty="0" err="1">
                <a:solidFill>
                  <a:schemeClr val="tx1"/>
                </a:solidFill>
              </a:rPr>
              <a:t>ppt</a:t>
            </a:r>
            <a:r>
              <a:rPr lang="es-ES" sz="1800" b="1" dirty="0">
                <a:solidFill>
                  <a:schemeClr val="tx1"/>
                </a:solidFill>
              </a:rPr>
              <a:t>, </a:t>
            </a:r>
            <a:r>
              <a:rPr lang="es-ES" sz="1800" b="1" dirty="0" err="1">
                <a:solidFill>
                  <a:schemeClr val="tx1"/>
                </a:solidFill>
              </a:rPr>
              <a:t>genially</a:t>
            </a:r>
            <a:r>
              <a:rPr lang="es-ES" sz="1800" b="1" dirty="0">
                <a:solidFill>
                  <a:schemeClr val="tx1"/>
                </a:solidFill>
              </a:rPr>
              <a:t>, </a:t>
            </a:r>
            <a:r>
              <a:rPr lang="es-ES" sz="1800" b="1" dirty="0" err="1">
                <a:solidFill>
                  <a:schemeClr val="tx1"/>
                </a:solidFill>
              </a:rPr>
              <a:t>padlet</a:t>
            </a:r>
            <a:r>
              <a:rPr lang="es-ES" sz="1800" b="1" dirty="0">
                <a:solidFill>
                  <a:schemeClr val="tx1"/>
                </a:solidFill>
              </a:rPr>
              <a:t>, Drive, google </a:t>
            </a:r>
            <a:r>
              <a:rPr lang="es-ES" sz="1800" b="1" dirty="0" err="1">
                <a:solidFill>
                  <a:schemeClr val="tx1"/>
                </a:solidFill>
              </a:rPr>
              <a:t>map</a:t>
            </a:r>
            <a:r>
              <a:rPr lang="es-ES" sz="1800" b="1" dirty="0">
                <a:solidFill>
                  <a:schemeClr val="tx1"/>
                </a:solidFill>
              </a:rPr>
              <a:t>…</a:t>
            </a:r>
            <a:endParaRPr sz="1800" b="1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BA1AB6-A6CB-E343-B179-5215E644E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162" y="657561"/>
            <a:ext cx="5972287" cy="44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42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4"/>
          <p:cNvSpPr txBox="1">
            <a:spLocks noGrp="1"/>
          </p:cNvSpPr>
          <p:nvPr>
            <p:ph type="title"/>
          </p:nvPr>
        </p:nvSpPr>
        <p:spPr>
          <a:xfrm>
            <a:off x="1175275" y="759967"/>
            <a:ext cx="6630300" cy="7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43434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73ECD5-A0E0-0646-BF7A-052427D7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36424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7E4B57B-476D-8942-88F1-14F5D2A5FD61}"/>
              </a:ext>
            </a:extLst>
          </p:cNvPr>
          <p:cNvSpPr txBox="1"/>
          <p:nvPr/>
        </p:nvSpPr>
        <p:spPr>
          <a:xfrm>
            <a:off x="6072838" y="258368"/>
            <a:ext cx="28232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Sáenz-López Buñuel, P. 2020</a:t>
            </a:r>
          </a:p>
          <a:p>
            <a:r>
              <a:rPr lang="es-ES" i="1" dirty="0"/>
              <a:t>Educar Emocionando. </a:t>
            </a:r>
            <a:r>
              <a:rPr lang="es-ES" dirty="0"/>
              <a:t>Huelva, </a:t>
            </a:r>
          </a:p>
          <a:p>
            <a:r>
              <a:rPr lang="es-ES" dirty="0"/>
              <a:t>Servicio de Publicaciones, p. 260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327" y="-9779"/>
            <a:ext cx="3574672" cy="536093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70"/>
          <p:cNvSpPr txBox="1">
            <a:spLocks noGrp="1"/>
          </p:cNvSpPr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434343"/>
                </a:solidFill>
              </a:rPr>
              <a:t>Concluyendo..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362" name="Google Shape;362;p70"/>
          <p:cNvSpPr txBox="1">
            <a:spLocks noGrp="1"/>
          </p:cNvSpPr>
          <p:nvPr>
            <p:ph type="subTitle" idx="1"/>
          </p:nvPr>
        </p:nvSpPr>
        <p:spPr>
          <a:xfrm>
            <a:off x="954224" y="2279291"/>
            <a:ext cx="3725351" cy="32286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bg2"/>
                </a:solidFill>
              </a:rPr>
              <a:t>Emocionar </a:t>
            </a:r>
            <a:r>
              <a:rPr lang="es-ES" sz="1800" dirty="0">
                <a:solidFill>
                  <a:schemeClr val="bg2"/>
                </a:solidFill>
              </a:rPr>
              <a:t>en la docencia significa</a:t>
            </a:r>
            <a:r>
              <a:rPr lang="es-ES" sz="1800" b="1" dirty="0">
                <a:solidFill>
                  <a:schemeClr val="bg2"/>
                </a:solidFill>
              </a:rPr>
              <a:t> invitar al alumnado a descubrir otras realidades, a interactuar y a </a:t>
            </a:r>
            <a:r>
              <a:rPr lang="es-ES" sz="1800" b="1" dirty="0" err="1">
                <a:solidFill>
                  <a:schemeClr val="bg2"/>
                </a:solidFill>
              </a:rPr>
              <a:t>co</a:t>
            </a:r>
            <a:r>
              <a:rPr lang="es-ES" sz="1800" b="1" dirty="0">
                <a:solidFill>
                  <a:schemeClr val="bg2"/>
                </a:solidFill>
              </a:rPr>
              <a:t>-construir </a:t>
            </a:r>
            <a:r>
              <a:rPr lang="es-ES" sz="1800" dirty="0">
                <a:solidFill>
                  <a:schemeClr val="bg2"/>
                </a:solidFill>
              </a:rPr>
              <a:t>las bases para el desarrollo de una </a:t>
            </a:r>
            <a:r>
              <a:rPr lang="es-ES" sz="1800" b="1" dirty="0">
                <a:solidFill>
                  <a:schemeClr val="bg2"/>
                </a:solidFill>
              </a:rPr>
              <a:t>ciudadanía más sabia, más ética, más responsable, más consciente y más respetuosa con el bienestar del otro.</a:t>
            </a:r>
            <a:endParaRPr sz="1800" b="1" dirty="0">
              <a:solidFill>
                <a:schemeClr val="bg2"/>
              </a:solidFill>
            </a:endParaRPr>
          </a:p>
        </p:txBody>
      </p:sp>
      <p:sp>
        <p:nvSpPr>
          <p:cNvPr id="363" name="Google Shape;363;p70"/>
          <p:cNvSpPr/>
          <p:nvPr/>
        </p:nvSpPr>
        <p:spPr>
          <a:xfrm>
            <a:off x="5177125" y="283867"/>
            <a:ext cx="3742800" cy="62457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70"/>
          <p:cNvSpPr/>
          <p:nvPr/>
        </p:nvSpPr>
        <p:spPr>
          <a:xfrm>
            <a:off x="4571997" y="5109900"/>
            <a:ext cx="762000" cy="15579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5" name="Google Shape;365;p70"/>
          <p:cNvCxnSpPr/>
          <p:nvPr/>
        </p:nvCxnSpPr>
        <p:spPr>
          <a:xfrm>
            <a:off x="1068750" y="17868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87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Referencias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27" name="Google Shape;727;p87"/>
          <p:cNvSpPr txBox="1">
            <a:spLocks noGrp="1"/>
          </p:cNvSpPr>
          <p:nvPr>
            <p:ph type="body" idx="1"/>
          </p:nvPr>
        </p:nvSpPr>
        <p:spPr>
          <a:xfrm>
            <a:off x="806250" y="1320790"/>
            <a:ext cx="7531500" cy="3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lang="es-ES" sz="1000" dirty="0"/>
          </a:p>
          <a:p>
            <a:pPr algn="l"/>
            <a:r>
              <a:rPr lang="en-US" sz="1200" dirty="0"/>
              <a:t>Arnold, J. &amp; Brown, H.D. (1999). A map of the terrain. In Arnold, J. (ed.) </a:t>
            </a:r>
            <a:r>
              <a:rPr lang="en-US" sz="1200" i="1" dirty="0"/>
              <a:t>Affect in Language Learning</a:t>
            </a:r>
            <a:r>
              <a:rPr lang="en-US" sz="1200" dirty="0"/>
              <a:t>. Cambridge: Cambridge University Press </a:t>
            </a:r>
            <a:endParaRPr lang="es-ES" sz="1200" dirty="0"/>
          </a:p>
          <a:p>
            <a:pPr algn="l"/>
            <a:r>
              <a:rPr lang="en-US" sz="1200" dirty="0" err="1"/>
              <a:t>Clore</a:t>
            </a:r>
            <a:r>
              <a:rPr lang="en-US" sz="1200" dirty="0"/>
              <a:t> G. L. (2011). Psychology and the Rationality of Emotion. </a:t>
            </a:r>
            <a:r>
              <a:rPr lang="en-US" sz="1200" i="1" dirty="0"/>
              <a:t>Modern theology</a:t>
            </a:r>
            <a:r>
              <a:rPr lang="en-US" sz="1200" dirty="0"/>
              <a:t>, </a:t>
            </a:r>
            <a:r>
              <a:rPr lang="en-US" sz="1200" i="1" dirty="0"/>
              <a:t>27</a:t>
            </a:r>
            <a:r>
              <a:rPr lang="en-US" sz="1200" dirty="0"/>
              <a:t>(2), 325–338. Cole, M. W. (2014). Speaking to read: Meta-analysis of peer-mediated learning for English language learners. </a:t>
            </a:r>
            <a:r>
              <a:rPr lang="en-US" sz="1200" i="1" dirty="0"/>
              <a:t>Journal of Literacy Research</a:t>
            </a:r>
            <a:r>
              <a:rPr lang="en-US" sz="1200" dirty="0"/>
              <a:t>, </a:t>
            </a:r>
            <a:r>
              <a:rPr lang="en-US" sz="1200" i="1" dirty="0"/>
              <a:t>46</a:t>
            </a:r>
            <a:r>
              <a:rPr lang="en-US" sz="1200" dirty="0"/>
              <a:t>(3), 358-382.</a:t>
            </a:r>
            <a:endParaRPr lang="es-ES" sz="1200" dirty="0"/>
          </a:p>
          <a:p>
            <a:pPr algn="l"/>
            <a:r>
              <a:rPr lang="es-ES" sz="1200" dirty="0" err="1"/>
              <a:t>Cores</a:t>
            </a:r>
            <a:r>
              <a:rPr lang="es-ES" sz="1200" dirty="0"/>
              <a:t>-Bilbao, E., Fernández-Corbacho, A., </a:t>
            </a:r>
            <a:r>
              <a:rPr lang="es-ES" sz="1200" dirty="0" err="1"/>
              <a:t>Machancoses</a:t>
            </a:r>
            <a:r>
              <a:rPr lang="es-ES" sz="1200" dirty="0"/>
              <a:t>, F. H., &amp; Fonseca-Mora, M. C. (2019). </a:t>
            </a:r>
            <a:r>
              <a:rPr lang="en-US" sz="1200" dirty="0"/>
              <a:t>A music-mediated language learning experience: Students’ awareness of their socio-emotional skills. </a:t>
            </a:r>
            <a:r>
              <a:rPr lang="en-US" sz="1200" i="1" dirty="0"/>
              <a:t>Frontiers in Psychology</a:t>
            </a:r>
            <a:r>
              <a:rPr lang="en-US" sz="1200" dirty="0"/>
              <a:t>, </a:t>
            </a:r>
            <a:r>
              <a:rPr lang="en-US" sz="1200" i="1" dirty="0"/>
              <a:t>10</a:t>
            </a:r>
            <a:r>
              <a:rPr lang="en-US" sz="1200" dirty="0"/>
              <a:t>, 2238.</a:t>
            </a:r>
            <a:endParaRPr lang="es-ES" sz="1200" dirty="0"/>
          </a:p>
          <a:p>
            <a:pPr algn="l"/>
            <a:r>
              <a:rPr lang="en-US" sz="1200" dirty="0"/>
              <a:t>Dalgleish, T. (2004).The emotional brain. </a:t>
            </a:r>
            <a:r>
              <a:rPr lang="en-US" sz="1200" i="1" dirty="0"/>
              <a:t>Nat Rev </a:t>
            </a:r>
            <a:r>
              <a:rPr lang="en-US" sz="1200" i="1" dirty="0" err="1"/>
              <a:t>Neurosci</a:t>
            </a:r>
            <a:r>
              <a:rPr lang="en-US" sz="1200" dirty="0"/>
              <a:t> </a:t>
            </a:r>
            <a:r>
              <a:rPr lang="en-US" sz="1200" b="1" dirty="0"/>
              <a:t>5, </a:t>
            </a:r>
            <a:r>
              <a:rPr lang="en-US" sz="1200" dirty="0"/>
              <a:t>583–589</a:t>
            </a:r>
            <a:endParaRPr lang="es-ES" sz="1200" dirty="0"/>
          </a:p>
          <a:p>
            <a:pPr algn="l"/>
            <a:r>
              <a:rPr lang="en-US" sz="1200" dirty="0" err="1"/>
              <a:t>Damásio</a:t>
            </a:r>
            <a:r>
              <a:rPr lang="en-US" sz="1200" dirty="0"/>
              <a:t>, A.R. (1994)</a:t>
            </a:r>
            <a:r>
              <a:rPr lang="en-US" sz="1200" u="sng" dirty="0"/>
              <a:t> </a:t>
            </a:r>
            <a:r>
              <a:rPr lang="en-US" sz="1200" i="1" dirty="0"/>
              <a:t>Descartes' Error: Emotion, Reason and the Human Brain. </a:t>
            </a:r>
            <a:r>
              <a:rPr lang="en-US" sz="1200" dirty="0"/>
              <a:t>New York: Putnam </a:t>
            </a:r>
          </a:p>
          <a:p>
            <a:pPr algn="l"/>
            <a:r>
              <a:rPr lang="es-ES" sz="1200" dirty="0"/>
              <a:t>Flecha, R. (2000). </a:t>
            </a:r>
            <a:r>
              <a:rPr lang="es-ES" sz="1200" i="1" dirty="0" err="1"/>
              <a:t>Sharing</a:t>
            </a:r>
            <a:r>
              <a:rPr lang="es-ES" sz="1200" i="1" dirty="0"/>
              <a:t> </a:t>
            </a:r>
            <a:r>
              <a:rPr lang="es-ES" sz="1200" i="1" dirty="0" err="1"/>
              <a:t>words</a:t>
            </a:r>
            <a:r>
              <a:rPr lang="es-ES" sz="1200" i="1" dirty="0"/>
              <a:t>: </a:t>
            </a:r>
            <a:r>
              <a:rPr lang="es-ES" sz="1200" i="1" dirty="0" err="1"/>
              <a:t>Theory</a:t>
            </a:r>
            <a:r>
              <a:rPr lang="es-ES" sz="1200" i="1" dirty="0"/>
              <a:t> and </a:t>
            </a:r>
            <a:r>
              <a:rPr lang="es-ES" sz="1200" i="1" dirty="0" err="1"/>
              <a:t>practice</a:t>
            </a:r>
            <a:r>
              <a:rPr lang="es-ES" sz="1200" i="1" dirty="0"/>
              <a:t> of </a:t>
            </a:r>
            <a:r>
              <a:rPr lang="es-ES" sz="1200" i="1" dirty="0" err="1"/>
              <a:t>dialogic</a:t>
            </a:r>
            <a:r>
              <a:rPr lang="es-ES" sz="1200" i="1" dirty="0"/>
              <a:t> </a:t>
            </a:r>
            <a:r>
              <a:rPr lang="es-ES" sz="1200" i="1" dirty="0" err="1"/>
              <a:t>learning</a:t>
            </a:r>
            <a:r>
              <a:rPr lang="es-ES" sz="1200" dirty="0"/>
              <a:t>. </a:t>
            </a:r>
            <a:r>
              <a:rPr lang="es-ES" sz="1200" dirty="0" err="1"/>
              <a:t>Rowman</a:t>
            </a:r>
            <a:r>
              <a:rPr lang="es-ES" sz="1200" dirty="0"/>
              <a:t> &amp; </a:t>
            </a:r>
            <a:r>
              <a:rPr lang="es-ES" sz="1200" dirty="0" err="1"/>
              <a:t>Littlefield</a:t>
            </a:r>
            <a:r>
              <a:rPr lang="es-ES" sz="1200" dirty="0"/>
              <a:t>.</a:t>
            </a:r>
          </a:p>
          <a:p>
            <a:pPr algn="l"/>
            <a:r>
              <a:rPr lang="es-ES" sz="1200" dirty="0"/>
              <a:t>Fonseca-Mora, M. C., </a:t>
            </a:r>
            <a:r>
              <a:rPr lang="es-ES" sz="1200" dirty="0" err="1"/>
              <a:t>Gant</a:t>
            </a:r>
            <a:r>
              <a:rPr lang="es-ES" sz="1200" dirty="0"/>
              <a:t>, M., &amp; Herrero </a:t>
            </a:r>
            <a:r>
              <a:rPr lang="es-ES" sz="1200" dirty="0" err="1"/>
              <a:t>Machanocoses</a:t>
            </a:r>
            <a:r>
              <a:rPr lang="es-ES" sz="1200" dirty="0"/>
              <a:t>, F. (2017). </a:t>
            </a:r>
            <a:r>
              <a:rPr lang="es-ES" sz="1200" i="1" dirty="0" err="1"/>
              <a:t>Interdependent</a:t>
            </a:r>
            <a:r>
              <a:rPr lang="es-ES" sz="1200" i="1" dirty="0"/>
              <a:t> </a:t>
            </a:r>
            <a:r>
              <a:rPr lang="es-ES" sz="1200" i="1" dirty="0" err="1"/>
              <a:t>Autonomy</a:t>
            </a:r>
            <a:r>
              <a:rPr lang="es-ES" sz="1200" i="1" dirty="0"/>
              <a:t>: </a:t>
            </a:r>
            <a:r>
              <a:rPr lang="es-ES" sz="1200" i="1" dirty="0" err="1"/>
              <a:t>Face</a:t>
            </a:r>
            <a:r>
              <a:rPr lang="es-ES" sz="1200" i="1" dirty="0"/>
              <a:t>-to-</a:t>
            </a:r>
            <a:r>
              <a:rPr lang="es-ES" sz="1200" i="1" dirty="0" err="1"/>
              <a:t>Face</a:t>
            </a:r>
            <a:r>
              <a:rPr lang="es-ES" sz="1200" i="1" dirty="0"/>
              <a:t> and Digital Media in Modern </a:t>
            </a:r>
            <a:r>
              <a:rPr lang="es-ES" sz="1200" i="1" dirty="0" err="1"/>
              <a:t>Language</a:t>
            </a:r>
            <a:r>
              <a:rPr lang="es-ES" sz="1200" i="1" dirty="0"/>
              <a:t> </a:t>
            </a:r>
            <a:r>
              <a:rPr lang="es-ES" sz="1200" i="1" dirty="0" err="1"/>
              <a:t>Learning</a:t>
            </a:r>
            <a:r>
              <a:rPr lang="es-ES" sz="1200" dirty="0"/>
              <a:t>. Peter </a:t>
            </a:r>
            <a:r>
              <a:rPr lang="es-ES" sz="1200" dirty="0" err="1"/>
              <a:t>Lang</a:t>
            </a:r>
            <a:r>
              <a:rPr lang="es-ES" sz="1200" dirty="0"/>
              <a:t>: Bern</a:t>
            </a:r>
          </a:p>
          <a:p>
            <a:pPr algn="l"/>
            <a:r>
              <a:rPr lang="es-ES" sz="1200" dirty="0"/>
              <a:t>Fonseca-Mora, M.C.</a:t>
            </a:r>
            <a:r>
              <a:rPr lang="es-ES" sz="1200" b="1" dirty="0"/>
              <a:t>  </a:t>
            </a:r>
            <a:r>
              <a:rPr lang="es-ES" sz="1200" dirty="0"/>
              <a:t>&amp;</a:t>
            </a:r>
            <a:r>
              <a:rPr lang="es-ES" sz="1200" b="1" dirty="0"/>
              <a:t> </a:t>
            </a:r>
            <a:r>
              <a:rPr lang="es-ES" sz="1200" dirty="0" err="1"/>
              <a:t>Gonzalez</a:t>
            </a:r>
            <a:r>
              <a:rPr lang="es-ES" sz="1200" dirty="0"/>
              <a:t>-Davies, M.(in </a:t>
            </a:r>
            <a:r>
              <a:rPr lang="es-ES" sz="1200" dirty="0" err="1"/>
              <a:t>press</a:t>
            </a:r>
            <a:r>
              <a:rPr lang="es-ES" sz="1200" dirty="0"/>
              <a:t>). </a:t>
            </a:r>
            <a:r>
              <a:rPr lang="en-US" sz="1200" dirty="0"/>
              <a:t>CEFR Mediation Strategies: Towards A Socio-Emotionally Enhanced Plurilingual Language Education in</a:t>
            </a:r>
            <a:r>
              <a:rPr lang="en-US" sz="1200" b="1" dirty="0"/>
              <a:t> </a:t>
            </a:r>
            <a:r>
              <a:rPr lang="en-US" sz="1200" dirty="0"/>
              <a:t>North, B., </a:t>
            </a:r>
            <a:r>
              <a:rPr lang="en-US" sz="1200" dirty="0" err="1"/>
              <a:t>Piccardo</a:t>
            </a:r>
            <a:r>
              <a:rPr lang="en-US" sz="1200" dirty="0"/>
              <a:t>, E., Goodier, T., </a:t>
            </a:r>
            <a:r>
              <a:rPr lang="en-US" sz="1200" dirty="0" err="1"/>
              <a:t>Fasoglio</a:t>
            </a:r>
            <a:r>
              <a:rPr lang="en-US" sz="1200" dirty="0"/>
              <a:t>, D., </a:t>
            </a:r>
            <a:r>
              <a:rPr lang="en-US" sz="1200" dirty="0" err="1"/>
              <a:t>Margonis</a:t>
            </a:r>
            <a:r>
              <a:rPr lang="en-US" sz="1200" dirty="0"/>
              <a:t>, R., &amp; </a:t>
            </a:r>
            <a:r>
              <a:rPr lang="en-US" sz="1200" dirty="0" err="1"/>
              <a:t>Rüschoff</a:t>
            </a:r>
            <a:r>
              <a:rPr lang="en-US" sz="1200" dirty="0"/>
              <a:t>, B. (Eds.)   </a:t>
            </a:r>
            <a:r>
              <a:rPr lang="en-US" sz="1200" i="1" dirty="0"/>
              <a:t>Enriching 21st century language education: The CEFR Companion Volume, examples from practice</a:t>
            </a:r>
            <a:r>
              <a:rPr lang="en-US" sz="1200" dirty="0"/>
              <a:t>. Strasbourg: Council of Europe Publishing.</a:t>
            </a:r>
            <a:endParaRPr lang="es-ES" sz="1200" dirty="0"/>
          </a:p>
          <a:p>
            <a:pPr algn="l"/>
            <a:r>
              <a:rPr lang="en-US" sz="1200" dirty="0"/>
              <a:t>Fredrickson, B. L. (2000). Cultivating positive emotions to optimize health and well-being. </a:t>
            </a:r>
            <a:r>
              <a:rPr lang="en-US" sz="1200" i="1" dirty="0"/>
              <a:t>Prevention &amp; Treatment</a:t>
            </a:r>
            <a:r>
              <a:rPr lang="en-US" sz="1200" dirty="0"/>
              <a:t>, </a:t>
            </a:r>
            <a:r>
              <a:rPr lang="en-US" sz="1200" i="1" dirty="0"/>
              <a:t>3</a:t>
            </a:r>
            <a:r>
              <a:rPr lang="en-US" sz="1200" dirty="0"/>
              <a:t>(1). </a:t>
            </a:r>
          </a:p>
          <a:p>
            <a:pPr algn="l"/>
            <a:r>
              <a:rPr lang="en-US" sz="1200" dirty="0"/>
              <a:t>Griffiths, C. (2015). Review of Motivational Dynamics in Language Learning. </a:t>
            </a:r>
            <a:r>
              <a:rPr lang="es-ES" sz="1200" i="1" dirty="0" err="1"/>
              <a:t>Applied</a:t>
            </a:r>
            <a:r>
              <a:rPr lang="es-ES" sz="1200" i="1" dirty="0"/>
              <a:t> </a:t>
            </a:r>
            <a:r>
              <a:rPr lang="es-ES" sz="1200" i="1" dirty="0" err="1"/>
              <a:t>Linguistics</a:t>
            </a:r>
            <a:r>
              <a:rPr lang="es-ES" sz="1200" dirty="0"/>
              <a:t> 36 (5): 648-651 </a:t>
            </a:r>
          </a:p>
          <a:p>
            <a:pPr algn="l"/>
            <a:r>
              <a:rPr lang="es-ES" sz="1200" dirty="0"/>
              <a:t>Mora Teruel , F. (2013). </a:t>
            </a:r>
            <a:r>
              <a:rPr lang="es-ES" sz="1200" i="1" dirty="0" err="1"/>
              <a:t>Neuroeducación</a:t>
            </a:r>
            <a:r>
              <a:rPr lang="es-ES" sz="1200" dirty="0"/>
              <a:t>. Solo se puede aprender aquello que se ama.  Madrid: Alianza Editorial </a:t>
            </a:r>
          </a:p>
          <a:p>
            <a:pPr marL="139700" indent="0" algn="l">
              <a:buNone/>
            </a:pPr>
            <a:endParaRPr lang="es-ES" sz="1000" dirty="0"/>
          </a:p>
          <a:p>
            <a:pPr marL="127000" indent="0" algn="l">
              <a:lnSpc>
                <a:spcPct val="115000"/>
              </a:lnSpc>
              <a:spcBef>
                <a:spcPts val="600"/>
              </a:spcBef>
              <a:buClr>
                <a:srgbClr val="666666"/>
              </a:buClr>
              <a:buSzPts val="1600"/>
              <a:buNone/>
            </a:pPr>
            <a:endParaRPr lang="es-ES" sz="1600" dirty="0"/>
          </a:p>
          <a:p>
            <a:pPr lvl="0" indent="-330200" algn="l">
              <a:lnSpc>
                <a:spcPct val="115000"/>
              </a:lnSpc>
              <a:spcBef>
                <a:spcPts val="600"/>
              </a:spcBef>
              <a:buClr>
                <a:srgbClr val="666666"/>
              </a:buClr>
              <a:buSzPts val="1600"/>
            </a:pPr>
            <a:endParaRPr sz="1600" dirty="0">
              <a:solidFill>
                <a:srgbClr val="666666"/>
              </a:solidFill>
            </a:endParaRPr>
          </a:p>
        </p:txBody>
      </p:sp>
      <p:cxnSp>
        <p:nvCxnSpPr>
          <p:cNvPr id="728" name="Google Shape;728;p87"/>
          <p:cNvCxnSpPr/>
          <p:nvPr/>
        </p:nvCxnSpPr>
        <p:spPr>
          <a:xfrm>
            <a:off x="4233900" y="14795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87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Referencias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728" name="Google Shape;728;p87"/>
          <p:cNvCxnSpPr/>
          <p:nvPr/>
        </p:nvCxnSpPr>
        <p:spPr>
          <a:xfrm>
            <a:off x="4233900" y="14795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D0A329-3F29-F743-A62D-A355531D9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581" y="1636258"/>
            <a:ext cx="7272170" cy="3336000"/>
          </a:xfrm>
        </p:spPr>
        <p:txBody>
          <a:bodyPr/>
          <a:lstStyle/>
          <a:p>
            <a:pPr algn="l"/>
            <a:r>
              <a:rPr lang="es-ES" sz="1200" dirty="0"/>
              <a:t>Mora Teruel, F. (2020). </a:t>
            </a:r>
            <a:r>
              <a:rPr lang="es-ES" sz="1200" i="1" dirty="0" err="1"/>
              <a:t>Neuroeducación</a:t>
            </a:r>
            <a:r>
              <a:rPr lang="es-ES" sz="1200" i="1" dirty="0"/>
              <a:t> y lectura. De la emoción a la comprensión de las palabras</a:t>
            </a:r>
            <a:r>
              <a:rPr lang="es-ES" sz="1200" dirty="0"/>
              <a:t>. Madrid: Alianza Ensayo. Madrid </a:t>
            </a:r>
          </a:p>
          <a:p>
            <a:pPr algn="l"/>
            <a:r>
              <a:rPr lang="en-US" sz="1200" dirty="0"/>
              <a:t>Richardson, V. (1996). The role of attitudes and beliefs in learning to teach. </a:t>
            </a:r>
            <a:r>
              <a:rPr lang="en-US" sz="1200" i="1" dirty="0"/>
              <a:t>Handbook of research on teacher education</a:t>
            </a:r>
            <a:r>
              <a:rPr lang="en-US" sz="1200" dirty="0"/>
              <a:t>, </a:t>
            </a:r>
            <a:r>
              <a:rPr lang="en-US" sz="1200" i="1" dirty="0"/>
              <a:t>2</a:t>
            </a:r>
            <a:r>
              <a:rPr lang="en-US" sz="1200" dirty="0"/>
              <a:t>(102-119), 273-290.</a:t>
            </a:r>
            <a:endParaRPr lang="es-ES" sz="1200" dirty="0"/>
          </a:p>
          <a:p>
            <a:pPr algn="l"/>
            <a:r>
              <a:rPr lang="en-US" sz="1200" dirty="0"/>
              <a:t>Richardson, V. (1996). The role of attitudes and beliefs in learning to teach. </a:t>
            </a:r>
            <a:r>
              <a:rPr lang="en-US" sz="1200" i="1" dirty="0"/>
              <a:t>Handbook of research on teacher education</a:t>
            </a:r>
            <a:r>
              <a:rPr lang="en-US" sz="1200" dirty="0"/>
              <a:t>, </a:t>
            </a:r>
            <a:r>
              <a:rPr lang="en-US" sz="1200" i="1" dirty="0"/>
              <a:t>2</a:t>
            </a:r>
            <a:r>
              <a:rPr lang="en-US" sz="1200" dirty="0"/>
              <a:t>(102-119), 273-290.</a:t>
            </a:r>
            <a:endParaRPr lang="es-ES" sz="1200" dirty="0"/>
          </a:p>
          <a:p>
            <a:pPr algn="l"/>
            <a:r>
              <a:rPr lang="en-US" sz="1200" dirty="0"/>
              <a:t>Rosenthal, R, and L. Jacobsen.(1968). Pygmalion in the classroom: teacher expectation and pupils’ intellectual development. New York: Holt, Rinehart and Winston </a:t>
            </a:r>
            <a:endParaRPr lang="es-ES" sz="1200" dirty="0"/>
          </a:p>
          <a:p>
            <a:pPr algn="l"/>
            <a:r>
              <a:rPr lang="es-ES" sz="1200" dirty="0"/>
              <a:t>Sáenz-López Buñuel, P.(2020). </a:t>
            </a:r>
            <a:r>
              <a:rPr lang="es-ES" sz="1200" i="1" dirty="0"/>
              <a:t>Educar Emocionando. </a:t>
            </a:r>
            <a:r>
              <a:rPr lang="es-ES" sz="1200" dirty="0"/>
              <a:t>Huelva, Servicio de Publicaciones, p. 260</a:t>
            </a:r>
          </a:p>
          <a:p>
            <a:pPr algn="l"/>
            <a:r>
              <a:rPr lang="en-US" sz="1200" dirty="0"/>
              <a:t>Scherer, K. R. (2005). What are emotions? And how can they be measured? </a:t>
            </a:r>
            <a:r>
              <a:rPr lang="en-US" sz="1200" i="1" dirty="0"/>
              <a:t>Social Science Information</a:t>
            </a:r>
            <a:r>
              <a:rPr lang="en-US" sz="1200" dirty="0"/>
              <a:t>, </a:t>
            </a:r>
            <a:r>
              <a:rPr lang="en-US" sz="1200" i="1" dirty="0"/>
              <a:t>44</a:t>
            </a:r>
            <a:r>
              <a:rPr lang="en-US" sz="1200" dirty="0"/>
              <a:t>(4), 695–729. http://</a:t>
            </a:r>
            <a:r>
              <a:rPr lang="en-US" sz="1200" dirty="0" err="1"/>
              <a:t>doi.org</a:t>
            </a:r>
            <a:r>
              <a:rPr lang="en-US" sz="1200" dirty="0"/>
              <a:t>/10.1177/0539018405058216</a:t>
            </a:r>
            <a:endParaRPr lang="es-ES" sz="1200" dirty="0"/>
          </a:p>
          <a:p>
            <a:pPr algn="l"/>
            <a:r>
              <a:rPr lang="en-US" sz="1200" dirty="0"/>
              <a:t>Schumann, J. H. (1999). A neurobiological perspective on affect and methodology in second language learning. In Arnold. J. (</a:t>
            </a:r>
            <a:r>
              <a:rPr lang="en-US" sz="1200" dirty="0" err="1"/>
              <a:t>ed</a:t>
            </a:r>
            <a:r>
              <a:rPr lang="en-US" sz="1200" dirty="0"/>
              <a:t>). </a:t>
            </a:r>
            <a:r>
              <a:rPr lang="en-US" sz="1200" i="1" dirty="0"/>
              <a:t>Affect in language learning</a:t>
            </a:r>
            <a:r>
              <a:rPr lang="en-US" sz="1200" dirty="0"/>
              <a:t>, Cambridge: Cambridge University Press.</a:t>
            </a:r>
            <a:endParaRPr lang="es-ES" sz="1200" dirty="0"/>
          </a:p>
          <a:p>
            <a:pPr algn="l"/>
            <a:r>
              <a:rPr lang="en-US" sz="1200" dirty="0"/>
              <a:t>Sternberg, R. J., &amp; </a:t>
            </a:r>
            <a:r>
              <a:rPr lang="en-US" sz="1200" dirty="0" err="1"/>
              <a:t>Grigorenko</a:t>
            </a:r>
            <a:r>
              <a:rPr lang="en-US" sz="1200" dirty="0"/>
              <a:t>, E. L. (2007). Teaching for successful intelligence: To increase student learning and achievement. Corwin Press. </a:t>
            </a:r>
            <a:endParaRPr lang="es-ES" sz="1200" dirty="0"/>
          </a:p>
          <a:p>
            <a:pPr algn="l"/>
            <a:r>
              <a:rPr lang="en-GB" sz="1200" dirty="0" err="1"/>
              <a:t>Stevick</a:t>
            </a:r>
            <a:r>
              <a:rPr lang="en-GB" sz="1200" dirty="0"/>
              <a:t>, E. 1980. </a:t>
            </a:r>
            <a:r>
              <a:rPr lang="en-GB" sz="1200" i="1" dirty="0"/>
              <a:t>Teaching Languages: A Way and Ways</a:t>
            </a:r>
            <a:r>
              <a:rPr lang="en-GB" sz="1200" dirty="0"/>
              <a:t>. Rowley, MA: Newbury House.</a:t>
            </a:r>
            <a:endParaRPr lang="es-ES" sz="1200" dirty="0"/>
          </a:p>
          <a:p>
            <a:pPr algn="l"/>
            <a:r>
              <a:rPr lang="en-US" sz="1200" dirty="0"/>
              <a:t>Swain, M. (2013). The inseparability of cognition and emotion in second language learning. </a:t>
            </a:r>
            <a:r>
              <a:rPr lang="en-US" sz="1200" i="1" dirty="0"/>
              <a:t>Language Teaching</a:t>
            </a:r>
            <a:r>
              <a:rPr lang="en-US" sz="1200" dirty="0"/>
              <a:t>, </a:t>
            </a:r>
            <a:r>
              <a:rPr lang="en-US" sz="1200" i="1" dirty="0"/>
              <a:t>46</a:t>
            </a:r>
            <a:r>
              <a:rPr lang="en-US" sz="1200" dirty="0"/>
              <a:t>(2), 195-207.</a:t>
            </a:r>
          </a:p>
          <a:p>
            <a:pPr algn="l"/>
            <a:r>
              <a:rPr lang="es-ES" sz="1200" dirty="0"/>
              <a:t>White, S. S., &amp; Locke, E. A. (2000). </a:t>
            </a:r>
            <a:r>
              <a:rPr lang="es-ES" sz="1200" dirty="0" err="1"/>
              <a:t>Problems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Pygmalion</a:t>
            </a:r>
            <a:r>
              <a:rPr lang="es-ES" sz="1200" dirty="0"/>
              <a:t> </a:t>
            </a:r>
            <a:r>
              <a:rPr lang="es-ES" sz="1200" dirty="0" err="1"/>
              <a:t>effect</a:t>
            </a:r>
            <a:r>
              <a:rPr lang="es-ES" sz="1200" dirty="0"/>
              <a:t> and </a:t>
            </a:r>
            <a:r>
              <a:rPr lang="es-ES" sz="1200" dirty="0" err="1"/>
              <a:t>some</a:t>
            </a:r>
            <a:r>
              <a:rPr lang="es-ES" sz="1200" dirty="0"/>
              <a:t> </a:t>
            </a:r>
            <a:r>
              <a:rPr lang="es-ES" sz="1200" dirty="0" err="1"/>
              <a:t>proposed</a:t>
            </a:r>
            <a:r>
              <a:rPr lang="es-ES" sz="1200" dirty="0"/>
              <a:t> </a:t>
            </a:r>
            <a:r>
              <a:rPr lang="es-ES" sz="1200" dirty="0" err="1"/>
              <a:t>solutions</a:t>
            </a:r>
            <a:r>
              <a:rPr lang="es-ES" sz="1200" dirty="0"/>
              <a:t>. </a:t>
            </a:r>
            <a:r>
              <a:rPr lang="es-ES" sz="1200" i="1" dirty="0" err="1"/>
              <a:t>The</a:t>
            </a:r>
            <a:r>
              <a:rPr lang="es-ES" sz="1200" i="1" dirty="0"/>
              <a:t> </a:t>
            </a:r>
            <a:r>
              <a:rPr lang="es-ES" sz="1200" i="1" dirty="0" err="1"/>
              <a:t>Leadership</a:t>
            </a:r>
            <a:r>
              <a:rPr lang="es-ES" sz="1200" i="1" dirty="0"/>
              <a:t> </a:t>
            </a:r>
            <a:r>
              <a:rPr lang="es-ES" sz="1200" i="1" dirty="0" err="1"/>
              <a:t>Quarterly</a:t>
            </a:r>
            <a:r>
              <a:rPr lang="es-ES" sz="1200" dirty="0"/>
              <a:t>, </a:t>
            </a:r>
            <a:r>
              <a:rPr lang="es-ES" sz="1200" i="1" dirty="0"/>
              <a:t>11</a:t>
            </a:r>
            <a:r>
              <a:rPr lang="es-ES" sz="1200" dirty="0"/>
              <a:t>(3), 389-415 </a:t>
            </a:r>
          </a:p>
          <a:p>
            <a:pPr algn="l"/>
            <a:r>
              <a:rPr lang="en-US" sz="1200" dirty="0"/>
              <a:t>Zins et al. 2014. </a:t>
            </a:r>
            <a:r>
              <a:rPr lang="en-US" sz="1200" i="1" dirty="0"/>
              <a:t>Building Academic Success on Social and Emotional Learning.  </a:t>
            </a:r>
            <a:r>
              <a:rPr lang="es-ES" sz="1200" dirty="0"/>
              <a:t>New </a:t>
            </a:r>
            <a:r>
              <a:rPr lang="es-ES" sz="1200" dirty="0" err="1"/>
              <a:t>York:Teachers</a:t>
            </a:r>
            <a:r>
              <a:rPr lang="es-ES" sz="1200" dirty="0"/>
              <a:t> </a:t>
            </a:r>
            <a:r>
              <a:rPr lang="es-ES" sz="1200" dirty="0" err="1"/>
              <a:t>College</a:t>
            </a:r>
            <a:r>
              <a:rPr lang="es-ES" sz="1200" dirty="0"/>
              <a:t> </a:t>
            </a:r>
            <a:r>
              <a:rPr lang="es-ES" sz="1200" dirty="0" err="1"/>
              <a:t>Press</a:t>
            </a:r>
            <a:r>
              <a:rPr lang="es-ES" sz="1200" dirty="0"/>
              <a:t>: </a:t>
            </a:r>
            <a:r>
              <a:rPr lang="es-ES" sz="1200" dirty="0" err="1"/>
              <a:t>University</a:t>
            </a:r>
            <a:r>
              <a:rPr lang="es-ES" sz="1200" dirty="0"/>
              <a:t> of Columbia</a:t>
            </a: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7826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8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88"/>
          <p:cNvSpPr txBox="1">
            <a:spLocks noGrp="1"/>
          </p:cNvSpPr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sz="4800" i="1">
              <a:solidFill>
                <a:srgbClr val="434343"/>
              </a:solidFill>
            </a:endParaRPr>
          </a:p>
        </p:txBody>
      </p:sp>
      <p:sp>
        <p:nvSpPr>
          <p:cNvPr id="735" name="Google Shape;735;p88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1"/>
          <p:cNvSpPr/>
          <p:nvPr/>
        </p:nvSpPr>
        <p:spPr>
          <a:xfrm>
            <a:off x="710005" y="677731"/>
            <a:ext cx="7465807" cy="5497157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1"/>
          <p:cNvSpPr txBox="1">
            <a:spLocks noGrp="1"/>
          </p:cNvSpPr>
          <p:nvPr>
            <p:ph type="subTitle" idx="1"/>
          </p:nvPr>
        </p:nvSpPr>
        <p:spPr>
          <a:xfrm>
            <a:off x="957431" y="1578799"/>
            <a:ext cx="6938682" cy="3574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s" sz="3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s-ES" sz="3600" dirty="0" err="1">
                <a:solidFill>
                  <a:schemeClr val="tx2"/>
                </a:solidFill>
              </a:rPr>
              <a:t>We</a:t>
            </a:r>
            <a:r>
              <a:rPr lang="es-ES" sz="3600" dirty="0">
                <a:solidFill>
                  <a:schemeClr val="tx2"/>
                </a:solidFill>
              </a:rPr>
              <a:t> are </a:t>
            </a:r>
            <a:r>
              <a:rPr lang="es-ES" sz="3600" dirty="0" err="1">
                <a:solidFill>
                  <a:schemeClr val="tx2"/>
                </a:solidFill>
              </a:rPr>
              <a:t>not</a:t>
            </a:r>
            <a:r>
              <a:rPr lang="es-ES" sz="3600" dirty="0">
                <a:solidFill>
                  <a:schemeClr val="tx2"/>
                </a:solidFill>
              </a:rPr>
              <a:t> </a:t>
            </a:r>
            <a:r>
              <a:rPr lang="es-ES" sz="3600" dirty="0" err="1">
                <a:solidFill>
                  <a:schemeClr val="tx2"/>
                </a:solidFill>
              </a:rPr>
              <a:t>thinking</a:t>
            </a:r>
            <a:r>
              <a:rPr lang="es-ES" sz="3600" dirty="0">
                <a:solidFill>
                  <a:schemeClr val="tx2"/>
                </a:solidFill>
              </a:rPr>
              <a:t> machines </a:t>
            </a:r>
            <a:r>
              <a:rPr lang="es-ES" sz="3600" dirty="0" err="1">
                <a:solidFill>
                  <a:schemeClr val="tx2"/>
                </a:solidFill>
              </a:rPr>
              <a:t>that</a:t>
            </a:r>
            <a:r>
              <a:rPr lang="es-ES" sz="3600" dirty="0">
                <a:solidFill>
                  <a:schemeClr val="tx2"/>
                </a:solidFill>
              </a:rPr>
              <a:t> </a:t>
            </a:r>
            <a:r>
              <a:rPr lang="es-ES" sz="3600" dirty="0" err="1">
                <a:solidFill>
                  <a:schemeClr val="tx2"/>
                </a:solidFill>
              </a:rPr>
              <a:t>feel</a:t>
            </a:r>
            <a:r>
              <a:rPr lang="es-ES" sz="3600" dirty="0">
                <a:solidFill>
                  <a:schemeClr val="tx2"/>
                </a:solidFill>
              </a:rPr>
              <a:t>, </a:t>
            </a:r>
          </a:p>
          <a:p>
            <a:pPr marL="0" indent="0" algn="ctr"/>
            <a:r>
              <a:rPr lang="es-ES" sz="3600" dirty="0" err="1">
                <a:solidFill>
                  <a:schemeClr val="tx2"/>
                </a:solidFill>
              </a:rPr>
              <a:t>we</a:t>
            </a:r>
            <a:r>
              <a:rPr lang="es-ES" sz="3600" dirty="0">
                <a:solidFill>
                  <a:schemeClr val="tx2"/>
                </a:solidFill>
              </a:rPr>
              <a:t> are </a:t>
            </a:r>
          </a:p>
          <a:p>
            <a:pPr marL="0" indent="0" algn="ctr"/>
            <a:r>
              <a:rPr lang="es-ES" sz="3600" dirty="0" err="1">
                <a:solidFill>
                  <a:srgbClr val="FF0000"/>
                </a:solidFill>
              </a:rPr>
              <a:t>feeling</a:t>
            </a:r>
            <a:r>
              <a:rPr lang="es-ES" sz="3600" dirty="0">
                <a:solidFill>
                  <a:srgbClr val="FF0000"/>
                </a:solidFill>
              </a:rPr>
              <a:t> machines </a:t>
            </a:r>
            <a:r>
              <a:rPr lang="es-ES" sz="3600" dirty="0" err="1">
                <a:solidFill>
                  <a:srgbClr val="FF0000"/>
                </a:solidFill>
              </a:rPr>
              <a:t>that</a:t>
            </a:r>
            <a:r>
              <a:rPr lang="es-ES" sz="3600" dirty="0">
                <a:solidFill>
                  <a:srgbClr val="FF0000"/>
                </a:solidFill>
              </a:rPr>
              <a:t> </a:t>
            </a:r>
            <a:r>
              <a:rPr lang="es-ES" sz="3600" dirty="0" err="1">
                <a:solidFill>
                  <a:srgbClr val="FF0000"/>
                </a:solidFill>
              </a:rPr>
              <a:t>think</a:t>
            </a:r>
            <a:r>
              <a:rPr lang="es" sz="3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”.</a:t>
            </a: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</a:pPr>
            <a:endParaRPr sz="2700" i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1"/>
          <p:cNvSpPr txBox="1">
            <a:spLocks noGrp="1"/>
          </p:cNvSpPr>
          <p:nvPr>
            <p:ph type="subTitle" idx="2"/>
          </p:nvPr>
        </p:nvSpPr>
        <p:spPr>
          <a:xfrm>
            <a:off x="1301675" y="4284527"/>
            <a:ext cx="6325497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" dirty="0">
                <a:solidFill>
                  <a:schemeClr val="lt1"/>
                </a:solidFill>
              </a:rPr>
              <a:t>—</a:t>
            </a:r>
            <a:r>
              <a:rPr lang="es-ES" sz="2000" dirty="0" err="1"/>
              <a:t>Damásio</a:t>
            </a:r>
            <a:r>
              <a:rPr lang="es-ES" sz="2000" dirty="0"/>
              <a:t>, A.R. (1994)</a:t>
            </a:r>
            <a:r>
              <a:rPr lang="es-ES" sz="2000" u="sng" dirty="0"/>
              <a:t> </a:t>
            </a:r>
            <a:r>
              <a:rPr lang="es-ES" sz="2000" i="1" dirty="0"/>
              <a:t>Descartes' Error: </a:t>
            </a:r>
            <a:r>
              <a:rPr lang="es-ES" sz="2000" i="1" dirty="0" err="1"/>
              <a:t>Emotion</a:t>
            </a:r>
            <a:r>
              <a:rPr lang="es-ES" sz="2000" i="1" dirty="0"/>
              <a:t>, </a:t>
            </a:r>
            <a:r>
              <a:rPr lang="es-ES" sz="2000" i="1" dirty="0" err="1"/>
              <a:t>Reason</a:t>
            </a:r>
            <a:r>
              <a:rPr lang="es-ES" sz="2000" i="1" dirty="0"/>
              <a:t> and </a:t>
            </a:r>
            <a:r>
              <a:rPr lang="es-ES" sz="2000" i="1" dirty="0" err="1"/>
              <a:t>the</a:t>
            </a:r>
            <a:r>
              <a:rPr lang="es-ES" sz="2000" i="1" dirty="0"/>
              <a:t> Human </a:t>
            </a:r>
            <a:r>
              <a:rPr lang="es-ES" sz="2000" i="1" dirty="0" err="1"/>
              <a:t>Brain</a:t>
            </a:r>
            <a:r>
              <a:rPr lang="es-ES" sz="2000" i="1" dirty="0"/>
              <a:t>. </a:t>
            </a:r>
            <a:r>
              <a:rPr lang="es-ES" sz="2000" dirty="0"/>
              <a:t>New York: Putnam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89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742" name="Google Shape;742;p8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43" name="Google Shape;743;p89"/>
          <p:cNvGrpSpPr/>
          <p:nvPr/>
        </p:nvGrpSpPr>
        <p:grpSpPr>
          <a:xfrm>
            <a:off x="1106146" y="3219238"/>
            <a:ext cx="6815050" cy="884100"/>
            <a:chOff x="1106146" y="3524038"/>
            <a:chExt cx="6815050" cy="884100"/>
          </a:xfrm>
        </p:grpSpPr>
        <p:grpSp>
          <p:nvGrpSpPr>
            <p:cNvPr id="744" name="Google Shape;744;p89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745" name="Google Shape;745;p89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D6D6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6" name="Google Shape;746;p89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#d6d64d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47" name="Google Shape;747;p89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748" name="Google Shape;748;p89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9999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9" name="Google Shape;749;p89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#999999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50" name="Google Shape;750;p89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751" name="Google Shape;751;p89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43434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2" name="Google Shape;752;p89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FFFFFF"/>
                    </a:solidFill>
                  </a:rPr>
                  <a:t>#434343</a:t>
                </a:r>
                <a:endParaRPr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53" name="Google Shape;753;p89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754" name="Google Shape;754;p89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F6FF8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5" name="Google Shape;755;p89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#f6ff87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56" name="Google Shape;756;p89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757" name="Google Shape;757;p89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3C01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8" name="Google Shape;758;p89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#93c01f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759" name="Google Shape;759;p89"/>
          <p:cNvSpPr txBox="1">
            <a:spLocks noGrp="1"/>
          </p:cNvSpPr>
          <p:nvPr>
            <p:ph type="body" idx="1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s"/>
              <a:t>,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"/>
              <a:t> </a:t>
            </a:r>
            <a:r>
              <a:rPr lang="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s">
                <a:solidFill>
                  <a:srgbClr val="666666"/>
                </a:solidFill>
              </a:rPr>
              <a:t> e imágenes e infografías de </a:t>
            </a:r>
            <a:r>
              <a:rPr lang="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666666"/>
              </a:solidFill>
            </a:endParaRPr>
          </a:p>
        </p:txBody>
      </p:sp>
      <p:sp>
        <p:nvSpPr>
          <p:cNvPr id="760" name="Google Shape;760;p89"/>
          <p:cNvSpPr txBox="1">
            <a:spLocks noGrp="1"/>
          </p:cNvSpPr>
          <p:nvPr>
            <p:ph type="body" idx="1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666666"/>
              </a:solidFill>
            </a:endParaRPr>
          </a:p>
        </p:txBody>
      </p:sp>
      <p:pic>
        <p:nvPicPr>
          <p:cNvPr id="761" name="Google Shape;761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4598900" y="1973556"/>
            <a:ext cx="45451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1. Neurobiología de la motivación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89" name="Google Shape;289;p62"/>
          <p:cNvSpPr txBox="1">
            <a:spLocks noGrp="1"/>
          </p:cNvSpPr>
          <p:nvPr>
            <p:ph type="subTitle" idx="1"/>
          </p:nvPr>
        </p:nvSpPr>
        <p:spPr>
          <a:xfrm>
            <a:off x="4598900" y="3957590"/>
            <a:ext cx="3543236" cy="8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/>
              <a:t>C</a:t>
            </a:r>
            <a:r>
              <a:rPr lang="es" sz="1600" dirty="0"/>
              <a:t>ognición y emoción desde las neurociencias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5" name="Google Shape;295;p6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>
            <a:off x="1633500" y="2844700"/>
            <a:ext cx="5877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99999"/>
                </a:solidFill>
              </a:rPr>
              <a:t>Do you know what helps </a:t>
            </a:r>
            <a:r>
              <a:rPr lang="es"/>
              <a:t>you </a:t>
            </a:r>
            <a:r>
              <a:rPr lang="es">
                <a:solidFill>
                  <a:srgbClr val="999999"/>
                </a:solidFill>
              </a:rPr>
              <a:t>make your point clear? Lists like this one:</a:t>
            </a:r>
            <a:br>
              <a:rPr lang="es">
                <a:solidFill>
                  <a:srgbClr val="999999"/>
                </a:solidFill>
              </a:rPr>
            </a:br>
            <a:endParaRPr>
              <a:solidFill>
                <a:srgbClr val="666666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Because they’re simple </a:t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You can organize your ideas clearly</a:t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And because you’ll never forget to buy milk!</a:t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999999"/>
                </a:solidFill>
              </a:rPr>
              <a:t>And the most important thing: the audience won’t miss the point of your presentation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97" name="Google Shape;297;p63"/>
          <p:cNvSpPr txBox="1">
            <a:spLocks noGrp="1"/>
          </p:cNvSpPr>
          <p:nvPr>
            <p:ph type="title"/>
          </p:nvPr>
        </p:nvSpPr>
        <p:spPr>
          <a:xfrm>
            <a:off x="1633500" y="353946"/>
            <a:ext cx="569463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434343"/>
                </a:solidFill>
              </a:rPr>
              <a:t>¡Emoción y cognición: inseparables! </a:t>
            </a:r>
            <a:r>
              <a:rPr lang="es" sz="2400" b="0" dirty="0">
                <a:solidFill>
                  <a:srgbClr val="434343"/>
                </a:solidFill>
              </a:rPr>
              <a:t>(Scherer, 2005; Swain 2013)</a:t>
            </a:r>
            <a:endParaRPr sz="2400" b="0" dirty="0">
              <a:solidFill>
                <a:srgbClr val="43434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8B7F3D-0831-9A47-A2C1-425FEDF1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28" y="1823321"/>
            <a:ext cx="7590377" cy="4242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4"/>
          <p:cNvSpPr/>
          <p:nvPr/>
        </p:nvSpPr>
        <p:spPr>
          <a:xfrm>
            <a:off x="406950" y="545800"/>
            <a:ext cx="8543412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title" idx="4"/>
          </p:nvPr>
        </p:nvSpPr>
        <p:spPr>
          <a:xfrm>
            <a:off x="0" y="663335"/>
            <a:ext cx="9144000" cy="10654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rgbClr val="434343"/>
                </a:solidFill>
              </a:rPr>
              <a:t>El Pensamiento Humano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07" name="Google Shape;307;p64"/>
          <p:cNvSpPr txBox="1">
            <a:spLocks noGrp="1"/>
          </p:cNvSpPr>
          <p:nvPr>
            <p:ph type="subTitle" idx="3"/>
          </p:nvPr>
        </p:nvSpPr>
        <p:spPr>
          <a:xfrm>
            <a:off x="4827327" y="1728765"/>
            <a:ext cx="3800241" cy="25444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-US" sz="2000" dirty="0">
                <a:solidFill>
                  <a:schemeClr val="tx1"/>
                </a:solidFill>
              </a:rPr>
              <a:t>El </a:t>
            </a:r>
            <a:r>
              <a:rPr lang="en-US" sz="2000" dirty="0" err="1">
                <a:solidFill>
                  <a:schemeClr val="tx1"/>
                </a:solidFill>
              </a:rPr>
              <a:t>pensamiento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humano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no </a:t>
            </a:r>
            <a:r>
              <a:rPr lang="en-US" sz="2000" b="1" dirty="0" err="1">
                <a:solidFill>
                  <a:schemeClr val="tx1"/>
                </a:solidFill>
              </a:rPr>
              <a:t>racional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Clore</a:t>
            </a:r>
            <a:r>
              <a:rPr lang="en-US" sz="2000" dirty="0">
                <a:solidFill>
                  <a:schemeClr val="tx1"/>
                </a:solidFill>
              </a:rPr>
              <a:t>, 2011: 325)</a:t>
            </a:r>
          </a:p>
          <a:p>
            <a:pPr marL="0" indent="0" algn="ctr"/>
            <a:endParaRPr lang="en-US" sz="2000" dirty="0">
              <a:solidFill>
                <a:schemeClr val="tx1"/>
              </a:solidFill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naturaleza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heurística</a:t>
            </a:r>
            <a:endParaRPr lang="en-US" sz="2000" dirty="0">
              <a:solidFill>
                <a:schemeClr val="tx1"/>
              </a:solidFill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emocional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automático</a:t>
            </a:r>
            <a:endParaRPr lang="en-US" sz="2000" dirty="0">
              <a:solidFill>
                <a:schemeClr val="tx1"/>
              </a:solidFill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inconsciente</a:t>
            </a:r>
            <a:endParaRPr dirty="0"/>
          </a:p>
        </p:txBody>
      </p:sp>
      <p:cxnSp>
        <p:nvCxnSpPr>
          <p:cNvPr id="308" name="Google Shape;308;p64"/>
          <p:cNvCxnSpPr/>
          <p:nvPr/>
        </p:nvCxnSpPr>
        <p:spPr>
          <a:xfrm>
            <a:off x="4570285" y="2588567"/>
            <a:ext cx="0" cy="2570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3674477E-0EE8-B048-BE84-E167AE17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4" y="1602239"/>
            <a:ext cx="4057283" cy="4472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5" name="Google Shape;345;p68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dirty="0"/>
              <a:t>Mora Teruel, F. (2020) 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F5BD1EBF-4682-2943-88F6-2195C49EF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50" y="2305050"/>
            <a:ext cx="4065462" cy="446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0"/>
            <a:r>
              <a:rPr lang="es-ES" sz="2400" i="1" dirty="0" err="1"/>
              <a:t>Neuroeducación</a:t>
            </a:r>
            <a:r>
              <a:rPr lang="es-ES" sz="2400" i="1" dirty="0"/>
              <a:t>. Solo se puede aprender lo que se ama</a:t>
            </a:r>
            <a:r>
              <a:rPr lang="es-ES" sz="2400" dirty="0"/>
              <a:t>. </a:t>
            </a:r>
          </a:p>
          <a:p>
            <a:pPr marL="9525" indent="0"/>
            <a:endParaRPr lang="es-ES" sz="2400" dirty="0"/>
          </a:p>
          <a:p>
            <a:r>
              <a:rPr lang="es-ES" sz="2400" b="1" dirty="0">
                <a:solidFill>
                  <a:schemeClr val="tx1"/>
                </a:solidFill>
              </a:rPr>
              <a:t>CURIOSIDAD</a:t>
            </a:r>
            <a:r>
              <a:rPr lang="en-US" sz="2400" dirty="0"/>
              <a:t>           </a:t>
            </a:r>
            <a:r>
              <a:rPr lang="en-US" sz="2400" dirty="0" err="1" smtClean="0"/>
              <a:t>atención</a:t>
            </a:r>
            <a:r>
              <a:rPr lang="en-US" sz="2400" dirty="0" smtClean="0"/>
              <a:t> </a:t>
            </a:r>
            <a:r>
              <a:rPr lang="en-US" sz="2400" dirty="0"/>
              <a:t>y </a:t>
            </a:r>
            <a:r>
              <a:rPr lang="en-US" sz="2400" dirty="0" err="1"/>
              <a:t>esfuerzo</a:t>
            </a:r>
            <a:r>
              <a:rPr lang="en-US" sz="2400" dirty="0"/>
              <a:t> (Mora, 2013)</a:t>
            </a:r>
          </a:p>
          <a:p>
            <a:pPr marL="9525" indent="0"/>
            <a:endParaRPr lang="es-E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 indent="0"/>
            <a:endParaRPr lang="es-E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 indent="0"/>
            <a:endParaRPr lang="es-E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 indent="0"/>
            <a:endParaRPr lang="es-E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" indent="0"/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Flecha a la derecha con muesca 7">
            <a:extLst>
              <a:ext uri="{FF2B5EF4-FFF2-40B4-BE49-F238E27FC236}">
                <a16:creationId xmlns:a16="http://schemas.microsoft.com/office/drawing/2014/main" id="{6F5B1D0A-5B38-EF43-8229-B629735FDEFA}"/>
              </a:ext>
            </a:extLst>
          </p:cNvPr>
          <p:cNvSpPr/>
          <p:nvPr/>
        </p:nvSpPr>
        <p:spPr>
          <a:xfrm>
            <a:off x="3696401" y="3913163"/>
            <a:ext cx="612949" cy="3382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CC3BC0-1B39-E14C-B726-FAF43B86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0" y="469600"/>
            <a:ext cx="4087907" cy="57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1552</Words>
  <Application>Microsoft Office PowerPoint</Application>
  <PresentationFormat>Presentación en pantalla (4:3)</PresentationFormat>
  <Paragraphs>254</Paragraphs>
  <Slides>50</Slides>
  <Notes>50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1" baseType="lpstr">
      <vt:lpstr>Wingdings</vt:lpstr>
      <vt:lpstr>Wingdings 2</vt:lpstr>
      <vt:lpstr>Arial  </vt:lpstr>
      <vt:lpstr>Arvo</vt:lpstr>
      <vt:lpstr>Ubuntu</vt:lpstr>
      <vt:lpstr>Calibri</vt:lpstr>
      <vt:lpstr>Times New Roman</vt:lpstr>
      <vt:lpstr>Bodoni</vt:lpstr>
      <vt:lpstr>Ubuntu Light</vt:lpstr>
      <vt:lpstr>Arial</vt:lpstr>
      <vt:lpstr>Minimal Charm</vt:lpstr>
      <vt:lpstr>Presentación de PowerPoint</vt:lpstr>
      <vt:lpstr>M.Carmen Fonseca-Mora</vt:lpstr>
      <vt:lpstr>Contenidos</vt:lpstr>
      <vt:lpstr>Información importante</vt:lpstr>
      <vt:lpstr>Presentación de PowerPoint</vt:lpstr>
      <vt:lpstr>1. Neurobiología de la motivación</vt:lpstr>
      <vt:lpstr>¡Emoción y cognición: inseparables! (Scherer, 2005; Swain 2013)</vt:lpstr>
      <vt:lpstr>El Pensamiento Humano</vt:lpstr>
      <vt:lpstr> Mora Teruel, F. (2020) </vt:lpstr>
      <vt:lpstr>Dimensiones para la evaluación de estímulos</vt:lpstr>
      <vt:lpstr>Presentación de PowerPoint</vt:lpstr>
      <vt:lpstr>One size does not fit all//la misma talla no sirve para tod@s (Griffiths, 2015)</vt:lpstr>
      <vt:lpstr>Presentación de PowerPoint</vt:lpstr>
      <vt:lpstr>  Factores afectivos individuales  (ERIC, 10 septiembre 2021)</vt:lpstr>
      <vt:lpstr>Las creencias sobre el aprendizaje</vt:lpstr>
      <vt:lpstr>Las creencias sobre el aprendizaje</vt:lpstr>
      <vt:lpstr>Las creencias docentes</vt:lpstr>
      <vt:lpstr>Un ciclo vicioso: el efecto Rosenthal</vt:lpstr>
      <vt:lpstr>Presentación de PowerPoint</vt:lpstr>
      <vt:lpstr>La ansiedad </vt:lpstr>
      <vt:lpstr>Presentación de PowerPoint</vt:lpstr>
      <vt:lpstr>Presentación de PowerPoint</vt:lpstr>
      <vt:lpstr>Presentación de PowerPoint</vt:lpstr>
      <vt:lpstr>  Metodologías basadas en la acción del alumnado Cole, 2014; Fonseca &amp; Gonzalez-Davies, 2021)</vt:lpstr>
      <vt:lpstr>La inteligencia del logro (Sternberg, 1997)</vt:lpstr>
      <vt:lpstr>Técnicas de instrucción y de evaluación </vt:lpstr>
      <vt:lpstr>Presentación de PowerPoint</vt:lpstr>
      <vt:lpstr>Presentación de PowerPoint</vt:lpstr>
      <vt:lpstr>Presentación de PowerPoint</vt:lpstr>
      <vt:lpstr>Presentación de PowerPoint</vt:lpstr>
      <vt:lpstr>4. Aplicación en entornos virtuales</vt:lpstr>
      <vt:lpstr>Recurso para analizar</vt:lpstr>
      <vt:lpstr>Cómo optimizar el aprendizaje online?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Concluyendo..</vt:lpstr>
      <vt:lpstr>Referencias</vt:lpstr>
      <vt:lpstr>Referencias</vt:lpstr>
      <vt:lpstr>¡Muchas gracias!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Sánchez González</dc:creator>
  <cp:lastModifiedBy>María Sánchez González</cp:lastModifiedBy>
  <cp:revision>132</cp:revision>
  <cp:lastPrinted>2021-09-13T07:57:43Z</cp:lastPrinted>
  <dcterms:modified xsi:type="dcterms:W3CDTF">2021-09-14T10:58:19Z</dcterms:modified>
</cp:coreProperties>
</file>