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28"/>
  </p:notesMasterIdLst>
  <p:sldIdLst>
    <p:sldId id="256" r:id="rId2"/>
    <p:sldId id="257" r:id="rId3"/>
    <p:sldId id="258" r:id="rId4"/>
    <p:sldId id="276" r:id="rId5"/>
    <p:sldId id="307" r:id="rId6"/>
    <p:sldId id="275" r:id="rId7"/>
    <p:sldId id="308" r:id="rId8"/>
    <p:sldId id="278" r:id="rId9"/>
    <p:sldId id="285" r:id="rId10"/>
    <p:sldId id="269" r:id="rId11"/>
    <p:sldId id="309" r:id="rId12"/>
    <p:sldId id="266" r:id="rId13"/>
    <p:sldId id="262" r:id="rId14"/>
    <p:sldId id="310" r:id="rId15"/>
    <p:sldId id="264" r:id="rId16"/>
    <p:sldId id="315" r:id="rId17"/>
    <p:sldId id="311" r:id="rId18"/>
    <p:sldId id="313" r:id="rId19"/>
    <p:sldId id="267" r:id="rId20"/>
    <p:sldId id="312" r:id="rId21"/>
    <p:sldId id="316" r:id="rId22"/>
    <p:sldId id="261" r:id="rId23"/>
    <p:sldId id="314" r:id="rId24"/>
    <p:sldId id="260" r:id="rId25"/>
    <p:sldId id="288" r:id="rId26"/>
    <p:sldId id="319" r:id="rId27"/>
  </p:sldIdLst>
  <p:sldSz cx="9144000" cy="6858000" type="screen4x3"/>
  <p:notesSz cx="6858000" cy="9144000"/>
  <p:embeddedFontLst>
    <p:embeddedFont>
      <p:font typeface="Arvo" panose="02000000000000000000" pitchFamily="2" charset="0"/>
      <p:regular r:id="rId29"/>
      <p:bold r:id="rId30"/>
      <p:italic r:id="rId31"/>
      <p:boldItalic r:id="rId32"/>
    </p:embeddedFont>
    <p:embeddedFont>
      <p:font typeface="Bodoni" panose="020B0604020202020204" charset="0"/>
      <p:regular r:id="rId33"/>
      <p:bold r:id="rId34"/>
      <p:italic r:id="rId35"/>
      <p:boldItalic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5885C-66B5-4DE4-990C-A69F31333CA3}">
  <a:tblStyle styleId="{DB65885C-66B5-4DE4-990C-A69F31333C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6" autoAdjust="0"/>
    <p:restoredTop sz="94694" autoAdjust="0"/>
  </p:normalViewPr>
  <p:slideViewPr>
    <p:cSldViewPr snapToGrid="0">
      <p:cViewPr varScale="1">
        <p:scale>
          <a:sx n="104" d="100"/>
          <a:sy n="104" d="100"/>
        </p:scale>
        <p:origin x="1380" y="108"/>
      </p:cViewPr>
      <p:guideLst>
        <p:guide orient="horz" pos="8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00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79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86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05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12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36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53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03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74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42eb61d9d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42eb61d9d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7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15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148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370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62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42eb61d9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42eb61d9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85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8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42eb61d9d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42eb61d9d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99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442eb61d9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442eb61d9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45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42eb61d9d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42eb61d9d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59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5B01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 &amp; 6 columns slide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60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Square with title and text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737850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46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Title and subtitle with cyan frame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6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1" r:id="rId9"/>
    <p:sldLayoutId id="2147483662" r:id="rId10"/>
    <p:sldLayoutId id="2147483664" r:id="rId11"/>
    <p:sldLayoutId id="2147483665" r:id="rId12"/>
    <p:sldLayoutId id="2147483671" r:id="rId13"/>
    <p:sldLayoutId id="2147483673" r:id="rId14"/>
    <p:sldLayoutId id="2147483704" r:id="rId15"/>
    <p:sldLayoutId id="2147483705" r:id="rId16"/>
    <p:sldLayoutId id="214748370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astro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stianlora.com/blog/acciones-ser-mas-popular-carismatic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stianlora.com/blog/acciones-ser-mas-popular-carismatic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slidesgo.com/" TargetMode="External"/><Relationship Id="rId7" Type="http://schemas.openxmlformats.org/officeDocument/2006/relationships/hyperlink" Target="http://sabelaarias.com/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</a:t>
            </a:r>
            <a:r>
              <a:rPr lang="es-ES" sz="1800" b="1" dirty="0">
                <a:solidFill>
                  <a:srgbClr val="FFFFFF"/>
                </a:solidFill>
              </a:rPr>
              <a:t>Mar Castro</a:t>
            </a:r>
            <a:endParaRPr sz="18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Fecha: 27/09/2021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770293" y="424887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 dirty="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</a:rPr>
              <a:t>Webinars sobre e-learning, innovación y competencias digitales. Plan de formación y apoyo al profesorado 2021-22</a:t>
            </a:r>
            <a:endParaRPr sz="1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1;p57"/>
          <p:cNvSpPr txBox="1"/>
          <p:nvPr/>
        </p:nvSpPr>
        <p:spPr>
          <a:xfrm>
            <a:off x="1196598" y="1677794"/>
            <a:ext cx="6817848" cy="2472981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3400" b="1" dirty="0">
                <a:solidFill>
                  <a:srgbClr val="434343"/>
                </a:solidFill>
              </a:rPr>
              <a:t>Oratoria digital: claves para conectar con la audiencia al otro lado de la pantalla</a:t>
            </a:r>
            <a:endParaRPr sz="3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>
            <a:spLocks noGrp="1"/>
          </p:cNvSpPr>
          <p:nvPr>
            <p:ph type="subTitle" idx="4294967295"/>
          </p:nvPr>
        </p:nvSpPr>
        <p:spPr>
          <a:xfrm>
            <a:off x="922662" y="1948646"/>
            <a:ext cx="2898955" cy="270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Preciso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Directo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Sencillo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Sincero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Afirmativo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Descriptivo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Respetuoso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spc="150" dirty="0" err="1">
                <a:solidFill>
                  <a:schemeClr val="bg2"/>
                </a:solidFill>
                <a:latin typeface="+mj-lt"/>
              </a:rPr>
              <a:t>Comprensible</a:t>
            </a:r>
            <a:endParaRPr lang="en-US" sz="1500" spc="150" dirty="0">
              <a:solidFill>
                <a:schemeClr val="bg2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3" name="Google Shape;363;p70"/>
          <p:cNvSpPr/>
          <p:nvPr/>
        </p:nvSpPr>
        <p:spPr>
          <a:xfrm>
            <a:off x="5177125" y="283867"/>
            <a:ext cx="3742800" cy="62457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0"/>
          <p:cNvSpPr/>
          <p:nvPr/>
        </p:nvSpPr>
        <p:spPr>
          <a:xfrm>
            <a:off x="4571997" y="5109900"/>
            <a:ext cx="762000" cy="15579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5" name="Google Shape;365;p70"/>
          <p:cNvCxnSpPr/>
          <p:nvPr/>
        </p:nvCxnSpPr>
        <p:spPr>
          <a:xfrm>
            <a:off x="1068750" y="17868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4FDD6DBA-347B-4042-9EE1-5C141793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29" y="1948646"/>
            <a:ext cx="3398338" cy="2916142"/>
          </a:xfrm>
          <a:prstGeom prst="rect">
            <a:avLst/>
          </a:prstGeom>
        </p:spPr>
      </p:pic>
      <p:sp>
        <p:nvSpPr>
          <p:cNvPr id="9" name="Google Shape;691;p86">
            <a:extLst>
              <a:ext uri="{FF2B5EF4-FFF2-40B4-BE49-F238E27FC236}">
                <a16:creationId xmlns:a16="http://schemas.microsoft.com/office/drawing/2014/main" id="{73E667CE-60C7-4B77-809C-84B3284B33C9}"/>
              </a:ext>
            </a:extLst>
          </p:cNvPr>
          <p:cNvSpPr txBox="1">
            <a:spLocks/>
          </p:cNvSpPr>
          <p:nvPr/>
        </p:nvSpPr>
        <p:spPr>
          <a:xfrm>
            <a:off x="820470" y="1195247"/>
            <a:ext cx="1645639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s-ES" sz="2200" b="1" dirty="0">
                <a:solidFill>
                  <a:schemeClr val="accent2"/>
                </a:solidFill>
              </a:rPr>
              <a:t>Lenguaje</a:t>
            </a:r>
          </a:p>
        </p:txBody>
      </p:sp>
    </p:spTree>
    <p:extLst>
      <p:ext uri="{BB962C8B-B14F-4D97-AF65-F5344CB8AC3E}">
        <p14:creationId xmlns:p14="http://schemas.microsoft.com/office/powerpoint/2010/main" val="271364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4804292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dirty="0">
                <a:solidFill>
                  <a:srgbClr val="434343"/>
                </a:solidFill>
              </a:rPr>
              <a:t>3. La escucha </a:t>
            </a:r>
            <a:br>
              <a:rPr lang="es" sz="6000" dirty="0">
                <a:solidFill>
                  <a:srgbClr val="434343"/>
                </a:solidFill>
              </a:rPr>
            </a:br>
            <a:r>
              <a:rPr lang="es" sz="6000" dirty="0">
                <a:solidFill>
                  <a:srgbClr val="434343"/>
                </a:solidFill>
              </a:rPr>
              <a:t>te hace sabio</a:t>
            </a:r>
            <a:br>
              <a:rPr lang="es" sz="6000" dirty="0">
                <a:solidFill>
                  <a:srgbClr val="434343"/>
                </a:solidFill>
              </a:rPr>
            </a:b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-11850" y="96090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accent2"/>
                </a:solidFill>
              </a:rPr>
              <a:t>Escucha empática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332" name="Google Shape;332;p67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CONTENIDO</a:t>
            </a:r>
            <a:endParaRPr dirty="0"/>
          </a:p>
        </p:txBody>
      </p:sp>
      <p:sp>
        <p:nvSpPr>
          <p:cNvPr id="333" name="Google Shape;333;p67"/>
          <p:cNvSpPr txBox="1">
            <a:spLocks noGrp="1"/>
          </p:cNvSpPr>
          <p:nvPr>
            <p:ph type="subTitle" idx="1"/>
          </p:nvPr>
        </p:nvSpPr>
        <p:spPr>
          <a:xfrm>
            <a:off x="1026600" y="3557167"/>
            <a:ext cx="22710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>
                <a:solidFill>
                  <a:srgbClr val="92D050"/>
                </a:solidFill>
              </a:rPr>
              <a:t>¿Qué?</a:t>
            </a:r>
            <a:endParaRPr sz="1600" b="1" dirty="0">
              <a:solidFill>
                <a:srgbClr val="92D050"/>
              </a:solidFill>
            </a:endParaRPr>
          </a:p>
        </p:txBody>
      </p:sp>
      <p:sp>
        <p:nvSpPr>
          <p:cNvPr id="334" name="Google Shape;334;p67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INTENCIÓN</a:t>
            </a:r>
            <a:endParaRPr dirty="0"/>
          </a:p>
        </p:txBody>
      </p:sp>
      <p:sp>
        <p:nvSpPr>
          <p:cNvPr id="335" name="Google Shape;335;p67"/>
          <p:cNvSpPr txBox="1">
            <a:spLocks noGrp="1"/>
          </p:cNvSpPr>
          <p:nvPr>
            <p:ph type="subTitle" idx="4"/>
          </p:nvPr>
        </p:nvSpPr>
        <p:spPr>
          <a:xfrm>
            <a:off x="3515252" y="3557167"/>
            <a:ext cx="21135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>
                <a:solidFill>
                  <a:srgbClr val="92D050"/>
                </a:solidFill>
              </a:rPr>
              <a:t>¿Por qué?</a:t>
            </a:r>
            <a:endParaRPr sz="1600" b="1" dirty="0">
              <a:solidFill>
                <a:srgbClr val="92D050"/>
              </a:solidFill>
            </a:endParaRPr>
          </a:p>
        </p:txBody>
      </p:sp>
      <p:sp>
        <p:nvSpPr>
          <p:cNvPr id="336" name="Google Shape;336;p67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</a:t>
            </a:r>
            <a:endParaRPr dirty="0"/>
          </a:p>
        </p:txBody>
      </p:sp>
      <p:sp>
        <p:nvSpPr>
          <p:cNvPr id="337" name="Google Shape;337;p67"/>
          <p:cNvSpPr txBox="1">
            <a:spLocks noGrp="1"/>
          </p:cNvSpPr>
          <p:nvPr>
            <p:ph type="subTitle" idx="6"/>
          </p:nvPr>
        </p:nvSpPr>
        <p:spPr>
          <a:xfrm>
            <a:off x="5925151" y="3557167"/>
            <a:ext cx="21135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>
                <a:solidFill>
                  <a:srgbClr val="92D050"/>
                </a:solidFill>
              </a:rPr>
              <a:t>¿Cómo?</a:t>
            </a:r>
            <a:endParaRPr sz="1600" b="1" dirty="0">
              <a:solidFill>
                <a:srgbClr val="92D050"/>
              </a:solidFill>
            </a:endParaRPr>
          </a:p>
        </p:txBody>
      </p:sp>
      <p:cxnSp>
        <p:nvCxnSpPr>
          <p:cNvPr id="338" name="Google Shape;338;p67"/>
          <p:cNvCxnSpPr/>
          <p:nvPr/>
        </p:nvCxnSpPr>
        <p:spPr>
          <a:xfrm>
            <a:off x="3406450" y="2569100"/>
            <a:ext cx="0" cy="258840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67"/>
          <p:cNvCxnSpPr/>
          <p:nvPr/>
        </p:nvCxnSpPr>
        <p:spPr>
          <a:xfrm>
            <a:off x="5737375" y="2569100"/>
            <a:ext cx="0" cy="258840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5631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63"/>
          <p:cNvSpPr txBox="1">
            <a:spLocks noGrp="1"/>
          </p:cNvSpPr>
          <p:nvPr>
            <p:ph type="body" idx="1"/>
          </p:nvPr>
        </p:nvSpPr>
        <p:spPr>
          <a:xfrm>
            <a:off x="406950" y="2105022"/>
            <a:ext cx="3869483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Hábitos no verbales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Desviar la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mirada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Movimientos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continuos/ausencia 	de ellos.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Apoyar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cabeza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en las manos.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Descuidar la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postura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Perder el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equilibro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Cubrir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cuerpo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con las manos.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Ocultar las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manos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205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dirty="0"/>
              <a:t>Interferencias</a:t>
            </a:r>
            <a:r>
              <a:rPr lang="es" sz="2400" dirty="0"/>
              <a:t> </a:t>
            </a:r>
            <a:r>
              <a:rPr lang="es" sz="2400" dirty="0">
                <a:solidFill>
                  <a:schemeClr val="accent2"/>
                </a:solidFill>
              </a:rPr>
              <a:t>Escucha activa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6" name="Google Shape;296;p63">
            <a:extLst>
              <a:ext uri="{FF2B5EF4-FFF2-40B4-BE49-F238E27FC236}">
                <a16:creationId xmlns:a16="http://schemas.microsoft.com/office/drawing/2014/main" id="{2DB56539-63EF-E941-B335-86249CFEEB45}"/>
              </a:ext>
            </a:extLst>
          </p:cNvPr>
          <p:cNvSpPr txBox="1">
            <a:spLocks/>
          </p:cNvSpPr>
          <p:nvPr/>
        </p:nvSpPr>
        <p:spPr>
          <a:xfrm>
            <a:off x="4039216" y="2105022"/>
            <a:ext cx="4032812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Actitudes impulsivas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Evaluaciones/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juicios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críticos, sin 	solicitud.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Consejos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, sin solicitud.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“</a:t>
            </a:r>
            <a:r>
              <a:rPr lang="es-ES" dirty="0" err="1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Re”contar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la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historia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, mejorándola.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Preguntas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curiosas.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Abuso de “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por qué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”.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Interpretación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“retorcida” de 	intenciones ajenas.</a:t>
            </a:r>
          </a:p>
          <a:p>
            <a:pPr marL="205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4804292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dirty="0"/>
              <a:t>4</a:t>
            </a:r>
            <a:r>
              <a:rPr lang="es" sz="6000" dirty="0">
                <a:solidFill>
                  <a:srgbClr val="434343"/>
                </a:solidFill>
              </a:rPr>
              <a:t>. El orador </a:t>
            </a:r>
            <a:br>
              <a:rPr lang="es" sz="6000" dirty="0">
                <a:solidFill>
                  <a:srgbClr val="434343"/>
                </a:solidFill>
              </a:rPr>
            </a:br>
            <a:r>
              <a:rPr lang="es" sz="6000" dirty="0">
                <a:solidFill>
                  <a:srgbClr val="434343"/>
                </a:solidFill>
              </a:rPr>
              <a:t>virtual asertivo</a:t>
            </a:r>
            <a:br>
              <a:rPr lang="es" sz="6000" dirty="0">
                <a:solidFill>
                  <a:srgbClr val="434343"/>
                </a:solidFill>
              </a:rPr>
            </a:b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5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598700" y="0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cxnSp>
        <p:nvCxnSpPr>
          <p:cNvPr id="314" name="Google Shape;314;p65"/>
          <p:cNvCxnSpPr/>
          <p:nvPr/>
        </p:nvCxnSpPr>
        <p:spPr>
          <a:xfrm>
            <a:off x="737850" y="21299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El profesional </a:t>
            </a:r>
            <a:r>
              <a:rPr lang="es" b="1" dirty="0">
                <a:solidFill>
                  <a:srgbClr val="92D050"/>
                </a:solidFill>
              </a:rPr>
              <a:t>asertivo</a:t>
            </a:r>
            <a:endParaRPr b="1" dirty="0">
              <a:solidFill>
                <a:srgbClr val="92D050"/>
              </a:solidFill>
            </a:endParaRPr>
          </a:p>
        </p:txBody>
      </p:sp>
      <p:sp>
        <p:nvSpPr>
          <p:cNvPr id="316" name="Google Shape;316;p65"/>
          <p:cNvSpPr txBox="1">
            <a:spLocks noGrp="1"/>
          </p:cNvSpPr>
          <p:nvPr>
            <p:ph type="subTitle" idx="1"/>
          </p:nvPr>
        </p:nvSpPr>
        <p:spPr>
          <a:xfrm>
            <a:off x="714236" y="2321650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335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Alguien bien </a:t>
            </a:r>
            <a:r>
              <a:rPr lang="es-ES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adaptado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su entorno.</a:t>
            </a:r>
          </a:p>
          <a:p>
            <a:pPr marL="14335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 una amplia </a:t>
            </a:r>
            <a:r>
              <a:rPr lang="es-ES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red</a:t>
            </a:r>
            <a:r>
              <a:rPr lang="es-E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social.</a:t>
            </a:r>
          </a:p>
          <a:p>
            <a:pPr marL="14335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Querido o </a:t>
            </a:r>
            <a:r>
              <a:rPr lang="es-ES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respetado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por compañeros y subordinados.</a:t>
            </a:r>
          </a:p>
          <a:p>
            <a:pPr marL="14335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Lidera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y coordina equipos humanos.</a:t>
            </a:r>
          </a:p>
          <a:p>
            <a:pPr marL="14335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Preparado para asumir.</a:t>
            </a:r>
            <a:endParaRPr lang="es-ES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7" name="Google Shape;317;p65"/>
          <p:cNvSpPr txBox="1">
            <a:spLocks noGrp="1"/>
          </p:cNvSpPr>
          <p:nvPr>
            <p:ph type="subTitle" idx="2"/>
          </p:nvPr>
        </p:nvSpPr>
        <p:spPr>
          <a:xfrm>
            <a:off x="4930107" y="2321650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+mn-lt"/>
                <a:cs typeface="DOSIS"/>
              </a:rPr>
              <a:t>Mira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 mientras habla.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+mn-lt"/>
                <a:cs typeface="DOSIS"/>
              </a:rPr>
              <a:t>Expresión facial 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acorde con el mensaje. 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+mn-lt"/>
                <a:cs typeface="DOSIS"/>
              </a:rPr>
              <a:t>Postura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 erecta y cercana y adaptada situaciones.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No invade </a:t>
            </a:r>
            <a:r>
              <a:rPr lang="es-ES" b="1" dirty="0">
                <a:solidFill>
                  <a:schemeClr val="bg1"/>
                </a:solidFill>
                <a:latin typeface="+mn-lt"/>
                <a:cs typeface="DOSIS"/>
              </a:rPr>
              <a:t>espacio</a:t>
            </a:r>
            <a:r>
              <a:rPr lang="es-ES" b="1" dirty="0">
                <a:solidFill>
                  <a:srgbClr val="404040"/>
                </a:solidFill>
                <a:latin typeface="+mn-lt"/>
                <a:cs typeface="DOSIS"/>
              </a:rPr>
              <a:t>.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 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rgbClr val="404040"/>
                </a:solidFill>
                <a:highlight>
                  <a:srgbClr val="FFFF00"/>
                </a:highlight>
                <a:latin typeface="+mn-lt"/>
                <a:cs typeface="DOSIS"/>
              </a:rPr>
              <a:t>Lenguaje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 gestual seguro y natural.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Modulación, </a:t>
            </a:r>
            <a:r>
              <a:rPr lang="es-ES" b="1" dirty="0">
                <a:solidFill>
                  <a:schemeClr val="bg1"/>
                </a:solidFill>
                <a:latin typeface="+mn-lt"/>
                <a:cs typeface="DOSIS"/>
              </a:rPr>
              <a:t>tono</a:t>
            </a: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 y fluidez.</a:t>
            </a:r>
          </a:p>
          <a:p>
            <a:pPr marL="5400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DOSIS"/>
              </a:rPr>
              <a:t>Claridad y velocidad.</a:t>
            </a:r>
          </a:p>
        </p:txBody>
      </p:sp>
    </p:spTree>
    <p:extLst>
      <p:ext uri="{BB962C8B-B14F-4D97-AF65-F5344CB8AC3E}">
        <p14:creationId xmlns:p14="http://schemas.microsoft.com/office/powerpoint/2010/main" val="40883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subTitle" idx="1"/>
          </p:nvPr>
        </p:nvSpPr>
        <p:spPr>
          <a:xfrm>
            <a:off x="2849787" y="2756082"/>
            <a:ext cx="4243739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Utilización de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temas de interés 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para el otro.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Capacidad para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transmitir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ideas y opiniones.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Habilidad para manejar el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sentido del humor.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Expresión clara y honesta de los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sentimientos.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Introducción de elementos empáticos que favorezcan la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conexión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con el interlocutor.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No condescendencia.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Expresiones de </a:t>
            </a:r>
            <a:r>
              <a:rPr lang="es-ES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afecto</a:t>
            </a:r>
            <a:r>
              <a:rPr lang="es-E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positivo.</a:t>
            </a:r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766660" y="1411018"/>
            <a:ext cx="3926100" cy="123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/>
              <a:t>Conversación</a:t>
            </a:r>
            <a:br>
              <a:rPr lang="es" sz="3600" dirty="0"/>
            </a:br>
            <a:r>
              <a:rPr lang="es" sz="3600" dirty="0"/>
              <a:t>Orador virtual</a:t>
            </a:r>
            <a:endParaRPr sz="3600" b="1" dirty="0"/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00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65610" y="565979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dirty="0">
                <a:solidFill>
                  <a:srgbClr val="434343"/>
                </a:solidFill>
              </a:rPr>
              <a:t>5. Comunicación carismática.</a:t>
            </a:r>
            <a:br>
              <a:rPr lang="es" sz="6000" dirty="0">
                <a:solidFill>
                  <a:srgbClr val="434343"/>
                </a:solidFill>
              </a:rPr>
            </a:br>
            <a:r>
              <a:rPr lang="es" sz="6000" dirty="0">
                <a:solidFill>
                  <a:srgbClr val="434343"/>
                </a:solidFill>
              </a:rPr>
              <a:t>Habla para que </a:t>
            </a:r>
            <a:br>
              <a:rPr lang="es" sz="6000" dirty="0">
                <a:solidFill>
                  <a:srgbClr val="434343"/>
                </a:solidFill>
              </a:rPr>
            </a:br>
            <a:r>
              <a:rPr lang="es" sz="6000" dirty="0">
                <a:solidFill>
                  <a:srgbClr val="434343"/>
                </a:solidFill>
              </a:rPr>
              <a:t>te sigan</a:t>
            </a:r>
            <a:br>
              <a:rPr lang="es" sz="6000" dirty="0">
                <a:solidFill>
                  <a:srgbClr val="434343"/>
                </a:solidFill>
              </a:rPr>
            </a:b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0"/>
          <p:cNvSpPr txBox="1">
            <a:spLocks noGrp="1"/>
          </p:cNvSpPr>
          <p:nvPr>
            <p:ph type="title" idx="4294967295"/>
          </p:nvPr>
        </p:nvSpPr>
        <p:spPr>
          <a:xfrm>
            <a:off x="960582" y="254000"/>
            <a:ext cx="4351193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accent2"/>
                </a:solidFill>
              </a:rPr>
              <a:t>Comunicación carismática</a:t>
            </a:r>
            <a:endParaRPr sz="2200" dirty="0">
              <a:solidFill>
                <a:schemeClr val="accent2"/>
              </a:solidFill>
            </a:endParaRPr>
          </a:p>
        </p:txBody>
      </p:sp>
      <p:sp>
        <p:nvSpPr>
          <p:cNvPr id="362" name="Google Shape;362;p70"/>
          <p:cNvSpPr txBox="1">
            <a:spLocks noGrp="1"/>
          </p:cNvSpPr>
          <p:nvPr>
            <p:ph type="subTitle" idx="4294967295"/>
          </p:nvPr>
        </p:nvSpPr>
        <p:spPr>
          <a:xfrm>
            <a:off x="960582" y="1989345"/>
            <a:ext cx="3367088" cy="270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Cercana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Auténtica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Valiosa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Entretenida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Empática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Emotiva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363" name="Google Shape;363;p70"/>
          <p:cNvSpPr/>
          <p:nvPr/>
        </p:nvSpPr>
        <p:spPr>
          <a:xfrm>
            <a:off x="5177125" y="283867"/>
            <a:ext cx="3742800" cy="62457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0"/>
          <p:cNvSpPr/>
          <p:nvPr/>
        </p:nvSpPr>
        <p:spPr>
          <a:xfrm>
            <a:off x="4571997" y="5109900"/>
            <a:ext cx="762000" cy="15579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5" name="Google Shape;365;p70"/>
          <p:cNvCxnSpPr/>
          <p:nvPr/>
        </p:nvCxnSpPr>
        <p:spPr>
          <a:xfrm>
            <a:off x="1068750" y="17868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4FDD6DBA-347B-4042-9EE1-5C141793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29" y="1948646"/>
            <a:ext cx="3398338" cy="29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8"/>
          <p:cNvSpPr/>
          <p:nvPr/>
        </p:nvSpPr>
        <p:spPr>
          <a:xfrm>
            <a:off x="406950" y="469600"/>
            <a:ext cx="42879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5" name="Google Shape;345;p68"/>
          <p:cNvCxnSpPr/>
          <p:nvPr/>
        </p:nvCxnSpPr>
        <p:spPr>
          <a:xfrm>
            <a:off x="2203050" y="21299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68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accent2"/>
                </a:solidFill>
              </a:rPr>
              <a:t>Comunicador carismático</a:t>
            </a:r>
            <a:endParaRPr sz="2200" dirty="0">
              <a:solidFill>
                <a:schemeClr val="accent2"/>
              </a:solidFill>
            </a:endParaRPr>
          </a:p>
        </p:txBody>
      </p:sp>
      <p:sp>
        <p:nvSpPr>
          <p:cNvPr id="347" name="Google Shape;347;p68"/>
          <p:cNvSpPr txBox="1">
            <a:spLocks noGrp="1"/>
          </p:cNvSpPr>
          <p:nvPr>
            <p:ph type="subTitle" idx="1"/>
          </p:nvPr>
        </p:nvSpPr>
        <p:spPr>
          <a:xfrm>
            <a:off x="654723" y="2129967"/>
            <a:ext cx="3473932" cy="32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Torso abierto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Manos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Mirada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Sonrisa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Postura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chemeClr val="accent2"/>
                </a:solidFill>
                <a:latin typeface="+mn-lt"/>
                <a:cs typeface="Clear sans thin"/>
              </a:rPr>
              <a:t>Movimiento</a:t>
            </a:r>
          </a:p>
        </p:txBody>
      </p:sp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DEA835C-994A-B84B-AF51-0B672655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50" y="2645272"/>
            <a:ext cx="4449149" cy="22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570050" y="1325200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Mar Castro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570050" y="2866738"/>
            <a:ext cx="3276736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s" b="1" dirty="0"/>
              <a:t>Doctora</a:t>
            </a:r>
            <a:r>
              <a:rPr lang="es" dirty="0"/>
              <a:t> en </a:t>
            </a:r>
            <a:r>
              <a:rPr lang="es" b="1" dirty="0"/>
              <a:t>Comunicación por la Universidad de Vigo.</a:t>
            </a:r>
            <a:endParaRPr lang="es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s" b="1" dirty="0"/>
              <a:t>Asesora internacional en Comunicación Ejecutiva y Marca Personal</a:t>
            </a:r>
            <a:r>
              <a:rPr lang="es" dirty="0"/>
              <a:t>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s-ES" dirty="0"/>
              <a:t>Ganadora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Napolitan</a:t>
            </a:r>
            <a:r>
              <a:rPr lang="es-ES" b="1" dirty="0"/>
              <a:t> </a:t>
            </a:r>
            <a:r>
              <a:rPr lang="es-ES" b="1" dirty="0" err="1"/>
              <a:t>Victory</a:t>
            </a:r>
            <a:r>
              <a:rPr lang="es-ES" b="1" dirty="0"/>
              <a:t> </a:t>
            </a:r>
            <a:r>
              <a:rPr lang="es-ES" b="1" dirty="0" err="1"/>
              <a:t>Awards</a:t>
            </a:r>
            <a:r>
              <a:rPr lang="es-ES" b="1" dirty="0"/>
              <a:t> 2019</a:t>
            </a:r>
            <a:r>
              <a:rPr lang="es-ES" dirty="0"/>
              <a:t>, categoría Mujeres Influyentes COMPOL.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s-ES" b="1" dirty="0"/>
              <a:t>Referente gallega</a:t>
            </a:r>
            <a:r>
              <a:rPr lang="es-ES" dirty="0"/>
              <a:t> en </a:t>
            </a:r>
            <a:r>
              <a:rPr lang="es-ES" b="1" dirty="0"/>
              <a:t>Comunicación. </a:t>
            </a:r>
            <a:r>
              <a:rPr lang="es-ES" dirty="0"/>
              <a:t>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s-ES" dirty="0"/>
              <a:t>Autora blog de Comunicación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www.marcastro.es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3702B75-0DE7-2944-B3FB-E1B199DFB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04" y="1171334"/>
            <a:ext cx="4154246" cy="4700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C0AB07-A46D-E74A-B5FD-C923B69FC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219" y="5952977"/>
            <a:ext cx="2469931" cy="686934"/>
          </a:xfrm>
          <a:prstGeom prst="rect">
            <a:avLst/>
          </a:prstGeom>
        </p:spPr>
      </p:pic>
      <p:pic>
        <p:nvPicPr>
          <p:cNvPr id="4" name="Imagen 3" descr="Imagen que contiene Gráfico de dispersión&#10;&#10;Descripción generada automáticamente">
            <a:extLst>
              <a:ext uri="{FF2B5EF4-FFF2-40B4-BE49-F238E27FC236}">
                <a16:creationId xmlns:a16="http://schemas.microsoft.com/office/drawing/2014/main" id="{BDB4B1D1-957B-E048-B493-9298D4959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882" t="40005" r="46781" b="53892"/>
          <a:stretch/>
        </p:blipFill>
        <p:spPr>
          <a:xfrm>
            <a:off x="7909930" y="5122771"/>
            <a:ext cx="264253" cy="1639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561313" y="1285592"/>
            <a:ext cx="7985156" cy="4481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sz="6000" dirty="0"/>
              <a:t>6</a:t>
            </a:r>
            <a:r>
              <a:rPr lang="es" sz="6000" dirty="0">
                <a:solidFill>
                  <a:srgbClr val="434343"/>
                </a:solidFill>
              </a:rPr>
              <a:t>. </a:t>
            </a:r>
            <a:r>
              <a:rPr lang="es-ES" sz="6000" dirty="0"/>
              <a:t>Aplicación a clases expositivas/ interactivas online</a:t>
            </a:r>
            <a:br>
              <a:rPr lang="es-ES" sz="6000" dirty="0"/>
            </a:b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subTitle" idx="1"/>
          </p:nvPr>
        </p:nvSpPr>
        <p:spPr>
          <a:xfrm>
            <a:off x="2675900" y="2704212"/>
            <a:ext cx="4243739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Sesiones expositivas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Actividades colaborativas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cs typeface="Arial" panose="020B0604020202020204" pitchFamily="34" charset="0"/>
              </a:rPr>
              <a:t>Conferencias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Tutorías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Evaluación online de estudiantes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Grabación de videos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Claustros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…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s-ES" sz="1600" dirty="0">
              <a:solidFill>
                <a:srgbClr val="40404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675900" y="1626681"/>
            <a:ext cx="39261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Aplicaciones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75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59727" y="297956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64955" y="1370660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accent2"/>
                </a:solidFill>
              </a:rPr>
              <a:t>CONFIANZA</a:t>
            </a:r>
            <a:endParaRPr sz="2200" dirty="0">
              <a:solidFill>
                <a:schemeClr val="accent2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72000" y="3188961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Hacer sentir</a:t>
            </a:r>
          </a:p>
          <a:p>
            <a:r>
              <a:rPr lang="es-ES" sz="1600" b="1" dirty="0">
                <a:solidFill>
                  <a:srgbClr val="92D050"/>
                </a:solidFill>
                <a:latin typeface="+mj-lt"/>
              </a:rPr>
              <a:t>IMPORTANTE</a:t>
            </a:r>
          </a:p>
          <a:p>
            <a:r>
              <a:rPr lang="es-ES" sz="1600" dirty="0">
                <a:solidFill>
                  <a:schemeClr val="tx1"/>
                </a:solidFill>
                <a:latin typeface="+mj-lt"/>
              </a:rPr>
              <a:t>interésate</a:t>
            </a:r>
          </a:p>
          <a:p>
            <a:r>
              <a:rPr lang="es-ES" sz="1600" dirty="0">
                <a:solidFill>
                  <a:schemeClr val="tx1"/>
                </a:solidFill>
                <a:latin typeface="+mj-lt"/>
              </a:rPr>
              <a:t>escucha</a:t>
            </a:r>
          </a:p>
          <a:p>
            <a:endParaRPr lang="es-ES" sz="1600" b="1" dirty="0">
              <a:solidFill>
                <a:schemeClr val="tx1"/>
              </a:solidFill>
              <a:latin typeface="+mj-lt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+mj-lt"/>
              </a:rPr>
              <a:t>Conectar a nivel</a:t>
            </a:r>
          </a:p>
          <a:p>
            <a:r>
              <a:rPr lang="es-ES" sz="1600" b="1" dirty="0">
                <a:solidFill>
                  <a:srgbClr val="92D050"/>
                </a:solidFill>
                <a:latin typeface="+mj-lt"/>
              </a:rPr>
              <a:t>HUMANO</a:t>
            </a:r>
          </a:p>
          <a:p>
            <a:r>
              <a:rPr lang="es-ES" sz="1600" dirty="0">
                <a:solidFill>
                  <a:schemeClr val="tx1"/>
                </a:solidFill>
                <a:latin typeface="+mj-lt"/>
              </a:rPr>
              <a:t>vínculos</a:t>
            </a:r>
          </a:p>
          <a:p>
            <a:r>
              <a:rPr lang="es-ES" sz="1600" dirty="0">
                <a:solidFill>
                  <a:schemeClr val="tx1"/>
                </a:solidFill>
                <a:latin typeface="+mj-lt"/>
              </a:rPr>
              <a:t>Divertirse</a:t>
            </a:r>
          </a:p>
          <a:p>
            <a:endParaRPr lang="es-ES" sz="1600" b="1" dirty="0">
              <a:solidFill>
                <a:schemeClr val="tx1"/>
              </a:solidFill>
              <a:latin typeface="+mj-lt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+mj-lt"/>
              </a:rPr>
              <a:t>Aportar</a:t>
            </a:r>
          </a:p>
          <a:p>
            <a:r>
              <a:rPr lang="es-ES" sz="1600" b="1" dirty="0">
                <a:solidFill>
                  <a:srgbClr val="92D050"/>
                </a:solidFill>
                <a:latin typeface="+mj-lt"/>
              </a:rPr>
              <a:t>VALOR</a:t>
            </a:r>
          </a:p>
          <a:p>
            <a:endParaRPr lang="es-ES" sz="1600" b="1" dirty="0">
              <a:latin typeface="+mj-lt"/>
              <a:hlinkClick r:id="rId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676600" y="3144082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497300" y="1425649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accent2"/>
                </a:solidFill>
              </a:rPr>
              <a:t>RESTA </a:t>
            </a:r>
            <a:br>
              <a:rPr lang="es" dirty="0">
                <a:solidFill>
                  <a:schemeClr val="accent2"/>
                </a:solidFill>
              </a:rPr>
            </a:br>
            <a:r>
              <a:rPr lang="es" dirty="0">
                <a:solidFill>
                  <a:schemeClr val="accent2"/>
                </a:solidFill>
              </a:rPr>
              <a:t>CONFIANZA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497300" y="3394172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EGOCENTRISMO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NEGATIVIDAD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CLASISMO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accent2"/>
                </a:solidFill>
                <a:latin typeface="+mn-lt"/>
              </a:rPr>
              <a:t>CRÍTICAS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accent2"/>
                </a:solidFill>
                <a:latin typeface="+mn-lt"/>
              </a:rPr>
              <a:t>CORAZAS</a:t>
            </a:r>
            <a:endParaRPr lang="es-ES" sz="1600" b="1" dirty="0">
              <a:solidFill>
                <a:schemeClr val="accent2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ES" sz="1600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98177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1395500" y="1190000"/>
            <a:ext cx="6352800" cy="36423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894475" y="2189018"/>
            <a:ext cx="5397600" cy="2190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2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“Eres lo que comunicas</a:t>
            </a:r>
            <a:r>
              <a:rPr lang="es" sz="2700" i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700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C9AD42-0151-3647-9837-F67F99E9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60" y="3774979"/>
            <a:ext cx="1696481" cy="4718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Referencias bibliográficas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740;p89">
            <a:extLst>
              <a:ext uri="{FF2B5EF4-FFF2-40B4-BE49-F238E27FC236}">
                <a16:creationId xmlns:a16="http://schemas.microsoft.com/office/drawing/2014/main" id="{2E269E89-F91E-4C5F-A0FE-4A6EECE96692}"/>
              </a:ext>
            </a:extLst>
          </p:cNvPr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73;p60">
            <a:extLst>
              <a:ext uri="{FF2B5EF4-FFF2-40B4-BE49-F238E27FC236}">
                <a16:creationId xmlns:a16="http://schemas.microsoft.com/office/drawing/2014/main" id="{18A989A6-FDAD-4B19-9A76-D0CEA1973DD2}"/>
              </a:ext>
            </a:extLst>
          </p:cNvPr>
          <p:cNvSpPr txBox="1">
            <a:spLocks/>
          </p:cNvSpPr>
          <p:nvPr/>
        </p:nvSpPr>
        <p:spPr>
          <a:xfrm>
            <a:off x="465364" y="1640703"/>
            <a:ext cx="8109527" cy="486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odoni"/>
              <a:buNone/>
              <a:defRPr sz="2400" b="1" i="0" u="none" strike="noStrike" cap="none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s" sz="1100" b="0">
                <a:solidFill>
                  <a:schemeClr val="accent2"/>
                </a:solidFill>
              </a:rPr>
              <a:t>- Libros</a:t>
            </a:r>
            <a:br>
              <a:rPr lang="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Castro, M. (2017). </a:t>
            </a:r>
            <a:r>
              <a:rPr lang="es-ES" sz="1100" b="0" i="1">
                <a:solidFill>
                  <a:schemeClr val="accent2"/>
                </a:solidFill>
              </a:rPr>
              <a:t>Oratoria en escenarios digital</a:t>
            </a:r>
            <a:r>
              <a:rPr lang="es-ES" sz="1100" b="0">
                <a:solidFill>
                  <a:schemeClr val="accent2"/>
                </a:solidFill>
              </a:rPr>
              <a:t>es. (Libro inédito). Madrid: Universidad Nebrija. 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Castro, M. y López, L. (2010). </a:t>
            </a:r>
            <a:r>
              <a:rPr lang="es-ES" sz="1100" b="0" i="1">
                <a:solidFill>
                  <a:schemeClr val="accent2"/>
                </a:solidFill>
              </a:rPr>
              <a:t>Técnicas para hablar en público. Guía para una comunicación eficaz</a:t>
            </a:r>
            <a:r>
              <a:rPr lang="es-ES" sz="1100" b="0">
                <a:solidFill>
                  <a:schemeClr val="accent2"/>
                </a:solidFill>
              </a:rPr>
              <a:t>. Oviedo: Ediciones Protocolo. Luntz, F. (2011). La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Moncayo, M. (2019). </a:t>
            </a:r>
            <a:r>
              <a:rPr lang="es-ES" sz="1100" b="0" i="1">
                <a:solidFill>
                  <a:schemeClr val="accent2"/>
                </a:solidFill>
              </a:rPr>
              <a:t>Media Training. Guía para hablar frente a una cámara</a:t>
            </a:r>
            <a:r>
              <a:rPr lang="es-ES" sz="1100" b="0">
                <a:solidFill>
                  <a:schemeClr val="accent2"/>
                </a:solidFill>
              </a:rPr>
              <a:t>. Salamanca: Editorial Amarante.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Luntz, F. (2011). </a:t>
            </a:r>
            <a:r>
              <a:rPr lang="es-ES" sz="1100" b="0" i="1">
                <a:solidFill>
                  <a:schemeClr val="accent2"/>
                </a:solidFill>
              </a:rPr>
              <a:t>La palabra es poder</a:t>
            </a:r>
            <a:r>
              <a:rPr lang="es-ES" sz="1100" b="0">
                <a:solidFill>
                  <a:schemeClr val="accent2"/>
                </a:solidFill>
              </a:rPr>
              <a:t>. Madrid: La esfera de los libros. 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Pease. A. y Pease, B. (2006). </a:t>
            </a:r>
            <a:r>
              <a:rPr lang="es-ES" sz="1100" b="0" i="1">
                <a:solidFill>
                  <a:schemeClr val="accent2"/>
                </a:solidFill>
              </a:rPr>
              <a:t>El lenguaje del cuerpo. Cómo interpretar a los demás a través de sus gesto</a:t>
            </a:r>
            <a:r>
              <a:rPr lang="es-ES" sz="1100" b="0">
                <a:solidFill>
                  <a:schemeClr val="accent2"/>
                </a:solidFill>
              </a:rPr>
              <a:t>s. Barcelona: Amat Editorial.</a:t>
            </a:r>
            <a:br>
              <a:rPr lang="es-ES" sz="1100" b="0">
                <a:solidFill>
                  <a:schemeClr val="accent2"/>
                </a:solidFill>
              </a:rPr>
            </a:br>
            <a:br>
              <a:rPr lang="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- Capítulos en libros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Castro Maestre, M. (2013). El uso social de los códigos no verbales en las relaciones humanas. En Rodríguez Torre, J. (coord.) (2013). </a:t>
            </a:r>
            <a:r>
              <a:rPr lang="es-ES" sz="1100" b="0" i="1">
                <a:solidFill>
                  <a:schemeClr val="accent2"/>
                </a:solidFill>
              </a:rPr>
              <a:t>Códigos comunicativos y docencia </a:t>
            </a:r>
            <a:r>
              <a:rPr lang="es-ES" sz="1100" b="0">
                <a:solidFill>
                  <a:schemeClr val="accent2"/>
                </a:solidFill>
              </a:rPr>
              <a:t>(pp. 127-144). Madrid: Visión Libros. </a:t>
            </a:r>
            <a:br>
              <a:rPr lang="es-ES" sz="1100" b="0">
                <a:solidFill>
                  <a:schemeClr val="accent2"/>
                </a:solidFill>
              </a:rPr>
            </a:b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- Artículos de revistas científicas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Castro Maestre, M. (2013): La cortesía: códigos verbales y no verbales en la comunicación interpersonal. </a:t>
            </a:r>
            <a:r>
              <a:rPr lang="es-ES" sz="1100" b="0" i="1">
                <a:solidFill>
                  <a:schemeClr val="accent2"/>
                </a:solidFill>
              </a:rPr>
              <a:t>Historia y Comunicación Social</a:t>
            </a:r>
            <a:r>
              <a:rPr lang="es-ES" sz="1100" b="0">
                <a:solidFill>
                  <a:schemeClr val="accent2"/>
                </a:solidFill>
              </a:rPr>
              <a:t>, 18, Especial Noviembre, 365-375.</a:t>
            </a:r>
            <a:br>
              <a:rPr lang="es-ES" sz="1100" b="0">
                <a:solidFill>
                  <a:schemeClr val="accent2"/>
                </a:solidFill>
              </a:rPr>
            </a:b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 - Documentos de internet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Blog Mar Castro. https://www.marcastro.es/category/oratoria-emocional/oratoria-digital/ 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Sáez, R. (2016). Sobre narrativa digital o por qué se aburre nuestra audiencia. https://www.nebrija.com/medios/nebrijaglobalcampus/2016/07/27/sobre-narrativa-digital-o-por-que-se-aburre-nuestra-audiencia/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Scolari, C. (2008). Hipermediaciones. Elementos para una Teoría de la Comunicación Digital Interactiva. Capítulo 2. Barcelona, Editorial Gedisa. </a:t>
            </a:r>
            <a:br>
              <a:rPr lang="es-ES" sz="1100" b="0">
                <a:solidFill>
                  <a:schemeClr val="accent2"/>
                </a:solidFill>
              </a:rPr>
            </a:br>
            <a:r>
              <a:rPr lang="es-ES" sz="1100" b="0">
                <a:solidFill>
                  <a:schemeClr val="accent2"/>
                </a:solidFill>
              </a:rPr>
              <a:t>https://docs.google.com/file/d/0B29q8llMLmNbcnJiUWpUSTBWclE/edit?resourcekey=0-j-TzZNvPC7EJN_x-ZhxisQ</a:t>
            </a:r>
            <a:endParaRPr lang="es-ES" sz="11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#f6ff87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#93c01f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 dirty="0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dirty="0"/>
              <a:t>,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 dirty="0"/>
              <a:t> </a:t>
            </a:r>
            <a:r>
              <a:rPr lang="es" u="sng" dirty="0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dirty="0">
                <a:solidFill>
                  <a:srgbClr val="666666"/>
                </a:solidFill>
              </a:rPr>
              <a:t> e imágenes e infografías de </a:t>
            </a:r>
            <a:r>
              <a:rPr lang="es" u="sng" dirty="0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Fuentes usadas: Arial 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Colores usados: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956720" y="5445008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pic>
        <p:nvPicPr>
          <p:cNvPr id="761" name="Google Shape;761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145" y="5209206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F2DC545-147C-44E7-8CFA-2F5A3E14EAC4}"/>
              </a:ext>
            </a:extLst>
          </p:cNvPr>
          <p:cNvSpPr txBox="1"/>
          <p:nvPr/>
        </p:nvSpPr>
        <p:spPr>
          <a:xfrm>
            <a:off x="803100" y="4379017"/>
            <a:ext cx="5683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1" dirty="0"/>
              <a:t>*Ilustraciones de esta presentación:</a:t>
            </a:r>
            <a:br>
              <a:rPr lang="es" sz="1400" b="1" dirty="0"/>
            </a:br>
            <a:r>
              <a:rPr lang="es" sz="1200" b="0" dirty="0"/>
              <a:t>Sabela Arias Castro</a:t>
            </a:r>
            <a:r>
              <a:rPr lang="es" dirty="0"/>
              <a:t> (</a:t>
            </a:r>
            <a:r>
              <a:rPr lang="es-ES" sz="1100" b="0" dirty="0">
                <a:hlinkClick r:id="rId7"/>
              </a:rPr>
              <a:t>http://sabelaarias.com/es</a:t>
            </a:r>
            <a:r>
              <a:rPr lang="es-ES" sz="1100" b="0" dirty="0"/>
              <a:t>) para Mar Castro</a:t>
            </a:r>
            <a:endParaRPr lang="es-ES" dirty="0"/>
          </a:p>
        </p:txBody>
      </p:sp>
      <p:pic>
        <p:nvPicPr>
          <p:cNvPr id="29" name="Imagen 28" descr="Icono&#10;&#10;Descripción generada automáticamente con confianza baja">
            <a:extLst>
              <a:ext uri="{FF2B5EF4-FFF2-40B4-BE49-F238E27FC236}">
                <a16:creationId xmlns:a16="http://schemas.microsoft.com/office/drawing/2014/main" id="{075357E8-AC0C-4DC2-B37D-9288C7861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178" y="4379017"/>
            <a:ext cx="663550" cy="4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>
            <a:off x="3725785" y="1490844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4739061" y="71402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Contenidos</a:t>
            </a:r>
            <a:endParaRPr sz="2600" dirty="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552355" y="1256390"/>
            <a:ext cx="3761328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Particularidades del </a:t>
            </a:r>
            <a:br>
              <a:rPr lang="es" dirty="0"/>
            </a:br>
            <a:r>
              <a:rPr lang="es" dirty="0"/>
              <a:t>entorno virtual.</a:t>
            </a:r>
            <a:endParaRPr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572000" y="191456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Hablar delante de una pantalla.</a:t>
            </a:r>
            <a:endParaRPr dirty="0"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572000" y="2812074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escucha te hace sabio.</a:t>
            </a:r>
            <a:endParaRPr dirty="0"/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520966" y="1466948"/>
            <a:ext cx="1175258" cy="6322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1</a:t>
            </a:r>
            <a:endParaRPr dirty="0"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588060" y="3652379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orador virtual asertivo.</a:t>
            </a:r>
            <a:endParaRPr dirty="0"/>
          </a:p>
        </p:txBody>
      </p:sp>
      <p:sp>
        <p:nvSpPr>
          <p:cNvPr id="22" name="Google Shape;265;p59">
            <a:extLst>
              <a:ext uri="{FF2B5EF4-FFF2-40B4-BE49-F238E27FC236}">
                <a16:creationId xmlns:a16="http://schemas.microsoft.com/office/drawing/2014/main" id="{B39EB51F-BB7B-F242-94BA-142B0CE22488}"/>
              </a:ext>
            </a:extLst>
          </p:cNvPr>
          <p:cNvSpPr txBox="1">
            <a:spLocks/>
          </p:cNvSpPr>
          <p:nvPr/>
        </p:nvSpPr>
        <p:spPr>
          <a:xfrm>
            <a:off x="4552355" y="4676811"/>
            <a:ext cx="4040009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dirty="0"/>
              <a:t>Comunicación carismática, </a:t>
            </a:r>
          </a:p>
          <a:p>
            <a:r>
              <a:rPr lang="es-ES" dirty="0"/>
              <a:t>habla para que te sigan.</a:t>
            </a:r>
          </a:p>
        </p:txBody>
      </p:sp>
      <p:sp>
        <p:nvSpPr>
          <p:cNvPr id="28" name="Google Shape;253;p59">
            <a:extLst>
              <a:ext uri="{FF2B5EF4-FFF2-40B4-BE49-F238E27FC236}">
                <a16:creationId xmlns:a16="http://schemas.microsoft.com/office/drawing/2014/main" id="{2C85898F-127F-5948-8B37-4BCE8014122F}"/>
              </a:ext>
            </a:extLst>
          </p:cNvPr>
          <p:cNvSpPr/>
          <p:nvPr/>
        </p:nvSpPr>
        <p:spPr>
          <a:xfrm>
            <a:off x="3723092" y="2334031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3;p59">
            <a:extLst>
              <a:ext uri="{FF2B5EF4-FFF2-40B4-BE49-F238E27FC236}">
                <a16:creationId xmlns:a16="http://schemas.microsoft.com/office/drawing/2014/main" id="{9F0FF4FC-CEC7-044D-A4F4-8E3E768398BB}"/>
              </a:ext>
            </a:extLst>
          </p:cNvPr>
          <p:cNvSpPr/>
          <p:nvPr/>
        </p:nvSpPr>
        <p:spPr>
          <a:xfrm>
            <a:off x="3721045" y="3199250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53;p59">
            <a:extLst>
              <a:ext uri="{FF2B5EF4-FFF2-40B4-BE49-F238E27FC236}">
                <a16:creationId xmlns:a16="http://schemas.microsoft.com/office/drawing/2014/main" id="{58B999F0-4048-6E4D-B7C3-043D9AD2E065}"/>
              </a:ext>
            </a:extLst>
          </p:cNvPr>
          <p:cNvSpPr/>
          <p:nvPr/>
        </p:nvSpPr>
        <p:spPr>
          <a:xfrm>
            <a:off x="3721045" y="4060376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53;p59">
            <a:extLst>
              <a:ext uri="{FF2B5EF4-FFF2-40B4-BE49-F238E27FC236}">
                <a16:creationId xmlns:a16="http://schemas.microsoft.com/office/drawing/2014/main" id="{73332CDB-E87F-D349-932F-EF9709DA6917}"/>
              </a:ext>
            </a:extLst>
          </p:cNvPr>
          <p:cNvSpPr/>
          <p:nvPr/>
        </p:nvSpPr>
        <p:spPr>
          <a:xfrm>
            <a:off x="3723092" y="4921502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53;p59">
            <a:extLst>
              <a:ext uri="{FF2B5EF4-FFF2-40B4-BE49-F238E27FC236}">
                <a16:creationId xmlns:a16="http://schemas.microsoft.com/office/drawing/2014/main" id="{1C123424-B4B3-4145-ADF2-99BE63154AE5}"/>
              </a:ext>
            </a:extLst>
          </p:cNvPr>
          <p:cNvSpPr/>
          <p:nvPr/>
        </p:nvSpPr>
        <p:spPr>
          <a:xfrm>
            <a:off x="3716314" y="5774329"/>
            <a:ext cx="744600" cy="626336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61;p59">
            <a:extLst>
              <a:ext uri="{FF2B5EF4-FFF2-40B4-BE49-F238E27FC236}">
                <a16:creationId xmlns:a16="http://schemas.microsoft.com/office/drawing/2014/main" id="{C39438FA-3FB1-7949-A31B-35F06985C616}"/>
              </a:ext>
            </a:extLst>
          </p:cNvPr>
          <p:cNvSpPr txBox="1">
            <a:spLocks/>
          </p:cNvSpPr>
          <p:nvPr/>
        </p:nvSpPr>
        <p:spPr>
          <a:xfrm>
            <a:off x="3520966" y="2304228"/>
            <a:ext cx="1175258" cy="6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" dirty="0"/>
              <a:t>2</a:t>
            </a:r>
          </a:p>
        </p:txBody>
      </p:sp>
      <p:sp>
        <p:nvSpPr>
          <p:cNvPr id="34" name="Google Shape;261;p59">
            <a:extLst>
              <a:ext uri="{FF2B5EF4-FFF2-40B4-BE49-F238E27FC236}">
                <a16:creationId xmlns:a16="http://schemas.microsoft.com/office/drawing/2014/main" id="{0A01993F-FBC3-C047-A56F-2C8E049392D6}"/>
              </a:ext>
            </a:extLst>
          </p:cNvPr>
          <p:cNvSpPr txBox="1">
            <a:spLocks/>
          </p:cNvSpPr>
          <p:nvPr/>
        </p:nvSpPr>
        <p:spPr>
          <a:xfrm>
            <a:off x="3503099" y="3204213"/>
            <a:ext cx="1175258" cy="6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" dirty="0"/>
              <a:t>3</a:t>
            </a:r>
          </a:p>
        </p:txBody>
      </p:sp>
      <p:sp>
        <p:nvSpPr>
          <p:cNvPr id="35" name="Google Shape;261;p59">
            <a:extLst>
              <a:ext uri="{FF2B5EF4-FFF2-40B4-BE49-F238E27FC236}">
                <a16:creationId xmlns:a16="http://schemas.microsoft.com/office/drawing/2014/main" id="{BEF60D7D-972D-A941-9C93-CD0102A542F3}"/>
              </a:ext>
            </a:extLst>
          </p:cNvPr>
          <p:cNvSpPr txBox="1">
            <a:spLocks/>
          </p:cNvSpPr>
          <p:nvPr/>
        </p:nvSpPr>
        <p:spPr>
          <a:xfrm>
            <a:off x="3520966" y="4110167"/>
            <a:ext cx="1175258" cy="6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" dirty="0"/>
              <a:t>4</a:t>
            </a:r>
          </a:p>
        </p:txBody>
      </p:sp>
      <p:sp>
        <p:nvSpPr>
          <p:cNvPr id="36" name="Google Shape;261;p59">
            <a:extLst>
              <a:ext uri="{FF2B5EF4-FFF2-40B4-BE49-F238E27FC236}">
                <a16:creationId xmlns:a16="http://schemas.microsoft.com/office/drawing/2014/main" id="{B0041CBA-AA34-0F49-8D3E-6F0C98C58239}"/>
              </a:ext>
            </a:extLst>
          </p:cNvPr>
          <p:cNvSpPr txBox="1">
            <a:spLocks/>
          </p:cNvSpPr>
          <p:nvPr/>
        </p:nvSpPr>
        <p:spPr>
          <a:xfrm>
            <a:off x="3520966" y="4905545"/>
            <a:ext cx="1175258" cy="6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" dirty="0"/>
              <a:t>5</a:t>
            </a:r>
          </a:p>
        </p:txBody>
      </p:sp>
      <p:sp>
        <p:nvSpPr>
          <p:cNvPr id="37" name="Google Shape;261;p59">
            <a:extLst>
              <a:ext uri="{FF2B5EF4-FFF2-40B4-BE49-F238E27FC236}">
                <a16:creationId xmlns:a16="http://schemas.microsoft.com/office/drawing/2014/main" id="{517031E7-93FF-2840-A2F1-DFFFC162FFAB}"/>
              </a:ext>
            </a:extLst>
          </p:cNvPr>
          <p:cNvSpPr txBox="1">
            <a:spLocks/>
          </p:cNvSpPr>
          <p:nvPr/>
        </p:nvSpPr>
        <p:spPr>
          <a:xfrm>
            <a:off x="3520966" y="5784329"/>
            <a:ext cx="1175258" cy="6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vo"/>
              <a:buNone/>
              <a:defRPr sz="28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" dirty="0"/>
              <a:t>6</a:t>
            </a:r>
          </a:p>
        </p:txBody>
      </p:sp>
      <p:sp>
        <p:nvSpPr>
          <p:cNvPr id="44" name="Google Shape;265;p59">
            <a:extLst>
              <a:ext uri="{FF2B5EF4-FFF2-40B4-BE49-F238E27FC236}">
                <a16:creationId xmlns:a16="http://schemas.microsoft.com/office/drawing/2014/main" id="{C4D65047-2C82-5845-8501-5A894A3A05A1}"/>
              </a:ext>
            </a:extLst>
          </p:cNvPr>
          <p:cNvSpPr txBox="1">
            <a:spLocks/>
          </p:cNvSpPr>
          <p:nvPr/>
        </p:nvSpPr>
        <p:spPr>
          <a:xfrm>
            <a:off x="4552355" y="5537838"/>
            <a:ext cx="4040009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None/>
              <a:defRPr sz="1800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s-ES" dirty="0"/>
              <a:t>Aplicación a clases expositivas/interactivas online.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7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200" dirty="0">
                <a:solidFill>
                  <a:srgbClr val="434343"/>
                </a:solidFill>
              </a:rPr>
              <a:t>¿</a:t>
            </a:r>
            <a:r>
              <a:rPr lang="es" sz="8200" dirty="0">
                <a:solidFill>
                  <a:srgbClr val="FF0000"/>
                </a:solidFill>
              </a:rPr>
              <a:t>93</a:t>
            </a:r>
            <a:r>
              <a:rPr lang="es" sz="8200" dirty="0">
                <a:solidFill>
                  <a:srgbClr val="434343"/>
                </a:solidFill>
              </a:rPr>
              <a:t>%? - ¿</a:t>
            </a:r>
            <a:r>
              <a:rPr lang="es" sz="8200" dirty="0">
                <a:solidFill>
                  <a:srgbClr val="FF0000"/>
                </a:solidFill>
              </a:rPr>
              <a:t>7</a:t>
            </a:r>
            <a:r>
              <a:rPr lang="es" sz="8200" dirty="0">
                <a:solidFill>
                  <a:srgbClr val="434343"/>
                </a:solidFill>
              </a:rPr>
              <a:t>%?</a:t>
            </a:r>
            <a:endParaRPr sz="82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891284" y="3645606"/>
            <a:ext cx="7361332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dirty="0">
                <a:solidFill>
                  <a:srgbClr val="434343"/>
                </a:solidFill>
              </a:rPr>
              <a:t>1. Particularidades del entorno virtual</a:t>
            </a: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2"/>
                </a:solidFill>
              </a:rPr>
              <a:t>Particularidades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21" name="Google Shape;521;p76"/>
          <p:cNvSpPr/>
          <p:nvPr/>
        </p:nvSpPr>
        <p:spPr>
          <a:xfrm>
            <a:off x="1188841" y="1695638"/>
            <a:ext cx="1396662" cy="1507648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6"/>
          <p:cNvSpPr/>
          <p:nvPr/>
        </p:nvSpPr>
        <p:spPr>
          <a:xfrm rot="10800000">
            <a:off x="548081" y="3716475"/>
            <a:ext cx="1393124" cy="197379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6"/>
          <p:cNvSpPr/>
          <p:nvPr/>
        </p:nvSpPr>
        <p:spPr>
          <a:xfrm>
            <a:off x="2364509" y="3721676"/>
            <a:ext cx="1773382" cy="1973796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6"/>
          <p:cNvSpPr/>
          <p:nvPr/>
        </p:nvSpPr>
        <p:spPr>
          <a:xfrm>
            <a:off x="4904508" y="3722089"/>
            <a:ext cx="1865745" cy="2346201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2366" y="0"/>
                </a:moveTo>
                <a:lnTo>
                  <a:pt x="2058" y="469"/>
                </a:lnTo>
                <a:lnTo>
                  <a:pt x="358" y="469"/>
                </a:lnTo>
                <a:cubicBezTo>
                  <a:pt x="350" y="468"/>
                  <a:pt x="343" y="468"/>
                  <a:pt x="336" y="468"/>
                </a:cubicBezTo>
                <a:cubicBezTo>
                  <a:pt x="149" y="468"/>
                  <a:pt x="0" y="623"/>
                  <a:pt x="0" y="801"/>
                </a:cubicBezTo>
                <a:lnTo>
                  <a:pt x="0" y="4892"/>
                </a:lnTo>
                <a:cubicBezTo>
                  <a:pt x="0" y="5077"/>
                  <a:pt x="148" y="5225"/>
                  <a:pt x="333" y="5225"/>
                </a:cubicBezTo>
                <a:lnTo>
                  <a:pt x="4387" y="5225"/>
                </a:lnTo>
                <a:cubicBezTo>
                  <a:pt x="4572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72" y="469"/>
                  <a:pt x="4387" y="469"/>
                </a:cubicBezTo>
                <a:lnTo>
                  <a:pt x="2674" y="469"/>
                </a:lnTo>
                <a:lnTo>
                  <a:pt x="2366" y="0"/>
                </a:ln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6"/>
          <p:cNvSpPr/>
          <p:nvPr/>
        </p:nvSpPr>
        <p:spPr>
          <a:xfrm>
            <a:off x="6439578" y="1695638"/>
            <a:ext cx="1396961" cy="1507649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6"/>
          <p:cNvSpPr/>
          <p:nvPr/>
        </p:nvSpPr>
        <p:spPr>
          <a:xfrm>
            <a:off x="1297436" y="3432259"/>
            <a:ext cx="6487516" cy="60463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6"/>
          <p:cNvSpPr/>
          <p:nvPr/>
        </p:nvSpPr>
        <p:spPr>
          <a:xfrm>
            <a:off x="1686448" y="3338325"/>
            <a:ext cx="338541" cy="284506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6"/>
          <p:cNvSpPr/>
          <p:nvPr/>
        </p:nvSpPr>
        <p:spPr>
          <a:xfrm>
            <a:off x="2999285" y="3338614"/>
            <a:ext cx="338541" cy="284217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6"/>
          <p:cNvSpPr/>
          <p:nvPr/>
        </p:nvSpPr>
        <p:spPr>
          <a:xfrm>
            <a:off x="4312121" y="3338037"/>
            <a:ext cx="338540" cy="283351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6"/>
          <p:cNvSpPr/>
          <p:nvPr/>
        </p:nvSpPr>
        <p:spPr>
          <a:xfrm>
            <a:off x="5628500" y="3338614"/>
            <a:ext cx="334999" cy="284217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6"/>
          <p:cNvSpPr/>
          <p:nvPr/>
        </p:nvSpPr>
        <p:spPr>
          <a:xfrm>
            <a:off x="6988856" y="3338037"/>
            <a:ext cx="338541" cy="283352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6"/>
          <p:cNvSpPr txBox="1"/>
          <p:nvPr/>
        </p:nvSpPr>
        <p:spPr>
          <a:xfrm>
            <a:off x="1228892" y="1878456"/>
            <a:ext cx="13911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Saludo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Despedida</a:t>
            </a:r>
            <a:endParaRPr sz="1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76"/>
          <p:cNvSpPr txBox="1"/>
          <p:nvPr/>
        </p:nvSpPr>
        <p:spPr>
          <a:xfrm>
            <a:off x="545807" y="4045600"/>
            <a:ext cx="13911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Planos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76"/>
          <p:cNvSpPr txBox="1"/>
          <p:nvPr/>
        </p:nvSpPr>
        <p:spPr>
          <a:xfrm>
            <a:off x="2489544" y="4000261"/>
            <a:ext cx="152427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Indumentaria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paradójica gestión 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 visual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0" name="Google Shape;540;p76"/>
          <p:cNvSpPr txBox="1"/>
          <p:nvPr/>
        </p:nvSpPr>
        <p:spPr>
          <a:xfrm>
            <a:off x="6445439" y="2172579"/>
            <a:ext cx="13911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Espacio</a:t>
            </a:r>
            <a:endParaRPr sz="1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" name="Google Shape;521;p76">
            <a:extLst>
              <a:ext uri="{FF2B5EF4-FFF2-40B4-BE49-F238E27FC236}">
                <a16:creationId xmlns:a16="http://schemas.microsoft.com/office/drawing/2014/main" id="{FACB370F-241F-CB4B-94D5-DEF00EB8DC0E}"/>
              </a:ext>
            </a:extLst>
          </p:cNvPr>
          <p:cNvSpPr/>
          <p:nvPr/>
        </p:nvSpPr>
        <p:spPr>
          <a:xfrm>
            <a:off x="3726537" y="1695243"/>
            <a:ext cx="1396662" cy="1507648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27;p76">
            <a:extLst>
              <a:ext uri="{FF2B5EF4-FFF2-40B4-BE49-F238E27FC236}">
                <a16:creationId xmlns:a16="http://schemas.microsoft.com/office/drawing/2014/main" id="{5D249CBC-5013-8548-BB33-20F90E129D16}"/>
              </a:ext>
            </a:extLst>
          </p:cNvPr>
          <p:cNvSpPr/>
          <p:nvPr/>
        </p:nvSpPr>
        <p:spPr>
          <a:xfrm>
            <a:off x="1059622" y="3318759"/>
            <a:ext cx="338541" cy="284506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27;p76">
            <a:extLst>
              <a:ext uri="{FF2B5EF4-FFF2-40B4-BE49-F238E27FC236}">
                <a16:creationId xmlns:a16="http://schemas.microsoft.com/office/drawing/2014/main" id="{8FB54036-1406-8048-AD13-3F18A602CA9C}"/>
              </a:ext>
            </a:extLst>
          </p:cNvPr>
          <p:cNvSpPr/>
          <p:nvPr/>
        </p:nvSpPr>
        <p:spPr>
          <a:xfrm>
            <a:off x="7684225" y="3318759"/>
            <a:ext cx="338541" cy="284506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21;p76">
            <a:extLst>
              <a:ext uri="{FF2B5EF4-FFF2-40B4-BE49-F238E27FC236}">
                <a16:creationId xmlns:a16="http://schemas.microsoft.com/office/drawing/2014/main" id="{EF9BEE72-5A3C-5D47-8CD0-297EDFB77264}"/>
              </a:ext>
            </a:extLst>
          </p:cNvPr>
          <p:cNvSpPr/>
          <p:nvPr/>
        </p:nvSpPr>
        <p:spPr>
          <a:xfrm rot="10800000">
            <a:off x="7203001" y="3721674"/>
            <a:ext cx="1411389" cy="168436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6;p76">
            <a:extLst>
              <a:ext uri="{FF2B5EF4-FFF2-40B4-BE49-F238E27FC236}">
                <a16:creationId xmlns:a16="http://schemas.microsoft.com/office/drawing/2014/main" id="{402EA47B-75F6-CF4A-95A1-95CA5EBC5FC3}"/>
              </a:ext>
            </a:extLst>
          </p:cNvPr>
          <p:cNvSpPr txBox="1"/>
          <p:nvPr/>
        </p:nvSpPr>
        <p:spPr>
          <a:xfrm>
            <a:off x="3720888" y="2162241"/>
            <a:ext cx="1337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Contacto visual</a:t>
            </a:r>
            <a:endParaRPr sz="1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" name="Google Shape;536;p76">
            <a:extLst>
              <a:ext uri="{FF2B5EF4-FFF2-40B4-BE49-F238E27FC236}">
                <a16:creationId xmlns:a16="http://schemas.microsoft.com/office/drawing/2014/main" id="{A3B5D46C-A6C6-2746-B542-E26895260588}"/>
              </a:ext>
            </a:extLst>
          </p:cNvPr>
          <p:cNvSpPr txBox="1"/>
          <p:nvPr/>
        </p:nvSpPr>
        <p:spPr>
          <a:xfrm>
            <a:off x="7262264" y="4016818"/>
            <a:ext cx="1337400" cy="148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Iluminación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sz="1500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" name="Google Shape;538;p76">
            <a:extLst>
              <a:ext uri="{FF2B5EF4-FFF2-40B4-BE49-F238E27FC236}">
                <a16:creationId xmlns:a16="http://schemas.microsoft.com/office/drawing/2014/main" id="{12E150DE-117D-4BC6-A8BD-A5130235B388}"/>
              </a:ext>
            </a:extLst>
          </p:cNvPr>
          <p:cNvSpPr txBox="1"/>
          <p:nvPr/>
        </p:nvSpPr>
        <p:spPr>
          <a:xfrm>
            <a:off x="5123530" y="4010342"/>
            <a:ext cx="1427700" cy="193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Voz</a:t>
            </a:r>
          </a:p>
          <a:p>
            <a:pPr algn="ctr"/>
            <a:endParaRPr lang="es-ES" sz="15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vocalizaciones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risas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gruñidos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bostezos</a:t>
            </a:r>
          </a:p>
          <a:p>
            <a:pPr algn="ctr"/>
            <a:r>
              <a:rPr lang="es-ES" sz="15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pausas</a:t>
            </a:r>
          </a:p>
          <a:p>
            <a:pPr algn="ctr"/>
            <a:r>
              <a:rPr lang="mr-IN" sz="1500" b="1" dirty="0">
                <a:solidFill>
                  <a:schemeClr val="accent2"/>
                </a:solidFill>
                <a:latin typeface="+mj-lt"/>
                <a:cs typeface="CLEAR SANS REGULAR"/>
              </a:rPr>
              <a:t>…</a:t>
            </a:r>
            <a:endParaRPr lang="es-ES" sz="15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3858042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6000" dirty="0"/>
              <a:t>2</a:t>
            </a:r>
            <a:r>
              <a:rPr lang="es" sz="6000" dirty="0">
                <a:solidFill>
                  <a:srgbClr val="434343"/>
                </a:solidFill>
              </a:rPr>
              <a:t>. Hablar delante </a:t>
            </a:r>
            <a:br>
              <a:rPr lang="es" sz="6000" dirty="0">
                <a:solidFill>
                  <a:srgbClr val="434343"/>
                </a:solidFill>
              </a:rPr>
            </a:br>
            <a:r>
              <a:rPr lang="es" sz="6000" dirty="0">
                <a:solidFill>
                  <a:srgbClr val="434343"/>
                </a:solidFill>
              </a:rPr>
              <a:t>de una pantalla</a:t>
            </a:r>
            <a:endParaRPr sz="6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2"/>
                </a:solidFill>
              </a:rPr>
              <a:t>Reglas de oro palabra hablada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66" name="Google Shape;566;p79"/>
          <p:cNvSpPr txBox="1">
            <a:spLocks noGrp="1"/>
          </p:cNvSpPr>
          <p:nvPr>
            <p:ph type="ctrTitle" idx="7"/>
          </p:nvPr>
        </p:nvSpPr>
        <p:spPr>
          <a:xfrm>
            <a:off x="1105351" y="234491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No interrumpir</a:t>
            </a:r>
            <a:endParaRPr sz="1500" dirty="0"/>
          </a:p>
        </p:txBody>
      </p:sp>
      <p:sp>
        <p:nvSpPr>
          <p:cNvPr id="568" name="Google Shape;568;p79"/>
          <p:cNvSpPr txBox="1">
            <a:spLocks noGrp="1"/>
          </p:cNvSpPr>
          <p:nvPr>
            <p:ph type="ctrTitle" idx="9"/>
          </p:nvPr>
        </p:nvSpPr>
        <p:spPr>
          <a:xfrm>
            <a:off x="3359896" y="2364835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Frases breves</a:t>
            </a:r>
            <a:endParaRPr sz="1500" dirty="0"/>
          </a:p>
        </p:txBody>
      </p:sp>
      <p:sp>
        <p:nvSpPr>
          <p:cNvPr id="570" name="Google Shape;570;p79"/>
          <p:cNvSpPr txBox="1">
            <a:spLocks noGrp="1"/>
          </p:cNvSpPr>
          <p:nvPr>
            <p:ph type="ctrTitle" idx="14"/>
          </p:nvPr>
        </p:nvSpPr>
        <p:spPr>
          <a:xfrm>
            <a:off x="5800405" y="2391964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Mirada directa</a:t>
            </a:r>
            <a:endParaRPr sz="1500" dirty="0"/>
          </a:p>
        </p:txBody>
      </p:sp>
      <p:sp>
        <p:nvSpPr>
          <p:cNvPr id="572" name="Google Shape;572;p79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Gesto libre</a:t>
            </a:r>
            <a:endParaRPr sz="1500" dirty="0"/>
          </a:p>
        </p:txBody>
      </p:sp>
      <p:sp>
        <p:nvSpPr>
          <p:cNvPr id="574" name="Google Shape;574;p79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Silencios</a:t>
            </a:r>
            <a:endParaRPr sz="1500" dirty="0"/>
          </a:p>
        </p:txBody>
      </p:sp>
      <p:sp>
        <p:nvSpPr>
          <p:cNvPr id="576" name="Google Shape;576;p79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/>
              <a:t>Velocidad adecuada</a:t>
            </a:r>
            <a:endParaRPr sz="1500" dirty="0"/>
          </a:p>
        </p:txBody>
      </p:sp>
      <p:cxnSp>
        <p:nvCxnSpPr>
          <p:cNvPr id="578" name="Google Shape;578;p79"/>
          <p:cNvCxnSpPr/>
          <p:nvPr/>
        </p:nvCxnSpPr>
        <p:spPr>
          <a:xfrm>
            <a:off x="3343596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79"/>
          <p:cNvCxnSpPr/>
          <p:nvPr/>
        </p:nvCxnSpPr>
        <p:spPr>
          <a:xfrm>
            <a:off x="5739196" y="2136900"/>
            <a:ext cx="0" cy="32796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79"/>
          <p:cNvCxnSpPr/>
          <p:nvPr/>
        </p:nvCxnSpPr>
        <p:spPr>
          <a:xfrm>
            <a:off x="4233900" y="17225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79"/>
          <p:cNvCxnSpPr/>
          <p:nvPr/>
        </p:nvCxnSpPr>
        <p:spPr>
          <a:xfrm>
            <a:off x="1050450" y="3890667"/>
            <a:ext cx="7043100" cy="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334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6"/>
          <p:cNvSpPr/>
          <p:nvPr/>
        </p:nvSpPr>
        <p:spPr>
          <a:xfrm>
            <a:off x="1119000" y="1626500"/>
            <a:ext cx="1536300" cy="38895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86"/>
          <p:cNvSpPr/>
          <p:nvPr/>
        </p:nvSpPr>
        <p:spPr>
          <a:xfrm>
            <a:off x="2901583" y="1626500"/>
            <a:ext cx="1536300" cy="38895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86"/>
          <p:cNvSpPr/>
          <p:nvPr/>
        </p:nvSpPr>
        <p:spPr>
          <a:xfrm>
            <a:off x="4684167" y="1626500"/>
            <a:ext cx="1536300" cy="38895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86"/>
          <p:cNvSpPr/>
          <p:nvPr/>
        </p:nvSpPr>
        <p:spPr>
          <a:xfrm>
            <a:off x="6466750" y="1626500"/>
            <a:ext cx="1536300" cy="38895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6"/>
          <p:cNvSpPr txBox="1"/>
          <p:nvPr/>
        </p:nvSpPr>
        <p:spPr>
          <a:xfrm>
            <a:off x="1124525" y="4335286"/>
            <a:ext cx="15075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AUTÉNTICA</a:t>
            </a:r>
            <a:endParaRPr sz="1200" b="1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0" name="Google Shape;680;p86"/>
          <p:cNvSpPr txBox="1"/>
          <p:nvPr/>
        </p:nvSpPr>
        <p:spPr>
          <a:xfrm>
            <a:off x="2900153" y="4335286"/>
            <a:ext cx="1536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COHERENTE</a:t>
            </a:r>
            <a:endParaRPr sz="1200" b="1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1" name="Google Shape;681;p86"/>
          <p:cNvSpPr txBox="1"/>
          <p:nvPr/>
        </p:nvSpPr>
        <p:spPr>
          <a:xfrm>
            <a:off x="4697300" y="4335286"/>
            <a:ext cx="15075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ENTUSIASTA</a:t>
            </a:r>
            <a:endParaRPr sz="1200" b="1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2" name="Google Shape;682;p86"/>
          <p:cNvSpPr txBox="1"/>
          <p:nvPr/>
        </p:nvSpPr>
        <p:spPr>
          <a:xfrm>
            <a:off x="6466775" y="4335286"/>
            <a:ext cx="1536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SERVICIAL</a:t>
            </a:r>
            <a:endParaRPr sz="1200" b="1" dirty="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687" name="Google Shape;687;p86"/>
          <p:cNvCxnSpPr/>
          <p:nvPr/>
        </p:nvCxnSpPr>
        <p:spPr>
          <a:xfrm>
            <a:off x="1782275" y="4696519"/>
            <a:ext cx="192000" cy="0"/>
          </a:xfrm>
          <a:prstGeom prst="straightConnector1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86"/>
          <p:cNvCxnSpPr/>
          <p:nvPr/>
        </p:nvCxnSpPr>
        <p:spPr>
          <a:xfrm>
            <a:off x="3572303" y="4696519"/>
            <a:ext cx="192000" cy="0"/>
          </a:xfrm>
          <a:prstGeom prst="straightConnector1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86"/>
          <p:cNvCxnSpPr/>
          <p:nvPr/>
        </p:nvCxnSpPr>
        <p:spPr>
          <a:xfrm>
            <a:off x="5355050" y="4696519"/>
            <a:ext cx="192000" cy="0"/>
          </a:xfrm>
          <a:prstGeom prst="straightConnector1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86"/>
          <p:cNvCxnSpPr/>
          <p:nvPr/>
        </p:nvCxnSpPr>
        <p:spPr>
          <a:xfrm>
            <a:off x="7138925" y="4696519"/>
            <a:ext cx="192000" cy="0"/>
          </a:xfrm>
          <a:prstGeom prst="straightConnector1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1" name="Google Shape;691;p86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chemeClr val="accent2"/>
                </a:solidFill>
              </a:rPr>
              <a:t>Comunicación</a:t>
            </a:r>
            <a:endParaRPr sz="2200" dirty="0">
              <a:solidFill>
                <a:schemeClr val="accent2"/>
              </a:solidFill>
            </a:endParaRPr>
          </a:p>
        </p:txBody>
      </p:sp>
      <p:grpSp>
        <p:nvGrpSpPr>
          <p:cNvPr id="692" name="Google Shape;692;p86"/>
          <p:cNvGrpSpPr/>
          <p:nvPr/>
        </p:nvGrpSpPr>
        <p:grpSpPr>
          <a:xfrm>
            <a:off x="6825779" y="2756984"/>
            <a:ext cx="818291" cy="874018"/>
            <a:chOff x="5289631" y="1500214"/>
            <a:chExt cx="332355" cy="354974"/>
          </a:xfrm>
        </p:grpSpPr>
        <p:sp>
          <p:nvSpPr>
            <p:cNvPr id="693" name="Google Shape;693;p86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6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6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6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6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6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86"/>
          <p:cNvGrpSpPr/>
          <p:nvPr/>
        </p:nvGrpSpPr>
        <p:grpSpPr>
          <a:xfrm>
            <a:off x="1534181" y="2756035"/>
            <a:ext cx="688188" cy="875890"/>
            <a:chOff x="7594288" y="2415259"/>
            <a:chExt cx="279513" cy="355735"/>
          </a:xfrm>
        </p:grpSpPr>
        <p:sp>
          <p:nvSpPr>
            <p:cNvPr id="700" name="Google Shape;700;p86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6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6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6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6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6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86"/>
          <p:cNvGrpSpPr/>
          <p:nvPr/>
        </p:nvGrpSpPr>
        <p:grpSpPr>
          <a:xfrm>
            <a:off x="3334388" y="2749575"/>
            <a:ext cx="667830" cy="888838"/>
            <a:chOff x="6255238" y="2412249"/>
            <a:chExt cx="271244" cy="360994"/>
          </a:xfrm>
        </p:grpSpPr>
        <p:sp>
          <p:nvSpPr>
            <p:cNvPr id="707" name="Google Shape;707;p86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6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6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6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6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6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86"/>
          <p:cNvGrpSpPr/>
          <p:nvPr/>
        </p:nvGrpSpPr>
        <p:grpSpPr>
          <a:xfrm>
            <a:off x="5053058" y="2755572"/>
            <a:ext cx="795983" cy="876826"/>
            <a:chOff x="5748295" y="1499833"/>
            <a:chExt cx="323294" cy="356115"/>
          </a:xfrm>
        </p:grpSpPr>
        <p:sp>
          <p:nvSpPr>
            <p:cNvPr id="714" name="Google Shape;714;p86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6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6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6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6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6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6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890699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1008</Words>
  <Application>Microsoft Office PowerPoint</Application>
  <PresentationFormat>Presentación en pantalla (4:3)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Bodoni</vt:lpstr>
      <vt:lpstr>Arial</vt:lpstr>
      <vt:lpstr>Arvo</vt:lpstr>
      <vt:lpstr>Ubuntu</vt:lpstr>
      <vt:lpstr>Minimal Charm</vt:lpstr>
      <vt:lpstr>Presentación de PowerPoint</vt:lpstr>
      <vt:lpstr>Mar Castro</vt:lpstr>
      <vt:lpstr>Contenidos</vt:lpstr>
      <vt:lpstr>¿93%? - ¿7%?</vt:lpstr>
      <vt:lpstr>1. Particularidades del entorno virtual</vt:lpstr>
      <vt:lpstr>Particularidades</vt:lpstr>
      <vt:lpstr>2. Hablar delante  de una pantalla</vt:lpstr>
      <vt:lpstr>Reglas de oro palabra hablada</vt:lpstr>
      <vt:lpstr>Comunicación</vt:lpstr>
      <vt:lpstr>Presentación de PowerPoint</vt:lpstr>
      <vt:lpstr>3. La escucha  te hace sabio </vt:lpstr>
      <vt:lpstr>Escucha empática</vt:lpstr>
      <vt:lpstr>Interferencias Escucha activa</vt:lpstr>
      <vt:lpstr>4. El orador  virtual asertivo </vt:lpstr>
      <vt:lpstr>El profesional asertivo</vt:lpstr>
      <vt:lpstr>Conversación Orador virtual</vt:lpstr>
      <vt:lpstr>5. Comunicación carismática. Habla para que  te sigan </vt:lpstr>
      <vt:lpstr>Comunicación carismática</vt:lpstr>
      <vt:lpstr>Comunicador carismático</vt:lpstr>
      <vt:lpstr>6. Aplicación a clases expositivas/ interactivas online </vt:lpstr>
      <vt:lpstr>Aplicaciones</vt:lpstr>
      <vt:lpstr>CONFIANZA</vt:lpstr>
      <vt:lpstr>RESTA  CONFIANZA</vt:lpstr>
      <vt:lpstr>Presentación de PowerPoint</vt:lpstr>
      <vt:lpstr>Referencias bibliográficas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Maria Sanchez Gonzalez</cp:lastModifiedBy>
  <cp:revision>82</cp:revision>
  <dcterms:modified xsi:type="dcterms:W3CDTF">2021-09-26T18:03:15Z</dcterms:modified>
</cp:coreProperties>
</file>