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6" r:id="rId7"/>
    <p:sldId id="260" r:id="rId8"/>
    <p:sldId id="322" r:id="rId9"/>
    <p:sldId id="321" r:id="rId10"/>
    <p:sldId id="309" r:id="rId11"/>
    <p:sldId id="320" r:id="rId12"/>
    <p:sldId id="327" r:id="rId13"/>
    <p:sldId id="319" r:id="rId14"/>
    <p:sldId id="307" r:id="rId15"/>
    <p:sldId id="269" r:id="rId16"/>
    <p:sldId id="262" r:id="rId17"/>
    <p:sldId id="323" r:id="rId18"/>
    <p:sldId id="310" r:id="rId19"/>
    <p:sldId id="324" r:id="rId20"/>
    <p:sldId id="311" r:id="rId21"/>
    <p:sldId id="325" r:id="rId22"/>
    <p:sldId id="276" r:id="rId23"/>
    <p:sldId id="308" r:id="rId24"/>
    <p:sldId id="326" r:id="rId25"/>
    <p:sldId id="312" r:id="rId26"/>
    <p:sldId id="318" r:id="rId27"/>
    <p:sldId id="316" r:id="rId28"/>
    <p:sldId id="317" r:id="rId29"/>
    <p:sldId id="286" r:id="rId30"/>
    <p:sldId id="287" r:id="rId31"/>
    <p:sldId id="288" r:id="rId32"/>
  </p:sldIdLst>
  <p:sldSz cx="9144000" cy="6858000" type="screen4x3"/>
  <p:notesSz cx="6858000" cy="9144000"/>
  <p:embeddedFontLst>
    <p:embeddedFont>
      <p:font typeface="Arvo" panose="02000000000000000000" pitchFamily="2" charset="0"/>
      <p:regular r:id="rId34"/>
      <p:bold r:id="rId35"/>
      <p:italic r:id="rId36"/>
      <p:boldItalic r:id="rId37"/>
    </p:embeddedFont>
    <p:embeddedFont>
      <p:font typeface="Bodoni" panose="020B0604020202020204" charset="0"/>
      <p:regular r:id="rId38"/>
      <p:bold r:id="rId39"/>
      <p:italic r:id="rId40"/>
      <p:boldItalic r:id="rId41"/>
    </p:embeddedFont>
    <p:embeddedFont>
      <p:font typeface="Ubuntu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Sánchez González" initials="MSG" lastIdx="9" clrIdx="0">
    <p:extLst>
      <p:ext uri="{19B8F6BF-5375-455C-9EA6-DF929625EA0E}">
        <p15:presenceInfo xmlns:p15="http://schemas.microsoft.com/office/powerpoint/2012/main" userId="María Sánchez Gonzál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01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619488-07D4-4B48-AAB0-173372693BC7}">
  <a:tblStyle styleId="{C9619488-07D4-4B48-AAB0-173372693B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85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eb61d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eb61d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027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eb61d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eb61d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346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eb61d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eb61d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48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eb61d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eb61d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895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184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42eb61d9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42eb61d9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221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952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26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093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161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442eb61d9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442eb61d9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610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442eb61d9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442eb61d9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373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664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569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019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470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40028d78e_2_9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40028d78e_2_9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74aaae02b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74aaae02b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74aaae02b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74aaae02b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42eb61d9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42eb61d9d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eb61d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eb61d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42eb61d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42eb61d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eb61d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eb61d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176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eb61d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eb61d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22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0650" y="2475033"/>
            <a:ext cx="6157800" cy="11676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0" y="328853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650800"/>
            <a:ext cx="7729500" cy="26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bg>
      <p:bgPr>
        <a:solidFill>
          <a:srgbClr val="D2D7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2675900" y="1626713"/>
            <a:ext cx="39261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2675901" y="3397000"/>
            <a:ext cx="31362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698275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696224" y="227925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4572000" y="496274"/>
            <a:ext cx="2520900" cy="7707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4696225" y="1534290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3"/>
          </p:nvPr>
        </p:nvSpPr>
        <p:spPr>
          <a:xfrm>
            <a:off x="4696224" y="3782230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/>
          </p:nvPr>
        </p:nvSpPr>
        <p:spPr>
          <a:xfrm>
            <a:off x="4696225" y="3037257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5"/>
          </p:nvPr>
        </p:nvSpPr>
        <p:spPr>
          <a:xfrm>
            <a:off x="4696224" y="52899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/>
          </p:nvPr>
        </p:nvSpPr>
        <p:spPr>
          <a:xfrm>
            <a:off x="4696225" y="454024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20243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35273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5030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56271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954225" y="2279300"/>
            <a:ext cx="33672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70047" y="13252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614775" y="3419700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87EA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1894475" y="1578800"/>
            <a:ext cx="5397600" cy="28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2"/>
          </p:nvPr>
        </p:nvSpPr>
        <p:spPr>
          <a:xfrm>
            <a:off x="1894475" y="4046067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rgbClr val="FFFFF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598900" y="1030800"/>
            <a:ext cx="38880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ubTitle" idx="1"/>
          </p:nvPr>
        </p:nvSpPr>
        <p:spPr>
          <a:xfrm>
            <a:off x="4598900" y="3957606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111322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3"/>
          </p:nvPr>
        </p:nvSpPr>
        <p:spPr>
          <a:xfrm>
            <a:off x="481837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idx="4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2"/>
          </p:nvPr>
        </p:nvSpPr>
        <p:spPr>
          <a:xfrm>
            <a:off x="11053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1053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35152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35152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 idx="5"/>
          </p:nvPr>
        </p:nvSpPr>
        <p:spPr>
          <a:xfrm>
            <a:off x="59251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59251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■"/>
              <a:defRPr sz="1300">
                <a:solidFill>
                  <a:srgbClr val="999999"/>
                </a:solidFill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●"/>
              <a:defRPr sz="1300">
                <a:solidFill>
                  <a:srgbClr val="999999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 sz="1200">
                <a:solidFill>
                  <a:srgbClr val="999999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 sz="1200">
                <a:solidFill>
                  <a:srgbClr val="999999"/>
                </a:solidFill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●"/>
              <a:defRPr sz="1100">
                <a:solidFill>
                  <a:srgbClr val="999999"/>
                </a:solidFill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○"/>
              <a:defRPr sz="1100">
                <a:solidFill>
                  <a:srgbClr val="999999"/>
                </a:solidFill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Char char="■"/>
              <a:defRPr sz="10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9" r:id="rId9"/>
    <p:sldLayoutId id="2147483661" r:id="rId10"/>
    <p:sldLayoutId id="2147483662" r:id="rId11"/>
    <p:sldLayoutId id="2147483664" r:id="rId12"/>
    <p:sldLayoutId id="2147483665" r:id="rId13"/>
    <p:sldLayoutId id="214748367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soytuprofe.20minutos.es/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witter.com/xtianolive" TargetMode="External"/><Relationship Id="rId5" Type="http://schemas.openxmlformats.org/officeDocument/2006/relationships/hyperlink" Target="https://twitter.com/maestradepueblo" TargetMode="Externa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osoytuprofe.20minutos.es/" TargetMode="Externa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instagram.com/alfredo_corell/" TargetMode="External"/><Relationship Id="rId4" Type="http://schemas.openxmlformats.org/officeDocument/2006/relationships/hyperlink" Target="https://twitter.com/maestradepuebl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soytuprofe.20minutos.e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tiktok.com/@tcuentounahistoria?lang=es" TargetMode="External"/><Relationship Id="rId4" Type="http://schemas.openxmlformats.org/officeDocument/2006/relationships/hyperlink" Target="https://twitter.com/maestradepuebl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sgo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7"/>
          <p:cNvSpPr/>
          <p:nvPr/>
        </p:nvSpPr>
        <p:spPr>
          <a:xfrm>
            <a:off x="676300" y="428267"/>
            <a:ext cx="4885500" cy="59088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31" name="Google Shape;231;p57"/>
          <p:cNvSpPr txBox="1"/>
          <p:nvPr/>
        </p:nvSpPr>
        <p:spPr>
          <a:xfrm>
            <a:off x="1196600" y="1681175"/>
            <a:ext cx="5544600" cy="2469600"/>
          </a:xfrm>
          <a:prstGeom prst="rect">
            <a:avLst/>
          </a:prstGeom>
          <a:noFill/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434343"/>
                </a:solidFill>
              </a:rPr>
              <a:t>Edu-</a:t>
            </a:r>
            <a:r>
              <a:rPr lang="es-ES" sz="2800" b="1" dirty="0" err="1">
                <a:solidFill>
                  <a:srgbClr val="434343"/>
                </a:solidFill>
              </a:rPr>
              <a:t>streaming</a:t>
            </a:r>
            <a:r>
              <a:rPr lang="es-ES" sz="2800" b="1" dirty="0">
                <a:solidFill>
                  <a:srgbClr val="434343"/>
                </a:solidFill>
              </a:rPr>
              <a:t>: creación de canales de contenidos audiovisuales educativos en redes sociales</a:t>
            </a:r>
          </a:p>
        </p:txBody>
      </p:sp>
      <p:sp>
        <p:nvSpPr>
          <p:cNvPr id="232" name="Google Shape;232;p57"/>
          <p:cNvSpPr txBox="1"/>
          <p:nvPr/>
        </p:nvSpPr>
        <p:spPr>
          <a:xfrm>
            <a:off x="1107400" y="4342650"/>
            <a:ext cx="4327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FFFF"/>
                </a:solidFill>
              </a:rPr>
              <a:t>Ponente: MIGUEL ÁNGEL RUIZ 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Conductora: María Sánchez (Innovación UNIA)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Fecha: 04/10/2021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3" name="Google Shape;233;p57"/>
          <p:cNvSpPr txBox="1"/>
          <p:nvPr/>
        </p:nvSpPr>
        <p:spPr>
          <a:xfrm>
            <a:off x="1127644" y="918740"/>
            <a:ext cx="5475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highlight>
                  <a:srgbClr val="FFFFFF"/>
                </a:highlight>
              </a:rPr>
              <a:t>#WEBINARSUNIA</a:t>
            </a:r>
            <a:endParaRPr sz="18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pic>
        <p:nvPicPr>
          <p:cNvPr id="234" name="Google Shape;23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300" y="6403123"/>
            <a:ext cx="668151" cy="2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7"/>
          <p:cNvSpPr txBox="1"/>
          <p:nvPr/>
        </p:nvSpPr>
        <p:spPr>
          <a:xfrm>
            <a:off x="1107791" y="5462347"/>
            <a:ext cx="42651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434343"/>
                </a:solidFill>
              </a:rPr>
              <a:t>Webinars sobre e-learning, innovación y competencias digitales. Plan de formación y apoyo al profesorado 2021-22</a:t>
            </a:r>
            <a:endParaRPr sz="10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434343"/>
                </a:solidFill>
              </a:rPr>
              <a:t>Área de Innovación (@uniainnova)/ Vicerrectorado de Innovación Docente y Digitalización. Universidad Internacional de Andalucía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</p:txBody>
      </p:sp>
      <p:pic>
        <p:nvPicPr>
          <p:cNvPr id="236" name="Google Shape;23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225" y="5213688"/>
            <a:ext cx="1375425" cy="13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67"/>
          <p:cNvSpPr txBox="1">
            <a:spLocks noGrp="1"/>
          </p:cNvSpPr>
          <p:nvPr>
            <p:ph type="title"/>
          </p:nvPr>
        </p:nvSpPr>
        <p:spPr>
          <a:xfrm>
            <a:off x="147948" y="68588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434343"/>
                </a:solidFill>
              </a:rPr>
              <a:t>Creación de contenidos: recursos 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3E6635F-7F2B-4370-9D17-9A4439E7726C}"/>
              </a:ext>
            </a:extLst>
          </p:cNvPr>
          <p:cNvSpPr/>
          <p:nvPr/>
        </p:nvSpPr>
        <p:spPr>
          <a:xfrm>
            <a:off x="686111" y="1579024"/>
            <a:ext cx="4033837" cy="461963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2" name="CuadroTexto 10">
            <a:extLst>
              <a:ext uri="{FF2B5EF4-FFF2-40B4-BE49-F238E27FC236}">
                <a16:creationId xmlns:a16="http://schemas.microsoft.com/office/drawing/2014/main" id="{1382F6B9-D1D0-4CB3-B5DF-FDB9CFFC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09" y="1622957"/>
            <a:ext cx="425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ES" sz="1800" b="1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Banco de música </a:t>
            </a:r>
          </a:p>
        </p:txBody>
      </p:sp>
      <p:sp>
        <p:nvSpPr>
          <p:cNvPr id="44" name="CuadroTexto 8">
            <a:extLst>
              <a:ext uri="{FF2B5EF4-FFF2-40B4-BE49-F238E27FC236}">
                <a16:creationId xmlns:a16="http://schemas.microsoft.com/office/drawing/2014/main" id="{8C0DA6EE-CE66-464E-92C5-CC9B0178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492" y="2290227"/>
            <a:ext cx="2070322" cy="1308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 dirty="0"/>
              <a:t>YouTube</a:t>
            </a:r>
          </a:p>
          <a:p>
            <a:pPr algn="ctr"/>
            <a:r>
              <a:rPr lang="es-ES" altLang="es-ES" sz="1100" dirty="0"/>
              <a:t>Audios de forma gratuita y libre para utilizar en tus materiales, están listos para compartir sin problema</a:t>
            </a:r>
            <a:r>
              <a:rPr lang="es-ES" altLang="es-ES" sz="1600" dirty="0"/>
              <a:t>.</a:t>
            </a:r>
            <a:r>
              <a:rPr lang="es-ES" altLang="es-ES" sz="1600" b="1" dirty="0"/>
              <a:t> </a:t>
            </a:r>
            <a:endParaRPr lang="es-ES" altLang="es-ES" sz="1600" dirty="0"/>
          </a:p>
          <a:p>
            <a:pPr algn="just">
              <a:defRPr/>
            </a:pPr>
            <a:endParaRPr lang="es-ES" altLang="es-ES" dirty="0">
              <a:solidFill>
                <a:srgbClr val="333333"/>
              </a:solidFill>
              <a:latin typeface="OpenSans"/>
            </a:endParaRPr>
          </a:p>
        </p:txBody>
      </p:sp>
      <p:pic>
        <p:nvPicPr>
          <p:cNvPr id="22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50F6061-332E-4D0D-A363-851845974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84" y="2352114"/>
            <a:ext cx="19954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uadroTexto 10">
            <a:extLst>
              <a:ext uri="{FF2B5EF4-FFF2-40B4-BE49-F238E27FC236}">
                <a16:creationId xmlns:a16="http://schemas.microsoft.com/office/drawing/2014/main" id="{1A96E6E1-1BE9-4432-9E25-A1584A57C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11" y="4291248"/>
            <a:ext cx="18065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 dirty="0" err="1"/>
              <a:t>Jamendo</a:t>
            </a:r>
            <a:r>
              <a:rPr lang="es-ES" altLang="es-ES" sz="1600" b="1" dirty="0"/>
              <a:t> </a:t>
            </a:r>
            <a:endParaRPr lang="es-ES" altLang="es-ES" sz="1600" dirty="0"/>
          </a:p>
          <a:p>
            <a:pPr algn="ctr"/>
            <a:r>
              <a:rPr lang="es-ES" altLang="es-ES" sz="1100" dirty="0"/>
              <a:t>Podrás encontrar miles de artistas independientes.</a:t>
            </a:r>
          </a:p>
        </p:txBody>
      </p:sp>
      <p:pic>
        <p:nvPicPr>
          <p:cNvPr id="24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88E1B19-1ED7-4FF6-8074-F0EAFC0B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8" y="4376932"/>
            <a:ext cx="2057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10">
            <a:extLst>
              <a:ext uri="{FF2B5EF4-FFF2-40B4-BE49-F238E27FC236}">
                <a16:creationId xmlns:a16="http://schemas.microsoft.com/office/drawing/2014/main" id="{B5B85025-2DB6-43D5-88B9-894946925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496" y="2352114"/>
            <a:ext cx="18065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 dirty="0"/>
              <a:t>Free Music Archive  </a:t>
            </a:r>
            <a:endParaRPr lang="es-ES" altLang="es-ES" sz="1600" dirty="0"/>
          </a:p>
          <a:p>
            <a:pPr algn="ctr"/>
            <a:r>
              <a:rPr lang="es-ES" altLang="es-ES" sz="1100" dirty="0"/>
              <a:t>Una de las mejores opciones. Cerró en 2009, pero sus recursos siguen disponibles. </a:t>
            </a:r>
          </a:p>
        </p:txBody>
      </p:sp>
      <p:pic>
        <p:nvPicPr>
          <p:cNvPr id="26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9233DB7-ADE1-4BF2-A794-87377F9B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71" y="2352114"/>
            <a:ext cx="20875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uadroTexto 10">
            <a:extLst>
              <a:ext uri="{FF2B5EF4-FFF2-40B4-BE49-F238E27FC236}">
                <a16:creationId xmlns:a16="http://schemas.microsoft.com/office/drawing/2014/main" id="{E41E0278-CCEB-4CC2-98E8-CBBFDCB83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749" y="4445899"/>
            <a:ext cx="149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 dirty="0" err="1"/>
              <a:t>Audionautix</a:t>
            </a:r>
            <a:endParaRPr lang="es-ES" altLang="es-ES" sz="1600" b="1" dirty="0"/>
          </a:p>
          <a:p>
            <a:pPr algn="ctr"/>
            <a:r>
              <a:rPr lang="es-ES" altLang="es-ES" sz="1100" dirty="0"/>
              <a:t>Multitud de sonidos de distintos géneros libre para uso incluso comercial.</a:t>
            </a:r>
          </a:p>
        </p:txBody>
      </p:sp>
      <p:pic>
        <p:nvPicPr>
          <p:cNvPr id="28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5EAAAC2-C276-45B4-98BD-9CBAF9086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71" y="4260924"/>
            <a:ext cx="1938290" cy="107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78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67"/>
          <p:cNvSpPr txBox="1">
            <a:spLocks noGrp="1"/>
          </p:cNvSpPr>
          <p:nvPr>
            <p:ph type="title"/>
          </p:nvPr>
        </p:nvSpPr>
        <p:spPr>
          <a:xfrm>
            <a:off x="147948" y="68588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434343"/>
                </a:solidFill>
              </a:rPr>
              <a:t>Creación de contenidos: recursos 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3E6635F-7F2B-4370-9D17-9A4439E7726C}"/>
              </a:ext>
            </a:extLst>
          </p:cNvPr>
          <p:cNvSpPr/>
          <p:nvPr/>
        </p:nvSpPr>
        <p:spPr>
          <a:xfrm>
            <a:off x="686111" y="1579024"/>
            <a:ext cx="4033837" cy="461963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2" name="CuadroTexto 10">
            <a:extLst>
              <a:ext uri="{FF2B5EF4-FFF2-40B4-BE49-F238E27FC236}">
                <a16:creationId xmlns:a16="http://schemas.microsoft.com/office/drawing/2014/main" id="{1382F6B9-D1D0-4CB3-B5DF-FDB9CFFC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09" y="1622957"/>
            <a:ext cx="425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ES" sz="1800" b="1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Banco de imágenes</a:t>
            </a:r>
          </a:p>
        </p:txBody>
      </p:sp>
      <p:sp>
        <p:nvSpPr>
          <p:cNvPr id="44" name="CuadroTexto 8">
            <a:extLst>
              <a:ext uri="{FF2B5EF4-FFF2-40B4-BE49-F238E27FC236}">
                <a16:creationId xmlns:a16="http://schemas.microsoft.com/office/drawing/2014/main" id="{8C0DA6EE-CE66-464E-92C5-CC9B0178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11" y="2265607"/>
            <a:ext cx="5945508" cy="37548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sz="1600" u="sng" dirty="0" err="1">
                <a:solidFill>
                  <a:srgbClr val="333333"/>
                </a:solidFill>
                <a:latin typeface="+mj-lt"/>
              </a:rPr>
              <a:t>Pixabay</a:t>
            </a:r>
            <a:r>
              <a:rPr lang="es-ES" altLang="es-ES" sz="1600" u="sng" dirty="0">
                <a:solidFill>
                  <a:srgbClr val="333333"/>
                </a:solidFill>
                <a:latin typeface="+mj-lt"/>
              </a:rPr>
              <a:t>: </a:t>
            </a:r>
            <a:r>
              <a:rPr lang="es-ES" altLang="es-ES" sz="1600" dirty="0">
                <a:solidFill>
                  <a:srgbClr val="333333"/>
                </a:solidFill>
                <a:latin typeface="+mj-lt"/>
              </a:rPr>
              <a:t>puedes encontrar completamente gratis vectores e ilustraciones para acompañar tus trabajos.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sz="1600" u="sng" dirty="0" err="1">
                <a:solidFill>
                  <a:srgbClr val="333333"/>
                </a:solidFill>
                <a:latin typeface="+mj-lt"/>
              </a:rPr>
              <a:t>Unsplash</a:t>
            </a:r>
            <a:r>
              <a:rPr lang="es-ES" altLang="es-ES" sz="1600" u="sng" dirty="0">
                <a:solidFill>
                  <a:srgbClr val="333333"/>
                </a:solidFill>
                <a:latin typeface="+mj-lt"/>
              </a:rPr>
              <a:t>: </a:t>
            </a:r>
            <a:r>
              <a:rPr lang="es-ES" altLang="es-ES" sz="1600" dirty="0">
                <a:solidFill>
                  <a:srgbClr val="333333"/>
                </a:solidFill>
                <a:latin typeface="+mj-lt"/>
              </a:rPr>
              <a:t>puedes encontrar una amplia gama de imágenes libres de derechos.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sz="1600" u="sng" dirty="0" err="1">
                <a:solidFill>
                  <a:srgbClr val="333333"/>
                </a:solidFill>
                <a:latin typeface="+mj-lt"/>
              </a:rPr>
              <a:t>Pikwizard</a:t>
            </a:r>
            <a:r>
              <a:rPr lang="es-ES" altLang="es-ES" sz="1600" u="sng" dirty="0">
                <a:solidFill>
                  <a:srgbClr val="333333"/>
                </a:solidFill>
                <a:latin typeface="+mj-lt"/>
              </a:rPr>
              <a:t>: </a:t>
            </a:r>
            <a:r>
              <a:rPr lang="es-ES" altLang="es-ES" sz="1600" dirty="0">
                <a:solidFill>
                  <a:srgbClr val="333333"/>
                </a:solidFill>
                <a:latin typeface="+mj-lt"/>
              </a:rPr>
              <a:t>más de 100.000 imágenes completamente gratis. 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sz="1600" u="sng" dirty="0" err="1">
                <a:solidFill>
                  <a:srgbClr val="333333"/>
                </a:solidFill>
                <a:latin typeface="+mj-lt"/>
              </a:rPr>
              <a:t>Pexels</a:t>
            </a:r>
            <a:r>
              <a:rPr lang="es-ES" altLang="es-ES" sz="1600" dirty="0">
                <a:solidFill>
                  <a:srgbClr val="333333"/>
                </a:solidFill>
                <a:latin typeface="+mj-lt"/>
              </a:rPr>
              <a:t>: imágenes con muy buena calidad sin necesidad de registrarse.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sz="1600" u="sng" dirty="0" err="1">
                <a:solidFill>
                  <a:srgbClr val="333333"/>
                </a:solidFill>
                <a:latin typeface="+mj-lt"/>
              </a:rPr>
              <a:t>Kaboompics</a:t>
            </a:r>
            <a:r>
              <a:rPr lang="es-ES" altLang="es-ES" sz="1600" dirty="0">
                <a:solidFill>
                  <a:srgbClr val="333333"/>
                </a:solidFill>
                <a:latin typeface="+mj-lt"/>
              </a:rPr>
              <a:t>: multitud de imágenes en alta calidad listas para descargar.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sz="1600" u="sng" dirty="0" err="1">
                <a:solidFill>
                  <a:srgbClr val="333333"/>
                </a:solidFill>
                <a:latin typeface="+mj-lt"/>
              </a:rPr>
              <a:t>Burst</a:t>
            </a:r>
            <a:r>
              <a:rPr lang="es-ES" altLang="es-ES" sz="1600" u="sng" dirty="0">
                <a:solidFill>
                  <a:srgbClr val="333333"/>
                </a:solidFill>
                <a:latin typeface="+mj-lt"/>
              </a:rPr>
              <a:t>: </a:t>
            </a:r>
            <a:r>
              <a:rPr lang="es-ES" altLang="es-ES" sz="1600" dirty="0">
                <a:solidFill>
                  <a:srgbClr val="333333"/>
                </a:solidFill>
                <a:latin typeface="+mj-lt"/>
              </a:rPr>
              <a:t>imágenes con un carácter más comercial.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sz="1600" u="sng" dirty="0" err="1">
                <a:solidFill>
                  <a:srgbClr val="333333"/>
                </a:solidFill>
                <a:latin typeface="+mj-lt"/>
              </a:rPr>
              <a:t>Gratisography</a:t>
            </a:r>
            <a:r>
              <a:rPr lang="es-ES" altLang="es-ES" sz="1600" dirty="0">
                <a:solidFill>
                  <a:srgbClr val="333333"/>
                </a:solidFill>
                <a:latin typeface="+mj-lt"/>
              </a:rPr>
              <a:t>: puedes encontrar imágenes de autor.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sz="1600" u="sng" dirty="0" err="1">
                <a:solidFill>
                  <a:srgbClr val="333333"/>
                </a:solidFill>
                <a:latin typeface="+mj-lt"/>
              </a:rPr>
              <a:t>Freepik</a:t>
            </a:r>
            <a:r>
              <a:rPr lang="es-ES" altLang="es-ES" sz="1600" u="sng" dirty="0">
                <a:solidFill>
                  <a:srgbClr val="333333"/>
                </a:solidFill>
                <a:latin typeface="+mj-lt"/>
              </a:rPr>
              <a:t>: </a:t>
            </a:r>
            <a:r>
              <a:rPr lang="es-ES" altLang="es-ES" sz="1600" dirty="0">
                <a:solidFill>
                  <a:srgbClr val="333333"/>
                </a:solidFill>
                <a:latin typeface="+mj-lt"/>
              </a:rPr>
              <a:t>podrás encontrar infinidad de recursos gráficos completamente gratis. </a:t>
            </a:r>
          </a:p>
          <a:p>
            <a:pPr algn="just">
              <a:defRPr/>
            </a:pPr>
            <a:endParaRPr lang="es-ES" altLang="es-ES" dirty="0">
              <a:solidFill>
                <a:srgbClr val="333333"/>
              </a:solidFill>
              <a:latin typeface="OpenSan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7A8B8CA-A46F-4D7B-9533-988CC24C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2481263"/>
            <a:ext cx="160496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AE9D7D4-8A57-4749-8F84-4A9A75BC9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538538"/>
            <a:ext cx="17716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B311CBDB-4824-47E3-8C0D-1AA4F6E2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6" y="4743451"/>
            <a:ext cx="17716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5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67"/>
          <p:cNvSpPr txBox="1">
            <a:spLocks noGrp="1"/>
          </p:cNvSpPr>
          <p:nvPr>
            <p:ph type="title"/>
          </p:nvPr>
        </p:nvSpPr>
        <p:spPr>
          <a:xfrm>
            <a:off x="147948" y="68588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434343"/>
                </a:solidFill>
              </a:rPr>
              <a:t>Creación de contenidos: recursos 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3E6635F-7F2B-4370-9D17-9A4439E7726C}"/>
              </a:ext>
            </a:extLst>
          </p:cNvPr>
          <p:cNvSpPr/>
          <p:nvPr/>
        </p:nvSpPr>
        <p:spPr>
          <a:xfrm>
            <a:off x="686111" y="1579024"/>
            <a:ext cx="4033837" cy="461963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2" name="CuadroTexto 10">
            <a:extLst>
              <a:ext uri="{FF2B5EF4-FFF2-40B4-BE49-F238E27FC236}">
                <a16:creationId xmlns:a16="http://schemas.microsoft.com/office/drawing/2014/main" id="{1382F6B9-D1D0-4CB3-B5DF-FDB9CFFC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09" y="1622957"/>
            <a:ext cx="425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ES" sz="1800" b="1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Aplicaciones para editar </a:t>
            </a: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7B40E27E-CAB9-4B44-9404-613D3F5C0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492" y="2255022"/>
            <a:ext cx="1708715" cy="14003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 dirty="0" err="1"/>
              <a:t>Avidemux</a:t>
            </a:r>
            <a:endParaRPr lang="es-ES" altLang="es-ES" sz="1600" b="1" dirty="0"/>
          </a:p>
          <a:p>
            <a:pPr algn="ctr"/>
            <a:r>
              <a:rPr lang="es-ES" altLang="es-ES" sz="1100" dirty="0"/>
              <a:t>Software libre que permite ediciones simples: cortar, filtrar o añadir pistas de audio. software libre</a:t>
            </a:r>
          </a:p>
          <a:p>
            <a:pPr algn="just">
              <a:defRPr/>
            </a:pPr>
            <a:endParaRPr lang="es-ES" altLang="es-ES" dirty="0">
              <a:solidFill>
                <a:srgbClr val="333333"/>
              </a:solidFill>
              <a:latin typeface="OpenSans"/>
            </a:endParaRPr>
          </a:p>
        </p:txBody>
      </p:sp>
      <p:pic>
        <p:nvPicPr>
          <p:cNvPr id="11" name="Picture 2" descr="Interfaz de Avidemux.">
            <a:extLst>
              <a:ext uri="{FF2B5EF4-FFF2-40B4-BE49-F238E27FC236}">
                <a16:creationId xmlns:a16="http://schemas.microsoft.com/office/drawing/2014/main" id="{CE7B4173-CF3F-4E95-AF9C-037CD27C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07" y="2217598"/>
            <a:ext cx="244792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nterfaz de Blender.">
            <a:extLst>
              <a:ext uri="{FF2B5EF4-FFF2-40B4-BE49-F238E27FC236}">
                <a16:creationId xmlns:a16="http://schemas.microsoft.com/office/drawing/2014/main" id="{40C1EE7D-9003-4571-B4A7-BF70D6F1B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51" y="2304117"/>
            <a:ext cx="21399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nterfaz de Shotcut.">
            <a:extLst>
              <a:ext uri="{FF2B5EF4-FFF2-40B4-BE49-F238E27FC236}">
                <a16:creationId xmlns:a16="http://schemas.microsoft.com/office/drawing/2014/main" id="{18912308-C2CA-4F86-B85A-09FC226BD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88" y="4189951"/>
            <a:ext cx="19351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Interfaz de OpenShot.">
            <a:extLst>
              <a:ext uri="{FF2B5EF4-FFF2-40B4-BE49-F238E27FC236}">
                <a16:creationId xmlns:a16="http://schemas.microsoft.com/office/drawing/2014/main" id="{7675BCBE-6197-438E-9F59-28ABB3B3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86" y="4075651"/>
            <a:ext cx="21399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8">
            <a:extLst>
              <a:ext uri="{FF2B5EF4-FFF2-40B4-BE49-F238E27FC236}">
                <a16:creationId xmlns:a16="http://schemas.microsoft.com/office/drawing/2014/main" id="{7EEF9FD7-9FBF-4364-A2F8-F43DB1E4A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750" y="2339661"/>
            <a:ext cx="1636827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 dirty="0" err="1"/>
              <a:t>Blender</a:t>
            </a:r>
            <a:endParaRPr lang="es-ES" altLang="es-ES" sz="1600" b="1" dirty="0"/>
          </a:p>
          <a:p>
            <a:pPr algn="ctr"/>
            <a:r>
              <a:rPr lang="es-ES" altLang="es-ES" sz="1100" dirty="0"/>
              <a:t>Programa de código abierto que llega a permitir contenidos en tres dimensiones. </a:t>
            </a:r>
          </a:p>
          <a:p>
            <a:pPr algn="just">
              <a:defRPr/>
            </a:pPr>
            <a:endParaRPr lang="es-ES" altLang="es-ES" dirty="0">
              <a:solidFill>
                <a:srgbClr val="333333"/>
              </a:solidFill>
              <a:latin typeface="OpenSans"/>
            </a:endParaRP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841ECC1F-F173-4CA2-A2DF-38792CF2C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80" y="4075651"/>
            <a:ext cx="1708715" cy="10618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 dirty="0" err="1"/>
              <a:t>Shotcut</a:t>
            </a:r>
            <a:endParaRPr lang="es-ES" altLang="es-ES" sz="1600" b="1" dirty="0"/>
          </a:p>
          <a:p>
            <a:pPr algn="ctr"/>
            <a:r>
              <a:rPr lang="es-ES" altLang="es-ES" sz="1100" dirty="0"/>
              <a:t>Programa de código abierto tanto para </a:t>
            </a:r>
            <a:r>
              <a:rPr lang="es-ES" altLang="es-ES" sz="1100" dirty="0" err="1"/>
              <a:t>Windowa</a:t>
            </a:r>
            <a:r>
              <a:rPr lang="es-ES" altLang="es-ES" sz="1100" dirty="0"/>
              <a:t>, Linux y Mac. </a:t>
            </a:r>
          </a:p>
          <a:p>
            <a:pPr algn="just">
              <a:defRPr/>
            </a:pPr>
            <a:endParaRPr lang="es-ES" altLang="es-ES" dirty="0">
              <a:solidFill>
                <a:srgbClr val="333333"/>
              </a:solidFill>
              <a:latin typeface="OpenSans"/>
            </a:endParaRPr>
          </a:p>
        </p:txBody>
      </p:sp>
      <p:sp>
        <p:nvSpPr>
          <p:cNvPr id="17" name="CuadroTexto 10">
            <a:extLst>
              <a:ext uri="{FF2B5EF4-FFF2-40B4-BE49-F238E27FC236}">
                <a16:creationId xmlns:a16="http://schemas.microsoft.com/office/drawing/2014/main" id="{8B014AFB-5F31-46E7-B33C-D7CDD23D6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457" y="4162169"/>
            <a:ext cx="18081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 dirty="0" err="1"/>
              <a:t>OpenShot</a:t>
            </a:r>
            <a:endParaRPr lang="es-ES" altLang="es-ES" sz="1600" b="1" dirty="0"/>
          </a:p>
          <a:p>
            <a:pPr algn="ctr"/>
            <a:r>
              <a:rPr lang="es-ES" altLang="es-ES" sz="1100" dirty="0"/>
              <a:t>Programa recomendado, pero con funciones más complejas. </a:t>
            </a:r>
          </a:p>
        </p:txBody>
      </p:sp>
    </p:spTree>
    <p:extLst>
      <p:ext uri="{BB962C8B-B14F-4D97-AF65-F5344CB8AC3E}">
        <p14:creationId xmlns:p14="http://schemas.microsoft.com/office/powerpoint/2010/main" val="397776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67"/>
          <p:cNvSpPr txBox="1">
            <a:spLocks noGrp="1"/>
          </p:cNvSpPr>
          <p:nvPr>
            <p:ph type="title"/>
          </p:nvPr>
        </p:nvSpPr>
        <p:spPr>
          <a:xfrm>
            <a:off x="406950" y="684586"/>
            <a:ext cx="83301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434343"/>
                </a:solidFill>
              </a:rPr>
              <a:t>Actividades para trabajar con redes sociales en el aula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3E6635F-7F2B-4370-9D17-9A4439E7726C}"/>
              </a:ext>
            </a:extLst>
          </p:cNvPr>
          <p:cNvSpPr/>
          <p:nvPr/>
        </p:nvSpPr>
        <p:spPr>
          <a:xfrm>
            <a:off x="1327074" y="1581878"/>
            <a:ext cx="4033837" cy="461963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2" name="CuadroTexto 10">
            <a:extLst>
              <a:ext uri="{FF2B5EF4-FFF2-40B4-BE49-F238E27FC236}">
                <a16:creationId xmlns:a16="http://schemas.microsoft.com/office/drawing/2014/main" id="{1382F6B9-D1D0-4CB3-B5DF-FDB9CFFC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836" y="1604103"/>
            <a:ext cx="425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ES" sz="1800" b="1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Crear un debate en Facebook </a:t>
            </a:r>
          </a:p>
        </p:txBody>
      </p:sp>
      <p:sp>
        <p:nvSpPr>
          <p:cNvPr id="34" name="CuadroTexto 10">
            <a:extLst>
              <a:ext uri="{FF2B5EF4-FFF2-40B4-BE49-F238E27FC236}">
                <a16:creationId xmlns:a16="http://schemas.microsoft.com/office/drawing/2014/main" id="{1D15DF25-36A3-45CE-919F-D96C7BDFF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49" y="1581878"/>
            <a:ext cx="431800" cy="369332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ES" sz="1800" b="1" dirty="0">
                <a:solidFill>
                  <a:srgbClr val="434343"/>
                </a:solidFill>
                <a:latin typeface="Arial"/>
                <a:cs typeface="Arial"/>
              </a:rPr>
              <a:t>1</a:t>
            </a:r>
          </a:p>
        </p:txBody>
      </p:sp>
      <p:pic>
        <p:nvPicPr>
          <p:cNvPr id="35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6B91470-79F2-43D8-AFF2-FE7B0555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11" y="1494566"/>
            <a:ext cx="62071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uadroTexto 10">
            <a:extLst>
              <a:ext uri="{FF2B5EF4-FFF2-40B4-BE49-F238E27FC236}">
                <a16:creationId xmlns:a16="http://schemas.microsoft.com/office/drawing/2014/main" id="{7D4A683A-6FB8-4A9A-B96C-E3F1579F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074" y="3234531"/>
            <a:ext cx="4033837" cy="369332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ES" sz="1800" b="1" dirty="0">
                <a:solidFill>
                  <a:srgbClr val="434343"/>
                </a:solidFill>
                <a:latin typeface="Arial"/>
                <a:cs typeface="Arial"/>
              </a:rPr>
              <a:t>Juega a simular hilos de Twitter</a:t>
            </a:r>
          </a:p>
        </p:txBody>
      </p:sp>
      <p:sp>
        <p:nvSpPr>
          <p:cNvPr id="38" name="CuadroTexto 18">
            <a:extLst>
              <a:ext uri="{FF2B5EF4-FFF2-40B4-BE49-F238E27FC236}">
                <a16:creationId xmlns:a16="http://schemas.microsoft.com/office/drawing/2014/main" id="{36ABB9A9-D7F0-4D7C-BB63-7503B0967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06" y="3254197"/>
            <a:ext cx="430212" cy="369332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ES" sz="1800" b="1" dirty="0">
                <a:solidFill>
                  <a:srgbClr val="434343"/>
                </a:solidFill>
                <a:latin typeface="Arial"/>
                <a:cs typeface="Arial"/>
              </a:rPr>
              <a:t>2</a:t>
            </a:r>
          </a:p>
        </p:txBody>
      </p:sp>
      <p:pic>
        <p:nvPicPr>
          <p:cNvPr id="39" name="Imagen 6" descr="Logotipo&#10;&#10;Descripción generada automáticamente">
            <a:extLst>
              <a:ext uri="{FF2B5EF4-FFF2-40B4-BE49-F238E27FC236}">
                <a16:creationId xmlns:a16="http://schemas.microsoft.com/office/drawing/2014/main" id="{C145AE93-E0BD-4F70-A1AB-66C6213A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11" y="3083719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uadroTexto 10">
            <a:extLst>
              <a:ext uri="{FF2B5EF4-FFF2-40B4-BE49-F238E27FC236}">
                <a16:creationId xmlns:a16="http://schemas.microsoft.com/office/drawing/2014/main" id="{609F64BF-6A80-4B7B-93AB-4C76EBA74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074" y="4836739"/>
            <a:ext cx="4248150" cy="369332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ES" sz="1800" b="1" dirty="0">
                <a:solidFill>
                  <a:srgbClr val="434343"/>
                </a:solidFill>
                <a:latin typeface="Arial"/>
                <a:cs typeface="Arial"/>
              </a:rPr>
              <a:t>Presentar un trabajo en YouTube</a:t>
            </a:r>
          </a:p>
        </p:txBody>
      </p:sp>
      <p:sp>
        <p:nvSpPr>
          <p:cNvPr id="42" name="CuadroTexto 24">
            <a:extLst>
              <a:ext uri="{FF2B5EF4-FFF2-40B4-BE49-F238E27FC236}">
                <a16:creationId xmlns:a16="http://schemas.microsoft.com/office/drawing/2014/main" id="{485B3C53-C6F9-4A65-A017-113105EB6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06" y="4836739"/>
            <a:ext cx="430213" cy="369332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ES" sz="1800" b="1" dirty="0">
                <a:solidFill>
                  <a:srgbClr val="434343"/>
                </a:solidFill>
                <a:latin typeface="Arial"/>
                <a:cs typeface="Arial"/>
              </a:rPr>
              <a:t>3</a:t>
            </a:r>
          </a:p>
        </p:txBody>
      </p:sp>
      <p:pic>
        <p:nvPicPr>
          <p:cNvPr id="43" name="Imagen 8" descr="Imagen que contiene Flecha&#10;&#10;Descripción generada automáticamente">
            <a:extLst>
              <a:ext uri="{FF2B5EF4-FFF2-40B4-BE49-F238E27FC236}">
                <a16:creationId xmlns:a16="http://schemas.microsoft.com/office/drawing/2014/main" id="{8B8393F1-254C-424B-AE9D-00CEA0C0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86" y="4812927"/>
            <a:ext cx="736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CuadroTexto 8">
            <a:extLst>
              <a:ext uri="{FF2B5EF4-FFF2-40B4-BE49-F238E27FC236}">
                <a16:creationId xmlns:a16="http://schemas.microsoft.com/office/drawing/2014/main" id="{8C0DA6EE-CE66-464E-92C5-CC9B0178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85" y="2180218"/>
            <a:ext cx="8097837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solidFill>
                  <a:srgbClr val="333333"/>
                </a:solidFill>
                <a:latin typeface="+mj-lt"/>
              </a:rPr>
              <a:t>Plantea un debate a través de un grupo de Facebook.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solidFill>
                  <a:srgbClr val="333333"/>
                </a:solidFill>
                <a:latin typeface="+mj-lt"/>
              </a:rPr>
              <a:t>Guía el debate a través de preguntas. 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solidFill>
                  <a:srgbClr val="333333"/>
                </a:solidFill>
                <a:latin typeface="+mj-lt"/>
              </a:rPr>
              <a:t>Valora las aportaciones y los códigos de conducta. </a:t>
            </a:r>
          </a:p>
          <a:p>
            <a:pPr algn="just">
              <a:defRPr/>
            </a:pPr>
            <a:endParaRPr lang="es-ES" altLang="es-ES" dirty="0">
              <a:solidFill>
                <a:srgbClr val="333333"/>
              </a:solidFill>
              <a:latin typeface="OpenSans"/>
            </a:endParaRPr>
          </a:p>
        </p:txBody>
      </p:sp>
      <p:sp>
        <p:nvSpPr>
          <p:cNvPr id="45" name="CuadroTexto 8">
            <a:extLst>
              <a:ext uri="{FF2B5EF4-FFF2-40B4-BE49-F238E27FC236}">
                <a16:creationId xmlns:a16="http://schemas.microsoft.com/office/drawing/2014/main" id="{69AFF50C-411B-4E3E-9202-FA56CDF9E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85" y="3811458"/>
            <a:ext cx="8097838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solidFill>
                  <a:srgbClr val="333333"/>
                </a:solidFill>
                <a:latin typeface="+mj-lt"/>
              </a:rPr>
              <a:t>Propón un tema o déjalo a su imaginación.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solidFill>
                  <a:srgbClr val="333333"/>
                </a:solidFill>
                <a:latin typeface="+mj-lt"/>
              </a:rPr>
              <a:t>Mantén las estructuras de Twitter. 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solidFill>
                  <a:srgbClr val="333333"/>
                </a:solidFill>
                <a:latin typeface="+mj-lt"/>
              </a:rPr>
              <a:t>Fomenta la investigación, la creatividad y las habilidades de lecto escritura. </a:t>
            </a:r>
          </a:p>
          <a:p>
            <a:pPr algn="just">
              <a:defRPr/>
            </a:pPr>
            <a:endParaRPr lang="es-ES" altLang="es-ES" dirty="0">
              <a:solidFill>
                <a:srgbClr val="333333"/>
              </a:solidFill>
              <a:latin typeface="OpenSans"/>
            </a:endParaRPr>
          </a:p>
        </p:txBody>
      </p:sp>
      <p:sp>
        <p:nvSpPr>
          <p:cNvPr id="46" name="CuadroTexto 8">
            <a:extLst>
              <a:ext uri="{FF2B5EF4-FFF2-40B4-BE49-F238E27FC236}">
                <a16:creationId xmlns:a16="http://schemas.microsoft.com/office/drawing/2014/main" id="{50EF4418-B3FD-42E6-9D3A-94074E0C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11" y="5403569"/>
            <a:ext cx="8097838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solidFill>
                  <a:srgbClr val="333333"/>
                </a:solidFill>
                <a:latin typeface="+mj-lt"/>
              </a:rPr>
              <a:t>Deben crear un guion.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solidFill>
                  <a:srgbClr val="333333"/>
                </a:solidFill>
                <a:latin typeface="+mj-lt"/>
              </a:rPr>
              <a:t>Hablar ante la cámara y exponer el contenido. 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solidFill>
                  <a:srgbClr val="333333"/>
                </a:solidFill>
                <a:latin typeface="+mj-lt"/>
              </a:rPr>
              <a:t>Editar y montar el vídeo. </a:t>
            </a:r>
          </a:p>
          <a:p>
            <a:pPr algn="just">
              <a:defRPr/>
            </a:pPr>
            <a:endParaRPr lang="es-ES" altLang="es-ES" dirty="0">
              <a:solidFill>
                <a:srgbClr val="333333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45130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98900" y="2348690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434343"/>
                </a:solidFill>
              </a:rPr>
              <a:t>2. </a:t>
            </a:r>
            <a:r>
              <a:rPr lang="es-ES" sz="2800" dirty="0">
                <a:solidFill>
                  <a:srgbClr val="434343"/>
                </a:solidFill>
              </a:rPr>
              <a:t>Análisis de redes sociales </a:t>
            </a:r>
            <a:br>
              <a:rPr lang="en-US" sz="2800" dirty="0">
                <a:solidFill>
                  <a:srgbClr val="434343"/>
                </a:solidFill>
              </a:rPr>
            </a:br>
            <a:endParaRPr lang="en-US" sz="2800" dirty="0">
              <a:solidFill>
                <a:srgbClr val="434343"/>
              </a:solidFill>
            </a:endParaRPr>
          </a:p>
        </p:txBody>
      </p:sp>
      <p:pic>
        <p:nvPicPr>
          <p:cNvPr id="8" name="Imagen 2" descr="Imagen que contiene mapa&#10;&#10;Descripción generada automáticamente">
            <a:extLst>
              <a:ext uri="{FF2B5EF4-FFF2-40B4-BE49-F238E27FC236}">
                <a16:creationId xmlns:a16="http://schemas.microsoft.com/office/drawing/2014/main" id="{8E4976FE-D9F7-47F8-A887-4A3E90124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22" y="3833302"/>
            <a:ext cx="4128424" cy="26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332;p67">
            <a:extLst>
              <a:ext uri="{FF2B5EF4-FFF2-40B4-BE49-F238E27FC236}">
                <a16:creationId xmlns:a16="http://schemas.microsoft.com/office/drawing/2014/main" id="{FBDB74CD-54C8-4DBC-AC84-503BD6EB0BB9}"/>
              </a:ext>
            </a:extLst>
          </p:cNvPr>
          <p:cNvSpPr txBox="1">
            <a:spLocks/>
          </p:cNvSpPr>
          <p:nvPr/>
        </p:nvSpPr>
        <p:spPr>
          <a:xfrm>
            <a:off x="7688169" y="6435112"/>
            <a:ext cx="1181199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 err="1">
                <a:solidFill>
                  <a:schemeClr val="bg2"/>
                </a:solidFill>
              </a:rPr>
              <a:t>Pixabay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8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70"/>
          <p:cNvPicPr preferRelativeResize="0"/>
          <p:nvPr/>
        </p:nvPicPr>
        <p:blipFill>
          <a:blip r:embed="rId3"/>
          <a:srcRect/>
          <a:stretch/>
        </p:blipFill>
        <p:spPr>
          <a:xfrm>
            <a:off x="5202685" y="253267"/>
            <a:ext cx="3691680" cy="36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70"/>
          <p:cNvSpPr txBox="1">
            <a:spLocks noGrp="1"/>
          </p:cNvSpPr>
          <p:nvPr>
            <p:ph type="title"/>
          </p:nvPr>
        </p:nvSpPr>
        <p:spPr>
          <a:xfrm>
            <a:off x="956271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Estrategias y creación 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362" name="Google Shape;362;p70"/>
          <p:cNvSpPr txBox="1">
            <a:spLocks noGrp="1"/>
          </p:cNvSpPr>
          <p:nvPr>
            <p:ph type="subTitle" idx="1"/>
          </p:nvPr>
        </p:nvSpPr>
        <p:spPr>
          <a:xfrm>
            <a:off x="954225" y="2279292"/>
            <a:ext cx="3367200" cy="2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63" name="Google Shape;363;p70"/>
          <p:cNvSpPr/>
          <p:nvPr/>
        </p:nvSpPr>
        <p:spPr>
          <a:xfrm>
            <a:off x="5177125" y="283867"/>
            <a:ext cx="3742800" cy="3941904"/>
          </a:xfrm>
          <a:prstGeom prst="rect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70"/>
          <p:cNvSpPr/>
          <p:nvPr/>
        </p:nvSpPr>
        <p:spPr>
          <a:xfrm>
            <a:off x="5202685" y="4523973"/>
            <a:ext cx="3691680" cy="1557900"/>
          </a:xfrm>
          <a:prstGeom prst="rect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5" name="Google Shape;365;p70"/>
          <p:cNvCxnSpPr/>
          <p:nvPr/>
        </p:nvCxnSpPr>
        <p:spPr>
          <a:xfrm>
            <a:off x="1068750" y="17868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E8C8212-1D6E-4F5D-B846-E7DA1FC22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81" y="4562077"/>
            <a:ext cx="3027062" cy="1372022"/>
          </a:xfrm>
          <a:prstGeom prst="rect">
            <a:avLst/>
          </a:prstGeom>
        </p:spPr>
      </p:pic>
      <p:pic>
        <p:nvPicPr>
          <p:cNvPr id="14" name="Imagen 2">
            <a:extLst>
              <a:ext uri="{FF2B5EF4-FFF2-40B4-BE49-F238E27FC236}">
                <a16:creationId xmlns:a16="http://schemas.microsoft.com/office/drawing/2014/main" id="{80CE2841-6A0F-4B30-B7C4-427238F70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5" y="2143489"/>
            <a:ext cx="2125253" cy="172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6F6EEB-CA59-437A-B625-E8F109A33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225" y="4225771"/>
            <a:ext cx="3691681" cy="17904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Cuentas</a:t>
            </a:r>
            <a:r>
              <a:rPr lang="en-US" sz="2400" dirty="0"/>
              <a:t> de Twitter que </a:t>
            </a:r>
            <a:r>
              <a:rPr lang="es-ES" sz="2400" dirty="0"/>
              <a:t>podemos</a:t>
            </a:r>
            <a:r>
              <a:rPr lang="en-US" sz="2400" dirty="0"/>
              <a:t> </a:t>
            </a:r>
            <a:r>
              <a:rPr lang="es-ES" sz="2400" dirty="0"/>
              <a:t>seguir</a:t>
            </a:r>
            <a:endParaRPr lang="en-US" sz="2400" dirty="0"/>
          </a:p>
        </p:txBody>
      </p:sp>
      <p:sp>
        <p:nvSpPr>
          <p:cNvPr id="7" name="CuadroTexto 10">
            <a:extLst>
              <a:ext uri="{FF2B5EF4-FFF2-40B4-BE49-F238E27FC236}">
                <a16:creationId xmlns:a16="http://schemas.microsoft.com/office/drawing/2014/main" id="{ED3CCF7C-9797-441A-887D-05D2BAA77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71" y="5403958"/>
            <a:ext cx="1930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ES" sz="1200" dirty="0"/>
              <a:t>Fuente: </a:t>
            </a:r>
            <a:r>
              <a:rPr lang="es-ES" altLang="es-ES" sz="1200" dirty="0" err="1">
                <a:hlinkClick r:id="rId3"/>
              </a:rPr>
              <a:t>Pixabay</a:t>
            </a:r>
            <a:endParaRPr lang="es-ES" altLang="es-ES" sz="1200" dirty="0"/>
          </a:p>
        </p:txBody>
      </p:sp>
      <p:pic>
        <p:nvPicPr>
          <p:cNvPr id="10" name="Imagen 2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55ACE6D4-04D9-4100-A717-FDF5211F9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37052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E242B8C-7C39-4008-AC2D-8BB8DE864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28" y="1916113"/>
            <a:ext cx="37052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332;p67">
            <a:extLst>
              <a:ext uri="{FF2B5EF4-FFF2-40B4-BE49-F238E27FC236}">
                <a16:creationId xmlns:a16="http://schemas.microsoft.com/office/drawing/2014/main" id="{C563A5D4-82D8-41F1-B8EA-0386F1135615}"/>
              </a:ext>
            </a:extLst>
          </p:cNvPr>
          <p:cNvSpPr txBox="1">
            <a:spLocks/>
          </p:cNvSpPr>
          <p:nvPr/>
        </p:nvSpPr>
        <p:spPr>
          <a:xfrm>
            <a:off x="3524436" y="5737944"/>
            <a:ext cx="1965834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>
                <a:solidFill>
                  <a:schemeClr val="bg2"/>
                </a:solidFill>
                <a:hlinkClick r:id="rId6"/>
              </a:rPr>
              <a:t>yosoytuprofe.com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Cuentas</a:t>
            </a:r>
            <a:r>
              <a:rPr lang="en-US" sz="2400" dirty="0"/>
              <a:t> de Twitter que </a:t>
            </a:r>
            <a:r>
              <a:rPr lang="es-ES" sz="2400" dirty="0"/>
              <a:t>podemos</a:t>
            </a:r>
            <a:r>
              <a:rPr lang="en-US" sz="2400" dirty="0"/>
              <a:t> </a:t>
            </a:r>
            <a:r>
              <a:rPr lang="es-ES" sz="2400" dirty="0"/>
              <a:t>seguir</a:t>
            </a:r>
            <a:r>
              <a:rPr lang="en-US" sz="2400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51DB20-D507-4CAD-948C-C8E34E62F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41"/>
          <a:stretch/>
        </p:blipFill>
        <p:spPr>
          <a:xfrm>
            <a:off x="745167" y="1852292"/>
            <a:ext cx="3871221" cy="41312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739F58-E2FD-4D86-A2AD-A50434E39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203" y="2244149"/>
            <a:ext cx="3732644" cy="3187234"/>
          </a:xfrm>
          <a:prstGeom prst="rect">
            <a:avLst/>
          </a:prstGeom>
        </p:spPr>
      </p:pic>
      <p:sp>
        <p:nvSpPr>
          <p:cNvPr id="7" name="Google Shape;332;p67">
            <a:extLst>
              <a:ext uri="{FF2B5EF4-FFF2-40B4-BE49-F238E27FC236}">
                <a16:creationId xmlns:a16="http://schemas.microsoft.com/office/drawing/2014/main" id="{7519B523-7EB9-4411-98D7-A0420AE25FAB}"/>
              </a:ext>
            </a:extLst>
          </p:cNvPr>
          <p:cNvSpPr txBox="1">
            <a:spLocks/>
          </p:cNvSpPr>
          <p:nvPr/>
        </p:nvSpPr>
        <p:spPr>
          <a:xfrm>
            <a:off x="1861383" y="5844751"/>
            <a:ext cx="1972320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>
                <a:solidFill>
                  <a:schemeClr val="bg2"/>
                </a:solidFill>
                <a:hlinkClick r:id="rId5"/>
              </a:rPr>
              <a:t>@maestradepueblo</a:t>
            </a:r>
            <a:endParaRPr lang="es-ES" sz="1000" dirty="0">
              <a:solidFill>
                <a:schemeClr val="bg2"/>
              </a:solidFill>
            </a:endParaRPr>
          </a:p>
        </p:txBody>
      </p:sp>
      <p:sp>
        <p:nvSpPr>
          <p:cNvPr id="8" name="Google Shape;332;p67">
            <a:extLst>
              <a:ext uri="{FF2B5EF4-FFF2-40B4-BE49-F238E27FC236}">
                <a16:creationId xmlns:a16="http://schemas.microsoft.com/office/drawing/2014/main" id="{A7804E07-D7C4-4EB0-9782-71E6AA6EC0AD}"/>
              </a:ext>
            </a:extLst>
          </p:cNvPr>
          <p:cNvSpPr txBox="1">
            <a:spLocks/>
          </p:cNvSpPr>
          <p:nvPr/>
        </p:nvSpPr>
        <p:spPr>
          <a:xfrm>
            <a:off x="5708035" y="5803738"/>
            <a:ext cx="1972320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>
                <a:solidFill>
                  <a:schemeClr val="bg2"/>
                </a:solidFill>
                <a:hlinkClick r:id="rId5"/>
              </a:rPr>
              <a:t>@</a:t>
            </a:r>
            <a:r>
              <a:rPr lang="es-ES" sz="1000" dirty="0">
                <a:solidFill>
                  <a:schemeClr val="bg2"/>
                </a:solidFill>
                <a:hlinkClick r:id="rId6"/>
              </a:rPr>
              <a:t>xtianolive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5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Cuentas</a:t>
            </a:r>
            <a:r>
              <a:rPr lang="en-US" sz="2400" dirty="0"/>
              <a:t> de Instagram que </a:t>
            </a:r>
            <a:r>
              <a:rPr lang="es-ES" sz="2400" dirty="0"/>
              <a:t>podemos</a:t>
            </a:r>
            <a:r>
              <a:rPr lang="en-US" sz="2400" dirty="0"/>
              <a:t> </a:t>
            </a:r>
            <a:r>
              <a:rPr lang="es-ES" sz="2400" dirty="0"/>
              <a:t>seguir</a:t>
            </a:r>
            <a:endParaRPr lang="en-US" sz="2400" dirty="0"/>
          </a:p>
        </p:txBody>
      </p:sp>
      <p:pic>
        <p:nvPicPr>
          <p:cNvPr id="8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C4E7F1B-3EB7-4CBF-BF9F-45BEB5F5C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3" y="1888968"/>
            <a:ext cx="36576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B06A8EAA-E394-4721-ABBB-913116BB0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88968"/>
            <a:ext cx="36576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332;p67">
            <a:extLst>
              <a:ext uri="{FF2B5EF4-FFF2-40B4-BE49-F238E27FC236}">
                <a16:creationId xmlns:a16="http://schemas.microsoft.com/office/drawing/2014/main" id="{22683C3D-A05C-4673-8B4D-72D915921D43}"/>
              </a:ext>
            </a:extLst>
          </p:cNvPr>
          <p:cNvSpPr txBox="1">
            <a:spLocks/>
          </p:cNvSpPr>
          <p:nvPr/>
        </p:nvSpPr>
        <p:spPr>
          <a:xfrm>
            <a:off x="3524436" y="5737944"/>
            <a:ext cx="1965834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>
                <a:solidFill>
                  <a:schemeClr val="bg2"/>
                </a:solidFill>
                <a:hlinkClick r:id="rId5"/>
              </a:rPr>
              <a:t>yosoytuprofe.com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9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Cuentas</a:t>
            </a:r>
            <a:r>
              <a:rPr lang="en-US" sz="2400" dirty="0"/>
              <a:t> de Instagram que </a:t>
            </a:r>
            <a:r>
              <a:rPr lang="es-ES" sz="2400" dirty="0"/>
              <a:t>podemos</a:t>
            </a:r>
            <a:r>
              <a:rPr lang="en-US" sz="2400" dirty="0"/>
              <a:t> </a:t>
            </a:r>
            <a:r>
              <a:rPr lang="es-ES" sz="2400" dirty="0"/>
              <a:t>seguir</a:t>
            </a:r>
            <a:r>
              <a:rPr lang="en-US" sz="2400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6DAF4B-3D51-460E-8695-69202B2C2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23" y="1764100"/>
            <a:ext cx="4752548" cy="3661465"/>
          </a:xfrm>
          <a:prstGeom prst="rect">
            <a:avLst/>
          </a:prstGeom>
        </p:spPr>
      </p:pic>
      <p:sp>
        <p:nvSpPr>
          <p:cNvPr id="8" name="Google Shape;332;p67">
            <a:extLst>
              <a:ext uri="{FF2B5EF4-FFF2-40B4-BE49-F238E27FC236}">
                <a16:creationId xmlns:a16="http://schemas.microsoft.com/office/drawing/2014/main" id="{3CC14A22-906E-42E1-BCC8-C52984AB9660}"/>
              </a:ext>
            </a:extLst>
          </p:cNvPr>
          <p:cNvSpPr txBox="1">
            <a:spLocks/>
          </p:cNvSpPr>
          <p:nvPr/>
        </p:nvSpPr>
        <p:spPr>
          <a:xfrm>
            <a:off x="3923940" y="5679871"/>
            <a:ext cx="1972320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>
                <a:solidFill>
                  <a:schemeClr val="bg2"/>
                </a:solidFill>
                <a:hlinkClick r:id="rId4"/>
              </a:rPr>
              <a:t>@</a:t>
            </a:r>
            <a:r>
              <a:rPr lang="es-ES" sz="1000" dirty="0">
                <a:solidFill>
                  <a:schemeClr val="bg2"/>
                </a:solidFill>
                <a:hlinkClick r:id="rId5"/>
              </a:rPr>
              <a:t>alfredo_corell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7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8"/>
          <p:cNvSpPr txBox="1">
            <a:spLocks noGrp="1"/>
          </p:cNvSpPr>
          <p:nvPr>
            <p:ph type="title"/>
          </p:nvPr>
        </p:nvSpPr>
        <p:spPr>
          <a:xfrm>
            <a:off x="614775" y="1162108"/>
            <a:ext cx="35169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dirty="0"/>
              <a:t>Miguel Ángel Ruiz Domínguez</a:t>
            </a:r>
            <a:endParaRPr sz="2600" b="1" dirty="0">
              <a:solidFill>
                <a:srgbClr val="434343"/>
              </a:solidFill>
            </a:endParaRPr>
          </a:p>
        </p:txBody>
      </p:sp>
      <p:sp>
        <p:nvSpPr>
          <p:cNvPr id="242" name="Google Shape;242;p58"/>
          <p:cNvSpPr txBox="1">
            <a:spLocks noGrp="1"/>
          </p:cNvSpPr>
          <p:nvPr>
            <p:ph type="subTitle" idx="1"/>
          </p:nvPr>
        </p:nvSpPr>
        <p:spPr>
          <a:xfrm>
            <a:off x="614775" y="2946284"/>
            <a:ext cx="4037124" cy="21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600" dirty="0"/>
              <a:t>Soy doctor en Educación y docente universitario en la UNIR.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600" dirty="0"/>
              <a:t>Dirijo Yo Soy Tu Profe, portal educativo con más de 1 millón de páginas vistas mensuales.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600" dirty="0"/>
              <a:t>Mantengo colaboraciones con medios de comunicación: 20minutos, Periódico Escuela o </a:t>
            </a:r>
            <a:r>
              <a:rPr lang="es-ES" sz="1600" dirty="0" err="1"/>
              <a:t>EcoAula</a:t>
            </a:r>
            <a:r>
              <a:rPr lang="es-ES" sz="1600" dirty="0"/>
              <a:t>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600" dirty="0"/>
              <a:t>He presentado los programas de matemáticas de “Aprendemos en Casa” y, actualmente, "Aprendemos en Clan" de RTVE.</a:t>
            </a:r>
          </a:p>
        </p:txBody>
      </p:sp>
      <p:cxnSp>
        <p:nvCxnSpPr>
          <p:cNvPr id="243" name="Google Shape;243;p58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D2D7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 descr="Un hombre con una playera de color gris&#10;&#10;Descripción generada automáticamente con confianza media">
            <a:extLst>
              <a:ext uri="{FF2B5EF4-FFF2-40B4-BE49-F238E27FC236}">
                <a16:creationId xmlns:a16="http://schemas.microsoft.com/office/drawing/2014/main" id="{1FECBDF0-60E2-4618-A190-51DABBA81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13" y="1649889"/>
            <a:ext cx="3664262" cy="37535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D337314-AB20-4D69-9A30-7593FF6598D7}"/>
              </a:ext>
            </a:extLst>
          </p:cNvPr>
          <p:cNvSpPr txBox="1"/>
          <p:nvPr/>
        </p:nvSpPr>
        <p:spPr>
          <a:xfrm>
            <a:off x="5218315" y="5741557"/>
            <a:ext cx="1663034" cy="246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70000"/>
              </a:lnSpc>
              <a:defRPr/>
            </a:pPr>
            <a:r>
              <a:rPr lang="es-ES_tradnl" altLang="es-ES" dirty="0">
                <a:solidFill>
                  <a:srgbClr val="999999"/>
                </a:solidFill>
                <a:sym typeface="Arial Narrow" panose="020B0606020202030204" pitchFamily="34" charset="0"/>
              </a:rPr>
              <a:t>@yosoytuprofe</a:t>
            </a:r>
          </a:p>
        </p:txBody>
      </p:sp>
      <p:pic>
        <p:nvPicPr>
          <p:cNvPr id="8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5A27DC0-4E7B-472A-BC0C-37F4BEA7F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13" y="5563135"/>
            <a:ext cx="500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2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DD64014C-1DEB-43CE-9833-67D256B2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14" y="6244398"/>
            <a:ext cx="509460" cy="35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ik Tok Logo (Musical.ly) Download Vector (con imágenes) | Fondo ...">
            <a:extLst>
              <a:ext uri="{FF2B5EF4-FFF2-40B4-BE49-F238E27FC236}">
                <a16:creationId xmlns:a16="http://schemas.microsoft.com/office/drawing/2014/main" id="{45C04F67-E15C-476B-9A70-A3F7D5A6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88" y="5480724"/>
            <a:ext cx="423909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4" descr="Imagen que contiene hacha, dibujo&#10;&#10;Descripción generada automáticamente">
            <a:extLst>
              <a:ext uri="{FF2B5EF4-FFF2-40B4-BE49-F238E27FC236}">
                <a16:creationId xmlns:a16="http://schemas.microsoft.com/office/drawing/2014/main" id="{BD6E3A02-A6A3-4DB8-B8EF-D6FA984D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88" y="6088736"/>
            <a:ext cx="55510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37FB500-EA18-4787-9FBD-3086BBA280A1}"/>
              </a:ext>
            </a:extLst>
          </p:cNvPr>
          <p:cNvSpPr txBox="1"/>
          <p:nvPr/>
        </p:nvSpPr>
        <p:spPr>
          <a:xfrm>
            <a:off x="5310674" y="6246174"/>
            <a:ext cx="1663034" cy="246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70000"/>
              </a:lnSpc>
              <a:defRPr/>
            </a:pPr>
            <a:r>
              <a:rPr lang="es-ES_tradnl" altLang="es-ES" dirty="0" err="1">
                <a:solidFill>
                  <a:srgbClr val="999999"/>
                </a:solidFill>
                <a:sym typeface="Arial Narrow" panose="020B0606020202030204" pitchFamily="34" charset="0"/>
              </a:rPr>
              <a:t>yosoytuprofe</a:t>
            </a:r>
            <a:endParaRPr lang="es-ES_tradnl" altLang="es-ES" dirty="0">
              <a:solidFill>
                <a:srgbClr val="999999"/>
              </a:solidFill>
              <a:sym typeface="Arial Narrow" panose="020B0606020202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E39FFC-F67D-4D78-BA49-6B7BFE7E0BC0}"/>
              </a:ext>
            </a:extLst>
          </p:cNvPr>
          <p:cNvSpPr txBox="1"/>
          <p:nvPr/>
        </p:nvSpPr>
        <p:spPr>
          <a:xfrm>
            <a:off x="7353497" y="5734846"/>
            <a:ext cx="1663034" cy="246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70000"/>
              </a:lnSpc>
              <a:defRPr/>
            </a:pPr>
            <a:r>
              <a:rPr lang="es-ES_tradnl" altLang="es-ES" dirty="0">
                <a:solidFill>
                  <a:srgbClr val="999999"/>
                </a:solidFill>
                <a:sym typeface="Arial Narrow" panose="020B0606020202030204" pitchFamily="34" charset="0"/>
              </a:rPr>
              <a:t>@yosoytuprofe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CE80B2B-BC85-4C79-8DA1-C786D6019E4F}"/>
              </a:ext>
            </a:extLst>
          </p:cNvPr>
          <p:cNvSpPr txBox="1"/>
          <p:nvPr/>
        </p:nvSpPr>
        <p:spPr>
          <a:xfrm>
            <a:off x="7353497" y="6271307"/>
            <a:ext cx="1834220" cy="246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70000"/>
              </a:lnSpc>
              <a:defRPr/>
            </a:pPr>
            <a:r>
              <a:rPr lang="es-ES_tradnl" altLang="es-ES" dirty="0">
                <a:solidFill>
                  <a:srgbClr val="999999"/>
                </a:solidFill>
                <a:sym typeface="Arial Narrow" panose="020B0606020202030204" pitchFamily="34" charset="0"/>
              </a:rPr>
              <a:t>@yosoytuprofe_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Cuentas</a:t>
            </a:r>
            <a:r>
              <a:rPr lang="en-US" sz="2400" dirty="0"/>
              <a:t> de </a:t>
            </a:r>
            <a:r>
              <a:rPr lang="en-US" sz="2400" dirty="0" err="1"/>
              <a:t>TikTok</a:t>
            </a:r>
            <a:r>
              <a:rPr lang="en-US" sz="2400" dirty="0"/>
              <a:t> que </a:t>
            </a:r>
            <a:r>
              <a:rPr lang="es-ES" sz="2400" dirty="0"/>
              <a:t>podemos</a:t>
            </a:r>
            <a:r>
              <a:rPr lang="en-US" sz="2400" dirty="0"/>
              <a:t> </a:t>
            </a:r>
            <a:r>
              <a:rPr lang="es-ES" sz="2400" dirty="0"/>
              <a:t>seguir</a:t>
            </a:r>
            <a:endParaRPr lang="en-US" sz="2400" dirty="0"/>
          </a:p>
        </p:txBody>
      </p:sp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CD1C0EC6-6728-452F-9548-DCEE13FA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025" y="1776560"/>
            <a:ext cx="4041949" cy="4041949"/>
          </a:xfrm>
          <a:prstGeom prst="rect">
            <a:avLst/>
          </a:prstGeom>
        </p:spPr>
      </p:pic>
      <p:sp>
        <p:nvSpPr>
          <p:cNvPr id="6" name="Google Shape;332;p67">
            <a:extLst>
              <a:ext uri="{FF2B5EF4-FFF2-40B4-BE49-F238E27FC236}">
                <a16:creationId xmlns:a16="http://schemas.microsoft.com/office/drawing/2014/main" id="{A78B470F-87FC-45E9-B0F2-CC10D21EBB91}"/>
              </a:ext>
            </a:extLst>
          </p:cNvPr>
          <p:cNvSpPr txBox="1">
            <a:spLocks/>
          </p:cNvSpPr>
          <p:nvPr/>
        </p:nvSpPr>
        <p:spPr>
          <a:xfrm>
            <a:off x="3524436" y="5737944"/>
            <a:ext cx="1965834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>
                <a:solidFill>
                  <a:schemeClr val="bg2"/>
                </a:solidFill>
                <a:hlinkClick r:id="rId4"/>
              </a:rPr>
              <a:t>yosoytuprofe.com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16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Cuentas</a:t>
            </a:r>
            <a:r>
              <a:rPr lang="en-US" sz="2400" dirty="0"/>
              <a:t> de </a:t>
            </a:r>
            <a:r>
              <a:rPr lang="en-US" sz="2400" dirty="0" err="1"/>
              <a:t>TikTok</a:t>
            </a:r>
            <a:r>
              <a:rPr lang="en-US" sz="2400" dirty="0"/>
              <a:t> que </a:t>
            </a:r>
            <a:r>
              <a:rPr lang="es-ES" sz="2400" dirty="0"/>
              <a:t>podemos</a:t>
            </a:r>
            <a:r>
              <a:rPr lang="en-US" sz="2400" dirty="0"/>
              <a:t> </a:t>
            </a:r>
            <a:r>
              <a:rPr lang="es-ES" sz="2400" dirty="0"/>
              <a:t>seguir</a:t>
            </a:r>
            <a:endParaRPr lang="en-U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2784A2-9E38-4FB1-B53B-25E0BCAEF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654" y="1764100"/>
            <a:ext cx="4376692" cy="3826329"/>
          </a:xfrm>
          <a:prstGeom prst="rect">
            <a:avLst/>
          </a:prstGeom>
        </p:spPr>
      </p:pic>
      <p:sp>
        <p:nvSpPr>
          <p:cNvPr id="6" name="Google Shape;332;p67">
            <a:extLst>
              <a:ext uri="{FF2B5EF4-FFF2-40B4-BE49-F238E27FC236}">
                <a16:creationId xmlns:a16="http://schemas.microsoft.com/office/drawing/2014/main" id="{AF0D73AD-60EA-4A85-8378-866F13F1DAE1}"/>
              </a:ext>
            </a:extLst>
          </p:cNvPr>
          <p:cNvSpPr txBox="1">
            <a:spLocks/>
          </p:cNvSpPr>
          <p:nvPr/>
        </p:nvSpPr>
        <p:spPr>
          <a:xfrm>
            <a:off x="3826286" y="5723061"/>
            <a:ext cx="1972320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>
                <a:solidFill>
                  <a:schemeClr val="bg2"/>
                </a:solidFill>
                <a:hlinkClick r:id="rId4"/>
              </a:rPr>
              <a:t>@</a:t>
            </a:r>
            <a:r>
              <a:rPr lang="es-ES" sz="1000" dirty="0">
                <a:solidFill>
                  <a:schemeClr val="bg2"/>
                </a:solidFill>
                <a:hlinkClick r:id="rId5"/>
              </a:rPr>
              <a:t>tcuentounahistoria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63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7"/>
          <p:cNvSpPr/>
          <p:nvPr/>
        </p:nvSpPr>
        <p:spPr>
          <a:xfrm>
            <a:off x="406900" y="554993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23CA3ABB-ED09-488F-8897-EAFF8FE0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539" y="2180596"/>
            <a:ext cx="9144000" cy="643200"/>
          </a:xfrm>
        </p:spPr>
        <p:txBody>
          <a:bodyPr/>
          <a:lstStyle/>
          <a:p>
            <a:r>
              <a:rPr lang="es-ES" sz="6600" dirty="0"/>
              <a:t>¿Con qué red social te quedarías? </a:t>
            </a:r>
          </a:p>
        </p:txBody>
      </p:sp>
      <p:pic>
        <p:nvPicPr>
          <p:cNvPr id="4" name="Imagen 5" descr="Imagen que contiene bola de billar, cuarto&#10;&#10;Descripción generada automáticamente">
            <a:extLst>
              <a:ext uri="{FF2B5EF4-FFF2-40B4-BE49-F238E27FC236}">
                <a16:creationId xmlns:a16="http://schemas.microsoft.com/office/drawing/2014/main" id="{07257DE4-FC43-4CAD-9902-969A36E7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558" y="2973492"/>
            <a:ext cx="3179805" cy="317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32;p67">
            <a:extLst>
              <a:ext uri="{FF2B5EF4-FFF2-40B4-BE49-F238E27FC236}">
                <a16:creationId xmlns:a16="http://schemas.microsoft.com/office/drawing/2014/main" id="{27B16AF1-6335-414E-8635-84C79F69EE4D}"/>
              </a:ext>
            </a:extLst>
          </p:cNvPr>
          <p:cNvSpPr txBox="1">
            <a:spLocks/>
          </p:cNvSpPr>
          <p:nvPr/>
        </p:nvSpPr>
        <p:spPr>
          <a:xfrm>
            <a:off x="5742375" y="5793674"/>
            <a:ext cx="1181199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 err="1">
                <a:solidFill>
                  <a:schemeClr val="bg2"/>
                </a:solidFill>
              </a:rPr>
              <a:t>Pixabay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72000" y="2397440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434343"/>
                </a:solidFill>
              </a:rPr>
              <a:t>3. </a:t>
            </a:r>
            <a:r>
              <a:rPr lang="es-ES" sz="2800" dirty="0"/>
              <a:t>Construye tu propio entorno profesional</a:t>
            </a:r>
            <a:br>
              <a:rPr lang="en-US" sz="2800" dirty="0">
                <a:solidFill>
                  <a:srgbClr val="434343"/>
                </a:solidFill>
              </a:rPr>
            </a:br>
            <a:endParaRPr lang="en-US" sz="2800" dirty="0">
              <a:solidFill>
                <a:srgbClr val="434343"/>
              </a:solidFill>
            </a:endParaRPr>
          </a:p>
        </p:txBody>
      </p:sp>
      <p:pic>
        <p:nvPicPr>
          <p:cNvPr id="8" name="Picture 10" descr="Tik Tok Logo (Musical.ly) Download Vector (con imágenes) | Fondo ...">
            <a:extLst>
              <a:ext uri="{FF2B5EF4-FFF2-40B4-BE49-F238E27FC236}">
                <a16:creationId xmlns:a16="http://schemas.microsoft.com/office/drawing/2014/main" id="{A213D126-CB37-4106-A649-AB2CEB5CB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55" y="3878969"/>
            <a:ext cx="2128900" cy="248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332;p67">
            <a:extLst>
              <a:ext uri="{FF2B5EF4-FFF2-40B4-BE49-F238E27FC236}">
                <a16:creationId xmlns:a16="http://schemas.microsoft.com/office/drawing/2014/main" id="{25DCA843-C359-421E-B380-C6F80ACF4945}"/>
              </a:ext>
            </a:extLst>
          </p:cNvPr>
          <p:cNvSpPr txBox="1">
            <a:spLocks/>
          </p:cNvSpPr>
          <p:nvPr/>
        </p:nvSpPr>
        <p:spPr>
          <a:xfrm>
            <a:off x="6984501" y="6255313"/>
            <a:ext cx="1181199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 err="1">
                <a:solidFill>
                  <a:schemeClr val="bg2"/>
                </a:solidFill>
              </a:rPr>
              <a:t>Pixabay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61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7"/>
          <p:cNvSpPr/>
          <p:nvPr/>
        </p:nvSpPr>
        <p:spPr>
          <a:xfrm>
            <a:off x="406900" y="554993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23CA3ABB-ED09-488F-8897-EAFF8FE0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5997"/>
            <a:ext cx="9144000" cy="643200"/>
          </a:xfrm>
        </p:spPr>
        <p:txBody>
          <a:bodyPr/>
          <a:lstStyle/>
          <a:p>
            <a:r>
              <a:rPr lang="es-ES" sz="6600" dirty="0"/>
              <a:t>¿Te animas </a:t>
            </a:r>
            <a:br>
              <a:rPr lang="es-ES" sz="6600" dirty="0"/>
            </a:br>
            <a:r>
              <a:rPr lang="es-ES" sz="6600" dirty="0"/>
              <a:t>a crear tu propio perfil? </a:t>
            </a:r>
          </a:p>
        </p:txBody>
      </p:sp>
    </p:spTree>
    <p:extLst>
      <p:ext uri="{BB962C8B-B14F-4D97-AF65-F5344CB8AC3E}">
        <p14:creationId xmlns:p14="http://schemas.microsoft.com/office/powerpoint/2010/main" val="3159731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-11850" y="96803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Instagram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13" name="Imagen 6" descr="Icono&#10;&#10;Descripción generada automáticamente">
            <a:extLst>
              <a:ext uri="{FF2B5EF4-FFF2-40B4-BE49-F238E27FC236}">
                <a16:creationId xmlns:a16="http://schemas.microsoft.com/office/drawing/2014/main" id="{DBB507C0-1C72-4869-A4CA-7E3407E59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62" y="2627819"/>
            <a:ext cx="2048853" cy="203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oogle Shape;642;p83">
            <a:extLst>
              <a:ext uri="{FF2B5EF4-FFF2-40B4-BE49-F238E27FC236}">
                <a16:creationId xmlns:a16="http://schemas.microsoft.com/office/drawing/2014/main" id="{5F555AB5-1380-4631-A549-A03A44074D6C}"/>
              </a:ext>
            </a:extLst>
          </p:cNvPr>
          <p:cNvGrpSpPr/>
          <p:nvPr/>
        </p:nvGrpSpPr>
        <p:grpSpPr>
          <a:xfrm>
            <a:off x="952585" y="1928820"/>
            <a:ext cx="4922584" cy="3856510"/>
            <a:chOff x="1669410" y="1345922"/>
            <a:chExt cx="4021500" cy="3062887"/>
          </a:xfrm>
        </p:grpSpPr>
        <p:sp>
          <p:nvSpPr>
            <p:cNvPr id="14" name="Google Shape;643;p83">
              <a:extLst>
                <a:ext uri="{FF2B5EF4-FFF2-40B4-BE49-F238E27FC236}">
                  <a16:creationId xmlns:a16="http://schemas.microsoft.com/office/drawing/2014/main" id="{9275866A-CC1A-417B-8D27-5CBB5508053E}"/>
                </a:ext>
              </a:extLst>
            </p:cNvPr>
            <p:cNvSpPr/>
            <p:nvPr/>
          </p:nvSpPr>
          <p:spPr>
            <a:xfrm>
              <a:off x="1669410" y="1345922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4;p83">
              <a:extLst>
                <a:ext uri="{FF2B5EF4-FFF2-40B4-BE49-F238E27FC236}">
                  <a16:creationId xmlns:a16="http://schemas.microsoft.com/office/drawing/2014/main" id="{6AF17BD0-1D48-41B4-8141-1C448FCF3E7E}"/>
                </a:ext>
              </a:extLst>
            </p:cNvPr>
            <p:cNvSpPr/>
            <p:nvPr/>
          </p:nvSpPr>
          <p:spPr>
            <a:xfrm>
              <a:off x="1696753" y="1373639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6;p83">
              <a:extLst>
                <a:ext uri="{FF2B5EF4-FFF2-40B4-BE49-F238E27FC236}">
                  <a16:creationId xmlns:a16="http://schemas.microsoft.com/office/drawing/2014/main" id="{E1E7875B-1CE4-4424-B691-69E67A49D626}"/>
                </a:ext>
              </a:extLst>
            </p:cNvPr>
            <p:cNvSpPr/>
            <p:nvPr/>
          </p:nvSpPr>
          <p:spPr>
            <a:xfrm>
              <a:off x="1807558" y="1474394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47;p83">
              <a:extLst>
                <a:ext uri="{FF2B5EF4-FFF2-40B4-BE49-F238E27FC236}">
                  <a16:creationId xmlns:a16="http://schemas.microsoft.com/office/drawing/2014/main" id="{463692D8-5860-460E-BBC9-CC7B34B15D4D}"/>
                </a:ext>
              </a:extLst>
            </p:cNvPr>
            <p:cNvSpPr/>
            <p:nvPr/>
          </p:nvSpPr>
          <p:spPr>
            <a:xfrm>
              <a:off x="2991808" y="3890161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9" name="Google Shape;648;p83">
              <a:extLst>
                <a:ext uri="{FF2B5EF4-FFF2-40B4-BE49-F238E27FC236}">
                  <a16:creationId xmlns:a16="http://schemas.microsoft.com/office/drawing/2014/main" id="{34EE55DD-7620-444E-8A70-3B08A871FB08}"/>
                </a:ext>
              </a:extLst>
            </p:cNvPr>
            <p:cNvCxnSpPr/>
            <p:nvPr/>
          </p:nvCxnSpPr>
          <p:spPr>
            <a:xfrm>
              <a:off x="3006650" y="4359727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80CB2946-1DBB-4787-9532-1F49BEF9C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008" y="2096578"/>
            <a:ext cx="3652052" cy="2809783"/>
          </a:xfrm>
          <a:prstGeom prst="rect">
            <a:avLst/>
          </a:prstGeom>
        </p:spPr>
      </p:pic>
      <p:sp>
        <p:nvSpPr>
          <p:cNvPr id="16" name="Google Shape;332;p67">
            <a:extLst>
              <a:ext uri="{FF2B5EF4-FFF2-40B4-BE49-F238E27FC236}">
                <a16:creationId xmlns:a16="http://schemas.microsoft.com/office/drawing/2014/main" id="{CF9565A9-65A7-4AE8-BF5D-51FADD693BD0}"/>
              </a:ext>
            </a:extLst>
          </p:cNvPr>
          <p:cNvSpPr txBox="1">
            <a:spLocks/>
          </p:cNvSpPr>
          <p:nvPr/>
        </p:nvSpPr>
        <p:spPr>
          <a:xfrm>
            <a:off x="6692434" y="4480902"/>
            <a:ext cx="1181199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 err="1">
                <a:solidFill>
                  <a:schemeClr val="bg2"/>
                </a:solidFill>
              </a:rPr>
              <a:t>Pixabay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40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-11850" y="96803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TIKTOK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20" name="Imagen 19" descr="Logotipo&#10;&#10;Descripción generada automáticamente">
            <a:extLst>
              <a:ext uri="{FF2B5EF4-FFF2-40B4-BE49-F238E27FC236}">
                <a16:creationId xmlns:a16="http://schemas.microsoft.com/office/drawing/2014/main" id="{B0CD5B58-51FD-4441-986D-5593429D5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399" y="2764303"/>
            <a:ext cx="1759927" cy="1759927"/>
          </a:xfrm>
          <a:prstGeom prst="rect">
            <a:avLst/>
          </a:prstGeom>
        </p:spPr>
      </p:pic>
      <p:grpSp>
        <p:nvGrpSpPr>
          <p:cNvPr id="21" name="Google Shape;642;p83">
            <a:extLst>
              <a:ext uri="{FF2B5EF4-FFF2-40B4-BE49-F238E27FC236}">
                <a16:creationId xmlns:a16="http://schemas.microsoft.com/office/drawing/2014/main" id="{12C7D311-2D1E-4143-82E9-94F11B033E1A}"/>
              </a:ext>
            </a:extLst>
          </p:cNvPr>
          <p:cNvGrpSpPr/>
          <p:nvPr/>
        </p:nvGrpSpPr>
        <p:grpSpPr>
          <a:xfrm>
            <a:off x="952585" y="1928820"/>
            <a:ext cx="4922584" cy="3856510"/>
            <a:chOff x="1669410" y="1345922"/>
            <a:chExt cx="4021500" cy="3062887"/>
          </a:xfrm>
        </p:grpSpPr>
        <p:sp>
          <p:nvSpPr>
            <p:cNvPr id="22" name="Google Shape;643;p83">
              <a:extLst>
                <a:ext uri="{FF2B5EF4-FFF2-40B4-BE49-F238E27FC236}">
                  <a16:creationId xmlns:a16="http://schemas.microsoft.com/office/drawing/2014/main" id="{A1B33483-181E-4A5B-AD13-63F467D0FE24}"/>
                </a:ext>
              </a:extLst>
            </p:cNvPr>
            <p:cNvSpPr/>
            <p:nvPr/>
          </p:nvSpPr>
          <p:spPr>
            <a:xfrm>
              <a:off x="1669410" y="1345922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4;p83">
              <a:extLst>
                <a:ext uri="{FF2B5EF4-FFF2-40B4-BE49-F238E27FC236}">
                  <a16:creationId xmlns:a16="http://schemas.microsoft.com/office/drawing/2014/main" id="{C66C7513-568D-425A-ADF2-692F406B20D8}"/>
                </a:ext>
              </a:extLst>
            </p:cNvPr>
            <p:cNvSpPr/>
            <p:nvPr/>
          </p:nvSpPr>
          <p:spPr>
            <a:xfrm>
              <a:off x="1696753" y="1373639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6;p83">
              <a:extLst>
                <a:ext uri="{FF2B5EF4-FFF2-40B4-BE49-F238E27FC236}">
                  <a16:creationId xmlns:a16="http://schemas.microsoft.com/office/drawing/2014/main" id="{49FCF0E6-D789-41C4-A662-BF66D7E6CF38}"/>
                </a:ext>
              </a:extLst>
            </p:cNvPr>
            <p:cNvSpPr/>
            <p:nvPr/>
          </p:nvSpPr>
          <p:spPr>
            <a:xfrm>
              <a:off x="1807558" y="1474394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7;p83">
              <a:extLst>
                <a:ext uri="{FF2B5EF4-FFF2-40B4-BE49-F238E27FC236}">
                  <a16:creationId xmlns:a16="http://schemas.microsoft.com/office/drawing/2014/main" id="{E40B5C33-A90B-4FCD-B2B6-8BCB80BD3796}"/>
                </a:ext>
              </a:extLst>
            </p:cNvPr>
            <p:cNvSpPr/>
            <p:nvPr/>
          </p:nvSpPr>
          <p:spPr>
            <a:xfrm>
              <a:off x="2991808" y="3890161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7" name="Google Shape;648;p83">
              <a:extLst>
                <a:ext uri="{FF2B5EF4-FFF2-40B4-BE49-F238E27FC236}">
                  <a16:creationId xmlns:a16="http://schemas.microsoft.com/office/drawing/2014/main" id="{A7554B52-749C-4750-89A6-6773233D288A}"/>
                </a:ext>
              </a:extLst>
            </p:cNvPr>
            <p:cNvCxnSpPr/>
            <p:nvPr/>
          </p:nvCxnSpPr>
          <p:spPr>
            <a:xfrm>
              <a:off x="3006650" y="4359727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50A9290-4206-4E1B-A417-000292EAF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553" y="2303583"/>
            <a:ext cx="4394447" cy="2490655"/>
          </a:xfrm>
          <a:prstGeom prst="rect">
            <a:avLst/>
          </a:prstGeom>
        </p:spPr>
      </p:pic>
      <p:sp>
        <p:nvSpPr>
          <p:cNvPr id="12" name="Google Shape;332;p67">
            <a:extLst>
              <a:ext uri="{FF2B5EF4-FFF2-40B4-BE49-F238E27FC236}">
                <a16:creationId xmlns:a16="http://schemas.microsoft.com/office/drawing/2014/main" id="{C95B92AF-0482-4236-91AF-9318CA78CA8D}"/>
              </a:ext>
            </a:extLst>
          </p:cNvPr>
          <p:cNvSpPr txBox="1">
            <a:spLocks/>
          </p:cNvSpPr>
          <p:nvPr/>
        </p:nvSpPr>
        <p:spPr>
          <a:xfrm>
            <a:off x="6715510" y="4614426"/>
            <a:ext cx="1181199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 err="1">
                <a:solidFill>
                  <a:schemeClr val="bg2"/>
                </a:solidFill>
              </a:rPr>
              <a:t>Pixabay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5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-11850" y="96803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YouTube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20" name="Imagen 19" descr="Imagen que contiene Flecha&#10;&#10;Descripción generada automáticamente">
            <a:extLst>
              <a:ext uri="{FF2B5EF4-FFF2-40B4-BE49-F238E27FC236}">
                <a16:creationId xmlns:a16="http://schemas.microsoft.com/office/drawing/2014/main" id="{19CD3D97-B5DB-4E1C-8223-17086781A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969" y="3071673"/>
            <a:ext cx="1845495" cy="1062601"/>
          </a:xfrm>
          <a:prstGeom prst="rect">
            <a:avLst/>
          </a:prstGeom>
        </p:spPr>
      </p:pic>
      <p:grpSp>
        <p:nvGrpSpPr>
          <p:cNvPr id="29" name="Google Shape;642;p83">
            <a:extLst>
              <a:ext uri="{FF2B5EF4-FFF2-40B4-BE49-F238E27FC236}">
                <a16:creationId xmlns:a16="http://schemas.microsoft.com/office/drawing/2014/main" id="{C20CDDCA-21F4-479A-B758-8A9BCEA47EAD}"/>
              </a:ext>
            </a:extLst>
          </p:cNvPr>
          <p:cNvGrpSpPr/>
          <p:nvPr/>
        </p:nvGrpSpPr>
        <p:grpSpPr>
          <a:xfrm>
            <a:off x="1004536" y="1893310"/>
            <a:ext cx="4922584" cy="3856510"/>
            <a:chOff x="1669410" y="1345922"/>
            <a:chExt cx="4021500" cy="3062887"/>
          </a:xfrm>
        </p:grpSpPr>
        <p:sp>
          <p:nvSpPr>
            <p:cNvPr id="30" name="Google Shape;643;p83">
              <a:extLst>
                <a:ext uri="{FF2B5EF4-FFF2-40B4-BE49-F238E27FC236}">
                  <a16:creationId xmlns:a16="http://schemas.microsoft.com/office/drawing/2014/main" id="{631DC374-DC87-4822-A57A-3AEA35F09CD7}"/>
                </a:ext>
              </a:extLst>
            </p:cNvPr>
            <p:cNvSpPr/>
            <p:nvPr/>
          </p:nvSpPr>
          <p:spPr>
            <a:xfrm>
              <a:off x="1669410" y="1345922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4;p83">
              <a:extLst>
                <a:ext uri="{FF2B5EF4-FFF2-40B4-BE49-F238E27FC236}">
                  <a16:creationId xmlns:a16="http://schemas.microsoft.com/office/drawing/2014/main" id="{E7C34CA0-4730-422B-9A99-0B14F2E57C33}"/>
                </a:ext>
              </a:extLst>
            </p:cNvPr>
            <p:cNvSpPr/>
            <p:nvPr/>
          </p:nvSpPr>
          <p:spPr>
            <a:xfrm>
              <a:off x="1696753" y="1373639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6;p83">
              <a:extLst>
                <a:ext uri="{FF2B5EF4-FFF2-40B4-BE49-F238E27FC236}">
                  <a16:creationId xmlns:a16="http://schemas.microsoft.com/office/drawing/2014/main" id="{D2C84FA1-CA98-4142-A20C-D1B80CE658FC}"/>
                </a:ext>
              </a:extLst>
            </p:cNvPr>
            <p:cNvSpPr/>
            <p:nvPr/>
          </p:nvSpPr>
          <p:spPr>
            <a:xfrm>
              <a:off x="1807558" y="1474394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7;p83">
              <a:extLst>
                <a:ext uri="{FF2B5EF4-FFF2-40B4-BE49-F238E27FC236}">
                  <a16:creationId xmlns:a16="http://schemas.microsoft.com/office/drawing/2014/main" id="{35AD6960-082E-4473-BAF8-F730E78F39E9}"/>
                </a:ext>
              </a:extLst>
            </p:cNvPr>
            <p:cNvSpPr/>
            <p:nvPr/>
          </p:nvSpPr>
          <p:spPr>
            <a:xfrm>
              <a:off x="2991808" y="3890161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5" name="Google Shape;648;p83">
              <a:extLst>
                <a:ext uri="{FF2B5EF4-FFF2-40B4-BE49-F238E27FC236}">
                  <a16:creationId xmlns:a16="http://schemas.microsoft.com/office/drawing/2014/main" id="{90D14308-3ACC-4635-82BC-558827988981}"/>
                </a:ext>
              </a:extLst>
            </p:cNvPr>
            <p:cNvCxnSpPr/>
            <p:nvPr/>
          </p:nvCxnSpPr>
          <p:spPr>
            <a:xfrm>
              <a:off x="3006650" y="4359727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AE343FC2-215A-4FA3-B26A-C75CF05BF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467" y="2435173"/>
            <a:ext cx="4500521" cy="2150118"/>
          </a:xfrm>
          <a:prstGeom prst="rect">
            <a:avLst/>
          </a:prstGeom>
        </p:spPr>
      </p:pic>
      <p:sp>
        <p:nvSpPr>
          <p:cNvPr id="12" name="Google Shape;332;p67">
            <a:extLst>
              <a:ext uri="{FF2B5EF4-FFF2-40B4-BE49-F238E27FC236}">
                <a16:creationId xmlns:a16="http://schemas.microsoft.com/office/drawing/2014/main" id="{1ED698C6-190E-4F45-AD98-0D841EAF8C02}"/>
              </a:ext>
            </a:extLst>
          </p:cNvPr>
          <p:cNvSpPr txBox="1">
            <a:spLocks/>
          </p:cNvSpPr>
          <p:nvPr/>
        </p:nvSpPr>
        <p:spPr>
          <a:xfrm>
            <a:off x="6626116" y="4225668"/>
            <a:ext cx="1181199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 err="1">
                <a:solidFill>
                  <a:schemeClr val="bg2"/>
                </a:solidFill>
              </a:rPr>
              <a:t>Pixabay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85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-11850" y="96803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/>
              <a:t>Twitch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17ABFAE0-7D29-44A6-9509-DCF332348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167" y="2412324"/>
            <a:ext cx="2463885" cy="2463885"/>
          </a:xfrm>
          <a:prstGeom prst="rect">
            <a:avLst/>
          </a:prstGeom>
        </p:spPr>
      </p:pic>
      <p:grpSp>
        <p:nvGrpSpPr>
          <p:cNvPr id="21" name="Google Shape;642;p83">
            <a:extLst>
              <a:ext uri="{FF2B5EF4-FFF2-40B4-BE49-F238E27FC236}">
                <a16:creationId xmlns:a16="http://schemas.microsoft.com/office/drawing/2014/main" id="{612290A6-1DBD-4FB7-9626-A678030944AA}"/>
              </a:ext>
            </a:extLst>
          </p:cNvPr>
          <p:cNvGrpSpPr/>
          <p:nvPr/>
        </p:nvGrpSpPr>
        <p:grpSpPr>
          <a:xfrm>
            <a:off x="952585" y="1928820"/>
            <a:ext cx="4922584" cy="3856510"/>
            <a:chOff x="1669410" y="1345922"/>
            <a:chExt cx="4021500" cy="3062887"/>
          </a:xfrm>
        </p:grpSpPr>
        <p:sp>
          <p:nvSpPr>
            <p:cNvPr id="22" name="Google Shape;643;p83">
              <a:extLst>
                <a:ext uri="{FF2B5EF4-FFF2-40B4-BE49-F238E27FC236}">
                  <a16:creationId xmlns:a16="http://schemas.microsoft.com/office/drawing/2014/main" id="{03D3448D-28C7-495E-9F9E-ACC323EA765E}"/>
                </a:ext>
              </a:extLst>
            </p:cNvPr>
            <p:cNvSpPr/>
            <p:nvPr/>
          </p:nvSpPr>
          <p:spPr>
            <a:xfrm>
              <a:off x="1669410" y="1345922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4;p83">
              <a:extLst>
                <a:ext uri="{FF2B5EF4-FFF2-40B4-BE49-F238E27FC236}">
                  <a16:creationId xmlns:a16="http://schemas.microsoft.com/office/drawing/2014/main" id="{B759488C-9689-4464-905D-733BB7723357}"/>
                </a:ext>
              </a:extLst>
            </p:cNvPr>
            <p:cNvSpPr/>
            <p:nvPr/>
          </p:nvSpPr>
          <p:spPr>
            <a:xfrm>
              <a:off x="1696753" y="1373639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6;p83">
              <a:extLst>
                <a:ext uri="{FF2B5EF4-FFF2-40B4-BE49-F238E27FC236}">
                  <a16:creationId xmlns:a16="http://schemas.microsoft.com/office/drawing/2014/main" id="{5BFB11C8-2C46-4A66-9426-EBF8EBC4825E}"/>
                </a:ext>
              </a:extLst>
            </p:cNvPr>
            <p:cNvSpPr/>
            <p:nvPr/>
          </p:nvSpPr>
          <p:spPr>
            <a:xfrm>
              <a:off x="1807558" y="1474394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7;p83">
              <a:extLst>
                <a:ext uri="{FF2B5EF4-FFF2-40B4-BE49-F238E27FC236}">
                  <a16:creationId xmlns:a16="http://schemas.microsoft.com/office/drawing/2014/main" id="{B9B7A0DC-C3B0-45A4-9060-14B312C0C6E4}"/>
                </a:ext>
              </a:extLst>
            </p:cNvPr>
            <p:cNvSpPr/>
            <p:nvPr/>
          </p:nvSpPr>
          <p:spPr>
            <a:xfrm>
              <a:off x="2991808" y="3890161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7" name="Google Shape;648;p83">
              <a:extLst>
                <a:ext uri="{FF2B5EF4-FFF2-40B4-BE49-F238E27FC236}">
                  <a16:creationId xmlns:a16="http://schemas.microsoft.com/office/drawing/2014/main" id="{6C3EBE63-877B-4884-8739-AF6FCB5F10A4}"/>
                </a:ext>
              </a:extLst>
            </p:cNvPr>
            <p:cNvCxnSpPr/>
            <p:nvPr/>
          </p:nvCxnSpPr>
          <p:spPr>
            <a:xfrm>
              <a:off x="3006650" y="4359727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5353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F31803B-E165-47A3-BDCB-EA5058449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747" y="2453129"/>
            <a:ext cx="4418059" cy="220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6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87"/>
          <p:cNvSpPr txBox="1">
            <a:spLocks noGrp="1"/>
          </p:cNvSpPr>
          <p:nvPr>
            <p:ph type="title"/>
          </p:nvPr>
        </p:nvSpPr>
        <p:spPr>
          <a:xfrm>
            <a:off x="2789300" y="794667"/>
            <a:ext cx="3498600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¿Alguna pregunta?</a:t>
            </a:r>
          </a:p>
        </p:txBody>
      </p:sp>
      <p:cxnSp>
        <p:nvCxnSpPr>
          <p:cNvPr id="728" name="Google Shape;728;p87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0A255F3-DBDD-46E6-A402-07624EFE8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15" y="2099323"/>
            <a:ext cx="3891569" cy="38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332;p67">
            <a:extLst>
              <a:ext uri="{FF2B5EF4-FFF2-40B4-BE49-F238E27FC236}">
                <a16:creationId xmlns:a16="http://schemas.microsoft.com/office/drawing/2014/main" id="{AE5676EC-EDED-4AE3-8358-2CA3FCFEFF63}"/>
              </a:ext>
            </a:extLst>
          </p:cNvPr>
          <p:cNvSpPr txBox="1">
            <a:spLocks/>
          </p:cNvSpPr>
          <p:nvPr/>
        </p:nvSpPr>
        <p:spPr>
          <a:xfrm>
            <a:off x="5697300" y="5703710"/>
            <a:ext cx="1181199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 err="1">
                <a:solidFill>
                  <a:schemeClr val="bg2"/>
                </a:solidFill>
              </a:rPr>
              <a:t>Pixabay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9"/>
          <p:cNvSpPr/>
          <p:nvPr/>
        </p:nvSpPr>
        <p:spPr>
          <a:xfrm>
            <a:off x="3629325" y="5284434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9"/>
          <p:cNvSpPr/>
          <p:nvPr/>
        </p:nvSpPr>
        <p:spPr>
          <a:xfrm>
            <a:off x="3657600" y="3752472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9"/>
          <p:cNvSpPr/>
          <p:nvPr/>
        </p:nvSpPr>
        <p:spPr>
          <a:xfrm>
            <a:off x="3657600" y="2113604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9"/>
          <p:cNvSpPr/>
          <p:nvPr/>
        </p:nvSpPr>
        <p:spPr>
          <a:xfrm>
            <a:off x="0" y="0"/>
            <a:ext cx="2855700" cy="68580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9"/>
          <p:cNvSpPr txBox="1">
            <a:spLocks noGrp="1"/>
          </p:cNvSpPr>
          <p:nvPr>
            <p:ph type="title"/>
          </p:nvPr>
        </p:nvSpPr>
        <p:spPr>
          <a:xfrm>
            <a:off x="4698275" y="1770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Contenidos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255" name="Google Shape;255;p59"/>
          <p:cNvSpPr txBox="1">
            <a:spLocks noGrp="1"/>
          </p:cNvSpPr>
          <p:nvPr>
            <p:ph type="title" idx="2"/>
          </p:nvPr>
        </p:nvSpPr>
        <p:spPr>
          <a:xfrm>
            <a:off x="4696225" y="1229490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 </a:t>
            </a:r>
            <a:endParaRPr dirty="0"/>
          </a:p>
        </p:txBody>
      </p:sp>
      <p:sp>
        <p:nvSpPr>
          <p:cNvPr id="257" name="Google Shape;257;p59"/>
          <p:cNvSpPr txBox="1">
            <a:spLocks noGrp="1"/>
          </p:cNvSpPr>
          <p:nvPr>
            <p:ph type="title" idx="4"/>
          </p:nvPr>
        </p:nvSpPr>
        <p:spPr>
          <a:xfrm>
            <a:off x="4696225" y="2173904"/>
            <a:ext cx="3941748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Redes sociales y educación:</a:t>
            </a:r>
            <a:br>
              <a:rPr lang="es-ES" sz="2000" dirty="0"/>
            </a:br>
            <a:r>
              <a:rPr lang="es-ES" sz="1600" b="0" dirty="0"/>
              <a:t>crear y publicar contenidos hasta realizar actividades</a:t>
            </a:r>
          </a:p>
        </p:txBody>
      </p:sp>
      <p:sp>
        <p:nvSpPr>
          <p:cNvPr id="260" name="Google Shape;260;p59"/>
          <p:cNvSpPr txBox="1">
            <a:spLocks noGrp="1"/>
          </p:cNvSpPr>
          <p:nvPr>
            <p:ph type="title" idx="6"/>
          </p:nvPr>
        </p:nvSpPr>
        <p:spPr>
          <a:xfrm>
            <a:off x="4713999" y="3752472"/>
            <a:ext cx="382446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Análisis de redes sociales: </a:t>
            </a:r>
            <a:br>
              <a:rPr lang="es" dirty="0"/>
            </a:br>
            <a:r>
              <a:rPr lang="es-ES" sz="1600" b="0" dirty="0"/>
              <a:t>ventajas/desventajas, estrategias, casos de referencia…</a:t>
            </a:r>
            <a:endParaRPr sz="1600" b="0" dirty="0"/>
          </a:p>
        </p:txBody>
      </p:sp>
      <p:sp>
        <p:nvSpPr>
          <p:cNvPr id="262" name="Google Shape;262;p59"/>
          <p:cNvSpPr txBox="1">
            <a:spLocks noGrp="1"/>
          </p:cNvSpPr>
          <p:nvPr>
            <p:ph type="title" idx="8"/>
          </p:nvPr>
        </p:nvSpPr>
        <p:spPr>
          <a:xfrm>
            <a:off x="3400500" y="2174954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1</a:t>
            </a:r>
            <a:endParaRPr dirty="0"/>
          </a:p>
        </p:txBody>
      </p:sp>
      <p:sp>
        <p:nvSpPr>
          <p:cNvPr id="263" name="Google Shape;263;p59"/>
          <p:cNvSpPr txBox="1">
            <a:spLocks noGrp="1"/>
          </p:cNvSpPr>
          <p:nvPr>
            <p:ph type="title" idx="9"/>
          </p:nvPr>
        </p:nvSpPr>
        <p:spPr>
          <a:xfrm>
            <a:off x="3372225" y="3814872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2</a:t>
            </a:r>
            <a:endParaRPr dirty="0"/>
          </a:p>
        </p:txBody>
      </p:sp>
      <p:sp>
        <p:nvSpPr>
          <p:cNvPr id="265" name="Google Shape;265;p59"/>
          <p:cNvSpPr txBox="1">
            <a:spLocks noGrp="1"/>
          </p:cNvSpPr>
          <p:nvPr>
            <p:ph type="title" idx="6"/>
          </p:nvPr>
        </p:nvSpPr>
        <p:spPr>
          <a:xfrm>
            <a:off x="4696225" y="5375486"/>
            <a:ext cx="381746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Construye tu propio entorno profesional:</a:t>
            </a:r>
            <a:br>
              <a:rPr lang="es-ES" dirty="0"/>
            </a:br>
            <a:r>
              <a:rPr lang="es-ES" sz="1600" b="0" dirty="0"/>
              <a:t>YouTube, Instagram, </a:t>
            </a:r>
            <a:r>
              <a:rPr lang="es-ES" sz="1600" b="0" dirty="0" err="1"/>
              <a:t>Twich</a:t>
            </a:r>
            <a:r>
              <a:rPr lang="es-ES" sz="1600" b="0" dirty="0"/>
              <a:t> y </a:t>
            </a:r>
            <a:r>
              <a:rPr lang="es-ES" sz="1600" b="0" dirty="0" err="1"/>
              <a:t>TikTok</a:t>
            </a:r>
            <a:endParaRPr lang="es-ES" sz="1600" b="0" dirty="0"/>
          </a:p>
        </p:txBody>
      </p:sp>
      <p:sp>
        <p:nvSpPr>
          <p:cNvPr id="266" name="Google Shape;266;p59"/>
          <p:cNvSpPr txBox="1">
            <a:spLocks noGrp="1"/>
          </p:cNvSpPr>
          <p:nvPr>
            <p:ph type="title" idx="9"/>
          </p:nvPr>
        </p:nvSpPr>
        <p:spPr>
          <a:xfrm>
            <a:off x="3372225" y="539134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3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8"/>
          <p:cNvSpPr/>
          <p:nvPr/>
        </p:nvSpPr>
        <p:spPr>
          <a:xfrm>
            <a:off x="406950" y="555000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8"/>
          <p:cNvSpPr txBox="1">
            <a:spLocks noGrp="1"/>
          </p:cNvSpPr>
          <p:nvPr>
            <p:ph type="ctrTitle"/>
          </p:nvPr>
        </p:nvSpPr>
        <p:spPr>
          <a:xfrm>
            <a:off x="1603625" y="2401725"/>
            <a:ext cx="6205200" cy="11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800"/>
              <a:t>¡Muchas gracias!</a:t>
            </a:r>
            <a:endParaRPr sz="4800" i="1">
              <a:solidFill>
                <a:srgbClr val="434343"/>
              </a:solidFill>
            </a:endParaRPr>
          </a:p>
        </p:txBody>
      </p:sp>
      <p:sp>
        <p:nvSpPr>
          <p:cNvPr id="735" name="Google Shape;735;p88"/>
          <p:cNvSpPr txBox="1"/>
          <p:nvPr/>
        </p:nvSpPr>
        <p:spPr>
          <a:xfrm>
            <a:off x="1851544" y="3844415"/>
            <a:ext cx="5475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  <a:highlight>
                  <a:srgbClr val="FFFFFF"/>
                </a:highlight>
              </a:rPr>
              <a:t>#WEBINARSUNIA </a:t>
            </a:r>
            <a:endParaRPr sz="2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434343"/>
                </a:solidFill>
                <a:highlight>
                  <a:srgbClr val="FFFFFF"/>
                </a:highlight>
              </a:rPr>
              <a:t>@UNIAINNOVA @UNIAUNIVERSIDAD</a:t>
            </a:r>
            <a:endParaRPr sz="20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9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9"/>
          <p:cNvSpPr txBox="1">
            <a:spLocks noGrp="1"/>
          </p:cNvSpPr>
          <p:nvPr>
            <p:ph type="title"/>
          </p:nvPr>
        </p:nvSpPr>
        <p:spPr>
          <a:xfrm>
            <a:off x="2789300" y="794667"/>
            <a:ext cx="3498600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Créditos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742" name="Google Shape;742;p89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3" name="Google Shape;743;p89"/>
          <p:cNvGrpSpPr/>
          <p:nvPr/>
        </p:nvGrpSpPr>
        <p:grpSpPr>
          <a:xfrm>
            <a:off x="1106146" y="3219238"/>
            <a:ext cx="6815050" cy="884100"/>
            <a:chOff x="1106146" y="3524038"/>
            <a:chExt cx="6815050" cy="884100"/>
          </a:xfrm>
        </p:grpSpPr>
        <p:grpSp>
          <p:nvGrpSpPr>
            <p:cNvPr id="744" name="Google Shape;744;p89"/>
            <p:cNvGrpSpPr/>
            <p:nvPr/>
          </p:nvGrpSpPr>
          <p:grpSpPr>
            <a:xfrm>
              <a:off x="5521733" y="3524038"/>
              <a:ext cx="927600" cy="884100"/>
              <a:chOff x="3668942" y="4493813"/>
              <a:chExt cx="927600" cy="884100"/>
            </a:xfrm>
          </p:grpSpPr>
          <p:sp>
            <p:nvSpPr>
              <p:cNvPr id="745" name="Google Shape;745;p89"/>
              <p:cNvSpPr/>
              <p:nvPr/>
            </p:nvSpPr>
            <p:spPr>
              <a:xfrm>
                <a:off x="3668942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D6D64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6" name="Google Shape;746;p89"/>
              <p:cNvSpPr txBox="1"/>
              <p:nvPr/>
            </p:nvSpPr>
            <p:spPr>
              <a:xfrm>
                <a:off x="3668942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#d6d64d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47" name="Google Shape;747;p89"/>
            <p:cNvGrpSpPr/>
            <p:nvPr/>
          </p:nvGrpSpPr>
          <p:grpSpPr>
            <a:xfrm>
              <a:off x="2578008" y="3524038"/>
              <a:ext cx="927600" cy="884100"/>
              <a:chOff x="2424283" y="4493813"/>
              <a:chExt cx="927600" cy="884100"/>
            </a:xfrm>
          </p:grpSpPr>
          <p:sp>
            <p:nvSpPr>
              <p:cNvPr id="748" name="Google Shape;748;p89"/>
              <p:cNvSpPr/>
              <p:nvPr/>
            </p:nvSpPr>
            <p:spPr>
              <a:xfrm>
                <a:off x="2424283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9" name="Google Shape;749;p89"/>
              <p:cNvSpPr txBox="1"/>
              <p:nvPr/>
            </p:nvSpPr>
            <p:spPr>
              <a:xfrm>
                <a:off x="2424283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#999999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50" name="Google Shape;750;p89"/>
            <p:cNvGrpSpPr/>
            <p:nvPr/>
          </p:nvGrpSpPr>
          <p:grpSpPr>
            <a:xfrm>
              <a:off x="1106145" y="3524038"/>
              <a:ext cx="927600" cy="884100"/>
              <a:chOff x="1179625" y="4493813"/>
              <a:chExt cx="927600" cy="884100"/>
            </a:xfrm>
          </p:grpSpPr>
          <p:sp>
            <p:nvSpPr>
              <p:cNvPr id="751" name="Google Shape;751;p89"/>
              <p:cNvSpPr/>
              <p:nvPr/>
            </p:nvSpPr>
            <p:spPr>
              <a:xfrm>
                <a:off x="1179625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43434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2" name="Google Shape;752;p89"/>
              <p:cNvSpPr txBox="1"/>
              <p:nvPr/>
            </p:nvSpPr>
            <p:spPr>
              <a:xfrm>
                <a:off x="1179625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FFFFFF"/>
                    </a:solidFill>
                  </a:rPr>
                  <a:t>#434343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53" name="Google Shape;753;p89"/>
            <p:cNvGrpSpPr/>
            <p:nvPr/>
          </p:nvGrpSpPr>
          <p:grpSpPr>
            <a:xfrm>
              <a:off x="6993595" y="3524038"/>
              <a:ext cx="927600" cy="884100"/>
              <a:chOff x="4913600" y="4493813"/>
              <a:chExt cx="927600" cy="884100"/>
            </a:xfrm>
          </p:grpSpPr>
          <p:sp>
            <p:nvSpPr>
              <p:cNvPr id="754" name="Google Shape;754;p89"/>
              <p:cNvSpPr/>
              <p:nvPr/>
            </p:nvSpPr>
            <p:spPr>
              <a:xfrm>
                <a:off x="4913600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F6FF8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5" name="Google Shape;755;p89"/>
              <p:cNvSpPr txBox="1"/>
              <p:nvPr/>
            </p:nvSpPr>
            <p:spPr>
              <a:xfrm>
                <a:off x="4913600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#f6ff87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56" name="Google Shape;756;p89"/>
            <p:cNvGrpSpPr/>
            <p:nvPr/>
          </p:nvGrpSpPr>
          <p:grpSpPr>
            <a:xfrm>
              <a:off x="4049870" y="3524038"/>
              <a:ext cx="927600" cy="884100"/>
              <a:chOff x="3668942" y="4493813"/>
              <a:chExt cx="927600" cy="884100"/>
            </a:xfrm>
          </p:grpSpPr>
          <p:sp>
            <p:nvSpPr>
              <p:cNvPr id="757" name="Google Shape;757;p89"/>
              <p:cNvSpPr/>
              <p:nvPr/>
            </p:nvSpPr>
            <p:spPr>
              <a:xfrm>
                <a:off x="3668942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93C01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8" name="Google Shape;758;p89"/>
              <p:cNvSpPr txBox="1"/>
              <p:nvPr/>
            </p:nvSpPr>
            <p:spPr>
              <a:xfrm>
                <a:off x="3668942" y="4677905"/>
                <a:ext cx="927600" cy="516000"/>
              </a:xfrm>
              <a:prstGeom prst="rect">
                <a:avLst/>
              </a:prstGeom>
              <a:solidFill>
                <a:srgbClr val="93C0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dirty="0">
                    <a:solidFill>
                      <a:srgbClr val="434343"/>
                    </a:solidFill>
                  </a:rPr>
                  <a:t>#93c01f</a:t>
                </a:r>
                <a:endParaRPr sz="1000" dirty="0"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759" name="Google Shape;759;p89"/>
          <p:cNvSpPr txBox="1">
            <a:spLocks noGrp="1"/>
          </p:cNvSpPr>
          <p:nvPr>
            <p:ph type="body" idx="1"/>
          </p:nvPr>
        </p:nvSpPr>
        <p:spPr>
          <a:xfrm>
            <a:off x="803100" y="1783375"/>
            <a:ext cx="75378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66666"/>
                </a:solidFill>
                <a:highlight>
                  <a:schemeClr val="lt1"/>
                </a:highlight>
              </a:rPr>
              <a:t>Presentación diseñada a partir de plantilla adaptada de </a:t>
            </a:r>
            <a:r>
              <a:rPr lang="es" u="sng" dirty="0">
                <a:solidFill>
                  <a:srgbClr val="666666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dirty="0"/>
              <a:t>, </a:t>
            </a:r>
            <a:r>
              <a:rPr lang="es" dirty="0">
                <a:solidFill>
                  <a:srgbClr val="666666"/>
                </a:solidFill>
                <a:highlight>
                  <a:schemeClr val="lt1"/>
                </a:highlight>
              </a:rPr>
              <a:t>con</a:t>
            </a:r>
            <a:r>
              <a:rPr lang="es" dirty="0"/>
              <a:t> </a:t>
            </a:r>
            <a:r>
              <a:rPr lang="es" dirty="0">
                <a:solidFill>
                  <a:srgbClr val="666666"/>
                </a:solidFill>
                <a:highlight>
                  <a:schemeClr val="lt1"/>
                </a:highlight>
              </a:rPr>
              <a:t>iconos</a:t>
            </a:r>
            <a:r>
              <a:rPr lang="es" dirty="0"/>
              <a:t> </a:t>
            </a:r>
            <a:r>
              <a:rPr lang="es" dirty="0">
                <a:solidFill>
                  <a:srgbClr val="666666"/>
                </a:solidFill>
                <a:highlight>
                  <a:schemeClr val="lt1"/>
                </a:highlight>
              </a:rPr>
              <a:t>de</a:t>
            </a:r>
            <a:r>
              <a:rPr lang="es" dirty="0"/>
              <a:t> </a:t>
            </a:r>
            <a:r>
              <a:rPr lang="es" u="sng" dirty="0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dirty="0">
                <a:solidFill>
                  <a:srgbClr val="666666"/>
                </a:solidFill>
              </a:rPr>
              <a:t> e imágenes e infografías de </a:t>
            </a:r>
            <a:r>
              <a:rPr lang="es" u="sng" dirty="0">
                <a:solidFill>
                  <a:srgbClr val="66666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u="sng" dirty="0">
                <a:solidFill>
                  <a:srgbClr val="666666"/>
                </a:solidFill>
              </a:rPr>
              <a:t> y Pixabay.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66666"/>
                </a:solidFill>
              </a:rPr>
              <a:t>Fuentes usadas: Arial 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66666"/>
                </a:solidFill>
              </a:rPr>
              <a:t>Colores usados: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760" name="Google Shape;760;p89"/>
          <p:cNvSpPr txBox="1">
            <a:spLocks noGrp="1"/>
          </p:cNvSpPr>
          <p:nvPr>
            <p:ph type="body" idx="1"/>
          </p:nvPr>
        </p:nvSpPr>
        <p:spPr>
          <a:xfrm>
            <a:off x="879300" y="5010150"/>
            <a:ext cx="7537800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Contenido publicado bajo licencia Creative Commons: Reconocimiento-NoComercial-SinObraDerivada 4.0 Internacional (CC BY-NC-ND 4.0)</a:t>
            </a: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</p:txBody>
      </p:sp>
      <p:pic>
        <p:nvPicPr>
          <p:cNvPr id="761" name="Google Shape;761;p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8725" y="4774348"/>
            <a:ext cx="668151" cy="2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0"/>
          <p:cNvSpPr/>
          <p:nvPr/>
        </p:nvSpPr>
        <p:spPr>
          <a:xfrm>
            <a:off x="1430400" y="871800"/>
            <a:ext cx="6283200" cy="51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subTitle" idx="1"/>
          </p:nvPr>
        </p:nvSpPr>
        <p:spPr>
          <a:xfrm>
            <a:off x="1629052" y="2775233"/>
            <a:ext cx="5885895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Conocer la importancia de la comunicación dentro del mundo educativo.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Aprender a compartir recursos educativos en la red en diferentes formatos y espacios digitales.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Seleccionar las redes sociales más adecuadas para crear tu rol como docente virtual y poder ser autónomo en el seguimiento y mejora de tu presencia en redes.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Conocer y analizar las herramientas digitales a nuestro alcance para la creación de contenidos.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Promover el diseño y desarrollo de su propio canal de contenidos audiovisuales con carácter pedagógico.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00" dirty="0"/>
          </a:p>
        </p:txBody>
      </p:sp>
      <p:sp>
        <p:nvSpPr>
          <p:cNvPr id="273" name="Google Shape;273;p60"/>
          <p:cNvSpPr txBox="1">
            <a:spLocks noGrp="1"/>
          </p:cNvSpPr>
          <p:nvPr>
            <p:ph type="title"/>
          </p:nvPr>
        </p:nvSpPr>
        <p:spPr>
          <a:xfrm>
            <a:off x="2675900" y="1626681"/>
            <a:ext cx="3926100" cy="16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600" dirty="0"/>
              <a:t>Objetivos</a:t>
            </a:r>
            <a:endParaRPr sz="3600" b="1" dirty="0"/>
          </a:p>
        </p:txBody>
      </p:sp>
      <p:sp>
        <p:nvSpPr>
          <p:cNvPr id="274" name="Google Shape;274;p60"/>
          <p:cNvSpPr/>
          <p:nvPr/>
        </p:nvSpPr>
        <p:spPr>
          <a:xfrm>
            <a:off x="1134775" y="1828600"/>
            <a:ext cx="1442700" cy="5319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434343"/>
                </a:solidFill>
              </a:rPr>
              <a:t>1. Redes </a:t>
            </a:r>
            <a:r>
              <a:rPr lang="es-ES" sz="2800" dirty="0">
                <a:solidFill>
                  <a:srgbClr val="434343"/>
                </a:solidFill>
              </a:rPr>
              <a:t>sociales</a:t>
            </a:r>
            <a:r>
              <a:rPr lang="en-US" sz="2800" dirty="0">
                <a:solidFill>
                  <a:srgbClr val="434343"/>
                </a:solidFill>
              </a:rPr>
              <a:t> y </a:t>
            </a:r>
            <a:r>
              <a:rPr lang="es-ES" sz="2800" dirty="0">
                <a:solidFill>
                  <a:srgbClr val="434343"/>
                </a:solidFill>
              </a:rPr>
              <a:t>educación</a:t>
            </a:r>
            <a:endParaRPr lang="en-US" sz="2800" dirty="0">
              <a:solidFill>
                <a:srgbClr val="434343"/>
              </a:solidFill>
            </a:endParaRPr>
          </a:p>
        </p:txBody>
      </p:sp>
      <p:pic>
        <p:nvPicPr>
          <p:cNvPr id="8" name="Imagen 6" descr="Imagen que contiene texto, señal, camiseta&#10;&#10;Descripción generada automáticamente">
            <a:extLst>
              <a:ext uri="{FF2B5EF4-FFF2-40B4-BE49-F238E27FC236}">
                <a16:creationId xmlns:a16="http://schemas.microsoft.com/office/drawing/2014/main" id="{5C9F07AF-D312-43BF-B533-D1FA6699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56" y="4067124"/>
            <a:ext cx="4355104" cy="21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332;p67">
            <a:extLst>
              <a:ext uri="{FF2B5EF4-FFF2-40B4-BE49-F238E27FC236}">
                <a16:creationId xmlns:a16="http://schemas.microsoft.com/office/drawing/2014/main" id="{7F64506E-3179-481F-81F5-66B6EA6A5CD8}"/>
              </a:ext>
            </a:extLst>
          </p:cNvPr>
          <p:cNvSpPr txBox="1">
            <a:spLocks/>
          </p:cNvSpPr>
          <p:nvPr/>
        </p:nvSpPr>
        <p:spPr>
          <a:xfrm>
            <a:off x="7412385" y="5881049"/>
            <a:ext cx="1181199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 err="1">
                <a:solidFill>
                  <a:schemeClr val="bg2"/>
                </a:solidFill>
              </a:rPr>
              <a:t>Pixabay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67"/>
          <p:cNvSpPr txBox="1">
            <a:spLocks noGrp="1"/>
          </p:cNvSpPr>
          <p:nvPr>
            <p:ph type="title"/>
          </p:nvPr>
        </p:nvSpPr>
        <p:spPr>
          <a:xfrm>
            <a:off x="-11850" y="96090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¿Por qué utilizar las redes sociales?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332" name="Google Shape;332;p67"/>
          <p:cNvSpPr txBox="1">
            <a:spLocks noGrp="1"/>
          </p:cNvSpPr>
          <p:nvPr>
            <p:ph type="ctrTitle" idx="2"/>
          </p:nvPr>
        </p:nvSpPr>
        <p:spPr>
          <a:xfrm>
            <a:off x="763010" y="2019206"/>
            <a:ext cx="2113501" cy="10333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MARCA PERSONAL</a:t>
            </a:r>
            <a:endParaRPr sz="2000" dirty="0"/>
          </a:p>
        </p:txBody>
      </p:sp>
      <p:sp>
        <p:nvSpPr>
          <p:cNvPr id="334" name="Google Shape;334;p67"/>
          <p:cNvSpPr txBox="1">
            <a:spLocks noGrp="1"/>
          </p:cNvSpPr>
          <p:nvPr>
            <p:ph type="ctrTitle" idx="3"/>
          </p:nvPr>
        </p:nvSpPr>
        <p:spPr>
          <a:xfrm>
            <a:off x="3024711" y="2456911"/>
            <a:ext cx="2801984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" sz="2000" dirty="0"/>
              <a:t>ENTORNO PERSONAL DE APRENDIZAJE </a:t>
            </a:r>
            <a:endParaRPr sz="2000" dirty="0"/>
          </a:p>
        </p:txBody>
      </p:sp>
      <p:sp>
        <p:nvSpPr>
          <p:cNvPr id="336" name="Google Shape;336;p67"/>
          <p:cNvSpPr txBox="1">
            <a:spLocks noGrp="1"/>
          </p:cNvSpPr>
          <p:nvPr>
            <p:ph type="ctrTitle" idx="5"/>
          </p:nvPr>
        </p:nvSpPr>
        <p:spPr>
          <a:xfrm>
            <a:off x="6037052" y="2341514"/>
            <a:ext cx="2514145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HERRAMIENTA EDUCATIVA</a:t>
            </a:r>
            <a:endParaRPr sz="2000" dirty="0"/>
          </a:p>
        </p:txBody>
      </p:sp>
      <p:cxnSp>
        <p:nvCxnSpPr>
          <p:cNvPr id="338" name="Google Shape;338;p67"/>
          <p:cNvCxnSpPr>
            <a:cxnSpLocks/>
          </p:cNvCxnSpPr>
          <p:nvPr/>
        </p:nvCxnSpPr>
        <p:spPr>
          <a:xfrm>
            <a:off x="3024711" y="2183907"/>
            <a:ext cx="0" cy="2973593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67"/>
          <p:cNvCxnSpPr>
            <a:cxnSpLocks/>
          </p:cNvCxnSpPr>
          <p:nvPr/>
        </p:nvCxnSpPr>
        <p:spPr>
          <a:xfrm>
            <a:off x="5925154" y="2183907"/>
            <a:ext cx="11278" cy="2973593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Google Shape;5597;p97">
            <a:extLst>
              <a:ext uri="{FF2B5EF4-FFF2-40B4-BE49-F238E27FC236}">
                <a16:creationId xmlns:a16="http://schemas.microsoft.com/office/drawing/2014/main" id="{46D697A2-1A55-47FA-8E90-1DE239D2D5B8}"/>
              </a:ext>
            </a:extLst>
          </p:cNvPr>
          <p:cNvGrpSpPr/>
          <p:nvPr/>
        </p:nvGrpSpPr>
        <p:grpSpPr>
          <a:xfrm>
            <a:off x="1133222" y="3720973"/>
            <a:ext cx="1500733" cy="1319393"/>
            <a:chOff x="-64401400" y="1914475"/>
            <a:chExt cx="319000" cy="317275"/>
          </a:xfrm>
          <a:solidFill>
            <a:srgbClr val="93C01F"/>
          </a:solidFill>
        </p:grpSpPr>
        <p:sp>
          <p:nvSpPr>
            <p:cNvPr id="13" name="Google Shape;5598;p97">
              <a:extLst>
                <a:ext uri="{FF2B5EF4-FFF2-40B4-BE49-F238E27FC236}">
                  <a16:creationId xmlns:a16="http://schemas.microsoft.com/office/drawing/2014/main" id="{6BDE3E76-207B-4B3E-8FEB-548AA23F9ABA}"/>
                </a:ext>
              </a:extLst>
            </p:cNvPr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99;p97">
              <a:extLst>
                <a:ext uri="{FF2B5EF4-FFF2-40B4-BE49-F238E27FC236}">
                  <a16:creationId xmlns:a16="http://schemas.microsoft.com/office/drawing/2014/main" id="{8441920B-350E-4F4A-86A3-A25003EDEEE9}"/>
                </a:ext>
              </a:extLst>
            </p:cNvPr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00;p97">
              <a:extLst>
                <a:ext uri="{FF2B5EF4-FFF2-40B4-BE49-F238E27FC236}">
                  <a16:creationId xmlns:a16="http://schemas.microsoft.com/office/drawing/2014/main" id="{480626F7-3FA6-4016-946A-752FA4290C55}"/>
                </a:ext>
              </a:extLst>
            </p:cNvPr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8913;p104">
            <a:extLst>
              <a:ext uri="{FF2B5EF4-FFF2-40B4-BE49-F238E27FC236}">
                <a16:creationId xmlns:a16="http://schemas.microsoft.com/office/drawing/2014/main" id="{9FCE1DAA-5560-43D8-BEBB-A486412ABA90}"/>
              </a:ext>
            </a:extLst>
          </p:cNvPr>
          <p:cNvGrpSpPr/>
          <p:nvPr/>
        </p:nvGrpSpPr>
        <p:grpSpPr>
          <a:xfrm>
            <a:off x="3789926" y="3695764"/>
            <a:ext cx="1572023" cy="1389364"/>
            <a:chOff x="-13077450" y="3647075"/>
            <a:chExt cx="356025" cy="352750"/>
          </a:xfrm>
          <a:solidFill>
            <a:srgbClr val="93C01F"/>
          </a:solidFill>
        </p:grpSpPr>
        <p:sp>
          <p:nvSpPr>
            <p:cNvPr id="25" name="Google Shape;8914;p104">
              <a:extLst>
                <a:ext uri="{FF2B5EF4-FFF2-40B4-BE49-F238E27FC236}">
                  <a16:creationId xmlns:a16="http://schemas.microsoft.com/office/drawing/2014/main" id="{91268B15-E363-4846-A432-EB2D807EC544}"/>
                </a:ext>
              </a:extLst>
            </p:cNvPr>
            <p:cNvSpPr/>
            <p:nvPr/>
          </p:nvSpPr>
          <p:spPr>
            <a:xfrm>
              <a:off x="-13014450" y="3708500"/>
              <a:ext cx="104000" cy="145750"/>
            </a:xfrm>
            <a:custGeom>
              <a:avLst/>
              <a:gdLst/>
              <a:ahLst/>
              <a:cxnLst/>
              <a:rect l="l" t="t" r="r" b="b"/>
              <a:pathLst>
                <a:path w="4160" h="5830" extrusionOk="0">
                  <a:moveTo>
                    <a:pt x="2899" y="820"/>
                  </a:moveTo>
                  <a:cubicBezTo>
                    <a:pt x="3151" y="820"/>
                    <a:pt x="3309" y="1041"/>
                    <a:pt x="3309" y="1261"/>
                  </a:cubicBezTo>
                  <a:cubicBezTo>
                    <a:pt x="3309" y="1513"/>
                    <a:pt x="3088" y="1671"/>
                    <a:pt x="2899" y="1671"/>
                  </a:cubicBezTo>
                  <a:lnTo>
                    <a:pt x="1198" y="1671"/>
                  </a:lnTo>
                  <a:cubicBezTo>
                    <a:pt x="977" y="1671"/>
                    <a:pt x="788" y="1482"/>
                    <a:pt x="788" y="1261"/>
                  </a:cubicBezTo>
                  <a:cubicBezTo>
                    <a:pt x="788" y="1041"/>
                    <a:pt x="977" y="820"/>
                    <a:pt x="1198" y="820"/>
                  </a:cubicBezTo>
                  <a:close/>
                  <a:moveTo>
                    <a:pt x="2899" y="2490"/>
                  </a:moveTo>
                  <a:cubicBezTo>
                    <a:pt x="3151" y="2490"/>
                    <a:pt x="3309" y="2679"/>
                    <a:pt x="3309" y="2868"/>
                  </a:cubicBezTo>
                  <a:cubicBezTo>
                    <a:pt x="3309" y="3151"/>
                    <a:pt x="3088" y="3309"/>
                    <a:pt x="2899" y="3309"/>
                  </a:cubicBezTo>
                  <a:lnTo>
                    <a:pt x="1198" y="3309"/>
                  </a:lnTo>
                  <a:cubicBezTo>
                    <a:pt x="977" y="3309"/>
                    <a:pt x="788" y="3120"/>
                    <a:pt x="788" y="2868"/>
                  </a:cubicBezTo>
                  <a:cubicBezTo>
                    <a:pt x="788" y="2647"/>
                    <a:pt x="977" y="2490"/>
                    <a:pt x="1198" y="2490"/>
                  </a:cubicBezTo>
                  <a:close/>
                  <a:moveTo>
                    <a:pt x="2899" y="4191"/>
                  </a:moveTo>
                  <a:cubicBezTo>
                    <a:pt x="3151" y="4191"/>
                    <a:pt x="3309" y="4380"/>
                    <a:pt x="3309" y="4632"/>
                  </a:cubicBezTo>
                  <a:cubicBezTo>
                    <a:pt x="3309" y="4821"/>
                    <a:pt x="3088" y="5010"/>
                    <a:pt x="2899" y="5010"/>
                  </a:cubicBezTo>
                  <a:lnTo>
                    <a:pt x="1198" y="5010"/>
                  </a:lnTo>
                  <a:cubicBezTo>
                    <a:pt x="977" y="5010"/>
                    <a:pt x="788" y="4821"/>
                    <a:pt x="788" y="4632"/>
                  </a:cubicBezTo>
                  <a:cubicBezTo>
                    <a:pt x="788" y="4380"/>
                    <a:pt x="977" y="4191"/>
                    <a:pt x="1198" y="4191"/>
                  </a:cubicBezTo>
                  <a:close/>
                  <a:moveTo>
                    <a:pt x="1" y="1"/>
                  </a:moveTo>
                  <a:lnTo>
                    <a:pt x="1" y="5829"/>
                  </a:lnTo>
                  <a:lnTo>
                    <a:pt x="4159" y="5829"/>
                  </a:lnTo>
                  <a:lnTo>
                    <a:pt x="4159" y="1261"/>
                  </a:lnTo>
                  <a:cubicBezTo>
                    <a:pt x="4128" y="600"/>
                    <a:pt x="3561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915;p104">
              <a:extLst>
                <a:ext uri="{FF2B5EF4-FFF2-40B4-BE49-F238E27FC236}">
                  <a16:creationId xmlns:a16="http://schemas.microsoft.com/office/drawing/2014/main" id="{7933238E-8F37-4BAC-AED4-A13B54CBDCF4}"/>
                </a:ext>
              </a:extLst>
            </p:cNvPr>
            <p:cNvSpPr/>
            <p:nvPr/>
          </p:nvSpPr>
          <p:spPr>
            <a:xfrm>
              <a:off x="-12890800" y="3708500"/>
              <a:ext cx="104775" cy="145750"/>
            </a:xfrm>
            <a:custGeom>
              <a:avLst/>
              <a:gdLst/>
              <a:ahLst/>
              <a:cxnLst/>
              <a:rect l="l" t="t" r="r" b="b"/>
              <a:pathLst>
                <a:path w="4191" h="5830" extrusionOk="0">
                  <a:moveTo>
                    <a:pt x="2931" y="820"/>
                  </a:moveTo>
                  <a:cubicBezTo>
                    <a:pt x="3151" y="852"/>
                    <a:pt x="3340" y="1041"/>
                    <a:pt x="3340" y="1261"/>
                  </a:cubicBezTo>
                  <a:cubicBezTo>
                    <a:pt x="3340" y="1513"/>
                    <a:pt x="3151" y="1671"/>
                    <a:pt x="2931" y="1671"/>
                  </a:cubicBezTo>
                  <a:lnTo>
                    <a:pt x="1230" y="1671"/>
                  </a:lnTo>
                  <a:cubicBezTo>
                    <a:pt x="1009" y="1671"/>
                    <a:pt x="820" y="1482"/>
                    <a:pt x="820" y="1261"/>
                  </a:cubicBezTo>
                  <a:cubicBezTo>
                    <a:pt x="820" y="1041"/>
                    <a:pt x="1040" y="820"/>
                    <a:pt x="1230" y="820"/>
                  </a:cubicBezTo>
                  <a:close/>
                  <a:moveTo>
                    <a:pt x="2931" y="2490"/>
                  </a:moveTo>
                  <a:cubicBezTo>
                    <a:pt x="3151" y="2490"/>
                    <a:pt x="3340" y="2679"/>
                    <a:pt x="3340" y="2868"/>
                  </a:cubicBezTo>
                  <a:cubicBezTo>
                    <a:pt x="3340" y="3151"/>
                    <a:pt x="3151" y="3309"/>
                    <a:pt x="2931" y="3309"/>
                  </a:cubicBezTo>
                  <a:lnTo>
                    <a:pt x="1230" y="3309"/>
                  </a:lnTo>
                  <a:cubicBezTo>
                    <a:pt x="1009" y="3309"/>
                    <a:pt x="820" y="3120"/>
                    <a:pt x="820" y="2868"/>
                  </a:cubicBezTo>
                  <a:cubicBezTo>
                    <a:pt x="820" y="2647"/>
                    <a:pt x="1040" y="2490"/>
                    <a:pt x="1230" y="2490"/>
                  </a:cubicBezTo>
                  <a:close/>
                  <a:moveTo>
                    <a:pt x="2931" y="4191"/>
                  </a:moveTo>
                  <a:cubicBezTo>
                    <a:pt x="3151" y="4191"/>
                    <a:pt x="3340" y="4380"/>
                    <a:pt x="3340" y="4632"/>
                  </a:cubicBezTo>
                  <a:cubicBezTo>
                    <a:pt x="3340" y="4821"/>
                    <a:pt x="3151" y="5010"/>
                    <a:pt x="2931" y="5010"/>
                  </a:cubicBezTo>
                  <a:lnTo>
                    <a:pt x="1230" y="5010"/>
                  </a:lnTo>
                  <a:cubicBezTo>
                    <a:pt x="1009" y="5010"/>
                    <a:pt x="820" y="4821"/>
                    <a:pt x="820" y="4632"/>
                  </a:cubicBezTo>
                  <a:cubicBezTo>
                    <a:pt x="820" y="4380"/>
                    <a:pt x="1040" y="4191"/>
                    <a:pt x="1230" y="4191"/>
                  </a:cubicBezTo>
                  <a:close/>
                  <a:moveTo>
                    <a:pt x="1261" y="1"/>
                  </a:moveTo>
                  <a:cubicBezTo>
                    <a:pt x="568" y="1"/>
                    <a:pt x="1" y="600"/>
                    <a:pt x="1" y="1261"/>
                  </a:cubicBezTo>
                  <a:lnTo>
                    <a:pt x="1" y="5829"/>
                  </a:lnTo>
                  <a:lnTo>
                    <a:pt x="4191" y="5829"/>
                  </a:lnTo>
                  <a:lnTo>
                    <a:pt x="41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916;p104">
              <a:extLst>
                <a:ext uri="{FF2B5EF4-FFF2-40B4-BE49-F238E27FC236}">
                  <a16:creationId xmlns:a16="http://schemas.microsoft.com/office/drawing/2014/main" id="{C19A56BD-6F94-4896-B4B5-3919D9E794CC}"/>
                </a:ext>
              </a:extLst>
            </p:cNvPr>
            <p:cNvSpPr/>
            <p:nvPr/>
          </p:nvSpPr>
          <p:spPr>
            <a:xfrm>
              <a:off x="-13077450" y="3647075"/>
              <a:ext cx="356025" cy="352750"/>
            </a:xfrm>
            <a:custGeom>
              <a:avLst/>
              <a:gdLst/>
              <a:ahLst/>
              <a:cxnLst/>
              <a:rect l="l" t="t" r="r" b="b"/>
              <a:pathLst>
                <a:path w="14241" h="14110" extrusionOk="0">
                  <a:moveTo>
                    <a:pt x="12130" y="1670"/>
                  </a:moveTo>
                  <a:cubicBezTo>
                    <a:pt x="12350" y="1670"/>
                    <a:pt x="12508" y="1891"/>
                    <a:pt x="12508" y="2080"/>
                  </a:cubicBezTo>
                  <a:lnTo>
                    <a:pt x="12508" y="8727"/>
                  </a:lnTo>
                  <a:lnTo>
                    <a:pt x="12476" y="8727"/>
                  </a:lnTo>
                  <a:cubicBezTo>
                    <a:pt x="12476" y="8979"/>
                    <a:pt x="12287" y="9168"/>
                    <a:pt x="12067" y="9168"/>
                  </a:cubicBezTo>
                  <a:lnTo>
                    <a:pt x="2111" y="9168"/>
                  </a:lnTo>
                  <a:cubicBezTo>
                    <a:pt x="1890" y="9168"/>
                    <a:pt x="1733" y="8979"/>
                    <a:pt x="1733" y="8727"/>
                  </a:cubicBezTo>
                  <a:lnTo>
                    <a:pt x="1733" y="2080"/>
                  </a:lnTo>
                  <a:cubicBezTo>
                    <a:pt x="1733" y="1828"/>
                    <a:pt x="1922" y="1670"/>
                    <a:pt x="2111" y="1670"/>
                  </a:cubicBezTo>
                  <a:lnTo>
                    <a:pt x="5450" y="1670"/>
                  </a:lnTo>
                  <a:cubicBezTo>
                    <a:pt x="6144" y="1670"/>
                    <a:pt x="6711" y="1985"/>
                    <a:pt x="7120" y="2521"/>
                  </a:cubicBezTo>
                  <a:cubicBezTo>
                    <a:pt x="7498" y="1985"/>
                    <a:pt x="8097" y="1670"/>
                    <a:pt x="8790" y="1670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36"/>
                    <a:pt x="0" y="1229"/>
                  </a:cubicBezTo>
                  <a:lnTo>
                    <a:pt x="0" y="9547"/>
                  </a:lnTo>
                  <a:cubicBezTo>
                    <a:pt x="0" y="10240"/>
                    <a:pt x="536" y="10775"/>
                    <a:pt x="1260" y="10775"/>
                  </a:cubicBezTo>
                  <a:lnTo>
                    <a:pt x="6238" y="10775"/>
                  </a:lnTo>
                  <a:lnTo>
                    <a:pt x="4285" y="13422"/>
                  </a:lnTo>
                  <a:cubicBezTo>
                    <a:pt x="4159" y="13611"/>
                    <a:pt x="4159" y="13863"/>
                    <a:pt x="4348" y="14020"/>
                  </a:cubicBezTo>
                  <a:cubicBezTo>
                    <a:pt x="4439" y="14059"/>
                    <a:pt x="4531" y="14082"/>
                    <a:pt x="4617" y="14082"/>
                  </a:cubicBezTo>
                  <a:cubicBezTo>
                    <a:pt x="4740" y="14082"/>
                    <a:pt x="4854" y="14036"/>
                    <a:pt x="4946" y="13926"/>
                  </a:cubicBezTo>
                  <a:lnTo>
                    <a:pt x="6679" y="11594"/>
                  </a:lnTo>
                  <a:lnTo>
                    <a:pt x="6679" y="12855"/>
                  </a:lnTo>
                  <a:cubicBezTo>
                    <a:pt x="6679" y="13107"/>
                    <a:pt x="6900" y="13296"/>
                    <a:pt x="7120" y="13296"/>
                  </a:cubicBezTo>
                  <a:cubicBezTo>
                    <a:pt x="7341" y="13296"/>
                    <a:pt x="7561" y="13107"/>
                    <a:pt x="7561" y="12855"/>
                  </a:cubicBezTo>
                  <a:lnTo>
                    <a:pt x="7561" y="11594"/>
                  </a:lnTo>
                  <a:lnTo>
                    <a:pt x="9294" y="13926"/>
                  </a:lnTo>
                  <a:cubicBezTo>
                    <a:pt x="9352" y="14041"/>
                    <a:pt x="9480" y="14109"/>
                    <a:pt x="9614" y="14109"/>
                  </a:cubicBezTo>
                  <a:cubicBezTo>
                    <a:pt x="9700" y="14109"/>
                    <a:pt x="9788" y="14082"/>
                    <a:pt x="9861" y="14020"/>
                  </a:cubicBezTo>
                  <a:cubicBezTo>
                    <a:pt x="10082" y="13894"/>
                    <a:pt x="10113" y="13611"/>
                    <a:pt x="9956" y="13422"/>
                  </a:cubicBezTo>
                  <a:lnTo>
                    <a:pt x="8002" y="10775"/>
                  </a:lnTo>
                  <a:lnTo>
                    <a:pt x="12980" y="10775"/>
                  </a:lnTo>
                  <a:cubicBezTo>
                    <a:pt x="13673" y="10775"/>
                    <a:pt x="14240" y="10240"/>
                    <a:pt x="14240" y="9547"/>
                  </a:cubicBezTo>
                  <a:lnTo>
                    <a:pt x="14240" y="1229"/>
                  </a:lnTo>
                  <a:cubicBezTo>
                    <a:pt x="14114" y="536"/>
                    <a:pt x="13579" y="1"/>
                    <a:pt x="128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7393;p101">
            <a:extLst>
              <a:ext uri="{FF2B5EF4-FFF2-40B4-BE49-F238E27FC236}">
                <a16:creationId xmlns:a16="http://schemas.microsoft.com/office/drawing/2014/main" id="{E5CACEE1-D32B-4501-8870-B7358F9B3207}"/>
              </a:ext>
            </a:extLst>
          </p:cNvPr>
          <p:cNvGrpSpPr/>
          <p:nvPr/>
        </p:nvGrpSpPr>
        <p:grpSpPr>
          <a:xfrm>
            <a:off x="6694261" y="3684812"/>
            <a:ext cx="1348156" cy="1332328"/>
            <a:chOff x="-31889075" y="2658950"/>
            <a:chExt cx="302475" cy="290775"/>
          </a:xfrm>
          <a:solidFill>
            <a:srgbClr val="93C01F"/>
          </a:solidFill>
        </p:grpSpPr>
        <p:sp>
          <p:nvSpPr>
            <p:cNvPr id="29" name="Google Shape;7394;p101">
              <a:extLst>
                <a:ext uri="{FF2B5EF4-FFF2-40B4-BE49-F238E27FC236}">
                  <a16:creationId xmlns:a16="http://schemas.microsoft.com/office/drawing/2014/main" id="{B9694098-29F9-4695-B9E9-64BDE7F4BEDF}"/>
                </a:ext>
              </a:extLst>
            </p:cNvPr>
            <p:cNvSpPr/>
            <p:nvPr/>
          </p:nvSpPr>
          <p:spPr>
            <a:xfrm>
              <a:off x="-31889075" y="2658950"/>
              <a:ext cx="302475" cy="290775"/>
            </a:xfrm>
            <a:custGeom>
              <a:avLst/>
              <a:gdLst/>
              <a:ahLst/>
              <a:cxnLst/>
              <a:rect l="l" t="t" r="r" b="b"/>
              <a:pathLst>
                <a:path w="12099" h="11631" extrusionOk="0">
                  <a:moveTo>
                    <a:pt x="10555" y="712"/>
                  </a:moveTo>
                  <a:lnTo>
                    <a:pt x="11153" y="1310"/>
                  </a:lnTo>
                  <a:lnTo>
                    <a:pt x="10051" y="3138"/>
                  </a:lnTo>
                  <a:lnTo>
                    <a:pt x="8728" y="1814"/>
                  </a:lnTo>
                  <a:lnTo>
                    <a:pt x="10555" y="712"/>
                  </a:lnTo>
                  <a:close/>
                  <a:moveTo>
                    <a:pt x="8665" y="2696"/>
                  </a:moveTo>
                  <a:lnTo>
                    <a:pt x="9137" y="3169"/>
                  </a:lnTo>
                  <a:lnTo>
                    <a:pt x="7278" y="4996"/>
                  </a:lnTo>
                  <a:lnTo>
                    <a:pt x="6806" y="4524"/>
                  </a:lnTo>
                  <a:lnTo>
                    <a:pt x="8665" y="2696"/>
                  </a:lnTo>
                  <a:close/>
                  <a:moveTo>
                    <a:pt x="3022" y="640"/>
                  </a:moveTo>
                  <a:cubicBezTo>
                    <a:pt x="3549" y="640"/>
                    <a:pt x="4066" y="847"/>
                    <a:pt x="4443" y="1247"/>
                  </a:cubicBezTo>
                  <a:cubicBezTo>
                    <a:pt x="5010" y="1783"/>
                    <a:pt x="5199" y="2602"/>
                    <a:pt x="4915" y="3358"/>
                  </a:cubicBezTo>
                  <a:cubicBezTo>
                    <a:pt x="4884" y="3484"/>
                    <a:pt x="4915" y="3642"/>
                    <a:pt x="5010" y="3705"/>
                  </a:cubicBezTo>
                  <a:lnTo>
                    <a:pt x="8160" y="6855"/>
                  </a:lnTo>
                  <a:cubicBezTo>
                    <a:pt x="8208" y="6926"/>
                    <a:pt x="8308" y="6961"/>
                    <a:pt x="8409" y="6961"/>
                  </a:cubicBezTo>
                  <a:cubicBezTo>
                    <a:pt x="8442" y="6961"/>
                    <a:pt x="8476" y="6957"/>
                    <a:pt x="8507" y="6950"/>
                  </a:cubicBezTo>
                  <a:cubicBezTo>
                    <a:pt x="8741" y="6862"/>
                    <a:pt x="8981" y="6819"/>
                    <a:pt x="9217" y="6819"/>
                  </a:cubicBezTo>
                  <a:cubicBezTo>
                    <a:pt x="9743" y="6819"/>
                    <a:pt x="10248" y="7031"/>
                    <a:pt x="10618" y="7422"/>
                  </a:cubicBezTo>
                  <a:cubicBezTo>
                    <a:pt x="11153" y="7926"/>
                    <a:pt x="11342" y="8682"/>
                    <a:pt x="11153" y="9375"/>
                  </a:cubicBezTo>
                  <a:lnTo>
                    <a:pt x="10240" y="8493"/>
                  </a:lnTo>
                  <a:cubicBezTo>
                    <a:pt x="10035" y="8289"/>
                    <a:pt x="9767" y="8186"/>
                    <a:pt x="9503" y="8186"/>
                  </a:cubicBezTo>
                  <a:cubicBezTo>
                    <a:pt x="9240" y="8186"/>
                    <a:pt x="8980" y="8289"/>
                    <a:pt x="8791" y="8493"/>
                  </a:cubicBezTo>
                  <a:cubicBezTo>
                    <a:pt x="8381" y="8871"/>
                    <a:pt x="8381" y="9533"/>
                    <a:pt x="8791" y="9943"/>
                  </a:cubicBezTo>
                  <a:lnTo>
                    <a:pt x="9673" y="10856"/>
                  </a:lnTo>
                  <a:cubicBezTo>
                    <a:pt x="9498" y="10904"/>
                    <a:pt x="9318" y="10928"/>
                    <a:pt x="9140" y="10928"/>
                  </a:cubicBezTo>
                  <a:cubicBezTo>
                    <a:pt x="8614" y="10928"/>
                    <a:pt x="8096" y="10721"/>
                    <a:pt x="7719" y="10321"/>
                  </a:cubicBezTo>
                  <a:cubicBezTo>
                    <a:pt x="7152" y="9785"/>
                    <a:pt x="6963" y="8966"/>
                    <a:pt x="7247" y="8210"/>
                  </a:cubicBezTo>
                  <a:cubicBezTo>
                    <a:pt x="7278" y="8084"/>
                    <a:pt x="7247" y="7926"/>
                    <a:pt x="7152" y="7863"/>
                  </a:cubicBezTo>
                  <a:lnTo>
                    <a:pt x="4002" y="4713"/>
                  </a:lnTo>
                  <a:cubicBezTo>
                    <a:pt x="3960" y="4629"/>
                    <a:pt x="3876" y="4587"/>
                    <a:pt x="3787" y="4587"/>
                  </a:cubicBezTo>
                  <a:cubicBezTo>
                    <a:pt x="3743" y="4587"/>
                    <a:pt x="3697" y="4597"/>
                    <a:pt x="3655" y="4618"/>
                  </a:cubicBezTo>
                  <a:cubicBezTo>
                    <a:pt x="3421" y="4706"/>
                    <a:pt x="3181" y="4749"/>
                    <a:pt x="2945" y="4749"/>
                  </a:cubicBezTo>
                  <a:cubicBezTo>
                    <a:pt x="2419" y="4749"/>
                    <a:pt x="1914" y="4537"/>
                    <a:pt x="1544" y="4146"/>
                  </a:cubicBezTo>
                  <a:cubicBezTo>
                    <a:pt x="1009" y="3642"/>
                    <a:pt x="820" y="2885"/>
                    <a:pt x="1009" y="2192"/>
                  </a:cubicBezTo>
                  <a:lnTo>
                    <a:pt x="1009" y="2192"/>
                  </a:lnTo>
                  <a:lnTo>
                    <a:pt x="1922" y="3075"/>
                  </a:lnTo>
                  <a:cubicBezTo>
                    <a:pt x="2127" y="3279"/>
                    <a:pt x="2395" y="3382"/>
                    <a:pt x="2659" y="3382"/>
                  </a:cubicBezTo>
                  <a:cubicBezTo>
                    <a:pt x="2923" y="3382"/>
                    <a:pt x="3183" y="3279"/>
                    <a:pt x="3372" y="3075"/>
                  </a:cubicBezTo>
                  <a:cubicBezTo>
                    <a:pt x="3781" y="2696"/>
                    <a:pt x="3781" y="2035"/>
                    <a:pt x="3372" y="1625"/>
                  </a:cubicBezTo>
                  <a:lnTo>
                    <a:pt x="2490" y="712"/>
                  </a:lnTo>
                  <a:cubicBezTo>
                    <a:pt x="2665" y="664"/>
                    <a:pt x="2844" y="640"/>
                    <a:pt x="3022" y="640"/>
                  </a:cubicBezTo>
                  <a:close/>
                  <a:moveTo>
                    <a:pt x="4380" y="6036"/>
                  </a:moveTo>
                  <a:lnTo>
                    <a:pt x="5829" y="7485"/>
                  </a:lnTo>
                  <a:lnTo>
                    <a:pt x="2679" y="10636"/>
                  </a:lnTo>
                  <a:cubicBezTo>
                    <a:pt x="2474" y="10840"/>
                    <a:pt x="2206" y="10943"/>
                    <a:pt x="1942" y="10943"/>
                  </a:cubicBezTo>
                  <a:cubicBezTo>
                    <a:pt x="1678" y="10943"/>
                    <a:pt x="1418" y="10840"/>
                    <a:pt x="1229" y="10636"/>
                  </a:cubicBezTo>
                  <a:cubicBezTo>
                    <a:pt x="820" y="10226"/>
                    <a:pt x="820" y="9596"/>
                    <a:pt x="1229" y="9186"/>
                  </a:cubicBezTo>
                  <a:lnTo>
                    <a:pt x="4380" y="6036"/>
                  </a:lnTo>
                  <a:close/>
                  <a:moveTo>
                    <a:pt x="2915" y="1"/>
                  </a:moveTo>
                  <a:cubicBezTo>
                    <a:pt x="2465" y="1"/>
                    <a:pt x="2014" y="112"/>
                    <a:pt x="1607" y="334"/>
                  </a:cubicBezTo>
                  <a:cubicBezTo>
                    <a:pt x="1544" y="365"/>
                    <a:pt x="1450" y="491"/>
                    <a:pt x="1450" y="554"/>
                  </a:cubicBezTo>
                  <a:cubicBezTo>
                    <a:pt x="1450" y="680"/>
                    <a:pt x="1481" y="775"/>
                    <a:pt x="1544" y="838"/>
                  </a:cubicBezTo>
                  <a:lnTo>
                    <a:pt x="2836" y="2129"/>
                  </a:lnTo>
                  <a:cubicBezTo>
                    <a:pt x="2962" y="2255"/>
                    <a:pt x="2962" y="2507"/>
                    <a:pt x="2836" y="2602"/>
                  </a:cubicBezTo>
                  <a:cubicBezTo>
                    <a:pt x="2773" y="2665"/>
                    <a:pt x="2686" y="2696"/>
                    <a:pt x="2600" y="2696"/>
                  </a:cubicBezTo>
                  <a:cubicBezTo>
                    <a:pt x="2513" y="2696"/>
                    <a:pt x="2427" y="2665"/>
                    <a:pt x="2364" y="2602"/>
                  </a:cubicBezTo>
                  <a:lnTo>
                    <a:pt x="1072" y="1310"/>
                  </a:lnTo>
                  <a:cubicBezTo>
                    <a:pt x="1001" y="1239"/>
                    <a:pt x="912" y="1204"/>
                    <a:pt x="846" y="1204"/>
                  </a:cubicBezTo>
                  <a:cubicBezTo>
                    <a:pt x="824" y="1204"/>
                    <a:pt x="804" y="1208"/>
                    <a:pt x="788" y="1216"/>
                  </a:cubicBezTo>
                  <a:cubicBezTo>
                    <a:pt x="662" y="1216"/>
                    <a:pt x="599" y="1310"/>
                    <a:pt x="536" y="1373"/>
                  </a:cubicBezTo>
                  <a:cubicBezTo>
                    <a:pt x="1" y="2413"/>
                    <a:pt x="127" y="3736"/>
                    <a:pt x="1009" y="4618"/>
                  </a:cubicBezTo>
                  <a:cubicBezTo>
                    <a:pt x="1549" y="5135"/>
                    <a:pt x="2230" y="5407"/>
                    <a:pt x="2934" y="5407"/>
                  </a:cubicBezTo>
                  <a:cubicBezTo>
                    <a:pt x="3173" y="5407"/>
                    <a:pt x="3415" y="5375"/>
                    <a:pt x="3655" y="5311"/>
                  </a:cubicBezTo>
                  <a:lnTo>
                    <a:pt x="3907" y="5563"/>
                  </a:lnTo>
                  <a:lnTo>
                    <a:pt x="757" y="8714"/>
                  </a:lnTo>
                  <a:cubicBezTo>
                    <a:pt x="64" y="9344"/>
                    <a:pt x="64" y="10447"/>
                    <a:pt x="757" y="11108"/>
                  </a:cubicBezTo>
                  <a:cubicBezTo>
                    <a:pt x="1088" y="11455"/>
                    <a:pt x="1521" y="11628"/>
                    <a:pt x="1954" y="11628"/>
                  </a:cubicBezTo>
                  <a:cubicBezTo>
                    <a:pt x="2387" y="11628"/>
                    <a:pt x="2820" y="11455"/>
                    <a:pt x="3151" y="11108"/>
                  </a:cubicBezTo>
                  <a:lnTo>
                    <a:pt x="6302" y="7958"/>
                  </a:lnTo>
                  <a:lnTo>
                    <a:pt x="6522" y="8210"/>
                  </a:lnTo>
                  <a:cubicBezTo>
                    <a:pt x="6302" y="9155"/>
                    <a:pt x="6522" y="10132"/>
                    <a:pt x="7247" y="10825"/>
                  </a:cubicBezTo>
                  <a:cubicBezTo>
                    <a:pt x="7765" y="11362"/>
                    <a:pt x="8469" y="11630"/>
                    <a:pt x="9169" y="11630"/>
                  </a:cubicBezTo>
                  <a:cubicBezTo>
                    <a:pt x="9618" y="11630"/>
                    <a:pt x="10066" y="11519"/>
                    <a:pt x="10460" y="11297"/>
                  </a:cubicBezTo>
                  <a:cubicBezTo>
                    <a:pt x="10555" y="11266"/>
                    <a:pt x="10618" y="11140"/>
                    <a:pt x="10618" y="11077"/>
                  </a:cubicBezTo>
                  <a:cubicBezTo>
                    <a:pt x="10618" y="11014"/>
                    <a:pt x="10586" y="10888"/>
                    <a:pt x="10555" y="10793"/>
                  </a:cubicBezTo>
                  <a:lnTo>
                    <a:pt x="9263" y="9501"/>
                  </a:lnTo>
                  <a:cubicBezTo>
                    <a:pt x="9137" y="9375"/>
                    <a:pt x="9137" y="9155"/>
                    <a:pt x="9263" y="9029"/>
                  </a:cubicBezTo>
                  <a:cubicBezTo>
                    <a:pt x="9310" y="8966"/>
                    <a:pt x="9397" y="8934"/>
                    <a:pt x="9488" y="8934"/>
                  </a:cubicBezTo>
                  <a:cubicBezTo>
                    <a:pt x="9578" y="8934"/>
                    <a:pt x="9673" y="8966"/>
                    <a:pt x="9736" y="9029"/>
                  </a:cubicBezTo>
                  <a:lnTo>
                    <a:pt x="11027" y="10321"/>
                  </a:lnTo>
                  <a:cubicBezTo>
                    <a:pt x="11075" y="10392"/>
                    <a:pt x="11157" y="10427"/>
                    <a:pt x="11236" y="10427"/>
                  </a:cubicBezTo>
                  <a:cubicBezTo>
                    <a:pt x="11262" y="10427"/>
                    <a:pt x="11287" y="10423"/>
                    <a:pt x="11311" y="10415"/>
                  </a:cubicBezTo>
                  <a:cubicBezTo>
                    <a:pt x="11405" y="10415"/>
                    <a:pt x="11500" y="10321"/>
                    <a:pt x="11532" y="10258"/>
                  </a:cubicBezTo>
                  <a:cubicBezTo>
                    <a:pt x="12099" y="9218"/>
                    <a:pt x="11973" y="7895"/>
                    <a:pt x="11059" y="7013"/>
                  </a:cubicBezTo>
                  <a:cubicBezTo>
                    <a:pt x="10542" y="6496"/>
                    <a:pt x="9850" y="6224"/>
                    <a:pt x="9139" y="6224"/>
                  </a:cubicBezTo>
                  <a:cubicBezTo>
                    <a:pt x="8897" y="6224"/>
                    <a:pt x="8653" y="6255"/>
                    <a:pt x="8413" y="6320"/>
                  </a:cubicBezTo>
                  <a:lnTo>
                    <a:pt x="7719" y="5595"/>
                  </a:lnTo>
                  <a:lnTo>
                    <a:pt x="9578" y="3736"/>
                  </a:lnTo>
                  <a:lnTo>
                    <a:pt x="9799" y="3988"/>
                  </a:lnTo>
                  <a:cubicBezTo>
                    <a:pt x="9867" y="4056"/>
                    <a:pt x="9958" y="4089"/>
                    <a:pt x="10051" y="4089"/>
                  </a:cubicBezTo>
                  <a:cubicBezTo>
                    <a:pt x="10172" y="4089"/>
                    <a:pt x="10294" y="4032"/>
                    <a:pt x="10366" y="3925"/>
                  </a:cubicBezTo>
                  <a:lnTo>
                    <a:pt x="11815" y="1499"/>
                  </a:lnTo>
                  <a:cubicBezTo>
                    <a:pt x="11878" y="1373"/>
                    <a:pt x="11878" y="1184"/>
                    <a:pt x="11784" y="1090"/>
                  </a:cubicBezTo>
                  <a:lnTo>
                    <a:pt x="10775" y="82"/>
                  </a:lnTo>
                  <a:cubicBezTo>
                    <a:pt x="10723" y="30"/>
                    <a:pt x="10652" y="6"/>
                    <a:pt x="10573" y="6"/>
                  </a:cubicBezTo>
                  <a:cubicBezTo>
                    <a:pt x="10507" y="6"/>
                    <a:pt x="10437" y="22"/>
                    <a:pt x="10366" y="50"/>
                  </a:cubicBezTo>
                  <a:lnTo>
                    <a:pt x="7940" y="1499"/>
                  </a:lnTo>
                  <a:cubicBezTo>
                    <a:pt x="7751" y="1625"/>
                    <a:pt x="7719" y="1909"/>
                    <a:pt x="7877" y="2066"/>
                  </a:cubicBezTo>
                  <a:lnTo>
                    <a:pt x="8097" y="2287"/>
                  </a:lnTo>
                  <a:lnTo>
                    <a:pt x="6270" y="4146"/>
                  </a:lnTo>
                  <a:lnTo>
                    <a:pt x="5546" y="3421"/>
                  </a:lnTo>
                  <a:cubicBezTo>
                    <a:pt x="5798" y="2476"/>
                    <a:pt x="5546" y="1499"/>
                    <a:pt x="4852" y="806"/>
                  </a:cubicBezTo>
                  <a:cubicBezTo>
                    <a:pt x="4315" y="269"/>
                    <a:pt x="3615" y="1"/>
                    <a:pt x="29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395;p101">
              <a:extLst>
                <a:ext uri="{FF2B5EF4-FFF2-40B4-BE49-F238E27FC236}">
                  <a16:creationId xmlns:a16="http://schemas.microsoft.com/office/drawing/2014/main" id="{E7031F00-7FA8-4DC8-B385-1321A026A2FB}"/>
                </a:ext>
              </a:extLst>
            </p:cNvPr>
            <p:cNvSpPr/>
            <p:nvPr/>
          </p:nvSpPr>
          <p:spPr>
            <a:xfrm>
              <a:off x="-31838650" y="2838200"/>
              <a:ext cx="70100" cy="68550"/>
            </a:xfrm>
            <a:custGeom>
              <a:avLst/>
              <a:gdLst/>
              <a:ahLst/>
              <a:cxnLst/>
              <a:rect l="l" t="t" r="r" b="b"/>
              <a:pathLst>
                <a:path w="2804" h="2742" extrusionOk="0">
                  <a:moveTo>
                    <a:pt x="2430" y="0"/>
                  </a:moveTo>
                  <a:cubicBezTo>
                    <a:pt x="2339" y="0"/>
                    <a:pt x="2253" y="32"/>
                    <a:pt x="2205" y="95"/>
                  </a:cubicBezTo>
                  <a:lnTo>
                    <a:pt x="95" y="2174"/>
                  </a:lnTo>
                  <a:cubicBezTo>
                    <a:pt x="0" y="2300"/>
                    <a:pt x="0" y="2521"/>
                    <a:pt x="95" y="2647"/>
                  </a:cubicBezTo>
                  <a:cubicBezTo>
                    <a:pt x="158" y="2710"/>
                    <a:pt x="236" y="2741"/>
                    <a:pt x="319" y="2741"/>
                  </a:cubicBezTo>
                  <a:cubicBezTo>
                    <a:pt x="402" y="2741"/>
                    <a:pt x="488" y="2710"/>
                    <a:pt x="567" y="2647"/>
                  </a:cubicBezTo>
                  <a:lnTo>
                    <a:pt x="2678" y="567"/>
                  </a:lnTo>
                  <a:cubicBezTo>
                    <a:pt x="2804" y="441"/>
                    <a:pt x="2804" y="221"/>
                    <a:pt x="2678" y="95"/>
                  </a:cubicBezTo>
                  <a:cubicBezTo>
                    <a:pt x="2615" y="32"/>
                    <a:pt x="2520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1"/>
          <p:cNvSpPr/>
          <p:nvPr/>
        </p:nvSpPr>
        <p:spPr>
          <a:xfrm>
            <a:off x="703042" y="675095"/>
            <a:ext cx="6352800" cy="403007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61"/>
          <p:cNvSpPr txBox="1">
            <a:spLocks noGrp="1"/>
          </p:cNvSpPr>
          <p:nvPr>
            <p:ph type="subTitle" idx="1"/>
          </p:nvPr>
        </p:nvSpPr>
        <p:spPr>
          <a:xfrm>
            <a:off x="1358020" y="1539088"/>
            <a:ext cx="5001900" cy="2180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¡Compartir es vivir!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¿Te animas?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i="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2" descr="Imagen que contiene reloj, objeto&#10;&#10;Descripción generada automáticamente">
            <a:extLst>
              <a:ext uri="{FF2B5EF4-FFF2-40B4-BE49-F238E27FC236}">
                <a16:creationId xmlns:a16="http://schemas.microsoft.com/office/drawing/2014/main" id="{5125F57A-BEA5-4C96-87FC-484425EF9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86" y="3494846"/>
            <a:ext cx="3118172" cy="31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32;p67">
            <a:extLst>
              <a:ext uri="{FF2B5EF4-FFF2-40B4-BE49-F238E27FC236}">
                <a16:creationId xmlns:a16="http://schemas.microsoft.com/office/drawing/2014/main" id="{F69C75B6-EC90-496C-A569-FBBC3E2E7C75}"/>
              </a:ext>
            </a:extLst>
          </p:cNvPr>
          <p:cNvSpPr txBox="1">
            <a:spLocks/>
          </p:cNvSpPr>
          <p:nvPr/>
        </p:nvSpPr>
        <p:spPr>
          <a:xfrm>
            <a:off x="7358111" y="6433206"/>
            <a:ext cx="1181199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 err="1">
                <a:solidFill>
                  <a:schemeClr val="bg2"/>
                </a:solidFill>
              </a:rPr>
              <a:t>Pixabay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67"/>
          <p:cNvSpPr txBox="1">
            <a:spLocks noGrp="1"/>
          </p:cNvSpPr>
          <p:nvPr>
            <p:ph type="title"/>
          </p:nvPr>
        </p:nvSpPr>
        <p:spPr>
          <a:xfrm>
            <a:off x="147948" y="68588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434343"/>
                </a:solidFill>
              </a:rPr>
              <a:t>Creación de contenidos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3E6635F-7F2B-4370-9D17-9A4439E7726C}"/>
              </a:ext>
            </a:extLst>
          </p:cNvPr>
          <p:cNvSpPr/>
          <p:nvPr/>
        </p:nvSpPr>
        <p:spPr>
          <a:xfrm>
            <a:off x="686111" y="1579024"/>
            <a:ext cx="2012701" cy="461963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2" name="CuadroTexto 10">
            <a:extLst>
              <a:ext uri="{FF2B5EF4-FFF2-40B4-BE49-F238E27FC236}">
                <a16:creationId xmlns:a16="http://schemas.microsoft.com/office/drawing/2014/main" id="{1382F6B9-D1D0-4CB3-B5DF-FDB9CFFC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09" y="1622957"/>
            <a:ext cx="1812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ES" sz="1800" b="1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Grabación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86C455B0-A8CC-4B6F-BB17-426041F57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11" y="2459233"/>
            <a:ext cx="754348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ES" altLang="es-ES" sz="1800" b="1" u="sng" dirty="0">
                <a:solidFill>
                  <a:srgbClr val="333333"/>
                </a:solidFill>
                <a:latin typeface="+mj-lt"/>
              </a:rPr>
              <a:t>Lugar de grabación: </a:t>
            </a:r>
          </a:p>
          <a:p>
            <a:pPr algn="just">
              <a:defRPr/>
            </a:pPr>
            <a:endParaRPr lang="es-ES" altLang="es-ES" sz="1800" b="1" u="sng" dirty="0">
              <a:solidFill>
                <a:srgbClr val="333333"/>
              </a:solidFill>
              <a:latin typeface="+mj-lt"/>
            </a:endParaRPr>
          </a:p>
          <a:p>
            <a:pPr algn="just">
              <a:defRPr/>
            </a:pPr>
            <a:r>
              <a:rPr lang="es-ES" altLang="es-ES" sz="1800" dirty="0">
                <a:solidFill>
                  <a:srgbClr val="333333"/>
                </a:solidFill>
                <a:latin typeface="+mj-lt"/>
              </a:rPr>
              <a:t>Encuentra el mejor espacio de tu casa donde estés cómodo, tranquilo y haya silencio. </a:t>
            </a:r>
          </a:p>
          <a:p>
            <a:pPr algn="just">
              <a:defRPr/>
            </a:pPr>
            <a:r>
              <a:rPr lang="es-ES" altLang="es-ES" sz="1800" b="1" dirty="0">
                <a:solidFill>
                  <a:srgbClr val="333333"/>
                </a:solidFill>
                <a:latin typeface="+mj-lt"/>
              </a:rPr>
              <a:t>¡Importante!</a:t>
            </a:r>
            <a:r>
              <a:rPr lang="es-ES" altLang="es-ES" sz="1800" dirty="0">
                <a:solidFill>
                  <a:srgbClr val="333333"/>
                </a:solidFill>
                <a:latin typeface="+mj-lt"/>
              </a:rPr>
              <a:t> La iluminación, si es un lugar con buenas ventanas, mejor.</a:t>
            </a:r>
          </a:p>
          <a:p>
            <a:pPr algn="just">
              <a:defRPr/>
            </a:pPr>
            <a:r>
              <a:rPr lang="es-ES" altLang="es-ES" sz="1800" b="1" dirty="0">
                <a:solidFill>
                  <a:srgbClr val="333333"/>
                </a:solidFill>
                <a:latin typeface="+mj-lt"/>
              </a:rPr>
              <a:t>Posición: </a:t>
            </a:r>
            <a:r>
              <a:rPr lang="es-ES" altLang="es-ES" sz="1800" dirty="0">
                <a:solidFill>
                  <a:srgbClr val="333333"/>
                </a:solidFill>
                <a:latin typeface="+mj-lt"/>
              </a:rPr>
              <a:t>Tal vez sentado te sientes más cómodo, busca tu posición ideal. </a:t>
            </a:r>
          </a:p>
          <a:p>
            <a:pPr algn="just">
              <a:defRPr/>
            </a:pPr>
            <a:r>
              <a:rPr lang="es-ES" altLang="es-ES" sz="1800" b="1" u="sng" dirty="0">
                <a:solidFill>
                  <a:srgbClr val="333333"/>
                </a:solidFill>
                <a:latin typeface="+mj-lt"/>
              </a:rPr>
              <a:t>Tipo de plano: </a:t>
            </a:r>
          </a:p>
          <a:p>
            <a:pPr algn="just">
              <a:defRPr/>
            </a:pPr>
            <a:r>
              <a:rPr lang="es-ES" altLang="es-ES" sz="1800" dirty="0">
                <a:solidFill>
                  <a:srgbClr val="333333"/>
                </a:solidFill>
                <a:latin typeface="+mj-lt"/>
              </a:rPr>
              <a:t>Siempre en HORIZONTAL. </a:t>
            </a:r>
          </a:p>
          <a:p>
            <a:pPr algn="just">
              <a:defRPr/>
            </a:pPr>
            <a:r>
              <a:rPr lang="es-ES" altLang="es-ES" sz="1800" dirty="0">
                <a:solidFill>
                  <a:srgbClr val="333333"/>
                </a:solidFill>
                <a:latin typeface="+mj-lt"/>
              </a:rPr>
              <a:t>Dejar un poco de aire a la derecha o izquierda. </a:t>
            </a:r>
          </a:p>
          <a:p>
            <a:pPr algn="just">
              <a:defRPr/>
            </a:pPr>
            <a:r>
              <a:rPr lang="es-ES" altLang="es-ES" sz="1800" dirty="0">
                <a:solidFill>
                  <a:srgbClr val="333333"/>
                </a:solidFill>
                <a:latin typeface="+mj-lt"/>
              </a:rPr>
              <a:t>La cámara a la altura de los ojos (intento que no quede picada).</a:t>
            </a:r>
          </a:p>
          <a:p>
            <a:pPr algn="just">
              <a:defRPr/>
            </a:pPr>
            <a:r>
              <a:rPr lang="es-ES" altLang="es-ES" sz="1800" b="1" u="sng" dirty="0">
                <a:solidFill>
                  <a:srgbClr val="333333"/>
                </a:solidFill>
                <a:latin typeface="+mj-lt"/>
              </a:rPr>
              <a:t>Comunicación: </a:t>
            </a:r>
            <a:r>
              <a:rPr lang="es-ES" altLang="es-ES" sz="1800" dirty="0">
                <a:solidFill>
                  <a:srgbClr val="333333"/>
                </a:solidFill>
                <a:latin typeface="+mj-lt"/>
              </a:rPr>
              <a:t>Mira a la cámara, al objetivo.  </a:t>
            </a:r>
          </a:p>
          <a:p>
            <a:pPr algn="just">
              <a:defRPr/>
            </a:pPr>
            <a:r>
              <a:rPr lang="es-ES" altLang="es-ES" sz="1800" dirty="0">
                <a:solidFill>
                  <a:srgbClr val="333333"/>
                </a:solidFill>
                <a:latin typeface="+mj-lt"/>
              </a:rPr>
              <a:t>Sonríe SIEMPRE. </a:t>
            </a:r>
          </a:p>
          <a:p>
            <a:pPr algn="just">
              <a:defRPr/>
            </a:pPr>
            <a:endParaRPr lang="es-ES" altLang="es-ES" sz="1800" b="1" u="sng" dirty="0">
              <a:solidFill>
                <a:srgbClr val="333333"/>
              </a:solidFill>
              <a:latin typeface="+mj-lt"/>
            </a:endParaRPr>
          </a:p>
          <a:p>
            <a:pPr algn="just">
              <a:defRPr/>
            </a:pPr>
            <a:endParaRPr lang="es-ES" altLang="es-ES" sz="1800" dirty="0">
              <a:solidFill>
                <a:srgbClr val="333333"/>
              </a:solidFill>
              <a:latin typeface="+mj-lt"/>
            </a:endParaRPr>
          </a:p>
          <a:p>
            <a:pPr algn="just">
              <a:defRPr/>
            </a:pPr>
            <a:endParaRPr lang="es-ES" altLang="es-ES" sz="1800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8" name="Imagen 2" descr="Imagen que contiene interior, cuarto, negro, televisión&#10;&#10;Descripción generada automáticamente">
            <a:extLst>
              <a:ext uri="{FF2B5EF4-FFF2-40B4-BE49-F238E27FC236}">
                <a16:creationId xmlns:a16="http://schemas.microsoft.com/office/drawing/2014/main" id="{97E0905D-5184-434D-B34C-08980D638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02" y="1329083"/>
            <a:ext cx="2453098" cy="137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332;p67">
            <a:extLst>
              <a:ext uri="{FF2B5EF4-FFF2-40B4-BE49-F238E27FC236}">
                <a16:creationId xmlns:a16="http://schemas.microsoft.com/office/drawing/2014/main" id="{8E6B4956-0D54-4907-B20A-7164385AE4D0}"/>
              </a:ext>
            </a:extLst>
          </p:cNvPr>
          <p:cNvSpPr txBox="1">
            <a:spLocks/>
          </p:cNvSpPr>
          <p:nvPr/>
        </p:nvSpPr>
        <p:spPr>
          <a:xfrm>
            <a:off x="7242701" y="2425524"/>
            <a:ext cx="1181199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 err="1">
                <a:solidFill>
                  <a:schemeClr val="bg2"/>
                </a:solidFill>
              </a:rPr>
              <a:t>Pixabay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67"/>
          <p:cNvSpPr txBox="1">
            <a:spLocks noGrp="1"/>
          </p:cNvSpPr>
          <p:nvPr>
            <p:ph type="title"/>
          </p:nvPr>
        </p:nvSpPr>
        <p:spPr>
          <a:xfrm>
            <a:off x="147948" y="68588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434343"/>
                </a:solidFill>
              </a:rPr>
              <a:t>Creación de contenidos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3E6635F-7F2B-4370-9D17-9A4439E7726C}"/>
              </a:ext>
            </a:extLst>
          </p:cNvPr>
          <p:cNvSpPr/>
          <p:nvPr/>
        </p:nvSpPr>
        <p:spPr>
          <a:xfrm>
            <a:off x="686111" y="1579024"/>
            <a:ext cx="2261275" cy="461963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2" name="CuadroTexto 10">
            <a:extLst>
              <a:ext uri="{FF2B5EF4-FFF2-40B4-BE49-F238E27FC236}">
                <a16:creationId xmlns:a16="http://schemas.microsoft.com/office/drawing/2014/main" id="{1382F6B9-D1D0-4CB3-B5DF-FDB9CFFC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09" y="1622957"/>
            <a:ext cx="2202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ES" sz="1800" b="1" dirty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Crear un guion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86C455B0-A8CC-4B6F-BB17-426041F57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10" y="2265607"/>
            <a:ext cx="7854208" cy="40934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ES" altLang="es-ES" sz="1800" b="1" u="sng" dirty="0">
                <a:solidFill>
                  <a:srgbClr val="333333"/>
                </a:solidFill>
                <a:latin typeface="+mj-lt"/>
              </a:rPr>
              <a:t>Introducción</a:t>
            </a:r>
          </a:p>
          <a:p>
            <a:pPr algn="just">
              <a:defRPr/>
            </a:pPr>
            <a:r>
              <a:rPr lang="es-ES" altLang="es-ES" sz="1600" dirty="0">
                <a:solidFill>
                  <a:srgbClr val="333333"/>
                </a:solidFill>
                <a:latin typeface="+mj-lt"/>
              </a:rPr>
              <a:t>Saludo breve en el que detallemos de qué vamos a tratar. Debe servir de gancho al espectador.  Tiene que atrapar.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altLang="es-ES" sz="1600" dirty="0">
              <a:solidFill>
                <a:srgbClr val="333333"/>
              </a:solidFill>
              <a:latin typeface="+mj-lt"/>
            </a:endParaRPr>
          </a:p>
          <a:p>
            <a:pPr algn="just">
              <a:defRPr/>
            </a:pPr>
            <a:r>
              <a:rPr lang="es-ES" altLang="es-ES" sz="1800" b="1" u="sng" dirty="0">
                <a:solidFill>
                  <a:srgbClr val="333333"/>
                </a:solidFill>
                <a:latin typeface="+mj-lt"/>
              </a:rPr>
              <a:t>Desarrollo</a:t>
            </a:r>
          </a:p>
          <a:p>
            <a:pPr algn="just">
              <a:defRPr/>
            </a:pPr>
            <a:r>
              <a:rPr lang="es-ES" altLang="es-ES" sz="1600" dirty="0">
                <a:solidFill>
                  <a:srgbClr val="333333"/>
                </a:solidFill>
                <a:latin typeface="+mj-lt"/>
              </a:rPr>
              <a:t>Exposición del tema a tratar. Si no es una explicación plano secuencia sería ideal establecer pautas.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altLang="es-ES" sz="1600" dirty="0">
              <a:solidFill>
                <a:srgbClr val="333333"/>
              </a:solidFill>
              <a:latin typeface="+mj-lt"/>
            </a:endParaRPr>
          </a:p>
          <a:p>
            <a:pPr algn="just">
              <a:defRPr/>
            </a:pPr>
            <a:r>
              <a:rPr lang="es-ES" altLang="es-ES" sz="1800" b="1" u="sng" dirty="0">
                <a:solidFill>
                  <a:srgbClr val="333333"/>
                </a:solidFill>
                <a:latin typeface="+mj-lt"/>
              </a:rPr>
              <a:t>Cierre</a:t>
            </a:r>
          </a:p>
          <a:p>
            <a:pPr algn="just">
              <a:defRPr/>
            </a:pPr>
            <a:r>
              <a:rPr lang="es-ES" altLang="es-ES" sz="1600" dirty="0">
                <a:solidFill>
                  <a:srgbClr val="333333"/>
                </a:solidFill>
                <a:latin typeface="+mj-lt"/>
              </a:rPr>
              <a:t>No te olvides de despedirte. Puedes buscar una frase “eslogan” que te represente. Invita a la participación, a seguir a tu canal. </a:t>
            </a:r>
          </a:p>
          <a:p>
            <a:pPr algn="just">
              <a:defRPr/>
            </a:pPr>
            <a:endParaRPr lang="es-ES" altLang="es-ES" sz="1600" dirty="0">
              <a:solidFill>
                <a:srgbClr val="333333"/>
              </a:solidFill>
              <a:latin typeface="+mj-lt"/>
            </a:endParaRPr>
          </a:p>
          <a:p>
            <a:pPr algn="just">
              <a:defRPr/>
            </a:pPr>
            <a:r>
              <a:rPr lang="es-ES" altLang="es-ES" sz="1600" b="1" u="sng" dirty="0">
                <a:solidFill>
                  <a:srgbClr val="333333"/>
                </a:solidFill>
                <a:latin typeface="+mj-lt"/>
              </a:rPr>
              <a:t>¡Importante! </a:t>
            </a:r>
            <a:r>
              <a:rPr lang="es-ES" altLang="es-ES" sz="1600" dirty="0">
                <a:solidFill>
                  <a:srgbClr val="333333"/>
                </a:solidFill>
                <a:latin typeface="+mj-lt"/>
              </a:rPr>
              <a:t>Apunta aspectos técnicos: mirar a la cámara, posibles mejoras con imágenes, audio …</a:t>
            </a:r>
          </a:p>
          <a:p>
            <a:pPr algn="just">
              <a:defRPr/>
            </a:pPr>
            <a:endParaRPr lang="es-ES" altLang="es-ES" sz="1600" dirty="0">
              <a:solidFill>
                <a:srgbClr val="333333"/>
              </a:solidFill>
              <a:latin typeface="+mj-lt"/>
            </a:endParaRPr>
          </a:p>
          <a:p>
            <a:pPr algn="just">
              <a:defRPr/>
            </a:pPr>
            <a:endParaRPr lang="es-ES" altLang="es-ES" dirty="0">
              <a:solidFill>
                <a:srgbClr val="333333"/>
              </a:solidFill>
              <a:latin typeface="OpenSans"/>
            </a:endParaRPr>
          </a:p>
        </p:txBody>
      </p:sp>
      <p:pic>
        <p:nvPicPr>
          <p:cNvPr id="17" name="Imagen 4" descr="Imagen que contiene plato, vajilla, reloj&#10;&#10;Descripción generada automáticamente">
            <a:extLst>
              <a:ext uri="{FF2B5EF4-FFF2-40B4-BE49-F238E27FC236}">
                <a16:creationId xmlns:a16="http://schemas.microsoft.com/office/drawing/2014/main" id="{EBDB4A38-D4B0-403B-9B79-213DAA83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03" y="1213976"/>
            <a:ext cx="1253997" cy="124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332;p67">
            <a:extLst>
              <a:ext uri="{FF2B5EF4-FFF2-40B4-BE49-F238E27FC236}">
                <a16:creationId xmlns:a16="http://schemas.microsoft.com/office/drawing/2014/main" id="{B66725BB-1EF8-4362-A36D-270EA47ECCF2}"/>
              </a:ext>
            </a:extLst>
          </p:cNvPr>
          <p:cNvSpPr txBox="1">
            <a:spLocks/>
          </p:cNvSpPr>
          <p:nvPr/>
        </p:nvSpPr>
        <p:spPr>
          <a:xfrm>
            <a:off x="7242701" y="2099250"/>
            <a:ext cx="1181199" cy="359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" dirty="0">
                <a:solidFill>
                  <a:schemeClr val="bg2"/>
                </a:solidFill>
              </a:rPr>
              <a:t>Fuente</a:t>
            </a:r>
            <a:r>
              <a:rPr lang="es-ES" sz="1000" dirty="0">
                <a:solidFill>
                  <a:schemeClr val="bg2"/>
                </a:solidFill>
              </a:rPr>
              <a:t>: </a:t>
            </a:r>
            <a:r>
              <a:rPr lang="es-ES" sz="1000" dirty="0" err="1">
                <a:solidFill>
                  <a:schemeClr val="bg2"/>
                </a:solidFill>
              </a:rPr>
              <a:t>Pixabay</a:t>
            </a:r>
            <a:endParaRPr lang="es-E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6257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1054</Words>
  <Application>Microsoft Office PowerPoint</Application>
  <PresentationFormat>Presentación en pantalla (4:3)</PresentationFormat>
  <Paragraphs>159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Arvo</vt:lpstr>
      <vt:lpstr>OpenSans</vt:lpstr>
      <vt:lpstr>Ubuntu</vt:lpstr>
      <vt:lpstr>Bodoni</vt:lpstr>
      <vt:lpstr>Arial</vt:lpstr>
      <vt:lpstr>Minimal Charm</vt:lpstr>
      <vt:lpstr>Presentación de PowerPoint</vt:lpstr>
      <vt:lpstr>Miguel Ángel Ruiz Domínguez</vt:lpstr>
      <vt:lpstr>Contenidos</vt:lpstr>
      <vt:lpstr>Objetivos</vt:lpstr>
      <vt:lpstr>1. Redes sociales y educación</vt:lpstr>
      <vt:lpstr>¿Por qué utilizar las redes sociales?</vt:lpstr>
      <vt:lpstr>Presentación de PowerPoint</vt:lpstr>
      <vt:lpstr>Creación de contenidos</vt:lpstr>
      <vt:lpstr>Creación de contenidos</vt:lpstr>
      <vt:lpstr>Creación de contenidos: recursos  </vt:lpstr>
      <vt:lpstr>Creación de contenidos: recursos  </vt:lpstr>
      <vt:lpstr>Creación de contenidos: recursos  </vt:lpstr>
      <vt:lpstr>Actividades para trabajar con redes sociales en el aula</vt:lpstr>
      <vt:lpstr>2. Análisis de redes sociales  </vt:lpstr>
      <vt:lpstr>Estrategias y creación </vt:lpstr>
      <vt:lpstr>Cuentas de Twitter que podemos seguir</vt:lpstr>
      <vt:lpstr>Cuentas de Twitter que podemos seguir </vt:lpstr>
      <vt:lpstr>Cuentas de Instagram que podemos seguir</vt:lpstr>
      <vt:lpstr>Cuentas de Instagram que podemos seguir </vt:lpstr>
      <vt:lpstr>Cuentas de TikTok que podemos seguir</vt:lpstr>
      <vt:lpstr>Cuentas de TikTok que podemos seguir</vt:lpstr>
      <vt:lpstr>¿Con qué red social te quedarías? </vt:lpstr>
      <vt:lpstr>3. Construye tu propio entorno profesional </vt:lpstr>
      <vt:lpstr>¿Te animas  a crear tu propio perfil? </vt:lpstr>
      <vt:lpstr>Instagram</vt:lpstr>
      <vt:lpstr>TIKTOK</vt:lpstr>
      <vt:lpstr>YouTube</vt:lpstr>
      <vt:lpstr>Twitch</vt:lpstr>
      <vt:lpstr>¿Alguna pregunta?</vt:lpstr>
      <vt:lpstr>¡Muchas gracias!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Sánchez González</dc:creator>
  <cp:lastModifiedBy>Maria Sanchez Gonzalez</cp:lastModifiedBy>
  <cp:revision>21</cp:revision>
  <dcterms:modified xsi:type="dcterms:W3CDTF">2021-10-03T18:57:22Z</dcterms:modified>
</cp:coreProperties>
</file>