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28"/>
  </p:notesMasterIdLst>
  <p:sldIdLst>
    <p:sldId id="307" r:id="rId2"/>
    <p:sldId id="308" r:id="rId3"/>
    <p:sldId id="309" r:id="rId4"/>
    <p:sldId id="310" r:id="rId5"/>
    <p:sldId id="261" r:id="rId6"/>
    <p:sldId id="262" r:id="rId7"/>
    <p:sldId id="281" r:id="rId8"/>
    <p:sldId id="311" r:id="rId9"/>
    <p:sldId id="279" r:id="rId10"/>
    <p:sldId id="312" r:id="rId11"/>
    <p:sldId id="278" r:id="rId12"/>
    <p:sldId id="325" r:id="rId13"/>
    <p:sldId id="315" r:id="rId14"/>
    <p:sldId id="264" r:id="rId15"/>
    <p:sldId id="317" r:id="rId16"/>
    <p:sldId id="318" r:id="rId17"/>
    <p:sldId id="324" r:id="rId18"/>
    <p:sldId id="326" r:id="rId19"/>
    <p:sldId id="327" r:id="rId20"/>
    <p:sldId id="328" r:id="rId21"/>
    <p:sldId id="329" r:id="rId22"/>
    <p:sldId id="330" r:id="rId23"/>
    <p:sldId id="263" r:id="rId24"/>
    <p:sldId id="270" r:id="rId25"/>
    <p:sldId id="287" r:id="rId26"/>
    <p:sldId id="288" r:id="rId27"/>
  </p:sldIdLst>
  <p:sldSz cx="9144000" cy="6858000" type="screen4x3"/>
  <p:notesSz cx="6858000" cy="9144000"/>
  <p:embeddedFontLst>
    <p:embeddedFont>
      <p:font typeface="Ubuntu Light" panose="020B0604020202020204" charset="0"/>
      <p:regular r:id="rId29"/>
      <p:bold r:id="rId30"/>
      <p:italic r:id="rId31"/>
      <p:boldItalic r:id="rId32"/>
    </p:embeddedFont>
    <p:embeddedFont>
      <p:font typeface="Ubuntu Medium" panose="020B0604020202020204" charset="0"/>
      <p:regular r:id="rId33"/>
      <p:bold r:id="rId34"/>
      <p:italic r:id="rId35"/>
      <p:boldItalic r:id="rId36"/>
    </p:embeddedFon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Bodoni" panose="020B0604020202020204" charset="0"/>
      <p:regular r:id="rId41"/>
      <p:bold r:id="rId42"/>
      <p:italic r:id="rId43"/>
      <p:boldItalic r:id="rId44"/>
    </p:embeddedFont>
    <p:embeddedFont>
      <p:font typeface="Ubuntu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B6B6D4-FE7D-4238-A86B-326121066BCF}">
  <a:tblStyle styleId="{31B6B6D4-FE7D-4238-A86B-326121066B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6122"/>
  </p:normalViewPr>
  <p:slideViewPr>
    <p:cSldViewPr snapToGrid="0">
      <p:cViewPr varScale="1">
        <p:scale>
          <a:sx n="107" d="100"/>
          <a:sy n="107" d="100"/>
        </p:scale>
        <p:origin x="1446" y="114"/>
      </p:cViewPr>
      <p:guideLst>
        <p:guide orient="horz" pos="8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55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442eb61d9d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442eb61d9d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442eb61d9d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442eb61d9d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576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93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333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40028d78e_2_9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40028d78e_2_9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054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82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685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77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58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66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4aaae02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4aaae02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42eb61d9d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442eb61d9d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85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783525" y="2317400"/>
            <a:ext cx="2545800" cy="22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rgbClr val="85B01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783525" y="828667"/>
            <a:ext cx="76182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4572000" y="496274"/>
            <a:ext cx="2520900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980600" y="4494733"/>
            <a:ext cx="2363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3"/>
          </p:nvPr>
        </p:nvSpPr>
        <p:spPr>
          <a:xfrm>
            <a:off x="3419975" y="4494733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5"/>
          </p:nvPr>
        </p:nvSpPr>
        <p:spPr>
          <a:xfrm>
            <a:off x="5880250" y="4494733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 idx="7"/>
          </p:nvPr>
        </p:nvSpPr>
        <p:spPr>
          <a:xfrm>
            <a:off x="11053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>
            <a:off x="107315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9"/>
          </p:nvPr>
        </p:nvSpPr>
        <p:spPr>
          <a:xfrm>
            <a:off x="34846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ctrTitle" idx="14"/>
          </p:nvPr>
        </p:nvSpPr>
        <p:spPr>
          <a:xfrm>
            <a:off x="58802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5"/>
          </p:nvPr>
        </p:nvSpPr>
        <p:spPr>
          <a:xfrm>
            <a:off x="5831650" y="2722433"/>
            <a:ext cx="22107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7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sola@uma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31" name="Google Shape;231;p57"/>
          <p:cNvSpPr txBox="1"/>
          <p:nvPr/>
        </p:nvSpPr>
        <p:spPr>
          <a:xfrm>
            <a:off x="1196600" y="1681175"/>
            <a:ext cx="554460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dirty="0">
                <a:solidFill>
                  <a:srgbClr val="434343"/>
                </a:solidFill>
              </a:rPr>
              <a:t>La Evaluación como Enseñanza</a:t>
            </a:r>
            <a:endParaRPr sz="3400" b="1" dirty="0">
              <a:solidFill>
                <a:srgbClr val="434343"/>
              </a:solidFill>
            </a:endParaRPr>
          </a:p>
        </p:txBody>
      </p:sp>
      <p:sp>
        <p:nvSpPr>
          <p:cNvPr id="232" name="Google Shape;232;p57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Ponente: Miguel Sola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Conductora: María Sánchez (Innovación UNIA)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Fecha: 15/11/2021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</a:rPr>
              <a:t>Webinars sobre e-learning, innovación y competencias digitales. Plan de formación y apoyo al profesorado 2021-22</a:t>
            </a:r>
            <a:endParaRPr sz="10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pic>
        <p:nvPicPr>
          <p:cNvPr id="236" name="Google Shape;2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434343"/>
                </a:solidFill>
              </a:rPr>
              <a:t>3. ¿Qué se puede medir?; ¿qué escapa a la medición?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A ver si nos creemos que medimos el aprendizaje… todo el aprendizaje.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Depende.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8875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9"/>
          <p:cNvSpPr txBox="1">
            <a:spLocks noGrp="1"/>
          </p:cNvSpPr>
          <p:nvPr>
            <p:ph type="title" idx="6"/>
          </p:nvPr>
        </p:nvSpPr>
        <p:spPr>
          <a:xfrm>
            <a:off x="3343596" y="1391401"/>
            <a:ext cx="5154708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</a:rPr>
              <a:t>Conductismo       Constructivismo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566" name="Google Shape;566;p79"/>
          <p:cNvSpPr txBox="1">
            <a:spLocks noGrp="1"/>
          </p:cNvSpPr>
          <p:nvPr>
            <p:ph type="ctrTitle" idx="7"/>
          </p:nvPr>
        </p:nvSpPr>
        <p:spPr>
          <a:xfrm>
            <a:off x="1137650" y="244705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APRENDIZAJE</a:t>
            </a:r>
            <a:endParaRPr sz="1600" dirty="0"/>
          </a:p>
        </p:txBody>
      </p:sp>
      <p:sp>
        <p:nvSpPr>
          <p:cNvPr id="569" name="Google Shape;569;p79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bg1">
                    <a:lumMod val="50000"/>
                  </a:schemeClr>
                </a:solidFill>
              </a:rPr>
              <a:t>Conducta Modificada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1" name="Google Shape;571;p79"/>
          <p:cNvSpPr txBox="1">
            <a:spLocks noGrp="1"/>
          </p:cNvSpPr>
          <p:nvPr>
            <p:ph type="subTitle" idx="15"/>
          </p:nvPr>
        </p:nvSpPr>
        <p:spPr>
          <a:xfrm>
            <a:off x="5816696" y="2553681"/>
            <a:ext cx="2318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bg1">
                    <a:lumMod val="50000"/>
                  </a:schemeClr>
                </a:solidFill>
              </a:rPr>
              <a:t>Estructura cognitiva modificada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2" name="Google Shape;572;p79"/>
          <p:cNvSpPr txBox="1">
            <a:spLocks noGrp="1"/>
          </p:cNvSpPr>
          <p:nvPr>
            <p:ph type="ctrTitle"/>
          </p:nvPr>
        </p:nvSpPr>
        <p:spPr>
          <a:xfrm>
            <a:off x="1073150" y="4123735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EVALUACIÓN</a:t>
            </a:r>
            <a:endParaRPr sz="1600" dirty="0"/>
          </a:p>
        </p:txBody>
      </p:sp>
      <p:sp>
        <p:nvSpPr>
          <p:cNvPr id="575" name="Google Shape;575;p79"/>
          <p:cNvSpPr txBox="1">
            <a:spLocks noGrp="1"/>
          </p:cNvSpPr>
          <p:nvPr>
            <p:ph type="subTitle" idx="3"/>
          </p:nvPr>
        </p:nvSpPr>
        <p:spPr>
          <a:xfrm>
            <a:off x="3441998" y="4353749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bg1">
                    <a:lumMod val="50000"/>
                  </a:schemeClr>
                </a:solidFill>
              </a:rPr>
              <a:t>Comprobación de la conducta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8" name="Google Shape;578;p79"/>
          <p:cNvCxnSpPr/>
          <p:nvPr/>
        </p:nvCxnSpPr>
        <p:spPr>
          <a:xfrm>
            <a:off x="3343596" y="2136900"/>
            <a:ext cx="0" cy="32796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79"/>
          <p:cNvCxnSpPr/>
          <p:nvPr/>
        </p:nvCxnSpPr>
        <p:spPr>
          <a:xfrm>
            <a:off x="5739196" y="2136900"/>
            <a:ext cx="0" cy="32796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79"/>
          <p:cNvCxnSpPr/>
          <p:nvPr/>
        </p:nvCxnSpPr>
        <p:spPr>
          <a:xfrm>
            <a:off x="1050450" y="3890667"/>
            <a:ext cx="7043100" cy="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ubtítulo 14">
            <a:extLst>
              <a:ext uri="{FF2B5EF4-FFF2-40B4-BE49-F238E27FC236}">
                <a16:creationId xmlns:a16="http://schemas.microsoft.com/office/drawing/2014/main" id="{AB3E3994-18C4-CA48-AC26-0B5EA7650806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918996" y="4232734"/>
            <a:ext cx="2113500" cy="859500"/>
          </a:xfrm>
        </p:spPr>
        <p:txBody>
          <a:bodyPr/>
          <a:lstStyle/>
          <a:p>
            <a:r>
              <a:rPr lang="es-ES" sz="4000" dirty="0">
                <a:solidFill>
                  <a:schemeClr val="bg1">
                    <a:lumMod val="50000"/>
                  </a:schemeClr>
                </a:solidFill>
              </a:rPr>
              <a:t>¡ 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 build="p"/>
      <p:bldP spid="571" grpId="0" build="p"/>
      <p:bldP spid="575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9"/>
          <p:cNvSpPr txBox="1">
            <a:spLocks noGrp="1"/>
          </p:cNvSpPr>
          <p:nvPr>
            <p:ph type="title" idx="6"/>
          </p:nvPr>
        </p:nvSpPr>
        <p:spPr>
          <a:xfrm>
            <a:off x="2194400" y="553401"/>
            <a:ext cx="5154708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34343"/>
                </a:solidFill>
              </a:rPr>
              <a:t>¿Qué aprendizajes se pueden medir?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566" name="Google Shape;566;p79"/>
          <p:cNvSpPr txBox="1">
            <a:spLocks noGrp="1"/>
          </p:cNvSpPr>
          <p:nvPr>
            <p:ph type="ctrTitle" idx="7"/>
          </p:nvPr>
        </p:nvSpPr>
        <p:spPr>
          <a:xfrm>
            <a:off x="761920" y="302846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Previstos</a:t>
            </a:r>
            <a:endParaRPr sz="1600" dirty="0"/>
          </a:p>
        </p:txBody>
      </p:sp>
      <p:sp>
        <p:nvSpPr>
          <p:cNvPr id="569" name="Google Shape;569;p79"/>
          <p:cNvSpPr txBox="1">
            <a:spLocks noGrp="1"/>
          </p:cNvSpPr>
          <p:nvPr>
            <p:ph type="subTitle" idx="13"/>
          </p:nvPr>
        </p:nvSpPr>
        <p:spPr>
          <a:xfrm>
            <a:off x="2074921" y="2986806"/>
            <a:ext cx="2395595" cy="1380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dirty="0">
                <a:solidFill>
                  <a:schemeClr val="bg1">
                    <a:lumMod val="50000"/>
                  </a:schemeClr>
                </a:solidFill>
                <a:highlight>
                  <a:srgbClr val="000000"/>
                </a:highlight>
              </a:rPr>
              <a:t>A</a:t>
            </a:r>
            <a:endParaRPr sz="7200" dirty="0">
              <a:solidFill>
                <a:schemeClr val="bg1">
                  <a:lumMod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572" name="Google Shape;572;p79"/>
          <p:cNvSpPr txBox="1">
            <a:spLocks noGrp="1"/>
          </p:cNvSpPr>
          <p:nvPr>
            <p:ph type="ctrTitle"/>
          </p:nvPr>
        </p:nvSpPr>
        <p:spPr>
          <a:xfrm>
            <a:off x="715285" y="4491066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No </a:t>
            </a:r>
            <a:br>
              <a:rPr lang="es" sz="2000" dirty="0"/>
            </a:br>
            <a:r>
              <a:rPr lang="es" sz="2000" dirty="0"/>
              <a:t>previstos</a:t>
            </a:r>
            <a:endParaRPr sz="2000" dirty="0"/>
          </a:p>
        </p:txBody>
      </p:sp>
      <p:cxnSp>
        <p:nvCxnSpPr>
          <p:cNvPr id="13" name="Google Shape;581;p79">
            <a:extLst>
              <a:ext uri="{FF2B5EF4-FFF2-40B4-BE49-F238E27FC236}">
                <a16:creationId xmlns:a16="http://schemas.microsoft.com/office/drawing/2014/main" id="{16BED062-907F-CF45-954F-62F816629AE7}"/>
              </a:ext>
            </a:extLst>
          </p:cNvPr>
          <p:cNvCxnSpPr>
            <a:cxnSpLocks/>
          </p:cNvCxnSpPr>
          <p:nvPr/>
        </p:nvCxnSpPr>
        <p:spPr>
          <a:xfrm flipV="1">
            <a:off x="1071073" y="5758542"/>
            <a:ext cx="4382670" cy="21773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F4714EBA-C196-BC45-8B94-8BB04AB23B86}"/>
              </a:ext>
            </a:extLst>
          </p:cNvPr>
          <p:cNvGrpSpPr/>
          <p:nvPr/>
        </p:nvGrpSpPr>
        <p:grpSpPr>
          <a:xfrm>
            <a:off x="1091696" y="1808019"/>
            <a:ext cx="4362047" cy="3972296"/>
            <a:chOff x="1091696" y="1808018"/>
            <a:chExt cx="7001854" cy="4147429"/>
          </a:xfrm>
        </p:grpSpPr>
        <p:cxnSp>
          <p:nvCxnSpPr>
            <p:cNvPr id="578" name="Google Shape;578;p79"/>
            <p:cNvCxnSpPr>
              <a:cxnSpLocks/>
            </p:cNvCxnSpPr>
            <p:nvPr/>
          </p:nvCxnSpPr>
          <p:spPr>
            <a:xfrm>
              <a:off x="3341317" y="1822853"/>
              <a:ext cx="0" cy="4132594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79"/>
            <p:cNvCxnSpPr>
              <a:cxnSpLocks/>
            </p:cNvCxnSpPr>
            <p:nvPr/>
          </p:nvCxnSpPr>
          <p:spPr>
            <a:xfrm>
              <a:off x="5739196" y="1808018"/>
              <a:ext cx="0" cy="4132594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79"/>
            <p:cNvCxnSpPr>
              <a:cxnSpLocks/>
            </p:cNvCxnSpPr>
            <p:nvPr/>
          </p:nvCxnSpPr>
          <p:spPr>
            <a:xfrm>
              <a:off x="1091696" y="4399822"/>
              <a:ext cx="7001854" cy="0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581;p79">
              <a:extLst>
                <a:ext uri="{FF2B5EF4-FFF2-40B4-BE49-F238E27FC236}">
                  <a16:creationId xmlns:a16="http://schemas.microsoft.com/office/drawing/2014/main" id="{D2D6D789-50D3-9C44-AE9B-E730FA5B232A}"/>
                </a:ext>
              </a:extLst>
            </p:cNvPr>
            <p:cNvCxnSpPr>
              <a:cxnSpLocks/>
            </p:cNvCxnSpPr>
            <p:nvPr/>
          </p:nvCxnSpPr>
          <p:spPr>
            <a:xfrm>
              <a:off x="1091696" y="3021271"/>
              <a:ext cx="7001854" cy="0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581;p79">
              <a:extLst>
                <a:ext uri="{FF2B5EF4-FFF2-40B4-BE49-F238E27FC236}">
                  <a16:creationId xmlns:a16="http://schemas.microsoft.com/office/drawing/2014/main" id="{58E3DAF6-EC49-014E-8175-C6C4E613741E}"/>
                </a:ext>
              </a:extLst>
            </p:cNvPr>
            <p:cNvCxnSpPr>
              <a:cxnSpLocks/>
            </p:cNvCxnSpPr>
            <p:nvPr/>
          </p:nvCxnSpPr>
          <p:spPr>
            <a:xfrm>
              <a:off x="3341317" y="1822853"/>
              <a:ext cx="4752233" cy="0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578;p79">
              <a:extLst>
                <a:ext uri="{FF2B5EF4-FFF2-40B4-BE49-F238E27FC236}">
                  <a16:creationId xmlns:a16="http://schemas.microsoft.com/office/drawing/2014/main" id="{DE472D51-1A4B-1F4A-851A-9A4B4EAD78B3}"/>
                </a:ext>
              </a:extLst>
            </p:cNvPr>
            <p:cNvCxnSpPr>
              <a:cxnSpLocks/>
            </p:cNvCxnSpPr>
            <p:nvPr/>
          </p:nvCxnSpPr>
          <p:spPr>
            <a:xfrm>
              <a:off x="1091696" y="3019432"/>
              <a:ext cx="0" cy="2921180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578;p79">
              <a:extLst>
                <a:ext uri="{FF2B5EF4-FFF2-40B4-BE49-F238E27FC236}">
                  <a16:creationId xmlns:a16="http://schemas.microsoft.com/office/drawing/2014/main" id="{99EBC0AD-DDA5-3D4C-AF4D-E87F8F119D45}"/>
                </a:ext>
              </a:extLst>
            </p:cNvPr>
            <p:cNvCxnSpPr>
              <a:cxnSpLocks/>
            </p:cNvCxnSpPr>
            <p:nvPr/>
          </p:nvCxnSpPr>
          <p:spPr>
            <a:xfrm>
              <a:off x="8093550" y="1822853"/>
              <a:ext cx="0" cy="4109861"/>
            </a:xfrm>
            <a:prstGeom prst="straightConnector1">
              <a:avLst/>
            </a:prstGeom>
            <a:noFill/>
            <a:ln w="38100" cap="flat" cmpd="sng">
              <a:solidFill>
                <a:srgbClr val="93C01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Google Shape;566;p79">
            <a:extLst>
              <a:ext uri="{FF2B5EF4-FFF2-40B4-BE49-F238E27FC236}">
                <a16:creationId xmlns:a16="http://schemas.microsoft.com/office/drawing/2014/main" id="{278AF9E1-F1C6-B64E-8537-B169AFDAFB0A}"/>
              </a:ext>
            </a:extLst>
          </p:cNvPr>
          <p:cNvSpPr txBox="1">
            <a:spLocks/>
          </p:cNvSpPr>
          <p:nvPr/>
        </p:nvSpPr>
        <p:spPr>
          <a:xfrm>
            <a:off x="2152728" y="1804831"/>
            <a:ext cx="2113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1600" dirty="0"/>
              <a:t>MEDIBLES</a:t>
            </a:r>
          </a:p>
        </p:txBody>
      </p:sp>
      <p:sp>
        <p:nvSpPr>
          <p:cNvPr id="34" name="Google Shape;569;p79">
            <a:extLst>
              <a:ext uri="{FF2B5EF4-FFF2-40B4-BE49-F238E27FC236}">
                <a16:creationId xmlns:a16="http://schemas.microsoft.com/office/drawing/2014/main" id="{84BA5F43-5BD9-E34D-A7A3-ED54EBDBC3ED}"/>
              </a:ext>
            </a:extLst>
          </p:cNvPr>
          <p:cNvSpPr txBox="1">
            <a:spLocks/>
          </p:cNvSpPr>
          <p:nvPr/>
        </p:nvSpPr>
        <p:spPr>
          <a:xfrm>
            <a:off x="2099836" y="4325661"/>
            <a:ext cx="2395595" cy="154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sz="7200" dirty="0">
                <a:solidFill>
                  <a:schemeClr val="bg1">
                    <a:lumMod val="50000"/>
                  </a:schemeClr>
                </a:solidFill>
                <a:highlight>
                  <a:srgbClr val="C0C0C0"/>
                </a:highlight>
              </a:rPr>
              <a:t>B</a:t>
            </a:r>
          </a:p>
        </p:txBody>
      </p:sp>
      <p:sp>
        <p:nvSpPr>
          <p:cNvPr id="39" name="Google Shape;569;p79">
            <a:extLst>
              <a:ext uri="{FF2B5EF4-FFF2-40B4-BE49-F238E27FC236}">
                <a16:creationId xmlns:a16="http://schemas.microsoft.com/office/drawing/2014/main" id="{54A18A6C-99B5-9F49-AB0D-6645CEB045C9}"/>
              </a:ext>
            </a:extLst>
          </p:cNvPr>
          <p:cNvSpPr txBox="1">
            <a:spLocks/>
          </p:cNvSpPr>
          <p:nvPr/>
        </p:nvSpPr>
        <p:spPr>
          <a:xfrm>
            <a:off x="3476399" y="3030877"/>
            <a:ext cx="2395595" cy="154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sz="7200" dirty="0">
                <a:solidFill>
                  <a:schemeClr val="bg1">
                    <a:lumMod val="50000"/>
                  </a:schemeClr>
                </a:solidFill>
                <a:highlight>
                  <a:srgbClr val="C0C0C0"/>
                </a:highlight>
              </a:rPr>
              <a:t>C</a:t>
            </a:r>
          </a:p>
        </p:txBody>
      </p:sp>
      <p:sp>
        <p:nvSpPr>
          <p:cNvPr id="40" name="Google Shape;569;p79">
            <a:extLst>
              <a:ext uri="{FF2B5EF4-FFF2-40B4-BE49-F238E27FC236}">
                <a16:creationId xmlns:a16="http://schemas.microsoft.com/office/drawing/2014/main" id="{14E24911-B8EA-E74A-B13C-7242D615943E}"/>
              </a:ext>
            </a:extLst>
          </p:cNvPr>
          <p:cNvSpPr txBox="1">
            <a:spLocks/>
          </p:cNvSpPr>
          <p:nvPr/>
        </p:nvSpPr>
        <p:spPr>
          <a:xfrm>
            <a:off x="3501314" y="4299563"/>
            <a:ext cx="2395595" cy="154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sz="7200" dirty="0">
                <a:solidFill>
                  <a:schemeClr val="bg1">
                    <a:lumMod val="50000"/>
                  </a:schemeClr>
                </a:solidFill>
                <a:highlight>
                  <a:srgbClr val="C0C0C0"/>
                </a:highlight>
              </a:rPr>
              <a:t>D</a:t>
            </a:r>
          </a:p>
        </p:txBody>
      </p:sp>
      <p:sp>
        <p:nvSpPr>
          <p:cNvPr id="31" name="Google Shape;566;p79">
            <a:extLst>
              <a:ext uri="{FF2B5EF4-FFF2-40B4-BE49-F238E27FC236}">
                <a16:creationId xmlns:a16="http://schemas.microsoft.com/office/drawing/2014/main" id="{C1402CA0-D1EC-6542-BAB5-2F0AED0C94E2}"/>
              </a:ext>
            </a:extLst>
          </p:cNvPr>
          <p:cNvSpPr txBox="1">
            <a:spLocks/>
          </p:cNvSpPr>
          <p:nvPr/>
        </p:nvSpPr>
        <p:spPr>
          <a:xfrm>
            <a:off x="3693248" y="1806111"/>
            <a:ext cx="2113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1600" dirty="0"/>
              <a:t>NO MEDIBLES</a:t>
            </a:r>
          </a:p>
        </p:txBody>
      </p:sp>
      <p:pic>
        <p:nvPicPr>
          <p:cNvPr id="32" name="Picture 2" descr="Está gestionando desde la punta del iceberg? – CyFrame">
            <a:extLst>
              <a:ext uri="{FF2B5EF4-FFF2-40B4-BE49-F238E27FC236}">
                <a16:creationId xmlns:a16="http://schemas.microsoft.com/office/drawing/2014/main" id="{1068092B-476A-1048-930A-39F16106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71" y="1817264"/>
            <a:ext cx="3117271" cy="39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1F4FF295-91C4-E447-A608-8A89B25AACE6}"/>
              </a:ext>
            </a:extLst>
          </p:cNvPr>
          <p:cNvSpPr txBox="1"/>
          <p:nvPr/>
        </p:nvSpPr>
        <p:spPr>
          <a:xfrm>
            <a:off x="6537972" y="204822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/>
              <a:t>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A629FA-23BF-D744-8BAE-5F9FA5CB261E}"/>
              </a:ext>
            </a:extLst>
          </p:cNvPr>
          <p:cNvSpPr txBox="1"/>
          <p:nvPr/>
        </p:nvSpPr>
        <p:spPr>
          <a:xfrm>
            <a:off x="5844535" y="3146196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163314-1D04-8B43-8311-DA5D6D882551}"/>
              </a:ext>
            </a:extLst>
          </p:cNvPr>
          <p:cNvSpPr txBox="1"/>
          <p:nvPr/>
        </p:nvSpPr>
        <p:spPr>
          <a:xfrm>
            <a:off x="7251257" y="343061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833E0B5-549C-784D-8E2F-E759A7DB69A7}"/>
              </a:ext>
            </a:extLst>
          </p:cNvPr>
          <p:cNvSpPr txBox="1"/>
          <p:nvPr/>
        </p:nvSpPr>
        <p:spPr>
          <a:xfrm>
            <a:off x="6455726" y="436719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846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 build="p"/>
      <p:bldP spid="34" grpId="0"/>
      <p:bldP spid="39" grpId="0"/>
      <p:bldP spid="40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4034112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434343"/>
                </a:solidFill>
              </a:rPr>
              <a:t>4. La enseñanza, el aprendizaje y lo que cuenta para la </a:t>
            </a:r>
            <a:r>
              <a:rPr lang="es" dirty="0" smtClean="0">
                <a:solidFill>
                  <a:srgbClr val="434343"/>
                </a:solidFill>
              </a:rPr>
              <a:t>nota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3541054" cy="635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Evaluar y también calificar; pero cada cosa en su sitio.</a:t>
            </a:r>
            <a:endParaRPr sz="1600" dirty="0"/>
          </a:p>
        </p:txBody>
      </p:sp>
      <p:sp>
        <p:nvSpPr>
          <p:cNvPr id="6" name="Google Shape;289;p62">
            <a:extLst>
              <a:ext uri="{FF2B5EF4-FFF2-40B4-BE49-F238E27FC236}">
                <a16:creationId xmlns:a16="http://schemas.microsoft.com/office/drawing/2014/main" id="{8A5F9B0B-A151-BB45-B226-D0B29FDEFEDA}"/>
              </a:ext>
            </a:extLst>
          </p:cNvPr>
          <p:cNvSpPr txBox="1">
            <a:spLocks/>
          </p:cNvSpPr>
          <p:nvPr/>
        </p:nvSpPr>
        <p:spPr>
          <a:xfrm>
            <a:off x="4598900" y="4525273"/>
            <a:ext cx="3541054" cy="77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sz="1600" dirty="0"/>
              <a:t>Evaluación es una palabra que pertenece al vocabulario pedagógico. Calificación, NO.</a:t>
            </a:r>
          </a:p>
          <a:p>
            <a:pPr marL="0" indent="0"/>
            <a:endParaRPr lang="es-ES" sz="1600" dirty="0"/>
          </a:p>
        </p:txBody>
      </p:sp>
      <p:sp>
        <p:nvSpPr>
          <p:cNvPr id="7" name="Google Shape;289;p62">
            <a:extLst>
              <a:ext uri="{FF2B5EF4-FFF2-40B4-BE49-F238E27FC236}">
                <a16:creationId xmlns:a16="http://schemas.microsoft.com/office/drawing/2014/main" id="{F4CB039B-6748-D441-BFA6-398F96ABA20C}"/>
              </a:ext>
            </a:extLst>
          </p:cNvPr>
          <p:cNvSpPr txBox="1">
            <a:spLocks/>
          </p:cNvSpPr>
          <p:nvPr/>
        </p:nvSpPr>
        <p:spPr>
          <a:xfrm>
            <a:off x="4571999" y="5455934"/>
            <a:ext cx="3720347" cy="63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 indent="0"/>
            <a:r>
              <a:rPr lang="es-ES" dirty="0"/>
              <a:t>“Si se puede medir no es educativo”. L. </a:t>
            </a:r>
            <a:r>
              <a:rPr lang="es-ES" dirty="0" err="1"/>
              <a:t>Stenhouse</a:t>
            </a:r>
            <a:r>
              <a:rPr lang="es-ES" dirty="0"/>
              <a:t>, 1982.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30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750770" y="757180"/>
            <a:ext cx="3571500" cy="21885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Calificación como</a:t>
            </a:r>
            <a:r>
              <a:rPr lang="es" dirty="0"/>
              <a:t> </a:t>
            </a:r>
            <a:r>
              <a:rPr lang="es" b="1" dirty="0"/>
              <a:t>una aproximación a la medida del </a:t>
            </a:r>
            <a:r>
              <a:rPr lang="es" b="1" dirty="0" smtClean="0"/>
              <a:t>aprendizaje</a:t>
            </a:r>
            <a:br>
              <a:rPr lang="es" b="1" dirty="0" smtClean="0"/>
            </a:br>
            <a:r>
              <a:rPr lang="es" b="1" dirty="0" smtClean="0"/>
              <a:t> </a:t>
            </a:r>
            <a:r>
              <a:rPr lang="es" b="1" dirty="0"/>
              <a:t/>
            </a:r>
            <a:br>
              <a:rPr lang="es" b="1" dirty="0"/>
            </a:br>
            <a:endParaRPr b="1" dirty="0"/>
          </a:p>
        </p:txBody>
      </p:sp>
      <p:sp>
        <p:nvSpPr>
          <p:cNvPr id="316" name="Google Shape;316;p65"/>
          <p:cNvSpPr txBox="1">
            <a:spLocks noGrp="1"/>
          </p:cNvSpPr>
          <p:nvPr>
            <p:ph type="subTitle" idx="1"/>
          </p:nvPr>
        </p:nvSpPr>
        <p:spPr>
          <a:xfrm>
            <a:off x="967667" y="3786033"/>
            <a:ext cx="7208666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Conceptos antagónicos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Distintos propósitos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Distintos procedimientos, estrategias, instrumentos y momentos</a:t>
            </a:r>
          </a:p>
        </p:txBody>
      </p:sp>
      <p:sp>
        <p:nvSpPr>
          <p:cNvPr id="7" name="Google Shape;315;p65">
            <a:extLst>
              <a:ext uri="{FF2B5EF4-FFF2-40B4-BE49-F238E27FC236}">
                <a16:creationId xmlns:a16="http://schemas.microsoft.com/office/drawing/2014/main" id="{4E2DC23E-C17C-114E-BE8B-4EBFB576CF61}"/>
              </a:ext>
            </a:extLst>
          </p:cNvPr>
          <p:cNvSpPr txBox="1">
            <a:spLocks/>
          </p:cNvSpPr>
          <p:nvPr/>
        </p:nvSpPr>
        <p:spPr>
          <a:xfrm>
            <a:off x="4946421" y="757180"/>
            <a:ext cx="3571500" cy="302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/>
              <a:t>Evaluación como comprensión de los procesos de enseñanza y aprendizaje para mejorar su </a:t>
            </a:r>
            <a:r>
              <a:rPr lang="es-ES" dirty="0" smtClean="0"/>
              <a:t>calidad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  <p:bldP spid="316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750770" y="757180"/>
            <a:ext cx="3571500" cy="21885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Calificación como</a:t>
            </a:r>
            <a:r>
              <a:rPr lang="es" dirty="0"/>
              <a:t> </a:t>
            </a:r>
            <a:r>
              <a:rPr lang="es" b="1" dirty="0"/>
              <a:t>una aproximación a la medida del </a:t>
            </a:r>
            <a:r>
              <a:rPr lang="es" b="1" dirty="0" smtClean="0"/>
              <a:t>aprendizaje</a:t>
            </a:r>
            <a:r>
              <a:rPr lang="es" dirty="0"/>
              <a:t/>
            </a:r>
            <a:br>
              <a:rPr lang="es" dirty="0"/>
            </a:br>
            <a:r>
              <a:rPr lang="es" b="1" dirty="0"/>
              <a:t/>
            </a:r>
            <a:br>
              <a:rPr lang="es" b="1" dirty="0"/>
            </a:br>
            <a:endParaRPr b="1" dirty="0"/>
          </a:p>
        </p:txBody>
      </p:sp>
      <p:sp>
        <p:nvSpPr>
          <p:cNvPr id="316" name="Google Shape;316;p65"/>
          <p:cNvSpPr txBox="1">
            <a:spLocks noGrp="1"/>
          </p:cNvSpPr>
          <p:nvPr>
            <p:ph type="subTitle" idx="1"/>
          </p:nvPr>
        </p:nvSpPr>
        <p:spPr>
          <a:xfrm>
            <a:off x="750770" y="3796919"/>
            <a:ext cx="3571500" cy="459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LAS NOTAS. </a:t>
            </a: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Muy </a:t>
            </a:r>
            <a:r>
              <a:rPr lang="es" sz="1800" dirty="0" smtClean="0">
                <a:solidFill>
                  <a:schemeClr val="tx2">
                    <a:lumMod val="50000"/>
                  </a:schemeClr>
                </a:solidFill>
              </a:rPr>
              <a:t>importantes</a:t>
            </a: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Google Shape;316;p65">
            <a:extLst>
              <a:ext uri="{FF2B5EF4-FFF2-40B4-BE49-F238E27FC236}">
                <a16:creationId xmlns:a16="http://schemas.microsoft.com/office/drawing/2014/main" id="{5D4811B1-023E-264B-A41A-75E7AC3F2A28}"/>
              </a:ext>
            </a:extLst>
          </p:cNvPr>
          <p:cNvSpPr txBox="1">
            <a:spLocks/>
          </p:cNvSpPr>
          <p:nvPr/>
        </p:nvSpPr>
        <p:spPr>
          <a:xfrm>
            <a:off x="5081996" y="2508103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Para eso nos pagan en </a:t>
            </a:r>
            <a:r>
              <a:rPr lang="es" sz="1800" b="1" dirty="0" smtClean="0">
                <a:solidFill>
                  <a:schemeClr val="tx2">
                    <a:lumMod val="50000"/>
                  </a:schemeClr>
                </a:solidFill>
              </a:rPr>
              <a:t>realidad.</a:t>
            </a: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Google Shape;316;p65">
            <a:extLst>
              <a:ext uri="{FF2B5EF4-FFF2-40B4-BE49-F238E27FC236}">
                <a16:creationId xmlns:a16="http://schemas.microsoft.com/office/drawing/2014/main" id="{CB9F2DA9-3EC3-B042-AB27-B3B8DF3A9D9B}"/>
              </a:ext>
            </a:extLst>
          </p:cNvPr>
          <p:cNvSpPr txBox="1">
            <a:spLocks/>
          </p:cNvSpPr>
          <p:nvPr/>
        </p:nvSpPr>
        <p:spPr>
          <a:xfrm>
            <a:off x="5081996" y="3337523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Trascendentales para el alumnado al enfrentarse a los problemas de la vida académica y </a:t>
            </a:r>
            <a:r>
              <a:rPr lang="es" sz="1800" b="1" dirty="0" smtClean="0">
                <a:solidFill>
                  <a:schemeClr val="tx2">
                    <a:lumMod val="50000"/>
                  </a:schemeClr>
                </a:solidFill>
              </a:rPr>
              <a:t>laboral.</a:t>
            </a: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Google Shape;316;p65">
            <a:extLst>
              <a:ext uri="{FF2B5EF4-FFF2-40B4-BE49-F238E27FC236}">
                <a16:creationId xmlns:a16="http://schemas.microsoft.com/office/drawing/2014/main" id="{89FE47D8-9803-0843-B8BB-958454CF1741}"/>
              </a:ext>
            </a:extLst>
          </p:cNvPr>
          <p:cNvSpPr txBox="1">
            <a:spLocks/>
          </p:cNvSpPr>
          <p:nvPr/>
        </p:nvSpPr>
        <p:spPr>
          <a:xfrm>
            <a:off x="5081997" y="4856037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¿Responsabilidad social?: ¿seleccionar a los profesionales</a:t>
            </a:r>
            <a:r>
              <a:rPr lang="es" sz="18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uiExpand="1" build="p"/>
      <p:bldP spid="6" grpId="0" uiExpand="1" build="p"/>
      <p:bldP spid="8" grpId="0" uiExpand="1" build="p"/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01F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0"/>
          <p:cNvSpPr txBox="1"/>
          <p:nvPr/>
        </p:nvSpPr>
        <p:spPr>
          <a:xfrm>
            <a:off x="983070" y="2543775"/>
            <a:ext cx="7071900" cy="45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66666"/>
                </a:solidFill>
              </a:rPr>
              <a:t>Todos y alguno más</a:t>
            </a:r>
            <a:endParaRPr sz="1800"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</a:endParaRPr>
          </a:p>
        </p:txBody>
      </p:sp>
      <p:sp>
        <p:nvSpPr>
          <p:cNvPr id="767" name="Google Shape;767;p90"/>
          <p:cNvSpPr txBox="1"/>
          <p:nvPr/>
        </p:nvSpPr>
        <p:spPr>
          <a:xfrm>
            <a:off x="1598551" y="1052450"/>
            <a:ext cx="5937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</a:rPr>
              <a:t>¿PROBLEMAS?</a:t>
            </a:r>
            <a:endParaRPr sz="2200" b="1" dirty="0">
              <a:solidFill>
                <a:srgbClr val="434343"/>
              </a:solidFill>
            </a:endParaRPr>
          </a:p>
        </p:txBody>
      </p:sp>
      <p:cxnSp>
        <p:nvCxnSpPr>
          <p:cNvPr id="773" name="Google Shape;773;p90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766;p90">
            <a:extLst>
              <a:ext uri="{FF2B5EF4-FFF2-40B4-BE49-F238E27FC236}">
                <a16:creationId xmlns:a16="http://schemas.microsoft.com/office/drawing/2014/main" id="{11C8A38E-1CF6-1C41-94A2-A9341FDEF03D}"/>
              </a:ext>
            </a:extLst>
          </p:cNvPr>
          <p:cNvSpPr txBox="1"/>
          <p:nvPr/>
        </p:nvSpPr>
        <p:spPr>
          <a:xfrm>
            <a:off x="1036050" y="3374001"/>
            <a:ext cx="7071900" cy="45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66666"/>
                </a:solidFill>
              </a:rPr>
              <a:t>Un problema irresoluble: medir una metáfora.</a:t>
            </a:r>
            <a:endParaRPr sz="1800"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</a:endParaRPr>
          </a:p>
        </p:txBody>
      </p:sp>
      <p:sp>
        <p:nvSpPr>
          <p:cNvPr id="11" name="Google Shape;766;p90">
            <a:extLst>
              <a:ext uri="{FF2B5EF4-FFF2-40B4-BE49-F238E27FC236}">
                <a16:creationId xmlns:a16="http://schemas.microsoft.com/office/drawing/2014/main" id="{1DDF37A8-1308-1A43-869B-54A847F4CC5A}"/>
              </a:ext>
            </a:extLst>
          </p:cNvPr>
          <p:cNvSpPr txBox="1"/>
          <p:nvPr/>
        </p:nvSpPr>
        <p:spPr>
          <a:xfrm>
            <a:off x="1036050" y="4204228"/>
            <a:ext cx="7071900" cy="39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66666"/>
                </a:solidFill>
              </a:rPr>
              <a:t>EEES es la cuadratura del círculo: la valoración de las competencias</a:t>
            </a:r>
            <a:endParaRPr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21317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625260" y="279130"/>
            <a:ext cx="3571500" cy="17509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Estrategias para enfrentarnos a un problema sin solución </a:t>
            </a:r>
            <a:endParaRPr b="1" dirty="0"/>
          </a:p>
        </p:txBody>
      </p:sp>
      <p:sp>
        <p:nvSpPr>
          <p:cNvPr id="316" name="Google Shape;316;p65"/>
          <p:cNvSpPr txBox="1">
            <a:spLocks noGrp="1"/>
          </p:cNvSpPr>
          <p:nvPr>
            <p:ph type="subTitle" idx="1"/>
          </p:nvPr>
        </p:nvSpPr>
        <p:spPr>
          <a:xfrm>
            <a:off x="636488" y="2048707"/>
            <a:ext cx="3747247" cy="672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2">
                    <a:lumMod val="50000"/>
                  </a:schemeClr>
                </a:solidFill>
              </a:rPr>
              <a:t>Diseño de un </a:t>
            </a:r>
            <a:r>
              <a:rPr lang="es" u="sng" dirty="0">
                <a:solidFill>
                  <a:schemeClr val="tx2">
                    <a:lumMod val="50000"/>
                  </a:schemeClr>
                </a:solidFill>
              </a:rPr>
              <a:t>procedimiento de calificación</a:t>
            </a:r>
            <a:r>
              <a:rPr lang="es" dirty="0">
                <a:solidFill>
                  <a:schemeClr val="tx2">
                    <a:lumMod val="50000"/>
                  </a:schemeClr>
                </a:solidFill>
              </a:rPr>
              <a:t> que sea:</a:t>
            </a:r>
          </a:p>
        </p:txBody>
      </p:sp>
      <p:sp>
        <p:nvSpPr>
          <p:cNvPr id="6" name="Google Shape;316;p65">
            <a:extLst>
              <a:ext uri="{FF2B5EF4-FFF2-40B4-BE49-F238E27FC236}">
                <a16:creationId xmlns:a16="http://schemas.microsoft.com/office/drawing/2014/main" id="{5D4811B1-023E-264B-A41A-75E7AC3F2A28}"/>
              </a:ext>
            </a:extLst>
          </p:cNvPr>
          <p:cNvSpPr txBox="1">
            <a:spLocks/>
          </p:cNvSpPr>
          <p:nvPr/>
        </p:nvSpPr>
        <p:spPr>
          <a:xfrm>
            <a:off x="5144740" y="1121422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Con los propósitos de la asignatura.</a:t>
            </a:r>
          </a:p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Con las tareas realizadas y las herramientas usadas.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Google Shape;316;p65">
            <a:extLst>
              <a:ext uri="{FF2B5EF4-FFF2-40B4-BE49-F238E27FC236}">
                <a16:creationId xmlns:a16="http://schemas.microsoft.com/office/drawing/2014/main" id="{DAAFD23F-0676-6148-B7C9-8228FB6A3685}"/>
              </a:ext>
            </a:extLst>
          </p:cNvPr>
          <p:cNvSpPr txBox="1">
            <a:spLocks/>
          </p:cNvSpPr>
          <p:nvPr/>
        </p:nvSpPr>
        <p:spPr>
          <a:xfrm>
            <a:off x="625260" y="2878127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CONTINGENTE</a:t>
            </a:r>
          </a:p>
        </p:txBody>
      </p:sp>
      <p:sp>
        <p:nvSpPr>
          <p:cNvPr id="11" name="Google Shape;316;p65">
            <a:extLst>
              <a:ext uri="{FF2B5EF4-FFF2-40B4-BE49-F238E27FC236}">
                <a16:creationId xmlns:a16="http://schemas.microsoft.com/office/drawing/2014/main" id="{0F34535D-4363-6D4A-A0F0-01B2D776EC94}"/>
              </a:ext>
            </a:extLst>
          </p:cNvPr>
          <p:cNvSpPr txBox="1">
            <a:spLocks/>
          </p:cNvSpPr>
          <p:nvPr/>
        </p:nvSpPr>
        <p:spPr>
          <a:xfrm>
            <a:off x="625260" y="3707547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NO ARBITRARIO</a:t>
            </a:r>
          </a:p>
        </p:txBody>
      </p:sp>
      <p:sp>
        <p:nvSpPr>
          <p:cNvPr id="12" name="Google Shape;316;p65">
            <a:extLst>
              <a:ext uri="{FF2B5EF4-FFF2-40B4-BE49-F238E27FC236}">
                <a16:creationId xmlns:a16="http://schemas.microsoft.com/office/drawing/2014/main" id="{3B99B808-1B2C-C94C-8631-5AC87F4F32B1}"/>
              </a:ext>
            </a:extLst>
          </p:cNvPr>
          <p:cNvSpPr txBox="1">
            <a:spLocks/>
          </p:cNvSpPr>
          <p:nvPr/>
        </p:nvSpPr>
        <p:spPr>
          <a:xfrm>
            <a:off x="625260" y="4609840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DEMOCRÁTICO</a:t>
            </a:r>
          </a:p>
        </p:txBody>
      </p:sp>
      <p:sp>
        <p:nvSpPr>
          <p:cNvPr id="13" name="Google Shape;316;p65">
            <a:extLst>
              <a:ext uri="{FF2B5EF4-FFF2-40B4-BE49-F238E27FC236}">
                <a16:creationId xmlns:a16="http://schemas.microsoft.com/office/drawing/2014/main" id="{DA79E3A3-6539-044D-9D91-AF02E2A5E03C}"/>
              </a:ext>
            </a:extLst>
          </p:cNvPr>
          <p:cNvSpPr txBox="1">
            <a:spLocks/>
          </p:cNvSpPr>
          <p:nvPr/>
        </p:nvSpPr>
        <p:spPr>
          <a:xfrm>
            <a:off x="625260" y="5605717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POSIBLE</a:t>
            </a:r>
          </a:p>
        </p:txBody>
      </p:sp>
      <p:sp>
        <p:nvSpPr>
          <p:cNvPr id="15" name="Google Shape;316;p65">
            <a:extLst>
              <a:ext uri="{FF2B5EF4-FFF2-40B4-BE49-F238E27FC236}">
                <a16:creationId xmlns:a16="http://schemas.microsoft.com/office/drawing/2014/main" id="{64F77541-AF5F-B14B-AF03-E2ED3B466ACF}"/>
              </a:ext>
            </a:extLst>
          </p:cNvPr>
          <p:cNvSpPr txBox="1">
            <a:spLocks/>
          </p:cNvSpPr>
          <p:nvPr/>
        </p:nvSpPr>
        <p:spPr>
          <a:xfrm>
            <a:off x="5153706" y="2574601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Explicar el procedimiento desde el principio.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Google Shape;316;p65">
            <a:extLst>
              <a:ext uri="{FF2B5EF4-FFF2-40B4-BE49-F238E27FC236}">
                <a16:creationId xmlns:a16="http://schemas.microsoft.com/office/drawing/2014/main" id="{ECB5F530-61F8-9244-B9CF-7920848FA8E6}"/>
              </a:ext>
            </a:extLst>
          </p:cNvPr>
          <p:cNvSpPr txBox="1">
            <a:spLocks/>
          </p:cNvSpPr>
          <p:nvPr/>
        </p:nvSpPr>
        <p:spPr>
          <a:xfrm>
            <a:off x="5144739" y="3161984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Explicar los criterios de valoración.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Google Shape;316;p65">
            <a:extLst>
              <a:ext uri="{FF2B5EF4-FFF2-40B4-BE49-F238E27FC236}">
                <a16:creationId xmlns:a16="http://schemas.microsoft.com/office/drawing/2014/main" id="{CE0B09B6-36AB-F14B-A12E-DDF70F96873E}"/>
              </a:ext>
            </a:extLst>
          </p:cNvPr>
          <p:cNvSpPr txBox="1">
            <a:spLocks/>
          </p:cNvSpPr>
          <p:nvPr/>
        </p:nvSpPr>
        <p:spPr>
          <a:xfrm>
            <a:off x="5144744" y="3926703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Participación en la definición de procedimiento y criterios. Negociación.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Google Shape;316;p65">
            <a:extLst>
              <a:ext uri="{FF2B5EF4-FFF2-40B4-BE49-F238E27FC236}">
                <a16:creationId xmlns:a16="http://schemas.microsoft.com/office/drawing/2014/main" id="{F6D6237F-FBCB-464E-825C-B0077ADC4CC1}"/>
              </a:ext>
            </a:extLst>
          </p:cNvPr>
          <p:cNvSpPr txBox="1">
            <a:spLocks/>
          </p:cNvSpPr>
          <p:nvPr/>
        </p:nvSpPr>
        <p:spPr>
          <a:xfrm>
            <a:off x="5153710" y="4820142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Vías en caso de discrepancia.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Google Shape;316;p65">
            <a:extLst>
              <a:ext uri="{FF2B5EF4-FFF2-40B4-BE49-F238E27FC236}">
                <a16:creationId xmlns:a16="http://schemas.microsoft.com/office/drawing/2014/main" id="{87EEBCB9-4C4F-D04F-AE61-98340264CBFB}"/>
              </a:ext>
            </a:extLst>
          </p:cNvPr>
          <p:cNvSpPr txBox="1">
            <a:spLocks/>
          </p:cNvSpPr>
          <p:nvPr/>
        </p:nvSpPr>
        <p:spPr>
          <a:xfrm>
            <a:off x="5153708" y="5544648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Que el contexto lo permita.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Google Shape;316;p65">
            <a:extLst>
              <a:ext uri="{FF2B5EF4-FFF2-40B4-BE49-F238E27FC236}">
                <a16:creationId xmlns:a16="http://schemas.microsoft.com/office/drawing/2014/main" id="{599A1456-C9E9-9E4B-8B5B-D21FB9509F58}"/>
              </a:ext>
            </a:extLst>
          </p:cNvPr>
          <p:cNvSpPr txBox="1">
            <a:spLocks/>
          </p:cNvSpPr>
          <p:nvPr/>
        </p:nvSpPr>
        <p:spPr>
          <a:xfrm>
            <a:off x="5144738" y="5835415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Que no dediquemos más tiempo a pesar el pollo que a engordarlo.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uiExpand="1" build="p"/>
      <p:bldP spid="6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5" grpId="0" uiExpand="1" build="p"/>
      <p:bldP spid="16" grpId="0" uiExpand="1" build="p"/>
      <p:bldP spid="17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481827" y="761325"/>
            <a:ext cx="3571500" cy="21885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Calificación como</a:t>
            </a:r>
            <a:r>
              <a:rPr lang="es" dirty="0"/>
              <a:t> </a:t>
            </a:r>
            <a:r>
              <a:rPr lang="es" b="1" dirty="0"/>
              <a:t>una aproximación a la medida del </a:t>
            </a:r>
            <a:r>
              <a:rPr lang="es" b="1" dirty="0" smtClean="0"/>
              <a:t>aprendizaje</a:t>
            </a:r>
            <a:r>
              <a:rPr lang="es" dirty="0"/>
              <a:t/>
            </a:r>
            <a:br>
              <a:rPr lang="es" dirty="0"/>
            </a:br>
            <a:r>
              <a:rPr lang="es" b="1" dirty="0"/>
              <a:t/>
            </a:r>
            <a:br>
              <a:rPr lang="es" b="1" dirty="0"/>
            </a:br>
            <a:endParaRPr b="1" dirty="0"/>
          </a:p>
        </p:txBody>
      </p:sp>
      <p:sp>
        <p:nvSpPr>
          <p:cNvPr id="316" name="Google Shape;316;p65"/>
          <p:cNvSpPr txBox="1">
            <a:spLocks noGrp="1"/>
          </p:cNvSpPr>
          <p:nvPr>
            <p:ph type="subTitle" idx="1"/>
          </p:nvPr>
        </p:nvSpPr>
        <p:spPr>
          <a:xfrm>
            <a:off x="967667" y="3786033"/>
            <a:ext cx="7208666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Conceptos antagónicos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Distintos propósitos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Distintos procedimientos, estrategias, instrumentos y momentos</a:t>
            </a:r>
          </a:p>
        </p:txBody>
      </p:sp>
      <p:sp>
        <p:nvSpPr>
          <p:cNvPr id="7" name="Google Shape;315;p65">
            <a:extLst>
              <a:ext uri="{FF2B5EF4-FFF2-40B4-BE49-F238E27FC236}">
                <a16:creationId xmlns:a16="http://schemas.microsoft.com/office/drawing/2014/main" id="{4E2DC23E-C17C-114E-BE8B-4EBFB576CF61}"/>
              </a:ext>
            </a:extLst>
          </p:cNvPr>
          <p:cNvSpPr txBox="1">
            <a:spLocks/>
          </p:cNvSpPr>
          <p:nvPr/>
        </p:nvSpPr>
        <p:spPr>
          <a:xfrm>
            <a:off x="4946421" y="757180"/>
            <a:ext cx="3571500" cy="302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/>
              <a:t>Evaluación como comprensión de los procesos de enseñanza y aprendizaje para mejorar su </a:t>
            </a:r>
            <a:r>
              <a:rPr lang="es-ES" dirty="0" smtClean="0"/>
              <a:t>calidad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15;p65">
            <a:extLst>
              <a:ext uri="{FF2B5EF4-FFF2-40B4-BE49-F238E27FC236}">
                <a16:creationId xmlns:a16="http://schemas.microsoft.com/office/drawing/2014/main" id="{4E2DC23E-C17C-114E-BE8B-4EBFB576CF61}"/>
              </a:ext>
            </a:extLst>
          </p:cNvPr>
          <p:cNvSpPr txBox="1">
            <a:spLocks/>
          </p:cNvSpPr>
          <p:nvPr/>
        </p:nvSpPr>
        <p:spPr>
          <a:xfrm>
            <a:off x="4946421" y="757180"/>
            <a:ext cx="3571500" cy="302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dirty="0"/>
              <a:t>Evaluación como comprensión de los procesos de enseñanza y aprendizaje para mejorar su </a:t>
            </a:r>
            <a:r>
              <a:rPr lang="es-ES" dirty="0" smtClean="0"/>
              <a:t>calidad</a:t>
            </a:r>
          </a:p>
          <a:p>
            <a:pPr>
              <a:buClr>
                <a:schemeClr val="dk1"/>
              </a:buClr>
              <a:buSzPts val="1100"/>
            </a:pPr>
            <a:endParaRPr lang="es-ES" dirty="0"/>
          </a:p>
        </p:txBody>
      </p:sp>
      <p:sp>
        <p:nvSpPr>
          <p:cNvPr id="10" name="Google Shape;315;p65">
            <a:extLst>
              <a:ext uri="{FF2B5EF4-FFF2-40B4-BE49-F238E27FC236}">
                <a16:creationId xmlns:a16="http://schemas.microsoft.com/office/drawing/2014/main" id="{FBA45D75-F21D-6C44-9CD3-2906A815D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582" y="350848"/>
            <a:ext cx="3571500" cy="17509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Caracterización de la evaluación como enseñanza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069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678525" y="1261533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Miguel Sola</a:t>
            </a:r>
            <a:endParaRPr sz="26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678525" y="3403700"/>
            <a:ext cx="2920799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/>
              <a:t>Departamento de Didáctica y Organización Escolar.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/>
              <a:t>Universidad de Málaga.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>
                <a:hlinkClick r:id="rId3"/>
              </a:rPr>
              <a:t>misola@uma.es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EDE52C8-4A02-1841-A06C-8BA9C00F5C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129" y="1543660"/>
            <a:ext cx="4060404" cy="406040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5EC7C67-F1FC-DB4B-B318-10FE17E38F03}"/>
              </a:ext>
            </a:extLst>
          </p:cNvPr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16;p65">
            <a:extLst>
              <a:ext uri="{FF2B5EF4-FFF2-40B4-BE49-F238E27FC236}">
                <a16:creationId xmlns:a16="http://schemas.microsoft.com/office/drawing/2014/main" id="{C8E57F78-04F6-A94E-921D-B14F0B8F746A}"/>
              </a:ext>
            </a:extLst>
          </p:cNvPr>
          <p:cNvSpPr txBox="1">
            <a:spLocks/>
          </p:cNvSpPr>
          <p:nvPr/>
        </p:nvSpPr>
        <p:spPr>
          <a:xfrm>
            <a:off x="544582" y="2246978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PROPÓSITOS Y OBJETO</a:t>
            </a:r>
          </a:p>
        </p:txBody>
      </p:sp>
      <p:sp>
        <p:nvSpPr>
          <p:cNvPr id="13" name="Google Shape;316;p65">
            <a:extLst>
              <a:ext uri="{FF2B5EF4-FFF2-40B4-BE49-F238E27FC236}">
                <a16:creationId xmlns:a16="http://schemas.microsoft.com/office/drawing/2014/main" id="{BE59E643-04B7-7F41-AAA4-5BBCDC7AB353}"/>
              </a:ext>
            </a:extLst>
          </p:cNvPr>
          <p:cNvSpPr txBox="1">
            <a:spLocks/>
          </p:cNvSpPr>
          <p:nvPr/>
        </p:nvSpPr>
        <p:spPr>
          <a:xfrm>
            <a:off x="5047404" y="680858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Mejorar la calidad.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Google Shape;316;p65">
            <a:extLst>
              <a:ext uri="{FF2B5EF4-FFF2-40B4-BE49-F238E27FC236}">
                <a16:creationId xmlns:a16="http://schemas.microsoft.com/office/drawing/2014/main" id="{B4B1461F-0DCD-574D-B4BA-1A134BE0ED0F}"/>
              </a:ext>
            </a:extLst>
          </p:cNvPr>
          <p:cNvSpPr txBox="1">
            <a:spLocks/>
          </p:cNvSpPr>
          <p:nvPr/>
        </p:nvSpPr>
        <p:spPr>
          <a:xfrm>
            <a:off x="542654" y="3362047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PERSPECTIVAS SOBRE LA ENSEÑANZA Y EL APRENDIZAJE</a:t>
            </a:r>
          </a:p>
        </p:txBody>
      </p:sp>
      <p:sp>
        <p:nvSpPr>
          <p:cNvPr id="17" name="Google Shape;316;p65">
            <a:extLst>
              <a:ext uri="{FF2B5EF4-FFF2-40B4-BE49-F238E27FC236}">
                <a16:creationId xmlns:a16="http://schemas.microsoft.com/office/drawing/2014/main" id="{B5C40B21-E611-A24B-95A7-2472DB1ECC56}"/>
              </a:ext>
            </a:extLst>
          </p:cNvPr>
          <p:cNvSpPr txBox="1">
            <a:spLocks/>
          </p:cNvSpPr>
          <p:nvPr/>
        </p:nvSpPr>
        <p:spPr>
          <a:xfrm>
            <a:off x="5047403" y="2246978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El aprendizaje no se puede medir, pero podemos valorar las condiciones del proceso.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Google Shape;316;p65">
            <a:extLst>
              <a:ext uri="{FF2B5EF4-FFF2-40B4-BE49-F238E27FC236}">
                <a16:creationId xmlns:a16="http://schemas.microsoft.com/office/drawing/2014/main" id="{A2002C45-2F81-E04B-BEB7-42C7A9206BD8}"/>
              </a:ext>
            </a:extLst>
          </p:cNvPr>
          <p:cNvSpPr txBox="1">
            <a:spLocks/>
          </p:cNvSpPr>
          <p:nvPr/>
        </p:nvSpPr>
        <p:spPr>
          <a:xfrm>
            <a:off x="5047403" y="315697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Valoración compleja, parcial,contextualizada, provisional.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Google Shape;316;p65">
            <a:extLst>
              <a:ext uri="{FF2B5EF4-FFF2-40B4-BE49-F238E27FC236}">
                <a16:creationId xmlns:a16="http://schemas.microsoft.com/office/drawing/2014/main" id="{AE5B48AA-6B67-6548-A8B4-A3AD0591CF60}"/>
              </a:ext>
            </a:extLst>
          </p:cNvPr>
          <p:cNvSpPr txBox="1">
            <a:spLocks/>
          </p:cNvSpPr>
          <p:nvPr/>
        </p:nvSpPr>
        <p:spPr>
          <a:xfrm>
            <a:off x="5047403" y="4046155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El aprendizaje se produce en un marco de colaboración, autonomía y libertad.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Google Shape;316;p65">
            <a:extLst>
              <a:ext uri="{FF2B5EF4-FFF2-40B4-BE49-F238E27FC236}">
                <a16:creationId xmlns:a16="http://schemas.microsoft.com/office/drawing/2014/main" id="{09975627-A3A3-0945-B557-63BA6A2109EE}"/>
              </a:ext>
            </a:extLst>
          </p:cNvPr>
          <p:cNvSpPr txBox="1">
            <a:spLocks/>
          </p:cNvSpPr>
          <p:nvPr/>
        </p:nvSpPr>
        <p:spPr>
          <a:xfrm>
            <a:off x="542654" y="5178065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PROCEDIMIENTOS</a:t>
            </a:r>
          </a:p>
        </p:txBody>
      </p:sp>
      <p:sp>
        <p:nvSpPr>
          <p:cNvPr id="21" name="Google Shape;316;p65">
            <a:extLst>
              <a:ext uri="{FF2B5EF4-FFF2-40B4-BE49-F238E27FC236}">
                <a16:creationId xmlns:a16="http://schemas.microsoft.com/office/drawing/2014/main" id="{B3B8914E-630C-1A45-B2FE-89694582FA01}"/>
              </a:ext>
            </a:extLst>
          </p:cNvPr>
          <p:cNvSpPr txBox="1">
            <a:spLocks/>
          </p:cNvSpPr>
          <p:nvPr/>
        </p:nvSpPr>
        <p:spPr>
          <a:xfrm>
            <a:off x="5047403" y="5083928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Crear situaciones que favorezcan la comunicación, la libre expresión.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Google Shape;316;p65">
            <a:extLst>
              <a:ext uri="{FF2B5EF4-FFF2-40B4-BE49-F238E27FC236}">
                <a16:creationId xmlns:a16="http://schemas.microsoft.com/office/drawing/2014/main" id="{EF463B3D-F1EA-E94A-9027-3390D53B8C3E}"/>
              </a:ext>
            </a:extLst>
          </p:cNvPr>
          <p:cNvSpPr txBox="1">
            <a:spLocks/>
          </p:cNvSpPr>
          <p:nvPr/>
        </p:nvSpPr>
        <p:spPr>
          <a:xfrm>
            <a:off x="5047402" y="5947444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observación, la entrevista, el análisis permanente.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Google Shape;316;p65">
            <a:extLst>
              <a:ext uri="{FF2B5EF4-FFF2-40B4-BE49-F238E27FC236}">
                <a16:creationId xmlns:a16="http://schemas.microsoft.com/office/drawing/2014/main" id="{D4C2A474-6976-0B46-B7D6-2A090F7EB765}"/>
              </a:ext>
            </a:extLst>
          </p:cNvPr>
          <p:cNvSpPr txBox="1">
            <a:spLocks/>
          </p:cNvSpPr>
          <p:nvPr/>
        </p:nvSpPr>
        <p:spPr>
          <a:xfrm>
            <a:off x="5047403" y="7950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Favorecer el desarrollo intelectual, social y moral</a:t>
            </a:r>
            <a:r>
              <a:rPr lang="es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Google Shape;316;p65">
            <a:extLst>
              <a:ext uri="{FF2B5EF4-FFF2-40B4-BE49-F238E27FC236}">
                <a16:creationId xmlns:a16="http://schemas.microsoft.com/office/drawing/2014/main" id="{B851AAF4-FA6B-6D47-88E0-E1A1D3A4F57D}"/>
              </a:ext>
            </a:extLst>
          </p:cNvPr>
          <p:cNvSpPr txBox="1">
            <a:spLocks/>
          </p:cNvSpPr>
          <p:nvPr/>
        </p:nvSpPr>
        <p:spPr>
          <a:xfrm>
            <a:off x="5047404" y="1031511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El proceso de enseñanza-aprendizaje y todos sus elementos e interacciones.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Google Shape;315;p65">
            <a:extLst>
              <a:ext uri="{FF2B5EF4-FFF2-40B4-BE49-F238E27FC236}">
                <a16:creationId xmlns:a16="http://schemas.microsoft.com/office/drawing/2014/main" id="{FBA45D75-F21D-6C44-9CD3-2906A815D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582" y="350848"/>
            <a:ext cx="3571500" cy="17509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Caracterización de la evaluación como enseñanza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401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uiExpand="1" build="p"/>
      <p:bldP spid="15" grpId="0" uiExpand="1" build="p"/>
      <p:bldP spid="17" grpId="0" uiExpand="1" build="p"/>
      <p:bldP spid="18" grpId="0" uiExpand="1" build="p"/>
      <p:bldP spid="19" grpId="0" uiExpand="1" build="p"/>
      <p:bldP spid="20" grpId="0" uiExpand="1" build="p"/>
      <p:bldP spid="21" grpId="0" uiExpand="1" build="p"/>
      <p:bldP spid="22" grpId="0" uiExpand="1" build="p"/>
      <p:bldP spid="23" grpId="0" uiExpand="1" build="p"/>
      <p:bldP spid="24" grpId="0" uiExpand="1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8793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15;p65">
            <a:extLst>
              <a:ext uri="{FF2B5EF4-FFF2-40B4-BE49-F238E27FC236}">
                <a16:creationId xmlns:a16="http://schemas.microsoft.com/office/drawing/2014/main" id="{FBA45D75-F21D-6C44-9CD3-2906A815D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56089"/>
            <a:ext cx="9144000" cy="950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Evaluar es Valorar: juicios </a:t>
            </a:r>
            <a:r>
              <a:rPr lang="es" b="1" i="1" dirty="0"/>
              <a:t>subjetivos</a:t>
            </a:r>
            <a:r>
              <a:rPr lang="es" b="1" dirty="0"/>
              <a:t> referidos a criterios</a:t>
            </a:r>
            <a:br>
              <a:rPr lang="es" b="1" dirty="0"/>
            </a:br>
            <a:r>
              <a:rPr lang="es" sz="2000" b="0" dirty="0"/>
              <a:t>Por tanto, un problema </a:t>
            </a:r>
            <a:r>
              <a:rPr lang="es" sz="2000" dirty="0"/>
              <a:t>ético</a:t>
            </a:r>
            <a:endParaRPr sz="2000" b="0" dirty="0"/>
          </a:p>
        </p:txBody>
      </p:sp>
      <p:sp>
        <p:nvSpPr>
          <p:cNvPr id="5" name="Google Shape;316;p65">
            <a:extLst>
              <a:ext uri="{FF2B5EF4-FFF2-40B4-BE49-F238E27FC236}">
                <a16:creationId xmlns:a16="http://schemas.microsoft.com/office/drawing/2014/main" id="{E8948DEE-75B8-7C4C-A593-98BC43FC9DEA}"/>
              </a:ext>
            </a:extLst>
          </p:cNvPr>
          <p:cNvSpPr txBox="1">
            <a:spLocks/>
          </p:cNvSpPr>
          <p:nvPr/>
        </p:nvSpPr>
        <p:spPr>
          <a:xfrm>
            <a:off x="508076" y="1726934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LA DEFENSA DE</a:t>
            </a:r>
          </a:p>
        </p:txBody>
      </p:sp>
      <p:sp>
        <p:nvSpPr>
          <p:cNvPr id="6" name="Google Shape;316;p65">
            <a:extLst>
              <a:ext uri="{FF2B5EF4-FFF2-40B4-BE49-F238E27FC236}">
                <a16:creationId xmlns:a16="http://schemas.microsoft.com/office/drawing/2014/main" id="{13183666-3001-E04B-8908-F7B351386868}"/>
              </a:ext>
            </a:extLst>
          </p:cNvPr>
          <p:cNvSpPr txBox="1">
            <a:spLocks/>
          </p:cNvSpPr>
          <p:nvPr/>
        </p:nvSpPr>
        <p:spPr>
          <a:xfrm>
            <a:off x="4687894" y="1726934"/>
            <a:ext cx="3571500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s" sz="1800" b="1" dirty="0">
                <a:solidFill>
                  <a:schemeClr val="tx2">
                    <a:lumMod val="50000"/>
                  </a:schemeClr>
                </a:solidFill>
              </a:rPr>
              <a:t>LA DEFENSA DE</a:t>
            </a:r>
          </a:p>
        </p:txBody>
      </p:sp>
      <p:sp>
        <p:nvSpPr>
          <p:cNvPr id="8" name="Google Shape;316;p65">
            <a:extLst>
              <a:ext uri="{FF2B5EF4-FFF2-40B4-BE49-F238E27FC236}">
                <a16:creationId xmlns:a16="http://schemas.microsoft.com/office/drawing/2014/main" id="{C460496B-DD88-0643-AE36-4D7977539C3F}"/>
              </a:ext>
            </a:extLst>
          </p:cNvPr>
          <p:cNvSpPr txBox="1">
            <a:spLocks/>
          </p:cNvSpPr>
          <p:nvPr/>
        </p:nvSpPr>
        <p:spPr>
          <a:xfrm>
            <a:off x="1280958" y="2305855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diversidad.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Google Shape;316;p65">
            <a:extLst>
              <a:ext uri="{FF2B5EF4-FFF2-40B4-BE49-F238E27FC236}">
                <a16:creationId xmlns:a16="http://schemas.microsoft.com/office/drawing/2014/main" id="{3C85BF1A-24AA-E14C-8960-A4DE7E3DAC0B}"/>
              </a:ext>
            </a:extLst>
          </p:cNvPr>
          <p:cNvSpPr txBox="1">
            <a:spLocks/>
          </p:cNvSpPr>
          <p:nvPr/>
        </p:nvSpPr>
        <p:spPr>
          <a:xfrm>
            <a:off x="1280958" y="2668209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cooperación.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Google Shape;316;p65">
            <a:extLst>
              <a:ext uri="{FF2B5EF4-FFF2-40B4-BE49-F238E27FC236}">
                <a16:creationId xmlns:a16="http://schemas.microsoft.com/office/drawing/2014/main" id="{ED30FFDF-7F96-D348-8351-8ADBF4379792}"/>
              </a:ext>
            </a:extLst>
          </p:cNvPr>
          <p:cNvSpPr txBox="1">
            <a:spLocks/>
          </p:cNvSpPr>
          <p:nvPr/>
        </p:nvSpPr>
        <p:spPr>
          <a:xfrm>
            <a:off x="1280958" y="3030563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solidaridad.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Google Shape;316;p65">
            <a:extLst>
              <a:ext uri="{FF2B5EF4-FFF2-40B4-BE49-F238E27FC236}">
                <a16:creationId xmlns:a16="http://schemas.microsoft.com/office/drawing/2014/main" id="{3C5D719C-6FD4-234D-AD62-BE39A849F32B}"/>
              </a:ext>
            </a:extLst>
          </p:cNvPr>
          <p:cNvSpPr txBox="1">
            <a:spLocks/>
          </p:cNvSpPr>
          <p:nvPr/>
        </p:nvSpPr>
        <p:spPr>
          <a:xfrm>
            <a:off x="1280958" y="339291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democracia.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Google Shape;316;p65">
            <a:extLst>
              <a:ext uri="{FF2B5EF4-FFF2-40B4-BE49-F238E27FC236}">
                <a16:creationId xmlns:a16="http://schemas.microsoft.com/office/drawing/2014/main" id="{86D66F71-6EEC-5C48-9B79-0CB17BE93131}"/>
              </a:ext>
            </a:extLst>
          </p:cNvPr>
          <p:cNvSpPr txBox="1">
            <a:spLocks/>
          </p:cNvSpPr>
          <p:nvPr/>
        </p:nvSpPr>
        <p:spPr>
          <a:xfrm>
            <a:off x="1280958" y="3755271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justicia.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Google Shape;316;p65">
            <a:extLst>
              <a:ext uri="{FF2B5EF4-FFF2-40B4-BE49-F238E27FC236}">
                <a16:creationId xmlns:a16="http://schemas.microsoft.com/office/drawing/2014/main" id="{3A056FDD-FC81-3249-A150-F8C970CA4DFC}"/>
              </a:ext>
            </a:extLst>
          </p:cNvPr>
          <p:cNvSpPr txBox="1">
            <a:spLocks/>
          </p:cNvSpPr>
          <p:nvPr/>
        </p:nvSpPr>
        <p:spPr>
          <a:xfrm>
            <a:off x="1280958" y="4117625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libertad.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Google Shape;316;p65">
            <a:extLst>
              <a:ext uri="{FF2B5EF4-FFF2-40B4-BE49-F238E27FC236}">
                <a16:creationId xmlns:a16="http://schemas.microsoft.com/office/drawing/2014/main" id="{1D02D15F-CBB5-0644-B77F-495F831B4F1E}"/>
              </a:ext>
            </a:extLst>
          </p:cNvPr>
          <p:cNvSpPr txBox="1">
            <a:spLocks/>
          </p:cNvSpPr>
          <p:nvPr/>
        </p:nvSpPr>
        <p:spPr>
          <a:xfrm>
            <a:off x="1280958" y="4479979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divergencia.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Google Shape;316;p65">
            <a:extLst>
              <a:ext uri="{FF2B5EF4-FFF2-40B4-BE49-F238E27FC236}">
                <a16:creationId xmlns:a16="http://schemas.microsoft.com/office/drawing/2014/main" id="{B5F361B6-866D-2D47-874D-DBDD304AD769}"/>
              </a:ext>
            </a:extLst>
          </p:cNvPr>
          <p:cNvSpPr txBox="1">
            <a:spLocks/>
          </p:cNvSpPr>
          <p:nvPr/>
        </p:nvSpPr>
        <p:spPr>
          <a:xfrm>
            <a:off x="1280958" y="4842333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autonomía.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Google Shape;316;p65">
            <a:extLst>
              <a:ext uri="{FF2B5EF4-FFF2-40B4-BE49-F238E27FC236}">
                <a16:creationId xmlns:a16="http://schemas.microsoft.com/office/drawing/2014/main" id="{BCB4492E-449E-EC47-A88E-423D2EA8F96C}"/>
              </a:ext>
            </a:extLst>
          </p:cNvPr>
          <p:cNvSpPr txBox="1">
            <a:spLocks/>
          </p:cNvSpPr>
          <p:nvPr/>
        </p:nvSpPr>
        <p:spPr>
          <a:xfrm>
            <a:off x="1280958" y="520468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crítica.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Google Shape;316;p65">
            <a:extLst>
              <a:ext uri="{FF2B5EF4-FFF2-40B4-BE49-F238E27FC236}">
                <a16:creationId xmlns:a16="http://schemas.microsoft.com/office/drawing/2014/main" id="{ED8E03D2-FBC3-0744-A096-DE392972F7C5}"/>
              </a:ext>
            </a:extLst>
          </p:cNvPr>
          <p:cNvSpPr txBox="1">
            <a:spLocks/>
          </p:cNvSpPr>
          <p:nvPr/>
        </p:nvSpPr>
        <p:spPr>
          <a:xfrm>
            <a:off x="1280958" y="556703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calidad.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Google Shape;316;p65">
            <a:extLst>
              <a:ext uri="{FF2B5EF4-FFF2-40B4-BE49-F238E27FC236}">
                <a16:creationId xmlns:a16="http://schemas.microsoft.com/office/drawing/2014/main" id="{144A7373-3747-B24C-A06D-7ADE2A3BA2BA}"/>
              </a:ext>
            </a:extLst>
          </p:cNvPr>
          <p:cNvSpPr txBox="1">
            <a:spLocks/>
          </p:cNvSpPr>
          <p:nvPr/>
        </p:nvSpPr>
        <p:spPr>
          <a:xfrm>
            <a:off x="5465364" y="2303939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homogeneización.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Google Shape;316;p65">
            <a:extLst>
              <a:ext uri="{FF2B5EF4-FFF2-40B4-BE49-F238E27FC236}">
                <a16:creationId xmlns:a16="http://schemas.microsoft.com/office/drawing/2014/main" id="{DAFAFB28-791A-AB44-9FF5-5327B7493EB2}"/>
              </a:ext>
            </a:extLst>
          </p:cNvPr>
          <p:cNvSpPr txBox="1">
            <a:spLocks/>
          </p:cNvSpPr>
          <p:nvPr/>
        </p:nvSpPr>
        <p:spPr>
          <a:xfrm>
            <a:off x="5465364" y="2666293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competitividad.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Google Shape;316;p65">
            <a:extLst>
              <a:ext uri="{FF2B5EF4-FFF2-40B4-BE49-F238E27FC236}">
                <a16:creationId xmlns:a16="http://schemas.microsoft.com/office/drawing/2014/main" id="{A2590B8A-0866-4B4B-AC5B-2ED8F2AB1E74}"/>
              </a:ext>
            </a:extLst>
          </p:cNvPr>
          <p:cNvSpPr txBox="1">
            <a:spLocks/>
          </p:cNvSpPr>
          <p:nvPr/>
        </p:nvSpPr>
        <p:spPr>
          <a:xfrm>
            <a:off x="5465364" y="302864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El individualismo.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Google Shape;316;p65">
            <a:extLst>
              <a:ext uri="{FF2B5EF4-FFF2-40B4-BE49-F238E27FC236}">
                <a16:creationId xmlns:a16="http://schemas.microsoft.com/office/drawing/2014/main" id="{7B3CA140-E3A2-DF4B-9970-46978E5C3E4B}"/>
              </a:ext>
            </a:extLst>
          </p:cNvPr>
          <p:cNvSpPr txBox="1">
            <a:spLocks/>
          </p:cNvSpPr>
          <p:nvPr/>
        </p:nvSpPr>
        <p:spPr>
          <a:xfrm>
            <a:off x="5465364" y="3391001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Las exigencias del mercado.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Google Shape;316;p65">
            <a:extLst>
              <a:ext uri="{FF2B5EF4-FFF2-40B4-BE49-F238E27FC236}">
                <a16:creationId xmlns:a16="http://schemas.microsoft.com/office/drawing/2014/main" id="{843FAB6B-AFED-FB4D-9C5A-51DE92A9D961}"/>
              </a:ext>
            </a:extLst>
          </p:cNvPr>
          <p:cNvSpPr txBox="1">
            <a:spLocks/>
          </p:cNvSpPr>
          <p:nvPr/>
        </p:nvSpPr>
        <p:spPr>
          <a:xfrm>
            <a:off x="5465364" y="3753355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El capital.</a:t>
            </a:r>
          </a:p>
        </p:txBody>
      </p:sp>
      <p:sp>
        <p:nvSpPr>
          <p:cNvPr id="24" name="Google Shape;316;p65">
            <a:extLst>
              <a:ext uri="{FF2B5EF4-FFF2-40B4-BE49-F238E27FC236}">
                <a16:creationId xmlns:a16="http://schemas.microsoft.com/office/drawing/2014/main" id="{5B4B4CE4-5118-234E-A984-A7A944193795}"/>
              </a:ext>
            </a:extLst>
          </p:cNvPr>
          <p:cNvSpPr txBox="1">
            <a:spLocks/>
          </p:cNvSpPr>
          <p:nvPr/>
        </p:nvSpPr>
        <p:spPr>
          <a:xfrm>
            <a:off x="5465364" y="4115709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sumisión.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Google Shape;316;p65">
            <a:extLst>
              <a:ext uri="{FF2B5EF4-FFF2-40B4-BE49-F238E27FC236}">
                <a16:creationId xmlns:a16="http://schemas.microsoft.com/office/drawing/2014/main" id="{ABB602AA-E6E0-2E4F-B2B4-99CD9A5BA233}"/>
              </a:ext>
            </a:extLst>
          </p:cNvPr>
          <p:cNvSpPr txBox="1">
            <a:spLocks/>
          </p:cNvSpPr>
          <p:nvPr/>
        </p:nvSpPr>
        <p:spPr>
          <a:xfrm>
            <a:off x="5465364" y="4478063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convergencia.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Google Shape;316;p65">
            <a:extLst>
              <a:ext uri="{FF2B5EF4-FFF2-40B4-BE49-F238E27FC236}">
                <a16:creationId xmlns:a16="http://schemas.microsoft.com/office/drawing/2014/main" id="{A061A412-58A7-ED4E-B4A1-4888CF38D248}"/>
              </a:ext>
            </a:extLst>
          </p:cNvPr>
          <p:cNvSpPr txBox="1">
            <a:spLocks/>
          </p:cNvSpPr>
          <p:nvPr/>
        </p:nvSpPr>
        <p:spPr>
          <a:xfrm>
            <a:off x="5465364" y="4840417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dependencia.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Google Shape;316;p65">
            <a:extLst>
              <a:ext uri="{FF2B5EF4-FFF2-40B4-BE49-F238E27FC236}">
                <a16:creationId xmlns:a16="http://schemas.microsoft.com/office/drawing/2014/main" id="{CCF6FCE8-43B8-F544-AD67-42790B66DC82}"/>
              </a:ext>
            </a:extLst>
          </p:cNvPr>
          <p:cNvSpPr txBox="1">
            <a:spLocks/>
          </p:cNvSpPr>
          <p:nvPr/>
        </p:nvSpPr>
        <p:spPr>
          <a:xfrm>
            <a:off x="5465364" y="5202771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El criterio del experto.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Google Shape;316;p65">
            <a:extLst>
              <a:ext uri="{FF2B5EF4-FFF2-40B4-BE49-F238E27FC236}">
                <a16:creationId xmlns:a16="http://schemas.microsoft.com/office/drawing/2014/main" id="{B49B82C6-48D4-494E-879F-6E61239374E7}"/>
              </a:ext>
            </a:extLst>
          </p:cNvPr>
          <p:cNvSpPr txBox="1">
            <a:spLocks/>
          </p:cNvSpPr>
          <p:nvPr/>
        </p:nvSpPr>
        <p:spPr>
          <a:xfrm>
            <a:off x="5465364" y="5565121"/>
            <a:ext cx="3712373" cy="45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" sz="1800" dirty="0">
                <a:solidFill>
                  <a:schemeClr val="tx2">
                    <a:lumMod val="50000"/>
                  </a:schemeClr>
                </a:solidFill>
              </a:rPr>
              <a:t>La eficacia.</a:t>
            </a:r>
          </a:p>
          <a:p>
            <a:pPr marL="0" indent="0"/>
            <a:endParaRPr lang="e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 uiExpand="1" build="p"/>
      <p:bldP spid="16" grpId="0" uiExpand="1" build="p"/>
      <p:bldP spid="17" grpId="0" uiExpand="1" build="p"/>
      <p:bldP spid="18" grpId="0" uiExpand="1" build="p"/>
      <p:bldP spid="19" grpId="0" uiExpand="1" build="p"/>
      <p:bldP spid="20" grpId="0" uiExpand="1" build="p"/>
      <p:bldP spid="21" grpId="0" uiExpand="1" build="p"/>
      <p:bldP spid="22" grpId="0" uiExpand="1" build="p"/>
      <p:bldP spid="23" grpId="0" uiExpand="1" build="p"/>
      <p:bldP spid="24" grpId="0" uiExpand="1" build="p"/>
      <p:bldP spid="25" grpId="0" uiExpand="1" build="p"/>
      <p:bldP spid="26" grpId="0" uiExpand="1" build="p"/>
      <p:bldP spid="27" grpId="0" uiExpand="1" build="p"/>
      <p:bldP spid="2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Terminemos como empecé: cómo lo hago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3127653" y="1732910"/>
            <a:ext cx="3169500" cy="4083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latin typeface="Ubuntu Medium"/>
                <a:ea typeface="Ubuntu Medium"/>
                <a:cs typeface="Ubuntu Medium"/>
                <a:sym typeface="Ubuntu Medium"/>
              </a:rPr>
              <a:t>En el Grado de Primaria</a:t>
            </a:r>
            <a:endParaRPr dirty="0"/>
          </a:p>
        </p:txBody>
      </p:sp>
      <p:sp>
        <p:nvSpPr>
          <p:cNvPr id="305" name="Google Shape;305;p64"/>
          <p:cNvSpPr txBox="1">
            <a:spLocks noGrp="1"/>
          </p:cNvSpPr>
          <p:nvPr>
            <p:ph type="subTitle" idx="1"/>
          </p:nvPr>
        </p:nvSpPr>
        <p:spPr>
          <a:xfrm>
            <a:off x="1147278" y="2671219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Blog individual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Blog grupal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Comentarios cruzados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Comentarios externos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Atención casi permanente por redes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/>
            <a:r>
              <a:rPr lang="es" dirty="0"/>
              <a:t>Formalización por temas: ya ha salido todo. Lo ordenamos y le ponemos nombre (los conceptos)</a:t>
            </a:r>
          </a:p>
          <a:p>
            <a:pPr marL="0" lvl="0" indent="0"/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08" name="Google Shape;308;p64"/>
          <p:cNvCxnSpPr>
            <a:cxnSpLocks/>
          </p:cNvCxnSpPr>
          <p:nvPr/>
        </p:nvCxnSpPr>
        <p:spPr>
          <a:xfrm>
            <a:off x="4570285" y="2588567"/>
            <a:ext cx="0" cy="2850887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04;p64">
            <a:extLst>
              <a:ext uri="{FF2B5EF4-FFF2-40B4-BE49-F238E27FC236}">
                <a16:creationId xmlns:a16="http://schemas.microsoft.com/office/drawing/2014/main" id="{6FFCE240-27BA-8742-90DC-58BB3C0B07C7}"/>
              </a:ext>
            </a:extLst>
          </p:cNvPr>
          <p:cNvSpPr txBox="1">
            <a:spLocks/>
          </p:cNvSpPr>
          <p:nvPr/>
        </p:nvSpPr>
        <p:spPr>
          <a:xfrm>
            <a:off x="1181250" y="2200640"/>
            <a:ext cx="3169500" cy="40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1600" dirty="0">
                <a:latin typeface="Ubuntu Medium"/>
                <a:ea typeface="Ubuntu Medium"/>
                <a:cs typeface="Ubuntu Medium"/>
                <a:sym typeface="Ubuntu Medium"/>
              </a:rPr>
              <a:t>Evaluación</a:t>
            </a:r>
            <a:endParaRPr lang="es-ES" sz="1600" dirty="0"/>
          </a:p>
        </p:txBody>
      </p:sp>
      <p:sp>
        <p:nvSpPr>
          <p:cNvPr id="14" name="Google Shape;304;p64">
            <a:extLst>
              <a:ext uri="{FF2B5EF4-FFF2-40B4-BE49-F238E27FC236}">
                <a16:creationId xmlns:a16="http://schemas.microsoft.com/office/drawing/2014/main" id="{0C808875-CB1D-F048-9226-75DB2DB4A159}"/>
              </a:ext>
            </a:extLst>
          </p:cNvPr>
          <p:cNvSpPr txBox="1">
            <a:spLocks/>
          </p:cNvSpPr>
          <p:nvPr/>
        </p:nvSpPr>
        <p:spPr>
          <a:xfrm>
            <a:off x="4848525" y="2200640"/>
            <a:ext cx="3169500" cy="40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1600" dirty="0">
                <a:latin typeface="Ubuntu Medium"/>
                <a:ea typeface="Ubuntu Medium"/>
                <a:cs typeface="Ubuntu Medium"/>
                <a:sym typeface="Ubuntu Medium"/>
              </a:rPr>
              <a:t>Calificación</a:t>
            </a:r>
            <a:endParaRPr lang="es-ES" sz="1600" dirty="0"/>
          </a:p>
        </p:txBody>
      </p:sp>
      <p:sp>
        <p:nvSpPr>
          <p:cNvPr id="16" name="Google Shape;305;p64">
            <a:extLst>
              <a:ext uri="{FF2B5EF4-FFF2-40B4-BE49-F238E27FC236}">
                <a16:creationId xmlns:a16="http://schemas.microsoft.com/office/drawing/2014/main" id="{A09DBF9C-7949-8C40-8554-B46193A5326C}"/>
              </a:ext>
            </a:extLst>
          </p:cNvPr>
          <p:cNvSpPr txBox="1">
            <a:spLocks/>
          </p:cNvSpPr>
          <p:nvPr/>
        </p:nvSpPr>
        <p:spPr>
          <a:xfrm>
            <a:off x="4746453" y="2608954"/>
            <a:ext cx="3101400" cy="2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dirty="0"/>
              <a:t>Examen: 3 días 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Comentario de un texto breve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Los conceptos que deben aparecer en el análisis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Los criterios que utilizaré.</a:t>
            </a:r>
          </a:p>
          <a:p>
            <a:pPr marL="0" indent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48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 uiExpand="1" build="p"/>
      <p:bldP spid="13" grpId="0"/>
      <p:bldP spid="14" grpId="0"/>
      <p:bldP spid="1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Terminemos como empecé: cómo lo hago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>
            <a:cxnSpLocks/>
          </p:cNvCxnSpPr>
          <p:nvPr/>
        </p:nvCxnSpPr>
        <p:spPr>
          <a:xfrm>
            <a:off x="4570285" y="2588567"/>
            <a:ext cx="1715" cy="2952262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304;p64">
            <a:extLst>
              <a:ext uri="{FF2B5EF4-FFF2-40B4-BE49-F238E27FC236}">
                <a16:creationId xmlns:a16="http://schemas.microsoft.com/office/drawing/2014/main" id="{0DB9014B-2702-B943-A551-1186D1ABD387}"/>
              </a:ext>
            </a:extLst>
          </p:cNvPr>
          <p:cNvSpPr txBox="1">
            <a:spLocks/>
          </p:cNvSpPr>
          <p:nvPr/>
        </p:nvSpPr>
        <p:spPr>
          <a:xfrm>
            <a:off x="3606624" y="1771939"/>
            <a:ext cx="3169500" cy="40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dirty="0">
                <a:latin typeface="Ubuntu Medium"/>
                <a:ea typeface="Ubuntu Medium"/>
                <a:cs typeface="Ubuntu Medium"/>
                <a:sym typeface="Ubuntu Medium"/>
              </a:rPr>
              <a:t>En el Máster</a:t>
            </a:r>
            <a:endParaRPr lang="es-ES" dirty="0"/>
          </a:p>
        </p:txBody>
      </p:sp>
      <p:sp>
        <p:nvSpPr>
          <p:cNvPr id="17" name="Google Shape;304;p64">
            <a:extLst>
              <a:ext uri="{FF2B5EF4-FFF2-40B4-BE49-F238E27FC236}">
                <a16:creationId xmlns:a16="http://schemas.microsoft.com/office/drawing/2014/main" id="{DDBEBEE7-D546-B24A-B40B-96E6B3D7E4F9}"/>
              </a:ext>
            </a:extLst>
          </p:cNvPr>
          <p:cNvSpPr txBox="1">
            <a:spLocks/>
          </p:cNvSpPr>
          <p:nvPr/>
        </p:nvSpPr>
        <p:spPr>
          <a:xfrm>
            <a:off x="1181250" y="2200640"/>
            <a:ext cx="3169500" cy="40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1600" dirty="0">
                <a:latin typeface="Ubuntu Medium"/>
                <a:ea typeface="Ubuntu Medium"/>
                <a:cs typeface="Ubuntu Medium"/>
                <a:sym typeface="Ubuntu Medium"/>
              </a:rPr>
              <a:t>Evaluación</a:t>
            </a:r>
            <a:endParaRPr lang="es-ES" sz="1600" dirty="0"/>
          </a:p>
        </p:txBody>
      </p:sp>
      <p:sp>
        <p:nvSpPr>
          <p:cNvPr id="18" name="Google Shape;304;p64">
            <a:extLst>
              <a:ext uri="{FF2B5EF4-FFF2-40B4-BE49-F238E27FC236}">
                <a16:creationId xmlns:a16="http://schemas.microsoft.com/office/drawing/2014/main" id="{AFA0E7D6-985D-A94B-894D-B2E3D41C8194}"/>
              </a:ext>
            </a:extLst>
          </p:cNvPr>
          <p:cNvSpPr txBox="1">
            <a:spLocks/>
          </p:cNvSpPr>
          <p:nvPr/>
        </p:nvSpPr>
        <p:spPr>
          <a:xfrm>
            <a:off x="4848525" y="2200640"/>
            <a:ext cx="3169500" cy="40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vo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sz="1600" dirty="0">
                <a:latin typeface="Ubuntu Medium"/>
                <a:ea typeface="Ubuntu Medium"/>
                <a:cs typeface="Ubuntu Medium"/>
                <a:sym typeface="Ubuntu Medium"/>
              </a:rPr>
              <a:t>Calificación</a:t>
            </a:r>
            <a:endParaRPr lang="es-ES" sz="1600" dirty="0"/>
          </a:p>
        </p:txBody>
      </p:sp>
      <p:sp>
        <p:nvSpPr>
          <p:cNvPr id="23" name="Google Shape;307;p64">
            <a:extLst>
              <a:ext uri="{FF2B5EF4-FFF2-40B4-BE49-F238E27FC236}">
                <a16:creationId xmlns:a16="http://schemas.microsoft.com/office/drawing/2014/main" id="{CC6D4580-5A08-084A-AC3D-05E73058A76E}"/>
              </a:ext>
            </a:extLst>
          </p:cNvPr>
          <p:cNvSpPr txBox="1">
            <a:spLocks/>
          </p:cNvSpPr>
          <p:nvPr/>
        </p:nvSpPr>
        <p:spPr>
          <a:xfrm>
            <a:off x="1181250" y="2608954"/>
            <a:ext cx="3101400" cy="2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dirty="0"/>
              <a:t>Todos los pasos de una investigación real, desde el diseño hasta la redacción de informes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Sin teoría.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Cada paso, exposición y debate Evaluación implícita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Formalización por núcleos: ya ha salido todo. Lo ordenamos y le ponemos nombre (los conceptos)</a:t>
            </a:r>
          </a:p>
          <a:p>
            <a:pPr marL="0" indent="0"/>
            <a:endParaRPr lang="es-ES" dirty="0"/>
          </a:p>
        </p:txBody>
      </p:sp>
      <p:sp>
        <p:nvSpPr>
          <p:cNvPr id="24" name="Google Shape;307;p64">
            <a:extLst>
              <a:ext uri="{FF2B5EF4-FFF2-40B4-BE49-F238E27FC236}">
                <a16:creationId xmlns:a16="http://schemas.microsoft.com/office/drawing/2014/main" id="{2B6E46F3-D121-4F46-8C10-678E02CC0254}"/>
              </a:ext>
            </a:extLst>
          </p:cNvPr>
          <p:cNvSpPr txBox="1">
            <a:spLocks/>
          </p:cNvSpPr>
          <p:nvPr/>
        </p:nvSpPr>
        <p:spPr>
          <a:xfrm>
            <a:off x="4701450" y="2604086"/>
            <a:ext cx="3101400" cy="2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ES" dirty="0"/>
              <a:t>Para subir nota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El diseño de una investigación que será el primer borrador de su TFM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3" grpId="0" uiExpand="1" build="p"/>
      <p:bldP spid="2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-50" y="2284092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 es enseñanza</a:t>
            </a:r>
            <a:br>
              <a:rPr lang="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práctica a la teoría</a:t>
            </a:r>
            <a:b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Demostrando que el contenido de la asignatura sirve</a:t>
            </a:r>
            <a:b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Haciendo aflorar los conceptos en su momento, cuando son necesarios</a:t>
            </a:r>
            <a:b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Formalizando (ordenado y nombrando) a posteriori</a:t>
            </a:r>
            <a:br>
              <a:rPr lang="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Google Shape;371;p71">
            <a:extLst>
              <a:ext uri="{FF2B5EF4-FFF2-40B4-BE49-F238E27FC236}">
                <a16:creationId xmlns:a16="http://schemas.microsoft.com/office/drawing/2014/main" id="{98D7EA06-997E-6D41-91B9-99B69B502206}"/>
              </a:ext>
            </a:extLst>
          </p:cNvPr>
          <p:cNvSpPr txBox="1">
            <a:spLocks/>
          </p:cNvSpPr>
          <p:nvPr/>
        </p:nvSpPr>
        <p:spPr>
          <a:xfrm>
            <a:off x="0" y="4656391"/>
            <a:ext cx="91440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 es evaluación</a:t>
            </a:r>
          </a:p>
          <a:p>
            <a:pPr>
              <a:buClr>
                <a:srgbClr val="000000"/>
              </a:buClr>
              <a:buSzPts val="1100"/>
            </a:pPr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Indistinguible de la enseñanza</a:t>
            </a:r>
          </a:p>
          <a:p>
            <a:pPr>
              <a:buClr>
                <a:srgbClr val="000000"/>
              </a:buClr>
              <a:buSzPts val="1100"/>
            </a:pPr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parte del aprendizaje</a:t>
            </a:r>
          </a:p>
          <a:p>
            <a:pPr>
              <a:buClr>
                <a:srgbClr val="000000"/>
              </a:buClr>
              <a:buSzPts val="1100"/>
            </a:pPr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forma de crítica, comentario, análisis, correcciones…</a:t>
            </a:r>
          </a:p>
          <a:p>
            <a:pPr>
              <a:buClr>
                <a:srgbClr val="000000"/>
              </a:buClr>
              <a:buSzPts val="1100"/>
            </a:pPr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observación persistente y hablando ‘con’ ellos y ellas</a:t>
            </a:r>
          </a:p>
          <a:p>
            <a:pPr>
              <a:buClr>
                <a:srgbClr val="000000"/>
              </a:buClr>
              <a:buSzPts val="1100"/>
            </a:pPr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no penaliza el error, sino que lo busca</a:t>
            </a:r>
          </a:p>
          <a:p>
            <a:pPr>
              <a:buClr>
                <a:srgbClr val="000000"/>
              </a:buClr>
              <a:buSzPts val="1100"/>
            </a:pPr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pretende mejorar la enseñanza y el aprendizaje </a:t>
            </a:r>
          </a:p>
          <a:p>
            <a:pPr>
              <a:buClr>
                <a:srgbClr val="000000"/>
              </a:buClr>
              <a:buSzPts val="1100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Google Shape;371;p71">
            <a:extLst>
              <a:ext uri="{FF2B5EF4-FFF2-40B4-BE49-F238E27FC236}">
                <a16:creationId xmlns:a16="http://schemas.microsoft.com/office/drawing/2014/main" id="{CAE80C6F-CEE9-6B47-8CE8-55AF9751B206}"/>
              </a:ext>
            </a:extLst>
          </p:cNvPr>
          <p:cNvSpPr txBox="1">
            <a:spLocks/>
          </p:cNvSpPr>
          <p:nvPr/>
        </p:nvSpPr>
        <p:spPr>
          <a:xfrm>
            <a:off x="406900" y="5437298"/>
            <a:ext cx="8214586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Arvo"/>
              <a:buNone/>
              <a:defRPr sz="72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Solo después, y solo por imperativo legal, viene la calificación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8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8"/>
          <p:cNvSpPr txBox="1">
            <a:spLocks noGrp="1"/>
          </p:cNvSpPr>
          <p:nvPr>
            <p:ph type="ctrTitle"/>
          </p:nvPr>
        </p:nvSpPr>
        <p:spPr>
          <a:xfrm>
            <a:off x="1603625" y="2401725"/>
            <a:ext cx="6205200" cy="11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/>
              <a:t>¡Muchas gracias!</a:t>
            </a:r>
            <a:endParaRPr sz="4800" i="1">
              <a:solidFill>
                <a:srgbClr val="434343"/>
              </a:solidFill>
            </a:endParaRPr>
          </a:p>
        </p:txBody>
      </p:sp>
      <p:sp>
        <p:nvSpPr>
          <p:cNvPr id="735" name="Google Shape;735;p88"/>
          <p:cNvSpPr txBox="1"/>
          <p:nvPr/>
        </p:nvSpPr>
        <p:spPr>
          <a:xfrm>
            <a:off x="1851544" y="3844415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highlight>
                  <a:srgbClr val="FFFFFF"/>
                </a:highlight>
              </a:rPr>
              <a:t>#WEBINARSUNIA 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434343"/>
                </a:solidFill>
                <a:highlight>
                  <a:srgbClr val="FFFFFF"/>
                </a:highlight>
              </a:rPr>
              <a:t>@UNIAINNOVA @UNIAUNIVERSIDAD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76E8D4-0091-584C-A64A-0AA3B7958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" y="821240"/>
            <a:ext cx="1940830" cy="188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0" animBg="1"/>
      <p:bldP spid="7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4" name="Google Shape;744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5" name="Google Shape;745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6" name="Google Shape;746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#d6d64d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7" name="Google Shape;747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8" name="Google Shape;748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9" name="Google Shape;749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#999999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0" name="Google Shape;750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1" name="Google Shape;751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2" name="Google Shape;752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</a:rPr>
                  <a:t>#434343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3" name="Google Shape;753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4" name="Google Shape;754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5" name="Google Shape;755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#f6ff87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6" name="Google Shape;756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7" name="Google Shape;757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8" name="Google Shape;758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#93c01f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/>
              <a:t>,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/>
              <a:t> </a:t>
            </a:r>
            <a:r>
              <a:rPr lang="es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>
                <a:solidFill>
                  <a:srgbClr val="666666"/>
                </a:solidFill>
              </a:rPr>
              <a:t> e imágenes e infografías de </a:t>
            </a:r>
            <a:r>
              <a:rPr lang="es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Fuentes usadas: Arial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Colores usados: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879300" y="5010150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pic>
        <p:nvPicPr>
          <p:cNvPr id="761" name="Google Shape;761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85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Google Shape;314;p65"/>
          <p:cNvCxnSpPr/>
          <p:nvPr/>
        </p:nvCxnSpPr>
        <p:spPr>
          <a:xfrm>
            <a:off x="737850" y="21299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Una historia de la guerra civil que no va a gustar a </a:t>
            </a:r>
            <a:r>
              <a:rPr lang="es" b="1" dirty="0" smtClean="0"/>
              <a:t>nadie</a:t>
            </a:r>
            <a:endParaRPr b="1" dirty="0"/>
          </a:p>
        </p:txBody>
      </p:sp>
      <p:sp>
        <p:nvSpPr>
          <p:cNvPr id="316" name="Google Shape;316;p65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Juan Eslava Galán, 2005.</a:t>
            </a:r>
            <a:endParaRPr dirty="0"/>
          </a:p>
        </p:txBody>
      </p:sp>
      <p:sp>
        <p:nvSpPr>
          <p:cNvPr id="317" name="Google Shape;317;p65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666666"/>
                </a:solidFill>
              </a:rPr>
              <a:t>Una perspectiva de la evaluación que no le gusta a nadie completa, a algunos les parece sugerente pero imposible y solo a unos pocos digna de intentarse.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solidFill>
                <a:srgbClr val="666666"/>
              </a:solidFill>
            </a:endParaRPr>
          </a:p>
        </p:txBody>
      </p:sp>
      <p:sp>
        <p:nvSpPr>
          <p:cNvPr id="7" name="Google Shape;231;p57">
            <a:extLst>
              <a:ext uri="{FF2B5EF4-FFF2-40B4-BE49-F238E27FC236}">
                <a16:creationId xmlns:a16="http://schemas.microsoft.com/office/drawing/2014/main" id="{DF41E8F9-209A-7A49-B7B3-B47F060566B3}"/>
              </a:ext>
            </a:extLst>
          </p:cNvPr>
          <p:cNvSpPr txBox="1"/>
          <p:nvPr/>
        </p:nvSpPr>
        <p:spPr>
          <a:xfrm>
            <a:off x="4885763" y="495816"/>
            <a:ext cx="4003705" cy="1855475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dirty="0">
                <a:solidFill>
                  <a:srgbClr val="434343"/>
                </a:solidFill>
              </a:rPr>
              <a:t>La Evaluación como Enseñanza</a:t>
            </a:r>
            <a:endParaRPr sz="3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/>
          <p:nvPr/>
        </p:nvSpPr>
        <p:spPr>
          <a:xfrm>
            <a:off x="3657600" y="55000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9"/>
          <p:cNvSpPr/>
          <p:nvPr/>
        </p:nvSpPr>
        <p:spPr>
          <a:xfrm>
            <a:off x="3658425" y="41875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9"/>
          <p:cNvSpPr/>
          <p:nvPr/>
        </p:nvSpPr>
        <p:spPr>
          <a:xfrm>
            <a:off x="3657600" y="29092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9"/>
          <p:cNvSpPr/>
          <p:nvPr/>
        </p:nvSpPr>
        <p:spPr>
          <a:xfrm>
            <a:off x="3658425" y="16729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4698275" y="1770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Contenidos</a:t>
            </a:r>
            <a:endParaRPr sz="2600">
              <a:solidFill>
                <a:srgbClr val="434343"/>
              </a:solidFill>
            </a:endParaRPr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740977" y="1824389"/>
            <a:ext cx="5311200" cy="614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Maldita cultura de la calificación</a:t>
            </a:r>
            <a:endParaRPr dirty="0"/>
          </a:p>
        </p:txBody>
      </p:sp>
      <p:sp>
        <p:nvSpPr>
          <p:cNvPr id="257" name="Google Shape;257;p59"/>
          <p:cNvSpPr txBox="1">
            <a:spLocks noGrp="1"/>
          </p:cNvSpPr>
          <p:nvPr>
            <p:ph type="title" idx="4"/>
          </p:nvPr>
        </p:nvSpPr>
        <p:spPr>
          <a:xfrm>
            <a:off x="4740977" y="2946528"/>
            <a:ext cx="3806644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¿Qué es aprender? </a:t>
            </a:r>
            <a:br>
              <a:rPr lang="es" dirty="0"/>
            </a:br>
            <a:r>
              <a:rPr lang="es" dirty="0"/>
              <a:t>¿Cómo aprendemos los seres humanos?</a:t>
            </a:r>
            <a:endParaRPr dirty="0"/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 idx="6"/>
          </p:nvPr>
        </p:nvSpPr>
        <p:spPr>
          <a:xfrm>
            <a:off x="4740977" y="4139725"/>
            <a:ext cx="4079913" cy="8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¿Qué se puede medir; qué escapa a la medición?</a:t>
            </a:r>
            <a:endParaRPr dirty="0"/>
          </a:p>
        </p:txBody>
      </p:sp>
      <p:sp>
        <p:nvSpPr>
          <p:cNvPr id="261" name="Google Shape;261;p59"/>
          <p:cNvSpPr txBox="1">
            <a:spLocks noGrp="1"/>
          </p:cNvSpPr>
          <p:nvPr>
            <p:ph type="title" idx="7"/>
          </p:nvPr>
        </p:nvSpPr>
        <p:spPr>
          <a:xfrm>
            <a:off x="3372225" y="17195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8"/>
          </p:nvPr>
        </p:nvSpPr>
        <p:spPr>
          <a:xfrm>
            <a:off x="3372225" y="29939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title" idx="9"/>
          </p:nvPr>
        </p:nvSpPr>
        <p:spPr>
          <a:xfrm>
            <a:off x="3372225" y="4268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6"/>
          </p:nvPr>
        </p:nvSpPr>
        <p:spPr>
          <a:xfrm>
            <a:off x="4740977" y="5382655"/>
            <a:ext cx="3386230" cy="8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 enseñanza, el aprendizaje y lo que cuenta para la </a:t>
            </a:r>
            <a:r>
              <a:rPr lang="es" dirty="0" smtClean="0"/>
              <a:t>nota</a:t>
            </a:r>
            <a:endParaRPr dirty="0"/>
          </a:p>
        </p:txBody>
      </p:sp>
      <p:sp>
        <p:nvSpPr>
          <p:cNvPr id="266" name="Google Shape;266;p59"/>
          <p:cNvSpPr txBox="1">
            <a:spLocks noGrp="1"/>
          </p:cNvSpPr>
          <p:nvPr>
            <p:ph type="title" idx="9"/>
          </p:nvPr>
        </p:nvSpPr>
        <p:spPr>
          <a:xfrm>
            <a:off x="3372225" y="55637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434343"/>
                </a:solidFill>
              </a:rPr>
              <a:t>1. Maldita cultura de la calificación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3756206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“Cuando en reuniones con profesores me preguntan cómo arreglaría el problema de la calificación, respondo que quitándola”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“A los maestros les recomiendo que vean buen cine, que lean buena literatura… que piensen más en la enseñanza y menos en la evaluación”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José Gimeno Sacristán.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66557" y="164235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63"/>
          <p:cNvSpPr txBox="1">
            <a:spLocks noGrp="1"/>
          </p:cNvSpPr>
          <p:nvPr>
            <p:ph type="body" idx="1"/>
          </p:nvPr>
        </p:nvSpPr>
        <p:spPr>
          <a:xfrm>
            <a:off x="1535529" y="2300077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La asistencia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A qué se viene a clase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El suspenso hay que ganárselo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Lo que no cuenta para nota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Lo que sí cuenta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Vías y procedimientos para discrepar</a:t>
            </a:r>
            <a:endParaRPr sz="2000" dirty="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" sz="2400" dirty="0"/>
              <a:t>Lo que digo y aclaro el primer día de clase</a:t>
            </a:r>
            <a:endParaRPr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2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85B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2"/>
          <p:cNvSpPr txBox="1">
            <a:spLocks noGrp="1"/>
          </p:cNvSpPr>
          <p:nvPr>
            <p:ph type="title"/>
          </p:nvPr>
        </p:nvSpPr>
        <p:spPr>
          <a:xfrm>
            <a:off x="1117200" y="804400"/>
            <a:ext cx="69096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FFFFFF"/>
                </a:solidFill>
              </a:rPr>
              <a:t>Supuestos - Convicciones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630" name="Google Shape;630;p82"/>
          <p:cNvSpPr txBox="1">
            <a:spLocks noGrp="1"/>
          </p:cNvSpPr>
          <p:nvPr>
            <p:ph type="ctrTitle" idx="2"/>
          </p:nvPr>
        </p:nvSpPr>
        <p:spPr>
          <a:xfrm>
            <a:off x="1093497" y="2424079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Epistemológicos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31" name="Google Shape;631;p82"/>
          <p:cNvSpPr txBox="1">
            <a:spLocks noGrp="1"/>
          </p:cNvSpPr>
          <p:nvPr>
            <p:ph type="subTitle" idx="1"/>
          </p:nvPr>
        </p:nvSpPr>
        <p:spPr>
          <a:xfrm>
            <a:off x="1093500" y="3231346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Se aprende desde la práctica.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La Teoría es una herramienta.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s" dirty="0">
              <a:solidFill>
                <a:srgbClr val="FFFFFF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Hay que proveer de práctica a los estudiantes y demostrarles que la teoría sirve para comprenderla.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32" name="Google Shape;632;p82"/>
          <p:cNvSpPr txBox="1">
            <a:spLocks noGrp="1"/>
          </p:cNvSpPr>
          <p:nvPr>
            <p:ph type="ctrTitle" idx="3"/>
          </p:nvPr>
        </p:nvSpPr>
        <p:spPr>
          <a:xfrm>
            <a:off x="3503397" y="2424079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Psicológicos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33" name="Google Shape;633;p82"/>
          <p:cNvSpPr txBox="1">
            <a:spLocks noGrp="1"/>
          </p:cNvSpPr>
          <p:nvPr>
            <p:ph type="subTitle" idx="4"/>
          </p:nvPr>
        </p:nvSpPr>
        <p:spPr>
          <a:xfrm>
            <a:off x="3503400" y="3231346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Es necesario enfrentar a los estudiantes a conflictos cognitivos.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s" dirty="0">
              <a:solidFill>
                <a:srgbClr val="FFFFFF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Hay que pedirles decisiones argumentadas.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34" name="Google Shape;634;p82"/>
          <p:cNvSpPr txBox="1">
            <a:spLocks noGrp="1"/>
          </p:cNvSpPr>
          <p:nvPr>
            <p:ph type="ctrTitle" idx="5"/>
          </p:nvPr>
        </p:nvSpPr>
        <p:spPr>
          <a:xfrm>
            <a:off x="5913297" y="2424079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Metodológicos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35" name="Google Shape;635;p82"/>
          <p:cNvSpPr txBox="1">
            <a:spLocks noGrp="1"/>
          </p:cNvSpPr>
          <p:nvPr>
            <p:ph type="subTitle" idx="6"/>
          </p:nvPr>
        </p:nvSpPr>
        <p:spPr>
          <a:xfrm>
            <a:off x="5913300" y="3231346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El conocimiento se construye social e históricamente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s" dirty="0">
              <a:solidFill>
                <a:srgbClr val="FFFFFF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s" dirty="0">
              <a:solidFill>
                <a:srgbClr val="FFFFFF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" dirty="0">
                <a:solidFill>
                  <a:srgbClr val="FFFFFF"/>
                </a:solidFill>
              </a:rPr>
              <a:t>Hay que promover actividades en grupo, debates…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" grpId="0" build="p"/>
      <p:bldP spid="633" grpId="0" build="p"/>
      <p:bldP spid="6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/>
              <a:t>2</a:t>
            </a:r>
            <a:r>
              <a:rPr lang="es" dirty="0">
                <a:solidFill>
                  <a:srgbClr val="434343"/>
                </a:solidFill>
              </a:rPr>
              <a:t>. ¿Qué es aprender? ¿Cómo aprendemos los seres humanos?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899" y="3957590"/>
            <a:ext cx="3209359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Una caricatura para presentar los dos grandes posicionamientos enfrentados: el conductismo y el constructivismo.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98511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289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80"/>
          <p:cNvCxnSpPr/>
          <p:nvPr/>
        </p:nvCxnSpPr>
        <p:spPr>
          <a:xfrm>
            <a:off x="1055535" y="351829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80"/>
          <p:cNvSpPr/>
          <p:nvPr/>
        </p:nvSpPr>
        <p:spPr>
          <a:xfrm>
            <a:off x="3208130" y="910194"/>
            <a:ext cx="2566497" cy="2459700"/>
          </a:xfrm>
          <a:prstGeom prst="rect">
            <a:avLst/>
          </a:prstGeom>
          <a:noFill/>
          <a:ln w="28575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0"/>
          <p:cNvSpPr/>
          <p:nvPr/>
        </p:nvSpPr>
        <p:spPr>
          <a:xfrm>
            <a:off x="5986240" y="910194"/>
            <a:ext cx="2476442" cy="2459700"/>
          </a:xfrm>
          <a:prstGeom prst="rect">
            <a:avLst/>
          </a:prstGeom>
          <a:noFill/>
          <a:ln w="28575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90" name="Google Shape;590;p80"/>
          <p:cNvSpPr/>
          <p:nvPr/>
        </p:nvSpPr>
        <p:spPr>
          <a:xfrm>
            <a:off x="3208130" y="3502757"/>
            <a:ext cx="2566497" cy="2459700"/>
          </a:xfrm>
          <a:prstGeom prst="rect">
            <a:avLst/>
          </a:prstGeom>
          <a:noFill/>
          <a:ln w="28575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0"/>
          <p:cNvSpPr/>
          <p:nvPr/>
        </p:nvSpPr>
        <p:spPr>
          <a:xfrm>
            <a:off x="5986240" y="3502757"/>
            <a:ext cx="2476442" cy="2459700"/>
          </a:xfrm>
          <a:prstGeom prst="rect">
            <a:avLst/>
          </a:prstGeom>
          <a:noFill/>
          <a:ln w="28575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80"/>
          <p:cNvSpPr txBox="1"/>
          <p:nvPr/>
        </p:nvSpPr>
        <p:spPr>
          <a:xfrm>
            <a:off x="3375681" y="1074143"/>
            <a:ext cx="20175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Principios:</a:t>
            </a:r>
            <a: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Para explicar la conducta hay que limitarse a describir las relaciones entre los inputs externos y los outputs conductuales.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200" b="1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El aprendizaje </a:t>
            </a: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es conducta modificada.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80"/>
          <p:cNvSpPr txBox="1"/>
          <p:nvPr/>
        </p:nvSpPr>
        <p:spPr>
          <a:xfrm>
            <a:off x="6166876" y="984446"/>
            <a:ext cx="2097807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Consecuencias Didácticas:</a:t>
            </a:r>
            <a: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Disección analítica de las conductas. Taxonomía de objetivos, reglas técnicas, programas de refuerzo, control del que enseña de las conductas del aprendiz.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200" b="1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Finalidad: </a:t>
            </a: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la eficacia.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4" name="Google Shape;594;p80"/>
          <p:cNvSpPr txBox="1"/>
          <p:nvPr/>
        </p:nvSpPr>
        <p:spPr>
          <a:xfrm>
            <a:off x="3387194" y="3509335"/>
            <a:ext cx="2005987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Principios:</a:t>
            </a:r>
            <a: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Consideración de las variables internas (procesos cognitivos). La conducta responde a la comprensión de las situaciones.</a:t>
            </a:r>
          </a:p>
          <a:p>
            <a:pPr lvl="0"/>
            <a:endParaRPr lang="es" sz="1200" b="1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/>
            <a:r>
              <a:rPr lang="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El aprendizaje </a:t>
            </a: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es modificación de estructuras cognitivas.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80"/>
          <p:cNvSpPr txBox="1"/>
          <p:nvPr/>
        </p:nvSpPr>
        <p:spPr>
          <a:xfrm>
            <a:off x="6166089" y="3497936"/>
            <a:ext cx="2097807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Consecuencias Didácticas:</a:t>
            </a:r>
            <a: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es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Papel activo del aprendiz, el lenguaje como instrumento de las operaciones intelectuales, importancia de la cooperación, la comunicación, el intercambio…</a:t>
            </a:r>
          </a:p>
          <a:p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  <a:p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Finalidad: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la calidad</a:t>
            </a:r>
          </a:p>
          <a:p>
            <a:pPr lvl="0"/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80"/>
          <p:cNvSpPr txBox="1">
            <a:spLocks noGrp="1"/>
          </p:cNvSpPr>
          <p:nvPr>
            <p:ph type="title"/>
          </p:nvPr>
        </p:nvSpPr>
        <p:spPr>
          <a:xfrm>
            <a:off x="858713" y="1741796"/>
            <a:ext cx="2248726" cy="1052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/>
              <a:t>Teorías Conductuales</a:t>
            </a:r>
            <a:endParaRPr sz="1000" b="0" dirty="0">
              <a:solidFill>
                <a:srgbClr val="999999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3" name="Google Shape;596;p80">
            <a:extLst>
              <a:ext uri="{FF2B5EF4-FFF2-40B4-BE49-F238E27FC236}">
                <a16:creationId xmlns:a16="http://schemas.microsoft.com/office/drawing/2014/main" id="{CB571418-F3A5-834B-9B30-7E9C4E8F9E3E}"/>
              </a:ext>
            </a:extLst>
          </p:cNvPr>
          <p:cNvSpPr txBox="1">
            <a:spLocks/>
          </p:cNvSpPr>
          <p:nvPr/>
        </p:nvSpPr>
        <p:spPr>
          <a:xfrm>
            <a:off x="896650" y="4242310"/>
            <a:ext cx="2248726" cy="10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Arvo"/>
              <a:buNone/>
              <a:defRPr sz="40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2200" dirty="0"/>
              <a:t>Teorías </a:t>
            </a:r>
            <a:r>
              <a:rPr lang="es-ES" sz="2200" dirty="0" err="1"/>
              <a:t>Mediacionales</a:t>
            </a:r>
            <a:endParaRPr lang="es-ES" sz="1000" b="0" dirty="0">
              <a:solidFill>
                <a:srgbClr val="999999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/>
      <p:bldP spid="593" grpId="0"/>
      <p:bldP spid="594" grpId="0"/>
      <p:bldP spid="595" grpId="0"/>
    </p:bld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16122</TotalTime>
  <Words>1188</Words>
  <Application>Microsoft Office PowerPoint</Application>
  <PresentationFormat>Presentación en pantalla (4:3)</PresentationFormat>
  <Paragraphs>235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Ubuntu Light</vt:lpstr>
      <vt:lpstr>Ubuntu Medium</vt:lpstr>
      <vt:lpstr>Arvo</vt:lpstr>
      <vt:lpstr>Courier New</vt:lpstr>
      <vt:lpstr>Bodoni</vt:lpstr>
      <vt:lpstr>Ubuntu</vt:lpstr>
      <vt:lpstr>Minimal Charm</vt:lpstr>
      <vt:lpstr>Presentación de PowerPoint</vt:lpstr>
      <vt:lpstr>Miguel Sola</vt:lpstr>
      <vt:lpstr>Una historia de la guerra civil que no va a gustar a nadie</vt:lpstr>
      <vt:lpstr>Contenidos</vt:lpstr>
      <vt:lpstr>1. Maldita cultura de la calificación</vt:lpstr>
      <vt:lpstr>Lo que digo y aclaro el primer día de clase</vt:lpstr>
      <vt:lpstr>Supuestos - Convicciones</vt:lpstr>
      <vt:lpstr>2. ¿Qué es aprender? ¿Cómo aprendemos los seres humanos?</vt:lpstr>
      <vt:lpstr>Teorías Conductuales</vt:lpstr>
      <vt:lpstr>3. ¿Qué se puede medir?; ¿qué escapa a la medición?</vt:lpstr>
      <vt:lpstr>Conductismo       Constructivismo</vt:lpstr>
      <vt:lpstr>¿Qué aprendizajes se pueden medir?</vt:lpstr>
      <vt:lpstr>4. La enseñanza, el aprendizaje y lo que cuenta para la nota</vt:lpstr>
      <vt:lpstr>Calificación como una aproximación a la medida del aprendizaje   </vt:lpstr>
      <vt:lpstr>Calificación como una aproximación a la medida del aprendizaje  </vt:lpstr>
      <vt:lpstr>Presentación de PowerPoint</vt:lpstr>
      <vt:lpstr>Estrategias para enfrentarnos a un problema sin solución </vt:lpstr>
      <vt:lpstr>Calificación como una aproximación a la medida del aprendizaje  </vt:lpstr>
      <vt:lpstr>Caracterización de la evaluación como enseñanza</vt:lpstr>
      <vt:lpstr>Caracterización de la evaluación como enseñanza</vt:lpstr>
      <vt:lpstr>Evaluar es Valorar: juicios subjetivos referidos a criterios Por tanto, un problema ético</vt:lpstr>
      <vt:lpstr>Terminemos como empecé: cómo lo hago</vt:lpstr>
      <vt:lpstr>Terminemos como empecé: cómo lo hago</vt:lpstr>
      <vt:lpstr>Todo es enseñanza De la práctica a la teoría Demostrando que el contenido de la asignatura sirve Haciendo aflorar los conceptos en su momento, cuando son necesarios Formalizando (ordenado y nombrando) a posteriori </vt:lpstr>
      <vt:lpstr>¡Muchas gracias!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Sánchez González</dc:creator>
  <cp:lastModifiedBy>María Sánchez González</cp:lastModifiedBy>
  <cp:revision>24</cp:revision>
  <dcterms:modified xsi:type="dcterms:W3CDTF">2021-11-08T11:50:20Z</dcterms:modified>
</cp:coreProperties>
</file>