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 id="2147483705" r:id="rId2"/>
    <p:sldMasterId id="2147483733" r:id="rId3"/>
    <p:sldMasterId id="2147483760" r:id="rId4"/>
    <p:sldMasterId id="2147483787" r:id="rId5"/>
  </p:sldMasterIdLst>
  <p:notesMasterIdLst>
    <p:notesMasterId r:id="rId64"/>
  </p:notesMasterIdLst>
  <p:sldIdLst>
    <p:sldId id="256" r:id="rId6"/>
    <p:sldId id="257" r:id="rId7"/>
    <p:sldId id="558" r:id="rId8"/>
    <p:sldId id="258" r:id="rId9"/>
    <p:sldId id="560" r:id="rId10"/>
    <p:sldId id="561" r:id="rId11"/>
    <p:sldId id="413" r:id="rId12"/>
    <p:sldId id="261" r:id="rId13"/>
    <p:sldId id="532" r:id="rId14"/>
    <p:sldId id="533" r:id="rId15"/>
    <p:sldId id="536" r:id="rId16"/>
    <p:sldId id="537" r:id="rId17"/>
    <p:sldId id="538" r:id="rId18"/>
    <p:sldId id="562" r:id="rId19"/>
    <p:sldId id="540" r:id="rId20"/>
    <p:sldId id="541" r:id="rId21"/>
    <p:sldId id="542" r:id="rId22"/>
    <p:sldId id="567" r:id="rId23"/>
    <p:sldId id="568" r:id="rId24"/>
    <p:sldId id="564" r:id="rId25"/>
    <p:sldId id="584" r:id="rId26"/>
    <p:sldId id="571" r:id="rId27"/>
    <p:sldId id="572" r:id="rId28"/>
    <p:sldId id="573" r:id="rId29"/>
    <p:sldId id="545" r:id="rId30"/>
    <p:sldId id="546" r:id="rId31"/>
    <p:sldId id="547" r:id="rId32"/>
    <p:sldId id="548" r:id="rId33"/>
    <p:sldId id="525" r:id="rId34"/>
    <p:sldId id="356" r:id="rId35"/>
    <p:sldId id="473" r:id="rId36"/>
    <p:sldId id="477" r:id="rId37"/>
    <p:sldId id="361" r:id="rId38"/>
    <p:sldId id="362" r:id="rId39"/>
    <p:sldId id="377" r:id="rId40"/>
    <p:sldId id="585" r:id="rId41"/>
    <p:sldId id="574" r:id="rId42"/>
    <p:sldId id="586" r:id="rId43"/>
    <p:sldId id="587" r:id="rId44"/>
    <p:sldId id="588" r:id="rId45"/>
    <p:sldId id="527" r:id="rId46"/>
    <p:sldId id="516" r:id="rId47"/>
    <p:sldId id="528" r:id="rId48"/>
    <p:sldId id="520" r:id="rId49"/>
    <p:sldId id="576" r:id="rId50"/>
    <p:sldId id="579" r:id="rId51"/>
    <p:sldId id="551" r:id="rId52"/>
    <p:sldId id="552" r:id="rId53"/>
    <p:sldId id="553" r:id="rId54"/>
    <p:sldId id="554" r:id="rId55"/>
    <p:sldId id="580" r:id="rId56"/>
    <p:sldId id="581" r:id="rId57"/>
    <p:sldId id="582" r:id="rId58"/>
    <p:sldId id="589" r:id="rId59"/>
    <p:sldId id="391" r:id="rId60"/>
    <p:sldId id="566" r:id="rId61"/>
    <p:sldId id="583" r:id="rId62"/>
    <p:sldId id="288" r:id="rId63"/>
  </p:sldIdLst>
  <p:sldSz cx="9144000" cy="6858000" type="screen4x3"/>
  <p:notesSz cx="6858000" cy="9144000"/>
  <p:embeddedFontLst>
    <p:embeddedFont>
      <p:font typeface="Ubuntu"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Bodoni" panose="020B0604020202020204" charset="0"/>
      <p:regular r:id="rId73"/>
      <p:bold r:id="rId74"/>
      <p:italic r:id="rId75"/>
      <p:boldItalic r:id="rId76"/>
    </p:embeddedFont>
    <p:embeddedFont>
      <p:font typeface="Wingdings 3" panose="05040102010807070707" pitchFamily="18" charset="2"/>
      <p:regular r:id="rId77"/>
    </p:embeddedFont>
    <p:embeddedFont>
      <p:font typeface="Arvo"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5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64D"/>
    <a:srgbClr val="93C01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07AA9A-B81E-4E65-904D-FB8E6DC1EFCD}">
  <a:tblStyle styleId="{CC07AA9A-B81E-4E65-904D-FB8E6DC1EFC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966" y="78"/>
      </p:cViewPr>
      <p:guideLst>
        <p:guide orient="horz" pos="85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1D5BF1-A25F-467C-9878-EB7C5923DC7C}"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B3FA97C5-9027-437E-A329-C470E7C00B09}">
      <dgm:prSet/>
      <dgm:spPr>
        <a:solidFill>
          <a:srgbClr val="93C01F"/>
        </a:solidFill>
      </dgm:spPr>
      <dgm:t>
        <a:bodyPr/>
        <a:lstStyle/>
        <a:p>
          <a:r>
            <a:rPr lang="es-ES" dirty="0"/>
            <a:t>un </a:t>
          </a:r>
          <a:r>
            <a:rPr lang="es-ES" dirty="0" err="1"/>
            <a:t>curriculum</a:t>
          </a:r>
          <a:r>
            <a:rPr lang="es-ES" dirty="0"/>
            <a:t> sobre pensamiento digital.</a:t>
          </a:r>
          <a:endParaRPr lang="en-US" dirty="0"/>
        </a:p>
      </dgm:t>
    </dgm:pt>
    <dgm:pt modelId="{162E6445-5CE0-4024-8866-08205725EDA8}" type="parTrans" cxnId="{ADFE1450-0D40-4F1A-BEFC-D2346BDA0612}">
      <dgm:prSet/>
      <dgm:spPr/>
      <dgm:t>
        <a:bodyPr/>
        <a:lstStyle/>
        <a:p>
          <a:endParaRPr lang="en-US"/>
        </a:p>
      </dgm:t>
    </dgm:pt>
    <dgm:pt modelId="{6884C6F6-50B5-43D8-95EC-B2C558068C43}" type="sibTrans" cxnId="{ADFE1450-0D40-4F1A-BEFC-D2346BDA0612}">
      <dgm:prSet/>
      <dgm:spPr/>
      <dgm:t>
        <a:bodyPr/>
        <a:lstStyle/>
        <a:p>
          <a:endParaRPr lang="en-US"/>
        </a:p>
      </dgm:t>
    </dgm:pt>
    <dgm:pt modelId="{C6CFD686-3E9B-41EB-95A8-8A430D77E555}">
      <dgm:prSet/>
      <dgm:spPr>
        <a:solidFill>
          <a:srgbClr val="93C01F"/>
        </a:solidFill>
      </dgm:spPr>
      <dgm:t>
        <a:bodyPr/>
        <a:lstStyle/>
        <a:p>
          <a:r>
            <a:rPr lang="es-ES" dirty="0"/>
            <a:t>unos maestros y  unos profesores con un perfil nuevo. Con competencias profesionales específicas: COMPETENCIAS DOCENTES DIGITALES.</a:t>
          </a:r>
          <a:endParaRPr lang="en-US" dirty="0"/>
        </a:p>
      </dgm:t>
    </dgm:pt>
    <dgm:pt modelId="{C2621FD4-D867-4544-B477-6499CFCD8643}" type="parTrans" cxnId="{F4578DC6-15B0-433C-B554-E6B045D34538}">
      <dgm:prSet/>
      <dgm:spPr/>
      <dgm:t>
        <a:bodyPr/>
        <a:lstStyle/>
        <a:p>
          <a:endParaRPr lang="en-US"/>
        </a:p>
      </dgm:t>
    </dgm:pt>
    <dgm:pt modelId="{CABDF9E0-68D8-4901-804D-42FE429A075F}" type="sibTrans" cxnId="{F4578DC6-15B0-433C-B554-E6B045D34538}">
      <dgm:prSet/>
      <dgm:spPr/>
      <dgm:t>
        <a:bodyPr/>
        <a:lstStyle/>
        <a:p>
          <a:endParaRPr lang="en-US"/>
        </a:p>
      </dgm:t>
    </dgm:pt>
    <dgm:pt modelId="{540621AF-B332-4C65-9824-8CA8665567A9}">
      <dgm:prSet/>
      <dgm:spPr>
        <a:solidFill>
          <a:srgbClr val="93C01F"/>
        </a:solidFill>
      </dgm:spPr>
      <dgm:t>
        <a:bodyPr/>
        <a:lstStyle/>
        <a:p>
          <a:r>
            <a:rPr lang="es-ES" dirty="0"/>
            <a:t>formación y evaluación.</a:t>
          </a:r>
          <a:endParaRPr lang="en-US" dirty="0"/>
        </a:p>
      </dgm:t>
    </dgm:pt>
    <dgm:pt modelId="{B4FF8770-27F8-435B-86CA-A9951EA8778B}" type="parTrans" cxnId="{3128D7F0-F1D7-48E0-B121-73792937ACB1}">
      <dgm:prSet/>
      <dgm:spPr/>
      <dgm:t>
        <a:bodyPr/>
        <a:lstStyle/>
        <a:p>
          <a:endParaRPr lang="en-US"/>
        </a:p>
      </dgm:t>
    </dgm:pt>
    <dgm:pt modelId="{5F676C06-5082-4EA3-A1B8-D646BBF6D948}" type="sibTrans" cxnId="{3128D7F0-F1D7-48E0-B121-73792937ACB1}">
      <dgm:prSet/>
      <dgm:spPr/>
      <dgm:t>
        <a:bodyPr/>
        <a:lstStyle/>
        <a:p>
          <a:endParaRPr lang="en-US"/>
        </a:p>
      </dgm:t>
    </dgm:pt>
    <dgm:pt modelId="{81644C68-B5F1-4B81-B9AF-45F8F49E3CD4}">
      <dgm:prSet/>
      <dgm:spPr>
        <a:solidFill>
          <a:srgbClr val="93C01F"/>
        </a:solidFill>
      </dgm:spPr>
      <dgm:t>
        <a:bodyPr/>
        <a:lstStyle/>
        <a:p>
          <a:r>
            <a:rPr lang="es-ES" dirty="0"/>
            <a:t>¿Pero qué </a:t>
          </a:r>
          <a:r>
            <a:rPr lang="es-ES" dirty="0" err="1"/>
            <a:t>curriculum</a:t>
          </a:r>
          <a:r>
            <a:rPr lang="es-ES" dirty="0"/>
            <a:t>, qué modelo de </a:t>
          </a:r>
          <a:r>
            <a:rPr lang="es-ES" dirty="0" err="1"/>
            <a:t>curriculum</a:t>
          </a:r>
          <a:r>
            <a:rPr lang="es-ES" dirty="0"/>
            <a:t>, de evaluación y de formación del profesorado?</a:t>
          </a:r>
          <a:endParaRPr lang="en-US" dirty="0"/>
        </a:p>
      </dgm:t>
    </dgm:pt>
    <dgm:pt modelId="{BF07B289-F1FC-49CA-9EC6-E0B9F355B4C0}" type="parTrans" cxnId="{947E0A1D-A2BA-45D1-AA82-701113A77D0B}">
      <dgm:prSet/>
      <dgm:spPr/>
      <dgm:t>
        <a:bodyPr/>
        <a:lstStyle/>
        <a:p>
          <a:endParaRPr lang="en-US"/>
        </a:p>
      </dgm:t>
    </dgm:pt>
    <dgm:pt modelId="{60F1A79B-FC5D-4EA1-8314-32F787AC7704}" type="sibTrans" cxnId="{947E0A1D-A2BA-45D1-AA82-701113A77D0B}">
      <dgm:prSet/>
      <dgm:spPr/>
      <dgm:t>
        <a:bodyPr/>
        <a:lstStyle/>
        <a:p>
          <a:endParaRPr lang="en-US"/>
        </a:p>
      </dgm:t>
    </dgm:pt>
    <dgm:pt modelId="{394D4D7B-3797-417F-BF45-0490C8D49A28}" type="pres">
      <dgm:prSet presAssocID="{231D5BF1-A25F-467C-9878-EB7C5923DC7C}" presName="linear" presStyleCnt="0">
        <dgm:presLayoutVars>
          <dgm:animLvl val="lvl"/>
          <dgm:resizeHandles val="exact"/>
        </dgm:presLayoutVars>
      </dgm:prSet>
      <dgm:spPr/>
      <dgm:t>
        <a:bodyPr/>
        <a:lstStyle/>
        <a:p>
          <a:endParaRPr lang="es-ES"/>
        </a:p>
      </dgm:t>
    </dgm:pt>
    <dgm:pt modelId="{A0DA6483-F28F-4739-B3AD-9AFA9B82C201}" type="pres">
      <dgm:prSet presAssocID="{B3FA97C5-9027-437E-A329-C470E7C00B09}" presName="parentText" presStyleLbl="node1" presStyleIdx="0" presStyleCnt="4">
        <dgm:presLayoutVars>
          <dgm:chMax val="0"/>
          <dgm:bulletEnabled val="1"/>
        </dgm:presLayoutVars>
      </dgm:prSet>
      <dgm:spPr/>
      <dgm:t>
        <a:bodyPr/>
        <a:lstStyle/>
        <a:p>
          <a:endParaRPr lang="es-ES"/>
        </a:p>
      </dgm:t>
    </dgm:pt>
    <dgm:pt modelId="{C14E4366-118C-43C2-A66B-B05139B1E7EC}" type="pres">
      <dgm:prSet presAssocID="{6884C6F6-50B5-43D8-95EC-B2C558068C43}" presName="spacer" presStyleCnt="0"/>
      <dgm:spPr/>
    </dgm:pt>
    <dgm:pt modelId="{C797AF38-D2D1-4BBA-A30F-D6E054B9E22D}" type="pres">
      <dgm:prSet presAssocID="{C6CFD686-3E9B-41EB-95A8-8A430D77E555}" presName="parentText" presStyleLbl="node1" presStyleIdx="1" presStyleCnt="4">
        <dgm:presLayoutVars>
          <dgm:chMax val="0"/>
          <dgm:bulletEnabled val="1"/>
        </dgm:presLayoutVars>
      </dgm:prSet>
      <dgm:spPr/>
      <dgm:t>
        <a:bodyPr/>
        <a:lstStyle/>
        <a:p>
          <a:endParaRPr lang="es-ES"/>
        </a:p>
      </dgm:t>
    </dgm:pt>
    <dgm:pt modelId="{D505DA59-5946-480C-BECD-6FA4875BBDB5}" type="pres">
      <dgm:prSet presAssocID="{CABDF9E0-68D8-4901-804D-42FE429A075F}" presName="spacer" presStyleCnt="0"/>
      <dgm:spPr/>
    </dgm:pt>
    <dgm:pt modelId="{CAB033A1-F217-4EB0-8C25-D3853C833E83}" type="pres">
      <dgm:prSet presAssocID="{540621AF-B332-4C65-9824-8CA8665567A9}" presName="parentText" presStyleLbl="node1" presStyleIdx="2" presStyleCnt="4">
        <dgm:presLayoutVars>
          <dgm:chMax val="0"/>
          <dgm:bulletEnabled val="1"/>
        </dgm:presLayoutVars>
      </dgm:prSet>
      <dgm:spPr/>
      <dgm:t>
        <a:bodyPr/>
        <a:lstStyle/>
        <a:p>
          <a:endParaRPr lang="es-ES"/>
        </a:p>
      </dgm:t>
    </dgm:pt>
    <dgm:pt modelId="{8F7E6B66-082C-4846-98E2-A5EFEBD3362C}" type="pres">
      <dgm:prSet presAssocID="{5F676C06-5082-4EA3-A1B8-D646BBF6D948}" presName="spacer" presStyleCnt="0"/>
      <dgm:spPr/>
    </dgm:pt>
    <dgm:pt modelId="{5BCB410B-C6DD-4523-938D-D793B3558AA9}" type="pres">
      <dgm:prSet presAssocID="{81644C68-B5F1-4B81-B9AF-45F8F49E3CD4}" presName="parentText" presStyleLbl="node1" presStyleIdx="3" presStyleCnt="4">
        <dgm:presLayoutVars>
          <dgm:chMax val="0"/>
          <dgm:bulletEnabled val="1"/>
        </dgm:presLayoutVars>
      </dgm:prSet>
      <dgm:spPr/>
      <dgm:t>
        <a:bodyPr/>
        <a:lstStyle/>
        <a:p>
          <a:endParaRPr lang="es-ES"/>
        </a:p>
      </dgm:t>
    </dgm:pt>
  </dgm:ptLst>
  <dgm:cxnLst>
    <dgm:cxn modelId="{45776F5A-7A62-4D1C-9A02-847DBD8DEC54}" type="presOf" srcId="{B3FA97C5-9027-437E-A329-C470E7C00B09}" destId="{A0DA6483-F28F-4739-B3AD-9AFA9B82C201}" srcOrd="0" destOrd="0" presId="urn:microsoft.com/office/officeart/2005/8/layout/vList2"/>
    <dgm:cxn modelId="{3128D7F0-F1D7-48E0-B121-73792937ACB1}" srcId="{231D5BF1-A25F-467C-9878-EB7C5923DC7C}" destId="{540621AF-B332-4C65-9824-8CA8665567A9}" srcOrd="2" destOrd="0" parTransId="{B4FF8770-27F8-435B-86CA-A9951EA8778B}" sibTransId="{5F676C06-5082-4EA3-A1B8-D646BBF6D948}"/>
    <dgm:cxn modelId="{EF75C964-8F1D-4424-8B07-FEFE623AA153}" type="presOf" srcId="{C6CFD686-3E9B-41EB-95A8-8A430D77E555}" destId="{C797AF38-D2D1-4BBA-A30F-D6E054B9E22D}" srcOrd="0" destOrd="0" presId="urn:microsoft.com/office/officeart/2005/8/layout/vList2"/>
    <dgm:cxn modelId="{3CFEDC5C-C44F-4F8F-8808-0DCC9E036A8C}" type="presOf" srcId="{231D5BF1-A25F-467C-9878-EB7C5923DC7C}" destId="{394D4D7B-3797-417F-BF45-0490C8D49A28}" srcOrd="0" destOrd="0" presId="urn:microsoft.com/office/officeart/2005/8/layout/vList2"/>
    <dgm:cxn modelId="{ADFE1450-0D40-4F1A-BEFC-D2346BDA0612}" srcId="{231D5BF1-A25F-467C-9878-EB7C5923DC7C}" destId="{B3FA97C5-9027-437E-A329-C470E7C00B09}" srcOrd="0" destOrd="0" parTransId="{162E6445-5CE0-4024-8866-08205725EDA8}" sibTransId="{6884C6F6-50B5-43D8-95EC-B2C558068C43}"/>
    <dgm:cxn modelId="{70C51FE9-A544-4755-A127-8F59A488D167}" type="presOf" srcId="{540621AF-B332-4C65-9824-8CA8665567A9}" destId="{CAB033A1-F217-4EB0-8C25-D3853C833E83}" srcOrd="0" destOrd="0" presId="urn:microsoft.com/office/officeart/2005/8/layout/vList2"/>
    <dgm:cxn modelId="{F4578DC6-15B0-433C-B554-E6B045D34538}" srcId="{231D5BF1-A25F-467C-9878-EB7C5923DC7C}" destId="{C6CFD686-3E9B-41EB-95A8-8A430D77E555}" srcOrd="1" destOrd="0" parTransId="{C2621FD4-D867-4544-B477-6499CFCD8643}" sibTransId="{CABDF9E0-68D8-4901-804D-42FE429A075F}"/>
    <dgm:cxn modelId="{947E0A1D-A2BA-45D1-AA82-701113A77D0B}" srcId="{231D5BF1-A25F-467C-9878-EB7C5923DC7C}" destId="{81644C68-B5F1-4B81-B9AF-45F8F49E3CD4}" srcOrd="3" destOrd="0" parTransId="{BF07B289-F1FC-49CA-9EC6-E0B9F355B4C0}" sibTransId="{60F1A79B-FC5D-4EA1-8314-32F787AC7704}"/>
    <dgm:cxn modelId="{999D4A53-06FC-4E78-89FA-5DB6564D1FA6}" type="presOf" srcId="{81644C68-B5F1-4B81-B9AF-45F8F49E3CD4}" destId="{5BCB410B-C6DD-4523-938D-D793B3558AA9}" srcOrd="0" destOrd="0" presId="urn:microsoft.com/office/officeart/2005/8/layout/vList2"/>
    <dgm:cxn modelId="{4EACBF8F-9F75-4605-9129-D00066ED6E0E}" type="presParOf" srcId="{394D4D7B-3797-417F-BF45-0490C8D49A28}" destId="{A0DA6483-F28F-4739-B3AD-9AFA9B82C201}" srcOrd="0" destOrd="0" presId="urn:microsoft.com/office/officeart/2005/8/layout/vList2"/>
    <dgm:cxn modelId="{3CB14D6B-A868-4BD9-A691-A098FCFEDBC5}" type="presParOf" srcId="{394D4D7B-3797-417F-BF45-0490C8D49A28}" destId="{C14E4366-118C-43C2-A66B-B05139B1E7EC}" srcOrd="1" destOrd="0" presId="urn:microsoft.com/office/officeart/2005/8/layout/vList2"/>
    <dgm:cxn modelId="{1BCE8D36-B80F-4C60-B827-893BB18F0962}" type="presParOf" srcId="{394D4D7B-3797-417F-BF45-0490C8D49A28}" destId="{C797AF38-D2D1-4BBA-A30F-D6E054B9E22D}" srcOrd="2" destOrd="0" presId="urn:microsoft.com/office/officeart/2005/8/layout/vList2"/>
    <dgm:cxn modelId="{798087D4-E680-4A39-ACF2-E14B54EC96AB}" type="presParOf" srcId="{394D4D7B-3797-417F-BF45-0490C8D49A28}" destId="{D505DA59-5946-480C-BECD-6FA4875BBDB5}" srcOrd="3" destOrd="0" presId="urn:microsoft.com/office/officeart/2005/8/layout/vList2"/>
    <dgm:cxn modelId="{A20A33D3-75FA-46B8-A7A3-B34C9A3858A6}" type="presParOf" srcId="{394D4D7B-3797-417F-BF45-0490C8D49A28}" destId="{CAB033A1-F217-4EB0-8C25-D3853C833E83}" srcOrd="4" destOrd="0" presId="urn:microsoft.com/office/officeart/2005/8/layout/vList2"/>
    <dgm:cxn modelId="{69A235B4-89A1-4BF1-9D1A-34E2437E4EA5}" type="presParOf" srcId="{394D4D7B-3797-417F-BF45-0490C8D49A28}" destId="{8F7E6B66-082C-4846-98E2-A5EFEBD3362C}" srcOrd="5" destOrd="0" presId="urn:microsoft.com/office/officeart/2005/8/layout/vList2"/>
    <dgm:cxn modelId="{5E3DF401-F18B-485E-99F1-97887D0D1C64}" type="presParOf" srcId="{394D4D7B-3797-417F-BF45-0490C8D49A28}" destId="{5BCB410B-C6DD-4523-938D-D793B3558AA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F1D65C-83BF-4622-8E23-75AB710C8D6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89F716C-6FE5-451E-ABAE-C1CF94CF751C}">
      <dgm:prSet custT="1"/>
      <dgm:spPr>
        <a:solidFill>
          <a:srgbClr val="999999"/>
        </a:solidFill>
      </dgm:spPr>
      <dgm:t>
        <a:bodyPr/>
        <a:lstStyle/>
        <a:p>
          <a:r>
            <a:rPr lang="es-ES" sz="2000" b="1" dirty="0"/>
            <a:t>Las competencias que se muestran como más eficaces en la codificación son la parte más visible de una forma de pensar que</a:t>
          </a:r>
          <a:endParaRPr lang="en-US" sz="2000" b="1" dirty="0"/>
        </a:p>
      </dgm:t>
    </dgm:pt>
    <dgm:pt modelId="{BBBB863E-DE00-4D42-A249-B1D5BD72402F}" type="parTrans" cxnId="{29340A9E-2E37-4E9F-A466-6E66436C37BC}">
      <dgm:prSet/>
      <dgm:spPr/>
      <dgm:t>
        <a:bodyPr/>
        <a:lstStyle/>
        <a:p>
          <a:endParaRPr lang="en-US"/>
        </a:p>
      </dgm:t>
    </dgm:pt>
    <dgm:pt modelId="{4B2BFC06-2CD2-48CC-B1E2-BD4D111879D0}" type="sibTrans" cxnId="{29340A9E-2E37-4E9F-A466-6E66436C37BC}">
      <dgm:prSet/>
      <dgm:spPr/>
      <dgm:t>
        <a:bodyPr/>
        <a:lstStyle/>
        <a:p>
          <a:endParaRPr lang="en-US"/>
        </a:p>
      </dgm:t>
    </dgm:pt>
    <dgm:pt modelId="{C4AD19A2-1DF3-4B4D-A7AD-672579C56070}">
      <dgm:prSet custT="1"/>
      <dgm:spPr/>
      <dgm:t>
        <a:bodyPr/>
        <a:lstStyle/>
        <a:p>
          <a:r>
            <a:rPr lang="es-ES" sz="2000" dirty="0">
              <a:solidFill>
                <a:schemeClr val="tx1">
                  <a:lumMod val="65000"/>
                  <a:lumOff val="35000"/>
                </a:schemeClr>
              </a:solidFill>
            </a:rPr>
            <a:t>es útil no sólo en ese ámbito de actividades cognitivas.</a:t>
          </a:r>
          <a:endParaRPr lang="en-US" sz="2000" dirty="0">
            <a:solidFill>
              <a:schemeClr val="tx1">
                <a:lumMod val="65000"/>
                <a:lumOff val="35000"/>
              </a:schemeClr>
            </a:solidFill>
          </a:endParaRPr>
        </a:p>
      </dgm:t>
    </dgm:pt>
    <dgm:pt modelId="{74AFCCA2-414D-408E-A591-8FE0B6F8783E}" type="parTrans" cxnId="{956481C4-27D6-451F-BAED-CC9F33E48623}">
      <dgm:prSet/>
      <dgm:spPr/>
      <dgm:t>
        <a:bodyPr/>
        <a:lstStyle/>
        <a:p>
          <a:endParaRPr lang="en-US"/>
        </a:p>
      </dgm:t>
    </dgm:pt>
    <dgm:pt modelId="{61BBA0F5-F380-40BA-B72A-E1F89F89D354}" type="sibTrans" cxnId="{956481C4-27D6-451F-BAED-CC9F33E48623}">
      <dgm:prSet/>
      <dgm:spPr/>
      <dgm:t>
        <a:bodyPr/>
        <a:lstStyle/>
        <a:p>
          <a:endParaRPr lang="en-US"/>
        </a:p>
      </dgm:t>
    </dgm:pt>
    <dgm:pt modelId="{A3EB300C-BEFF-4DEE-8A85-198DABE1973A}">
      <dgm:prSet custT="1"/>
      <dgm:spPr/>
      <dgm:t>
        <a:bodyPr/>
        <a:lstStyle/>
        <a:p>
          <a:r>
            <a:rPr lang="es-ES" sz="2000" dirty="0">
              <a:solidFill>
                <a:schemeClr val="tx1">
                  <a:lumMod val="65000"/>
                  <a:lumOff val="35000"/>
                </a:schemeClr>
              </a:solidFill>
            </a:rPr>
            <a:t>es una forma específica de pensar, de organizar ideas y representaciones, que favorece las competencias computacionales. </a:t>
          </a:r>
          <a:endParaRPr lang="en-US" sz="2000" dirty="0">
            <a:solidFill>
              <a:schemeClr val="tx1">
                <a:lumMod val="65000"/>
                <a:lumOff val="35000"/>
              </a:schemeClr>
            </a:solidFill>
          </a:endParaRPr>
        </a:p>
      </dgm:t>
    </dgm:pt>
    <dgm:pt modelId="{82AE4A42-A9FE-4EA8-A37A-E18171148D2A}" type="parTrans" cxnId="{2723722F-99E6-42AD-8151-BDC9CBC063DE}">
      <dgm:prSet/>
      <dgm:spPr/>
      <dgm:t>
        <a:bodyPr/>
        <a:lstStyle/>
        <a:p>
          <a:endParaRPr lang="en-US"/>
        </a:p>
      </dgm:t>
    </dgm:pt>
    <dgm:pt modelId="{647349E8-64BC-4EB0-91EE-F365D72C7CD2}" type="sibTrans" cxnId="{2723722F-99E6-42AD-8151-BDC9CBC063DE}">
      <dgm:prSet/>
      <dgm:spPr/>
      <dgm:t>
        <a:bodyPr/>
        <a:lstStyle/>
        <a:p>
          <a:endParaRPr lang="en-US"/>
        </a:p>
      </dgm:t>
    </dgm:pt>
    <dgm:pt modelId="{1C874AC3-930F-409B-A530-20701CB887EB}">
      <dgm:prSet custT="1"/>
      <dgm:spPr>
        <a:solidFill>
          <a:srgbClr val="D6D64D"/>
        </a:solidFill>
      </dgm:spPr>
      <dgm:t>
        <a:bodyPr/>
        <a:lstStyle/>
        <a:p>
          <a:r>
            <a:rPr lang="es-ES" sz="2000" b="1" dirty="0"/>
            <a:t>Es una forma de pensar que propicia el análisis y la relación de ideas  para la organización y la representación lógica de procedimientos. </a:t>
          </a:r>
          <a:endParaRPr lang="en-US" sz="2000" b="1" dirty="0"/>
        </a:p>
      </dgm:t>
    </dgm:pt>
    <dgm:pt modelId="{0DF5DB11-5B2A-48F7-A63A-B924C07B541F}" type="parTrans" cxnId="{1D35EDEC-E90A-4480-A6C0-0F82301719A5}">
      <dgm:prSet/>
      <dgm:spPr/>
      <dgm:t>
        <a:bodyPr/>
        <a:lstStyle/>
        <a:p>
          <a:endParaRPr lang="en-US"/>
        </a:p>
      </dgm:t>
    </dgm:pt>
    <dgm:pt modelId="{A052F8F0-760A-497C-9670-EEE79F65454D}" type="sibTrans" cxnId="{1D35EDEC-E90A-4480-A6C0-0F82301719A5}">
      <dgm:prSet/>
      <dgm:spPr/>
      <dgm:t>
        <a:bodyPr/>
        <a:lstStyle/>
        <a:p>
          <a:endParaRPr lang="en-US"/>
        </a:p>
      </dgm:t>
    </dgm:pt>
    <dgm:pt modelId="{F6BF43DD-2987-4605-9CCA-3DACCA19A588}" type="pres">
      <dgm:prSet presAssocID="{CDF1D65C-83BF-4622-8E23-75AB710C8D65}" presName="linear" presStyleCnt="0">
        <dgm:presLayoutVars>
          <dgm:animLvl val="lvl"/>
          <dgm:resizeHandles val="exact"/>
        </dgm:presLayoutVars>
      </dgm:prSet>
      <dgm:spPr/>
      <dgm:t>
        <a:bodyPr/>
        <a:lstStyle/>
        <a:p>
          <a:endParaRPr lang="es-ES"/>
        </a:p>
      </dgm:t>
    </dgm:pt>
    <dgm:pt modelId="{72AE0856-66BF-4AFA-A15B-273BE5D6E74B}" type="pres">
      <dgm:prSet presAssocID="{589F716C-6FE5-451E-ABAE-C1CF94CF751C}" presName="parentText" presStyleLbl="node1" presStyleIdx="0" presStyleCnt="2">
        <dgm:presLayoutVars>
          <dgm:chMax val="0"/>
          <dgm:bulletEnabled val="1"/>
        </dgm:presLayoutVars>
      </dgm:prSet>
      <dgm:spPr/>
      <dgm:t>
        <a:bodyPr/>
        <a:lstStyle/>
        <a:p>
          <a:endParaRPr lang="es-ES"/>
        </a:p>
      </dgm:t>
    </dgm:pt>
    <dgm:pt modelId="{07D096EA-26B9-4759-9259-2C5280310A38}" type="pres">
      <dgm:prSet presAssocID="{589F716C-6FE5-451E-ABAE-C1CF94CF751C}" presName="childText" presStyleLbl="revTx" presStyleIdx="0" presStyleCnt="1">
        <dgm:presLayoutVars>
          <dgm:bulletEnabled val="1"/>
        </dgm:presLayoutVars>
      </dgm:prSet>
      <dgm:spPr/>
      <dgm:t>
        <a:bodyPr/>
        <a:lstStyle/>
        <a:p>
          <a:endParaRPr lang="es-ES"/>
        </a:p>
      </dgm:t>
    </dgm:pt>
    <dgm:pt modelId="{B5D27663-9D21-4EFF-8F85-E43BD9CEA9EC}" type="pres">
      <dgm:prSet presAssocID="{1C874AC3-930F-409B-A530-20701CB887EB}" presName="parentText" presStyleLbl="node1" presStyleIdx="1" presStyleCnt="2">
        <dgm:presLayoutVars>
          <dgm:chMax val="0"/>
          <dgm:bulletEnabled val="1"/>
        </dgm:presLayoutVars>
      </dgm:prSet>
      <dgm:spPr/>
      <dgm:t>
        <a:bodyPr/>
        <a:lstStyle/>
        <a:p>
          <a:endParaRPr lang="es-ES"/>
        </a:p>
      </dgm:t>
    </dgm:pt>
  </dgm:ptLst>
  <dgm:cxnLst>
    <dgm:cxn modelId="{2723722F-99E6-42AD-8151-BDC9CBC063DE}" srcId="{589F716C-6FE5-451E-ABAE-C1CF94CF751C}" destId="{A3EB300C-BEFF-4DEE-8A85-198DABE1973A}" srcOrd="1" destOrd="0" parTransId="{82AE4A42-A9FE-4EA8-A37A-E18171148D2A}" sibTransId="{647349E8-64BC-4EB0-91EE-F365D72C7CD2}"/>
    <dgm:cxn modelId="{E32A9317-65B4-4934-B469-51AB85559EE0}" type="presOf" srcId="{1C874AC3-930F-409B-A530-20701CB887EB}" destId="{B5D27663-9D21-4EFF-8F85-E43BD9CEA9EC}" srcOrd="0" destOrd="0" presId="urn:microsoft.com/office/officeart/2005/8/layout/vList2"/>
    <dgm:cxn modelId="{B6F6D3AE-1E70-4261-966E-E29EAA9EBCAF}" type="presOf" srcId="{A3EB300C-BEFF-4DEE-8A85-198DABE1973A}" destId="{07D096EA-26B9-4759-9259-2C5280310A38}" srcOrd="0" destOrd="1" presId="urn:microsoft.com/office/officeart/2005/8/layout/vList2"/>
    <dgm:cxn modelId="{956481C4-27D6-451F-BAED-CC9F33E48623}" srcId="{589F716C-6FE5-451E-ABAE-C1CF94CF751C}" destId="{C4AD19A2-1DF3-4B4D-A7AD-672579C56070}" srcOrd="0" destOrd="0" parTransId="{74AFCCA2-414D-408E-A591-8FE0B6F8783E}" sibTransId="{61BBA0F5-F380-40BA-B72A-E1F89F89D354}"/>
    <dgm:cxn modelId="{8B627AD3-1D6E-4683-9EFF-2D5A26CBD6B4}" type="presOf" srcId="{CDF1D65C-83BF-4622-8E23-75AB710C8D65}" destId="{F6BF43DD-2987-4605-9CCA-3DACCA19A588}" srcOrd="0" destOrd="0" presId="urn:microsoft.com/office/officeart/2005/8/layout/vList2"/>
    <dgm:cxn modelId="{424C270A-60A1-4CA3-8253-F4FB9F0F04C7}" type="presOf" srcId="{589F716C-6FE5-451E-ABAE-C1CF94CF751C}" destId="{72AE0856-66BF-4AFA-A15B-273BE5D6E74B}" srcOrd="0" destOrd="0" presId="urn:microsoft.com/office/officeart/2005/8/layout/vList2"/>
    <dgm:cxn modelId="{C1C89F6B-F564-4A7D-9D46-AD9654942BA5}" type="presOf" srcId="{C4AD19A2-1DF3-4B4D-A7AD-672579C56070}" destId="{07D096EA-26B9-4759-9259-2C5280310A38}" srcOrd="0" destOrd="0" presId="urn:microsoft.com/office/officeart/2005/8/layout/vList2"/>
    <dgm:cxn modelId="{29340A9E-2E37-4E9F-A466-6E66436C37BC}" srcId="{CDF1D65C-83BF-4622-8E23-75AB710C8D65}" destId="{589F716C-6FE5-451E-ABAE-C1CF94CF751C}" srcOrd="0" destOrd="0" parTransId="{BBBB863E-DE00-4D42-A249-B1D5BD72402F}" sibTransId="{4B2BFC06-2CD2-48CC-B1E2-BD4D111879D0}"/>
    <dgm:cxn modelId="{1D35EDEC-E90A-4480-A6C0-0F82301719A5}" srcId="{CDF1D65C-83BF-4622-8E23-75AB710C8D65}" destId="{1C874AC3-930F-409B-A530-20701CB887EB}" srcOrd="1" destOrd="0" parTransId="{0DF5DB11-5B2A-48F7-A63A-B924C07B541F}" sibTransId="{A052F8F0-760A-497C-9670-EEE79F65454D}"/>
    <dgm:cxn modelId="{9A6C0CA9-C24E-414F-9D5E-A97414394A41}" type="presParOf" srcId="{F6BF43DD-2987-4605-9CCA-3DACCA19A588}" destId="{72AE0856-66BF-4AFA-A15B-273BE5D6E74B}" srcOrd="0" destOrd="0" presId="urn:microsoft.com/office/officeart/2005/8/layout/vList2"/>
    <dgm:cxn modelId="{953F89C8-4793-4A79-AEED-7F5475E00744}" type="presParOf" srcId="{F6BF43DD-2987-4605-9CCA-3DACCA19A588}" destId="{07D096EA-26B9-4759-9259-2C5280310A38}" srcOrd="1" destOrd="0" presId="urn:microsoft.com/office/officeart/2005/8/layout/vList2"/>
    <dgm:cxn modelId="{50DAE457-8A49-4F4C-9E12-3A3A3B3576B9}" type="presParOf" srcId="{F6BF43DD-2987-4605-9CCA-3DACCA19A588}" destId="{B5D27663-9D21-4EFF-8F85-E43BD9CEA9E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0755E1-7E2A-49B1-9C22-485C4840CD7A}"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C3BF0F49-8426-4B6F-93BB-0AAAB3572BAC}">
      <dgm:prSet/>
      <dgm:spPr/>
      <dgm:t>
        <a:bodyPr/>
        <a:lstStyle/>
        <a:p>
          <a:r>
            <a:rPr lang="en-US" dirty="0" err="1">
              <a:solidFill>
                <a:schemeClr val="bg2"/>
              </a:solidFill>
            </a:rPr>
            <a:t>en</a:t>
          </a:r>
          <a:r>
            <a:rPr lang="en-US" dirty="0">
              <a:solidFill>
                <a:schemeClr val="bg2"/>
              </a:solidFill>
            </a:rPr>
            <a:t> la </a:t>
          </a:r>
          <a:r>
            <a:rPr lang="en-US" dirty="0" err="1">
              <a:solidFill>
                <a:schemeClr val="bg2"/>
              </a:solidFill>
            </a:rPr>
            <a:t>formación</a:t>
          </a:r>
          <a:r>
            <a:rPr lang="en-US" dirty="0">
              <a:solidFill>
                <a:schemeClr val="bg2"/>
              </a:solidFill>
            </a:rPr>
            <a:t> </a:t>
          </a:r>
          <a:r>
            <a:rPr lang="en-US" dirty="0" err="1">
              <a:solidFill>
                <a:schemeClr val="bg2"/>
              </a:solidFill>
            </a:rPr>
            <a:t>en</a:t>
          </a:r>
          <a:r>
            <a:rPr lang="en-US" dirty="0">
              <a:solidFill>
                <a:schemeClr val="bg2"/>
              </a:solidFill>
            </a:rPr>
            <a:t> </a:t>
          </a:r>
          <a:r>
            <a:rPr lang="en-US" dirty="0" err="1">
              <a:solidFill>
                <a:schemeClr val="bg2"/>
              </a:solidFill>
            </a:rPr>
            <a:t>nuestros</a:t>
          </a:r>
          <a:r>
            <a:rPr lang="en-US" dirty="0">
              <a:solidFill>
                <a:schemeClr val="bg2"/>
              </a:solidFill>
            </a:rPr>
            <a:t> </a:t>
          </a:r>
          <a:r>
            <a:rPr lang="en-US" dirty="0" err="1">
              <a:solidFill>
                <a:schemeClr val="bg2"/>
              </a:solidFill>
            </a:rPr>
            <a:t>alumnos</a:t>
          </a:r>
          <a:r>
            <a:rPr lang="en-US" dirty="0">
              <a:solidFill>
                <a:schemeClr val="bg2"/>
              </a:solidFill>
            </a:rPr>
            <a:t>, </a:t>
          </a:r>
        </a:p>
      </dgm:t>
    </dgm:pt>
    <dgm:pt modelId="{36D1CF63-EE38-4695-AE31-77BDC0E6E42C}" type="parTrans" cxnId="{3BCC1707-82F7-4DC7-82F6-EFE3D689A847}">
      <dgm:prSet/>
      <dgm:spPr/>
      <dgm:t>
        <a:bodyPr/>
        <a:lstStyle/>
        <a:p>
          <a:endParaRPr lang="en-US"/>
        </a:p>
      </dgm:t>
    </dgm:pt>
    <dgm:pt modelId="{3B7E0F46-9BA7-43AA-9B42-7CB3C3AACD12}" type="sibTrans" cxnId="{3BCC1707-82F7-4DC7-82F6-EFE3D689A847}">
      <dgm:prSet/>
      <dgm:spPr/>
      <dgm:t>
        <a:bodyPr/>
        <a:lstStyle/>
        <a:p>
          <a:endParaRPr lang="en-US"/>
        </a:p>
      </dgm:t>
    </dgm:pt>
    <dgm:pt modelId="{D0BD026A-0D60-482F-8852-84BFF7239E20}">
      <dgm:prSet custT="1"/>
      <dgm:spPr/>
      <dgm:t>
        <a:bodyPr/>
        <a:lstStyle/>
        <a:p>
          <a:r>
            <a:rPr lang="es-ES" sz="2000" dirty="0">
              <a:solidFill>
                <a:schemeClr val="bg2"/>
              </a:solidFill>
            </a:rPr>
            <a:t>¿qué conclusiones podemos sacar para la práctica, </a:t>
          </a:r>
          <a:r>
            <a:rPr lang="en-US" sz="2000" dirty="0">
              <a:solidFill>
                <a:schemeClr val="bg2"/>
              </a:solidFill>
            </a:rPr>
            <a:t>para que </a:t>
          </a:r>
          <a:r>
            <a:rPr lang="en-US" sz="2000" dirty="0" err="1">
              <a:solidFill>
                <a:schemeClr val="bg2"/>
              </a:solidFill>
            </a:rPr>
            <a:t>esos</a:t>
          </a:r>
          <a:r>
            <a:rPr lang="en-US" sz="2000" dirty="0">
              <a:solidFill>
                <a:schemeClr val="bg2"/>
              </a:solidFill>
            </a:rPr>
            <a:t> </a:t>
          </a:r>
          <a:r>
            <a:rPr lang="en-US" sz="2000" dirty="0" err="1">
              <a:solidFill>
                <a:schemeClr val="bg2"/>
              </a:solidFill>
            </a:rPr>
            <a:t>aprendizajes</a:t>
          </a:r>
          <a:r>
            <a:rPr lang="en-US" sz="2000" dirty="0">
              <a:solidFill>
                <a:schemeClr val="bg2"/>
              </a:solidFill>
            </a:rPr>
            <a:t>, </a:t>
          </a:r>
          <a:r>
            <a:rPr lang="en-US" sz="2000" dirty="0" err="1">
              <a:solidFill>
                <a:schemeClr val="bg2"/>
              </a:solidFill>
            </a:rPr>
            <a:t>conceptos</a:t>
          </a:r>
          <a:r>
            <a:rPr lang="en-US" sz="2000" dirty="0">
              <a:solidFill>
                <a:schemeClr val="bg2"/>
              </a:solidFill>
            </a:rPr>
            <a:t> y </a:t>
          </a:r>
          <a:r>
            <a:rPr lang="en-US" sz="2000" dirty="0" err="1">
              <a:solidFill>
                <a:schemeClr val="bg2"/>
              </a:solidFill>
            </a:rPr>
            <a:t>habilidades</a:t>
          </a:r>
          <a:r>
            <a:rPr lang="en-US" sz="2000" dirty="0">
              <a:solidFill>
                <a:schemeClr val="bg2"/>
              </a:solidFill>
            </a:rPr>
            <a:t> </a:t>
          </a:r>
          <a:r>
            <a:rPr lang="en-US" sz="2000" dirty="0" err="1">
              <a:solidFill>
                <a:schemeClr val="bg2"/>
              </a:solidFill>
            </a:rPr>
            <a:t>puedan</a:t>
          </a:r>
          <a:r>
            <a:rPr lang="en-US" sz="2000" dirty="0">
              <a:solidFill>
                <a:schemeClr val="bg2"/>
              </a:solidFill>
            </a:rPr>
            <a:t> ser </a:t>
          </a:r>
          <a:r>
            <a:rPr lang="en-US" sz="2000" dirty="0" err="1">
              <a:solidFill>
                <a:schemeClr val="bg2"/>
              </a:solidFill>
            </a:rPr>
            <a:t>activados</a:t>
          </a:r>
          <a:r>
            <a:rPr lang="en-US" sz="2000" dirty="0">
              <a:solidFill>
                <a:schemeClr val="bg2"/>
              </a:solidFill>
            </a:rPr>
            <a:t> </a:t>
          </a:r>
          <a:r>
            <a:rPr lang="en-US" sz="2000" dirty="0" err="1">
              <a:solidFill>
                <a:schemeClr val="bg2"/>
              </a:solidFill>
            </a:rPr>
            <a:t>en</a:t>
          </a:r>
          <a:r>
            <a:rPr lang="en-US" sz="2000" dirty="0">
              <a:solidFill>
                <a:schemeClr val="bg2"/>
              </a:solidFill>
            </a:rPr>
            <a:t> </a:t>
          </a:r>
          <a:r>
            <a:rPr lang="en-US" sz="2000" dirty="0" err="1">
              <a:solidFill>
                <a:schemeClr val="bg2"/>
              </a:solidFill>
            </a:rPr>
            <a:t>su</a:t>
          </a:r>
          <a:r>
            <a:rPr lang="en-US" sz="2000" dirty="0">
              <a:solidFill>
                <a:schemeClr val="bg2"/>
              </a:solidFill>
            </a:rPr>
            <a:t> </a:t>
          </a:r>
          <a:r>
            <a:rPr lang="en-US" sz="2000" dirty="0" err="1">
              <a:solidFill>
                <a:schemeClr val="bg2"/>
              </a:solidFill>
            </a:rPr>
            <a:t>formación</a:t>
          </a:r>
          <a:r>
            <a:rPr lang="en-US" sz="2000" dirty="0">
              <a:solidFill>
                <a:schemeClr val="bg2"/>
              </a:solidFill>
            </a:rPr>
            <a:t> </a:t>
          </a:r>
          <a:r>
            <a:rPr lang="en-US" sz="2000" dirty="0" err="1">
              <a:solidFill>
                <a:schemeClr val="bg2"/>
              </a:solidFill>
            </a:rPr>
            <a:t>universitaria</a:t>
          </a:r>
          <a:r>
            <a:rPr lang="en-US" sz="2000" dirty="0">
              <a:solidFill>
                <a:schemeClr val="bg2"/>
              </a:solidFill>
            </a:rPr>
            <a:t> o </a:t>
          </a:r>
          <a:r>
            <a:rPr lang="en-US" sz="2000" dirty="0" err="1">
              <a:solidFill>
                <a:schemeClr val="bg2"/>
              </a:solidFill>
            </a:rPr>
            <a:t>profesional</a:t>
          </a:r>
          <a:r>
            <a:rPr lang="en-US" sz="2000" dirty="0">
              <a:solidFill>
                <a:schemeClr val="bg2"/>
              </a:solidFill>
            </a:rPr>
            <a:t>?</a:t>
          </a:r>
        </a:p>
      </dgm:t>
    </dgm:pt>
    <dgm:pt modelId="{506499D0-E474-463A-9732-0D873B8E3ADD}" type="parTrans" cxnId="{185A29C2-0D43-408D-9011-E3BC0DADDD92}">
      <dgm:prSet/>
      <dgm:spPr/>
      <dgm:t>
        <a:bodyPr/>
        <a:lstStyle/>
        <a:p>
          <a:endParaRPr lang="en-US"/>
        </a:p>
      </dgm:t>
    </dgm:pt>
    <dgm:pt modelId="{68E51369-46A2-4F77-8B9D-DE33C4373440}" type="sibTrans" cxnId="{185A29C2-0D43-408D-9011-E3BC0DADDD92}">
      <dgm:prSet/>
      <dgm:spPr/>
      <dgm:t>
        <a:bodyPr/>
        <a:lstStyle/>
        <a:p>
          <a:endParaRPr lang="en-US"/>
        </a:p>
      </dgm:t>
    </dgm:pt>
    <dgm:pt modelId="{7847274A-3BAC-4A68-9EDB-DE1E7A05E333}" type="pres">
      <dgm:prSet presAssocID="{110755E1-7E2A-49B1-9C22-485C4840CD7A}" presName="vert0" presStyleCnt="0">
        <dgm:presLayoutVars>
          <dgm:dir/>
          <dgm:animOne val="branch"/>
          <dgm:animLvl val="lvl"/>
        </dgm:presLayoutVars>
      </dgm:prSet>
      <dgm:spPr/>
      <dgm:t>
        <a:bodyPr/>
        <a:lstStyle/>
        <a:p>
          <a:endParaRPr lang="es-ES"/>
        </a:p>
      </dgm:t>
    </dgm:pt>
    <dgm:pt modelId="{E47A0AF0-7626-45F2-8E3C-A30AF3C9E87E}" type="pres">
      <dgm:prSet presAssocID="{C3BF0F49-8426-4B6F-93BB-0AAAB3572BAC}" presName="thickLine" presStyleLbl="alignNode1" presStyleIdx="0" presStyleCnt="1"/>
      <dgm:spPr/>
    </dgm:pt>
    <dgm:pt modelId="{34813A8C-5EDF-4892-9CB8-38AB217C90D9}" type="pres">
      <dgm:prSet presAssocID="{C3BF0F49-8426-4B6F-93BB-0AAAB3572BAC}" presName="horz1" presStyleCnt="0"/>
      <dgm:spPr/>
    </dgm:pt>
    <dgm:pt modelId="{30E0CE46-A4EE-4B19-8A9B-3DB6E1112A51}" type="pres">
      <dgm:prSet presAssocID="{C3BF0F49-8426-4B6F-93BB-0AAAB3572BAC}" presName="tx1" presStyleLbl="revTx" presStyleIdx="0" presStyleCnt="2"/>
      <dgm:spPr/>
      <dgm:t>
        <a:bodyPr/>
        <a:lstStyle/>
        <a:p>
          <a:endParaRPr lang="es-ES"/>
        </a:p>
      </dgm:t>
    </dgm:pt>
    <dgm:pt modelId="{255F4CCA-39B7-4395-87F7-612A5AEADCE0}" type="pres">
      <dgm:prSet presAssocID="{C3BF0F49-8426-4B6F-93BB-0AAAB3572BAC}" presName="vert1" presStyleCnt="0"/>
      <dgm:spPr/>
    </dgm:pt>
    <dgm:pt modelId="{CC2C64B3-C6BF-4F12-9511-34E6FDA8831B}" type="pres">
      <dgm:prSet presAssocID="{D0BD026A-0D60-482F-8852-84BFF7239E20}" presName="vertSpace2a" presStyleCnt="0"/>
      <dgm:spPr/>
    </dgm:pt>
    <dgm:pt modelId="{8184B2FA-6B5A-497B-8BEE-0A6F9EA320EB}" type="pres">
      <dgm:prSet presAssocID="{D0BD026A-0D60-482F-8852-84BFF7239E20}" presName="horz2" presStyleCnt="0"/>
      <dgm:spPr/>
    </dgm:pt>
    <dgm:pt modelId="{BE4935C9-B5CF-4DF7-BEF0-964F5B181E7C}" type="pres">
      <dgm:prSet presAssocID="{D0BD026A-0D60-482F-8852-84BFF7239E20}" presName="horzSpace2" presStyleCnt="0"/>
      <dgm:spPr/>
    </dgm:pt>
    <dgm:pt modelId="{AED8A622-9867-43BE-B373-9842156FDB9F}" type="pres">
      <dgm:prSet presAssocID="{D0BD026A-0D60-482F-8852-84BFF7239E20}" presName="tx2" presStyleLbl="revTx" presStyleIdx="1" presStyleCnt="2" custLinFactNeighborX="-106" custLinFactNeighborY="-37401"/>
      <dgm:spPr/>
      <dgm:t>
        <a:bodyPr/>
        <a:lstStyle/>
        <a:p>
          <a:endParaRPr lang="es-ES"/>
        </a:p>
      </dgm:t>
    </dgm:pt>
    <dgm:pt modelId="{4A5944A4-A032-4F32-857F-5B2D920169A6}" type="pres">
      <dgm:prSet presAssocID="{D0BD026A-0D60-482F-8852-84BFF7239E20}" presName="vert2" presStyleCnt="0"/>
      <dgm:spPr/>
    </dgm:pt>
    <dgm:pt modelId="{4CA658F5-ACE8-4867-B951-396005C70614}" type="pres">
      <dgm:prSet presAssocID="{D0BD026A-0D60-482F-8852-84BFF7239E20}" presName="thinLine2b" presStyleLbl="callout" presStyleIdx="0" presStyleCnt="1"/>
      <dgm:spPr/>
    </dgm:pt>
    <dgm:pt modelId="{1DFA1BA9-35C3-4732-946A-4602949CE641}" type="pres">
      <dgm:prSet presAssocID="{D0BD026A-0D60-482F-8852-84BFF7239E20}" presName="vertSpace2b" presStyleCnt="0"/>
      <dgm:spPr/>
    </dgm:pt>
  </dgm:ptLst>
  <dgm:cxnLst>
    <dgm:cxn modelId="{4CFD8133-73B5-4016-B7B4-225C3DD27206}" type="presOf" srcId="{110755E1-7E2A-49B1-9C22-485C4840CD7A}" destId="{7847274A-3BAC-4A68-9EDB-DE1E7A05E333}" srcOrd="0" destOrd="0" presId="urn:microsoft.com/office/officeart/2008/layout/LinedList"/>
    <dgm:cxn modelId="{BD1C618E-BBC6-40A4-AEB4-9C5A4DA788DB}" type="presOf" srcId="{D0BD026A-0D60-482F-8852-84BFF7239E20}" destId="{AED8A622-9867-43BE-B373-9842156FDB9F}" srcOrd="0" destOrd="0" presId="urn:microsoft.com/office/officeart/2008/layout/LinedList"/>
    <dgm:cxn modelId="{185A29C2-0D43-408D-9011-E3BC0DADDD92}" srcId="{C3BF0F49-8426-4B6F-93BB-0AAAB3572BAC}" destId="{D0BD026A-0D60-482F-8852-84BFF7239E20}" srcOrd="0" destOrd="0" parTransId="{506499D0-E474-463A-9732-0D873B8E3ADD}" sibTransId="{68E51369-46A2-4F77-8B9D-DE33C4373440}"/>
    <dgm:cxn modelId="{652D3FB3-E324-4C4F-AD67-5EA3964A1256}" type="presOf" srcId="{C3BF0F49-8426-4B6F-93BB-0AAAB3572BAC}" destId="{30E0CE46-A4EE-4B19-8A9B-3DB6E1112A51}" srcOrd="0" destOrd="0" presId="urn:microsoft.com/office/officeart/2008/layout/LinedList"/>
    <dgm:cxn modelId="{3BCC1707-82F7-4DC7-82F6-EFE3D689A847}" srcId="{110755E1-7E2A-49B1-9C22-485C4840CD7A}" destId="{C3BF0F49-8426-4B6F-93BB-0AAAB3572BAC}" srcOrd="0" destOrd="0" parTransId="{36D1CF63-EE38-4695-AE31-77BDC0E6E42C}" sibTransId="{3B7E0F46-9BA7-43AA-9B42-7CB3C3AACD12}"/>
    <dgm:cxn modelId="{E811D6BE-AE19-4FED-9047-45A4AC7503CE}" type="presParOf" srcId="{7847274A-3BAC-4A68-9EDB-DE1E7A05E333}" destId="{E47A0AF0-7626-45F2-8E3C-A30AF3C9E87E}" srcOrd="0" destOrd="0" presId="urn:microsoft.com/office/officeart/2008/layout/LinedList"/>
    <dgm:cxn modelId="{1E24C2E5-091C-4634-9C3C-4E2E455AACD1}" type="presParOf" srcId="{7847274A-3BAC-4A68-9EDB-DE1E7A05E333}" destId="{34813A8C-5EDF-4892-9CB8-38AB217C90D9}" srcOrd="1" destOrd="0" presId="urn:microsoft.com/office/officeart/2008/layout/LinedList"/>
    <dgm:cxn modelId="{BE3175A4-70B7-4936-8C07-D3643B86431E}" type="presParOf" srcId="{34813A8C-5EDF-4892-9CB8-38AB217C90D9}" destId="{30E0CE46-A4EE-4B19-8A9B-3DB6E1112A51}" srcOrd="0" destOrd="0" presId="urn:microsoft.com/office/officeart/2008/layout/LinedList"/>
    <dgm:cxn modelId="{9D310B38-4D02-4C13-9319-FB096103960E}" type="presParOf" srcId="{34813A8C-5EDF-4892-9CB8-38AB217C90D9}" destId="{255F4CCA-39B7-4395-87F7-612A5AEADCE0}" srcOrd="1" destOrd="0" presId="urn:microsoft.com/office/officeart/2008/layout/LinedList"/>
    <dgm:cxn modelId="{5EB4E3DF-1072-4561-8CD6-31D2F4F2A19F}" type="presParOf" srcId="{255F4CCA-39B7-4395-87F7-612A5AEADCE0}" destId="{CC2C64B3-C6BF-4F12-9511-34E6FDA8831B}" srcOrd="0" destOrd="0" presId="urn:microsoft.com/office/officeart/2008/layout/LinedList"/>
    <dgm:cxn modelId="{CA6F9A70-6AF3-4130-B67B-577581107744}" type="presParOf" srcId="{255F4CCA-39B7-4395-87F7-612A5AEADCE0}" destId="{8184B2FA-6B5A-497B-8BEE-0A6F9EA320EB}" srcOrd="1" destOrd="0" presId="urn:microsoft.com/office/officeart/2008/layout/LinedList"/>
    <dgm:cxn modelId="{9B981031-0B1A-4E69-860A-A1565E286D89}" type="presParOf" srcId="{8184B2FA-6B5A-497B-8BEE-0A6F9EA320EB}" destId="{BE4935C9-B5CF-4DF7-BEF0-964F5B181E7C}" srcOrd="0" destOrd="0" presId="urn:microsoft.com/office/officeart/2008/layout/LinedList"/>
    <dgm:cxn modelId="{67A1B377-2A35-4038-ABCC-676E215577C9}" type="presParOf" srcId="{8184B2FA-6B5A-497B-8BEE-0A6F9EA320EB}" destId="{AED8A622-9867-43BE-B373-9842156FDB9F}" srcOrd="1" destOrd="0" presId="urn:microsoft.com/office/officeart/2008/layout/LinedList"/>
    <dgm:cxn modelId="{9345E180-FB82-4150-B513-7E59CA31018A}" type="presParOf" srcId="{8184B2FA-6B5A-497B-8BEE-0A6F9EA320EB}" destId="{4A5944A4-A032-4F32-857F-5B2D920169A6}" srcOrd="2" destOrd="0" presId="urn:microsoft.com/office/officeart/2008/layout/LinedList"/>
    <dgm:cxn modelId="{7FD5DF4A-9723-4A9F-BA80-5F41C3E584F6}" type="presParOf" srcId="{255F4CCA-39B7-4395-87F7-612A5AEADCE0}" destId="{4CA658F5-ACE8-4867-B951-396005C70614}" srcOrd="2" destOrd="0" presId="urn:microsoft.com/office/officeart/2008/layout/LinedList"/>
    <dgm:cxn modelId="{A094554E-FCD1-478E-8672-EEA1D293C293}" type="presParOf" srcId="{255F4CCA-39B7-4395-87F7-612A5AEADCE0}" destId="{1DFA1BA9-35C3-4732-946A-4602949CE641}"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E58AC1-2E18-44B1-8088-9D422940AC1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2E81B21-6501-44C4-B577-A9F92F015E7E}">
      <dgm:prSet custT="1"/>
      <dgm:spPr>
        <a:solidFill>
          <a:srgbClr val="D6D64D"/>
        </a:solidFill>
      </dgm:spPr>
      <dgm:t>
        <a:bodyPr/>
        <a:lstStyle/>
        <a:p>
          <a:pPr>
            <a:lnSpc>
              <a:spcPct val="100000"/>
            </a:lnSpc>
          </a:pPr>
          <a:r>
            <a:rPr lang="en-US" sz="1600" b="1" baseline="0" dirty="0">
              <a:solidFill>
                <a:schemeClr val="bg2"/>
              </a:solidFill>
            </a:rPr>
            <a:t>una </a:t>
          </a:r>
          <a:r>
            <a:rPr lang="en-US" sz="1600" b="1" baseline="0" dirty="0" err="1">
              <a:solidFill>
                <a:schemeClr val="bg2"/>
              </a:solidFill>
            </a:rPr>
            <a:t>instrucción</a:t>
          </a:r>
          <a:r>
            <a:rPr lang="en-US" sz="1600" b="1" baseline="0" dirty="0">
              <a:solidFill>
                <a:schemeClr val="bg2"/>
              </a:solidFill>
            </a:rPr>
            <a:t> que </a:t>
          </a:r>
          <a:r>
            <a:rPr lang="en-US" sz="1600" b="1" baseline="0" dirty="0" err="1">
              <a:solidFill>
                <a:schemeClr val="bg2"/>
              </a:solidFill>
            </a:rPr>
            <a:t>incluyese</a:t>
          </a:r>
          <a:r>
            <a:rPr lang="en-US" sz="1600" b="1" baseline="0" dirty="0">
              <a:solidFill>
                <a:schemeClr val="bg2"/>
              </a:solidFill>
            </a:rPr>
            <a:t> el </a:t>
          </a:r>
          <a:r>
            <a:rPr lang="en-US" sz="1600" b="1" baseline="0" dirty="0" err="1">
              <a:solidFill>
                <a:schemeClr val="bg2"/>
              </a:solidFill>
            </a:rPr>
            <a:t>pensamiento</a:t>
          </a:r>
          <a:r>
            <a:rPr lang="en-US" sz="1600" b="1" baseline="0" dirty="0">
              <a:solidFill>
                <a:schemeClr val="bg2"/>
              </a:solidFill>
            </a:rPr>
            <a:t> </a:t>
          </a:r>
          <a:r>
            <a:rPr lang="en-US" sz="1600" b="1" baseline="0" dirty="0" err="1">
              <a:solidFill>
                <a:schemeClr val="bg2"/>
              </a:solidFill>
            </a:rPr>
            <a:t>bayesiano</a:t>
          </a:r>
          <a:r>
            <a:rPr lang="en-US" sz="1600" b="1" baseline="0" dirty="0">
              <a:solidFill>
                <a:schemeClr val="bg2"/>
              </a:solidFill>
            </a:rPr>
            <a:t> </a:t>
          </a:r>
          <a:r>
            <a:rPr lang="en-US" sz="1600" b="1" baseline="0" dirty="0" err="1">
              <a:solidFill>
                <a:schemeClr val="bg2"/>
              </a:solidFill>
            </a:rPr>
            <a:t>en</a:t>
          </a:r>
          <a:r>
            <a:rPr lang="en-US" sz="1600" b="1" baseline="0" dirty="0">
              <a:solidFill>
                <a:schemeClr val="bg2"/>
              </a:solidFill>
            </a:rPr>
            <a:t> una </a:t>
          </a:r>
          <a:r>
            <a:rPr lang="en-US" sz="1600" b="1" baseline="0" dirty="0" err="1">
              <a:solidFill>
                <a:schemeClr val="bg2"/>
              </a:solidFill>
            </a:rPr>
            <a:t>fase</a:t>
          </a:r>
          <a:r>
            <a:rPr lang="en-US" sz="1600" b="1" baseline="0" dirty="0">
              <a:solidFill>
                <a:schemeClr val="bg2"/>
              </a:solidFill>
            </a:rPr>
            <a:t> </a:t>
          </a:r>
          <a:r>
            <a:rPr lang="en-US" sz="1600" b="1" baseline="0" dirty="0" err="1">
              <a:solidFill>
                <a:schemeClr val="bg2"/>
              </a:solidFill>
            </a:rPr>
            <a:t>temprana</a:t>
          </a:r>
          <a:r>
            <a:rPr lang="en-US" sz="1600" baseline="0" dirty="0">
              <a:solidFill>
                <a:schemeClr val="bg2"/>
              </a:solidFill>
            </a:rPr>
            <a:t>, </a:t>
          </a:r>
          <a:r>
            <a:rPr lang="en-US" sz="1600" baseline="0" dirty="0" err="1">
              <a:solidFill>
                <a:schemeClr val="bg2"/>
              </a:solidFill>
            </a:rPr>
            <a:t>en</a:t>
          </a:r>
          <a:r>
            <a:rPr lang="en-US" sz="1600" baseline="0" dirty="0">
              <a:solidFill>
                <a:schemeClr val="bg2"/>
              </a:solidFill>
            </a:rPr>
            <a:t> </a:t>
          </a:r>
          <a:r>
            <a:rPr lang="en-US" sz="1600" baseline="0" dirty="0" err="1">
              <a:solidFill>
                <a:schemeClr val="bg2"/>
              </a:solidFill>
            </a:rPr>
            <a:t>Secundaria</a:t>
          </a:r>
          <a:r>
            <a:rPr lang="en-US" sz="1600" baseline="0" dirty="0">
              <a:solidFill>
                <a:schemeClr val="bg2"/>
              </a:solidFill>
            </a:rPr>
            <a:t>, con la </a:t>
          </a:r>
          <a:r>
            <a:rPr lang="en-US" sz="1600" baseline="0" dirty="0" err="1">
              <a:solidFill>
                <a:schemeClr val="bg2"/>
              </a:solidFill>
            </a:rPr>
            <a:t>fórmula</a:t>
          </a:r>
          <a:r>
            <a:rPr lang="en-US" sz="1600" baseline="0" dirty="0">
              <a:solidFill>
                <a:schemeClr val="bg2"/>
              </a:solidFill>
            </a:rPr>
            <a:t> de la </a:t>
          </a:r>
          <a:r>
            <a:rPr lang="en-US" sz="1600" baseline="0" dirty="0" err="1">
              <a:solidFill>
                <a:schemeClr val="bg2"/>
              </a:solidFill>
            </a:rPr>
            <a:t>probabilidad</a:t>
          </a:r>
          <a:r>
            <a:rPr lang="en-US" sz="1600" baseline="0" dirty="0">
              <a:solidFill>
                <a:schemeClr val="bg2"/>
              </a:solidFill>
            </a:rPr>
            <a:t> </a:t>
          </a:r>
          <a:r>
            <a:rPr lang="en-US" sz="1600" baseline="0" dirty="0" err="1">
              <a:solidFill>
                <a:schemeClr val="bg2"/>
              </a:solidFill>
            </a:rPr>
            <a:t>inversa</a:t>
          </a:r>
          <a:r>
            <a:rPr lang="en-US" sz="1600" baseline="0" dirty="0">
              <a:solidFill>
                <a:schemeClr val="bg2"/>
              </a:solidFill>
            </a:rPr>
            <a:t>, </a:t>
          </a:r>
          <a:r>
            <a:rPr lang="en-US" sz="1600" baseline="0" dirty="0" err="1">
              <a:solidFill>
                <a:schemeClr val="bg2"/>
              </a:solidFill>
            </a:rPr>
            <a:t>permitiría</a:t>
          </a:r>
          <a:r>
            <a:rPr lang="en-US" sz="1600" baseline="0" dirty="0">
              <a:solidFill>
                <a:schemeClr val="bg2"/>
              </a:solidFill>
            </a:rPr>
            <a:t> </a:t>
          </a:r>
          <a:r>
            <a:rPr lang="en-US" sz="1600" b="1" baseline="0" dirty="0" err="1">
              <a:solidFill>
                <a:schemeClr val="bg2"/>
              </a:solidFill>
            </a:rPr>
            <a:t>activar</a:t>
          </a:r>
          <a:r>
            <a:rPr lang="en-US" sz="1600" b="1" baseline="0" dirty="0">
              <a:solidFill>
                <a:schemeClr val="bg2"/>
              </a:solidFill>
            </a:rPr>
            <a:t> </a:t>
          </a:r>
          <a:r>
            <a:rPr lang="en-US" sz="1600" b="1" baseline="0" dirty="0" err="1">
              <a:solidFill>
                <a:schemeClr val="bg2"/>
              </a:solidFill>
            </a:rPr>
            <a:t>estos</a:t>
          </a:r>
          <a:r>
            <a:rPr lang="en-US" sz="1600" b="1" baseline="0" dirty="0">
              <a:solidFill>
                <a:schemeClr val="bg2"/>
              </a:solidFill>
            </a:rPr>
            <a:t> </a:t>
          </a:r>
          <a:r>
            <a:rPr lang="en-US" sz="1600" b="1" baseline="0" dirty="0" err="1">
              <a:solidFill>
                <a:schemeClr val="bg2"/>
              </a:solidFill>
            </a:rPr>
            <a:t>aprendizajes</a:t>
          </a:r>
          <a:r>
            <a:rPr lang="en-US" sz="1600" b="1" baseline="0" dirty="0">
              <a:solidFill>
                <a:schemeClr val="bg2"/>
              </a:solidFill>
            </a:rPr>
            <a:t> </a:t>
          </a:r>
          <a:r>
            <a:rPr lang="en-US" sz="1600" baseline="0" dirty="0" err="1">
              <a:solidFill>
                <a:schemeClr val="bg2"/>
              </a:solidFill>
            </a:rPr>
            <a:t>como</a:t>
          </a:r>
          <a:r>
            <a:rPr lang="en-US" sz="1600" baseline="0" dirty="0">
              <a:solidFill>
                <a:schemeClr val="bg2"/>
              </a:solidFill>
            </a:rPr>
            <a:t> </a:t>
          </a:r>
          <a:r>
            <a:rPr lang="en-US" sz="1600" baseline="0" dirty="0" err="1">
              <a:solidFill>
                <a:schemeClr val="bg2"/>
              </a:solidFill>
            </a:rPr>
            <a:t>componentes</a:t>
          </a:r>
          <a:r>
            <a:rPr lang="en-US" sz="1600" baseline="0" dirty="0">
              <a:solidFill>
                <a:schemeClr val="bg2"/>
              </a:solidFill>
            </a:rPr>
            <a:t> </a:t>
          </a:r>
          <a:r>
            <a:rPr lang="en-US" sz="1600" baseline="0" dirty="0" err="1">
              <a:solidFill>
                <a:schemeClr val="bg2"/>
              </a:solidFill>
            </a:rPr>
            <a:t>muy</a:t>
          </a:r>
          <a:r>
            <a:rPr lang="en-US" sz="1600" baseline="0" dirty="0">
              <a:solidFill>
                <a:schemeClr val="bg2"/>
              </a:solidFill>
            </a:rPr>
            <a:t> </a:t>
          </a:r>
          <a:r>
            <a:rPr lang="en-US" sz="1600" baseline="0" dirty="0" err="1">
              <a:solidFill>
                <a:schemeClr val="bg2"/>
              </a:solidFill>
            </a:rPr>
            <a:t>valiosos</a:t>
          </a:r>
          <a:r>
            <a:rPr lang="en-US" sz="1600" baseline="0" dirty="0">
              <a:solidFill>
                <a:schemeClr val="bg2"/>
              </a:solidFill>
            </a:rPr>
            <a:t> y </a:t>
          </a:r>
          <a:r>
            <a:rPr lang="en-US" sz="1600" baseline="0" dirty="0" err="1">
              <a:solidFill>
                <a:schemeClr val="bg2"/>
              </a:solidFill>
            </a:rPr>
            <a:t>muy</a:t>
          </a:r>
          <a:r>
            <a:rPr lang="en-US" sz="1600" baseline="0" dirty="0">
              <a:solidFill>
                <a:schemeClr val="bg2"/>
              </a:solidFill>
            </a:rPr>
            <a:t> </a:t>
          </a:r>
          <a:r>
            <a:rPr lang="en-US" sz="1600" baseline="0" dirty="0" err="1">
              <a:solidFill>
                <a:schemeClr val="bg2"/>
              </a:solidFill>
            </a:rPr>
            <a:t>complejos</a:t>
          </a:r>
          <a:r>
            <a:rPr lang="en-US" sz="1600" baseline="0" dirty="0">
              <a:solidFill>
                <a:schemeClr val="bg2"/>
              </a:solidFill>
            </a:rPr>
            <a:t> </a:t>
          </a:r>
          <a:r>
            <a:rPr lang="en-US" sz="1600" baseline="0" dirty="0" err="1">
              <a:solidFill>
                <a:schemeClr val="bg2"/>
              </a:solidFill>
            </a:rPr>
            <a:t>en</a:t>
          </a:r>
          <a:endParaRPr lang="en-US" sz="1600" baseline="0" dirty="0">
            <a:solidFill>
              <a:schemeClr val="bg2"/>
            </a:solidFill>
          </a:endParaRPr>
        </a:p>
      </dgm:t>
    </dgm:pt>
    <dgm:pt modelId="{6EE74E24-9225-4A73-A940-37AA6DB1BC1E}" type="parTrans" cxnId="{9C631F01-363C-4AED-A02E-426B368E10A3}">
      <dgm:prSet/>
      <dgm:spPr/>
      <dgm:t>
        <a:bodyPr/>
        <a:lstStyle/>
        <a:p>
          <a:endParaRPr lang="en-US"/>
        </a:p>
      </dgm:t>
    </dgm:pt>
    <dgm:pt modelId="{866192BB-592A-4703-8DD4-D3D3A6AA7ABB}" type="sibTrans" cxnId="{9C631F01-363C-4AED-A02E-426B368E10A3}">
      <dgm:prSet/>
      <dgm:spPr/>
      <dgm:t>
        <a:bodyPr/>
        <a:lstStyle/>
        <a:p>
          <a:endParaRPr lang="en-US"/>
        </a:p>
      </dgm:t>
    </dgm:pt>
    <dgm:pt modelId="{3994BF07-AE4B-4810-B828-FCF6197B2658}">
      <dgm:prSet custT="1"/>
      <dgm:spPr/>
      <dgm:t>
        <a:bodyPr/>
        <a:lstStyle/>
        <a:p>
          <a:pPr>
            <a:lnSpc>
              <a:spcPct val="100000"/>
            </a:lnSpc>
            <a:spcBef>
              <a:spcPts val="600"/>
            </a:spcBef>
            <a:spcAft>
              <a:spcPts val="600"/>
            </a:spcAft>
          </a:pPr>
          <a:r>
            <a:rPr lang="en-US" sz="1600" dirty="0">
              <a:solidFill>
                <a:schemeClr val="bg2"/>
              </a:solidFill>
            </a:rPr>
            <a:t>una </a:t>
          </a:r>
          <a:r>
            <a:rPr lang="en-US" sz="1600" dirty="0" err="1">
              <a:solidFill>
                <a:schemeClr val="bg2"/>
              </a:solidFill>
            </a:rPr>
            <a:t>etapa</a:t>
          </a:r>
          <a:r>
            <a:rPr lang="en-US" sz="1600" dirty="0">
              <a:solidFill>
                <a:schemeClr val="bg2"/>
              </a:solidFill>
            </a:rPr>
            <a:t> posterior de la </a:t>
          </a:r>
          <a:r>
            <a:rPr lang="en-US" sz="1600" dirty="0" err="1">
              <a:solidFill>
                <a:schemeClr val="bg2"/>
              </a:solidFill>
            </a:rPr>
            <a:t>actividad</a:t>
          </a:r>
          <a:r>
            <a:rPr lang="en-US" sz="1600" dirty="0">
              <a:solidFill>
                <a:schemeClr val="bg2"/>
              </a:solidFill>
            </a:rPr>
            <a:t> </a:t>
          </a:r>
          <a:r>
            <a:rPr lang="en-US" sz="1600" dirty="0" err="1">
              <a:solidFill>
                <a:schemeClr val="bg2"/>
              </a:solidFill>
            </a:rPr>
            <a:t>profesional</a:t>
          </a:r>
          <a:r>
            <a:rPr lang="en-US" sz="1600" dirty="0">
              <a:solidFill>
                <a:schemeClr val="bg2"/>
              </a:solidFill>
            </a:rPr>
            <a:t> o </a:t>
          </a:r>
          <a:r>
            <a:rPr lang="en-US" sz="1600" dirty="0" err="1">
              <a:solidFill>
                <a:schemeClr val="bg2"/>
              </a:solidFill>
            </a:rPr>
            <a:t>investigadora</a:t>
          </a:r>
          <a:r>
            <a:rPr lang="en-US" sz="1600" dirty="0">
              <a:solidFill>
                <a:schemeClr val="bg2"/>
              </a:solidFill>
            </a:rPr>
            <a:t>, o </a:t>
          </a:r>
          <a:r>
            <a:rPr lang="en-US" sz="1600" dirty="0" err="1">
              <a:solidFill>
                <a:schemeClr val="bg2"/>
              </a:solidFill>
            </a:rPr>
            <a:t>en</a:t>
          </a:r>
          <a:endParaRPr lang="en-US" sz="1600" dirty="0">
            <a:solidFill>
              <a:schemeClr val="bg2"/>
            </a:solidFill>
          </a:endParaRPr>
        </a:p>
      </dgm:t>
    </dgm:pt>
    <dgm:pt modelId="{D0510BF6-8A23-4506-B188-42DA49705D71}" type="parTrans" cxnId="{793A62FE-1635-475B-A0F2-E807D940D362}">
      <dgm:prSet/>
      <dgm:spPr/>
      <dgm:t>
        <a:bodyPr/>
        <a:lstStyle/>
        <a:p>
          <a:endParaRPr lang="en-US"/>
        </a:p>
      </dgm:t>
    </dgm:pt>
    <dgm:pt modelId="{763559AD-C42E-4669-8F23-724CFD29B245}" type="sibTrans" cxnId="{793A62FE-1635-475B-A0F2-E807D940D362}">
      <dgm:prSet/>
      <dgm:spPr/>
      <dgm:t>
        <a:bodyPr/>
        <a:lstStyle/>
        <a:p>
          <a:endParaRPr lang="en-US"/>
        </a:p>
      </dgm:t>
    </dgm:pt>
    <dgm:pt modelId="{A99B9AC5-619E-429E-853B-3515BE5C12AB}">
      <dgm:prSet custT="1"/>
      <dgm:spPr/>
      <dgm:t>
        <a:bodyPr/>
        <a:lstStyle/>
        <a:p>
          <a:pPr>
            <a:lnSpc>
              <a:spcPct val="100000"/>
            </a:lnSpc>
            <a:spcBef>
              <a:spcPts val="600"/>
            </a:spcBef>
            <a:spcAft>
              <a:spcPts val="600"/>
            </a:spcAft>
          </a:pPr>
          <a:r>
            <a:rPr lang="en-US" sz="1600" dirty="0">
              <a:solidFill>
                <a:schemeClr val="bg2"/>
              </a:solidFill>
            </a:rPr>
            <a:t>la </a:t>
          </a:r>
          <a:r>
            <a:rPr lang="en-US" sz="1600" dirty="0" err="1">
              <a:solidFill>
                <a:schemeClr val="bg2"/>
              </a:solidFill>
            </a:rPr>
            <a:t>fase</a:t>
          </a:r>
          <a:r>
            <a:rPr lang="en-US" sz="1600" dirty="0">
              <a:solidFill>
                <a:schemeClr val="bg2"/>
              </a:solidFill>
            </a:rPr>
            <a:t> de </a:t>
          </a:r>
          <a:r>
            <a:rPr lang="en-US" sz="1600" dirty="0" err="1">
              <a:solidFill>
                <a:schemeClr val="bg2"/>
              </a:solidFill>
            </a:rPr>
            <a:t>formación</a:t>
          </a:r>
          <a:r>
            <a:rPr lang="en-US" sz="1600" dirty="0">
              <a:solidFill>
                <a:schemeClr val="bg2"/>
              </a:solidFill>
            </a:rPr>
            <a:t>, </a:t>
          </a:r>
          <a:r>
            <a:rPr lang="en-US" sz="1600" dirty="0" err="1">
              <a:solidFill>
                <a:schemeClr val="bg2"/>
              </a:solidFill>
            </a:rPr>
            <a:t>grados</a:t>
          </a:r>
          <a:r>
            <a:rPr lang="en-US" sz="1600" dirty="0">
              <a:solidFill>
                <a:schemeClr val="bg2"/>
              </a:solidFill>
            </a:rPr>
            <a:t> y </a:t>
          </a:r>
          <a:r>
            <a:rPr lang="en-US" sz="1600" dirty="0" err="1">
              <a:solidFill>
                <a:schemeClr val="bg2"/>
              </a:solidFill>
            </a:rPr>
            <a:t>postgrados</a:t>
          </a:r>
          <a:r>
            <a:rPr lang="en-US" sz="1600" dirty="0">
              <a:solidFill>
                <a:schemeClr val="bg2"/>
              </a:solidFill>
            </a:rPr>
            <a:t>, de </a:t>
          </a:r>
          <a:r>
            <a:rPr lang="en-US" sz="1600" dirty="0" err="1">
              <a:solidFill>
                <a:schemeClr val="bg2"/>
              </a:solidFill>
            </a:rPr>
            <a:t>estas</a:t>
          </a:r>
          <a:r>
            <a:rPr lang="en-US" sz="1600" dirty="0">
              <a:solidFill>
                <a:schemeClr val="bg2"/>
              </a:solidFill>
            </a:rPr>
            <a:t> </a:t>
          </a:r>
          <a:r>
            <a:rPr lang="en-US" sz="1600" dirty="0" err="1">
              <a:solidFill>
                <a:schemeClr val="bg2"/>
              </a:solidFill>
            </a:rPr>
            <a:t>profesiones</a:t>
          </a:r>
          <a:r>
            <a:rPr lang="en-US" sz="1600" dirty="0">
              <a:solidFill>
                <a:schemeClr val="bg2"/>
              </a:solidFill>
            </a:rPr>
            <a:t> o que </a:t>
          </a:r>
          <a:r>
            <a:rPr lang="en-US" sz="1600" dirty="0" err="1">
              <a:solidFill>
                <a:schemeClr val="bg2"/>
              </a:solidFill>
            </a:rPr>
            <a:t>capaciten</a:t>
          </a:r>
          <a:r>
            <a:rPr lang="en-US" sz="1600" dirty="0">
              <a:solidFill>
                <a:schemeClr val="bg2"/>
              </a:solidFill>
            </a:rPr>
            <a:t> para </a:t>
          </a:r>
          <a:r>
            <a:rPr lang="en-US" sz="1600" dirty="0" err="1">
              <a:solidFill>
                <a:schemeClr val="bg2"/>
              </a:solidFill>
            </a:rPr>
            <a:t>estas</a:t>
          </a:r>
          <a:r>
            <a:rPr lang="en-US" sz="1600" dirty="0">
              <a:solidFill>
                <a:schemeClr val="bg2"/>
              </a:solidFill>
            </a:rPr>
            <a:t> </a:t>
          </a:r>
          <a:r>
            <a:rPr lang="en-US" sz="1600" dirty="0" err="1">
              <a:solidFill>
                <a:schemeClr val="bg2"/>
              </a:solidFill>
            </a:rPr>
            <a:t>actividades</a:t>
          </a:r>
          <a:r>
            <a:rPr lang="en-US" sz="1600" dirty="0">
              <a:solidFill>
                <a:schemeClr val="bg2"/>
              </a:solidFill>
            </a:rPr>
            <a:t> y </a:t>
          </a:r>
          <a:r>
            <a:rPr lang="en-US" sz="1600" dirty="0" err="1">
              <a:solidFill>
                <a:schemeClr val="bg2"/>
              </a:solidFill>
            </a:rPr>
            <a:t>profesiones</a:t>
          </a:r>
          <a:r>
            <a:rPr lang="en-US" sz="1600" dirty="0">
              <a:solidFill>
                <a:schemeClr val="bg2"/>
              </a:solidFill>
            </a:rPr>
            <a:t>.</a:t>
          </a:r>
        </a:p>
      </dgm:t>
    </dgm:pt>
    <dgm:pt modelId="{EA71E13C-2069-4A54-9278-E741B7C14EFE}" type="parTrans" cxnId="{C92F7450-D966-4998-B067-B45F77A2A083}">
      <dgm:prSet/>
      <dgm:spPr/>
      <dgm:t>
        <a:bodyPr/>
        <a:lstStyle/>
        <a:p>
          <a:endParaRPr lang="en-US"/>
        </a:p>
      </dgm:t>
    </dgm:pt>
    <dgm:pt modelId="{A0F7203D-BD43-44AC-A0CE-7B4F05228252}" type="sibTrans" cxnId="{C92F7450-D966-4998-B067-B45F77A2A083}">
      <dgm:prSet/>
      <dgm:spPr/>
      <dgm:t>
        <a:bodyPr/>
        <a:lstStyle/>
        <a:p>
          <a:endParaRPr lang="en-US"/>
        </a:p>
      </dgm:t>
    </dgm:pt>
    <dgm:pt modelId="{98D3AF05-BB79-48C2-8916-2837E58627EC}" type="pres">
      <dgm:prSet presAssocID="{64E58AC1-2E18-44B1-8088-9D422940AC1A}" presName="linear" presStyleCnt="0">
        <dgm:presLayoutVars>
          <dgm:animLvl val="lvl"/>
          <dgm:resizeHandles val="exact"/>
        </dgm:presLayoutVars>
      </dgm:prSet>
      <dgm:spPr/>
      <dgm:t>
        <a:bodyPr/>
        <a:lstStyle/>
        <a:p>
          <a:endParaRPr lang="es-ES"/>
        </a:p>
      </dgm:t>
    </dgm:pt>
    <dgm:pt modelId="{048C4ED3-F013-41F3-85E0-D2DA3248A431}" type="pres">
      <dgm:prSet presAssocID="{32E81B21-6501-44C4-B577-A9F92F015E7E}" presName="parentText" presStyleLbl="node1" presStyleIdx="0" presStyleCnt="1" custLinFactNeighborX="-348" custLinFactNeighborY="-18281">
        <dgm:presLayoutVars>
          <dgm:chMax val="0"/>
          <dgm:bulletEnabled val="1"/>
        </dgm:presLayoutVars>
      </dgm:prSet>
      <dgm:spPr/>
      <dgm:t>
        <a:bodyPr/>
        <a:lstStyle/>
        <a:p>
          <a:endParaRPr lang="es-ES"/>
        </a:p>
      </dgm:t>
    </dgm:pt>
    <dgm:pt modelId="{14CAE54A-ED56-42E2-9A85-5430F7E71E7A}" type="pres">
      <dgm:prSet presAssocID="{32E81B21-6501-44C4-B577-A9F92F015E7E}" presName="childText" presStyleLbl="revTx" presStyleIdx="0" presStyleCnt="1" custScaleX="109938" custLinFactNeighborX="8166" custLinFactNeighborY="18929">
        <dgm:presLayoutVars>
          <dgm:bulletEnabled val="1"/>
        </dgm:presLayoutVars>
      </dgm:prSet>
      <dgm:spPr/>
      <dgm:t>
        <a:bodyPr/>
        <a:lstStyle/>
        <a:p>
          <a:endParaRPr lang="es-ES"/>
        </a:p>
      </dgm:t>
    </dgm:pt>
  </dgm:ptLst>
  <dgm:cxnLst>
    <dgm:cxn modelId="{61FDF091-5BAF-4AB2-A4C9-E804A91EB891}" type="presOf" srcId="{3994BF07-AE4B-4810-B828-FCF6197B2658}" destId="{14CAE54A-ED56-42E2-9A85-5430F7E71E7A}" srcOrd="0" destOrd="0" presId="urn:microsoft.com/office/officeart/2005/8/layout/vList2"/>
    <dgm:cxn modelId="{16EFEE60-C7A0-43B5-A973-94BAA3EBC060}" type="presOf" srcId="{32E81B21-6501-44C4-B577-A9F92F015E7E}" destId="{048C4ED3-F013-41F3-85E0-D2DA3248A431}" srcOrd="0" destOrd="0" presId="urn:microsoft.com/office/officeart/2005/8/layout/vList2"/>
    <dgm:cxn modelId="{793A62FE-1635-475B-A0F2-E807D940D362}" srcId="{32E81B21-6501-44C4-B577-A9F92F015E7E}" destId="{3994BF07-AE4B-4810-B828-FCF6197B2658}" srcOrd="0" destOrd="0" parTransId="{D0510BF6-8A23-4506-B188-42DA49705D71}" sibTransId="{763559AD-C42E-4669-8F23-724CFD29B245}"/>
    <dgm:cxn modelId="{B37ED913-67D3-4097-BEAE-1176D6EECF97}" type="presOf" srcId="{A99B9AC5-619E-429E-853B-3515BE5C12AB}" destId="{14CAE54A-ED56-42E2-9A85-5430F7E71E7A}" srcOrd="0" destOrd="1" presId="urn:microsoft.com/office/officeart/2005/8/layout/vList2"/>
    <dgm:cxn modelId="{F4907469-169E-4C54-9F67-1934C3B543FA}" type="presOf" srcId="{64E58AC1-2E18-44B1-8088-9D422940AC1A}" destId="{98D3AF05-BB79-48C2-8916-2837E58627EC}" srcOrd="0" destOrd="0" presId="urn:microsoft.com/office/officeart/2005/8/layout/vList2"/>
    <dgm:cxn modelId="{9C631F01-363C-4AED-A02E-426B368E10A3}" srcId="{64E58AC1-2E18-44B1-8088-9D422940AC1A}" destId="{32E81B21-6501-44C4-B577-A9F92F015E7E}" srcOrd="0" destOrd="0" parTransId="{6EE74E24-9225-4A73-A940-37AA6DB1BC1E}" sibTransId="{866192BB-592A-4703-8DD4-D3D3A6AA7ABB}"/>
    <dgm:cxn modelId="{C92F7450-D966-4998-B067-B45F77A2A083}" srcId="{32E81B21-6501-44C4-B577-A9F92F015E7E}" destId="{A99B9AC5-619E-429E-853B-3515BE5C12AB}" srcOrd="1" destOrd="0" parTransId="{EA71E13C-2069-4A54-9278-E741B7C14EFE}" sibTransId="{A0F7203D-BD43-44AC-A0CE-7B4F05228252}"/>
    <dgm:cxn modelId="{2F4A613B-FB7C-48F4-86C1-2F9BC264ADF0}" type="presParOf" srcId="{98D3AF05-BB79-48C2-8916-2837E58627EC}" destId="{048C4ED3-F013-41F3-85E0-D2DA3248A431}" srcOrd="0" destOrd="0" presId="urn:microsoft.com/office/officeart/2005/8/layout/vList2"/>
    <dgm:cxn modelId="{5847DD41-3D35-4F50-B834-312592D80A95}" type="presParOf" srcId="{98D3AF05-BB79-48C2-8916-2837E58627EC}" destId="{14CAE54A-ED56-42E2-9A85-5430F7E71E7A}"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A6483-F28F-4739-B3AD-9AFA9B82C201}">
      <dsp:nvSpPr>
        <dsp:cNvPr id="0" name=""/>
        <dsp:cNvSpPr/>
      </dsp:nvSpPr>
      <dsp:spPr>
        <a:xfrm>
          <a:off x="0" y="308871"/>
          <a:ext cx="4038600" cy="684450"/>
        </a:xfrm>
        <a:prstGeom prst="roundRect">
          <a:avLst/>
        </a:prstGeom>
        <a:solidFill>
          <a:srgbClr val="93C01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a:t>un </a:t>
          </a:r>
          <a:r>
            <a:rPr lang="es-ES" sz="1300" kern="1200" dirty="0" err="1"/>
            <a:t>curriculum</a:t>
          </a:r>
          <a:r>
            <a:rPr lang="es-ES" sz="1300" kern="1200" dirty="0"/>
            <a:t> sobre pensamiento digital.</a:t>
          </a:r>
          <a:endParaRPr lang="en-US" sz="1300" kern="1200" dirty="0"/>
        </a:p>
      </dsp:txBody>
      <dsp:txXfrm>
        <a:off x="33412" y="342283"/>
        <a:ext cx="3971776" cy="617626"/>
      </dsp:txXfrm>
    </dsp:sp>
    <dsp:sp modelId="{C797AF38-D2D1-4BBA-A30F-D6E054B9E22D}">
      <dsp:nvSpPr>
        <dsp:cNvPr id="0" name=""/>
        <dsp:cNvSpPr/>
      </dsp:nvSpPr>
      <dsp:spPr>
        <a:xfrm>
          <a:off x="0" y="1030761"/>
          <a:ext cx="4038600" cy="684450"/>
        </a:xfrm>
        <a:prstGeom prst="roundRect">
          <a:avLst/>
        </a:prstGeom>
        <a:solidFill>
          <a:srgbClr val="93C01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a:t>unos maestros y  unos profesores con un perfil nuevo. Con competencias profesionales específicas: COMPETENCIAS DOCENTES DIGITALES.</a:t>
          </a:r>
          <a:endParaRPr lang="en-US" sz="1300" kern="1200" dirty="0"/>
        </a:p>
      </dsp:txBody>
      <dsp:txXfrm>
        <a:off x="33412" y="1064173"/>
        <a:ext cx="3971776" cy="617626"/>
      </dsp:txXfrm>
    </dsp:sp>
    <dsp:sp modelId="{CAB033A1-F217-4EB0-8C25-D3853C833E83}">
      <dsp:nvSpPr>
        <dsp:cNvPr id="0" name=""/>
        <dsp:cNvSpPr/>
      </dsp:nvSpPr>
      <dsp:spPr>
        <a:xfrm>
          <a:off x="0" y="1752651"/>
          <a:ext cx="4038600" cy="684450"/>
        </a:xfrm>
        <a:prstGeom prst="roundRect">
          <a:avLst/>
        </a:prstGeom>
        <a:solidFill>
          <a:srgbClr val="93C01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a:t>formación y evaluación.</a:t>
          </a:r>
          <a:endParaRPr lang="en-US" sz="1300" kern="1200" dirty="0"/>
        </a:p>
      </dsp:txBody>
      <dsp:txXfrm>
        <a:off x="33412" y="1786063"/>
        <a:ext cx="3971776" cy="617626"/>
      </dsp:txXfrm>
    </dsp:sp>
    <dsp:sp modelId="{5BCB410B-C6DD-4523-938D-D793B3558AA9}">
      <dsp:nvSpPr>
        <dsp:cNvPr id="0" name=""/>
        <dsp:cNvSpPr/>
      </dsp:nvSpPr>
      <dsp:spPr>
        <a:xfrm>
          <a:off x="0" y="2474540"/>
          <a:ext cx="4038600" cy="684450"/>
        </a:xfrm>
        <a:prstGeom prst="roundRect">
          <a:avLst/>
        </a:prstGeom>
        <a:solidFill>
          <a:srgbClr val="93C01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a:t>¿Pero qué </a:t>
          </a:r>
          <a:r>
            <a:rPr lang="es-ES" sz="1300" kern="1200" dirty="0" err="1"/>
            <a:t>curriculum</a:t>
          </a:r>
          <a:r>
            <a:rPr lang="es-ES" sz="1300" kern="1200" dirty="0"/>
            <a:t>, qué modelo de </a:t>
          </a:r>
          <a:r>
            <a:rPr lang="es-ES" sz="1300" kern="1200" dirty="0" err="1"/>
            <a:t>curriculum</a:t>
          </a:r>
          <a:r>
            <a:rPr lang="es-ES" sz="1300" kern="1200" dirty="0"/>
            <a:t>, de evaluación y de formación del profesorado?</a:t>
          </a:r>
          <a:endParaRPr lang="en-US" sz="1300" kern="1200" dirty="0"/>
        </a:p>
      </dsp:txBody>
      <dsp:txXfrm>
        <a:off x="33412" y="2507952"/>
        <a:ext cx="3971776" cy="617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E0856-66BF-4AFA-A15B-273BE5D6E74B}">
      <dsp:nvSpPr>
        <dsp:cNvPr id="0" name=""/>
        <dsp:cNvSpPr/>
      </dsp:nvSpPr>
      <dsp:spPr>
        <a:xfrm>
          <a:off x="0" y="222629"/>
          <a:ext cx="4812437" cy="1368900"/>
        </a:xfrm>
        <a:prstGeom prst="roundRect">
          <a:avLst/>
        </a:prstGeom>
        <a:solidFill>
          <a:srgbClr val="9999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a:t>Las competencias que se muestran como más eficaces en la codificación son la parte más visible de una forma de pensar que</a:t>
          </a:r>
          <a:endParaRPr lang="en-US" sz="2000" b="1" kern="1200" dirty="0"/>
        </a:p>
      </dsp:txBody>
      <dsp:txXfrm>
        <a:off x="66824" y="289453"/>
        <a:ext cx="4678789" cy="1235252"/>
      </dsp:txXfrm>
    </dsp:sp>
    <dsp:sp modelId="{07D096EA-26B9-4759-9259-2C5280310A38}">
      <dsp:nvSpPr>
        <dsp:cNvPr id="0" name=""/>
        <dsp:cNvSpPr/>
      </dsp:nvSpPr>
      <dsp:spPr>
        <a:xfrm>
          <a:off x="0" y="1591529"/>
          <a:ext cx="4812437" cy="1715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9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solidFill>
                <a:schemeClr val="tx1">
                  <a:lumMod val="65000"/>
                  <a:lumOff val="35000"/>
                </a:schemeClr>
              </a:solidFill>
            </a:rPr>
            <a:t>es útil no sólo en ese ámbito de actividades cognitivas.</a:t>
          </a:r>
          <a:endParaRPr lang="en-US" sz="2000" kern="1200" dirty="0">
            <a:solidFill>
              <a:schemeClr val="tx1">
                <a:lumMod val="65000"/>
                <a:lumOff val="35000"/>
              </a:schemeClr>
            </a:solidFill>
          </a:endParaRPr>
        </a:p>
        <a:p>
          <a:pPr marL="228600" lvl="1" indent="-228600" algn="l" defTabSz="889000">
            <a:lnSpc>
              <a:spcPct val="90000"/>
            </a:lnSpc>
            <a:spcBef>
              <a:spcPct val="0"/>
            </a:spcBef>
            <a:spcAft>
              <a:spcPct val="20000"/>
            </a:spcAft>
            <a:buChar char="••"/>
          </a:pPr>
          <a:r>
            <a:rPr lang="es-ES" sz="2000" kern="1200" dirty="0">
              <a:solidFill>
                <a:schemeClr val="tx1">
                  <a:lumMod val="65000"/>
                  <a:lumOff val="35000"/>
                </a:schemeClr>
              </a:solidFill>
            </a:rPr>
            <a:t>es una forma específica de pensar, de organizar ideas y representaciones, que favorece las competencias computacionales. </a:t>
          </a:r>
          <a:endParaRPr lang="en-US" sz="2000" kern="1200" dirty="0">
            <a:solidFill>
              <a:schemeClr val="tx1">
                <a:lumMod val="65000"/>
                <a:lumOff val="35000"/>
              </a:schemeClr>
            </a:solidFill>
          </a:endParaRPr>
        </a:p>
      </dsp:txBody>
      <dsp:txXfrm>
        <a:off x="0" y="1591529"/>
        <a:ext cx="4812437" cy="1715512"/>
      </dsp:txXfrm>
    </dsp:sp>
    <dsp:sp modelId="{B5D27663-9D21-4EFF-8F85-E43BD9CEA9EC}">
      <dsp:nvSpPr>
        <dsp:cNvPr id="0" name=""/>
        <dsp:cNvSpPr/>
      </dsp:nvSpPr>
      <dsp:spPr>
        <a:xfrm>
          <a:off x="0" y="3307041"/>
          <a:ext cx="4812437" cy="1368900"/>
        </a:xfrm>
        <a:prstGeom prst="roundRect">
          <a:avLst/>
        </a:prstGeom>
        <a:solidFill>
          <a:srgbClr val="D6D64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S" sz="2000" b="1" kern="1200" dirty="0"/>
            <a:t>Es una forma de pensar que propicia el análisis y la relación de ideas  para la organización y la representación lógica de procedimientos. </a:t>
          </a:r>
          <a:endParaRPr lang="en-US" sz="2000" b="1" kern="1200" dirty="0"/>
        </a:p>
      </dsp:txBody>
      <dsp:txXfrm>
        <a:off x="66824" y="3373865"/>
        <a:ext cx="4678789" cy="1235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A0AF0-7626-45F2-8E3C-A30AF3C9E87E}">
      <dsp:nvSpPr>
        <dsp:cNvPr id="0" name=""/>
        <dsp:cNvSpPr/>
      </dsp:nvSpPr>
      <dsp:spPr>
        <a:xfrm>
          <a:off x="0" y="0"/>
          <a:ext cx="4075954" cy="0"/>
        </a:xfrm>
        <a:prstGeom prst="lin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0E0CE46-A4EE-4B19-8A9B-3DB6E1112A51}">
      <dsp:nvSpPr>
        <dsp:cNvPr id="0" name=""/>
        <dsp:cNvSpPr/>
      </dsp:nvSpPr>
      <dsp:spPr>
        <a:xfrm>
          <a:off x="0" y="0"/>
          <a:ext cx="815190" cy="4780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err="1">
              <a:solidFill>
                <a:schemeClr val="bg2"/>
              </a:solidFill>
            </a:rPr>
            <a:t>en</a:t>
          </a:r>
          <a:r>
            <a:rPr lang="en-US" sz="1200" kern="1200" dirty="0">
              <a:solidFill>
                <a:schemeClr val="bg2"/>
              </a:solidFill>
            </a:rPr>
            <a:t> la </a:t>
          </a:r>
          <a:r>
            <a:rPr lang="en-US" sz="1200" kern="1200" dirty="0" err="1">
              <a:solidFill>
                <a:schemeClr val="bg2"/>
              </a:solidFill>
            </a:rPr>
            <a:t>formación</a:t>
          </a:r>
          <a:r>
            <a:rPr lang="en-US" sz="1200" kern="1200" dirty="0">
              <a:solidFill>
                <a:schemeClr val="bg2"/>
              </a:solidFill>
            </a:rPr>
            <a:t> </a:t>
          </a:r>
          <a:r>
            <a:rPr lang="en-US" sz="1200" kern="1200" dirty="0" err="1">
              <a:solidFill>
                <a:schemeClr val="bg2"/>
              </a:solidFill>
            </a:rPr>
            <a:t>en</a:t>
          </a:r>
          <a:r>
            <a:rPr lang="en-US" sz="1200" kern="1200" dirty="0">
              <a:solidFill>
                <a:schemeClr val="bg2"/>
              </a:solidFill>
            </a:rPr>
            <a:t> </a:t>
          </a:r>
          <a:r>
            <a:rPr lang="en-US" sz="1200" kern="1200" dirty="0" err="1">
              <a:solidFill>
                <a:schemeClr val="bg2"/>
              </a:solidFill>
            </a:rPr>
            <a:t>nuestros</a:t>
          </a:r>
          <a:r>
            <a:rPr lang="en-US" sz="1200" kern="1200" dirty="0">
              <a:solidFill>
                <a:schemeClr val="bg2"/>
              </a:solidFill>
            </a:rPr>
            <a:t> </a:t>
          </a:r>
          <a:r>
            <a:rPr lang="en-US" sz="1200" kern="1200" dirty="0" err="1">
              <a:solidFill>
                <a:schemeClr val="bg2"/>
              </a:solidFill>
            </a:rPr>
            <a:t>alumnos</a:t>
          </a:r>
          <a:r>
            <a:rPr lang="en-US" sz="1200" kern="1200" dirty="0">
              <a:solidFill>
                <a:schemeClr val="bg2"/>
              </a:solidFill>
            </a:rPr>
            <a:t>, </a:t>
          </a:r>
        </a:p>
      </dsp:txBody>
      <dsp:txXfrm>
        <a:off x="0" y="0"/>
        <a:ext cx="815190" cy="4780594"/>
      </dsp:txXfrm>
    </dsp:sp>
    <dsp:sp modelId="{AED8A622-9867-43BE-B373-9842156FDB9F}">
      <dsp:nvSpPr>
        <dsp:cNvPr id="0" name=""/>
        <dsp:cNvSpPr/>
      </dsp:nvSpPr>
      <dsp:spPr>
        <a:xfrm>
          <a:off x="872938" y="0"/>
          <a:ext cx="3199623" cy="434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kern="1200" dirty="0">
              <a:solidFill>
                <a:schemeClr val="bg2"/>
              </a:solidFill>
            </a:rPr>
            <a:t>¿qué conclusiones podemos sacar para la práctica, </a:t>
          </a:r>
          <a:r>
            <a:rPr lang="en-US" sz="2000" kern="1200" dirty="0">
              <a:solidFill>
                <a:schemeClr val="bg2"/>
              </a:solidFill>
            </a:rPr>
            <a:t>para que </a:t>
          </a:r>
          <a:r>
            <a:rPr lang="en-US" sz="2000" kern="1200" dirty="0" err="1">
              <a:solidFill>
                <a:schemeClr val="bg2"/>
              </a:solidFill>
            </a:rPr>
            <a:t>esos</a:t>
          </a:r>
          <a:r>
            <a:rPr lang="en-US" sz="2000" kern="1200" dirty="0">
              <a:solidFill>
                <a:schemeClr val="bg2"/>
              </a:solidFill>
            </a:rPr>
            <a:t> </a:t>
          </a:r>
          <a:r>
            <a:rPr lang="en-US" sz="2000" kern="1200" dirty="0" err="1">
              <a:solidFill>
                <a:schemeClr val="bg2"/>
              </a:solidFill>
            </a:rPr>
            <a:t>aprendizajes</a:t>
          </a:r>
          <a:r>
            <a:rPr lang="en-US" sz="2000" kern="1200" dirty="0">
              <a:solidFill>
                <a:schemeClr val="bg2"/>
              </a:solidFill>
            </a:rPr>
            <a:t>, </a:t>
          </a:r>
          <a:r>
            <a:rPr lang="en-US" sz="2000" kern="1200" dirty="0" err="1">
              <a:solidFill>
                <a:schemeClr val="bg2"/>
              </a:solidFill>
            </a:rPr>
            <a:t>conceptos</a:t>
          </a:r>
          <a:r>
            <a:rPr lang="en-US" sz="2000" kern="1200" dirty="0">
              <a:solidFill>
                <a:schemeClr val="bg2"/>
              </a:solidFill>
            </a:rPr>
            <a:t> y </a:t>
          </a:r>
          <a:r>
            <a:rPr lang="en-US" sz="2000" kern="1200" dirty="0" err="1">
              <a:solidFill>
                <a:schemeClr val="bg2"/>
              </a:solidFill>
            </a:rPr>
            <a:t>habilidades</a:t>
          </a:r>
          <a:r>
            <a:rPr lang="en-US" sz="2000" kern="1200" dirty="0">
              <a:solidFill>
                <a:schemeClr val="bg2"/>
              </a:solidFill>
            </a:rPr>
            <a:t> </a:t>
          </a:r>
          <a:r>
            <a:rPr lang="en-US" sz="2000" kern="1200" dirty="0" err="1">
              <a:solidFill>
                <a:schemeClr val="bg2"/>
              </a:solidFill>
            </a:rPr>
            <a:t>puedan</a:t>
          </a:r>
          <a:r>
            <a:rPr lang="en-US" sz="2000" kern="1200" dirty="0">
              <a:solidFill>
                <a:schemeClr val="bg2"/>
              </a:solidFill>
            </a:rPr>
            <a:t> ser </a:t>
          </a:r>
          <a:r>
            <a:rPr lang="en-US" sz="2000" kern="1200" dirty="0" err="1">
              <a:solidFill>
                <a:schemeClr val="bg2"/>
              </a:solidFill>
            </a:rPr>
            <a:t>activados</a:t>
          </a:r>
          <a:r>
            <a:rPr lang="en-US" sz="2000" kern="1200" dirty="0">
              <a:solidFill>
                <a:schemeClr val="bg2"/>
              </a:solidFill>
            </a:rPr>
            <a:t> </a:t>
          </a:r>
          <a:r>
            <a:rPr lang="en-US" sz="2000" kern="1200" dirty="0" err="1">
              <a:solidFill>
                <a:schemeClr val="bg2"/>
              </a:solidFill>
            </a:rPr>
            <a:t>en</a:t>
          </a:r>
          <a:r>
            <a:rPr lang="en-US" sz="2000" kern="1200" dirty="0">
              <a:solidFill>
                <a:schemeClr val="bg2"/>
              </a:solidFill>
            </a:rPr>
            <a:t> </a:t>
          </a:r>
          <a:r>
            <a:rPr lang="en-US" sz="2000" kern="1200" dirty="0" err="1">
              <a:solidFill>
                <a:schemeClr val="bg2"/>
              </a:solidFill>
            </a:rPr>
            <a:t>su</a:t>
          </a:r>
          <a:r>
            <a:rPr lang="en-US" sz="2000" kern="1200" dirty="0">
              <a:solidFill>
                <a:schemeClr val="bg2"/>
              </a:solidFill>
            </a:rPr>
            <a:t> </a:t>
          </a:r>
          <a:r>
            <a:rPr lang="en-US" sz="2000" kern="1200" dirty="0" err="1">
              <a:solidFill>
                <a:schemeClr val="bg2"/>
              </a:solidFill>
            </a:rPr>
            <a:t>formación</a:t>
          </a:r>
          <a:r>
            <a:rPr lang="en-US" sz="2000" kern="1200" dirty="0">
              <a:solidFill>
                <a:schemeClr val="bg2"/>
              </a:solidFill>
            </a:rPr>
            <a:t> </a:t>
          </a:r>
          <a:r>
            <a:rPr lang="en-US" sz="2000" kern="1200" dirty="0" err="1">
              <a:solidFill>
                <a:schemeClr val="bg2"/>
              </a:solidFill>
            </a:rPr>
            <a:t>universitaria</a:t>
          </a:r>
          <a:r>
            <a:rPr lang="en-US" sz="2000" kern="1200" dirty="0">
              <a:solidFill>
                <a:schemeClr val="bg2"/>
              </a:solidFill>
            </a:rPr>
            <a:t> o </a:t>
          </a:r>
          <a:r>
            <a:rPr lang="en-US" sz="2000" kern="1200" dirty="0" err="1">
              <a:solidFill>
                <a:schemeClr val="bg2"/>
              </a:solidFill>
            </a:rPr>
            <a:t>profesional</a:t>
          </a:r>
          <a:r>
            <a:rPr lang="en-US" sz="2000" kern="1200" dirty="0">
              <a:solidFill>
                <a:schemeClr val="bg2"/>
              </a:solidFill>
            </a:rPr>
            <a:t>?</a:t>
          </a:r>
        </a:p>
      </dsp:txBody>
      <dsp:txXfrm>
        <a:off x="872938" y="0"/>
        <a:ext cx="3199623" cy="4341750"/>
      </dsp:txXfrm>
    </dsp:sp>
    <dsp:sp modelId="{4CA658F5-ACE8-4867-B951-396005C70614}">
      <dsp:nvSpPr>
        <dsp:cNvPr id="0" name=""/>
        <dsp:cNvSpPr/>
      </dsp:nvSpPr>
      <dsp:spPr>
        <a:xfrm>
          <a:off x="815190" y="4558837"/>
          <a:ext cx="3260763"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C4ED3-F013-41F3-85E0-D2DA3248A431}">
      <dsp:nvSpPr>
        <dsp:cNvPr id="0" name=""/>
        <dsp:cNvSpPr/>
      </dsp:nvSpPr>
      <dsp:spPr>
        <a:xfrm>
          <a:off x="0" y="0"/>
          <a:ext cx="3837053" cy="1961762"/>
        </a:xfrm>
        <a:prstGeom prst="roundRect">
          <a:avLst/>
        </a:prstGeom>
        <a:solidFill>
          <a:srgbClr val="D6D64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100000"/>
            </a:lnSpc>
            <a:spcBef>
              <a:spcPct val="0"/>
            </a:spcBef>
            <a:spcAft>
              <a:spcPct val="35000"/>
            </a:spcAft>
          </a:pPr>
          <a:r>
            <a:rPr lang="en-US" sz="1600" b="1" kern="1200" baseline="0" dirty="0">
              <a:solidFill>
                <a:schemeClr val="bg2"/>
              </a:solidFill>
            </a:rPr>
            <a:t>una </a:t>
          </a:r>
          <a:r>
            <a:rPr lang="en-US" sz="1600" b="1" kern="1200" baseline="0" dirty="0" err="1">
              <a:solidFill>
                <a:schemeClr val="bg2"/>
              </a:solidFill>
            </a:rPr>
            <a:t>instrucción</a:t>
          </a:r>
          <a:r>
            <a:rPr lang="en-US" sz="1600" b="1" kern="1200" baseline="0" dirty="0">
              <a:solidFill>
                <a:schemeClr val="bg2"/>
              </a:solidFill>
            </a:rPr>
            <a:t> que </a:t>
          </a:r>
          <a:r>
            <a:rPr lang="en-US" sz="1600" b="1" kern="1200" baseline="0" dirty="0" err="1">
              <a:solidFill>
                <a:schemeClr val="bg2"/>
              </a:solidFill>
            </a:rPr>
            <a:t>incluyese</a:t>
          </a:r>
          <a:r>
            <a:rPr lang="en-US" sz="1600" b="1" kern="1200" baseline="0" dirty="0">
              <a:solidFill>
                <a:schemeClr val="bg2"/>
              </a:solidFill>
            </a:rPr>
            <a:t> el </a:t>
          </a:r>
          <a:r>
            <a:rPr lang="en-US" sz="1600" b="1" kern="1200" baseline="0" dirty="0" err="1">
              <a:solidFill>
                <a:schemeClr val="bg2"/>
              </a:solidFill>
            </a:rPr>
            <a:t>pensamiento</a:t>
          </a:r>
          <a:r>
            <a:rPr lang="en-US" sz="1600" b="1" kern="1200" baseline="0" dirty="0">
              <a:solidFill>
                <a:schemeClr val="bg2"/>
              </a:solidFill>
            </a:rPr>
            <a:t> </a:t>
          </a:r>
          <a:r>
            <a:rPr lang="en-US" sz="1600" b="1" kern="1200" baseline="0" dirty="0" err="1">
              <a:solidFill>
                <a:schemeClr val="bg2"/>
              </a:solidFill>
            </a:rPr>
            <a:t>bayesiano</a:t>
          </a:r>
          <a:r>
            <a:rPr lang="en-US" sz="1600" b="1" kern="1200" baseline="0" dirty="0">
              <a:solidFill>
                <a:schemeClr val="bg2"/>
              </a:solidFill>
            </a:rPr>
            <a:t> </a:t>
          </a:r>
          <a:r>
            <a:rPr lang="en-US" sz="1600" b="1" kern="1200" baseline="0" dirty="0" err="1">
              <a:solidFill>
                <a:schemeClr val="bg2"/>
              </a:solidFill>
            </a:rPr>
            <a:t>en</a:t>
          </a:r>
          <a:r>
            <a:rPr lang="en-US" sz="1600" b="1" kern="1200" baseline="0" dirty="0">
              <a:solidFill>
                <a:schemeClr val="bg2"/>
              </a:solidFill>
            </a:rPr>
            <a:t> una </a:t>
          </a:r>
          <a:r>
            <a:rPr lang="en-US" sz="1600" b="1" kern="1200" baseline="0" dirty="0" err="1">
              <a:solidFill>
                <a:schemeClr val="bg2"/>
              </a:solidFill>
            </a:rPr>
            <a:t>fase</a:t>
          </a:r>
          <a:r>
            <a:rPr lang="en-US" sz="1600" b="1" kern="1200" baseline="0" dirty="0">
              <a:solidFill>
                <a:schemeClr val="bg2"/>
              </a:solidFill>
            </a:rPr>
            <a:t> </a:t>
          </a:r>
          <a:r>
            <a:rPr lang="en-US" sz="1600" b="1" kern="1200" baseline="0" dirty="0" err="1">
              <a:solidFill>
                <a:schemeClr val="bg2"/>
              </a:solidFill>
            </a:rPr>
            <a:t>temprana</a:t>
          </a:r>
          <a:r>
            <a:rPr lang="en-US" sz="1600" kern="1200" baseline="0" dirty="0">
              <a:solidFill>
                <a:schemeClr val="bg2"/>
              </a:solidFill>
            </a:rPr>
            <a:t>, </a:t>
          </a:r>
          <a:r>
            <a:rPr lang="en-US" sz="1600" kern="1200" baseline="0" dirty="0" err="1">
              <a:solidFill>
                <a:schemeClr val="bg2"/>
              </a:solidFill>
            </a:rPr>
            <a:t>en</a:t>
          </a:r>
          <a:r>
            <a:rPr lang="en-US" sz="1600" kern="1200" baseline="0" dirty="0">
              <a:solidFill>
                <a:schemeClr val="bg2"/>
              </a:solidFill>
            </a:rPr>
            <a:t> </a:t>
          </a:r>
          <a:r>
            <a:rPr lang="en-US" sz="1600" kern="1200" baseline="0" dirty="0" err="1">
              <a:solidFill>
                <a:schemeClr val="bg2"/>
              </a:solidFill>
            </a:rPr>
            <a:t>Secundaria</a:t>
          </a:r>
          <a:r>
            <a:rPr lang="en-US" sz="1600" kern="1200" baseline="0" dirty="0">
              <a:solidFill>
                <a:schemeClr val="bg2"/>
              </a:solidFill>
            </a:rPr>
            <a:t>, con la </a:t>
          </a:r>
          <a:r>
            <a:rPr lang="en-US" sz="1600" kern="1200" baseline="0" dirty="0" err="1">
              <a:solidFill>
                <a:schemeClr val="bg2"/>
              </a:solidFill>
            </a:rPr>
            <a:t>fórmula</a:t>
          </a:r>
          <a:r>
            <a:rPr lang="en-US" sz="1600" kern="1200" baseline="0" dirty="0">
              <a:solidFill>
                <a:schemeClr val="bg2"/>
              </a:solidFill>
            </a:rPr>
            <a:t> de la </a:t>
          </a:r>
          <a:r>
            <a:rPr lang="en-US" sz="1600" kern="1200" baseline="0" dirty="0" err="1">
              <a:solidFill>
                <a:schemeClr val="bg2"/>
              </a:solidFill>
            </a:rPr>
            <a:t>probabilidad</a:t>
          </a:r>
          <a:r>
            <a:rPr lang="en-US" sz="1600" kern="1200" baseline="0" dirty="0">
              <a:solidFill>
                <a:schemeClr val="bg2"/>
              </a:solidFill>
            </a:rPr>
            <a:t> </a:t>
          </a:r>
          <a:r>
            <a:rPr lang="en-US" sz="1600" kern="1200" baseline="0" dirty="0" err="1">
              <a:solidFill>
                <a:schemeClr val="bg2"/>
              </a:solidFill>
            </a:rPr>
            <a:t>inversa</a:t>
          </a:r>
          <a:r>
            <a:rPr lang="en-US" sz="1600" kern="1200" baseline="0" dirty="0">
              <a:solidFill>
                <a:schemeClr val="bg2"/>
              </a:solidFill>
            </a:rPr>
            <a:t>, </a:t>
          </a:r>
          <a:r>
            <a:rPr lang="en-US" sz="1600" kern="1200" baseline="0" dirty="0" err="1">
              <a:solidFill>
                <a:schemeClr val="bg2"/>
              </a:solidFill>
            </a:rPr>
            <a:t>permitiría</a:t>
          </a:r>
          <a:r>
            <a:rPr lang="en-US" sz="1600" kern="1200" baseline="0" dirty="0">
              <a:solidFill>
                <a:schemeClr val="bg2"/>
              </a:solidFill>
            </a:rPr>
            <a:t> </a:t>
          </a:r>
          <a:r>
            <a:rPr lang="en-US" sz="1600" b="1" kern="1200" baseline="0" dirty="0" err="1">
              <a:solidFill>
                <a:schemeClr val="bg2"/>
              </a:solidFill>
            </a:rPr>
            <a:t>activar</a:t>
          </a:r>
          <a:r>
            <a:rPr lang="en-US" sz="1600" b="1" kern="1200" baseline="0" dirty="0">
              <a:solidFill>
                <a:schemeClr val="bg2"/>
              </a:solidFill>
            </a:rPr>
            <a:t> </a:t>
          </a:r>
          <a:r>
            <a:rPr lang="en-US" sz="1600" b="1" kern="1200" baseline="0" dirty="0" err="1">
              <a:solidFill>
                <a:schemeClr val="bg2"/>
              </a:solidFill>
            </a:rPr>
            <a:t>estos</a:t>
          </a:r>
          <a:r>
            <a:rPr lang="en-US" sz="1600" b="1" kern="1200" baseline="0" dirty="0">
              <a:solidFill>
                <a:schemeClr val="bg2"/>
              </a:solidFill>
            </a:rPr>
            <a:t> </a:t>
          </a:r>
          <a:r>
            <a:rPr lang="en-US" sz="1600" b="1" kern="1200" baseline="0" dirty="0" err="1">
              <a:solidFill>
                <a:schemeClr val="bg2"/>
              </a:solidFill>
            </a:rPr>
            <a:t>aprendizajes</a:t>
          </a:r>
          <a:r>
            <a:rPr lang="en-US" sz="1600" b="1" kern="1200" baseline="0" dirty="0">
              <a:solidFill>
                <a:schemeClr val="bg2"/>
              </a:solidFill>
            </a:rPr>
            <a:t> </a:t>
          </a:r>
          <a:r>
            <a:rPr lang="en-US" sz="1600" kern="1200" baseline="0" dirty="0" err="1">
              <a:solidFill>
                <a:schemeClr val="bg2"/>
              </a:solidFill>
            </a:rPr>
            <a:t>como</a:t>
          </a:r>
          <a:r>
            <a:rPr lang="en-US" sz="1600" kern="1200" baseline="0" dirty="0">
              <a:solidFill>
                <a:schemeClr val="bg2"/>
              </a:solidFill>
            </a:rPr>
            <a:t> </a:t>
          </a:r>
          <a:r>
            <a:rPr lang="en-US" sz="1600" kern="1200" baseline="0" dirty="0" err="1">
              <a:solidFill>
                <a:schemeClr val="bg2"/>
              </a:solidFill>
            </a:rPr>
            <a:t>componentes</a:t>
          </a:r>
          <a:r>
            <a:rPr lang="en-US" sz="1600" kern="1200" baseline="0" dirty="0">
              <a:solidFill>
                <a:schemeClr val="bg2"/>
              </a:solidFill>
            </a:rPr>
            <a:t> </a:t>
          </a:r>
          <a:r>
            <a:rPr lang="en-US" sz="1600" kern="1200" baseline="0" dirty="0" err="1">
              <a:solidFill>
                <a:schemeClr val="bg2"/>
              </a:solidFill>
            </a:rPr>
            <a:t>muy</a:t>
          </a:r>
          <a:r>
            <a:rPr lang="en-US" sz="1600" kern="1200" baseline="0" dirty="0">
              <a:solidFill>
                <a:schemeClr val="bg2"/>
              </a:solidFill>
            </a:rPr>
            <a:t> </a:t>
          </a:r>
          <a:r>
            <a:rPr lang="en-US" sz="1600" kern="1200" baseline="0" dirty="0" err="1">
              <a:solidFill>
                <a:schemeClr val="bg2"/>
              </a:solidFill>
            </a:rPr>
            <a:t>valiosos</a:t>
          </a:r>
          <a:r>
            <a:rPr lang="en-US" sz="1600" kern="1200" baseline="0" dirty="0">
              <a:solidFill>
                <a:schemeClr val="bg2"/>
              </a:solidFill>
            </a:rPr>
            <a:t> y </a:t>
          </a:r>
          <a:r>
            <a:rPr lang="en-US" sz="1600" kern="1200" baseline="0" dirty="0" err="1">
              <a:solidFill>
                <a:schemeClr val="bg2"/>
              </a:solidFill>
            </a:rPr>
            <a:t>muy</a:t>
          </a:r>
          <a:r>
            <a:rPr lang="en-US" sz="1600" kern="1200" baseline="0" dirty="0">
              <a:solidFill>
                <a:schemeClr val="bg2"/>
              </a:solidFill>
            </a:rPr>
            <a:t> </a:t>
          </a:r>
          <a:r>
            <a:rPr lang="en-US" sz="1600" kern="1200" baseline="0" dirty="0" err="1">
              <a:solidFill>
                <a:schemeClr val="bg2"/>
              </a:solidFill>
            </a:rPr>
            <a:t>complejos</a:t>
          </a:r>
          <a:r>
            <a:rPr lang="en-US" sz="1600" kern="1200" baseline="0" dirty="0">
              <a:solidFill>
                <a:schemeClr val="bg2"/>
              </a:solidFill>
            </a:rPr>
            <a:t> </a:t>
          </a:r>
          <a:r>
            <a:rPr lang="en-US" sz="1600" kern="1200" baseline="0" dirty="0" err="1">
              <a:solidFill>
                <a:schemeClr val="bg2"/>
              </a:solidFill>
            </a:rPr>
            <a:t>en</a:t>
          </a:r>
          <a:endParaRPr lang="en-US" sz="1600" kern="1200" baseline="0" dirty="0">
            <a:solidFill>
              <a:schemeClr val="bg2"/>
            </a:solidFill>
          </a:endParaRPr>
        </a:p>
      </dsp:txBody>
      <dsp:txXfrm>
        <a:off x="95765" y="95765"/>
        <a:ext cx="3645523" cy="1770232"/>
      </dsp:txXfrm>
    </dsp:sp>
    <dsp:sp modelId="{14CAE54A-ED56-42E2-9A85-5430F7E71E7A}">
      <dsp:nvSpPr>
        <dsp:cNvPr id="0" name=""/>
        <dsp:cNvSpPr/>
      </dsp:nvSpPr>
      <dsp:spPr>
        <a:xfrm>
          <a:off x="0" y="2409723"/>
          <a:ext cx="3837053" cy="1528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14" tIns="20320" rIns="113792" bIns="20320" numCol="1" spcCol="1270" anchor="t" anchorCtr="0">
          <a:noAutofit/>
        </a:bodyPr>
        <a:lstStyle/>
        <a:p>
          <a:pPr marL="171450" lvl="1" indent="-171450" algn="l" defTabSz="711200">
            <a:lnSpc>
              <a:spcPct val="100000"/>
            </a:lnSpc>
            <a:spcBef>
              <a:spcPct val="0"/>
            </a:spcBef>
            <a:spcAft>
              <a:spcPts val="600"/>
            </a:spcAft>
            <a:buChar char="••"/>
          </a:pPr>
          <a:r>
            <a:rPr lang="en-US" sz="1600" kern="1200" dirty="0">
              <a:solidFill>
                <a:schemeClr val="bg2"/>
              </a:solidFill>
            </a:rPr>
            <a:t>una </a:t>
          </a:r>
          <a:r>
            <a:rPr lang="en-US" sz="1600" kern="1200" dirty="0" err="1">
              <a:solidFill>
                <a:schemeClr val="bg2"/>
              </a:solidFill>
            </a:rPr>
            <a:t>etapa</a:t>
          </a:r>
          <a:r>
            <a:rPr lang="en-US" sz="1600" kern="1200" dirty="0">
              <a:solidFill>
                <a:schemeClr val="bg2"/>
              </a:solidFill>
            </a:rPr>
            <a:t> posterior de la </a:t>
          </a:r>
          <a:r>
            <a:rPr lang="en-US" sz="1600" kern="1200" dirty="0" err="1">
              <a:solidFill>
                <a:schemeClr val="bg2"/>
              </a:solidFill>
            </a:rPr>
            <a:t>actividad</a:t>
          </a:r>
          <a:r>
            <a:rPr lang="en-US" sz="1600" kern="1200" dirty="0">
              <a:solidFill>
                <a:schemeClr val="bg2"/>
              </a:solidFill>
            </a:rPr>
            <a:t> </a:t>
          </a:r>
          <a:r>
            <a:rPr lang="en-US" sz="1600" kern="1200" dirty="0" err="1">
              <a:solidFill>
                <a:schemeClr val="bg2"/>
              </a:solidFill>
            </a:rPr>
            <a:t>profesional</a:t>
          </a:r>
          <a:r>
            <a:rPr lang="en-US" sz="1600" kern="1200" dirty="0">
              <a:solidFill>
                <a:schemeClr val="bg2"/>
              </a:solidFill>
            </a:rPr>
            <a:t> o </a:t>
          </a:r>
          <a:r>
            <a:rPr lang="en-US" sz="1600" kern="1200" dirty="0" err="1">
              <a:solidFill>
                <a:schemeClr val="bg2"/>
              </a:solidFill>
            </a:rPr>
            <a:t>investigadora</a:t>
          </a:r>
          <a:r>
            <a:rPr lang="en-US" sz="1600" kern="1200" dirty="0">
              <a:solidFill>
                <a:schemeClr val="bg2"/>
              </a:solidFill>
            </a:rPr>
            <a:t>, o </a:t>
          </a:r>
          <a:r>
            <a:rPr lang="en-US" sz="1600" kern="1200" dirty="0" err="1">
              <a:solidFill>
                <a:schemeClr val="bg2"/>
              </a:solidFill>
            </a:rPr>
            <a:t>en</a:t>
          </a:r>
          <a:endParaRPr lang="en-US" sz="1600" kern="1200" dirty="0">
            <a:solidFill>
              <a:schemeClr val="bg2"/>
            </a:solidFill>
          </a:endParaRPr>
        </a:p>
        <a:p>
          <a:pPr marL="171450" lvl="1" indent="-171450" algn="l" defTabSz="711200">
            <a:lnSpc>
              <a:spcPct val="100000"/>
            </a:lnSpc>
            <a:spcBef>
              <a:spcPct val="0"/>
            </a:spcBef>
            <a:spcAft>
              <a:spcPts val="600"/>
            </a:spcAft>
            <a:buChar char="••"/>
          </a:pPr>
          <a:r>
            <a:rPr lang="en-US" sz="1600" kern="1200" dirty="0">
              <a:solidFill>
                <a:schemeClr val="bg2"/>
              </a:solidFill>
            </a:rPr>
            <a:t>la </a:t>
          </a:r>
          <a:r>
            <a:rPr lang="en-US" sz="1600" kern="1200" dirty="0" err="1">
              <a:solidFill>
                <a:schemeClr val="bg2"/>
              </a:solidFill>
            </a:rPr>
            <a:t>fase</a:t>
          </a:r>
          <a:r>
            <a:rPr lang="en-US" sz="1600" kern="1200" dirty="0">
              <a:solidFill>
                <a:schemeClr val="bg2"/>
              </a:solidFill>
            </a:rPr>
            <a:t> de </a:t>
          </a:r>
          <a:r>
            <a:rPr lang="en-US" sz="1600" kern="1200" dirty="0" err="1">
              <a:solidFill>
                <a:schemeClr val="bg2"/>
              </a:solidFill>
            </a:rPr>
            <a:t>formación</a:t>
          </a:r>
          <a:r>
            <a:rPr lang="en-US" sz="1600" kern="1200" dirty="0">
              <a:solidFill>
                <a:schemeClr val="bg2"/>
              </a:solidFill>
            </a:rPr>
            <a:t>, </a:t>
          </a:r>
          <a:r>
            <a:rPr lang="en-US" sz="1600" kern="1200" dirty="0" err="1">
              <a:solidFill>
                <a:schemeClr val="bg2"/>
              </a:solidFill>
            </a:rPr>
            <a:t>grados</a:t>
          </a:r>
          <a:r>
            <a:rPr lang="en-US" sz="1600" kern="1200" dirty="0">
              <a:solidFill>
                <a:schemeClr val="bg2"/>
              </a:solidFill>
            </a:rPr>
            <a:t> y </a:t>
          </a:r>
          <a:r>
            <a:rPr lang="en-US" sz="1600" kern="1200" dirty="0" err="1">
              <a:solidFill>
                <a:schemeClr val="bg2"/>
              </a:solidFill>
            </a:rPr>
            <a:t>postgrados</a:t>
          </a:r>
          <a:r>
            <a:rPr lang="en-US" sz="1600" kern="1200" dirty="0">
              <a:solidFill>
                <a:schemeClr val="bg2"/>
              </a:solidFill>
            </a:rPr>
            <a:t>, de </a:t>
          </a:r>
          <a:r>
            <a:rPr lang="en-US" sz="1600" kern="1200" dirty="0" err="1">
              <a:solidFill>
                <a:schemeClr val="bg2"/>
              </a:solidFill>
            </a:rPr>
            <a:t>estas</a:t>
          </a:r>
          <a:r>
            <a:rPr lang="en-US" sz="1600" kern="1200" dirty="0">
              <a:solidFill>
                <a:schemeClr val="bg2"/>
              </a:solidFill>
            </a:rPr>
            <a:t> </a:t>
          </a:r>
          <a:r>
            <a:rPr lang="en-US" sz="1600" kern="1200" dirty="0" err="1">
              <a:solidFill>
                <a:schemeClr val="bg2"/>
              </a:solidFill>
            </a:rPr>
            <a:t>profesiones</a:t>
          </a:r>
          <a:r>
            <a:rPr lang="en-US" sz="1600" kern="1200" dirty="0">
              <a:solidFill>
                <a:schemeClr val="bg2"/>
              </a:solidFill>
            </a:rPr>
            <a:t> o que </a:t>
          </a:r>
          <a:r>
            <a:rPr lang="en-US" sz="1600" kern="1200" dirty="0" err="1">
              <a:solidFill>
                <a:schemeClr val="bg2"/>
              </a:solidFill>
            </a:rPr>
            <a:t>capaciten</a:t>
          </a:r>
          <a:r>
            <a:rPr lang="en-US" sz="1600" kern="1200" dirty="0">
              <a:solidFill>
                <a:schemeClr val="bg2"/>
              </a:solidFill>
            </a:rPr>
            <a:t> para </a:t>
          </a:r>
          <a:r>
            <a:rPr lang="en-US" sz="1600" kern="1200" dirty="0" err="1">
              <a:solidFill>
                <a:schemeClr val="bg2"/>
              </a:solidFill>
            </a:rPr>
            <a:t>estas</a:t>
          </a:r>
          <a:r>
            <a:rPr lang="en-US" sz="1600" kern="1200" dirty="0">
              <a:solidFill>
                <a:schemeClr val="bg2"/>
              </a:solidFill>
            </a:rPr>
            <a:t> </a:t>
          </a:r>
          <a:r>
            <a:rPr lang="en-US" sz="1600" kern="1200" dirty="0" err="1">
              <a:solidFill>
                <a:schemeClr val="bg2"/>
              </a:solidFill>
            </a:rPr>
            <a:t>actividades</a:t>
          </a:r>
          <a:r>
            <a:rPr lang="en-US" sz="1600" kern="1200" dirty="0">
              <a:solidFill>
                <a:schemeClr val="bg2"/>
              </a:solidFill>
            </a:rPr>
            <a:t> y </a:t>
          </a:r>
          <a:r>
            <a:rPr lang="en-US" sz="1600" kern="1200" dirty="0" err="1">
              <a:solidFill>
                <a:schemeClr val="bg2"/>
              </a:solidFill>
            </a:rPr>
            <a:t>profesiones</a:t>
          </a:r>
          <a:r>
            <a:rPr lang="en-US" sz="1600" kern="1200" dirty="0">
              <a:solidFill>
                <a:schemeClr val="bg2"/>
              </a:solidFill>
            </a:rPr>
            <a:t>.</a:t>
          </a:r>
        </a:p>
      </dsp:txBody>
      <dsp:txXfrm>
        <a:off x="0" y="2409723"/>
        <a:ext cx="3837053" cy="15288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16:25.70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0,'1229'0,"-1209"2,0 0,35 8,-20-3,3 1,-12-2,1-2,35 2,-25-4,0 2,42 10,-47-7,-11-2,27 2,264-1,-187-7,1088 1,-1194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7T08:04:08.307"/>
    </inkml:context>
    <inkml:brush xml:id="br0">
      <inkml:brushProperty name="width" value="0.1" units="cm"/>
      <inkml:brushProperty name="height" value="0.1" units="cm"/>
      <inkml:brushProperty name="color" value="#93C01F"/>
      <inkml:brushProperty name="ignorePressure" value="1"/>
    </inkml:brush>
  </inkml:definitions>
  <inkml:trace contextRef="#ctx0" brushRef="#br0">2648 84,'-147'-10,"35"1,-401 6,289 5,200-2,0 1,0 1,0 1,1 1,-1 2,2 0,-46 18,35-9,11-4,1-1,-38 11,28-12,-55 25,-12 4,23-12,-128 61,122-38,8-4,13-7,4-2,-88 49,129-74,0 1,0 1,-20 23,-34 48,68-84,-12 18,-1 1,2 0,0 0,1 2,1-1,-14 44,15-32,0 0,-3 0,-24 49,25-60,1 1,1 1,1-1,1 1,1 1,2 0,-1-1,3 1,-1 40,4 210,0-102,0-150,1 1,2-1,1 0,7 27,3 4,-9-32,0-1,15 28,-11-24,10 30,-18-48,0 0,1 0,-1 0,1 0,1 0,0-1,5 7,4 2,16 15,13 13,-3 6,-13-14,43 41,-40-47,0 0,1-1,1-1,35 22,11-5,27 17,-78-45,-1 0,1-2,53 19,85 15,-163-46,178 39,41 12,-74-18,-20-7,-53-12,-47-12,37 12,-41-8,0-1,0-1,1-2,40 3,-41-5,-1 1,0 2,38 10,-21-3,33 1,-28-6,127 28,-119-22,-21-8,57 4,1-2,200 44,-172-37,-59-4,167 32,-75-7,-117-28,1-2,56 0,746-7,-469 4,-317 0,68 11,-75-6,29 5,113 3,-104-10,155 26,-97-14,-69-8,1-3,96-5,-68-2,1168 2,-1248-1,-2-1,1-1,1 0,25-10,-19 6,29-5,226-11,5 23,-142 1,137-16,-273 15,326-7,-200 8,2338-1,-2452 0,0-2,0 0,-1-1,0-1,0 0,0-2,-1 0,1 0,-1-1,29-19,-31 18,1 1,0 1,0 0,1 0,31-6,-36 9,0 0,-1-1,1-1,-1 1,0-1,0-1,9-7,59-53,-45 36,-19 16,1-1,-2 0,22-33,27-55,-60 99,6-12,1-2,-3 2,1-2,-2 1,0-1,4-27,1-20,1-92,-12-355,0 490,-2 0,-1 0,-1 0,-1 1,-10-27,-5-18,-17-66,-13-46,42 143,-3 2,-20-46,-66-117,84 166,-23-49,22 50,1 0,2-1,-12-44,19 58,-1 0,0 1,-1 0,-1 0,0 0,-1 2,-1-2,-18-18,10 13,-3 1,1 1,-2 0,-33-20,-85-43,86 49,-80-36,-62-12,151 62,-319-106,360 123,-162-42,122 38,0 1,-78 5,20 0,-72-10,11 0,26-3,-26 0,-4271 15,2372-4,2003-1,0-1,0-3,-116-28,106 15,-131-31,63 21,109 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2:13.338"/>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1 0,'6653'0,"-6627"0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2:57.589"/>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1 0,'20467'0,"-20449"0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3:06.745"/>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1 1,'11117'0,"-11098"0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3:25.339"/>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0 0,'21572'0,"-21552"0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4:10.377"/>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1 1,'17993'0,"-17967"0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4:21.633"/>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0 0,'21289'0,"-21264"0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4:28.741"/>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0 0,'4893'0,"-5276"0,364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4:38.728"/>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0 1,'757'0,"-731"0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8T23:44:45.742"/>
    </inkml:context>
    <inkml:brush xml:id="br0">
      <inkml:brushProperty name="width" value="0.4" units="cm"/>
      <inkml:brushProperty name="height" value="0.8" units="cm"/>
      <inkml:brushProperty name="color" value="#D6D64D"/>
      <inkml:brushProperty name="tip" value="rectangle"/>
      <inkml:brushProperty name="rasterOp" value="maskPen"/>
      <inkml:brushProperty name="ignorePressure" value="1"/>
    </inkml:brush>
  </inkml:definitions>
  <inkml:trace contextRef="#ctx0" brushRef="#br0">0 0,'1550'0,"-1529"0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17:16.59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0,'970'0,"-944"2,48 8,-44-5,33 1,48 4,-18-1,282-6,-208-4,992 1,-1138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17:28.40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25,'18'-1,"0"-1,29-6,-26 3,28-1,210 4,-133 4,1220-2,-1324 0,39 9,-7-1,202-3,-167-6,-73 3,0-1,27 7,14 2,24 0,-40-3,44 0,185-7,-117-1,-111 3,45 8,27 1,282-10,-188-3,4511 2,-4700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17:31.8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1,'855'0,"-836"0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17:37.67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26,'44'-1,"84"-12,-67 6,1 3,78 5,-48 0,1944-1,-2018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17:48.0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1 111,'3'-2,"0"0,0 0,1 0,-1 1,1-1,-1 1,0-1,1 1,0 1,3-2,16-4,-22 5,23-8,0 0,0 3,42-9,5 5,-42 4,39-2,-41 6,31-7,-32 5,41-3,353 6,-199 2,-148-2,85 3,-117 3,49 11,10 3,182 20,-210-31,143-6,-111-4,-25 3,81 11,-14 16,-60-11,113 20,-122-22,118 8,-127-19,561 44,-485-34,106 13,-13-9,2-19,-78-1,1656 2,-1805 0,0-1,-1-1,18-4,-10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33:57.5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68,'571'0,"-549"-2,1 0,33-8,-26 4,54-13,-46 10,68-8,141 14,-130 5,1765-2,-1864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34:05.54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1 155,'1035'0,"-1008"2,43 7,12 1,222-8,-157-4,904 2,-1033 0,0-3,32-6,-4 0,-1 0,31-3,10 0,-29 1,-6 2,-25 4,48-3,327 8,-188 0,-206 0,19 1,-1-2,49-7,102-35,-100 28,-27 6,-15 3,0 3,56-2,-71 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9T06:34:16.08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89,'2'0,"-1"-1,1 1,0-1,-1 1,1-1,-1 0,1 0,2-1,8-4,9 2,0 1,-1 1,0 1,39 1,-21 1,524 0,-407 9,-13 2,-62-14,45 4,-111 0,-1 1,1 0,16 7,-12-4,19 3,98 15,-88-18,0-2,83-5,-51 0,664 1,-710-2,0-1,63-15,-9 1,33 4,-75 6,67-1,47 8,-55 2,509-2,-472 10,-40 0,289-6,-221-6,127 2,-271 2,45 7,9 1,33-9,-67-2,0 2,50 7,-37 0,67 0,61-9,-66 0,517 1,-588-2,51-10,-44 5,74-12,86-7,-162 21,59-12,24-3,86 17,-123 4,-70-1,1 0,36-8,141-11,-144 15,734-9,-547 14,3841-1,-3964 10,-20 1,-104-11,32 1,46 8,-33-2,66 1,50-9,-57-1,85 2,-172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42eb61d9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42eb61d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442eb61d9d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442eb61d9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36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78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1231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42eb61d9d_0_6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42eb61d9d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4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42eb61d9d_0_6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42eb61d9d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277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42eb61d9d_0_6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42eb61d9d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7161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093126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74aaae02bf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74aaae02b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92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74aaae02bf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74aaae02b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42eb61d9d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42eb61d9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84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42eb61d9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42eb61d9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4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92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35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442eb61d9d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442eb61d9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879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42eb61d9d_0_6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42eb61d9d_0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56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2766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442eb61d9d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442eb61d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415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body slide" type="tx">
  <p:cSld name="Title &amp; body slide">
    <p:bg>
      <p:bgPr>
        <a:solidFill>
          <a:srgbClr val="FFFFFF"/>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36" name="Google Shape;36;p8"/>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extLst>
      <p:ext uri="{BB962C8B-B14F-4D97-AF65-F5344CB8AC3E}">
        <p14:creationId xmlns:p14="http://schemas.microsoft.com/office/powerpoint/2010/main" val="869538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1">
  <p:cSld name="Title design 1">
    <p:bg>
      <p:bgPr>
        <a:solidFill>
          <a:srgbClr val="FFFFFF"/>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extLst>
      <p:ext uri="{BB962C8B-B14F-4D97-AF65-F5344CB8AC3E}">
        <p14:creationId xmlns:p14="http://schemas.microsoft.com/office/powerpoint/2010/main" val="4227408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598900" y="1030800"/>
            <a:ext cx="38880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1" name="Google Shape;41;p10"/>
          <p:cNvSpPr txBox="1">
            <a:spLocks noGrp="1"/>
          </p:cNvSpPr>
          <p:nvPr>
            <p:ph type="subTitle" idx="1"/>
          </p:nvPr>
        </p:nvSpPr>
        <p:spPr>
          <a:xfrm>
            <a:off x="4598900" y="3957606"/>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03482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 &amp; 2 columns slide">
    <p:bg>
      <p:bgPr>
        <a:solidFill>
          <a:srgbClr val="FFFFFF"/>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4" name="Google Shape;44;p11"/>
          <p:cNvSpPr txBox="1">
            <a:spLocks noGrp="1"/>
          </p:cNvSpPr>
          <p:nvPr>
            <p:ph type="subTitle" idx="1"/>
          </p:nvPr>
        </p:nvSpPr>
        <p:spPr>
          <a:xfrm>
            <a:off x="111322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5" name="Google Shape;45;p11"/>
          <p:cNvSpPr txBox="1">
            <a:spLocks noGrp="1"/>
          </p:cNvSpPr>
          <p:nvPr>
            <p:ph type="ctrTitle" idx="2"/>
          </p:nvPr>
        </p:nvSpPr>
        <p:spPr>
          <a:xfrm>
            <a:off x="481837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6" name="Google Shape;46;p11"/>
          <p:cNvSpPr txBox="1">
            <a:spLocks noGrp="1"/>
          </p:cNvSpPr>
          <p:nvPr>
            <p:ph type="subTitle" idx="3"/>
          </p:nvPr>
        </p:nvSpPr>
        <p:spPr>
          <a:xfrm>
            <a:off x="481837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7" name="Google Shape;47;p11"/>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129945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2 columns slide 1">
  <p:cSld name="Title &amp; 2 columns slide 1">
    <p:bg>
      <p:bgPr>
        <a:solidFill>
          <a:srgbClr val="FFFFFF"/>
        </a:solid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111322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0" name="Google Shape;50;p12"/>
          <p:cNvSpPr txBox="1">
            <a:spLocks noGrp="1"/>
          </p:cNvSpPr>
          <p:nvPr>
            <p:ph type="subTitle" idx="1"/>
          </p:nvPr>
        </p:nvSpPr>
        <p:spPr>
          <a:xfrm>
            <a:off x="114727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1" name="Google Shape;51;p12"/>
          <p:cNvSpPr txBox="1">
            <a:spLocks noGrp="1"/>
          </p:cNvSpPr>
          <p:nvPr>
            <p:ph type="ctrTitle" idx="2"/>
          </p:nvPr>
        </p:nvSpPr>
        <p:spPr>
          <a:xfrm>
            <a:off x="481837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2" name="Google Shape;52;p12"/>
          <p:cNvSpPr txBox="1">
            <a:spLocks noGrp="1"/>
          </p:cNvSpPr>
          <p:nvPr>
            <p:ph type="subTitle" idx="3"/>
          </p:nvPr>
        </p:nvSpPr>
        <p:spPr>
          <a:xfrm>
            <a:off x="485242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3" name="Google Shape;53;p12"/>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23999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3 columns slide">
  <p:cSld name="Title &amp; 3 columns slide">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6" name="Google Shape;56;p13"/>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7" name="Google Shape;57;p13"/>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8" name="Google Shape;58;p13"/>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9" name="Google Shape;59;p13"/>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13"/>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1" name="Google Shape;61;p13"/>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3145590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6 columns slide">
  <p:cSld name="Title &amp; 6 columns slide">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4" name="Google Shape;64;p14"/>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5" name="Google Shape;65;p14"/>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6" name="Google Shape;66;p14"/>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7" name="Google Shape;67;p14"/>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8" name="Google Shape;68;p14"/>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9" name="Google Shape;69;p14"/>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0" name="Google Shape;70;p14"/>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1" name="Google Shape;71;p14"/>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2" name="Google Shape;72;p14"/>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3" name="Google Shape;73;p14"/>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4" name="Google Shape;74;p14"/>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5" name="Google Shape;75;p14"/>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152155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ext &amp; some text slide">
  <p:cSld name="BIG text &amp; some text slide">
    <p:bg>
      <p:bgPr>
        <a:solidFill>
          <a:srgbClr val="FFFFFF"/>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78" name="Google Shape;78;p15"/>
          <p:cNvSpPr txBox="1">
            <a:spLocks noGrp="1"/>
          </p:cNvSpPr>
          <p:nvPr>
            <p:ph type="title"/>
          </p:nvPr>
        </p:nvSpPr>
        <p:spPr>
          <a:xfrm>
            <a:off x="0" y="3288533"/>
            <a:ext cx="9144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Tree>
    <p:extLst>
      <p:ext uri="{BB962C8B-B14F-4D97-AF65-F5344CB8AC3E}">
        <p14:creationId xmlns:p14="http://schemas.microsoft.com/office/powerpoint/2010/main" val="3408194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amp; some text slide 2">
  <p:cSld name="BIG number &amp; some text slide 2">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6"/>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extLst>
      <p:ext uri="{BB962C8B-B14F-4D97-AF65-F5344CB8AC3E}">
        <p14:creationId xmlns:p14="http://schemas.microsoft.com/office/powerpoint/2010/main" val="1968383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mp; some text slide 1">
  <p:cSld name="Numbers &amp; some text slide 1">
    <p:bg>
      <p:bgPr>
        <a:solidFill>
          <a:srgbClr val="FFFFFF"/>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hasCustomPrompt="1"/>
          </p:nvPr>
        </p:nvSpPr>
        <p:spPr>
          <a:xfrm>
            <a:off x="742950" y="1110133"/>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 name="Google Shape;84;p17"/>
          <p:cNvSpPr txBox="1">
            <a:spLocks noGrp="1"/>
          </p:cNvSpPr>
          <p:nvPr>
            <p:ph type="subTitle" idx="1"/>
          </p:nvPr>
        </p:nvSpPr>
        <p:spPr>
          <a:xfrm>
            <a:off x="1667075" y="1959333"/>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5" name="Google Shape;85;p17"/>
          <p:cNvSpPr txBox="1">
            <a:spLocks noGrp="1"/>
          </p:cNvSpPr>
          <p:nvPr>
            <p:ph type="title" idx="2" hasCustomPrompt="1"/>
          </p:nvPr>
        </p:nvSpPr>
        <p:spPr>
          <a:xfrm>
            <a:off x="742950" y="2608000"/>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 name="Google Shape;86;p17"/>
          <p:cNvSpPr txBox="1">
            <a:spLocks noGrp="1"/>
          </p:cNvSpPr>
          <p:nvPr>
            <p:ph type="subTitle" idx="3"/>
          </p:nvPr>
        </p:nvSpPr>
        <p:spPr>
          <a:xfrm>
            <a:off x="1667075" y="3457200"/>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7" name="Google Shape;87;p17"/>
          <p:cNvSpPr txBox="1">
            <a:spLocks noGrp="1"/>
          </p:cNvSpPr>
          <p:nvPr>
            <p:ph type="title" idx="4" hasCustomPrompt="1"/>
          </p:nvPr>
        </p:nvSpPr>
        <p:spPr>
          <a:xfrm>
            <a:off x="742950" y="4105867"/>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 name="Google Shape;88;p17"/>
          <p:cNvSpPr txBox="1">
            <a:spLocks noGrp="1"/>
          </p:cNvSpPr>
          <p:nvPr>
            <p:ph type="subTitle" idx="5"/>
          </p:nvPr>
        </p:nvSpPr>
        <p:spPr>
          <a:xfrm>
            <a:off x="1667075" y="4955067"/>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extLst>
      <p:ext uri="{BB962C8B-B14F-4D97-AF65-F5344CB8AC3E}">
        <p14:creationId xmlns:p14="http://schemas.microsoft.com/office/powerpoint/2010/main" val="307954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number &amp; some text slide 2">
  <p:cSld name="BIG_NUMBER_2">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6"/>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type="blank">
  <p:cSld name="Blank slide">
    <p:bg>
      <p:bgPr>
        <a:solidFill>
          <a:srgbClr val="FFFFFF"/>
        </a:solid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208194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 frame">
  <p:cSld name="White frame">
    <p:bg>
      <p:bgPr>
        <a:solidFill>
          <a:srgbClr val="FFFFFF"/>
        </a:solidFill>
        <a:effectLst/>
      </p:bgPr>
    </p:bg>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4069081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quare with title and text">
  <p:cSld name="Square with title and text">
    <p:bg>
      <p:bgPr>
        <a:solidFill>
          <a:srgbClr val="FFFFFF"/>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93" name="Google Shape;93;p20"/>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3820171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ubtitle with cyan frame">
  <p:cSld name="Title and subtitle with cyan frame">
    <p:bg>
      <p:bgPr>
        <a:solidFill>
          <a:srgbClr val="FFFFFF"/>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96" name="Google Shape;96;p21"/>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1"/>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153363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yan frame 1">
  <p:cSld name="Cyan frame 1">
    <p:bg>
      <p:bgPr>
        <a:solidFill>
          <a:srgbClr val="FFFFFF"/>
        </a:solidFill>
        <a:effectLst/>
      </p:bgPr>
    </p:bg>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147283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yan with title and text ">
  <p:cSld name="Cyan with title and text ">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4696275" y="23006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01" name="Google Shape;101;p23"/>
          <p:cNvSpPr txBox="1">
            <a:spLocks noGrp="1"/>
          </p:cNvSpPr>
          <p:nvPr>
            <p:ph type="subTitle" idx="1"/>
          </p:nvPr>
        </p:nvSpPr>
        <p:spPr>
          <a:xfrm>
            <a:off x="4696275" y="3786600"/>
            <a:ext cx="2770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Tree>
    <p:extLst>
      <p:ext uri="{BB962C8B-B14F-4D97-AF65-F5344CB8AC3E}">
        <p14:creationId xmlns:p14="http://schemas.microsoft.com/office/powerpoint/2010/main" val="2095792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yan with title and text  1">
  <p:cSld name="Cyan with title and text  1">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1630100" y="2300600"/>
            <a:ext cx="3055500" cy="148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104" name="Google Shape;104;p24"/>
          <p:cNvSpPr txBox="1">
            <a:spLocks noGrp="1"/>
          </p:cNvSpPr>
          <p:nvPr>
            <p:ph type="subTitle" idx="1"/>
          </p:nvPr>
        </p:nvSpPr>
        <p:spPr>
          <a:xfrm>
            <a:off x="1915400" y="3786600"/>
            <a:ext cx="2770200" cy="77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Tree>
    <p:extLst>
      <p:ext uri="{BB962C8B-B14F-4D97-AF65-F5344CB8AC3E}">
        <p14:creationId xmlns:p14="http://schemas.microsoft.com/office/powerpoint/2010/main" val="3884796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yan with title and text">
  <p:cSld name="Cyan with title and text">
    <p:bg>
      <p:bgPr>
        <a:solidFill>
          <a:srgbClr val="D2D700"/>
        </a:solid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2675900" y="1626713"/>
            <a:ext cx="39261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7" name="Google Shape;107;p25"/>
          <p:cNvSpPr txBox="1">
            <a:spLocks noGrp="1"/>
          </p:cNvSpPr>
          <p:nvPr>
            <p:ph type="subTitle" idx="1"/>
          </p:nvPr>
        </p:nvSpPr>
        <p:spPr>
          <a:xfrm>
            <a:off x="2675901" y="3397000"/>
            <a:ext cx="31362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11727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with frame ">
  <p:cSld name="Title slide with frame ">
    <p:bg>
      <p:bgPr>
        <a:noFill/>
        <a:effectLst/>
      </p:bgPr>
    </p:bg>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extLst>
      <p:ext uri="{BB962C8B-B14F-4D97-AF65-F5344CB8AC3E}">
        <p14:creationId xmlns:p14="http://schemas.microsoft.com/office/powerpoint/2010/main" val="2984225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with frame  1">
  <p:cSld name="Title with frame  1">
    <p:bg>
      <p:bgPr>
        <a:solidFill>
          <a:srgbClr val="85B016"/>
        </a:solidFill>
        <a:effectLst/>
      </p:bgPr>
    </p:bg>
    <p:spTree>
      <p:nvGrpSpPr>
        <p:cNvPr id="1" name="Shape 110"/>
        <p:cNvGrpSpPr/>
        <p:nvPr/>
      </p:nvGrpSpPr>
      <p:grpSpPr>
        <a:xfrm>
          <a:off x="0" y="0"/>
          <a:ext cx="0" cy="0"/>
          <a:chOff x="0" y="0"/>
          <a:chExt cx="0" cy="0"/>
        </a:xfrm>
      </p:grpSpPr>
      <p:sp>
        <p:nvSpPr>
          <p:cNvPr id="111" name="Google Shape;111;p27"/>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7"/>
          <p:cNvSpPr txBox="1">
            <a:spLocks noGrp="1"/>
          </p:cNvSpPr>
          <p:nvPr>
            <p:ph type="title"/>
          </p:nvPr>
        </p:nvSpPr>
        <p:spPr>
          <a:xfrm>
            <a:off x="783525" y="828667"/>
            <a:ext cx="7618200" cy="52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extLst>
      <p:ext uri="{BB962C8B-B14F-4D97-AF65-F5344CB8AC3E}">
        <p14:creationId xmlns:p14="http://schemas.microsoft.com/office/powerpoint/2010/main" val="382713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hite frame">
  <p:cSld name="BLANK_1_1">
    <p:bg>
      <p:bgPr>
        <a:solidFill>
          <a:srgbClr val="FFFFFF"/>
        </a:solid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21B4C0A-96FF-43DE-ACEB-EDBEBA6D2837}" type="datetimeFigureOut">
              <a:rPr lang="es-ES" smtClean="0"/>
              <a:t>22/11/2021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1927D2D-513B-484A-9533-5B38E0B02005}" type="slidenum">
              <a:rPr lang="es-ES" smtClean="0"/>
              <a:t>‹Nº›</a:t>
            </a:fld>
            <a:endParaRPr lang="es-ES"/>
          </a:p>
        </p:txBody>
      </p:sp>
    </p:spTree>
    <p:extLst>
      <p:ext uri="{BB962C8B-B14F-4D97-AF65-F5344CB8AC3E}">
        <p14:creationId xmlns:p14="http://schemas.microsoft.com/office/powerpoint/2010/main" val="634009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21B4C0A-96FF-43DE-ACEB-EDBEBA6D2837}" type="datetimeFigureOut">
              <a:rPr kumimoji="0" lang="es-E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22/11/2021</a:t>
            </a:fld>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1927D2D-513B-484A-9533-5B38E0B02005}" type="slidenum">
              <a:rPr kumimoji="0" lang="es-E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‹Nº›</a:t>
            </a:fld>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9967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extLst>
      <p:ext uri="{BB962C8B-B14F-4D97-AF65-F5344CB8AC3E}">
        <p14:creationId xmlns:p14="http://schemas.microsoft.com/office/powerpoint/2010/main" val="3326240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Content" type="secHead">
  <p:cSld name="Main Content">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 name="Google Shape;12;p3"/>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3" name="Google Shape;13;p3"/>
          <p:cNvSpPr/>
          <p:nvPr/>
        </p:nvSpPr>
        <p:spPr>
          <a:xfrm>
            <a:off x="4572000" y="496274"/>
            <a:ext cx="2520900" cy="770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4" name="Google Shape;14;p3"/>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5" name="Google Shape;15;p3"/>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6" name="Google Shape;16;p3"/>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7" name="Google Shape;17;p3"/>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8" name="Google Shape;18;p3"/>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9" name="Google Shape;19;p3"/>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0" name="Google Shape;20;p3"/>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 name="Google Shape;21;p3"/>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extLst>
      <p:ext uri="{BB962C8B-B14F-4D97-AF65-F5344CB8AC3E}">
        <p14:creationId xmlns:p14="http://schemas.microsoft.com/office/powerpoint/2010/main" val="2703488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ubtitle">
  <p:cSld name="Title and subtitle">
    <p:bg>
      <p:bgPr>
        <a:solidFill>
          <a:srgbClr val="FFFFFF"/>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4" name="Google Shape;24;p4"/>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extLst>
      <p:ext uri="{BB962C8B-B14F-4D97-AF65-F5344CB8AC3E}">
        <p14:creationId xmlns:p14="http://schemas.microsoft.com/office/powerpoint/2010/main" val="1152271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9" name="Google Shape;29;p6"/>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0" name="Google Shape;30;p6"/>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extLst>
      <p:ext uri="{BB962C8B-B14F-4D97-AF65-F5344CB8AC3E}">
        <p14:creationId xmlns:p14="http://schemas.microsoft.com/office/powerpoint/2010/main" val="4078996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rgbClr val="FFFFFF"/>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subTitle" idx="1"/>
          </p:nvPr>
        </p:nvSpPr>
        <p:spPr>
          <a:xfrm>
            <a:off x="1894475" y="1578800"/>
            <a:ext cx="5397600" cy="2801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33" name="Google Shape;33;p7"/>
          <p:cNvSpPr txBox="1">
            <a:spLocks noGrp="1"/>
          </p:cNvSpPr>
          <p:nvPr>
            <p:ph type="subTitle" idx="2"/>
          </p:nvPr>
        </p:nvSpPr>
        <p:spPr>
          <a:xfrm>
            <a:off x="1894475" y="4046067"/>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4102146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mp; body slide" type="tx">
  <p:cSld name="Title &amp; body slide">
    <p:bg>
      <p:bgPr>
        <a:solidFill>
          <a:srgbClr val="FFFFFF"/>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36" name="Google Shape;36;p8"/>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extLst>
      <p:ext uri="{BB962C8B-B14F-4D97-AF65-F5344CB8AC3E}">
        <p14:creationId xmlns:p14="http://schemas.microsoft.com/office/powerpoint/2010/main" val="933247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design 1">
  <p:cSld name="Title design 1">
    <p:bg>
      <p:bgPr>
        <a:solidFill>
          <a:srgbClr val="FFFFFF"/>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extLst>
      <p:ext uri="{BB962C8B-B14F-4D97-AF65-F5344CB8AC3E}">
        <p14:creationId xmlns:p14="http://schemas.microsoft.com/office/powerpoint/2010/main" val="3984656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4598900" y="1030800"/>
            <a:ext cx="3888000" cy="160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1" name="Google Shape;41;p10"/>
          <p:cNvSpPr txBox="1">
            <a:spLocks noGrp="1"/>
          </p:cNvSpPr>
          <p:nvPr>
            <p:ph type="subTitle" idx="1"/>
          </p:nvPr>
        </p:nvSpPr>
        <p:spPr>
          <a:xfrm>
            <a:off x="4598900" y="3957606"/>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13828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extLst>
      <p:ext uri="{BB962C8B-B14F-4D97-AF65-F5344CB8AC3E}">
        <p14:creationId xmlns:p14="http://schemas.microsoft.com/office/powerpoint/2010/main" val="416896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 &amp; 2 columns slide">
    <p:bg>
      <p:bgPr>
        <a:solidFill>
          <a:srgbClr val="FFFFFF"/>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4" name="Google Shape;44;p11"/>
          <p:cNvSpPr txBox="1">
            <a:spLocks noGrp="1"/>
          </p:cNvSpPr>
          <p:nvPr>
            <p:ph type="subTitle" idx="1"/>
          </p:nvPr>
        </p:nvSpPr>
        <p:spPr>
          <a:xfrm>
            <a:off x="111322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5" name="Google Shape;45;p11"/>
          <p:cNvSpPr txBox="1">
            <a:spLocks noGrp="1"/>
          </p:cNvSpPr>
          <p:nvPr>
            <p:ph type="ctrTitle" idx="2"/>
          </p:nvPr>
        </p:nvSpPr>
        <p:spPr>
          <a:xfrm>
            <a:off x="481837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6" name="Google Shape;46;p11"/>
          <p:cNvSpPr txBox="1">
            <a:spLocks noGrp="1"/>
          </p:cNvSpPr>
          <p:nvPr>
            <p:ph type="subTitle" idx="3"/>
          </p:nvPr>
        </p:nvSpPr>
        <p:spPr>
          <a:xfrm>
            <a:off x="481837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7" name="Google Shape;47;p11"/>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2268832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2 columns slide 1">
  <p:cSld name="Title &amp; 2 columns slide 1">
    <p:bg>
      <p:bgPr>
        <a:solidFill>
          <a:srgbClr val="FFFFFF"/>
        </a:solid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111322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0" name="Google Shape;50;p12"/>
          <p:cNvSpPr txBox="1">
            <a:spLocks noGrp="1"/>
          </p:cNvSpPr>
          <p:nvPr>
            <p:ph type="subTitle" idx="1"/>
          </p:nvPr>
        </p:nvSpPr>
        <p:spPr>
          <a:xfrm>
            <a:off x="114727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1" name="Google Shape;51;p12"/>
          <p:cNvSpPr txBox="1">
            <a:spLocks noGrp="1"/>
          </p:cNvSpPr>
          <p:nvPr>
            <p:ph type="ctrTitle" idx="2"/>
          </p:nvPr>
        </p:nvSpPr>
        <p:spPr>
          <a:xfrm>
            <a:off x="481837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2" name="Google Shape;52;p12"/>
          <p:cNvSpPr txBox="1">
            <a:spLocks noGrp="1"/>
          </p:cNvSpPr>
          <p:nvPr>
            <p:ph type="subTitle" idx="3"/>
          </p:nvPr>
        </p:nvSpPr>
        <p:spPr>
          <a:xfrm>
            <a:off x="485242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3" name="Google Shape;53;p12"/>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022947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mp; 3 columns slide">
  <p:cSld name="Title &amp; 3 columns slide">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6" name="Google Shape;56;p13"/>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7" name="Google Shape;57;p13"/>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8" name="Google Shape;58;p13"/>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9" name="Google Shape;59;p13"/>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13"/>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1" name="Google Shape;61;p13"/>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4138287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mp; 6 columns slide">
  <p:cSld name="Title &amp; 6 columns slide">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4" name="Google Shape;64;p14"/>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5" name="Google Shape;65;p14"/>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6" name="Google Shape;66;p14"/>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7" name="Google Shape;67;p14"/>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8" name="Google Shape;68;p14"/>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9" name="Google Shape;69;p14"/>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0" name="Google Shape;70;p14"/>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1" name="Google Shape;71;p14"/>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2" name="Google Shape;72;p14"/>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3" name="Google Shape;73;p14"/>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4" name="Google Shape;74;p14"/>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5" name="Google Shape;75;p14"/>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1893239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text &amp; some text slide">
  <p:cSld name="BIG text &amp; some text slide">
    <p:bg>
      <p:bgPr>
        <a:solidFill>
          <a:srgbClr val="FFFFFF"/>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78" name="Google Shape;78;p15"/>
          <p:cNvSpPr txBox="1">
            <a:spLocks noGrp="1"/>
          </p:cNvSpPr>
          <p:nvPr>
            <p:ph type="title"/>
          </p:nvPr>
        </p:nvSpPr>
        <p:spPr>
          <a:xfrm>
            <a:off x="0" y="3288533"/>
            <a:ext cx="9144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Tree>
    <p:extLst>
      <p:ext uri="{BB962C8B-B14F-4D97-AF65-F5344CB8AC3E}">
        <p14:creationId xmlns:p14="http://schemas.microsoft.com/office/powerpoint/2010/main" val="737920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amp; some text slide 2">
  <p:cSld name="BIG number &amp; some text slide 2">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6"/>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extLst>
      <p:ext uri="{BB962C8B-B14F-4D97-AF65-F5344CB8AC3E}">
        <p14:creationId xmlns:p14="http://schemas.microsoft.com/office/powerpoint/2010/main" val="2761242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mp; some text slide 1">
  <p:cSld name="Numbers &amp; some text slide 1">
    <p:bg>
      <p:bgPr>
        <a:solidFill>
          <a:srgbClr val="FFFFFF"/>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hasCustomPrompt="1"/>
          </p:nvPr>
        </p:nvSpPr>
        <p:spPr>
          <a:xfrm>
            <a:off x="742950" y="1110133"/>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 name="Google Shape;84;p17"/>
          <p:cNvSpPr txBox="1">
            <a:spLocks noGrp="1"/>
          </p:cNvSpPr>
          <p:nvPr>
            <p:ph type="subTitle" idx="1"/>
          </p:nvPr>
        </p:nvSpPr>
        <p:spPr>
          <a:xfrm>
            <a:off x="1667075" y="1959333"/>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5" name="Google Shape;85;p17"/>
          <p:cNvSpPr txBox="1">
            <a:spLocks noGrp="1"/>
          </p:cNvSpPr>
          <p:nvPr>
            <p:ph type="title" idx="2" hasCustomPrompt="1"/>
          </p:nvPr>
        </p:nvSpPr>
        <p:spPr>
          <a:xfrm>
            <a:off x="742950" y="2608000"/>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 name="Google Shape;86;p17"/>
          <p:cNvSpPr txBox="1">
            <a:spLocks noGrp="1"/>
          </p:cNvSpPr>
          <p:nvPr>
            <p:ph type="subTitle" idx="3"/>
          </p:nvPr>
        </p:nvSpPr>
        <p:spPr>
          <a:xfrm>
            <a:off x="1667075" y="3457200"/>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7" name="Google Shape;87;p17"/>
          <p:cNvSpPr txBox="1">
            <a:spLocks noGrp="1"/>
          </p:cNvSpPr>
          <p:nvPr>
            <p:ph type="title" idx="4" hasCustomPrompt="1"/>
          </p:nvPr>
        </p:nvSpPr>
        <p:spPr>
          <a:xfrm>
            <a:off x="742950" y="4105867"/>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 name="Google Shape;88;p17"/>
          <p:cNvSpPr txBox="1">
            <a:spLocks noGrp="1"/>
          </p:cNvSpPr>
          <p:nvPr>
            <p:ph type="subTitle" idx="5"/>
          </p:nvPr>
        </p:nvSpPr>
        <p:spPr>
          <a:xfrm>
            <a:off x="1667075" y="4955067"/>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extLst>
      <p:ext uri="{BB962C8B-B14F-4D97-AF65-F5344CB8AC3E}">
        <p14:creationId xmlns:p14="http://schemas.microsoft.com/office/powerpoint/2010/main" val="1298127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White frame">
  <p:cSld name="White frame">
    <p:bg>
      <p:bgPr>
        <a:solidFill>
          <a:srgbClr val="FFFFFF"/>
        </a:solidFill>
        <a:effectLst/>
      </p:bgPr>
    </p:bg>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6718976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quare with title and text">
  <p:cSld name="Square with title and text">
    <p:bg>
      <p:bgPr>
        <a:solidFill>
          <a:srgbClr val="FFFFFF"/>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93" name="Google Shape;93;p20"/>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4201010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ubtitle with cyan frame">
  <p:cSld name="Title and subtitle with cyan frame">
    <p:bg>
      <p:bgPr>
        <a:solidFill>
          <a:srgbClr val="FFFFFF"/>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96" name="Google Shape;96;p21"/>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1"/>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79026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Content" type="secHead">
  <p:cSld name="Main Content">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 name="Google Shape;12;p3"/>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3" name="Google Shape;13;p3"/>
          <p:cNvSpPr/>
          <p:nvPr/>
        </p:nvSpPr>
        <p:spPr>
          <a:xfrm>
            <a:off x="4572000" y="496274"/>
            <a:ext cx="2520900" cy="770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4" name="Google Shape;14;p3"/>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5" name="Google Shape;15;p3"/>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6" name="Google Shape;16;p3"/>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7" name="Google Shape;17;p3"/>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8" name="Google Shape;18;p3"/>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9" name="Google Shape;19;p3"/>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0" name="Google Shape;20;p3"/>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 name="Google Shape;21;p3"/>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extLst>
      <p:ext uri="{BB962C8B-B14F-4D97-AF65-F5344CB8AC3E}">
        <p14:creationId xmlns:p14="http://schemas.microsoft.com/office/powerpoint/2010/main" val="7959758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yan frame 1">
  <p:cSld name="Cyan frame 1">
    <p:bg>
      <p:bgPr>
        <a:solidFill>
          <a:srgbClr val="FFFFFF"/>
        </a:solidFill>
        <a:effectLst/>
      </p:bgPr>
    </p:bg>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3636442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yan with title and text ">
  <p:cSld name="Cyan with title and text ">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4696275" y="23006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01" name="Google Shape;101;p23"/>
          <p:cNvSpPr txBox="1">
            <a:spLocks noGrp="1"/>
          </p:cNvSpPr>
          <p:nvPr>
            <p:ph type="subTitle" idx="1"/>
          </p:nvPr>
        </p:nvSpPr>
        <p:spPr>
          <a:xfrm>
            <a:off x="4696275" y="3786600"/>
            <a:ext cx="2770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Tree>
    <p:extLst>
      <p:ext uri="{BB962C8B-B14F-4D97-AF65-F5344CB8AC3E}">
        <p14:creationId xmlns:p14="http://schemas.microsoft.com/office/powerpoint/2010/main" val="3858630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yan with title and text  1">
  <p:cSld name="Cyan with title and text  1">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1630100" y="2300600"/>
            <a:ext cx="3055500" cy="148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104" name="Google Shape;104;p24"/>
          <p:cNvSpPr txBox="1">
            <a:spLocks noGrp="1"/>
          </p:cNvSpPr>
          <p:nvPr>
            <p:ph type="subTitle" idx="1"/>
          </p:nvPr>
        </p:nvSpPr>
        <p:spPr>
          <a:xfrm>
            <a:off x="1915400" y="3786600"/>
            <a:ext cx="2770200" cy="77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Tree>
    <p:extLst>
      <p:ext uri="{BB962C8B-B14F-4D97-AF65-F5344CB8AC3E}">
        <p14:creationId xmlns:p14="http://schemas.microsoft.com/office/powerpoint/2010/main" val="4060292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yan with title and text">
  <p:cSld name="Cyan with title and text">
    <p:bg>
      <p:bgPr>
        <a:solidFill>
          <a:srgbClr val="D2D700"/>
        </a:solid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2675900" y="1626713"/>
            <a:ext cx="39261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7" name="Google Shape;107;p25"/>
          <p:cNvSpPr txBox="1">
            <a:spLocks noGrp="1"/>
          </p:cNvSpPr>
          <p:nvPr>
            <p:ph type="subTitle" idx="1"/>
          </p:nvPr>
        </p:nvSpPr>
        <p:spPr>
          <a:xfrm>
            <a:off x="2675901" y="3397000"/>
            <a:ext cx="31362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54357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with frame ">
  <p:cSld name="Title slide with frame ">
    <p:bg>
      <p:bgPr>
        <a:noFill/>
        <a:effectLst/>
      </p:bgPr>
    </p:bg>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extLst>
      <p:ext uri="{BB962C8B-B14F-4D97-AF65-F5344CB8AC3E}">
        <p14:creationId xmlns:p14="http://schemas.microsoft.com/office/powerpoint/2010/main" val="1994039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with frame  1">
  <p:cSld name="Title with frame  1">
    <p:bg>
      <p:bgPr>
        <a:solidFill>
          <a:srgbClr val="85B016"/>
        </a:solidFill>
        <a:effectLst/>
      </p:bgPr>
    </p:bg>
    <p:spTree>
      <p:nvGrpSpPr>
        <p:cNvPr id="1" name="Shape 110"/>
        <p:cNvGrpSpPr/>
        <p:nvPr/>
      </p:nvGrpSpPr>
      <p:grpSpPr>
        <a:xfrm>
          <a:off x="0" y="0"/>
          <a:ext cx="0" cy="0"/>
          <a:chOff x="0" y="0"/>
          <a:chExt cx="0" cy="0"/>
        </a:xfrm>
      </p:grpSpPr>
      <p:sp>
        <p:nvSpPr>
          <p:cNvPr id="111" name="Google Shape;111;p27"/>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7"/>
          <p:cNvSpPr txBox="1">
            <a:spLocks noGrp="1"/>
          </p:cNvSpPr>
          <p:nvPr>
            <p:ph type="title"/>
          </p:nvPr>
        </p:nvSpPr>
        <p:spPr>
          <a:xfrm>
            <a:off x="783525" y="828667"/>
            <a:ext cx="7618200" cy="52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extLst>
      <p:ext uri="{BB962C8B-B14F-4D97-AF65-F5344CB8AC3E}">
        <p14:creationId xmlns:p14="http://schemas.microsoft.com/office/powerpoint/2010/main" val="2791522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21B4C0A-96FF-43DE-ACEB-EDBEBA6D2837}" type="datetimeFigureOut">
              <a:rPr lang="es-ES" smtClean="0"/>
              <a:t>22/11/2021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1927D2D-513B-484A-9533-5B38E0B02005}" type="slidenum">
              <a:rPr lang="es-ES" smtClean="0"/>
              <a:t>‹Nº›</a:t>
            </a:fld>
            <a:endParaRPr lang="es-ES"/>
          </a:p>
        </p:txBody>
      </p:sp>
    </p:spTree>
    <p:extLst>
      <p:ext uri="{BB962C8B-B14F-4D97-AF65-F5344CB8AC3E}">
        <p14:creationId xmlns:p14="http://schemas.microsoft.com/office/powerpoint/2010/main" val="1372177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D134DFB0-51B9-4B1D-ACD1-7545D37A8F5C}" type="datetimeFigureOut">
              <a:rPr lang="es-ES" smtClean="0"/>
              <a:t>22/11/2021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57D49A6-495D-447F-9B91-B075F09420B5}" type="slidenum">
              <a:rPr lang="es-ES" smtClean="0"/>
              <a:t>‹Nº›</a:t>
            </a:fld>
            <a:endParaRPr lang="es-ES"/>
          </a:p>
        </p:txBody>
      </p:sp>
    </p:spTree>
    <p:extLst>
      <p:ext uri="{BB962C8B-B14F-4D97-AF65-F5344CB8AC3E}">
        <p14:creationId xmlns:p14="http://schemas.microsoft.com/office/powerpoint/2010/main" val="2992542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4DFB0-51B9-4B1D-ACD1-7545D37A8F5C}" type="datetimeFigureOut">
              <a:rPr lang="es-ES" smtClean="0"/>
              <a:t>22/11/2021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57D49A6-495D-447F-9B91-B075F09420B5}" type="slidenum">
              <a:rPr lang="es-ES" smtClean="0"/>
              <a:t>‹Nº›</a:t>
            </a:fld>
            <a:endParaRPr lang="es-ES"/>
          </a:p>
        </p:txBody>
      </p:sp>
    </p:spTree>
    <p:extLst>
      <p:ext uri="{BB962C8B-B14F-4D97-AF65-F5344CB8AC3E}">
        <p14:creationId xmlns:p14="http://schemas.microsoft.com/office/powerpoint/2010/main" val="2111122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Title slide" type="title">
  <p:cSld name="BIG 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0650" y="2475033"/>
            <a:ext cx="6157800" cy="1167600"/>
          </a:xfrm>
          <a:prstGeom prst="rect">
            <a:avLst/>
          </a:prstGeom>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600"/>
              <a:buNone/>
              <a:defRPr sz="3600" b="1"/>
            </a:lvl1pPr>
            <a:lvl2pPr lvl="1" algn="ctr" rtl="0">
              <a:spcBef>
                <a:spcPts val="0"/>
              </a:spcBef>
              <a:spcAft>
                <a:spcPts val="0"/>
              </a:spcAft>
              <a:buClr>
                <a:srgbClr val="434343"/>
              </a:buClr>
              <a:buSzPts val="6000"/>
              <a:buNone/>
              <a:defRPr sz="6000">
                <a:solidFill>
                  <a:srgbClr val="434343"/>
                </a:solidFill>
              </a:defRPr>
            </a:lvl2pPr>
            <a:lvl3pPr lvl="2" algn="ctr" rtl="0">
              <a:spcBef>
                <a:spcPts val="0"/>
              </a:spcBef>
              <a:spcAft>
                <a:spcPts val="0"/>
              </a:spcAft>
              <a:buClr>
                <a:srgbClr val="434343"/>
              </a:buClr>
              <a:buSzPts val="6000"/>
              <a:buNone/>
              <a:defRPr sz="6000">
                <a:solidFill>
                  <a:srgbClr val="434343"/>
                </a:solidFill>
              </a:defRPr>
            </a:lvl3pPr>
            <a:lvl4pPr lvl="3" algn="ctr" rtl="0">
              <a:spcBef>
                <a:spcPts val="0"/>
              </a:spcBef>
              <a:spcAft>
                <a:spcPts val="0"/>
              </a:spcAft>
              <a:buClr>
                <a:srgbClr val="434343"/>
              </a:buClr>
              <a:buSzPts val="6000"/>
              <a:buNone/>
              <a:defRPr sz="6000">
                <a:solidFill>
                  <a:srgbClr val="434343"/>
                </a:solidFill>
              </a:defRPr>
            </a:lvl4pPr>
            <a:lvl5pPr lvl="4" algn="ctr" rtl="0">
              <a:spcBef>
                <a:spcPts val="0"/>
              </a:spcBef>
              <a:spcAft>
                <a:spcPts val="0"/>
              </a:spcAft>
              <a:buClr>
                <a:srgbClr val="434343"/>
              </a:buClr>
              <a:buSzPts val="6000"/>
              <a:buNone/>
              <a:defRPr sz="6000">
                <a:solidFill>
                  <a:srgbClr val="434343"/>
                </a:solidFill>
              </a:defRPr>
            </a:lvl5pPr>
            <a:lvl6pPr lvl="5" algn="ctr" rtl="0">
              <a:spcBef>
                <a:spcPts val="0"/>
              </a:spcBef>
              <a:spcAft>
                <a:spcPts val="0"/>
              </a:spcAft>
              <a:buClr>
                <a:srgbClr val="434343"/>
              </a:buClr>
              <a:buSzPts val="6000"/>
              <a:buNone/>
              <a:defRPr sz="6000">
                <a:solidFill>
                  <a:srgbClr val="434343"/>
                </a:solidFill>
              </a:defRPr>
            </a:lvl6pPr>
            <a:lvl7pPr lvl="6" algn="ctr" rtl="0">
              <a:spcBef>
                <a:spcPts val="0"/>
              </a:spcBef>
              <a:spcAft>
                <a:spcPts val="0"/>
              </a:spcAft>
              <a:buClr>
                <a:srgbClr val="434343"/>
              </a:buClr>
              <a:buSzPts val="6000"/>
              <a:buNone/>
              <a:defRPr sz="6000">
                <a:solidFill>
                  <a:srgbClr val="434343"/>
                </a:solidFill>
              </a:defRPr>
            </a:lvl7pPr>
            <a:lvl8pPr lvl="7" algn="ctr" rtl="0">
              <a:spcBef>
                <a:spcPts val="0"/>
              </a:spcBef>
              <a:spcAft>
                <a:spcPts val="0"/>
              </a:spcAft>
              <a:buClr>
                <a:srgbClr val="434343"/>
              </a:buClr>
              <a:buSzPts val="6000"/>
              <a:buNone/>
              <a:defRPr sz="6000">
                <a:solidFill>
                  <a:srgbClr val="434343"/>
                </a:solidFill>
              </a:defRPr>
            </a:lvl8pPr>
            <a:lvl9pPr lvl="8" algn="ctr" rtl="0">
              <a:spcBef>
                <a:spcPts val="0"/>
              </a:spcBef>
              <a:spcAft>
                <a:spcPts val="0"/>
              </a:spcAft>
              <a:buClr>
                <a:srgbClr val="434343"/>
              </a:buClr>
              <a:buSzPts val="6000"/>
              <a:buNone/>
              <a:defRPr sz="6000">
                <a:solidFill>
                  <a:srgbClr val="434343"/>
                </a:solidFill>
              </a:defRPr>
            </a:lvl9pPr>
          </a:lstStyle>
          <a:p>
            <a:endParaRPr/>
          </a:p>
        </p:txBody>
      </p:sp>
    </p:spTree>
    <p:extLst>
      <p:ext uri="{BB962C8B-B14F-4D97-AF65-F5344CB8AC3E}">
        <p14:creationId xmlns:p14="http://schemas.microsoft.com/office/powerpoint/2010/main" val="246196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ubtitle">
  <p:cSld name="Title and subtitle">
    <p:bg>
      <p:bgPr>
        <a:solidFill>
          <a:srgbClr val="FFFFFF"/>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4" name="Google Shape;24;p4"/>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extLst>
      <p:ext uri="{BB962C8B-B14F-4D97-AF65-F5344CB8AC3E}">
        <p14:creationId xmlns:p14="http://schemas.microsoft.com/office/powerpoint/2010/main" val="7969773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Content" type="secHead">
  <p:cSld name="Main Content">
    <p:bg>
      <p:bgPr>
        <a:solidFill>
          <a:srgbClr val="FFFFFF"/>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4698275"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12" name="Google Shape;12;p3"/>
          <p:cNvSpPr txBox="1">
            <a:spLocks noGrp="1"/>
          </p:cNvSpPr>
          <p:nvPr>
            <p:ph type="subTitle" idx="1"/>
          </p:nvPr>
        </p:nvSpPr>
        <p:spPr>
          <a:xfrm>
            <a:off x="4696224" y="227925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3" name="Google Shape;13;p3"/>
          <p:cNvSpPr/>
          <p:nvPr/>
        </p:nvSpPr>
        <p:spPr>
          <a:xfrm>
            <a:off x="4572000" y="496274"/>
            <a:ext cx="2520900" cy="770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4" name="Google Shape;14;p3"/>
          <p:cNvSpPr txBox="1">
            <a:spLocks noGrp="1"/>
          </p:cNvSpPr>
          <p:nvPr>
            <p:ph type="title" idx="2"/>
          </p:nvPr>
        </p:nvSpPr>
        <p:spPr>
          <a:xfrm>
            <a:off x="4696225" y="1534290"/>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5" name="Google Shape;15;p3"/>
          <p:cNvSpPr txBox="1">
            <a:spLocks noGrp="1"/>
          </p:cNvSpPr>
          <p:nvPr>
            <p:ph type="subTitle" idx="3"/>
          </p:nvPr>
        </p:nvSpPr>
        <p:spPr>
          <a:xfrm>
            <a:off x="4696224" y="3782230"/>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6" name="Google Shape;16;p3"/>
          <p:cNvSpPr txBox="1">
            <a:spLocks noGrp="1"/>
          </p:cNvSpPr>
          <p:nvPr>
            <p:ph type="title" idx="4"/>
          </p:nvPr>
        </p:nvSpPr>
        <p:spPr>
          <a:xfrm>
            <a:off x="4696225" y="3037257"/>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7" name="Google Shape;17;p3"/>
          <p:cNvSpPr txBox="1">
            <a:spLocks noGrp="1"/>
          </p:cNvSpPr>
          <p:nvPr>
            <p:ph type="subTitle" idx="5"/>
          </p:nvPr>
        </p:nvSpPr>
        <p:spPr>
          <a:xfrm>
            <a:off x="4696224" y="5289986"/>
            <a:ext cx="3367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
        <p:nvSpPr>
          <p:cNvPr id="18" name="Google Shape;18;p3"/>
          <p:cNvSpPr txBox="1">
            <a:spLocks noGrp="1"/>
          </p:cNvSpPr>
          <p:nvPr>
            <p:ph type="title" idx="6"/>
          </p:nvPr>
        </p:nvSpPr>
        <p:spPr>
          <a:xfrm>
            <a:off x="4696225" y="4540245"/>
            <a:ext cx="5311200" cy="90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Clr>
                <a:srgbClr val="FFFFFF"/>
              </a:buClr>
              <a:buSzPts val="1800"/>
              <a:buNone/>
              <a:defRPr sz="1800">
                <a:solidFill>
                  <a:srgbClr val="FFFFFF"/>
                </a:solidFill>
              </a:defRPr>
            </a:lvl2pPr>
            <a:lvl3pPr lvl="2" rtl="0">
              <a:lnSpc>
                <a:spcPct val="100000"/>
              </a:lnSpc>
              <a:spcBef>
                <a:spcPts val="0"/>
              </a:spcBef>
              <a:spcAft>
                <a:spcPts val="0"/>
              </a:spcAft>
              <a:buClr>
                <a:srgbClr val="FFFFFF"/>
              </a:buClr>
              <a:buSzPts val="1800"/>
              <a:buNone/>
              <a:defRPr sz="1800">
                <a:solidFill>
                  <a:srgbClr val="FFFFFF"/>
                </a:solidFill>
              </a:defRPr>
            </a:lvl3pPr>
            <a:lvl4pPr lvl="3" rtl="0">
              <a:lnSpc>
                <a:spcPct val="100000"/>
              </a:lnSpc>
              <a:spcBef>
                <a:spcPts val="0"/>
              </a:spcBef>
              <a:spcAft>
                <a:spcPts val="0"/>
              </a:spcAft>
              <a:buClr>
                <a:srgbClr val="FFFFFF"/>
              </a:buClr>
              <a:buSzPts val="1800"/>
              <a:buNone/>
              <a:defRPr sz="1800">
                <a:solidFill>
                  <a:srgbClr val="FFFFFF"/>
                </a:solidFill>
              </a:defRPr>
            </a:lvl4pPr>
            <a:lvl5pPr lvl="4" rtl="0">
              <a:lnSpc>
                <a:spcPct val="100000"/>
              </a:lnSpc>
              <a:spcBef>
                <a:spcPts val="0"/>
              </a:spcBef>
              <a:spcAft>
                <a:spcPts val="0"/>
              </a:spcAft>
              <a:buClr>
                <a:srgbClr val="FFFFFF"/>
              </a:buClr>
              <a:buSzPts val="1800"/>
              <a:buNone/>
              <a:defRPr sz="1800">
                <a:solidFill>
                  <a:srgbClr val="FFFFFF"/>
                </a:solidFill>
              </a:defRPr>
            </a:lvl5pPr>
            <a:lvl6pPr lvl="5" rtl="0">
              <a:lnSpc>
                <a:spcPct val="100000"/>
              </a:lnSpc>
              <a:spcBef>
                <a:spcPts val="0"/>
              </a:spcBef>
              <a:spcAft>
                <a:spcPts val="0"/>
              </a:spcAft>
              <a:buClr>
                <a:srgbClr val="FFFFFF"/>
              </a:buClr>
              <a:buSzPts val="1800"/>
              <a:buNone/>
              <a:defRPr sz="1800">
                <a:solidFill>
                  <a:srgbClr val="FFFFFF"/>
                </a:solidFill>
              </a:defRPr>
            </a:lvl6pPr>
            <a:lvl7pPr lvl="6" rtl="0">
              <a:lnSpc>
                <a:spcPct val="100000"/>
              </a:lnSpc>
              <a:spcBef>
                <a:spcPts val="0"/>
              </a:spcBef>
              <a:spcAft>
                <a:spcPts val="0"/>
              </a:spcAft>
              <a:buClr>
                <a:srgbClr val="FFFFFF"/>
              </a:buClr>
              <a:buSzPts val="1800"/>
              <a:buNone/>
              <a:defRPr sz="1800">
                <a:solidFill>
                  <a:srgbClr val="FFFFFF"/>
                </a:solidFill>
              </a:defRPr>
            </a:lvl7pPr>
            <a:lvl8pPr lvl="7" rtl="0">
              <a:lnSpc>
                <a:spcPct val="100000"/>
              </a:lnSpc>
              <a:spcBef>
                <a:spcPts val="0"/>
              </a:spcBef>
              <a:spcAft>
                <a:spcPts val="0"/>
              </a:spcAft>
              <a:buClr>
                <a:srgbClr val="FFFFFF"/>
              </a:buClr>
              <a:buSzPts val="1800"/>
              <a:buNone/>
              <a:defRPr sz="1800">
                <a:solidFill>
                  <a:srgbClr val="FFFFFF"/>
                </a:solidFill>
              </a:defRPr>
            </a:lvl8pPr>
            <a:lvl9pPr lvl="8"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19" name="Google Shape;19;p3"/>
          <p:cNvSpPr txBox="1">
            <a:spLocks noGrp="1"/>
          </p:cNvSpPr>
          <p:nvPr>
            <p:ph type="title" idx="7" hasCustomPrompt="1"/>
          </p:nvPr>
        </p:nvSpPr>
        <p:spPr>
          <a:xfrm>
            <a:off x="3372225" y="2024367"/>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0" name="Google Shape;20;p3"/>
          <p:cNvSpPr txBox="1">
            <a:spLocks noGrp="1"/>
          </p:cNvSpPr>
          <p:nvPr>
            <p:ph type="title" idx="8" hasCustomPrompt="1"/>
          </p:nvPr>
        </p:nvSpPr>
        <p:spPr>
          <a:xfrm>
            <a:off x="3372225" y="3527333"/>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21" name="Google Shape;21;p3"/>
          <p:cNvSpPr txBox="1">
            <a:spLocks noGrp="1"/>
          </p:cNvSpPr>
          <p:nvPr>
            <p:ph type="title" idx="9" hasCustomPrompt="1"/>
          </p:nvPr>
        </p:nvSpPr>
        <p:spPr>
          <a:xfrm>
            <a:off x="3372225" y="5030300"/>
            <a:ext cx="1258800" cy="84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1"/>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Tree>
    <p:extLst>
      <p:ext uri="{BB962C8B-B14F-4D97-AF65-F5344CB8AC3E}">
        <p14:creationId xmlns:p14="http://schemas.microsoft.com/office/powerpoint/2010/main" val="30884984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ubtitle">
  <p:cSld name="Title and subtitle">
    <p:bg>
      <p:bgPr>
        <a:solidFill>
          <a:srgbClr val="FFFFFF"/>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956271" y="253267"/>
            <a:ext cx="53112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4" name="Google Shape;24;p4"/>
          <p:cNvSpPr txBox="1">
            <a:spLocks noGrp="1"/>
          </p:cNvSpPr>
          <p:nvPr>
            <p:ph type="subTitle" idx="1"/>
          </p:nvPr>
        </p:nvSpPr>
        <p:spPr>
          <a:xfrm>
            <a:off x="954225" y="2279300"/>
            <a:ext cx="3367200" cy="330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200"/>
            </a:lvl1pPr>
            <a:lvl2pPr lvl="1" rtl="0">
              <a:spcBef>
                <a:spcPts val="0"/>
              </a:spcBef>
              <a:spcAft>
                <a:spcPts val="0"/>
              </a:spcAft>
              <a:buNone/>
              <a:defRPr sz="1200"/>
            </a:lvl2pPr>
            <a:lvl3pPr lvl="2" rtl="0">
              <a:spcBef>
                <a:spcPts val="0"/>
              </a:spcBef>
              <a:spcAft>
                <a:spcPts val="0"/>
              </a:spcAft>
              <a:buNone/>
              <a:defRPr sz="1200"/>
            </a:lvl3pPr>
            <a:lvl4pPr lvl="3" rtl="0">
              <a:spcBef>
                <a:spcPts val="0"/>
              </a:spcBef>
              <a:spcAft>
                <a:spcPts val="0"/>
              </a:spcAft>
              <a:buNone/>
              <a:defRPr sz="1200"/>
            </a:lvl4pPr>
            <a:lvl5pPr lvl="4" rtl="0">
              <a:spcBef>
                <a:spcPts val="0"/>
              </a:spcBef>
              <a:spcAft>
                <a:spcPts val="0"/>
              </a:spcAft>
              <a:buNone/>
              <a:defRPr sz="1200"/>
            </a:lvl5pPr>
            <a:lvl6pPr lvl="5" rtl="0">
              <a:spcBef>
                <a:spcPts val="0"/>
              </a:spcBef>
              <a:spcAft>
                <a:spcPts val="0"/>
              </a:spcAft>
              <a:buNone/>
              <a:defRPr sz="1200"/>
            </a:lvl6pPr>
            <a:lvl7pPr lvl="6" rtl="0">
              <a:spcBef>
                <a:spcPts val="0"/>
              </a:spcBef>
              <a:spcAft>
                <a:spcPts val="0"/>
              </a:spcAft>
              <a:buNone/>
              <a:defRPr sz="1200"/>
            </a:lvl7pPr>
            <a:lvl8pPr lvl="7" rtl="0">
              <a:spcBef>
                <a:spcPts val="0"/>
              </a:spcBef>
              <a:spcAft>
                <a:spcPts val="0"/>
              </a:spcAft>
              <a:buNone/>
              <a:defRPr sz="1200"/>
            </a:lvl8pPr>
            <a:lvl9pPr lvl="8" rtl="0">
              <a:spcBef>
                <a:spcPts val="0"/>
              </a:spcBef>
              <a:spcAft>
                <a:spcPts val="0"/>
              </a:spcAft>
              <a:buNone/>
              <a:defRPr sz="1200"/>
            </a:lvl9pPr>
          </a:lstStyle>
          <a:p>
            <a:endParaRPr/>
          </a:p>
        </p:txBody>
      </p:sp>
    </p:spTree>
    <p:extLst>
      <p:ext uri="{BB962C8B-B14F-4D97-AF65-F5344CB8AC3E}">
        <p14:creationId xmlns:p14="http://schemas.microsoft.com/office/powerpoint/2010/main" val="907264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Content 1 1">
  <p:cSld name="Main Content 1 1">
    <p:bg>
      <p:bgPr>
        <a:solidFill>
          <a:srgbClr val="FFFFFF"/>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Tree>
    <p:extLst>
      <p:ext uri="{BB962C8B-B14F-4D97-AF65-F5344CB8AC3E}">
        <p14:creationId xmlns:p14="http://schemas.microsoft.com/office/powerpoint/2010/main" val="1444164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9" name="Google Shape;29;p6"/>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0" name="Google Shape;30;p6"/>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extLst>
      <p:ext uri="{BB962C8B-B14F-4D97-AF65-F5344CB8AC3E}">
        <p14:creationId xmlns:p14="http://schemas.microsoft.com/office/powerpoint/2010/main" val="1882866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rgbClr val="FFFFFF"/>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subTitle" idx="1"/>
          </p:nvPr>
        </p:nvSpPr>
        <p:spPr>
          <a:xfrm>
            <a:off x="1894475" y="1578800"/>
            <a:ext cx="5397600" cy="2801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33" name="Google Shape;33;p7"/>
          <p:cNvSpPr txBox="1">
            <a:spLocks noGrp="1"/>
          </p:cNvSpPr>
          <p:nvPr>
            <p:ph type="subTitle" idx="2"/>
          </p:nvPr>
        </p:nvSpPr>
        <p:spPr>
          <a:xfrm>
            <a:off x="1894475" y="4046067"/>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9002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mp; body slide" type="tx">
  <p:cSld name="Title &amp; body slide">
    <p:bg>
      <p:bgPr>
        <a:solidFill>
          <a:srgbClr val="FFFFFF"/>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
        <p:nvSpPr>
          <p:cNvPr id="36" name="Google Shape;36;p8"/>
          <p:cNvSpPr txBox="1">
            <a:spLocks noGrp="1"/>
          </p:cNvSpPr>
          <p:nvPr>
            <p:ph type="body" idx="1"/>
          </p:nvPr>
        </p:nvSpPr>
        <p:spPr>
          <a:xfrm>
            <a:off x="1636869" y="2539900"/>
            <a:ext cx="5877000" cy="33360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sz="1400"/>
            </a:lvl2pPr>
            <a:lvl3pPr marL="1371600" lvl="2" indent="-311150" algn="ctr" rtl="0">
              <a:lnSpc>
                <a:spcPct val="100000"/>
              </a:lnSpc>
              <a:spcBef>
                <a:spcPts val="0"/>
              </a:spcBef>
              <a:spcAft>
                <a:spcPts val="0"/>
              </a:spcAft>
              <a:buSzPts val="1300"/>
              <a:buChar char="■"/>
              <a:defRPr sz="1300"/>
            </a:lvl3pPr>
            <a:lvl4pPr marL="1828800" lvl="3" indent="-311150" algn="ctr" rtl="0">
              <a:lnSpc>
                <a:spcPct val="100000"/>
              </a:lnSpc>
              <a:spcBef>
                <a:spcPts val="0"/>
              </a:spcBef>
              <a:spcAft>
                <a:spcPts val="0"/>
              </a:spcAft>
              <a:buSzPts val="1300"/>
              <a:buChar char="●"/>
              <a:defRPr sz="1300"/>
            </a:lvl4pPr>
            <a:lvl5pPr marL="2286000" lvl="4" indent="-304800" algn="ctr" rtl="0">
              <a:lnSpc>
                <a:spcPct val="100000"/>
              </a:lnSpc>
              <a:spcBef>
                <a:spcPts val="0"/>
              </a:spcBef>
              <a:spcAft>
                <a:spcPts val="0"/>
              </a:spcAft>
              <a:buSzPts val="1200"/>
              <a:buChar char="○"/>
              <a:defRPr sz="1200"/>
            </a:lvl5pPr>
            <a:lvl6pPr marL="2743200" lvl="5" indent="-304800" algn="ctr" rtl="0">
              <a:lnSpc>
                <a:spcPct val="100000"/>
              </a:lnSpc>
              <a:spcBef>
                <a:spcPts val="0"/>
              </a:spcBef>
              <a:spcAft>
                <a:spcPts val="0"/>
              </a:spcAft>
              <a:buSzPts val="1200"/>
              <a:buChar char="■"/>
              <a:defRPr sz="1200"/>
            </a:lvl6pPr>
            <a:lvl7pPr marL="3200400" lvl="6" indent="-298450" algn="ctr" rtl="0">
              <a:lnSpc>
                <a:spcPct val="100000"/>
              </a:lnSpc>
              <a:spcBef>
                <a:spcPts val="0"/>
              </a:spcBef>
              <a:spcAft>
                <a:spcPts val="0"/>
              </a:spcAft>
              <a:buSzPts val="1100"/>
              <a:buChar char="●"/>
              <a:defRPr sz="1100"/>
            </a:lvl7pPr>
            <a:lvl8pPr marL="3657600" lvl="7" indent="-298450" algn="ctr" rtl="0">
              <a:lnSpc>
                <a:spcPct val="100000"/>
              </a:lnSpc>
              <a:spcBef>
                <a:spcPts val="0"/>
              </a:spcBef>
              <a:spcAft>
                <a:spcPts val="0"/>
              </a:spcAft>
              <a:buSzPts val="1100"/>
              <a:buChar char="○"/>
              <a:defRPr sz="1100"/>
            </a:lvl8pPr>
            <a:lvl9pPr marL="4114800" lvl="8" indent="-292100" algn="ctr" rtl="0">
              <a:lnSpc>
                <a:spcPct val="100000"/>
              </a:lnSpc>
              <a:spcBef>
                <a:spcPts val="0"/>
              </a:spcBef>
              <a:spcAft>
                <a:spcPts val="0"/>
              </a:spcAft>
              <a:buSzPts val="1000"/>
              <a:buChar char="■"/>
              <a:defRPr sz="1000"/>
            </a:lvl9pPr>
          </a:lstStyle>
          <a:p>
            <a:endParaRPr/>
          </a:p>
        </p:txBody>
      </p:sp>
    </p:spTree>
    <p:extLst>
      <p:ext uri="{BB962C8B-B14F-4D97-AF65-F5344CB8AC3E}">
        <p14:creationId xmlns:p14="http://schemas.microsoft.com/office/powerpoint/2010/main" val="1610921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design 1">
  <p:cSld name="Title design 1">
    <p:bg>
      <p:bgPr>
        <a:solidFill>
          <a:srgbClr val="FFFFFF"/>
        </a:solidFill>
        <a:effectLst/>
      </p:bgPr>
    </p:bg>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0" y="288300"/>
            <a:ext cx="9144000" cy="121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algn="ctr" rtl="0">
              <a:spcBef>
                <a:spcPts val="0"/>
              </a:spcBef>
              <a:spcAft>
                <a:spcPts val="0"/>
              </a:spcAft>
              <a:buSzPts val="2400"/>
              <a:buFont typeface="Bodoni"/>
              <a:buNone/>
              <a:defRPr b="1">
                <a:latin typeface="Bodoni"/>
                <a:ea typeface="Bodoni"/>
                <a:cs typeface="Bodoni"/>
                <a:sym typeface="Bodoni"/>
              </a:defRPr>
            </a:lvl2pPr>
            <a:lvl3pPr lvl="2" algn="ctr" rtl="0">
              <a:spcBef>
                <a:spcPts val="0"/>
              </a:spcBef>
              <a:spcAft>
                <a:spcPts val="0"/>
              </a:spcAft>
              <a:buSzPts val="2400"/>
              <a:buFont typeface="Bodoni"/>
              <a:buNone/>
              <a:defRPr b="1">
                <a:latin typeface="Bodoni"/>
                <a:ea typeface="Bodoni"/>
                <a:cs typeface="Bodoni"/>
                <a:sym typeface="Bodoni"/>
              </a:defRPr>
            </a:lvl3pPr>
            <a:lvl4pPr lvl="3" algn="ctr" rtl="0">
              <a:spcBef>
                <a:spcPts val="0"/>
              </a:spcBef>
              <a:spcAft>
                <a:spcPts val="0"/>
              </a:spcAft>
              <a:buSzPts val="2400"/>
              <a:buFont typeface="Bodoni"/>
              <a:buNone/>
              <a:defRPr b="1">
                <a:latin typeface="Bodoni"/>
                <a:ea typeface="Bodoni"/>
                <a:cs typeface="Bodoni"/>
                <a:sym typeface="Bodoni"/>
              </a:defRPr>
            </a:lvl4pPr>
            <a:lvl5pPr lvl="4" algn="ctr" rtl="0">
              <a:spcBef>
                <a:spcPts val="0"/>
              </a:spcBef>
              <a:spcAft>
                <a:spcPts val="0"/>
              </a:spcAft>
              <a:buSzPts val="2400"/>
              <a:buFont typeface="Bodoni"/>
              <a:buNone/>
              <a:defRPr b="1">
                <a:latin typeface="Bodoni"/>
                <a:ea typeface="Bodoni"/>
                <a:cs typeface="Bodoni"/>
                <a:sym typeface="Bodoni"/>
              </a:defRPr>
            </a:lvl5pPr>
            <a:lvl6pPr lvl="5" algn="ctr" rtl="0">
              <a:spcBef>
                <a:spcPts val="0"/>
              </a:spcBef>
              <a:spcAft>
                <a:spcPts val="0"/>
              </a:spcAft>
              <a:buSzPts val="2400"/>
              <a:buFont typeface="Bodoni"/>
              <a:buNone/>
              <a:defRPr b="1">
                <a:latin typeface="Bodoni"/>
                <a:ea typeface="Bodoni"/>
                <a:cs typeface="Bodoni"/>
                <a:sym typeface="Bodoni"/>
              </a:defRPr>
            </a:lvl6pPr>
            <a:lvl7pPr lvl="6" algn="ctr" rtl="0">
              <a:spcBef>
                <a:spcPts val="0"/>
              </a:spcBef>
              <a:spcAft>
                <a:spcPts val="0"/>
              </a:spcAft>
              <a:buSzPts val="2400"/>
              <a:buFont typeface="Bodoni"/>
              <a:buNone/>
              <a:defRPr b="1">
                <a:latin typeface="Bodoni"/>
                <a:ea typeface="Bodoni"/>
                <a:cs typeface="Bodoni"/>
                <a:sym typeface="Bodoni"/>
              </a:defRPr>
            </a:lvl7pPr>
            <a:lvl8pPr lvl="7" algn="ctr" rtl="0">
              <a:spcBef>
                <a:spcPts val="0"/>
              </a:spcBef>
              <a:spcAft>
                <a:spcPts val="0"/>
              </a:spcAft>
              <a:buSzPts val="2400"/>
              <a:buFont typeface="Bodoni"/>
              <a:buNone/>
              <a:defRPr b="1">
                <a:latin typeface="Bodoni"/>
                <a:ea typeface="Bodoni"/>
                <a:cs typeface="Bodoni"/>
                <a:sym typeface="Bodoni"/>
              </a:defRPr>
            </a:lvl8pPr>
            <a:lvl9pPr lvl="8" algn="ctr" rtl="0">
              <a:spcBef>
                <a:spcPts val="0"/>
              </a:spcBef>
              <a:spcAft>
                <a:spcPts val="0"/>
              </a:spcAft>
              <a:buSzPts val="2400"/>
              <a:buFont typeface="Bodoni"/>
              <a:buNone/>
              <a:defRPr b="1">
                <a:latin typeface="Bodoni"/>
                <a:ea typeface="Bodoni"/>
                <a:cs typeface="Bodoni"/>
                <a:sym typeface="Bodoni"/>
              </a:defRPr>
            </a:lvl9pPr>
          </a:lstStyle>
          <a:p>
            <a:endParaRPr/>
          </a:p>
        </p:txBody>
      </p:sp>
    </p:spTree>
    <p:extLst>
      <p:ext uri="{BB962C8B-B14F-4D97-AF65-F5344CB8AC3E}">
        <p14:creationId xmlns:p14="http://schemas.microsoft.com/office/powerpoint/2010/main" val="275465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mp; 2 columns slide" type="twoColTx">
  <p:cSld name="Title &amp; 2 columns slide">
    <p:bg>
      <p:bgPr>
        <a:solidFill>
          <a:srgbClr val="FFFFFF"/>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ctrTitle"/>
          </p:nvPr>
        </p:nvSpPr>
        <p:spPr>
          <a:xfrm>
            <a:off x="111322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4" name="Google Shape;44;p11"/>
          <p:cNvSpPr txBox="1">
            <a:spLocks noGrp="1"/>
          </p:cNvSpPr>
          <p:nvPr>
            <p:ph type="subTitle" idx="1"/>
          </p:nvPr>
        </p:nvSpPr>
        <p:spPr>
          <a:xfrm>
            <a:off x="111322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5" name="Google Shape;45;p11"/>
          <p:cNvSpPr txBox="1">
            <a:spLocks noGrp="1"/>
          </p:cNvSpPr>
          <p:nvPr>
            <p:ph type="ctrTitle" idx="2"/>
          </p:nvPr>
        </p:nvSpPr>
        <p:spPr>
          <a:xfrm>
            <a:off x="4818378" y="2095400"/>
            <a:ext cx="3169500" cy="85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666666"/>
              </a:buClr>
              <a:buSzPts val="1800"/>
              <a:buNone/>
              <a:defRPr sz="1800">
                <a:solidFill>
                  <a:srgbClr val="666666"/>
                </a:solidFill>
              </a:defRPr>
            </a:lvl1pPr>
            <a:lvl2pPr lvl="1" rtl="0">
              <a:spcBef>
                <a:spcPts val="0"/>
              </a:spcBef>
              <a:spcAft>
                <a:spcPts val="0"/>
              </a:spcAft>
              <a:buClr>
                <a:srgbClr val="666666"/>
              </a:buClr>
              <a:buSzPts val="1600"/>
              <a:buNone/>
              <a:defRPr sz="1600">
                <a:solidFill>
                  <a:srgbClr val="666666"/>
                </a:solidFill>
              </a:defRPr>
            </a:lvl2pPr>
            <a:lvl3pPr lvl="2" rtl="0">
              <a:spcBef>
                <a:spcPts val="0"/>
              </a:spcBef>
              <a:spcAft>
                <a:spcPts val="0"/>
              </a:spcAft>
              <a:buClr>
                <a:srgbClr val="666666"/>
              </a:buClr>
              <a:buSzPts val="1600"/>
              <a:buNone/>
              <a:defRPr sz="1600">
                <a:solidFill>
                  <a:srgbClr val="666666"/>
                </a:solidFill>
              </a:defRPr>
            </a:lvl3pPr>
            <a:lvl4pPr lvl="3" rtl="0">
              <a:spcBef>
                <a:spcPts val="0"/>
              </a:spcBef>
              <a:spcAft>
                <a:spcPts val="0"/>
              </a:spcAft>
              <a:buClr>
                <a:srgbClr val="666666"/>
              </a:buClr>
              <a:buSzPts val="1600"/>
              <a:buNone/>
              <a:defRPr sz="1600">
                <a:solidFill>
                  <a:srgbClr val="666666"/>
                </a:solidFill>
              </a:defRPr>
            </a:lvl4pPr>
            <a:lvl5pPr lvl="4" rtl="0">
              <a:spcBef>
                <a:spcPts val="0"/>
              </a:spcBef>
              <a:spcAft>
                <a:spcPts val="0"/>
              </a:spcAft>
              <a:buClr>
                <a:srgbClr val="666666"/>
              </a:buClr>
              <a:buSzPts val="1600"/>
              <a:buNone/>
              <a:defRPr sz="1600">
                <a:solidFill>
                  <a:srgbClr val="666666"/>
                </a:solidFill>
              </a:defRPr>
            </a:lvl5pPr>
            <a:lvl6pPr lvl="5" rtl="0">
              <a:spcBef>
                <a:spcPts val="0"/>
              </a:spcBef>
              <a:spcAft>
                <a:spcPts val="0"/>
              </a:spcAft>
              <a:buClr>
                <a:srgbClr val="666666"/>
              </a:buClr>
              <a:buSzPts val="1600"/>
              <a:buNone/>
              <a:defRPr sz="1600">
                <a:solidFill>
                  <a:srgbClr val="666666"/>
                </a:solidFill>
              </a:defRPr>
            </a:lvl6pPr>
            <a:lvl7pPr lvl="6" rtl="0">
              <a:spcBef>
                <a:spcPts val="0"/>
              </a:spcBef>
              <a:spcAft>
                <a:spcPts val="0"/>
              </a:spcAft>
              <a:buClr>
                <a:srgbClr val="666666"/>
              </a:buClr>
              <a:buSzPts val="1600"/>
              <a:buNone/>
              <a:defRPr sz="1600">
                <a:solidFill>
                  <a:srgbClr val="666666"/>
                </a:solidFill>
              </a:defRPr>
            </a:lvl7pPr>
            <a:lvl8pPr lvl="7" rtl="0">
              <a:spcBef>
                <a:spcPts val="0"/>
              </a:spcBef>
              <a:spcAft>
                <a:spcPts val="0"/>
              </a:spcAft>
              <a:buClr>
                <a:srgbClr val="666666"/>
              </a:buClr>
              <a:buSzPts val="1600"/>
              <a:buNone/>
              <a:defRPr sz="1600">
                <a:solidFill>
                  <a:srgbClr val="666666"/>
                </a:solidFill>
              </a:defRPr>
            </a:lvl8pPr>
            <a:lvl9pPr lvl="8" rtl="0">
              <a:spcBef>
                <a:spcPts val="0"/>
              </a:spcBef>
              <a:spcAft>
                <a:spcPts val="0"/>
              </a:spcAft>
              <a:buClr>
                <a:srgbClr val="666666"/>
              </a:buClr>
              <a:buSzPts val="1600"/>
              <a:buNone/>
              <a:defRPr sz="1600">
                <a:solidFill>
                  <a:srgbClr val="666666"/>
                </a:solidFill>
              </a:defRPr>
            </a:lvl9pPr>
          </a:lstStyle>
          <a:p>
            <a:endParaRPr/>
          </a:p>
        </p:txBody>
      </p:sp>
      <p:sp>
        <p:nvSpPr>
          <p:cNvPr id="46" name="Google Shape;46;p11"/>
          <p:cNvSpPr txBox="1">
            <a:spLocks noGrp="1"/>
          </p:cNvSpPr>
          <p:nvPr>
            <p:ph type="subTitle" idx="3"/>
          </p:nvPr>
        </p:nvSpPr>
        <p:spPr>
          <a:xfrm>
            <a:off x="4818379" y="2902667"/>
            <a:ext cx="3101400" cy="148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7" name="Google Shape;47;p11"/>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038734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mp; 2 columns slide 1">
  <p:cSld name="Title &amp; 2 columns slide 1">
    <p:bg>
      <p:bgPr>
        <a:solidFill>
          <a:srgbClr val="FFFFFF"/>
        </a:solidFill>
        <a:effectLst/>
      </p:bgPr>
    </p:bg>
    <p:spTree>
      <p:nvGrpSpPr>
        <p:cNvPr id="1" name="Shape 48"/>
        <p:cNvGrpSpPr/>
        <p:nvPr/>
      </p:nvGrpSpPr>
      <p:grpSpPr>
        <a:xfrm>
          <a:off x="0" y="0"/>
          <a:ext cx="0" cy="0"/>
          <a:chOff x="0" y="0"/>
          <a:chExt cx="0" cy="0"/>
        </a:xfrm>
      </p:grpSpPr>
      <p:sp>
        <p:nvSpPr>
          <p:cNvPr id="49" name="Google Shape;49;p12"/>
          <p:cNvSpPr txBox="1">
            <a:spLocks noGrp="1"/>
          </p:cNvSpPr>
          <p:nvPr>
            <p:ph type="ctrTitle"/>
          </p:nvPr>
        </p:nvSpPr>
        <p:spPr>
          <a:xfrm>
            <a:off x="111322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0" name="Google Shape;50;p12"/>
          <p:cNvSpPr txBox="1">
            <a:spLocks noGrp="1"/>
          </p:cNvSpPr>
          <p:nvPr>
            <p:ph type="subTitle" idx="1"/>
          </p:nvPr>
        </p:nvSpPr>
        <p:spPr>
          <a:xfrm>
            <a:off x="114727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1" name="Google Shape;51;p12"/>
          <p:cNvSpPr txBox="1">
            <a:spLocks noGrp="1"/>
          </p:cNvSpPr>
          <p:nvPr>
            <p:ph type="ctrTitle" idx="2"/>
          </p:nvPr>
        </p:nvSpPr>
        <p:spPr>
          <a:xfrm>
            <a:off x="4818378" y="2868100"/>
            <a:ext cx="3169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2" name="Google Shape;52;p12"/>
          <p:cNvSpPr txBox="1">
            <a:spLocks noGrp="1"/>
          </p:cNvSpPr>
          <p:nvPr>
            <p:ph type="subTitle" idx="3"/>
          </p:nvPr>
        </p:nvSpPr>
        <p:spPr>
          <a:xfrm>
            <a:off x="4852428" y="3675367"/>
            <a:ext cx="31014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3" name="Google Shape;53;p12"/>
          <p:cNvSpPr txBox="1">
            <a:spLocks noGrp="1"/>
          </p:cNvSpPr>
          <p:nvPr>
            <p:ph type="title" idx="4"/>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1537968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mp; 3 columns slide">
  <p:cSld name="Title &amp; 3 columns slide">
    <p:bg>
      <p:bgPr>
        <a:solidFill>
          <a:srgbClr val="FFFFFF"/>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1850" y="1236100"/>
            <a:ext cx="9144000" cy="6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6" name="Google Shape;56;p13"/>
          <p:cNvSpPr txBox="1">
            <a:spLocks noGrp="1"/>
          </p:cNvSpPr>
          <p:nvPr>
            <p:ph type="ctrTitle" idx="2"/>
          </p:nvPr>
        </p:nvSpPr>
        <p:spPr>
          <a:xfrm>
            <a:off x="11053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7" name="Google Shape;57;p13"/>
          <p:cNvSpPr txBox="1">
            <a:spLocks noGrp="1"/>
          </p:cNvSpPr>
          <p:nvPr>
            <p:ph type="subTitle" idx="1"/>
          </p:nvPr>
        </p:nvSpPr>
        <p:spPr>
          <a:xfrm>
            <a:off x="11053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8" name="Google Shape;58;p13"/>
          <p:cNvSpPr txBox="1">
            <a:spLocks noGrp="1"/>
          </p:cNvSpPr>
          <p:nvPr>
            <p:ph type="ctrTitle" idx="3"/>
          </p:nvPr>
        </p:nvSpPr>
        <p:spPr>
          <a:xfrm>
            <a:off x="35152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59" name="Google Shape;59;p13"/>
          <p:cNvSpPr txBox="1">
            <a:spLocks noGrp="1"/>
          </p:cNvSpPr>
          <p:nvPr>
            <p:ph type="subTitle" idx="4"/>
          </p:nvPr>
        </p:nvSpPr>
        <p:spPr>
          <a:xfrm>
            <a:off x="35152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0" name="Google Shape;60;p13"/>
          <p:cNvSpPr txBox="1">
            <a:spLocks noGrp="1"/>
          </p:cNvSpPr>
          <p:nvPr>
            <p:ph type="ctrTitle" idx="5"/>
          </p:nvPr>
        </p:nvSpPr>
        <p:spPr>
          <a:xfrm>
            <a:off x="5925151" y="2749900"/>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800"/>
              <a:buNone/>
              <a:defRPr sz="18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1" name="Google Shape;61;p13"/>
          <p:cNvSpPr txBox="1">
            <a:spLocks noGrp="1"/>
          </p:cNvSpPr>
          <p:nvPr>
            <p:ph type="subTitle" idx="6"/>
          </p:nvPr>
        </p:nvSpPr>
        <p:spPr>
          <a:xfrm>
            <a:off x="5925154" y="3557167"/>
            <a:ext cx="21135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134540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Content 1 1">
  <p:cSld name="Main Content 1 1">
    <p:bg>
      <p:bgPr>
        <a:solidFill>
          <a:srgbClr val="FFFFFF"/>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Tree>
    <p:extLst>
      <p:ext uri="{BB962C8B-B14F-4D97-AF65-F5344CB8AC3E}">
        <p14:creationId xmlns:p14="http://schemas.microsoft.com/office/powerpoint/2010/main" val="1936339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mp; 6 columns slide">
  <p:cSld name="Title &amp; 6 columns slide">
    <p:bg>
      <p:bgPr>
        <a:solidFill>
          <a:srgbClr val="FFFFFF"/>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11053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4" name="Google Shape;64;p14"/>
          <p:cNvSpPr txBox="1">
            <a:spLocks noGrp="1"/>
          </p:cNvSpPr>
          <p:nvPr>
            <p:ph type="subTitle" idx="1"/>
          </p:nvPr>
        </p:nvSpPr>
        <p:spPr>
          <a:xfrm>
            <a:off x="980600" y="4494733"/>
            <a:ext cx="23631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5" name="Google Shape;65;p14"/>
          <p:cNvSpPr txBox="1">
            <a:spLocks noGrp="1"/>
          </p:cNvSpPr>
          <p:nvPr>
            <p:ph type="ctrTitle" idx="2"/>
          </p:nvPr>
        </p:nvSpPr>
        <p:spPr>
          <a:xfrm>
            <a:off x="34846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6" name="Google Shape;66;p14"/>
          <p:cNvSpPr txBox="1">
            <a:spLocks noGrp="1"/>
          </p:cNvSpPr>
          <p:nvPr>
            <p:ph type="subTitle" idx="3"/>
          </p:nvPr>
        </p:nvSpPr>
        <p:spPr>
          <a:xfrm>
            <a:off x="3419975" y="4494733"/>
            <a:ext cx="22428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7" name="Google Shape;67;p14"/>
          <p:cNvSpPr txBox="1">
            <a:spLocks noGrp="1"/>
          </p:cNvSpPr>
          <p:nvPr>
            <p:ph type="ctrTitle" idx="4"/>
          </p:nvPr>
        </p:nvSpPr>
        <p:spPr>
          <a:xfrm>
            <a:off x="5880251" y="36874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68" name="Google Shape;68;p14"/>
          <p:cNvSpPr txBox="1">
            <a:spLocks noGrp="1"/>
          </p:cNvSpPr>
          <p:nvPr>
            <p:ph type="subTitle" idx="5"/>
          </p:nvPr>
        </p:nvSpPr>
        <p:spPr>
          <a:xfrm>
            <a:off x="5880250" y="4494733"/>
            <a:ext cx="21135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69" name="Google Shape;69;p14"/>
          <p:cNvSpPr txBox="1">
            <a:spLocks noGrp="1"/>
          </p:cNvSpPr>
          <p:nvPr>
            <p:ph type="title" idx="6"/>
          </p:nvPr>
        </p:nvSpPr>
        <p:spPr>
          <a:xfrm>
            <a:off x="773850" y="850767"/>
            <a:ext cx="76725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2200" b="1"/>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0" name="Google Shape;70;p14"/>
          <p:cNvSpPr txBox="1">
            <a:spLocks noGrp="1"/>
          </p:cNvSpPr>
          <p:nvPr>
            <p:ph type="ctrTitle" idx="7"/>
          </p:nvPr>
        </p:nvSpPr>
        <p:spPr>
          <a:xfrm>
            <a:off x="11053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1" name="Google Shape;71;p14"/>
          <p:cNvSpPr txBox="1">
            <a:spLocks noGrp="1"/>
          </p:cNvSpPr>
          <p:nvPr>
            <p:ph type="subTitle" idx="8"/>
          </p:nvPr>
        </p:nvSpPr>
        <p:spPr>
          <a:xfrm>
            <a:off x="107315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2" name="Google Shape;72;p14"/>
          <p:cNvSpPr txBox="1">
            <a:spLocks noGrp="1"/>
          </p:cNvSpPr>
          <p:nvPr>
            <p:ph type="ctrTitle" idx="9"/>
          </p:nvPr>
        </p:nvSpPr>
        <p:spPr>
          <a:xfrm>
            <a:off x="34846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3" name="Google Shape;73;p14"/>
          <p:cNvSpPr txBox="1">
            <a:spLocks noGrp="1"/>
          </p:cNvSpPr>
          <p:nvPr>
            <p:ph type="subTitle" idx="13"/>
          </p:nvPr>
        </p:nvSpPr>
        <p:spPr>
          <a:xfrm>
            <a:off x="3452400" y="2722433"/>
            <a:ext cx="21780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74" name="Google Shape;74;p14"/>
          <p:cNvSpPr txBox="1">
            <a:spLocks noGrp="1"/>
          </p:cNvSpPr>
          <p:nvPr>
            <p:ph type="ctrTitle" idx="14"/>
          </p:nvPr>
        </p:nvSpPr>
        <p:spPr>
          <a:xfrm>
            <a:off x="5880251" y="1915167"/>
            <a:ext cx="2113500" cy="859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666666"/>
              </a:buClr>
              <a:buSzPts val="1400"/>
              <a:buNone/>
              <a:defRPr sz="1400">
                <a:solidFill>
                  <a:srgbClr val="666666"/>
                </a:solidFill>
              </a:defRPr>
            </a:lvl1pPr>
            <a:lvl2pPr lvl="1" algn="ctr" rtl="0">
              <a:spcBef>
                <a:spcPts val="0"/>
              </a:spcBef>
              <a:spcAft>
                <a:spcPts val="0"/>
              </a:spcAft>
              <a:buClr>
                <a:srgbClr val="666666"/>
              </a:buClr>
              <a:buSzPts val="1600"/>
              <a:buNone/>
              <a:defRPr sz="1600">
                <a:solidFill>
                  <a:srgbClr val="666666"/>
                </a:solidFill>
              </a:defRPr>
            </a:lvl2pPr>
            <a:lvl3pPr lvl="2" algn="ctr" rtl="0">
              <a:spcBef>
                <a:spcPts val="0"/>
              </a:spcBef>
              <a:spcAft>
                <a:spcPts val="0"/>
              </a:spcAft>
              <a:buClr>
                <a:srgbClr val="666666"/>
              </a:buClr>
              <a:buSzPts val="1600"/>
              <a:buNone/>
              <a:defRPr sz="1600">
                <a:solidFill>
                  <a:srgbClr val="666666"/>
                </a:solidFill>
              </a:defRPr>
            </a:lvl3pPr>
            <a:lvl4pPr lvl="3" algn="ctr" rtl="0">
              <a:spcBef>
                <a:spcPts val="0"/>
              </a:spcBef>
              <a:spcAft>
                <a:spcPts val="0"/>
              </a:spcAft>
              <a:buClr>
                <a:srgbClr val="666666"/>
              </a:buClr>
              <a:buSzPts val="1600"/>
              <a:buNone/>
              <a:defRPr sz="1600">
                <a:solidFill>
                  <a:srgbClr val="666666"/>
                </a:solidFill>
              </a:defRPr>
            </a:lvl4pPr>
            <a:lvl5pPr lvl="4" algn="ctr" rtl="0">
              <a:spcBef>
                <a:spcPts val="0"/>
              </a:spcBef>
              <a:spcAft>
                <a:spcPts val="0"/>
              </a:spcAft>
              <a:buClr>
                <a:srgbClr val="666666"/>
              </a:buClr>
              <a:buSzPts val="1600"/>
              <a:buNone/>
              <a:defRPr sz="1600">
                <a:solidFill>
                  <a:srgbClr val="666666"/>
                </a:solidFill>
              </a:defRPr>
            </a:lvl5pPr>
            <a:lvl6pPr lvl="5" algn="ctr" rtl="0">
              <a:spcBef>
                <a:spcPts val="0"/>
              </a:spcBef>
              <a:spcAft>
                <a:spcPts val="0"/>
              </a:spcAft>
              <a:buClr>
                <a:srgbClr val="666666"/>
              </a:buClr>
              <a:buSzPts val="1600"/>
              <a:buNone/>
              <a:defRPr sz="1600">
                <a:solidFill>
                  <a:srgbClr val="666666"/>
                </a:solidFill>
              </a:defRPr>
            </a:lvl6pPr>
            <a:lvl7pPr lvl="6" algn="ctr" rtl="0">
              <a:spcBef>
                <a:spcPts val="0"/>
              </a:spcBef>
              <a:spcAft>
                <a:spcPts val="0"/>
              </a:spcAft>
              <a:buClr>
                <a:srgbClr val="666666"/>
              </a:buClr>
              <a:buSzPts val="1600"/>
              <a:buNone/>
              <a:defRPr sz="1600">
                <a:solidFill>
                  <a:srgbClr val="666666"/>
                </a:solidFill>
              </a:defRPr>
            </a:lvl7pPr>
            <a:lvl8pPr lvl="7" algn="ctr" rtl="0">
              <a:spcBef>
                <a:spcPts val="0"/>
              </a:spcBef>
              <a:spcAft>
                <a:spcPts val="0"/>
              </a:spcAft>
              <a:buClr>
                <a:srgbClr val="666666"/>
              </a:buClr>
              <a:buSzPts val="1600"/>
              <a:buNone/>
              <a:defRPr sz="1600">
                <a:solidFill>
                  <a:srgbClr val="666666"/>
                </a:solidFill>
              </a:defRPr>
            </a:lvl8pPr>
            <a:lvl9pPr lvl="8" algn="ctr" rtl="0">
              <a:spcBef>
                <a:spcPts val="0"/>
              </a:spcBef>
              <a:spcAft>
                <a:spcPts val="0"/>
              </a:spcAft>
              <a:buClr>
                <a:srgbClr val="666666"/>
              </a:buClr>
              <a:buSzPts val="1600"/>
              <a:buNone/>
              <a:defRPr sz="1600">
                <a:solidFill>
                  <a:srgbClr val="666666"/>
                </a:solidFill>
              </a:defRPr>
            </a:lvl9pPr>
          </a:lstStyle>
          <a:p>
            <a:endParaRPr/>
          </a:p>
        </p:txBody>
      </p:sp>
      <p:sp>
        <p:nvSpPr>
          <p:cNvPr id="75" name="Google Shape;75;p14"/>
          <p:cNvSpPr txBox="1">
            <a:spLocks noGrp="1"/>
          </p:cNvSpPr>
          <p:nvPr>
            <p:ph type="subTitle" idx="15"/>
          </p:nvPr>
        </p:nvSpPr>
        <p:spPr>
          <a:xfrm>
            <a:off x="5831650" y="2722433"/>
            <a:ext cx="22107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Tree>
    <p:extLst>
      <p:ext uri="{BB962C8B-B14F-4D97-AF65-F5344CB8AC3E}">
        <p14:creationId xmlns:p14="http://schemas.microsoft.com/office/powerpoint/2010/main" val="17961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text &amp; some text slide">
  <p:cSld name="BIG text &amp; some text slide">
    <p:bg>
      <p:bgPr>
        <a:solidFill>
          <a:srgbClr val="FFFFFF"/>
        </a:solidFill>
        <a:effectLst/>
      </p:bgPr>
    </p:bg>
    <p:spTree>
      <p:nvGrpSpPr>
        <p:cNvPr id="1" name="Shape 76"/>
        <p:cNvGrpSpPr/>
        <p:nvPr/>
      </p:nvGrpSpPr>
      <p:grpSpPr>
        <a:xfrm>
          <a:off x="0" y="0"/>
          <a:ext cx="0" cy="0"/>
          <a:chOff x="0" y="0"/>
          <a:chExt cx="0" cy="0"/>
        </a:xfrm>
      </p:grpSpPr>
      <p:sp>
        <p:nvSpPr>
          <p:cNvPr id="77" name="Google Shape;77;p15"/>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78" name="Google Shape;78;p15"/>
          <p:cNvSpPr txBox="1">
            <a:spLocks noGrp="1"/>
          </p:cNvSpPr>
          <p:nvPr>
            <p:ph type="title"/>
          </p:nvPr>
        </p:nvSpPr>
        <p:spPr>
          <a:xfrm>
            <a:off x="0" y="3288533"/>
            <a:ext cx="9144000" cy="6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endParaRPr/>
          </a:p>
        </p:txBody>
      </p:sp>
    </p:spTree>
    <p:extLst>
      <p:ext uri="{BB962C8B-B14F-4D97-AF65-F5344CB8AC3E}">
        <p14:creationId xmlns:p14="http://schemas.microsoft.com/office/powerpoint/2010/main" val="1655814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amp; some text slide 2">
  <p:cSld name="BIG number &amp; some text slide 2">
    <p:bg>
      <p:bgPr>
        <a:solidFill>
          <a:srgbClr val="FFFFFF"/>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title" hasCustomPrompt="1"/>
          </p:nvPr>
        </p:nvSpPr>
        <p:spPr>
          <a:xfrm>
            <a:off x="742950" y="1650800"/>
            <a:ext cx="7729500" cy="261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1" name="Google Shape;81;p16"/>
          <p:cNvSpPr txBox="1">
            <a:spLocks noGrp="1"/>
          </p:cNvSpPr>
          <p:nvPr>
            <p:ph type="subTitle" idx="1"/>
          </p:nvPr>
        </p:nvSpPr>
        <p:spPr>
          <a:xfrm>
            <a:off x="2433300" y="4020433"/>
            <a:ext cx="4277400" cy="8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extLst>
      <p:ext uri="{BB962C8B-B14F-4D97-AF65-F5344CB8AC3E}">
        <p14:creationId xmlns:p14="http://schemas.microsoft.com/office/powerpoint/2010/main" val="3478466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mp; some text slide 1">
  <p:cSld name="Numbers &amp; some text slide 1">
    <p:bg>
      <p:bgPr>
        <a:solidFill>
          <a:srgbClr val="FFFFFF"/>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hasCustomPrompt="1"/>
          </p:nvPr>
        </p:nvSpPr>
        <p:spPr>
          <a:xfrm>
            <a:off x="742950" y="1110133"/>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4" name="Google Shape;84;p17"/>
          <p:cNvSpPr txBox="1">
            <a:spLocks noGrp="1"/>
          </p:cNvSpPr>
          <p:nvPr>
            <p:ph type="subTitle" idx="1"/>
          </p:nvPr>
        </p:nvSpPr>
        <p:spPr>
          <a:xfrm>
            <a:off x="1667075" y="1959333"/>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5" name="Google Shape;85;p17"/>
          <p:cNvSpPr txBox="1">
            <a:spLocks noGrp="1"/>
          </p:cNvSpPr>
          <p:nvPr>
            <p:ph type="title" idx="2" hasCustomPrompt="1"/>
          </p:nvPr>
        </p:nvSpPr>
        <p:spPr>
          <a:xfrm>
            <a:off x="742950" y="2608000"/>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6" name="Google Shape;86;p17"/>
          <p:cNvSpPr txBox="1">
            <a:spLocks noGrp="1"/>
          </p:cNvSpPr>
          <p:nvPr>
            <p:ph type="subTitle" idx="3"/>
          </p:nvPr>
        </p:nvSpPr>
        <p:spPr>
          <a:xfrm>
            <a:off x="1667075" y="3457200"/>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87" name="Google Shape;87;p17"/>
          <p:cNvSpPr txBox="1">
            <a:spLocks noGrp="1"/>
          </p:cNvSpPr>
          <p:nvPr>
            <p:ph type="title" idx="4" hasCustomPrompt="1"/>
          </p:nvPr>
        </p:nvSpPr>
        <p:spPr>
          <a:xfrm>
            <a:off x="742950" y="4105867"/>
            <a:ext cx="7729500" cy="118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b="1"/>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8" name="Google Shape;88;p17"/>
          <p:cNvSpPr txBox="1">
            <a:spLocks noGrp="1"/>
          </p:cNvSpPr>
          <p:nvPr>
            <p:ph type="subTitle" idx="5"/>
          </p:nvPr>
        </p:nvSpPr>
        <p:spPr>
          <a:xfrm>
            <a:off x="1667075" y="4955067"/>
            <a:ext cx="5809800" cy="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200">
                <a:solidFill>
                  <a:srgbClr val="FFFFFF"/>
                </a:solidFill>
              </a:defRPr>
            </a:lvl1pPr>
            <a:lvl2pPr lvl="1" algn="ctr" rtl="0">
              <a:lnSpc>
                <a:spcPct val="100000"/>
              </a:lnSpc>
              <a:spcBef>
                <a:spcPts val="0"/>
              </a:spcBef>
              <a:spcAft>
                <a:spcPts val="0"/>
              </a:spcAft>
              <a:buClr>
                <a:srgbClr val="FFFFFF"/>
              </a:buClr>
              <a:buSzPts val="1400"/>
              <a:buNone/>
              <a:defRPr>
                <a:solidFill>
                  <a:srgbClr val="FFFFFF"/>
                </a:solidFill>
              </a:defRPr>
            </a:lvl2pPr>
            <a:lvl3pPr lvl="2" algn="ctr" rtl="0">
              <a:lnSpc>
                <a:spcPct val="100000"/>
              </a:lnSpc>
              <a:spcBef>
                <a:spcPts val="0"/>
              </a:spcBef>
              <a:spcAft>
                <a:spcPts val="0"/>
              </a:spcAft>
              <a:buClr>
                <a:srgbClr val="FFFFFF"/>
              </a:buClr>
              <a:buSzPts val="1400"/>
              <a:buNone/>
              <a:defRPr sz="1400">
                <a:solidFill>
                  <a:srgbClr val="FFFFFF"/>
                </a:solidFill>
              </a:defRPr>
            </a:lvl3pPr>
            <a:lvl4pPr lvl="3" algn="ctr" rtl="0">
              <a:lnSpc>
                <a:spcPct val="100000"/>
              </a:lnSpc>
              <a:spcBef>
                <a:spcPts val="0"/>
              </a:spcBef>
              <a:spcAft>
                <a:spcPts val="0"/>
              </a:spcAft>
              <a:buClr>
                <a:srgbClr val="FFFFFF"/>
              </a:buClr>
              <a:buSzPts val="1400"/>
              <a:buNone/>
              <a:defRPr sz="1400">
                <a:solidFill>
                  <a:srgbClr val="FFFFFF"/>
                </a:solidFill>
              </a:defRPr>
            </a:lvl4pPr>
            <a:lvl5pPr lvl="4" algn="ctr" rtl="0">
              <a:lnSpc>
                <a:spcPct val="100000"/>
              </a:lnSpc>
              <a:spcBef>
                <a:spcPts val="0"/>
              </a:spcBef>
              <a:spcAft>
                <a:spcPts val="0"/>
              </a:spcAft>
              <a:buClr>
                <a:srgbClr val="FFFFFF"/>
              </a:buClr>
              <a:buSzPts val="1400"/>
              <a:buNone/>
              <a:defRPr sz="1400">
                <a:solidFill>
                  <a:srgbClr val="FFFFFF"/>
                </a:solidFill>
              </a:defRPr>
            </a:lvl5pPr>
            <a:lvl6pPr lvl="5" algn="ctr" rtl="0">
              <a:lnSpc>
                <a:spcPct val="100000"/>
              </a:lnSpc>
              <a:spcBef>
                <a:spcPts val="0"/>
              </a:spcBef>
              <a:spcAft>
                <a:spcPts val="0"/>
              </a:spcAft>
              <a:buClr>
                <a:srgbClr val="FFFFFF"/>
              </a:buClr>
              <a:buSzPts val="1400"/>
              <a:buNone/>
              <a:defRPr sz="1400">
                <a:solidFill>
                  <a:srgbClr val="FFFFFF"/>
                </a:solidFill>
              </a:defRPr>
            </a:lvl6pPr>
            <a:lvl7pPr lvl="6" algn="ctr" rtl="0">
              <a:lnSpc>
                <a:spcPct val="100000"/>
              </a:lnSpc>
              <a:spcBef>
                <a:spcPts val="0"/>
              </a:spcBef>
              <a:spcAft>
                <a:spcPts val="0"/>
              </a:spcAft>
              <a:buClr>
                <a:srgbClr val="FFFFFF"/>
              </a:buClr>
              <a:buSzPts val="1400"/>
              <a:buNone/>
              <a:defRPr sz="1400">
                <a:solidFill>
                  <a:srgbClr val="FFFFFF"/>
                </a:solidFill>
              </a:defRPr>
            </a:lvl7pPr>
            <a:lvl8pPr lvl="7" algn="ctr" rtl="0">
              <a:lnSpc>
                <a:spcPct val="100000"/>
              </a:lnSpc>
              <a:spcBef>
                <a:spcPts val="0"/>
              </a:spcBef>
              <a:spcAft>
                <a:spcPts val="0"/>
              </a:spcAft>
              <a:buClr>
                <a:srgbClr val="FFFFFF"/>
              </a:buClr>
              <a:buSzPts val="1400"/>
              <a:buNone/>
              <a:defRPr sz="1400">
                <a:solidFill>
                  <a:srgbClr val="FFFFFF"/>
                </a:solidFill>
              </a:defRPr>
            </a:lvl8pPr>
            <a:lvl9pPr lvl="8" algn="ctr" rtl="0">
              <a:lnSpc>
                <a:spcPct val="100000"/>
              </a:lnSpc>
              <a:spcBef>
                <a:spcPts val="0"/>
              </a:spcBef>
              <a:spcAft>
                <a:spcPts val="0"/>
              </a:spcAft>
              <a:buClr>
                <a:srgbClr val="FFFFFF"/>
              </a:buClr>
              <a:buSzPts val="1400"/>
              <a:buNone/>
              <a:defRPr sz="1400">
                <a:solidFill>
                  <a:srgbClr val="FFFFFF"/>
                </a:solidFill>
              </a:defRPr>
            </a:lvl9pPr>
          </a:lstStyle>
          <a:p>
            <a:endParaRPr/>
          </a:p>
        </p:txBody>
      </p:sp>
    </p:spTree>
    <p:extLst>
      <p:ext uri="{BB962C8B-B14F-4D97-AF65-F5344CB8AC3E}">
        <p14:creationId xmlns:p14="http://schemas.microsoft.com/office/powerpoint/2010/main" val="32500254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White frame">
  <p:cSld name="White frame">
    <p:bg>
      <p:bgPr>
        <a:solidFill>
          <a:srgbClr val="FFFFFF"/>
        </a:solidFill>
        <a:effectLst/>
      </p:bgPr>
    </p:bg>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1274620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quare with title and text">
  <p:cSld name="Square with title and text">
    <p:bg>
      <p:bgPr>
        <a:solidFill>
          <a:srgbClr val="FFFFFF"/>
        </a:solidFill>
        <a:effectLst/>
      </p:bgPr>
    </p:bg>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737850" y="1307013"/>
            <a:ext cx="3571500" cy="770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b="1"/>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93" name="Google Shape;93;p20"/>
          <p:cNvSpPr txBox="1">
            <a:spLocks noGrp="1"/>
          </p:cNvSpPr>
          <p:nvPr>
            <p:ph type="subTitle" idx="1"/>
          </p:nvPr>
        </p:nvSpPr>
        <p:spPr>
          <a:xfrm>
            <a:off x="737850" y="3015333"/>
            <a:ext cx="3606600" cy="2589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800405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subtitle with cyan frame">
  <p:cSld name="Title and subtitle with cyan frame">
    <p:bg>
      <p:bgPr>
        <a:solidFill>
          <a:srgbClr val="FFFFFF"/>
        </a:solid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626079" y="1307013"/>
            <a:ext cx="3571500" cy="770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96" name="Google Shape;96;p21"/>
          <p:cNvSpPr txBox="1">
            <a:spLocks noGrp="1"/>
          </p:cNvSpPr>
          <p:nvPr>
            <p:ph type="subTitle" idx="1"/>
          </p:nvPr>
        </p:nvSpPr>
        <p:spPr>
          <a:xfrm>
            <a:off x="626079"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1"/>
          <p:cNvSpPr txBox="1">
            <a:spLocks noGrp="1"/>
          </p:cNvSpPr>
          <p:nvPr>
            <p:ph type="subTitle" idx="2"/>
          </p:nvPr>
        </p:nvSpPr>
        <p:spPr>
          <a:xfrm>
            <a:off x="5079304" y="3015333"/>
            <a:ext cx="36066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311278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yan frame 1">
  <p:cSld name="Cyan frame 1">
    <p:bg>
      <p:bgPr>
        <a:solidFill>
          <a:srgbClr val="FFFFFF"/>
        </a:solidFill>
        <a:effectLst/>
      </p:bgPr>
    </p:bg>
    <p:spTree>
      <p:nvGrpSpPr>
        <p:cNvPr id="1" name="Shape 98"/>
        <p:cNvGrpSpPr/>
        <p:nvPr/>
      </p:nvGrpSpPr>
      <p:grpSpPr>
        <a:xfrm>
          <a:off x="0" y="0"/>
          <a:ext cx="0" cy="0"/>
          <a:chOff x="0" y="0"/>
          <a:chExt cx="0" cy="0"/>
        </a:xfrm>
      </p:grpSpPr>
    </p:spTree>
    <p:extLst>
      <p:ext uri="{BB962C8B-B14F-4D97-AF65-F5344CB8AC3E}">
        <p14:creationId xmlns:p14="http://schemas.microsoft.com/office/powerpoint/2010/main" val="2375110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yan with title and text ">
  <p:cSld name="Cyan with title and text ">
    <p:spTree>
      <p:nvGrpSpPr>
        <p:cNvPr id="1" name="Shape 99"/>
        <p:cNvGrpSpPr/>
        <p:nvPr/>
      </p:nvGrpSpPr>
      <p:grpSpPr>
        <a:xfrm>
          <a:off x="0" y="0"/>
          <a:ext cx="0" cy="0"/>
          <a:chOff x="0" y="0"/>
          <a:chExt cx="0" cy="0"/>
        </a:xfrm>
      </p:grpSpPr>
      <p:sp>
        <p:nvSpPr>
          <p:cNvPr id="100" name="Google Shape;100;p23"/>
          <p:cNvSpPr txBox="1">
            <a:spLocks noGrp="1"/>
          </p:cNvSpPr>
          <p:nvPr>
            <p:ph type="title"/>
          </p:nvPr>
        </p:nvSpPr>
        <p:spPr>
          <a:xfrm>
            <a:off x="4696275" y="23006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01" name="Google Shape;101;p23"/>
          <p:cNvSpPr txBox="1">
            <a:spLocks noGrp="1"/>
          </p:cNvSpPr>
          <p:nvPr>
            <p:ph type="subTitle" idx="1"/>
          </p:nvPr>
        </p:nvSpPr>
        <p:spPr>
          <a:xfrm>
            <a:off x="4696275" y="3786600"/>
            <a:ext cx="27702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666666"/>
                </a:solidFill>
              </a:defRPr>
            </a:lvl1pPr>
            <a:lvl2pPr lvl="1" rtl="0">
              <a:spcBef>
                <a:spcPts val="0"/>
              </a:spcBef>
              <a:spcAft>
                <a:spcPts val="0"/>
              </a:spcAft>
              <a:buNone/>
              <a:defRPr>
                <a:solidFill>
                  <a:srgbClr val="666666"/>
                </a:solidFill>
              </a:defRPr>
            </a:lvl2pPr>
            <a:lvl3pPr lvl="2" rtl="0">
              <a:spcBef>
                <a:spcPts val="0"/>
              </a:spcBef>
              <a:spcAft>
                <a:spcPts val="0"/>
              </a:spcAft>
              <a:buNone/>
              <a:defRPr>
                <a:solidFill>
                  <a:srgbClr val="666666"/>
                </a:solidFill>
              </a:defRPr>
            </a:lvl3pPr>
            <a:lvl4pPr lvl="3" rtl="0">
              <a:spcBef>
                <a:spcPts val="0"/>
              </a:spcBef>
              <a:spcAft>
                <a:spcPts val="0"/>
              </a:spcAft>
              <a:buNone/>
              <a:defRPr>
                <a:solidFill>
                  <a:srgbClr val="666666"/>
                </a:solidFill>
              </a:defRPr>
            </a:lvl4pPr>
            <a:lvl5pPr lvl="4" rtl="0">
              <a:spcBef>
                <a:spcPts val="0"/>
              </a:spcBef>
              <a:spcAft>
                <a:spcPts val="0"/>
              </a:spcAft>
              <a:buNone/>
              <a:defRPr>
                <a:solidFill>
                  <a:srgbClr val="666666"/>
                </a:solidFill>
              </a:defRPr>
            </a:lvl5pPr>
            <a:lvl6pPr lvl="5" rtl="0">
              <a:spcBef>
                <a:spcPts val="0"/>
              </a:spcBef>
              <a:spcAft>
                <a:spcPts val="0"/>
              </a:spcAft>
              <a:buNone/>
              <a:defRPr>
                <a:solidFill>
                  <a:srgbClr val="666666"/>
                </a:solidFill>
              </a:defRPr>
            </a:lvl6pPr>
            <a:lvl7pPr lvl="6" rtl="0">
              <a:spcBef>
                <a:spcPts val="0"/>
              </a:spcBef>
              <a:spcAft>
                <a:spcPts val="0"/>
              </a:spcAft>
              <a:buNone/>
              <a:defRPr>
                <a:solidFill>
                  <a:srgbClr val="666666"/>
                </a:solidFill>
              </a:defRPr>
            </a:lvl7pPr>
            <a:lvl8pPr lvl="7" rtl="0">
              <a:spcBef>
                <a:spcPts val="0"/>
              </a:spcBef>
              <a:spcAft>
                <a:spcPts val="0"/>
              </a:spcAft>
              <a:buNone/>
              <a:defRPr>
                <a:solidFill>
                  <a:srgbClr val="666666"/>
                </a:solidFill>
              </a:defRPr>
            </a:lvl8pPr>
            <a:lvl9pPr lvl="8" rtl="0">
              <a:spcBef>
                <a:spcPts val="0"/>
              </a:spcBef>
              <a:spcAft>
                <a:spcPts val="0"/>
              </a:spcAft>
              <a:buNone/>
              <a:defRPr>
                <a:solidFill>
                  <a:srgbClr val="666666"/>
                </a:solidFill>
              </a:defRPr>
            </a:lvl9pPr>
          </a:lstStyle>
          <a:p>
            <a:endParaRPr/>
          </a:p>
        </p:txBody>
      </p:sp>
    </p:spTree>
    <p:extLst>
      <p:ext uri="{BB962C8B-B14F-4D97-AF65-F5344CB8AC3E}">
        <p14:creationId xmlns:p14="http://schemas.microsoft.com/office/powerpoint/2010/main" val="37022930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yan with title and text  1">
  <p:cSld name="Cyan with title and text  1">
    <p:spTree>
      <p:nvGrpSpPr>
        <p:cNvPr id="1" name="Shape 102"/>
        <p:cNvGrpSpPr/>
        <p:nvPr/>
      </p:nvGrpSpPr>
      <p:grpSpPr>
        <a:xfrm>
          <a:off x="0" y="0"/>
          <a:ext cx="0" cy="0"/>
          <a:chOff x="0" y="0"/>
          <a:chExt cx="0" cy="0"/>
        </a:xfrm>
      </p:grpSpPr>
      <p:sp>
        <p:nvSpPr>
          <p:cNvPr id="103" name="Google Shape;103;p24"/>
          <p:cNvSpPr txBox="1">
            <a:spLocks noGrp="1"/>
          </p:cNvSpPr>
          <p:nvPr>
            <p:ph type="title"/>
          </p:nvPr>
        </p:nvSpPr>
        <p:spPr>
          <a:xfrm>
            <a:off x="1630100" y="2300600"/>
            <a:ext cx="3055500" cy="14859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400"/>
              <a:buNone/>
              <a:defRPr b="1"/>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104" name="Google Shape;104;p24"/>
          <p:cNvSpPr txBox="1">
            <a:spLocks noGrp="1"/>
          </p:cNvSpPr>
          <p:nvPr>
            <p:ph type="subTitle" idx="1"/>
          </p:nvPr>
        </p:nvSpPr>
        <p:spPr>
          <a:xfrm>
            <a:off x="1915400" y="3786600"/>
            <a:ext cx="2770200" cy="77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rgbClr val="666666"/>
                </a:solidFill>
              </a:defRPr>
            </a:lvl1pPr>
            <a:lvl2pPr lvl="1" algn="r" rtl="0">
              <a:spcBef>
                <a:spcPts val="0"/>
              </a:spcBef>
              <a:spcAft>
                <a:spcPts val="0"/>
              </a:spcAft>
              <a:buNone/>
              <a:defRPr>
                <a:solidFill>
                  <a:srgbClr val="666666"/>
                </a:solidFill>
              </a:defRPr>
            </a:lvl2pPr>
            <a:lvl3pPr lvl="2" algn="r" rtl="0">
              <a:spcBef>
                <a:spcPts val="0"/>
              </a:spcBef>
              <a:spcAft>
                <a:spcPts val="0"/>
              </a:spcAft>
              <a:buNone/>
              <a:defRPr>
                <a:solidFill>
                  <a:srgbClr val="666666"/>
                </a:solidFill>
              </a:defRPr>
            </a:lvl3pPr>
            <a:lvl4pPr lvl="3" algn="r" rtl="0">
              <a:spcBef>
                <a:spcPts val="0"/>
              </a:spcBef>
              <a:spcAft>
                <a:spcPts val="0"/>
              </a:spcAft>
              <a:buNone/>
              <a:defRPr>
                <a:solidFill>
                  <a:srgbClr val="666666"/>
                </a:solidFill>
              </a:defRPr>
            </a:lvl4pPr>
            <a:lvl5pPr lvl="4" algn="r" rtl="0">
              <a:spcBef>
                <a:spcPts val="0"/>
              </a:spcBef>
              <a:spcAft>
                <a:spcPts val="0"/>
              </a:spcAft>
              <a:buNone/>
              <a:defRPr>
                <a:solidFill>
                  <a:srgbClr val="666666"/>
                </a:solidFill>
              </a:defRPr>
            </a:lvl5pPr>
            <a:lvl6pPr lvl="5" algn="r" rtl="0">
              <a:spcBef>
                <a:spcPts val="0"/>
              </a:spcBef>
              <a:spcAft>
                <a:spcPts val="0"/>
              </a:spcAft>
              <a:buNone/>
              <a:defRPr>
                <a:solidFill>
                  <a:srgbClr val="666666"/>
                </a:solidFill>
              </a:defRPr>
            </a:lvl6pPr>
            <a:lvl7pPr lvl="6" algn="r" rtl="0">
              <a:spcBef>
                <a:spcPts val="0"/>
              </a:spcBef>
              <a:spcAft>
                <a:spcPts val="0"/>
              </a:spcAft>
              <a:buNone/>
              <a:defRPr>
                <a:solidFill>
                  <a:srgbClr val="666666"/>
                </a:solidFill>
              </a:defRPr>
            </a:lvl7pPr>
            <a:lvl8pPr lvl="7" algn="r" rtl="0">
              <a:spcBef>
                <a:spcPts val="0"/>
              </a:spcBef>
              <a:spcAft>
                <a:spcPts val="0"/>
              </a:spcAft>
              <a:buNone/>
              <a:defRPr>
                <a:solidFill>
                  <a:srgbClr val="666666"/>
                </a:solidFill>
              </a:defRPr>
            </a:lvl8pPr>
            <a:lvl9pPr lvl="8" algn="r" rtl="0">
              <a:spcBef>
                <a:spcPts val="0"/>
              </a:spcBef>
              <a:spcAft>
                <a:spcPts val="0"/>
              </a:spcAft>
              <a:buNone/>
              <a:defRPr>
                <a:solidFill>
                  <a:srgbClr val="666666"/>
                </a:solidFill>
              </a:defRPr>
            </a:lvl9pPr>
          </a:lstStyle>
          <a:p>
            <a:endParaRPr/>
          </a:p>
        </p:txBody>
      </p:sp>
    </p:spTree>
    <p:extLst>
      <p:ext uri="{BB962C8B-B14F-4D97-AF65-F5344CB8AC3E}">
        <p14:creationId xmlns:p14="http://schemas.microsoft.com/office/powerpoint/2010/main" val="183144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ubtitle">
  <p:cSld name="1_Title and subtitle">
    <p:bg>
      <p:bgPr>
        <a:solidFill>
          <a:srgbClr val="FFFFFF"/>
        </a:solid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570047" y="1325200"/>
            <a:ext cx="3055500" cy="1485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9" name="Google Shape;29;p6"/>
          <p:cNvSpPr txBox="1">
            <a:spLocks noGrp="1"/>
          </p:cNvSpPr>
          <p:nvPr>
            <p:ph type="subTitle" idx="1"/>
          </p:nvPr>
        </p:nvSpPr>
        <p:spPr>
          <a:xfrm>
            <a:off x="614775" y="3419700"/>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0" name="Google Shape;30;p6"/>
          <p:cNvCxnSpPr/>
          <p:nvPr/>
        </p:nvCxnSpPr>
        <p:spPr>
          <a:xfrm>
            <a:off x="678525" y="2747433"/>
            <a:ext cx="676200" cy="0"/>
          </a:xfrm>
          <a:prstGeom prst="straightConnector1">
            <a:avLst/>
          </a:prstGeom>
          <a:noFill/>
          <a:ln w="76200" cap="flat" cmpd="sng">
            <a:solidFill>
              <a:srgbClr val="87EAD9"/>
            </a:solidFill>
            <a:prstDash val="solid"/>
            <a:round/>
            <a:headEnd type="none" w="med" len="med"/>
            <a:tailEnd type="none" w="med" len="med"/>
          </a:ln>
        </p:spPr>
      </p:cxnSp>
    </p:spTree>
    <p:extLst>
      <p:ext uri="{BB962C8B-B14F-4D97-AF65-F5344CB8AC3E}">
        <p14:creationId xmlns:p14="http://schemas.microsoft.com/office/powerpoint/2010/main" val="3880382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yan with title and text">
  <p:cSld name="Cyan with title and text">
    <p:bg>
      <p:bgPr>
        <a:solidFill>
          <a:srgbClr val="D2D700"/>
        </a:solid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2675900" y="1626713"/>
            <a:ext cx="3926100" cy="6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7" name="Google Shape;107;p25"/>
          <p:cNvSpPr txBox="1">
            <a:spLocks noGrp="1"/>
          </p:cNvSpPr>
          <p:nvPr>
            <p:ph type="subTitle" idx="1"/>
          </p:nvPr>
        </p:nvSpPr>
        <p:spPr>
          <a:xfrm>
            <a:off x="2675901" y="3397000"/>
            <a:ext cx="3136200" cy="258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4439303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with frame ">
  <p:cSld name="Title slide with frame ">
    <p:bg>
      <p:bgPr>
        <a:noFill/>
        <a:effectLst/>
      </p:bgPr>
    </p:bg>
    <p:spTree>
      <p:nvGrpSpPr>
        <p:cNvPr id="1" name="Shape 108"/>
        <p:cNvGrpSpPr/>
        <p:nvPr/>
      </p:nvGrpSpPr>
      <p:grpSpPr>
        <a:xfrm>
          <a:off x="0" y="0"/>
          <a:ext cx="0" cy="0"/>
          <a:chOff x="0" y="0"/>
          <a:chExt cx="0" cy="0"/>
        </a:xfrm>
      </p:grpSpPr>
      <p:sp>
        <p:nvSpPr>
          <p:cNvPr id="109" name="Google Shape;109;p26"/>
          <p:cNvSpPr txBox="1">
            <a:spLocks noGrp="1"/>
          </p:cNvSpPr>
          <p:nvPr>
            <p:ph type="title"/>
          </p:nvPr>
        </p:nvSpPr>
        <p:spPr>
          <a:xfrm>
            <a:off x="783525" y="2317400"/>
            <a:ext cx="2545800" cy="222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extLst>
      <p:ext uri="{BB962C8B-B14F-4D97-AF65-F5344CB8AC3E}">
        <p14:creationId xmlns:p14="http://schemas.microsoft.com/office/powerpoint/2010/main" val="2593901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with frame  1">
  <p:cSld name="Title with frame  1">
    <p:bg>
      <p:bgPr>
        <a:solidFill>
          <a:srgbClr val="85B016"/>
        </a:solidFill>
        <a:effectLst/>
      </p:bgPr>
    </p:bg>
    <p:spTree>
      <p:nvGrpSpPr>
        <p:cNvPr id="1" name="Shape 110"/>
        <p:cNvGrpSpPr/>
        <p:nvPr/>
      </p:nvGrpSpPr>
      <p:grpSpPr>
        <a:xfrm>
          <a:off x="0" y="0"/>
          <a:ext cx="0" cy="0"/>
          <a:chOff x="0" y="0"/>
          <a:chExt cx="0" cy="0"/>
        </a:xfrm>
      </p:grpSpPr>
      <p:sp>
        <p:nvSpPr>
          <p:cNvPr id="111" name="Google Shape;111;p27"/>
          <p:cNvSpPr/>
          <p:nvPr/>
        </p:nvSpPr>
        <p:spPr>
          <a:xfrm>
            <a:off x="406950" y="555000"/>
            <a:ext cx="8330100" cy="574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7"/>
          <p:cNvSpPr txBox="1">
            <a:spLocks noGrp="1"/>
          </p:cNvSpPr>
          <p:nvPr>
            <p:ph type="title"/>
          </p:nvPr>
        </p:nvSpPr>
        <p:spPr>
          <a:xfrm>
            <a:off x="783525" y="828667"/>
            <a:ext cx="7618200" cy="524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b="1"/>
            </a:lvl1pPr>
            <a:lvl2pPr lvl="1" rtl="0">
              <a:lnSpc>
                <a:spcPct val="100000"/>
              </a:lnSpc>
              <a:spcBef>
                <a:spcPts val="0"/>
              </a:spcBef>
              <a:spcAft>
                <a:spcPts val="0"/>
              </a:spcAft>
              <a:buSzPts val="4000"/>
              <a:buNone/>
              <a:defRPr sz="4000"/>
            </a:lvl2pPr>
            <a:lvl3pPr lvl="2" rtl="0">
              <a:lnSpc>
                <a:spcPct val="100000"/>
              </a:lnSpc>
              <a:spcBef>
                <a:spcPts val="0"/>
              </a:spcBef>
              <a:spcAft>
                <a:spcPts val="0"/>
              </a:spcAft>
              <a:buSzPts val="4000"/>
              <a:buNone/>
              <a:defRPr sz="4000"/>
            </a:lvl3pPr>
            <a:lvl4pPr lvl="3" rtl="0">
              <a:lnSpc>
                <a:spcPct val="100000"/>
              </a:lnSpc>
              <a:spcBef>
                <a:spcPts val="0"/>
              </a:spcBef>
              <a:spcAft>
                <a:spcPts val="0"/>
              </a:spcAft>
              <a:buSzPts val="4000"/>
              <a:buNone/>
              <a:defRPr sz="4000"/>
            </a:lvl4pPr>
            <a:lvl5pPr lvl="4" rtl="0">
              <a:lnSpc>
                <a:spcPct val="100000"/>
              </a:lnSpc>
              <a:spcBef>
                <a:spcPts val="0"/>
              </a:spcBef>
              <a:spcAft>
                <a:spcPts val="0"/>
              </a:spcAft>
              <a:buSzPts val="4000"/>
              <a:buNone/>
              <a:defRPr sz="4000"/>
            </a:lvl5pPr>
            <a:lvl6pPr lvl="5" rtl="0">
              <a:lnSpc>
                <a:spcPct val="100000"/>
              </a:lnSpc>
              <a:spcBef>
                <a:spcPts val="0"/>
              </a:spcBef>
              <a:spcAft>
                <a:spcPts val="0"/>
              </a:spcAft>
              <a:buSzPts val="4000"/>
              <a:buNone/>
              <a:defRPr sz="4000"/>
            </a:lvl6pPr>
            <a:lvl7pPr lvl="6" rtl="0">
              <a:lnSpc>
                <a:spcPct val="100000"/>
              </a:lnSpc>
              <a:spcBef>
                <a:spcPts val="0"/>
              </a:spcBef>
              <a:spcAft>
                <a:spcPts val="0"/>
              </a:spcAft>
              <a:buSzPts val="4000"/>
              <a:buNone/>
              <a:defRPr sz="4000"/>
            </a:lvl7pPr>
            <a:lvl8pPr lvl="7" rtl="0">
              <a:lnSpc>
                <a:spcPct val="100000"/>
              </a:lnSpc>
              <a:spcBef>
                <a:spcPts val="0"/>
              </a:spcBef>
              <a:spcAft>
                <a:spcPts val="0"/>
              </a:spcAft>
              <a:buSzPts val="4000"/>
              <a:buNone/>
              <a:defRPr sz="4000"/>
            </a:lvl8pPr>
            <a:lvl9pPr lvl="8" rtl="0">
              <a:lnSpc>
                <a:spcPct val="100000"/>
              </a:lnSpc>
              <a:spcBef>
                <a:spcPts val="0"/>
              </a:spcBef>
              <a:spcAft>
                <a:spcPts val="0"/>
              </a:spcAft>
              <a:buSzPts val="4000"/>
              <a:buNone/>
              <a:defRPr sz="4000"/>
            </a:lvl9pPr>
          </a:lstStyle>
          <a:p>
            <a:endParaRPr/>
          </a:p>
        </p:txBody>
      </p:sp>
    </p:spTree>
    <p:extLst>
      <p:ext uri="{BB962C8B-B14F-4D97-AF65-F5344CB8AC3E}">
        <p14:creationId xmlns:p14="http://schemas.microsoft.com/office/powerpoint/2010/main" val="39019259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2700" y="0"/>
            <a:ext cx="917337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871132"/>
            <a:ext cx="5111752" cy="1515533"/>
          </a:xfrm>
        </p:spPr>
        <p:txBody>
          <a:bodyPr anchor="b">
            <a:noAutofit/>
          </a:bodyPr>
          <a:lstStyle>
            <a:lvl1pPr algn="ctr">
              <a:defRPr sz="405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019299" y="3657597"/>
            <a:ext cx="5111752" cy="13208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5987425" y="5037663"/>
            <a:ext cx="673100" cy="279400"/>
          </a:xfrm>
        </p:spPr>
        <p:txBody>
          <a:bodyPr/>
          <a:lstStyle/>
          <a:p>
            <a:pPr>
              <a:defRPr/>
            </a:pPr>
            <a:fld id="{72C7B740-8C35-4FE7-8A2C-9500D211DF77}" type="datetimeFigureOut">
              <a:rPr lang="es-ES" smtClean="0">
                <a:solidFill>
                  <a:prstClr val="white">
                    <a:tint val="95000"/>
                  </a:prstClr>
                </a:solidFill>
              </a:rPr>
              <a:pPr>
                <a:defRPr/>
              </a:pPr>
              <a:t>22/11/2021</a:t>
            </a:fld>
            <a:endParaRPr lang="es-ES">
              <a:solidFill>
                <a:prstClr val="white">
                  <a:tint val="95000"/>
                </a:prstClr>
              </a:solidFill>
            </a:endParaRPr>
          </a:p>
        </p:txBody>
      </p:sp>
      <p:sp>
        <p:nvSpPr>
          <p:cNvPr id="5" name="Footer Placeholder 4"/>
          <p:cNvSpPr>
            <a:spLocks noGrp="1"/>
          </p:cNvSpPr>
          <p:nvPr>
            <p:ph type="ftr" sz="quarter" idx="11"/>
          </p:nvPr>
        </p:nvSpPr>
        <p:spPr>
          <a:xfrm>
            <a:off x="2019298" y="5037663"/>
            <a:ext cx="3910976" cy="279400"/>
          </a:xfrm>
        </p:spPr>
        <p:txBody>
          <a:bodyPr/>
          <a:lstStyle/>
          <a:p>
            <a:pPr>
              <a:defRPr/>
            </a:pPr>
            <a:endParaRPr lang="es-ES">
              <a:solidFill>
                <a:prstClr val="white">
                  <a:tint val="95000"/>
                </a:prstClr>
              </a:solidFill>
            </a:endParaRPr>
          </a:p>
        </p:txBody>
      </p:sp>
      <p:sp>
        <p:nvSpPr>
          <p:cNvPr id="6" name="Slide Number Placeholder 5"/>
          <p:cNvSpPr>
            <a:spLocks noGrp="1"/>
          </p:cNvSpPr>
          <p:nvPr>
            <p:ph type="sldNum" sz="quarter" idx="12"/>
          </p:nvPr>
        </p:nvSpPr>
        <p:spPr>
          <a:xfrm>
            <a:off x="6717676" y="5037663"/>
            <a:ext cx="413375" cy="279400"/>
          </a:xfrm>
        </p:spPr>
        <p:txBody>
          <a:bodyPr/>
          <a:lstStyle/>
          <a:p>
            <a:pPr>
              <a:defRPr/>
            </a:pPr>
            <a:fld id="{A81625D5-45CC-44BD-B90E-A49F3AB954AA}" type="slidenum">
              <a:rPr lang="es-ES" smtClean="0">
                <a:solidFill>
                  <a:prstClr val="white">
                    <a:tint val="95000"/>
                  </a:prstClr>
                </a:solidFill>
              </a:rPr>
              <a:pPr>
                <a:defRPr/>
              </a:pPr>
              <a:t>‹Nº›</a:t>
            </a:fld>
            <a:endParaRPr lang="es-ES">
              <a:solidFill>
                <a:prstClr val="white">
                  <a:tint val="95000"/>
                </a:prstClr>
              </a:solidFill>
            </a:endParaRPr>
          </a:p>
        </p:txBody>
      </p:sp>
      <p:cxnSp>
        <p:nvCxnSpPr>
          <p:cNvPr id="15" name="Straight Connector 14"/>
          <p:cNvCxnSpPr/>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06557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82195A75-F944-44D9-A6D5-F15D75CBE13E}"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2E88D562-45CB-4A2F-A4C4-29B550DE9877}" type="slidenum">
              <a:rPr lang="es-ES" smtClean="0">
                <a:solidFill>
                  <a:prstClr val="black">
                    <a:tint val="95000"/>
                  </a:prstClr>
                </a:solidFill>
              </a:rPr>
              <a:pPr>
                <a:defRPr/>
              </a:pPr>
              <a:t>‹Nº›</a:t>
            </a:fld>
            <a:endParaRPr lang="es-ES">
              <a:solidFill>
                <a:prstClr val="black">
                  <a:tint val="95000"/>
                </a:prstClr>
              </a:solidFill>
            </a:endParaRPr>
          </a:p>
        </p:txBody>
      </p:sp>
    </p:spTree>
    <p:extLst>
      <p:ext uri="{BB962C8B-B14F-4D97-AF65-F5344CB8AC3E}">
        <p14:creationId xmlns:p14="http://schemas.microsoft.com/office/powerpoint/2010/main" val="21910570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511302" y="1752606"/>
            <a:ext cx="6119016" cy="1822514"/>
          </a:xfrm>
        </p:spPr>
        <p:txBody>
          <a:bodyPr anchor="b">
            <a:normAutofit/>
          </a:bodyPr>
          <a:lstStyle>
            <a:lvl1pPr algn="ctr">
              <a:defRPr sz="33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11300" y="3846052"/>
            <a:ext cx="6119018" cy="954547"/>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a:defRPr/>
            </a:pPr>
            <a:fld id="{35F11DD5-1D24-4E18-85CC-F7981B644428}" type="datetimeFigureOut">
              <a:rPr lang="es-ES" smtClean="0">
                <a:solidFill>
                  <a:prstClr val="white">
                    <a:tint val="95000"/>
                  </a:prstClr>
                </a:solidFill>
              </a:rPr>
              <a:pPr>
                <a:defRPr/>
              </a:pPr>
              <a:t>22/11/2021</a:t>
            </a:fld>
            <a:endParaRPr lang="es-ES">
              <a:solidFill>
                <a:prstClr val="white">
                  <a:tint val="95000"/>
                </a:prstClr>
              </a:solidFill>
            </a:endParaRPr>
          </a:p>
        </p:txBody>
      </p:sp>
      <p:sp>
        <p:nvSpPr>
          <p:cNvPr id="5" name="Footer Placeholder 4"/>
          <p:cNvSpPr>
            <a:spLocks noGrp="1"/>
          </p:cNvSpPr>
          <p:nvPr>
            <p:ph type="ftr" sz="quarter" idx="11"/>
          </p:nvPr>
        </p:nvSpPr>
        <p:spPr/>
        <p:txBody>
          <a:bodyPr/>
          <a:lstStyle/>
          <a:p>
            <a:pPr>
              <a:defRPr/>
            </a:pPr>
            <a:endParaRPr lang="es-ES">
              <a:solidFill>
                <a:prstClr val="white">
                  <a:tint val="95000"/>
                </a:prstClr>
              </a:solidFill>
            </a:endParaRPr>
          </a:p>
        </p:txBody>
      </p:sp>
      <p:sp>
        <p:nvSpPr>
          <p:cNvPr id="6" name="Slide Number Placeholder 5"/>
          <p:cNvSpPr>
            <a:spLocks noGrp="1"/>
          </p:cNvSpPr>
          <p:nvPr>
            <p:ph type="sldNum" sz="quarter" idx="12"/>
          </p:nvPr>
        </p:nvSpPr>
        <p:spPr/>
        <p:txBody>
          <a:bodyPr/>
          <a:lstStyle/>
          <a:p>
            <a:pPr>
              <a:defRPr/>
            </a:pPr>
            <a:fld id="{8761FEB8-269E-4347-99C7-961DC54CCA4C}" type="slidenum">
              <a:rPr lang="es-ES" smtClean="0">
                <a:solidFill>
                  <a:prstClr val="white">
                    <a:tint val="95000"/>
                  </a:prstClr>
                </a:solidFill>
              </a:rPr>
              <a:pPr>
                <a:defRPr/>
              </a:pPr>
              <a:t>‹Nº›</a:t>
            </a:fld>
            <a:endParaRPr lang="es-ES">
              <a:solidFill>
                <a:prstClr val="white">
                  <a:tint val="95000"/>
                </a:prstClr>
              </a:solidFill>
            </a:endParaRPr>
          </a:p>
        </p:txBody>
      </p:sp>
      <p:cxnSp>
        <p:nvCxnSpPr>
          <p:cNvPr id="16" name="Straight Connector 15"/>
          <p:cNvCxnSpPr/>
          <p:nvPr/>
        </p:nvCxnSpPr>
        <p:spPr>
          <a:xfrm>
            <a:off x="1509542" y="3710585"/>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7602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fld id="{B1990AD5-EDAD-4EAE-A334-00D52BF02F63}"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s-E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4BACA09C-B57B-4991-B8B1-AA5CE507C6B0}" type="slidenum">
              <a:rPr lang="es-ES" smtClean="0">
                <a:solidFill>
                  <a:prstClr val="black">
                    <a:tint val="95000"/>
                  </a:prstClr>
                </a:solidFill>
              </a:rPr>
              <a:pPr>
                <a:defRPr/>
              </a:pPr>
              <a:t>‹Nº›</a:t>
            </a:fld>
            <a:endParaRPr lang="es-ES">
              <a:solidFill>
                <a:prstClr val="black">
                  <a:tint val="95000"/>
                </a:prstClr>
              </a:solidFill>
            </a:endParaRPr>
          </a:p>
        </p:txBody>
      </p:sp>
    </p:spTree>
    <p:extLst>
      <p:ext uri="{BB962C8B-B14F-4D97-AF65-F5344CB8AC3E}">
        <p14:creationId xmlns:p14="http://schemas.microsoft.com/office/powerpoint/2010/main" val="12592757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1550" y="2658533"/>
            <a:ext cx="3538728"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971550" y="3243263"/>
            <a:ext cx="3538728"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35503" y="2658533"/>
            <a:ext cx="3538728" cy="576262"/>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35503" y="3243263"/>
            <a:ext cx="3538728" cy="2632605"/>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fld id="{C3C0037F-F194-44CC-8988-CF1FF3A56826}"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8" name="Footer Placeholder 7"/>
          <p:cNvSpPr>
            <a:spLocks noGrp="1"/>
          </p:cNvSpPr>
          <p:nvPr>
            <p:ph type="ftr" sz="quarter" idx="11"/>
          </p:nvPr>
        </p:nvSpPr>
        <p:spPr/>
        <p:txBody>
          <a:bodyPr/>
          <a:lstStyle/>
          <a:p>
            <a:pPr>
              <a:defRPr/>
            </a:pPr>
            <a:endParaRPr lang="es-ES">
              <a:solidFill>
                <a:prstClr val="black">
                  <a:tint val="95000"/>
                </a:prstClr>
              </a:solidFill>
            </a:endParaRPr>
          </a:p>
        </p:txBody>
      </p:sp>
      <p:sp>
        <p:nvSpPr>
          <p:cNvPr id="9" name="Slide Number Placeholder 8"/>
          <p:cNvSpPr>
            <a:spLocks noGrp="1"/>
          </p:cNvSpPr>
          <p:nvPr>
            <p:ph type="sldNum" sz="quarter" idx="12"/>
          </p:nvPr>
        </p:nvSpPr>
        <p:spPr/>
        <p:txBody>
          <a:bodyPr/>
          <a:lstStyle/>
          <a:p>
            <a:pPr>
              <a:defRPr/>
            </a:pPr>
            <a:fld id="{03C36E86-A539-4036-92D7-B68C15006832}" type="slidenum">
              <a:rPr lang="es-ES" smtClean="0">
                <a:solidFill>
                  <a:prstClr val="black">
                    <a:tint val="95000"/>
                  </a:prstClr>
                </a:solidFill>
              </a:rPr>
              <a:pPr>
                <a:defRPr/>
              </a:pPr>
              <a:t>‹Nº›</a:t>
            </a:fld>
            <a:endParaRPr lang="es-ES">
              <a:solidFill>
                <a:prstClr val="black">
                  <a:tint val="95000"/>
                </a:prstClr>
              </a:solidFill>
            </a:endParaRPr>
          </a:p>
        </p:txBody>
      </p:sp>
      <p:cxnSp>
        <p:nvCxnSpPr>
          <p:cNvPr id="18" name="Straight Connector 1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0825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pPr fontAlgn="base">
              <a:spcBef>
                <a:spcPct val="0"/>
              </a:spcBef>
              <a:spcAft>
                <a:spcPct val="0"/>
              </a:spcAft>
              <a:defRPr/>
            </a:pPr>
            <a:fld id="{94E83333-8564-4DFD-A223-35CCCBF423E9}" type="datetimeFigureOut">
              <a:rPr lang="es-ES" smtClean="0">
                <a:solidFill>
                  <a:prstClr val="black">
                    <a:tint val="95000"/>
                  </a:prstClr>
                </a:solidFill>
                <a:cs typeface="Arial" charset="0"/>
              </a:rPr>
              <a:pPr fontAlgn="base">
                <a:spcBef>
                  <a:spcPct val="0"/>
                </a:spcBef>
                <a:spcAft>
                  <a:spcPct val="0"/>
                </a:spcAft>
                <a:defRPr/>
              </a:pPr>
              <a:t>22/11/2021</a:t>
            </a:fld>
            <a:endParaRPr lang="es-ES" dirty="0">
              <a:solidFill>
                <a:prstClr val="black">
                  <a:tint val="95000"/>
                </a:prstClr>
              </a:solidFill>
              <a:cs typeface="Arial" charset="0"/>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pPr fontAlgn="base">
              <a:spcBef>
                <a:spcPct val="0"/>
              </a:spcBef>
              <a:spcAft>
                <a:spcPct val="0"/>
              </a:spcAft>
              <a:defRPr/>
            </a:pPr>
            <a:endParaRPr lang="es-ES" dirty="0">
              <a:solidFill>
                <a:prstClr val="black">
                  <a:tint val="95000"/>
                </a:prstClr>
              </a:solidFill>
              <a:cs typeface="Arial" charset="0"/>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defRPr/>
            </a:pPr>
            <a:fld id="{81CEB871-4C49-4D1E-BABF-B7E181B3A287}" type="slidenum">
              <a:rPr lang="es-ES" smtClean="0">
                <a:solidFill>
                  <a:prstClr val="black">
                    <a:tint val="95000"/>
                  </a:prstClr>
                </a:solidFill>
                <a:cs typeface="Arial" charset="0"/>
              </a:rPr>
              <a:pPr fontAlgn="base">
                <a:spcBef>
                  <a:spcPct val="0"/>
                </a:spcBef>
                <a:spcAft>
                  <a:spcPct val="0"/>
                </a:spcAft>
                <a:defRPr/>
              </a:pPr>
              <a:t>‹Nº›</a:t>
            </a:fld>
            <a:endParaRPr lang="es-ES" dirty="0">
              <a:solidFill>
                <a:prstClr val="black">
                  <a:tint val="95000"/>
                </a:prstClr>
              </a:solidFill>
              <a:cs typeface="Arial" charset="0"/>
            </a:endParaRPr>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48564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49879D7-6989-4D1A-AFF4-5B66ADE48E2F}"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3" name="Footer Placeholder 2"/>
          <p:cNvSpPr>
            <a:spLocks noGrp="1"/>
          </p:cNvSpPr>
          <p:nvPr>
            <p:ph type="ftr" sz="quarter" idx="11"/>
          </p:nvPr>
        </p:nvSpPr>
        <p:spPr/>
        <p:txBody>
          <a:bodyPr/>
          <a:lstStyle/>
          <a:p>
            <a:pPr>
              <a:defRPr/>
            </a:pPr>
            <a:endParaRPr lang="es-ES">
              <a:solidFill>
                <a:prstClr val="black">
                  <a:tint val="95000"/>
                </a:prstClr>
              </a:solidFill>
            </a:endParaRPr>
          </a:p>
        </p:txBody>
      </p:sp>
      <p:sp>
        <p:nvSpPr>
          <p:cNvPr id="4" name="Slide Number Placeholder 3"/>
          <p:cNvSpPr>
            <a:spLocks noGrp="1"/>
          </p:cNvSpPr>
          <p:nvPr>
            <p:ph type="sldNum" sz="quarter" idx="12"/>
          </p:nvPr>
        </p:nvSpPr>
        <p:spPr/>
        <p:txBody>
          <a:bodyPr/>
          <a:lstStyle/>
          <a:p>
            <a:pPr>
              <a:defRPr/>
            </a:pPr>
            <a:fld id="{FA063809-9CEB-493A-A334-5EAC84846675}" type="slidenum">
              <a:rPr lang="es-ES" smtClean="0">
                <a:solidFill>
                  <a:prstClr val="black">
                    <a:tint val="95000"/>
                  </a:prstClr>
                </a:solidFill>
              </a:rPr>
              <a:pPr>
                <a:defRPr/>
              </a:pPr>
              <a:t>‹Nº›</a:t>
            </a:fld>
            <a:endParaRPr lang="es-ES">
              <a:solidFill>
                <a:prstClr val="black">
                  <a:tint val="95000"/>
                </a:prstClr>
              </a:solidFill>
            </a:endParaRPr>
          </a:p>
        </p:txBody>
      </p:sp>
    </p:spTree>
    <p:extLst>
      <p:ext uri="{BB962C8B-B14F-4D97-AF65-F5344CB8AC3E}">
        <p14:creationId xmlns:p14="http://schemas.microsoft.com/office/powerpoint/2010/main" val="373375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rgbClr val="FFFFFF"/>
        </a:soli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subTitle" idx="1"/>
          </p:nvPr>
        </p:nvSpPr>
        <p:spPr>
          <a:xfrm>
            <a:off x="1894475" y="1578800"/>
            <a:ext cx="5397600" cy="2801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1">
                <a:solidFill>
                  <a:srgbClr val="434343"/>
                </a:solidFill>
                <a:latin typeface="Ubuntu"/>
                <a:ea typeface="Ubuntu"/>
                <a:cs typeface="Ubuntu"/>
                <a:sym typeface="Ubuntu"/>
              </a:defRPr>
            </a:lvl1pPr>
            <a:lvl2pPr lvl="1" rtl="0">
              <a:spcBef>
                <a:spcPts val="0"/>
              </a:spcBef>
              <a:spcAft>
                <a:spcPts val="0"/>
              </a:spcAft>
              <a:buNone/>
              <a:defRPr b="1">
                <a:solidFill>
                  <a:srgbClr val="434343"/>
                </a:solidFill>
                <a:latin typeface="Arvo"/>
                <a:ea typeface="Arvo"/>
                <a:cs typeface="Arvo"/>
                <a:sym typeface="Arvo"/>
              </a:defRPr>
            </a:lvl2pPr>
            <a:lvl3pPr lvl="2" rtl="0">
              <a:spcBef>
                <a:spcPts val="0"/>
              </a:spcBef>
              <a:spcAft>
                <a:spcPts val="0"/>
              </a:spcAft>
              <a:buNone/>
              <a:defRPr b="1">
                <a:solidFill>
                  <a:srgbClr val="434343"/>
                </a:solidFill>
                <a:latin typeface="Arvo"/>
                <a:ea typeface="Arvo"/>
                <a:cs typeface="Arvo"/>
                <a:sym typeface="Arvo"/>
              </a:defRPr>
            </a:lvl3pPr>
            <a:lvl4pPr lvl="3" rtl="0">
              <a:spcBef>
                <a:spcPts val="0"/>
              </a:spcBef>
              <a:spcAft>
                <a:spcPts val="0"/>
              </a:spcAft>
              <a:buNone/>
              <a:defRPr b="1">
                <a:solidFill>
                  <a:srgbClr val="434343"/>
                </a:solidFill>
                <a:latin typeface="Arvo"/>
                <a:ea typeface="Arvo"/>
                <a:cs typeface="Arvo"/>
                <a:sym typeface="Arvo"/>
              </a:defRPr>
            </a:lvl4pPr>
            <a:lvl5pPr lvl="4" rtl="0">
              <a:spcBef>
                <a:spcPts val="0"/>
              </a:spcBef>
              <a:spcAft>
                <a:spcPts val="0"/>
              </a:spcAft>
              <a:buNone/>
              <a:defRPr b="1">
                <a:solidFill>
                  <a:srgbClr val="434343"/>
                </a:solidFill>
                <a:latin typeface="Arvo"/>
                <a:ea typeface="Arvo"/>
                <a:cs typeface="Arvo"/>
                <a:sym typeface="Arvo"/>
              </a:defRPr>
            </a:lvl5pPr>
            <a:lvl6pPr lvl="5" rtl="0">
              <a:spcBef>
                <a:spcPts val="0"/>
              </a:spcBef>
              <a:spcAft>
                <a:spcPts val="0"/>
              </a:spcAft>
              <a:buNone/>
              <a:defRPr b="1">
                <a:solidFill>
                  <a:srgbClr val="434343"/>
                </a:solidFill>
                <a:latin typeface="Arvo"/>
                <a:ea typeface="Arvo"/>
                <a:cs typeface="Arvo"/>
                <a:sym typeface="Arvo"/>
              </a:defRPr>
            </a:lvl6pPr>
            <a:lvl7pPr lvl="6" rtl="0">
              <a:spcBef>
                <a:spcPts val="0"/>
              </a:spcBef>
              <a:spcAft>
                <a:spcPts val="0"/>
              </a:spcAft>
              <a:buNone/>
              <a:defRPr b="1">
                <a:solidFill>
                  <a:srgbClr val="434343"/>
                </a:solidFill>
                <a:latin typeface="Arvo"/>
                <a:ea typeface="Arvo"/>
                <a:cs typeface="Arvo"/>
                <a:sym typeface="Arvo"/>
              </a:defRPr>
            </a:lvl7pPr>
            <a:lvl8pPr lvl="7" rtl="0">
              <a:spcBef>
                <a:spcPts val="0"/>
              </a:spcBef>
              <a:spcAft>
                <a:spcPts val="0"/>
              </a:spcAft>
              <a:buNone/>
              <a:defRPr b="1">
                <a:solidFill>
                  <a:srgbClr val="434343"/>
                </a:solidFill>
                <a:latin typeface="Arvo"/>
                <a:ea typeface="Arvo"/>
                <a:cs typeface="Arvo"/>
                <a:sym typeface="Arvo"/>
              </a:defRPr>
            </a:lvl8pPr>
            <a:lvl9pPr lvl="8" rtl="0">
              <a:spcBef>
                <a:spcPts val="0"/>
              </a:spcBef>
              <a:spcAft>
                <a:spcPts val="0"/>
              </a:spcAft>
              <a:buNone/>
              <a:defRPr b="1">
                <a:solidFill>
                  <a:srgbClr val="434343"/>
                </a:solidFill>
                <a:latin typeface="Arvo"/>
                <a:ea typeface="Arvo"/>
                <a:cs typeface="Arvo"/>
                <a:sym typeface="Arvo"/>
              </a:defRPr>
            </a:lvl9pPr>
          </a:lstStyle>
          <a:p>
            <a:endParaRPr/>
          </a:p>
        </p:txBody>
      </p:sp>
      <p:sp>
        <p:nvSpPr>
          <p:cNvPr id="33" name="Google Shape;33;p7"/>
          <p:cNvSpPr txBox="1">
            <a:spLocks noGrp="1"/>
          </p:cNvSpPr>
          <p:nvPr>
            <p:ph type="subTitle" idx="2"/>
          </p:nvPr>
        </p:nvSpPr>
        <p:spPr>
          <a:xfrm>
            <a:off x="1894475" y="4046067"/>
            <a:ext cx="2920800" cy="770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26966531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70359" y="1388534"/>
            <a:ext cx="2788841" cy="1371600"/>
          </a:xfrm>
        </p:spPr>
        <p:txBody>
          <a:bodyPr anchor="b">
            <a:normAutofit/>
          </a:bodyPr>
          <a:lstStyle>
            <a:lvl1pPr algn="ctr">
              <a:defRPr sz="1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064001" y="982132"/>
            <a:ext cx="4102100"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70359" y="3031065"/>
            <a:ext cx="2788841" cy="243840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fld id="{FA5F511F-2592-4F36-80D9-AF3761BA14A9}"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s-ES">
              <a:solidFill>
                <a:prstClr val="black">
                  <a:tint val="95000"/>
                </a:prstClr>
              </a:solidFill>
            </a:endParaRPr>
          </a:p>
        </p:txBody>
      </p:sp>
      <p:sp>
        <p:nvSpPr>
          <p:cNvPr id="7" name="Slide Number Placeholder 6"/>
          <p:cNvSpPr>
            <a:spLocks noGrp="1"/>
          </p:cNvSpPr>
          <p:nvPr>
            <p:ph type="sldNum" sz="quarter" idx="12"/>
          </p:nvPr>
        </p:nvSpPr>
        <p:spPr/>
        <p:txBody>
          <a:bodyPr/>
          <a:lstStyle/>
          <a:p>
            <a:pPr>
              <a:defRPr/>
            </a:pPr>
            <a:fld id="{1393356F-DC3A-4E11-93F2-C4F8A16F1E87}" type="slidenum">
              <a:rPr lang="es-ES" smtClean="0">
                <a:solidFill>
                  <a:prstClr val="black">
                    <a:tint val="95000"/>
                  </a:prstClr>
                </a:solidFill>
              </a:rPr>
              <a:pPr>
                <a:defRPr/>
              </a:pPr>
              <a:t>‹Nº›</a:t>
            </a:fld>
            <a:endParaRPr lang="es-ES">
              <a:solidFill>
                <a:prstClr val="black">
                  <a:tint val="95000"/>
                </a:prstClr>
              </a:solidFill>
            </a:endParaRPr>
          </a:p>
        </p:txBody>
      </p:sp>
      <p:cxnSp>
        <p:nvCxnSpPr>
          <p:cNvPr id="16" name="Straight Connector 15"/>
          <p:cNvCxnSpPr/>
          <p:nvPr/>
        </p:nvCxnSpPr>
        <p:spPr>
          <a:xfrm>
            <a:off x="1047127" y="2912533"/>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6078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71549" y="1883832"/>
            <a:ext cx="4681362" cy="1371600"/>
          </a:xfrm>
        </p:spPr>
        <p:txBody>
          <a:bodyPr anchor="b">
            <a:normAutofit/>
          </a:bodyPr>
          <a:lstStyle>
            <a:lvl1pPr algn="ctr">
              <a:defRPr sz="21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6071124" y="1041400"/>
            <a:ext cx="2297510"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71549" y="3255432"/>
            <a:ext cx="4681362" cy="18288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a:defRPr/>
            </a:pPr>
            <a:fld id="{DB8DBD00-3CD0-4764-A3C8-14D96AE15954}"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6" name="Footer Placeholder 5"/>
          <p:cNvSpPr>
            <a:spLocks noGrp="1"/>
          </p:cNvSpPr>
          <p:nvPr>
            <p:ph type="ftr" sz="quarter" idx="11"/>
          </p:nvPr>
        </p:nvSpPr>
        <p:spPr/>
        <p:txBody>
          <a:bodyPr/>
          <a:lstStyle/>
          <a:p>
            <a:pPr>
              <a:defRPr/>
            </a:pPr>
            <a:endParaRPr lang="es-ES">
              <a:solidFill>
                <a:prstClr val="white">
                  <a:shade val="50000"/>
                </a:prstClr>
              </a:solidFill>
            </a:endParaRPr>
          </a:p>
        </p:txBody>
      </p:sp>
      <p:sp>
        <p:nvSpPr>
          <p:cNvPr id="7" name="Slide Number Placeholder 6"/>
          <p:cNvSpPr>
            <a:spLocks noGrp="1"/>
          </p:cNvSpPr>
          <p:nvPr>
            <p:ph type="sldNum" sz="quarter" idx="12"/>
          </p:nvPr>
        </p:nvSpPr>
        <p:spPr/>
        <p:txBody>
          <a:bodyPr/>
          <a:lstStyle/>
          <a:p>
            <a:pPr>
              <a:defRPr/>
            </a:pPr>
            <a:fld id="{A90CC5F4-A155-496C-9A2A-B90396595E69}" type="slidenum">
              <a:rPr lang="es-ES" smtClean="0">
                <a:solidFill>
                  <a:prstClr val="black">
                    <a:tint val="95000"/>
                  </a:prstClr>
                </a:solidFill>
              </a:rPr>
              <a:pPr>
                <a:defRPr/>
              </a:pPr>
              <a:t>‹Nº›</a:t>
            </a:fld>
            <a:endParaRPr lang="es-ES">
              <a:solidFill>
                <a:prstClr val="black">
                  <a:tint val="95000"/>
                </a:prstClr>
              </a:solidFill>
            </a:endParaRPr>
          </a:p>
        </p:txBody>
      </p:sp>
    </p:spTree>
    <p:extLst>
      <p:ext uri="{BB962C8B-B14F-4D97-AF65-F5344CB8AC3E}">
        <p14:creationId xmlns:p14="http://schemas.microsoft.com/office/powerpoint/2010/main" val="39178495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71551" y="4815415"/>
            <a:ext cx="7207250" cy="566738"/>
          </a:xfrm>
        </p:spPr>
        <p:txBody>
          <a:bodyPr anchor="b">
            <a:normAutofit/>
          </a:bodyPr>
          <a:lstStyle>
            <a:lvl1pPr algn="ctr">
              <a:defRPr sz="1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81070" y="1041400"/>
            <a:ext cx="7579479"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71551" y="5382153"/>
            <a:ext cx="7207250"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134DFB0-51B9-4B1D-ACD1-7545D37A8F5C}" type="datetimeFigureOut">
              <a:rPr lang="es-ES" smtClean="0"/>
              <a:t>22/11/2021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57D49A6-495D-447F-9B91-B075F09420B5}" type="slidenum">
              <a:rPr lang="es-ES" smtClean="0"/>
              <a:t>‹Nº›</a:t>
            </a:fld>
            <a:endParaRPr lang="es-ES"/>
          </a:p>
        </p:txBody>
      </p:sp>
    </p:spTree>
    <p:extLst>
      <p:ext uri="{BB962C8B-B14F-4D97-AF65-F5344CB8AC3E}">
        <p14:creationId xmlns:p14="http://schemas.microsoft.com/office/powerpoint/2010/main" val="803864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77901" y="982132"/>
            <a:ext cx="7194549" cy="2954868"/>
          </a:xfrm>
        </p:spPr>
        <p:txBody>
          <a:bodyPr anchor="ctr">
            <a:normAutofit/>
          </a:bodyPr>
          <a:lstStyle>
            <a:lvl1pPr algn="ctr">
              <a:defRPr sz="2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7901" y="4343400"/>
            <a:ext cx="7194549"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134DFB0-51B9-4B1D-ACD1-7545D37A8F5C}" type="datetimeFigureOut">
              <a:rPr lang="es-ES" smtClean="0"/>
              <a:t>22/11/2021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57D49A6-495D-447F-9B91-B075F09420B5}" type="slidenum">
              <a:rPr lang="es-ES" smtClean="0"/>
              <a:t>‹Nº›</a:t>
            </a:fld>
            <a:endParaRPr lang="es-ES"/>
          </a:p>
        </p:txBody>
      </p:sp>
      <p:cxnSp>
        <p:nvCxnSpPr>
          <p:cNvPr id="15" name="Straight Connector 14"/>
          <p:cNvCxnSpPr/>
          <p:nvPr/>
        </p:nvCxnSpPr>
        <p:spPr>
          <a:xfrm>
            <a:off x="1047127" y="414019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6269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60" y="982132"/>
            <a:ext cx="6972299" cy="2370668"/>
          </a:xfrm>
        </p:spPr>
        <p:txBody>
          <a:bodyPr anchor="ctr">
            <a:normAutofit/>
          </a:bodyPr>
          <a:lstStyle>
            <a:lvl1pPr algn="ctr">
              <a:defRPr sz="24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256109" y="3352800"/>
            <a:ext cx="6629402" cy="58420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971551" y="4343400"/>
            <a:ext cx="7207250" cy="1532467"/>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134DFB0-51B9-4B1D-ACD1-7545D37A8F5C}" type="datetimeFigureOut">
              <a:rPr lang="es-ES" smtClean="0"/>
              <a:t>22/11/2021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57D49A6-495D-447F-9B91-B075F09420B5}" type="slidenum">
              <a:rPr lang="es-ES" smtClean="0"/>
              <a:t>‹Nº›</a:t>
            </a:fld>
            <a:endParaRPr lang="es-ES"/>
          </a:p>
        </p:txBody>
      </p:sp>
      <p:sp>
        <p:nvSpPr>
          <p:cNvPr id="14" name="TextBox 13"/>
          <p:cNvSpPr txBox="1"/>
          <p:nvPr/>
        </p:nvSpPr>
        <p:spPr>
          <a:xfrm>
            <a:off x="646510" y="879961"/>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827870"/>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414019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10666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71552" y="3308581"/>
            <a:ext cx="7207251" cy="1468800"/>
          </a:xfrm>
        </p:spPr>
        <p:txBody>
          <a:bodyPr anchor="b">
            <a:normAutofit/>
          </a:bodyPr>
          <a:lstStyle>
            <a:lvl1pPr algn="l">
              <a:defRPr sz="2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1551" y="4777381"/>
            <a:ext cx="7207251"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134DFB0-51B9-4B1D-ACD1-7545D37A8F5C}" type="datetimeFigureOut">
              <a:rPr lang="es-ES" smtClean="0"/>
              <a:t>22/11/2021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57D49A6-495D-447F-9B91-B075F09420B5}" type="slidenum">
              <a:rPr lang="es-ES" smtClean="0"/>
              <a:t>‹Nº›</a:t>
            </a:fld>
            <a:endParaRPr lang="es-ES"/>
          </a:p>
        </p:txBody>
      </p:sp>
    </p:spTree>
    <p:extLst>
      <p:ext uri="{BB962C8B-B14F-4D97-AF65-F5344CB8AC3E}">
        <p14:creationId xmlns:p14="http://schemas.microsoft.com/office/powerpoint/2010/main" val="457474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84660" y="982132"/>
            <a:ext cx="6972299" cy="2243668"/>
          </a:xfrm>
        </p:spPr>
        <p:txBody>
          <a:bodyPr anchor="ctr">
            <a:normAutofit/>
          </a:bodyPr>
          <a:lstStyle>
            <a:lvl1pPr algn="ctr">
              <a:defRPr sz="24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971551" y="3639312"/>
            <a:ext cx="7207251" cy="886968"/>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971551" y="4529667"/>
            <a:ext cx="7207251" cy="13462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134DFB0-51B9-4B1D-ACD1-7545D37A8F5C}" type="datetimeFigureOut">
              <a:rPr lang="es-ES" smtClean="0"/>
              <a:t>22/11/2021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57D49A6-495D-447F-9B91-B075F09420B5}" type="slidenum">
              <a:rPr lang="es-ES" smtClean="0"/>
              <a:t>‹Nº›</a:t>
            </a:fld>
            <a:endParaRPr lang="es-ES"/>
          </a:p>
        </p:txBody>
      </p:sp>
      <p:sp>
        <p:nvSpPr>
          <p:cNvPr id="12" name="TextBox 11"/>
          <p:cNvSpPr txBox="1"/>
          <p:nvPr/>
        </p:nvSpPr>
        <p:spPr>
          <a:xfrm>
            <a:off x="646510" y="879961"/>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259926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34290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25748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971551" y="982132"/>
            <a:ext cx="7207250" cy="2243668"/>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971551" y="3630168"/>
            <a:ext cx="7207251" cy="841248"/>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971550" y="4470400"/>
            <a:ext cx="7207253" cy="1405467"/>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134DFB0-51B9-4B1D-ACD1-7545D37A8F5C}" type="datetimeFigureOut">
              <a:rPr lang="es-ES" smtClean="0"/>
              <a:t>22/11/2021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57D49A6-495D-447F-9B91-B075F09420B5}" type="slidenum">
              <a:rPr lang="es-ES" smtClean="0"/>
              <a:t>‹Nº›</a:t>
            </a:fld>
            <a:endParaRPr lang="es-ES"/>
          </a:p>
        </p:txBody>
      </p:sp>
      <p:cxnSp>
        <p:nvCxnSpPr>
          <p:cNvPr id="15" name="Straight Connector 14"/>
          <p:cNvCxnSpPr/>
          <p:nvPr/>
        </p:nvCxnSpPr>
        <p:spPr>
          <a:xfrm>
            <a:off x="1047127" y="34290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282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A030E632-F7E3-4897-9A58-21BAC7E23B29}"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506563BF-DEAB-4117-9BD4-1B696F7B8DAB}" type="slidenum">
              <a:rPr lang="es-ES" smtClean="0">
                <a:solidFill>
                  <a:prstClr val="black">
                    <a:tint val="95000"/>
                  </a:prstClr>
                </a:solidFill>
              </a:rPr>
              <a:pPr>
                <a:defRPr/>
              </a:pPr>
              <a:t>‹Nº›</a:t>
            </a:fld>
            <a:endParaRPr lang="es-ES">
              <a:solidFill>
                <a:prstClr val="black">
                  <a:tint val="95000"/>
                </a:prstClr>
              </a:solidFill>
            </a:endParaRPr>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432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982132"/>
            <a:ext cx="1418171" cy="489373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71549" y="982132"/>
            <a:ext cx="5574769" cy="4893734"/>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BD1F0927-8B13-4092-9003-846C14A831A4}" type="datetimeFigureOut">
              <a:rPr lang="es-ES" smtClean="0">
                <a:solidFill>
                  <a:prstClr val="black">
                    <a:tint val="95000"/>
                  </a:prstClr>
                </a:solidFill>
              </a:rPr>
              <a:pPr>
                <a:defRPr/>
              </a:pPr>
              <a:t>22/11/2021</a:t>
            </a:fld>
            <a:endParaRPr lang="es-ES">
              <a:solidFill>
                <a:prstClr val="black">
                  <a:tint val="95000"/>
                </a:prstClr>
              </a:solidFill>
            </a:endParaRPr>
          </a:p>
        </p:txBody>
      </p:sp>
      <p:sp>
        <p:nvSpPr>
          <p:cNvPr id="5" name="Footer Placeholder 4"/>
          <p:cNvSpPr>
            <a:spLocks noGrp="1"/>
          </p:cNvSpPr>
          <p:nvPr>
            <p:ph type="ftr" sz="quarter" idx="11"/>
          </p:nvPr>
        </p:nvSpPr>
        <p:spPr/>
        <p:txBody>
          <a:bodyPr/>
          <a:lstStyle/>
          <a:p>
            <a:pPr>
              <a:defRPr/>
            </a:pPr>
            <a:endParaRPr lang="es-ES">
              <a:solidFill>
                <a:prstClr val="black">
                  <a:tint val="95000"/>
                </a:prstClr>
              </a:solidFill>
            </a:endParaRPr>
          </a:p>
        </p:txBody>
      </p:sp>
      <p:sp>
        <p:nvSpPr>
          <p:cNvPr id="6" name="Slide Number Placeholder 5"/>
          <p:cNvSpPr>
            <a:spLocks noGrp="1"/>
          </p:cNvSpPr>
          <p:nvPr>
            <p:ph type="sldNum" sz="quarter" idx="12"/>
          </p:nvPr>
        </p:nvSpPr>
        <p:spPr/>
        <p:txBody>
          <a:bodyPr/>
          <a:lstStyle/>
          <a:p>
            <a:pPr>
              <a:defRPr/>
            </a:pPr>
            <a:fld id="{9170D538-EF29-445C-BC21-70BBB945C4D7}" type="slidenum">
              <a:rPr lang="es-ES" smtClean="0">
                <a:solidFill>
                  <a:prstClr val="black">
                    <a:tint val="95000"/>
                  </a:prstClr>
                </a:solidFill>
              </a:rPr>
              <a:pPr>
                <a:defRPr/>
              </a:pPr>
              <a:t>‹Nº›</a:t>
            </a:fld>
            <a:endParaRPr lang="es-ES">
              <a:solidFill>
                <a:prstClr val="black">
                  <a:tint val="95000"/>
                </a:prstClr>
              </a:solidFill>
            </a:endParaRPr>
          </a:p>
        </p:txBody>
      </p:sp>
      <p:cxnSp>
        <p:nvCxnSpPr>
          <p:cNvPr id="14" name="Straight Connector 13"/>
          <p:cNvCxnSpPr/>
          <p:nvPr/>
        </p:nvCxnSpPr>
        <p:spPr>
          <a:xfrm>
            <a:off x="6647918"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7859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heme" Target="../theme/theme3.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theme" Target="../theme/theme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4.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3.pn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extLst>
      <p:ext uri="{BB962C8B-B14F-4D97-AF65-F5344CB8AC3E}">
        <p14:creationId xmlns:p14="http://schemas.microsoft.com/office/powerpoint/2010/main" val="1658775998"/>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80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extLst>
      <p:ext uri="{BB962C8B-B14F-4D97-AF65-F5344CB8AC3E}">
        <p14:creationId xmlns:p14="http://schemas.microsoft.com/office/powerpoint/2010/main" val="2050855266"/>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85" r:id="rId26"/>
    <p:sldLayoutId id="214748378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1244600"/>
            <a:ext cx="7047300" cy="64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400"/>
              <a:buNone/>
              <a:defRPr sz="2400" b="1">
                <a:solidFill>
                  <a:srgbClr val="434343"/>
                </a:solidFill>
              </a:defRPr>
            </a:lvl1pPr>
            <a:lvl2pPr lvl="1"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2pPr>
            <a:lvl3pPr lvl="2"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3pPr>
            <a:lvl4pPr lvl="3"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4pPr>
            <a:lvl5pPr lvl="4"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5pPr>
            <a:lvl6pPr lvl="5"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6pPr>
            <a:lvl7pPr lvl="6"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7pPr>
            <a:lvl8pPr lvl="7"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8pPr>
            <a:lvl9pPr lvl="8" rtl="0">
              <a:spcBef>
                <a:spcPts val="0"/>
              </a:spcBef>
              <a:spcAft>
                <a:spcPts val="0"/>
              </a:spcAft>
              <a:buClr>
                <a:srgbClr val="434343"/>
              </a:buClr>
              <a:buSzPts val="2400"/>
              <a:buFont typeface="Arvo"/>
              <a:buNone/>
              <a:defRPr sz="24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2260600"/>
            <a:ext cx="7047300" cy="333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999999"/>
              </a:buClr>
              <a:buSzPts val="1400"/>
              <a:buChar char="●"/>
              <a:defRPr>
                <a:solidFill>
                  <a:srgbClr val="999999"/>
                </a:solidFill>
              </a:defRPr>
            </a:lvl1pPr>
            <a:lvl2pPr marL="914400" lvl="1" indent="-317500" rtl="0">
              <a:lnSpc>
                <a:spcPct val="100000"/>
              </a:lnSpc>
              <a:spcBef>
                <a:spcPts val="0"/>
              </a:spcBef>
              <a:spcAft>
                <a:spcPts val="0"/>
              </a:spcAft>
              <a:buClr>
                <a:srgbClr val="999999"/>
              </a:buClr>
              <a:buSzPts val="1400"/>
              <a:buChar char="○"/>
              <a:defRPr>
                <a:solidFill>
                  <a:srgbClr val="999999"/>
                </a:solidFill>
              </a:defRPr>
            </a:lvl2pPr>
            <a:lvl3pPr marL="1371600" lvl="2" indent="-311150" rtl="0">
              <a:lnSpc>
                <a:spcPct val="100000"/>
              </a:lnSpc>
              <a:spcBef>
                <a:spcPts val="0"/>
              </a:spcBef>
              <a:spcAft>
                <a:spcPts val="0"/>
              </a:spcAft>
              <a:buClr>
                <a:srgbClr val="999999"/>
              </a:buClr>
              <a:buSzPts val="1300"/>
              <a:buChar char="■"/>
              <a:defRPr sz="1300">
                <a:solidFill>
                  <a:srgbClr val="999999"/>
                </a:solidFill>
              </a:defRPr>
            </a:lvl3pPr>
            <a:lvl4pPr marL="1828800" lvl="3" indent="-311150" rtl="0">
              <a:lnSpc>
                <a:spcPct val="100000"/>
              </a:lnSpc>
              <a:spcBef>
                <a:spcPts val="0"/>
              </a:spcBef>
              <a:spcAft>
                <a:spcPts val="0"/>
              </a:spcAft>
              <a:buClr>
                <a:srgbClr val="999999"/>
              </a:buClr>
              <a:buSzPts val="1300"/>
              <a:buChar char="●"/>
              <a:defRPr sz="1300">
                <a:solidFill>
                  <a:srgbClr val="999999"/>
                </a:solidFill>
              </a:defRPr>
            </a:lvl4pPr>
            <a:lvl5pPr marL="2286000" lvl="4" indent="-304800" rtl="0">
              <a:lnSpc>
                <a:spcPct val="100000"/>
              </a:lnSpc>
              <a:spcBef>
                <a:spcPts val="0"/>
              </a:spcBef>
              <a:spcAft>
                <a:spcPts val="0"/>
              </a:spcAft>
              <a:buClr>
                <a:srgbClr val="999999"/>
              </a:buClr>
              <a:buSzPts val="1200"/>
              <a:buChar char="○"/>
              <a:defRPr sz="1200">
                <a:solidFill>
                  <a:srgbClr val="999999"/>
                </a:solidFill>
              </a:defRPr>
            </a:lvl5pPr>
            <a:lvl6pPr marL="2743200" lvl="5" indent="-304800" rtl="0">
              <a:lnSpc>
                <a:spcPct val="100000"/>
              </a:lnSpc>
              <a:spcBef>
                <a:spcPts val="0"/>
              </a:spcBef>
              <a:spcAft>
                <a:spcPts val="0"/>
              </a:spcAft>
              <a:buClr>
                <a:srgbClr val="999999"/>
              </a:buClr>
              <a:buSzPts val="1200"/>
              <a:buChar char="■"/>
              <a:defRPr sz="1200">
                <a:solidFill>
                  <a:srgbClr val="999999"/>
                </a:solidFill>
              </a:defRPr>
            </a:lvl6pPr>
            <a:lvl7pPr marL="3200400" lvl="6" indent="-298450" rtl="0">
              <a:lnSpc>
                <a:spcPct val="100000"/>
              </a:lnSpc>
              <a:spcBef>
                <a:spcPts val="0"/>
              </a:spcBef>
              <a:spcAft>
                <a:spcPts val="0"/>
              </a:spcAft>
              <a:buClr>
                <a:srgbClr val="999999"/>
              </a:buClr>
              <a:buSzPts val="1100"/>
              <a:buChar char="●"/>
              <a:defRPr sz="1100">
                <a:solidFill>
                  <a:srgbClr val="999999"/>
                </a:solidFill>
              </a:defRPr>
            </a:lvl7pPr>
            <a:lvl8pPr marL="3657600" lvl="7" indent="-298450" rtl="0">
              <a:lnSpc>
                <a:spcPct val="100000"/>
              </a:lnSpc>
              <a:spcBef>
                <a:spcPts val="0"/>
              </a:spcBef>
              <a:spcAft>
                <a:spcPts val="0"/>
              </a:spcAft>
              <a:buClr>
                <a:srgbClr val="999999"/>
              </a:buClr>
              <a:buSzPts val="1100"/>
              <a:buChar char="○"/>
              <a:defRPr sz="1100">
                <a:solidFill>
                  <a:srgbClr val="999999"/>
                </a:solidFill>
              </a:defRPr>
            </a:lvl8pPr>
            <a:lvl9pPr marL="4114800" lvl="8" indent="-292100" rtl="0">
              <a:lnSpc>
                <a:spcPct val="100000"/>
              </a:lnSpc>
              <a:spcBef>
                <a:spcPts val="0"/>
              </a:spcBef>
              <a:spcAft>
                <a:spcPts val="0"/>
              </a:spcAft>
              <a:buClr>
                <a:srgbClr val="999999"/>
              </a:buClr>
              <a:buSzPts val="1000"/>
              <a:buChar char="■"/>
              <a:defRPr sz="1000">
                <a:solidFill>
                  <a:srgbClr val="999999"/>
                </a:solidFill>
              </a:defRPr>
            </a:lvl9pPr>
          </a:lstStyle>
          <a:p>
            <a:endParaRPr/>
          </a:p>
        </p:txBody>
      </p:sp>
    </p:spTree>
    <p:extLst>
      <p:ext uri="{BB962C8B-B14F-4D97-AF65-F5344CB8AC3E}">
        <p14:creationId xmlns:p14="http://schemas.microsoft.com/office/powerpoint/2010/main" val="3654006748"/>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982133"/>
            <a:ext cx="7200897" cy="1303867"/>
          </a:xfrm>
          <a:prstGeom prst="rect">
            <a:avLst/>
          </a:prstGeom>
          <a:effectLst/>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971551" y="2556932"/>
            <a:ext cx="7200897" cy="3318936"/>
          </a:xfrm>
          <a:prstGeom prst="rect">
            <a:avLst/>
          </a:prstGeom>
        </p:spPr>
        <p:txBody>
          <a:bodyPr vert="horz" lIns="91440" tIns="45720" rIns="91440" bIns="45720" rtlCol="0" anchor="t">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6508126" y="5969000"/>
            <a:ext cx="1200150" cy="279400"/>
          </a:xfrm>
          <a:prstGeom prst="rect">
            <a:avLst/>
          </a:prstGeom>
        </p:spPr>
        <p:txBody>
          <a:bodyPr vert="horz" lIns="91440" tIns="45720" rIns="91440" bIns="45720" rtlCol="0" anchor="ctr"/>
          <a:lstStyle>
            <a:lvl1pPr algn="r">
              <a:defRPr sz="750" b="0" i="0">
                <a:solidFill>
                  <a:schemeClr val="tx1"/>
                </a:solidFill>
                <a:effectLst/>
                <a:latin typeface="Arial" panose="020B0604020202020204" pitchFamily="34" charset="0"/>
              </a:defRPr>
            </a:lvl1pPr>
          </a:lstStyle>
          <a:p>
            <a:fld id="{D134DFB0-51B9-4B1D-ACD1-7545D37A8F5C}" type="datetimeFigureOut">
              <a:rPr lang="es-ES" smtClean="0"/>
              <a:pPr/>
              <a:t>22/11/2021</a:t>
            </a:fld>
            <a:endParaRPr lang="es-ES" dirty="0"/>
          </a:p>
        </p:txBody>
      </p:sp>
      <p:sp>
        <p:nvSpPr>
          <p:cNvPr id="5" name="Footer Placeholder 4"/>
          <p:cNvSpPr>
            <a:spLocks noGrp="1"/>
          </p:cNvSpPr>
          <p:nvPr>
            <p:ph type="ftr" sz="quarter" idx="3"/>
          </p:nvPr>
        </p:nvSpPr>
        <p:spPr>
          <a:xfrm>
            <a:off x="971551" y="5969000"/>
            <a:ext cx="5479425" cy="279400"/>
          </a:xfrm>
          <a:prstGeom prst="rect">
            <a:avLst/>
          </a:prstGeom>
        </p:spPr>
        <p:txBody>
          <a:bodyPr vert="horz" lIns="91440" tIns="45720" rIns="91440" bIns="45720" rtlCol="0" anchor="ctr"/>
          <a:lstStyle>
            <a:lvl1pPr algn="l">
              <a:defRPr sz="750" b="0" i="0">
                <a:solidFill>
                  <a:schemeClr val="tx1"/>
                </a:solidFill>
                <a:effectLst/>
                <a:latin typeface="Arial" panose="020B0604020202020204" pitchFamily="34" charset="0"/>
              </a:defRPr>
            </a:lvl1pPr>
          </a:lstStyle>
          <a:p>
            <a:endParaRPr lang="es-ES" dirty="0"/>
          </a:p>
        </p:txBody>
      </p:sp>
      <p:sp>
        <p:nvSpPr>
          <p:cNvPr id="6" name="Slide Number Placeholder 5"/>
          <p:cNvSpPr>
            <a:spLocks noGrp="1"/>
          </p:cNvSpPr>
          <p:nvPr>
            <p:ph type="sldNum" sz="quarter" idx="4"/>
          </p:nvPr>
        </p:nvSpPr>
        <p:spPr>
          <a:xfrm>
            <a:off x="7765426" y="5969000"/>
            <a:ext cx="407023" cy="279400"/>
          </a:xfrm>
          <a:prstGeom prst="rect">
            <a:avLst/>
          </a:prstGeom>
        </p:spPr>
        <p:txBody>
          <a:bodyPr vert="horz" lIns="91440" tIns="45720" rIns="91440" bIns="45720" rtlCol="0" anchor="ctr"/>
          <a:lstStyle>
            <a:lvl1pPr algn="r">
              <a:defRPr sz="750" b="0" i="0">
                <a:solidFill>
                  <a:schemeClr val="tx1"/>
                </a:solidFill>
                <a:effectLst/>
                <a:latin typeface="Arial" panose="020B0604020202020204" pitchFamily="34" charset="0"/>
              </a:defRPr>
            </a:lvl1pPr>
          </a:lstStyle>
          <a:p>
            <a:fld id="{757D49A6-495D-447F-9B91-B075F09420B5}" type="slidenum">
              <a:rPr lang="es-ES" smtClean="0"/>
              <a:pPr/>
              <a:t>‹Nº›</a:t>
            </a:fld>
            <a:endParaRPr lang="es-ES" dirty="0"/>
          </a:p>
        </p:txBody>
      </p:sp>
    </p:spTree>
    <p:extLst>
      <p:ext uri="{BB962C8B-B14F-4D97-AF65-F5344CB8AC3E}">
        <p14:creationId xmlns:p14="http://schemas.microsoft.com/office/powerpoint/2010/main" val="236721485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Arial" panose="020B0604020202020204" pitchFamily="34" charset="0"/>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Arial" panose="020B0604020202020204" pitchFamily="34" charset="0"/>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Arial" panose="020B0604020202020204" pitchFamily="34" charset="0"/>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Arial" panose="020B0604020202020204" pitchFamily="34" charset="0"/>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Arial" panose="020B0604020202020204" pitchFamily="34" charset="0"/>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6.png"/><Relationship Id="rId12" Type="http://schemas.openxmlformats.org/officeDocument/2006/relationships/customXml" Target="../ink/ink5.xml"/><Relationship Id="rId2" Type="http://schemas.openxmlformats.org/officeDocument/2006/relationships/hyperlink" Target="https://1.bp.blogspot.com/-MBQfXrqAluc/VgKrvwCjVSI/AAAAAAAAPp4/ad9-lwrYsVk/s1600/esquema_3.jpg" TargetMode="External"/><Relationship Id="rId16" Type="http://schemas.openxmlformats.org/officeDocument/2006/relationships/image" Target="../media/image31.png"/><Relationship Id="rId1" Type="http://schemas.openxmlformats.org/officeDocument/2006/relationships/slideLayout" Target="../slideLayouts/slideLayout56.xml"/><Relationship Id="rId6" Type="http://schemas.openxmlformats.org/officeDocument/2006/relationships/customXml" Target="../ink/ink2.xml"/><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7.png"/><Relationship Id="rId1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hyperlink" Target="https://computational-think.blogspot.com/2020/12/como-el-pensamiento-computacional-se-ha.html"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computational-think.blogspot.com/2020/12/como-el-pensamiento-computacional-se-ha.html" TargetMode="Externa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ustomXml" Target="../ink/ink7.xml"/><Relationship Id="rId12" Type="http://schemas.openxmlformats.org/officeDocument/2006/relationships/image" Target="../media/image44.png"/><Relationship Id="rId2" Type="http://schemas.openxmlformats.org/officeDocument/2006/relationships/hyperlink" Target="https://computational-think.blogspot.com/2020/12/como-el-pensamiento-computacional-se-ha.html" TargetMode="External"/><Relationship Id="rId1" Type="http://schemas.openxmlformats.org/officeDocument/2006/relationships/slideLayout" Target="../slideLayouts/slideLayout56.xml"/><Relationship Id="rId11" Type="http://schemas.openxmlformats.org/officeDocument/2006/relationships/customXml" Target="../ink/ink9.xml"/><Relationship Id="rId10" Type="http://schemas.openxmlformats.org/officeDocument/2006/relationships/image" Target="../media/image43.png"/><Relationship Id="rId9" Type="http://schemas.openxmlformats.org/officeDocument/2006/relationships/customXml" Target="../ink/ink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hyperlink" Target="https://www.whitehouse.gov/blog/2013/12/09/don-t-just-play-your-phone-program-it" TargetMode="External"/><Relationship Id="rId2" Type="http://schemas.openxmlformats.org/officeDocument/2006/relationships/image" Target="../media/image22.png"/><Relationship Id="rId1" Type="http://schemas.openxmlformats.org/officeDocument/2006/relationships/slideLayout" Target="../slideLayouts/slideLayout57.xml"/><Relationship Id="rId5" Type="http://schemas.openxmlformats.org/officeDocument/2006/relationships/image" Target="../media/image36.jpeg"/><Relationship Id="rId4" Type="http://schemas.openxmlformats.org/officeDocument/2006/relationships/hyperlink" Target="https://www.gov.uk/government/publications/national-curriculum-in-england-computing-programmes-of-study/national-curriculum-in-england-computing-programmes-of-stud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hyperlink" Target="http://wackybots.co.uk/" TargetMode="Externa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1.bp.blogspot.com/-MBQfXrqAluc/VgKrvwCjVSI/AAAAAAAAPp4/ad9-lwrYsVk/s1600/esquema_3.jpg" TargetMode="External"/><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hyperlink" Target="mailto:mzapata@um.es" TargetMode="External"/><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9.jpg"/><Relationship Id="rId4" Type="http://schemas.openxmlformats.org/officeDocument/2006/relationships/hyperlink" Target="http://www.um.es/ead/mzapata"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edsurge.com/news/2018-02-25-the-5th-c-of-21st-century-skills-try-computational-thinking-not-coding" TargetMode="External"/><Relationship Id="rId2" Type="http://schemas.openxmlformats.org/officeDocument/2006/relationships/image" Target="../media/image38.png"/><Relationship Id="rId1" Type="http://schemas.openxmlformats.org/officeDocument/2006/relationships/slideLayout" Target="../slideLayouts/slideLayout57.xml"/><Relationship Id="rId5" Type="http://schemas.openxmlformats.org/officeDocument/2006/relationships/image" Target="../media/image39.jpeg"/><Relationship Id="rId4" Type="http://schemas.openxmlformats.org/officeDocument/2006/relationships/hyperlink" Target="https://commons.wikimedia.org/wiki/File:M._David_Merrill_(3662310676)_(2).jp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FvOveN8RATw&amp;rel=0" TargetMode="External"/><Relationship Id="rId1" Type="http://schemas.openxmlformats.org/officeDocument/2006/relationships/slideLayout" Target="../slideLayouts/slideLayout57.xml"/><Relationship Id="rId5" Type="http://schemas.openxmlformats.org/officeDocument/2006/relationships/image" Target="../media/image42.jpe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File:ROB%C3%93TICA_EDUCATIVA.jpg" TargetMode="External"/><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hyperlink" Target="https://1.bp.blogspot.com/-MBQfXrqAluc/VgKrvwCjVSI/AAAAAAAAPp4/ad9-lwrYsVk/s1600/esquema_3.jpg" TargetMode="External"/><Relationship Id="rId2" Type="http://schemas.openxmlformats.org/officeDocument/2006/relationships/hyperlink" Target="https://www.edsurge.com/news/2018-02-25-the-5th-c-of-21st-century-skills-try-computational-thinking-not-coding" TargetMode="External"/><Relationship Id="rId1" Type="http://schemas.openxmlformats.org/officeDocument/2006/relationships/slideLayout" Target="../slideLayouts/slideLayout56.xml"/><Relationship Id="rId5" Type="http://schemas.openxmlformats.org/officeDocument/2006/relationships/image" Target="../media/image44.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publicaciones.flacso.edu.uy/index.php/edutic/article/view/10/11" TargetMode="Externa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hyperlink" Target="https://commons.wikimedia.org/wiki/File:PHS_Robotics_04_(32614385744).jpg" TargetMode="External"/><Relationship Id="rId2" Type="http://schemas.openxmlformats.org/officeDocument/2006/relationships/image" Target="../media/image47.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0.xml"/><Relationship Id="rId4" Type="http://schemas.openxmlformats.org/officeDocument/2006/relationships/hyperlink" Target="https://commons.wikimedia.org/wiki/File:Seymour_Papert.jp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es/photos/matrioska-juguete-ruso-recuerdo-858010/" TargetMode="External"/><Relationship Id="rId2" Type="http://schemas.openxmlformats.org/officeDocument/2006/relationships/image" Target="../media/image52.png"/><Relationship Id="rId1" Type="http://schemas.openxmlformats.org/officeDocument/2006/relationships/slideLayout" Target="../slideLayouts/slideLayout57.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5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57.xml"/><Relationship Id="rId4" Type="http://schemas.openxmlformats.org/officeDocument/2006/relationships/hyperlink" Target="https://pixabay.com/es/photos/escalera-escaleras-caracol-555164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pixabay.com/es/photos/gloucester-catedral-claustros-2391516/" TargetMode="Externa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3" Type="http://schemas.openxmlformats.org/officeDocument/2006/relationships/image" Target="../media/image61.jp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hyperlink" Target="https://4.bp.blogspot.com/-q_-hpvMNaN4/Wnn5-4m7IGI/AAAAAAAAZrk/aNyrd9rChwIHvtnyYvH3TDHwWefI0xGOwCLcBGAs/s1600/ikea.jpg" TargetMode="External"/><Relationship Id="rId9" Type="http://schemas.openxmlformats.org/officeDocument/2006/relationships/image" Target="../media/image66.png"/><Relationship Id="rId1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pdfs.semanticscholar.org/8ea2/7254a97161a9c75acbc26a1350cefdd5637c.pdf" TargetMode="External"/><Relationship Id="rId1" Type="http://schemas.openxmlformats.org/officeDocument/2006/relationships/slideLayout" Target="../slideLayouts/slideLayout30.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3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hyperlink" Target="https://www.amazon.es/sp?_encoding=UTF8&amp;asin=&amp;isAmazonFulfilled=&amp;isCBA=&amp;marketplaceID=A1RKKUPIHCS9HS&amp;orderID=&amp;seller=A3I8C0SWNZJCWP&amp;tab=&amp;vasStoreID=" TargetMode="External"/><Relationship Id="rId7" Type="http://schemas.openxmlformats.org/officeDocument/2006/relationships/image" Target="../media/image78.png"/><Relationship Id="rId2" Type="http://schemas.openxmlformats.org/officeDocument/2006/relationships/hyperlink" Target="https://www.amazon.es/gp/product/B07BKNLMFS/ref=crt_ewc_img_srh_1" TargetMode="External"/><Relationship Id="rId1" Type="http://schemas.openxmlformats.org/officeDocument/2006/relationships/slideLayout" Target="../slideLayouts/slideLayout57.xml"/><Relationship Id="rId6" Type="http://schemas.openxmlformats.org/officeDocument/2006/relationships/hyperlink" Target="https://4.bp.blogspot.com/-N0uELjBO7Gg/XCNnhGUzTrI/AAAAAAAAbwY/KBr1Qdq5RsAkeiWfAUMSNaAr4wSlPRZDgCLcBGAs/s1600/4.png" TargetMode="External"/><Relationship Id="rId5" Type="http://schemas.openxmlformats.org/officeDocument/2006/relationships/image" Target="../media/image77.png"/><Relationship Id="rId4" Type="http://schemas.openxmlformats.org/officeDocument/2006/relationships/hyperlink" Target="https://1.bp.blogspot.com/-BibNjo1_j7s/XCNm8JJRmDI/AAAAAAAAbwM/hgQSKsVo-HI43XLonL-qaBH74tRFNqTfgCLcBGAs/s1600/3.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1.bp.blogspot.com/-83ZoQO41RGk/XCNouBwCJiI/AAAAAAAAbw0/iM4hLX1gGV4_BLidUxlDv_5VQnJOILw4wCLcBGAs/s1600/7.png" TargetMode="Externa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hyperlink" Target="https://pixabay.com/es/illustrations/triciclo-helado-quiosco-camioneta-5613274/"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56.xml"/><Relationship Id="rId5" Type="http://schemas.openxmlformats.org/officeDocument/2006/relationships/hyperlink" Target="https://www.thelancet.com/journals/laninf/article/PIIS1473-3099(20)30243-7/fulltext" TargetMode="External"/><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linguistlist.org/issues/30/30-1843/" TargetMode="External"/><Relationship Id="rId1" Type="http://schemas.openxmlformats.org/officeDocument/2006/relationships/slideLayout" Target="../slideLayouts/slideLayout56.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0.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customXml" Target="../ink/ink15.xml"/><Relationship Id="rId18" Type="http://schemas.openxmlformats.org/officeDocument/2006/relationships/image" Target="../media/image110.emf"/><Relationship Id="rId3" Type="http://schemas.openxmlformats.org/officeDocument/2006/relationships/customXml" Target="../ink/ink10.xml"/><Relationship Id="rId21" Type="http://schemas.openxmlformats.org/officeDocument/2006/relationships/customXml" Target="../ink/ink19.xml"/><Relationship Id="rId7" Type="http://schemas.openxmlformats.org/officeDocument/2006/relationships/customXml" Target="../ink/ink12.xml"/><Relationship Id="rId12" Type="http://schemas.openxmlformats.org/officeDocument/2006/relationships/image" Target="../media/image107.emf"/><Relationship Id="rId17" Type="http://schemas.openxmlformats.org/officeDocument/2006/relationships/customXml" Target="../ink/ink17.xml"/><Relationship Id="rId2" Type="http://schemas.openxmlformats.org/officeDocument/2006/relationships/image" Target="../media/image91.png"/><Relationship Id="rId16" Type="http://schemas.openxmlformats.org/officeDocument/2006/relationships/image" Target="../media/image109.emf"/><Relationship Id="rId20" Type="http://schemas.openxmlformats.org/officeDocument/2006/relationships/image" Target="../media/image111.emf"/><Relationship Id="rId1" Type="http://schemas.openxmlformats.org/officeDocument/2006/relationships/slideLayout" Target="../slideLayouts/slideLayout56.xml"/><Relationship Id="rId6" Type="http://schemas.openxmlformats.org/officeDocument/2006/relationships/image" Target="../media/image104.emf"/><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customXml" Target="../ink/ink16.xml"/><Relationship Id="rId10" Type="http://schemas.openxmlformats.org/officeDocument/2006/relationships/image" Target="../media/image106.emf"/><Relationship Id="rId19" Type="http://schemas.openxmlformats.org/officeDocument/2006/relationships/customXml" Target="../ink/ink18.xml"/><Relationship Id="rId4" Type="http://schemas.openxmlformats.org/officeDocument/2006/relationships/image" Target="../media/image103.emf"/><Relationship Id="rId9" Type="http://schemas.openxmlformats.org/officeDocument/2006/relationships/customXml" Target="../ink/ink13.xml"/><Relationship Id="rId14" Type="http://schemas.openxmlformats.org/officeDocument/2006/relationships/image" Target="../media/image108.emf"/><Relationship Id="rId22" Type="http://schemas.openxmlformats.org/officeDocument/2006/relationships/image" Target="../media/image112.emf"/></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2.pn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94.png"/><Relationship Id="rId4" Type="http://schemas.openxmlformats.org/officeDocument/2006/relationships/diagramData" Target="../diagrams/data4.xml"/><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lidesgo.com/"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publications/national-curriculum-in-england-computing-progra" TargetMode="External"/><Relationship Id="rId2" Type="http://schemas.openxmlformats.org/officeDocument/2006/relationships/image" Target="../media/image22.png"/><Relationship Id="rId1" Type="http://schemas.openxmlformats.org/officeDocument/2006/relationships/slideLayout" Target="../slideLayouts/slideLayout30.xml"/><Relationship Id="rId4" Type="http://schemas.openxmlformats.org/officeDocument/2006/relationships/hyperlink" Target="https://www.gov.uk/government/publications/national-curriculum-in-england-computing-programmes-of-study/national-curriculum-in-england-computing-programmes-of-stud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7"/>
          <p:cNvSpPr/>
          <p:nvPr/>
        </p:nvSpPr>
        <p:spPr>
          <a:xfrm>
            <a:off x="676300" y="428267"/>
            <a:ext cx="4885500" cy="5908800"/>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231" name="Google Shape;231;p57"/>
          <p:cNvSpPr txBox="1"/>
          <p:nvPr/>
        </p:nvSpPr>
        <p:spPr>
          <a:xfrm>
            <a:off x="1196600" y="1681175"/>
            <a:ext cx="5544600" cy="2469600"/>
          </a:xfrm>
          <a:prstGeom prst="rect">
            <a:avLst/>
          </a:prstGeom>
          <a:noFill/>
          <a:ln w="38100" cap="flat" cmpd="sng">
            <a:solidFill>
              <a:srgbClr val="535353"/>
            </a:solidFill>
            <a:prstDash val="solid"/>
            <a:round/>
            <a:headEnd type="none" w="sm" len="sm"/>
            <a:tailEnd type="none" w="sm" len="sm"/>
          </a:ln>
        </p:spPr>
        <p:txBody>
          <a:bodyPr spcFirstLastPara="1" wrap="square" lIns="91425" tIns="91425" rIns="91425" bIns="91425" anchor="ctr" anchorCtr="0">
            <a:noAutofit/>
          </a:bodyPr>
          <a:lstStyle/>
          <a:p>
            <a:pPr marL="457200" algn="just" rtl="0">
              <a:spcBef>
                <a:spcPts val="0"/>
              </a:spcBef>
              <a:spcAft>
                <a:spcPts val="0"/>
              </a:spcAft>
            </a:pPr>
            <a:endParaRPr lang="es-ES" sz="3400" b="1" i="0" u="none" strike="noStrike" dirty="0">
              <a:solidFill>
                <a:srgbClr val="434343"/>
              </a:solidFill>
              <a:effectLst/>
              <a:latin typeface="Arial" panose="020B0604020202020204" pitchFamily="34" charset="0"/>
            </a:endParaRPr>
          </a:p>
          <a:p>
            <a:pPr marL="457200" algn="just" rtl="0">
              <a:spcBef>
                <a:spcPts val="0"/>
              </a:spcBef>
              <a:spcAft>
                <a:spcPts val="0"/>
              </a:spcAft>
            </a:pPr>
            <a:endParaRPr lang="es-ES" sz="3400" b="1" dirty="0">
              <a:solidFill>
                <a:srgbClr val="434343"/>
              </a:solidFill>
              <a:latin typeface="Arial" panose="020B0604020202020204" pitchFamily="34" charset="0"/>
            </a:endParaRPr>
          </a:p>
          <a:p>
            <a:pPr marL="457200" algn="just" rtl="0">
              <a:spcBef>
                <a:spcPts val="0"/>
              </a:spcBef>
              <a:spcAft>
                <a:spcPts val="0"/>
              </a:spcAft>
            </a:pPr>
            <a:r>
              <a:rPr lang="es-ES" sz="3400" b="1" i="0" u="none" strike="noStrike" dirty="0">
                <a:solidFill>
                  <a:srgbClr val="434343"/>
                </a:solidFill>
                <a:effectLst/>
                <a:latin typeface="Arial" panose="020B0604020202020204" pitchFamily="34" charset="0"/>
              </a:rPr>
              <a:t>PENSAMIENTO COMPUTACIONAL POR TODAS PARTES </a:t>
            </a:r>
            <a:endParaRPr lang="es-ES" sz="3400" b="0" dirty="0">
              <a:effectLst/>
            </a:endParaRPr>
          </a:p>
          <a:p>
            <a:r>
              <a:rPr lang="es-ES" sz="5400" dirty="0"/>
              <a:t/>
            </a:r>
            <a:br>
              <a:rPr lang="es-ES" sz="5400" dirty="0"/>
            </a:br>
            <a:endParaRPr sz="3400" b="1" dirty="0">
              <a:solidFill>
                <a:srgbClr val="434343"/>
              </a:solidFill>
            </a:endParaRPr>
          </a:p>
        </p:txBody>
      </p:sp>
      <p:sp>
        <p:nvSpPr>
          <p:cNvPr id="232" name="Google Shape;232;p57"/>
          <p:cNvSpPr txBox="1"/>
          <p:nvPr/>
        </p:nvSpPr>
        <p:spPr>
          <a:xfrm>
            <a:off x="1107400" y="4342650"/>
            <a:ext cx="43278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dirty="0">
                <a:solidFill>
                  <a:srgbClr val="FFFFFF"/>
                </a:solidFill>
              </a:rPr>
              <a:t>Ponente: MIGUEL ZAPATA ROS</a:t>
            </a:r>
            <a:endParaRPr sz="1800" dirty="0">
              <a:solidFill>
                <a:srgbClr val="FFFFFF"/>
              </a:solidFill>
            </a:endParaRPr>
          </a:p>
          <a:p>
            <a:pPr marL="0" lvl="0" indent="0" algn="l" rtl="0">
              <a:lnSpc>
                <a:spcPct val="115000"/>
              </a:lnSpc>
              <a:spcBef>
                <a:spcPts val="0"/>
              </a:spcBef>
              <a:spcAft>
                <a:spcPts val="0"/>
              </a:spcAft>
              <a:buNone/>
            </a:pPr>
            <a:r>
              <a:rPr lang="es" dirty="0">
                <a:solidFill>
                  <a:srgbClr val="FFFFFF"/>
                </a:solidFill>
              </a:rPr>
              <a:t>Conductora: María Sánchez (Innovación UNIA)</a:t>
            </a:r>
            <a:endParaRPr dirty="0">
              <a:solidFill>
                <a:srgbClr val="FFFFFF"/>
              </a:solidFill>
            </a:endParaRPr>
          </a:p>
          <a:p>
            <a:pPr marL="0" lvl="0" indent="0" algn="l" rtl="0">
              <a:lnSpc>
                <a:spcPct val="115000"/>
              </a:lnSpc>
              <a:spcBef>
                <a:spcPts val="0"/>
              </a:spcBef>
              <a:spcAft>
                <a:spcPts val="0"/>
              </a:spcAft>
              <a:buNone/>
            </a:pPr>
            <a:r>
              <a:rPr lang="es" dirty="0">
                <a:solidFill>
                  <a:schemeClr val="lt1"/>
                </a:solidFill>
              </a:rPr>
              <a:t>Fecha: </a:t>
            </a:r>
            <a:r>
              <a:rPr lang="es" dirty="0" smtClean="0">
                <a:solidFill>
                  <a:schemeClr val="lt1"/>
                </a:solidFill>
              </a:rPr>
              <a:t>21/11/2021</a:t>
            </a:r>
            <a:endParaRPr dirty="0">
              <a:solidFill>
                <a:srgbClr val="FFFFFF"/>
              </a:solidFill>
            </a:endParaRPr>
          </a:p>
        </p:txBody>
      </p:sp>
      <p:sp>
        <p:nvSpPr>
          <p:cNvPr id="233" name="Google Shape;233;p57"/>
          <p:cNvSpPr txBox="1"/>
          <p:nvPr/>
        </p:nvSpPr>
        <p:spPr>
          <a:xfrm>
            <a:off x="1127644" y="918740"/>
            <a:ext cx="54756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800">
                <a:solidFill>
                  <a:srgbClr val="434343"/>
                </a:solidFill>
                <a:highlight>
                  <a:srgbClr val="FFFFFF"/>
                </a:highlight>
              </a:rPr>
              <a:t>#WEBINARSUNIA</a:t>
            </a:r>
            <a:endParaRPr sz="1800">
              <a:solidFill>
                <a:srgbClr val="434343"/>
              </a:solidFill>
              <a:highlight>
                <a:srgbClr val="FFFFFF"/>
              </a:highlight>
            </a:endParaRPr>
          </a:p>
        </p:txBody>
      </p:sp>
      <p:pic>
        <p:nvPicPr>
          <p:cNvPr id="234" name="Google Shape;234;p57"/>
          <p:cNvPicPr preferRelativeResize="0"/>
          <p:nvPr/>
        </p:nvPicPr>
        <p:blipFill rotWithShape="1">
          <a:blip r:embed="rId3">
            <a:alphaModFix/>
          </a:blip>
          <a:srcRect/>
          <a:stretch/>
        </p:blipFill>
        <p:spPr>
          <a:xfrm>
            <a:off x="676300" y="6403123"/>
            <a:ext cx="668151" cy="233700"/>
          </a:xfrm>
          <a:prstGeom prst="rect">
            <a:avLst/>
          </a:prstGeom>
          <a:noFill/>
          <a:ln>
            <a:noFill/>
          </a:ln>
        </p:spPr>
      </p:pic>
      <p:sp>
        <p:nvSpPr>
          <p:cNvPr id="235" name="Google Shape;235;p57"/>
          <p:cNvSpPr txBox="1"/>
          <p:nvPr/>
        </p:nvSpPr>
        <p:spPr>
          <a:xfrm>
            <a:off x="1107791" y="5462347"/>
            <a:ext cx="4265100" cy="878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sz="1000">
                <a:solidFill>
                  <a:srgbClr val="434343"/>
                </a:solidFill>
              </a:rPr>
              <a:t>Webinars sobre e-learning, innovación y competencias digitales. Plan de formación y apoyo al profesorado 2021-22</a:t>
            </a:r>
            <a:endParaRPr sz="1000">
              <a:solidFill>
                <a:srgbClr val="434343"/>
              </a:solidFill>
            </a:endParaRPr>
          </a:p>
          <a:p>
            <a:pPr marL="0" lvl="0" indent="0" algn="l" rtl="0">
              <a:lnSpc>
                <a:spcPct val="115000"/>
              </a:lnSpc>
              <a:spcBef>
                <a:spcPts val="0"/>
              </a:spcBef>
              <a:spcAft>
                <a:spcPts val="0"/>
              </a:spcAft>
              <a:buNone/>
            </a:pPr>
            <a:endParaRPr sz="900">
              <a:solidFill>
                <a:srgbClr val="434343"/>
              </a:solidFill>
            </a:endParaRPr>
          </a:p>
          <a:p>
            <a:pPr marL="0" lvl="0" indent="0" algn="l" rtl="0">
              <a:lnSpc>
                <a:spcPct val="115000"/>
              </a:lnSpc>
              <a:spcBef>
                <a:spcPts val="0"/>
              </a:spcBef>
              <a:spcAft>
                <a:spcPts val="0"/>
              </a:spcAft>
              <a:buNone/>
            </a:pPr>
            <a:r>
              <a:rPr lang="es" sz="900">
                <a:solidFill>
                  <a:srgbClr val="434343"/>
                </a:solidFill>
              </a:rPr>
              <a:t>Área de Innovación (@uniainnova)/ Vicerrectorado de Innovación Docente y Digitalización. Universidad Internacional de Andalucía</a:t>
            </a:r>
            <a:endParaRPr sz="900">
              <a:solidFill>
                <a:srgbClr val="434343"/>
              </a:solidFill>
            </a:endParaRPr>
          </a:p>
          <a:p>
            <a:pPr marL="0" lvl="0" indent="0" algn="l" rtl="0">
              <a:lnSpc>
                <a:spcPct val="115000"/>
              </a:lnSpc>
              <a:spcBef>
                <a:spcPts val="0"/>
              </a:spcBef>
              <a:spcAft>
                <a:spcPts val="0"/>
              </a:spcAft>
              <a:buNone/>
            </a:pPr>
            <a:endParaRPr sz="1800">
              <a:solidFill>
                <a:srgbClr val="434343"/>
              </a:solidFill>
            </a:endParaRPr>
          </a:p>
        </p:txBody>
      </p:sp>
      <p:pic>
        <p:nvPicPr>
          <p:cNvPr id="236" name="Google Shape;236;p57"/>
          <p:cNvPicPr preferRelativeResize="0"/>
          <p:nvPr/>
        </p:nvPicPr>
        <p:blipFill>
          <a:blip r:embed="rId4">
            <a:alphaModFix/>
          </a:blip>
          <a:stretch>
            <a:fillRect/>
          </a:stretch>
        </p:blipFill>
        <p:spPr>
          <a:xfrm>
            <a:off x="7522225" y="5213688"/>
            <a:ext cx="1375425" cy="1375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BF00E5-6604-481B-BEE2-6BEAEE1DB03E}"/>
              </a:ext>
            </a:extLst>
          </p:cNvPr>
          <p:cNvSpPr>
            <a:spLocks noGrp="1"/>
          </p:cNvSpPr>
          <p:nvPr>
            <p:ph type="title"/>
          </p:nvPr>
        </p:nvSpPr>
        <p:spPr>
          <a:xfrm>
            <a:off x="854806" y="1010015"/>
            <a:ext cx="7290054" cy="1124712"/>
          </a:xfrm>
        </p:spPr>
        <p:txBody>
          <a:bodyPr>
            <a:normAutofit/>
          </a:bodyPr>
          <a:lstStyle/>
          <a:p>
            <a:r>
              <a:rPr lang="es-ES" sz="2325" dirty="0"/>
              <a:t>Qué es el pensamiento computacional. Conceptos y definiciones ¿Es la hora de las definiciones? (II) </a:t>
            </a:r>
            <a:endParaRPr lang="es-ES" dirty="0"/>
          </a:p>
        </p:txBody>
      </p:sp>
      <p:sp>
        <p:nvSpPr>
          <p:cNvPr id="4" name="CuadroTexto 3">
            <a:extLst>
              <a:ext uri="{FF2B5EF4-FFF2-40B4-BE49-F238E27FC236}">
                <a16:creationId xmlns:a16="http://schemas.microsoft.com/office/drawing/2014/main" id="{E3FFACE6-5BB0-4BFE-A602-E554C1FAA7D1}"/>
              </a:ext>
            </a:extLst>
          </p:cNvPr>
          <p:cNvSpPr txBox="1"/>
          <p:nvPr/>
        </p:nvSpPr>
        <p:spPr>
          <a:xfrm>
            <a:off x="2286000" y="2288616"/>
            <a:ext cx="5998779" cy="2975495"/>
          </a:xfrm>
          <a:prstGeom prst="rect">
            <a:avLst/>
          </a:prstGeom>
          <a:noFill/>
        </p:spPr>
        <p:txBody>
          <a:bodyPr wrap="square">
            <a:spAutoFit/>
          </a:bodyPr>
          <a:lstStyle/>
          <a:p>
            <a:pPr algn="just">
              <a:lnSpc>
                <a:spcPct val="107000"/>
              </a:lnSpc>
              <a:spcAft>
                <a:spcPts val="600"/>
              </a:spcAft>
            </a:pPr>
            <a:r>
              <a:rPr lang="es-ES" sz="1800" dirty="0">
                <a:solidFill>
                  <a:srgbClr val="333333"/>
                </a:solidFill>
                <a:latin typeface="Arial" panose="020B0604020202020204" pitchFamily="34" charset="0"/>
                <a:ea typeface="Calibri" panose="020F0502020204030204" pitchFamily="34" charset="0"/>
                <a:cs typeface="Arial" panose="020B0604020202020204" pitchFamily="34" charset="0"/>
              </a:rPr>
              <a:t>este planteamiento nos lleva a otro: </a:t>
            </a:r>
          </a:p>
          <a:p>
            <a:pPr algn="just">
              <a:lnSpc>
                <a:spcPct val="107000"/>
              </a:lnSpc>
              <a:spcAft>
                <a:spcPts val="600"/>
              </a:spcAft>
            </a:pPr>
            <a:r>
              <a:rPr lang="es-ES" sz="1800" dirty="0">
                <a:solidFill>
                  <a:srgbClr val="333333"/>
                </a:solidFill>
                <a:latin typeface="Arial" panose="020B0604020202020204" pitchFamily="34" charset="0"/>
                <a:ea typeface="Calibri" panose="020F0502020204030204" pitchFamily="34" charset="0"/>
                <a:cs typeface="Arial" panose="020B0604020202020204" pitchFamily="34" charset="0"/>
              </a:rPr>
              <a:t>A definir el pensamiento computacional de una forma que podamos referenciarlo de forma consensuada en otros trabajos y desarrollos. </a:t>
            </a:r>
          </a:p>
          <a:p>
            <a:pPr algn="just">
              <a:lnSpc>
                <a:spcPct val="107000"/>
              </a:lnSpc>
              <a:spcAft>
                <a:spcPts val="600"/>
              </a:spcAft>
            </a:pPr>
            <a:endParaRPr lang="es-ES" sz="1800" dirty="0">
              <a:solidFill>
                <a:srgbClr val="333333"/>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600"/>
              </a:spcAft>
            </a:pPr>
            <a:r>
              <a:rPr lang="es-ES" sz="1800" dirty="0">
                <a:solidFill>
                  <a:srgbClr val="333333"/>
                </a:solidFill>
                <a:latin typeface="Arial" panose="020B0604020202020204" pitchFamily="34" charset="0"/>
                <a:ea typeface="Calibri" panose="020F0502020204030204" pitchFamily="34" charset="0"/>
                <a:cs typeface="Arial" panose="020B0604020202020204" pitchFamily="34" charset="0"/>
              </a:rPr>
              <a:t>Que sirva como alternativa a la propuesta del pensamiento computacional sólo como prácticas y actividades para que los niños aprendan exclusivamente a programar, e incluirlo en el </a:t>
            </a:r>
            <a:r>
              <a:rPr lang="es-ES" sz="1800" i="1" dirty="0" err="1">
                <a:solidFill>
                  <a:srgbClr val="333333"/>
                </a:solidFill>
                <a:latin typeface="Arial" panose="020B0604020202020204" pitchFamily="34" charset="0"/>
                <a:ea typeface="Calibri" panose="020F0502020204030204" pitchFamily="34" charset="0"/>
                <a:cs typeface="Arial" panose="020B0604020202020204" pitchFamily="34" charset="0"/>
              </a:rPr>
              <a:t>curriculum</a:t>
            </a:r>
            <a:r>
              <a:rPr lang="es-ES" sz="1800" dirty="0">
                <a:solidFill>
                  <a:srgbClr val="333333"/>
                </a:solidFill>
                <a:latin typeface="Arial" panose="020B0604020202020204" pitchFamily="34" charset="0"/>
                <a:ea typeface="Calibri" panose="020F0502020204030204" pitchFamily="34" charset="0"/>
                <a:cs typeface="Arial" panose="020B0604020202020204" pitchFamily="34" charset="0"/>
              </a:rPr>
              <a:t> . </a:t>
            </a:r>
            <a:endParaRPr lang="es-ES" sz="2400" dirty="0">
              <a:latin typeface="Arial" panose="020B0604020202020204" pitchFamily="34" charset="0"/>
              <a:ea typeface="Calibri" panose="020F0502020204030204" pitchFamily="34" charset="0"/>
              <a:cs typeface="Arial" panose="020B0604020202020204" pitchFamily="34" charset="0"/>
            </a:endParaRPr>
          </a:p>
        </p:txBody>
      </p:sp>
      <p:pic>
        <p:nvPicPr>
          <p:cNvPr id="5" name="Imagen 4">
            <a:hlinkClick r:id="rId2"/>
            <a:extLst>
              <a:ext uri="{FF2B5EF4-FFF2-40B4-BE49-F238E27FC236}">
                <a16:creationId xmlns:a16="http://schemas.microsoft.com/office/drawing/2014/main" id="{3D77E03D-F8A9-4496-BFDD-5E22A97763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0599" y="618407"/>
            <a:ext cx="3901960" cy="562118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3" name="Entrada de lápiz 2">
                <a:extLst>
                  <a:ext uri="{FF2B5EF4-FFF2-40B4-BE49-F238E27FC236}">
                    <a16:creationId xmlns:a16="http://schemas.microsoft.com/office/drawing/2014/main" id="{F4DFDDA8-633E-40C9-9A21-84E6D30E47A7}"/>
                  </a:ext>
                </a:extLst>
              </p14:cNvPr>
              <p14:cNvContentPartPr/>
              <p14:nvPr/>
            </p14:nvContentPartPr>
            <p14:xfrm>
              <a:off x="5935528" y="3229641"/>
              <a:ext cx="1236870" cy="32400"/>
            </p14:xfrm>
          </p:contentPart>
        </mc:Choice>
        <mc:Fallback xmlns="">
          <p:pic>
            <p:nvPicPr>
              <p:cNvPr id="3" name="Entrada de lápiz 2">
                <a:extLst>
                  <a:ext uri="{FF2B5EF4-FFF2-40B4-BE49-F238E27FC236}">
                    <a16:creationId xmlns:a16="http://schemas.microsoft.com/office/drawing/2014/main" id="{F4DFDDA8-633E-40C9-9A21-84E6D30E47A7}"/>
                  </a:ext>
                </a:extLst>
              </p:cNvPr>
              <p:cNvPicPr/>
              <p:nvPr/>
            </p:nvPicPr>
            <p:blipFill>
              <a:blip r:embed="rId5"/>
              <a:stretch>
                <a:fillRect/>
              </a:stretch>
            </p:blipFill>
            <p:spPr>
              <a:xfrm>
                <a:off x="5899531" y="3158432"/>
                <a:ext cx="1308505" cy="174462"/>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Entrada de lápiz 5">
                <a:extLst>
                  <a:ext uri="{FF2B5EF4-FFF2-40B4-BE49-F238E27FC236}">
                    <a16:creationId xmlns:a16="http://schemas.microsoft.com/office/drawing/2014/main" id="{38750EB2-60A9-4F9F-8EEF-D6DE3E73BF23}"/>
                  </a:ext>
                </a:extLst>
              </p14:cNvPr>
              <p14:cNvContentPartPr/>
              <p14:nvPr/>
            </p14:nvContentPartPr>
            <p14:xfrm>
              <a:off x="4571488" y="4278051"/>
              <a:ext cx="1112400" cy="16470"/>
            </p14:xfrm>
          </p:contentPart>
        </mc:Choice>
        <mc:Fallback xmlns="">
          <p:pic>
            <p:nvPicPr>
              <p:cNvPr id="6" name="Entrada de lápiz 5">
                <a:extLst>
                  <a:ext uri="{FF2B5EF4-FFF2-40B4-BE49-F238E27FC236}">
                    <a16:creationId xmlns:a16="http://schemas.microsoft.com/office/drawing/2014/main" id="{38750EB2-60A9-4F9F-8EEF-D6DE3E73BF23}"/>
                  </a:ext>
                </a:extLst>
              </p:cNvPr>
              <p:cNvPicPr/>
              <p:nvPr/>
            </p:nvPicPr>
            <p:blipFill>
              <a:blip r:embed="rId7"/>
              <a:stretch>
                <a:fillRect/>
              </a:stretch>
            </p:blipFill>
            <p:spPr>
              <a:xfrm>
                <a:off x="4535488" y="4206442"/>
                <a:ext cx="1184040" cy="15932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Entrada de lápiz 7">
                <a:extLst>
                  <a:ext uri="{FF2B5EF4-FFF2-40B4-BE49-F238E27FC236}">
                    <a16:creationId xmlns:a16="http://schemas.microsoft.com/office/drawing/2014/main" id="{07CB81FD-5B87-4285-B35D-44D734156146}"/>
                  </a:ext>
                </a:extLst>
              </p14:cNvPr>
              <p14:cNvContentPartPr/>
              <p14:nvPr/>
            </p14:nvContentPartPr>
            <p14:xfrm>
              <a:off x="4997548" y="4836951"/>
              <a:ext cx="3136860" cy="32940"/>
            </p14:xfrm>
          </p:contentPart>
        </mc:Choice>
        <mc:Fallback xmlns="">
          <p:pic>
            <p:nvPicPr>
              <p:cNvPr id="8" name="Entrada de lápiz 7">
                <a:extLst>
                  <a:ext uri="{FF2B5EF4-FFF2-40B4-BE49-F238E27FC236}">
                    <a16:creationId xmlns:a16="http://schemas.microsoft.com/office/drawing/2014/main" id="{07CB81FD-5B87-4285-B35D-44D734156146}"/>
                  </a:ext>
                </a:extLst>
              </p:cNvPr>
              <p:cNvPicPr/>
              <p:nvPr/>
            </p:nvPicPr>
            <p:blipFill>
              <a:blip r:embed="rId9"/>
              <a:stretch>
                <a:fillRect/>
              </a:stretch>
            </p:blipFill>
            <p:spPr>
              <a:xfrm>
                <a:off x="4961550" y="4765342"/>
                <a:ext cx="3208496" cy="17579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Entrada de lápiz 8">
                <a:extLst>
                  <a:ext uri="{FF2B5EF4-FFF2-40B4-BE49-F238E27FC236}">
                    <a16:creationId xmlns:a16="http://schemas.microsoft.com/office/drawing/2014/main" id="{32B0D5E2-79C3-44B9-8A8A-D0FB202C614E}"/>
                  </a:ext>
                </a:extLst>
              </p14:cNvPr>
              <p14:cNvContentPartPr/>
              <p14:nvPr/>
            </p14:nvContentPartPr>
            <p14:xfrm>
              <a:off x="5714668" y="4309641"/>
              <a:ext cx="314820" cy="270"/>
            </p14:xfrm>
          </p:contentPart>
        </mc:Choice>
        <mc:Fallback xmlns="">
          <p:pic>
            <p:nvPicPr>
              <p:cNvPr id="9" name="Entrada de lápiz 8">
                <a:extLst>
                  <a:ext uri="{FF2B5EF4-FFF2-40B4-BE49-F238E27FC236}">
                    <a16:creationId xmlns:a16="http://schemas.microsoft.com/office/drawing/2014/main" id="{32B0D5E2-79C3-44B9-8A8A-D0FB202C614E}"/>
                  </a:ext>
                </a:extLst>
              </p:cNvPr>
              <p:cNvPicPr/>
              <p:nvPr/>
            </p:nvPicPr>
            <p:blipFill>
              <a:blip r:embed="rId11"/>
              <a:stretch>
                <a:fillRect/>
              </a:stretch>
            </p:blipFill>
            <p:spPr>
              <a:xfrm>
                <a:off x="5678689" y="4255641"/>
                <a:ext cx="386419"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Entrada de lápiz 9">
                <a:extLst>
                  <a:ext uri="{FF2B5EF4-FFF2-40B4-BE49-F238E27FC236}">
                    <a16:creationId xmlns:a16="http://schemas.microsoft.com/office/drawing/2014/main" id="{9D586CDB-8CDD-4F1A-A0BC-380DE43C678D}"/>
                  </a:ext>
                </a:extLst>
              </p14:cNvPr>
              <p14:cNvContentPartPr/>
              <p14:nvPr/>
            </p14:nvContentPartPr>
            <p14:xfrm>
              <a:off x="4161898" y="4836681"/>
              <a:ext cx="929610" cy="9180"/>
            </p14:xfrm>
          </p:contentPart>
        </mc:Choice>
        <mc:Fallback xmlns="">
          <p:pic>
            <p:nvPicPr>
              <p:cNvPr id="10" name="Entrada de lápiz 9">
                <a:extLst>
                  <a:ext uri="{FF2B5EF4-FFF2-40B4-BE49-F238E27FC236}">
                    <a16:creationId xmlns:a16="http://schemas.microsoft.com/office/drawing/2014/main" id="{9D586CDB-8CDD-4F1A-A0BC-380DE43C678D}"/>
                  </a:ext>
                </a:extLst>
              </p:cNvPr>
              <p:cNvPicPr/>
              <p:nvPr/>
            </p:nvPicPr>
            <p:blipFill>
              <a:blip r:embed="rId13"/>
              <a:stretch>
                <a:fillRect/>
              </a:stretch>
            </p:blipFill>
            <p:spPr>
              <a:xfrm>
                <a:off x="4125895" y="4766066"/>
                <a:ext cx="1001257" cy="15005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Entrada de lápiz 10">
                <a:extLst>
                  <a:ext uri="{FF2B5EF4-FFF2-40B4-BE49-F238E27FC236}">
                    <a16:creationId xmlns:a16="http://schemas.microsoft.com/office/drawing/2014/main" id="{CEF71733-4EAB-4460-A6D1-5E1538E3B769}"/>
                  </a:ext>
                </a:extLst>
              </p14:cNvPr>
              <p14:cNvContentPartPr/>
              <p14:nvPr/>
            </p14:nvContentPartPr>
            <p14:xfrm>
              <a:off x="4083058" y="5144481"/>
              <a:ext cx="2482380" cy="120150"/>
            </p14:xfrm>
          </p:contentPart>
        </mc:Choice>
        <mc:Fallback xmlns="">
          <p:pic>
            <p:nvPicPr>
              <p:cNvPr id="11" name="Entrada de lápiz 10">
                <a:extLst>
                  <a:ext uri="{FF2B5EF4-FFF2-40B4-BE49-F238E27FC236}">
                    <a16:creationId xmlns:a16="http://schemas.microsoft.com/office/drawing/2014/main" id="{CEF71733-4EAB-4460-A6D1-5E1538E3B769}"/>
                  </a:ext>
                </a:extLst>
              </p:cNvPr>
              <p:cNvPicPr/>
              <p:nvPr/>
            </p:nvPicPr>
            <p:blipFill>
              <a:blip r:embed="rId15"/>
              <a:stretch>
                <a:fillRect/>
              </a:stretch>
            </p:blipFill>
            <p:spPr>
              <a:xfrm>
                <a:off x="4047061" y="5072535"/>
                <a:ext cx="2554015" cy="263682"/>
              </a:xfrm>
              <a:prstGeom prst="rect">
                <a:avLst/>
              </a:prstGeom>
            </p:spPr>
          </p:pic>
        </mc:Fallback>
      </mc:AlternateContent>
      <p:pic>
        <p:nvPicPr>
          <p:cNvPr id="7" name="Imagen 6">
            <a:extLst>
              <a:ext uri="{FF2B5EF4-FFF2-40B4-BE49-F238E27FC236}">
                <a16:creationId xmlns:a16="http://schemas.microsoft.com/office/drawing/2014/main" id="{8EB00F4D-7FAA-41A6-890D-FB21C59571A6}"/>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4075979" y="469598"/>
            <a:ext cx="4661072" cy="6232953"/>
          </a:xfrm>
          <a:prstGeom prst="rect">
            <a:avLst/>
          </a:prstGeom>
          <a:noFill/>
          <a:ln>
            <a:noFill/>
          </a:ln>
        </p:spPr>
      </p:pic>
      <p:sp>
        <p:nvSpPr>
          <p:cNvPr id="12" name="Google Shape;344;p68">
            <a:extLst>
              <a:ext uri="{FF2B5EF4-FFF2-40B4-BE49-F238E27FC236}">
                <a16:creationId xmlns:a16="http://schemas.microsoft.com/office/drawing/2014/main" id="{ABDDADFF-CED5-4860-A582-6AE716633FFA}"/>
              </a:ext>
            </a:extLst>
          </p:cNvPr>
          <p:cNvSpPr/>
          <p:nvPr/>
        </p:nvSpPr>
        <p:spPr>
          <a:xfrm>
            <a:off x="261257" y="250372"/>
            <a:ext cx="8577943" cy="6368142"/>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17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n">
            <a:extLst>
              <a:ext uri="{FF2B5EF4-FFF2-40B4-BE49-F238E27FC236}">
                <a16:creationId xmlns:a16="http://schemas.microsoft.com/office/drawing/2014/main" id="{FA96A990-7534-4323-8184-3714BC2B94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958" b="2"/>
          <a:stretch/>
        </p:blipFill>
        <p:spPr bwMode="auto">
          <a:xfrm>
            <a:off x="0" y="-30940"/>
            <a:ext cx="4526876" cy="4314031"/>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089A75-F799-40C5-9F92-FD3CC0B23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 r="2" b="6537"/>
          <a:stretch/>
        </p:blipFill>
        <p:spPr bwMode="auto">
          <a:xfrm>
            <a:off x="0" y="2594529"/>
            <a:ext cx="6376744" cy="398688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8EABAF4-DD46-4520-93E9-AC5CA855920E}"/>
              </a:ext>
            </a:extLst>
          </p:cNvPr>
          <p:cNvSpPr txBox="1"/>
          <p:nvPr/>
        </p:nvSpPr>
        <p:spPr>
          <a:xfrm>
            <a:off x="5068254" y="8455856"/>
            <a:ext cx="5082540" cy="415498"/>
          </a:xfrm>
          <a:prstGeom prst="rect">
            <a:avLst/>
          </a:prstGeom>
          <a:noFill/>
        </p:spPr>
        <p:txBody>
          <a:bodyPr wrap="square">
            <a:spAutoFit/>
          </a:bodyPr>
          <a:lstStyle/>
          <a:p>
            <a:pPr>
              <a:spcAft>
                <a:spcPts val="450"/>
              </a:spcAft>
            </a:pPr>
            <a:r>
              <a:rPr lang="es-ES" sz="1050">
                <a:hlinkClick r:id="rId4"/>
              </a:rPr>
              <a:t>https://computational-think.blogspot.com/2020/12/como-el-pensamiento-computacional-se-ha.html</a:t>
            </a:r>
            <a:r>
              <a:rPr lang="es-ES" sz="1050"/>
              <a:t> </a:t>
            </a:r>
          </a:p>
        </p:txBody>
      </p:sp>
      <p:sp>
        <p:nvSpPr>
          <p:cNvPr id="24" name="CuadroTexto 23">
            <a:extLst>
              <a:ext uri="{FF2B5EF4-FFF2-40B4-BE49-F238E27FC236}">
                <a16:creationId xmlns:a16="http://schemas.microsoft.com/office/drawing/2014/main" id="{976FD0C4-D054-4F23-BBE9-30B098017E78}"/>
              </a:ext>
            </a:extLst>
          </p:cNvPr>
          <p:cNvSpPr txBox="1"/>
          <p:nvPr/>
        </p:nvSpPr>
        <p:spPr>
          <a:xfrm>
            <a:off x="8601" y="6581415"/>
            <a:ext cx="9135399" cy="261610"/>
          </a:xfrm>
          <a:prstGeom prst="rect">
            <a:avLst/>
          </a:prstGeom>
          <a:noFill/>
        </p:spPr>
        <p:txBody>
          <a:bodyPr wrap="square">
            <a:spAutoFit/>
          </a:bodyPr>
          <a:lstStyle/>
          <a:p>
            <a:pPr algn="ctr"/>
            <a:r>
              <a:rPr lang="es-ES" sz="1100" dirty="0">
                <a:solidFill>
                  <a:schemeClr val="tx1"/>
                </a:solidFill>
              </a:rPr>
              <a:t>Fuente: </a:t>
            </a:r>
            <a:r>
              <a:rPr lang="es-ES" sz="1100" dirty="0">
                <a:hlinkClick r:id="rId4"/>
              </a:rPr>
              <a:t>https://computational-think.blogspot.com/2020/12/como-el-pensamiento-computacional-se-ha.html</a:t>
            </a:r>
            <a:r>
              <a:rPr lang="es-ES" sz="1100" dirty="0"/>
              <a:t> </a:t>
            </a:r>
          </a:p>
        </p:txBody>
      </p:sp>
      <p:sp>
        <p:nvSpPr>
          <p:cNvPr id="2" name="Título 1">
            <a:extLst>
              <a:ext uri="{FF2B5EF4-FFF2-40B4-BE49-F238E27FC236}">
                <a16:creationId xmlns:a16="http://schemas.microsoft.com/office/drawing/2014/main" id="{221E9907-8515-4CA5-B96D-E499CE04E662}"/>
              </a:ext>
            </a:extLst>
          </p:cNvPr>
          <p:cNvSpPr>
            <a:spLocks noGrp="1"/>
          </p:cNvSpPr>
          <p:nvPr>
            <p:ph type="title"/>
          </p:nvPr>
        </p:nvSpPr>
        <p:spPr>
          <a:xfrm>
            <a:off x="5919938" y="0"/>
            <a:ext cx="3594176" cy="2419990"/>
          </a:xfrm>
        </p:spPr>
        <p:txBody>
          <a:bodyPr spcFirstLastPara="1" vert="horz" wrap="square" lIns="68580" tIns="34290" rIns="68580" bIns="34290" rtlCol="0" anchor="b" anchorCtr="0">
            <a:normAutofit fontScale="90000"/>
          </a:bodyPr>
          <a:lstStyle/>
          <a:p>
            <a:r>
              <a:rPr lang="en-US" sz="3300" spc="150" dirty="0"/>
              <a:t>2. El </a:t>
            </a:r>
            <a:r>
              <a:rPr lang="en-US" sz="3300" spc="150" dirty="0" err="1"/>
              <a:t>Pensamiento</a:t>
            </a:r>
            <a:r>
              <a:rPr lang="en-US" sz="3300" spc="150" dirty="0"/>
              <a:t> </a:t>
            </a:r>
            <a:r>
              <a:rPr lang="en-US" sz="3300" spc="150" dirty="0" err="1"/>
              <a:t>Computacional</a:t>
            </a:r>
            <a:r>
              <a:rPr lang="en-US" sz="3300" spc="150" dirty="0"/>
              <a:t> </a:t>
            </a:r>
            <a:r>
              <a:rPr lang="en-US" sz="3300" spc="150" dirty="0" err="1"/>
              <a:t>como</a:t>
            </a:r>
            <a:r>
              <a:rPr lang="en-US" sz="3300" spc="150" dirty="0"/>
              <a:t> </a:t>
            </a:r>
            <a:r>
              <a:rPr lang="en-US" sz="3300" spc="150" dirty="0" err="1"/>
              <a:t>alfabetización</a:t>
            </a:r>
            <a:endParaRPr lang="en-US" sz="3300" spc="150" dirty="0"/>
          </a:p>
        </p:txBody>
      </p:sp>
      <p:pic>
        <p:nvPicPr>
          <p:cNvPr id="1026" name="Picture 2">
            <a:extLst>
              <a:ext uri="{FF2B5EF4-FFF2-40B4-BE49-F238E27FC236}">
                <a16:creationId xmlns:a16="http://schemas.microsoft.com/office/drawing/2014/main" id="{43F3958F-D320-47F7-83E6-1D703CF961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644" b="-2"/>
          <a:stretch/>
        </p:blipFill>
        <p:spPr bwMode="auto">
          <a:xfrm>
            <a:off x="4699824" y="2903812"/>
            <a:ext cx="4215576" cy="3762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9282EC4B-8694-4F00-8F5C-5C6D9C6F1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7948" y="59465"/>
            <a:ext cx="4766052" cy="457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6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A2CBF-5A2B-4271-9EFD-2D05BA358B46}"/>
              </a:ext>
            </a:extLst>
          </p:cNvPr>
          <p:cNvSpPr>
            <a:spLocks noGrp="1"/>
          </p:cNvSpPr>
          <p:nvPr>
            <p:ph type="title"/>
          </p:nvPr>
        </p:nvSpPr>
        <p:spPr>
          <a:xfrm>
            <a:off x="577596" y="1189938"/>
            <a:ext cx="7290054" cy="447600"/>
          </a:xfrm>
        </p:spPr>
        <p:txBody>
          <a:bodyPr>
            <a:noAutofit/>
          </a:bodyPr>
          <a:lstStyle/>
          <a:p>
            <a:r>
              <a:rPr lang="es-ES" sz="2200" dirty="0">
                <a:solidFill>
                  <a:schemeClr val="tx1">
                    <a:lumMod val="65000"/>
                    <a:lumOff val="35000"/>
                  </a:schemeClr>
                </a:solidFill>
              </a:rPr>
              <a:t>El pensamiento computacional como alfabetización</a:t>
            </a:r>
          </a:p>
        </p:txBody>
      </p:sp>
      <p:sp>
        <p:nvSpPr>
          <p:cNvPr id="3" name="Rectangle 1">
            <a:extLst>
              <a:ext uri="{FF2B5EF4-FFF2-40B4-BE49-F238E27FC236}">
                <a16:creationId xmlns:a16="http://schemas.microsoft.com/office/drawing/2014/main" id="{F1A7F14E-1CAB-47B4-BB69-B95F0F3657A7}"/>
              </a:ext>
            </a:extLst>
          </p:cNvPr>
          <p:cNvSpPr>
            <a:spLocks noChangeArrowheads="1"/>
          </p:cNvSpPr>
          <p:nvPr/>
        </p:nvSpPr>
        <p:spPr bwMode="auto">
          <a:xfrm>
            <a:off x="666755" y="2162137"/>
            <a:ext cx="7671487" cy="32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buClrTx/>
            </a:pPr>
            <a:r>
              <a:rPr lang="es-ES" altLang="es-ES" dirty="0">
                <a:solidFill>
                  <a:schemeClr val="bg2"/>
                </a:solidFill>
                <a:cs typeface="Arial" panose="020B0604020202020204" pitchFamily="34" charset="0"/>
              </a:rPr>
              <a:t>Como en las alfabetizaciones anteriores no sólo cambia cómo se representa, cómo circula el conocimiento, y cómo lo usan los individuos para relacionarse y para otras funciones básicas, sino que afecta a la naturaleza más profunda de las actividades humanas: Las económicas, las sociales, las científicas, … </a:t>
            </a:r>
          </a:p>
          <a:p>
            <a:pPr algn="just" defTabSz="685800">
              <a:buClrTx/>
            </a:pPr>
            <a:endParaRPr lang="es-ES" altLang="es-ES" dirty="0">
              <a:solidFill>
                <a:schemeClr val="bg2"/>
              </a:solidFill>
              <a:cs typeface="Arial" panose="020B0604020202020204" pitchFamily="34" charset="0"/>
            </a:endParaRPr>
          </a:p>
          <a:p>
            <a:pPr algn="just" defTabSz="685800">
              <a:buClrTx/>
            </a:pPr>
            <a:r>
              <a:rPr lang="es-ES" altLang="es-ES" dirty="0">
                <a:solidFill>
                  <a:schemeClr val="bg2"/>
                </a:solidFill>
                <a:highlight>
                  <a:srgbClr val="D6D64D"/>
                </a:highlight>
                <a:cs typeface="Arial" panose="020B0604020202020204" pitchFamily="34" charset="0"/>
              </a:rPr>
              <a:t>La realidad se escribe ahora en códigos informáticos</a:t>
            </a:r>
            <a:r>
              <a:rPr lang="es-ES" altLang="es-ES" dirty="0">
                <a:solidFill>
                  <a:schemeClr val="bg2"/>
                </a:solidFill>
                <a:cs typeface="Arial" panose="020B0604020202020204" pitchFamily="34" charset="0"/>
              </a:rPr>
              <a:t>, no sólo en códigos textuales o numéricos. </a:t>
            </a:r>
          </a:p>
          <a:p>
            <a:pPr algn="just" defTabSz="685800">
              <a:buClrTx/>
            </a:pPr>
            <a:endParaRPr lang="es-ES" altLang="es-ES" dirty="0">
              <a:solidFill>
                <a:schemeClr val="bg2"/>
              </a:solidFill>
              <a:cs typeface="Arial" panose="020B0604020202020204" pitchFamily="34" charset="0"/>
            </a:endParaRPr>
          </a:p>
          <a:p>
            <a:pPr algn="just" defTabSz="685800">
              <a:buClrTx/>
            </a:pPr>
            <a:r>
              <a:rPr lang="es-ES" altLang="es-ES" dirty="0">
                <a:solidFill>
                  <a:schemeClr val="bg2"/>
                </a:solidFill>
                <a:cs typeface="Arial" panose="020B0604020202020204" pitchFamily="34" charset="0"/>
              </a:rPr>
              <a:t>Para acceder a cualquier trabajo es imprescindible una serie de competencias nuevas. Son las competencias computacionales o digitales, pero</a:t>
            </a:r>
          </a:p>
          <a:p>
            <a:pPr algn="just" defTabSz="685800">
              <a:buClrTx/>
            </a:pPr>
            <a:endParaRPr lang="es-ES" altLang="es-ES" dirty="0">
              <a:solidFill>
                <a:schemeClr val="bg2"/>
              </a:solidFill>
              <a:cs typeface="Arial" panose="020B0604020202020204" pitchFamily="34" charset="0"/>
            </a:endParaRPr>
          </a:p>
          <a:p>
            <a:pPr algn="just" defTabSz="685800">
              <a:buClrTx/>
            </a:pPr>
            <a:r>
              <a:rPr lang="es-ES" altLang="es-ES" dirty="0">
                <a:solidFill>
                  <a:schemeClr val="bg2"/>
                </a:solidFill>
                <a:cs typeface="Arial" panose="020B0604020202020204" pitchFamily="34" charset="0"/>
              </a:rPr>
              <a:t>no sólo de usuario, </a:t>
            </a:r>
            <a:r>
              <a:rPr lang="es-ES" altLang="es-ES" dirty="0">
                <a:solidFill>
                  <a:schemeClr val="bg2"/>
                </a:solidFill>
                <a:highlight>
                  <a:srgbClr val="D6D64D"/>
                </a:highlight>
                <a:cs typeface="Arial" panose="020B0604020202020204" pitchFamily="34" charset="0"/>
              </a:rPr>
              <a:t>no basta con usar los medios, también hay que conformarlos</a:t>
            </a:r>
            <a:r>
              <a:rPr lang="es-ES" altLang="es-ES" dirty="0">
                <a:solidFill>
                  <a:schemeClr val="bg2"/>
                </a:solidFill>
                <a:cs typeface="Arial" panose="020B0604020202020204" pitchFamily="34" charset="0"/>
              </a:rPr>
              <a:t>, a algún nivel, aunque sólo sea para filtrar la información o para interrogar a las bases de datos, o para crear metainformación eficiente, hace falta un conocimiento de codificación, de programación. </a:t>
            </a:r>
          </a:p>
          <a:p>
            <a:pPr algn="just" defTabSz="685800">
              <a:buClrTx/>
            </a:pPr>
            <a:endParaRPr lang="es-ES" altLang="es-ES" sz="1200" dirty="0">
              <a:solidFill>
                <a:schemeClr val="bg2"/>
              </a:solidFill>
              <a:cs typeface="Arial" panose="020B0604020202020204" pitchFamily="34" charset="0"/>
            </a:endParaRPr>
          </a:p>
        </p:txBody>
      </p:sp>
      <p:sp>
        <p:nvSpPr>
          <p:cNvPr id="5" name="CuadroTexto 4">
            <a:extLst>
              <a:ext uri="{FF2B5EF4-FFF2-40B4-BE49-F238E27FC236}">
                <a16:creationId xmlns:a16="http://schemas.microsoft.com/office/drawing/2014/main" id="{5666C239-B3E7-4A61-A3E5-19FCB284FB4A}"/>
              </a:ext>
            </a:extLst>
          </p:cNvPr>
          <p:cNvSpPr txBox="1"/>
          <p:nvPr/>
        </p:nvSpPr>
        <p:spPr>
          <a:xfrm>
            <a:off x="666755" y="5629214"/>
            <a:ext cx="8166009" cy="461665"/>
          </a:xfrm>
          <a:prstGeom prst="rect">
            <a:avLst/>
          </a:prstGeom>
          <a:noFill/>
        </p:spPr>
        <p:txBody>
          <a:bodyPr wrap="square">
            <a:spAutoFit/>
          </a:bodyPr>
          <a:lstStyle/>
          <a:p>
            <a:r>
              <a:rPr lang="es-ES" sz="1200" dirty="0">
                <a:solidFill>
                  <a:schemeClr val="bg2"/>
                </a:solidFill>
              </a:rPr>
              <a:t>Fuente: </a:t>
            </a:r>
            <a:r>
              <a:rPr lang="es-ES" sz="1200" dirty="0">
                <a:solidFill>
                  <a:schemeClr val="bg2"/>
                </a:solidFill>
                <a:hlinkClick r:id="rId2"/>
              </a:rPr>
              <a:t>https://computational-think.blogspot.com/2020/12/como-el-pensamiento-computacional-se-ha.html</a:t>
            </a:r>
            <a:endParaRPr lang="es-ES" sz="1200" dirty="0">
              <a:solidFill>
                <a:schemeClr val="bg2"/>
              </a:solidFill>
            </a:endParaRPr>
          </a:p>
          <a:p>
            <a:endParaRPr lang="es-ES" sz="1200" dirty="0">
              <a:solidFill>
                <a:schemeClr val="bg2"/>
              </a:solidFill>
            </a:endParaRPr>
          </a:p>
        </p:txBody>
      </p:sp>
      <p:sp>
        <p:nvSpPr>
          <p:cNvPr id="7" name="Google Shape;344;p68">
            <a:extLst>
              <a:ext uri="{FF2B5EF4-FFF2-40B4-BE49-F238E27FC236}">
                <a16:creationId xmlns:a16="http://schemas.microsoft.com/office/drawing/2014/main" id="{EFBC98C9-47D7-47A1-9DB5-A2F267E3DDF8}"/>
              </a:ext>
            </a:extLst>
          </p:cNvPr>
          <p:cNvSpPr/>
          <p:nvPr/>
        </p:nvSpPr>
        <p:spPr>
          <a:xfrm>
            <a:off x="283029" y="337457"/>
            <a:ext cx="8549735" cy="6150429"/>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243;p58">
            <a:extLst>
              <a:ext uri="{FF2B5EF4-FFF2-40B4-BE49-F238E27FC236}">
                <a16:creationId xmlns:a16="http://schemas.microsoft.com/office/drawing/2014/main" id="{C7F96FD8-E849-4809-A147-99A63913AC79}"/>
              </a:ext>
            </a:extLst>
          </p:cNvPr>
          <p:cNvCxnSpPr/>
          <p:nvPr/>
        </p:nvCxnSpPr>
        <p:spPr>
          <a:xfrm>
            <a:off x="666755" y="1771611"/>
            <a:ext cx="676200" cy="0"/>
          </a:xfrm>
          <a:prstGeom prst="straightConnector1">
            <a:avLst/>
          </a:prstGeom>
          <a:noFill/>
          <a:ln w="76200" cap="flat" cmpd="sng">
            <a:solidFill>
              <a:srgbClr val="D2D700"/>
            </a:solidFill>
            <a:prstDash val="solid"/>
            <a:round/>
            <a:headEnd type="none" w="med" len="med"/>
            <a:tailEnd type="none" w="med" len="med"/>
          </a:ln>
        </p:spPr>
      </p:cxnSp>
    </p:spTree>
    <p:extLst>
      <p:ext uri="{BB962C8B-B14F-4D97-AF65-F5344CB8AC3E}">
        <p14:creationId xmlns:p14="http://schemas.microsoft.com/office/powerpoint/2010/main" val="1736782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BF9E4E3-1F64-4DDF-B6FA-A009F49D9412}"/>
              </a:ext>
            </a:extLst>
          </p:cNvPr>
          <p:cNvSpPr txBox="1"/>
          <p:nvPr/>
        </p:nvSpPr>
        <p:spPr>
          <a:xfrm>
            <a:off x="768096" y="2526113"/>
            <a:ext cx="5329308" cy="3017520"/>
          </a:xfrm>
          <a:prstGeom prst="rect">
            <a:avLst/>
          </a:prstGeom>
        </p:spPr>
        <p:txBody>
          <a:bodyPr vert="horz" lIns="34290" tIns="34290" rIns="34290" bIns="34290" rtlCol="0">
            <a:normAutofit/>
          </a:bodyPr>
          <a:lstStyle/>
          <a:p>
            <a:pPr lvl="0" algn="just" eaLnBrk="0" fontAlgn="base" hangingPunct="0">
              <a:spcBef>
                <a:spcPct val="0"/>
              </a:spcBef>
              <a:spcAft>
                <a:spcPct val="0"/>
              </a:spcAft>
            </a:pPr>
            <a:r>
              <a:rPr lang="es-ES" altLang="es-ES" sz="1050" dirty="0">
                <a:solidFill>
                  <a:srgbClr val="141412"/>
                </a:solidFill>
                <a:latin typeface="Arial" panose="020B0604020202020204" pitchFamily="34" charset="0"/>
                <a:cs typeface="Arial" panose="020B0604020202020204" pitchFamily="34" charset="0"/>
              </a:rPr>
              <a:t>Esta es la nueva competencia clave en la nueva alfabetización, como antes lo eran la lectura, la escritura o el cálculo.</a:t>
            </a:r>
          </a:p>
          <a:p>
            <a:pPr lvl="0" algn="just" eaLnBrk="0" fontAlgn="base" hangingPunct="0">
              <a:spcBef>
                <a:spcPct val="0"/>
              </a:spcBef>
              <a:spcAft>
                <a:spcPct val="0"/>
              </a:spcAft>
            </a:pPr>
            <a:endParaRPr lang="es-ES" altLang="es-ES" sz="900" dirty="0"/>
          </a:p>
          <a:p>
            <a:pPr lvl="0" algn="just" eaLnBrk="0" fontAlgn="base" hangingPunct="0">
              <a:spcBef>
                <a:spcPct val="0"/>
              </a:spcBef>
              <a:spcAft>
                <a:spcPct val="0"/>
              </a:spcAft>
            </a:pPr>
            <a:r>
              <a:rPr lang="es-ES" altLang="es-ES" sz="1050" dirty="0">
                <a:solidFill>
                  <a:srgbClr val="141412"/>
                </a:solidFill>
                <a:latin typeface="Arial" panose="020B0604020202020204" pitchFamily="34" charset="0"/>
                <a:cs typeface="Arial" panose="020B0604020202020204" pitchFamily="34" charset="0"/>
              </a:rPr>
              <a:t>En todos los casos, en todas las culturas epistemológicas hay una serie de rasgos comunes  pero que son conformados de forma diferente:</a:t>
            </a:r>
          </a:p>
          <a:p>
            <a:pPr lvl="0" algn="just" eaLnBrk="0" fontAlgn="base" hangingPunct="0">
              <a:spcBef>
                <a:spcPct val="0"/>
              </a:spcBef>
              <a:spcAft>
                <a:spcPct val="0"/>
              </a:spcAft>
            </a:pPr>
            <a:endParaRPr lang="es-ES" altLang="es-ES" sz="1050" dirty="0">
              <a:solidFill>
                <a:srgbClr val="141412"/>
              </a:solidFill>
              <a:latin typeface="Arial" panose="020B0604020202020204" pitchFamily="34" charset="0"/>
              <a:cs typeface="Arial" panose="020B0604020202020204" pitchFamily="34" charset="0"/>
            </a:endParaRPr>
          </a:p>
          <a:p>
            <a:pPr marL="214313" indent="-214313" algn="just" eaLnBrk="0" fontAlgn="base" hangingPunct="0">
              <a:spcBef>
                <a:spcPct val="0"/>
              </a:spcBef>
              <a:spcAft>
                <a:spcPct val="0"/>
              </a:spcAft>
              <a:buFont typeface="Arial" panose="020B0604020202020204" pitchFamily="34" charset="0"/>
              <a:buChar char="•"/>
            </a:pPr>
            <a:r>
              <a:rPr lang="es-ES" altLang="es-ES" sz="1050" dirty="0">
                <a:solidFill>
                  <a:srgbClr val="141412"/>
                </a:solidFill>
                <a:latin typeface="Arial" panose="020B0604020202020204" pitchFamily="34" charset="0"/>
                <a:cs typeface="Arial" panose="020B0604020202020204" pitchFamily="34" charset="0"/>
              </a:rPr>
              <a:t> qué determina las competencias básicas que han de adquirir los individuos, </a:t>
            </a:r>
          </a:p>
          <a:p>
            <a:pPr marL="214313" indent="-214313" algn="just" eaLnBrk="0" fontAlgn="base" hangingPunct="0">
              <a:spcBef>
                <a:spcPct val="0"/>
              </a:spcBef>
              <a:spcAft>
                <a:spcPct val="0"/>
              </a:spcAft>
              <a:buFont typeface="Arial" panose="020B0604020202020204" pitchFamily="34" charset="0"/>
              <a:buChar char="•"/>
            </a:pPr>
            <a:endParaRPr lang="es-ES" altLang="es-ES" sz="1050" dirty="0">
              <a:solidFill>
                <a:srgbClr val="141412"/>
              </a:solidFill>
              <a:latin typeface="Arial" panose="020B0604020202020204" pitchFamily="34" charset="0"/>
              <a:cs typeface="Arial" panose="020B0604020202020204" pitchFamily="34" charset="0"/>
            </a:endParaRPr>
          </a:p>
          <a:p>
            <a:pPr marL="214313" indent="-214313" algn="just" eaLnBrk="0" fontAlgn="base" hangingPunct="0">
              <a:spcBef>
                <a:spcPct val="0"/>
              </a:spcBef>
              <a:spcAft>
                <a:spcPct val="0"/>
              </a:spcAft>
              <a:buFont typeface="Arial" panose="020B0604020202020204" pitchFamily="34" charset="0"/>
              <a:buChar char="•"/>
            </a:pPr>
            <a:r>
              <a:rPr lang="es-ES" altLang="es-ES" sz="1050" dirty="0">
                <a:solidFill>
                  <a:srgbClr val="141412"/>
                </a:solidFill>
                <a:latin typeface="Arial" panose="020B0604020202020204" pitchFamily="34" charset="0"/>
                <a:cs typeface="Arial" panose="020B0604020202020204" pitchFamily="34" charset="0"/>
              </a:rPr>
              <a:t>qué sectores sociales, las adquieren y para qué, </a:t>
            </a:r>
          </a:p>
          <a:p>
            <a:pPr marL="214313" indent="-214313" algn="just" eaLnBrk="0" fontAlgn="base" hangingPunct="0">
              <a:spcBef>
                <a:spcPct val="0"/>
              </a:spcBef>
              <a:spcAft>
                <a:spcPct val="0"/>
              </a:spcAft>
              <a:buFont typeface="Arial" panose="020B0604020202020204" pitchFamily="34" charset="0"/>
              <a:buChar char="•"/>
            </a:pPr>
            <a:endParaRPr lang="es-ES" altLang="es-ES" sz="1050" dirty="0">
              <a:solidFill>
                <a:srgbClr val="141412"/>
              </a:solidFill>
              <a:latin typeface="Arial" panose="020B0604020202020204" pitchFamily="34" charset="0"/>
              <a:cs typeface="Arial" panose="020B0604020202020204" pitchFamily="34" charset="0"/>
            </a:endParaRPr>
          </a:p>
          <a:p>
            <a:pPr marL="214313" indent="-214313" algn="just" eaLnBrk="0" fontAlgn="base" hangingPunct="0">
              <a:spcBef>
                <a:spcPct val="0"/>
              </a:spcBef>
              <a:spcAft>
                <a:spcPct val="0"/>
              </a:spcAft>
              <a:buFont typeface="Arial" panose="020B0604020202020204" pitchFamily="34" charset="0"/>
              <a:buChar char="•"/>
            </a:pPr>
            <a:r>
              <a:rPr lang="es-ES" altLang="es-ES" sz="1050" dirty="0">
                <a:solidFill>
                  <a:srgbClr val="141412"/>
                </a:solidFill>
                <a:latin typeface="Arial" panose="020B0604020202020204" pitchFamily="34" charset="0"/>
                <a:cs typeface="Arial" panose="020B0604020202020204" pitchFamily="34" charset="0"/>
              </a:rPr>
              <a:t>cuáles son esas competencias claves y básicas, y cuál es la tecnología de soporte y de comunicación del conocimiento.</a:t>
            </a:r>
          </a:p>
          <a:p>
            <a:pPr lvl="0" algn="just" eaLnBrk="0" fontAlgn="base" hangingPunct="0">
              <a:spcBef>
                <a:spcPct val="0"/>
              </a:spcBef>
              <a:spcAft>
                <a:spcPct val="0"/>
              </a:spcAft>
            </a:pPr>
            <a:endParaRPr lang="es-ES" altLang="es-ES" sz="1050" dirty="0">
              <a:solidFill>
                <a:srgbClr val="141412"/>
              </a:solidFill>
              <a:latin typeface="Arial" panose="020B0604020202020204" pitchFamily="34" charset="0"/>
              <a:cs typeface="Arial" panose="020B0604020202020204" pitchFamily="34" charset="0"/>
            </a:endParaRPr>
          </a:p>
          <a:p>
            <a:pPr lvl="0" algn="just" eaLnBrk="0" fontAlgn="base" hangingPunct="0">
              <a:spcBef>
                <a:spcPct val="0"/>
              </a:spcBef>
              <a:spcAft>
                <a:spcPct val="0"/>
              </a:spcAft>
            </a:pPr>
            <a:endParaRPr lang="es-ES" altLang="es-ES" sz="900" dirty="0"/>
          </a:p>
          <a:p>
            <a:pPr lvl="0" algn="just" eaLnBrk="0" fontAlgn="base" hangingPunct="0">
              <a:spcBef>
                <a:spcPct val="0"/>
              </a:spcBef>
              <a:spcAft>
                <a:spcPct val="0"/>
              </a:spcAft>
            </a:pPr>
            <a:r>
              <a:rPr lang="es-ES" altLang="es-ES" sz="1050" dirty="0">
                <a:solidFill>
                  <a:srgbClr val="141412"/>
                </a:solidFill>
                <a:latin typeface="Arial" panose="020B0604020202020204" pitchFamily="34" charset="0"/>
                <a:cs typeface="Arial" panose="020B0604020202020204" pitchFamily="34" charset="0"/>
              </a:rPr>
              <a:t>Así, según esta idea, la Alfabetización Digital consiste en la adaptación y la capacitación de los individuos para esas funciones de comunicación, representación y proceso a  la revolución tecnológica y de la sociedad de la información.</a:t>
            </a:r>
            <a:endParaRPr lang="es-ES" altLang="es-ES" sz="2700" dirty="0">
              <a:latin typeface="Arial" panose="020B0604020202020204" pitchFamily="34" charset="0"/>
            </a:endParaRPr>
          </a:p>
          <a:p>
            <a:pPr>
              <a:lnSpc>
                <a:spcPct val="90000"/>
              </a:lnSpc>
              <a:spcAft>
                <a:spcPts val="450"/>
              </a:spcAft>
              <a:buClr>
                <a:schemeClr val="accent1"/>
              </a:buClr>
            </a:pPr>
            <a:r>
              <a:rPr lang="en-US" sz="1125" dirty="0"/>
              <a:t>.</a:t>
            </a:r>
          </a:p>
        </p:txBody>
      </p:sp>
      <p:sp>
        <p:nvSpPr>
          <p:cNvPr id="6" name="CuadroTexto 5">
            <a:extLst>
              <a:ext uri="{FF2B5EF4-FFF2-40B4-BE49-F238E27FC236}">
                <a16:creationId xmlns:a16="http://schemas.microsoft.com/office/drawing/2014/main" id="{E678B956-2702-4381-9284-6F5C1F50E968}"/>
              </a:ext>
            </a:extLst>
          </p:cNvPr>
          <p:cNvSpPr txBox="1"/>
          <p:nvPr/>
        </p:nvSpPr>
        <p:spPr>
          <a:xfrm>
            <a:off x="587114" y="5860322"/>
            <a:ext cx="7941564" cy="253916"/>
          </a:xfrm>
          <a:prstGeom prst="rect">
            <a:avLst/>
          </a:prstGeom>
          <a:noFill/>
        </p:spPr>
        <p:txBody>
          <a:bodyPr wrap="square">
            <a:spAutoFit/>
          </a:bodyPr>
          <a:lstStyle/>
          <a:p>
            <a:pPr>
              <a:spcAft>
                <a:spcPts val="450"/>
              </a:spcAft>
            </a:pPr>
            <a:r>
              <a:rPr lang="es-ES" sz="1050" dirty="0">
                <a:hlinkClick r:id="rId2"/>
              </a:rPr>
              <a:t>https://computational-think.blogspot.com/2020/12/como-el-pensamiento-computacional-se-ha.html</a:t>
            </a:r>
            <a:r>
              <a:rPr lang="es-ES" sz="1050" dirty="0"/>
              <a:t> </a:t>
            </a:r>
          </a:p>
        </p:txBody>
      </p:sp>
      <mc:AlternateContent xmlns:mc="http://schemas.openxmlformats.org/markup-compatibility/2006" xmlns:p14="http://schemas.microsoft.com/office/powerpoint/2010/main">
        <mc:Choice Requires="p14">
          <p:contentPart p14:bwMode="auto" r:id="rId3">
            <p14:nvContentPartPr>
              <p14:cNvPr id="5" name="Entrada de lápiz 4">
                <a:extLst>
                  <a:ext uri="{FF2B5EF4-FFF2-40B4-BE49-F238E27FC236}">
                    <a16:creationId xmlns:a16="http://schemas.microsoft.com/office/drawing/2014/main" id="{48871EE0-B0B9-4EC2-A032-510C7598CE54}"/>
                  </a:ext>
                </a:extLst>
              </p14:cNvPr>
              <p14:cNvContentPartPr/>
              <p14:nvPr/>
            </p14:nvContentPartPr>
            <p14:xfrm>
              <a:off x="2261961" y="4931621"/>
              <a:ext cx="1150200" cy="24570"/>
            </p14:xfrm>
          </p:contentPart>
        </mc:Choice>
        <mc:Fallback xmlns="">
          <p:pic>
            <p:nvPicPr>
              <p:cNvPr id="5" name="Entrada de lápiz 4">
                <a:extLst>
                  <a:ext uri="{FF2B5EF4-FFF2-40B4-BE49-F238E27FC236}">
                    <a16:creationId xmlns:a16="http://schemas.microsoft.com/office/drawing/2014/main" id="{48871EE0-B0B9-4EC2-A032-510C7598CE54}"/>
                  </a:ext>
                </a:extLst>
              </p:cNvPr>
              <p:cNvPicPr/>
              <p:nvPr/>
            </p:nvPicPr>
            <p:blipFill>
              <a:blip r:embed="rId8"/>
              <a:stretch>
                <a:fillRect/>
              </a:stretch>
            </p:blipFill>
            <p:spPr>
              <a:xfrm>
                <a:off x="2225961" y="4860404"/>
                <a:ext cx="1221840" cy="16664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Entrada de lápiz 6">
                <a:extLst>
                  <a:ext uri="{FF2B5EF4-FFF2-40B4-BE49-F238E27FC236}">
                    <a16:creationId xmlns:a16="http://schemas.microsoft.com/office/drawing/2014/main" id="{3D01518E-441C-42B4-9309-E2494F53710C}"/>
                  </a:ext>
                </a:extLst>
              </p14:cNvPr>
              <p14:cNvContentPartPr/>
              <p14:nvPr/>
            </p14:nvContentPartPr>
            <p14:xfrm>
              <a:off x="4406301" y="4868711"/>
              <a:ext cx="1615680" cy="64260"/>
            </p14:xfrm>
          </p:contentPart>
        </mc:Choice>
        <mc:Fallback xmlns="">
          <p:pic>
            <p:nvPicPr>
              <p:cNvPr id="7" name="Entrada de lápiz 6">
                <a:extLst>
                  <a:ext uri="{FF2B5EF4-FFF2-40B4-BE49-F238E27FC236}">
                    <a16:creationId xmlns:a16="http://schemas.microsoft.com/office/drawing/2014/main" id="{3D01518E-441C-42B4-9309-E2494F53710C}"/>
                  </a:ext>
                </a:extLst>
              </p:cNvPr>
              <p:cNvPicPr/>
              <p:nvPr/>
            </p:nvPicPr>
            <p:blipFill>
              <a:blip r:embed="rId10"/>
              <a:stretch>
                <a:fillRect/>
              </a:stretch>
            </p:blipFill>
            <p:spPr>
              <a:xfrm>
                <a:off x="4370301" y="4796912"/>
                <a:ext cx="1687320" cy="2074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Entrada de lápiz 7">
                <a:extLst>
                  <a:ext uri="{FF2B5EF4-FFF2-40B4-BE49-F238E27FC236}">
                    <a16:creationId xmlns:a16="http://schemas.microsoft.com/office/drawing/2014/main" id="{725F67F3-F3E9-4A4B-AC25-7401146E1724}"/>
                  </a:ext>
                </a:extLst>
              </p14:cNvPr>
              <p14:cNvContentPartPr/>
              <p14:nvPr/>
            </p14:nvContentPartPr>
            <p14:xfrm>
              <a:off x="827451" y="5081741"/>
              <a:ext cx="5185620" cy="56430"/>
            </p14:xfrm>
          </p:contentPart>
        </mc:Choice>
        <mc:Fallback xmlns="">
          <p:pic>
            <p:nvPicPr>
              <p:cNvPr id="8" name="Entrada de lápiz 7">
                <a:extLst>
                  <a:ext uri="{FF2B5EF4-FFF2-40B4-BE49-F238E27FC236}">
                    <a16:creationId xmlns:a16="http://schemas.microsoft.com/office/drawing/2014/main" id="{725F67F3-F3E9-4A4B-AC25-7401146E1724}"/>
                  </a:ext>
                </a:extLst>
              </p:cNvPr>
              <p:cNvPicPr/>
              <p:nvPr/>
            </p:nvPicPr>
            <p:blipFill>
              <a:blip r:embed="rId12"/>
              <a:stretch>
                <a:fillRect/>
              </a:stretch>
            </p:blipFill>
            <p:spPr>
              <a:xfrm>
                <a:off x="791450" y="5009856"/>
                <a:ext cx="5257262" cy="199841"/>
              </a:xfrm>
              <a:prstGeom prst="rect">
                <a:avLst/>
              </a:prstGeom>
            </p:spPr>
          </p:pic>
        </mc:Fallback>
      </mc:AlternateContent>
      <p:sp>
        <p:nvSpPr>
          <p:cNvPr id="25" name="CuadroTexto 24">
            <a:extLst>
              <a:ext uri="{FF2B5EF4-FFF2-40B4-BE49-F238E27FC236}">
                <a16:creationId xmlns:a16="http://schemas.microsoft.com/office/drawing/2014/main" id="{90782BA2-0FA1-4DED-990D-4C2E8FA120BA}"/>
              </a:ext>
            </a:extLst>
          </p:cNvPr>
          <p:cNvSpPr txBox="1"/>
          <p:nvPr/>
        </p:nvSpPr>
        <p:spPr>
          <a:xfrm>
            <a:off x="666755" y="2550077"/>
            <a:ext cx="6865728" cy="2825728"/>
          </a:xfrm>
          <a:prstGeom prst="rect">
            <a:avLst/>
          </a:prstGeom>
          <a:solidFill>
            <a:schemeClr val="bg1"/>
          </a:solidFill>
        </p:spPr>
        <p:txBody>
          <a:bodyPr wrap="square" lIns="72000" tIns="180000" bIns="180000">
            <a:spAutoFit/>
          </a:bodyPr>
          <a:lstStyle/>
          <a:p>
            <a:r>
              <a:rPr lang="es-ES" sz="1600" dirty="0">
                <a:solidFill>
                  <a:schemeClr val="bg2"/>
                </a:solidFill>
                <a:latin typeface="+mj-lt"/>
              </a:rPr>
              <a:t>En resumen:</a:t>
            </a:r>
          </a:p>
          <a:p>
            <a:r>
              <a:rPr lang="es-ES" sz="1600" dirty="0">
                <a:solidFill>
                  <a:schemeClr val="bg2"/>
                </a:solidFill>
                <a:latin typeface="+mj-lt"/>
              </a:rPr>
              <a:t/>
            </a:r>
            <a:br>
              <a:rPr lang="es-ES" sz="1600" dirty="0">
                <a:solidFill>
                  <a:schemeClr val="bg2"/>
                </a:solidFill>
                <a:latin typeface="+mj-lt"/>
              </a:rPr>
            </a:br>
            <a:r>
              <a:rPr lang="es-ES" sz="1600" dirty="0">
                <a:solidFill>
                  <a:schemeClr val="bg2"/>
                </a:solidFill>
                <a:latin typeface="+mj-lt"/>
              </a:rPr>
              <a:t>¿qué sentido tendría educar a las personas en el uso de esta escritura (los códigos, como antes la textual o numérica)  y qué beneficio se conseguiría con ello.</a:t>
            </a:r>
            <a:br>
              <a:rPr lang="es-ES" sz="1600" dirty="0">
                <a:solidFill>
                  <a:schemeClr val="bg2"/>
                </a:solidFill>
                <a:latin typeface="+mj-lt"/>
              </a:rPr>
            </a:br>
            <a:r>
              <a:rPr lang="es-ES" sz="1600" dirty="0">
                <a:solidFill>
                  <a:schemeClr val="bg2"/>
                </a:solidFill>
                <a:latin typeface="+mj-lt"/>
              </a:rPr>
              <a:t/>
            </a:r>
            <a:br>
              <a:rPr lang="es-ES" sz="1600" dirty="0">
                <a:solidFill>
                  <a:schemeClr val="bg2"/>
                </a:solidFill>
                <a:latin typeface="+mj-lt"/>
              </a:rPr>
            </a:br>
            <a:r>
              <a:rPr lang="es-ES" sz="1600" dirty="0">
                <a:solidFill>
                  <a:schemeClr val="bg2"/>
                </a:solidFill>
                <a:latin typeface="+mj-lt"/>
              </a:rPr>
              <a:t>Resulta obvio ¿no? Sus posibilidades de relación, comunicación e influencia en el espacio y en el tiempo romperían los límites existentes hasta ese momento. </a:t>
            </a:r>
          </a:p>
          <a:p>
            <a:endParaRPr lang="es-ES" sz="1600" dirty="0">
              <a:solidFill>
                <a:schemeClr val="bg2"/>
              </a:solidFill>
            </a:endParaRPr>
          </a:p>
        </p:txBody>
      </p:sp>
      <p:sp>
        <p:nvSpPr>
          <p:cNvPr id="15" name="Google Shape;344;p68">
            <a:extLst>
              <a:ext uri="{FF2B5EF4-FFF2-40B4-BE49-F238E27FC236}">
                <a16:creationId xmlns:a16="http://schemas.microsoft.com/office/drawing/2014/main" id="{E0A2F5F3-CDE4-44C4-BBE3-A42E07E963E6}"/>
              </a:ext>
            </a:extLst>
          </p:cNvPr>
          <p:cNvSpPr/>
          <p:nvPr/>
        </p:nvSpPr>
        <p:spPr>
          <a:xfrm>
            <a:off x="283029" y="337457"/>
            <a:ext cx="8549735" cy="6150429"/>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ítulo 1">
            <a:extLst>
              <a:ext uri="{FF2B5EF4-FFF2-40B4-BE49-F238E27FC236}">
                <a16:creationId xmlns:a16="http://schemas.microsoft.com/office/drawing/2014/main" id="{FC4A2CBF-5A2B-4271-9EFD-2D05BA358B46}"/>
              </a:ext>
            </a:extLst>
          </p:cNvPr>
          <p:cNvSpPr>
            <a:spLocks noGrp="1"/>
          </p:cNvSpPr>
          <p:nvPr>
            <p:ph type="title"/>
          </p:nvPr>
        </p:nvSpPr>
        <p:spPr>
          <a:xfrm>
            <a:off x="577596" y="1189938"/>
            <a:ext cx="7290054" cy="447600"/>
          </a:xfrm>
        </p:spPr>
        <p:txBody>
          <a:bodyPr>
            <a:noAutofit/>
          </a:bodyPr>
          <a:lstStyle/>
          <a:p>
            <a:r>
              <a:rPr lang="es-ES" sz="2200" dirty="0">
                <a:solidFill>
                  <a:schemeClr val="tx1">
                    <a:lumMod val="65000"/>
                    <a:lumOff val="35000"/>
                  </a:schemeClr>
                </a:solidFill>
              </a:rPr>
              <a:t>El pensamiento computacional como alfabetización</a:t>
            </a:r>
          </a:p>
        </p:txBody>
      </p:sp>
      <p:cxnSp>
        <p:nvCxnSpPr>
          <p:cNvPr id="18" name="Google Shape;243;p58">
            <a:extLst>
              <a:ext uri="{FF2B5EF4-FFF2-40B4-BE49-F238E27FC236}">
                <a16:creationId xmlns:a16="http://schemas.microsoft.com/office/drawing/2014/main" id="{C7F96FD8-E849-4809-A147-99A63913AC79}"/>
              </a:ext>
            </a:extLst>
          </p:cNvPr>
          <p:cNvCxnSpPr/>
          <p:nvPr/>
        </p:nvCxnSpPr>
        <p:spPr>
          <a:xfrm>
            <a:off x="666755" y="1771611"/>
            <a:ext cx="676200" cy="0"/>
          </a:xfrm>
          <a:prstGeom prst="straightConnector1">
            <a:avLst/>
          </a:prstGeom>
          <a:noFill/>
          <a:ln w="76200" cap="flat" cmpd="sng">
            <a:solidFill>
              <a:srgbClr val="D2D700"/>
            </a:solidFill>
            <a:prstDash val="solid"/>
            <a:round/>
            <a:headEnd type="none" w="med" len="med"/>
            <a:tailEnd type="none" w="med" len="med"/>
          </a:ln>
        </p:spPr>
      </p:cxnSp>
    </p:spTree>
    <p:extLst>
      <p:ext uri="{BB962C8B-B14F-4D97-AF65-F5344CB8AC3E}">
        <p14:creationId xmlns:p14="http://schemas.microsoft.com/office/powerpoint/2010/main" val="50720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87" name="Google Shape;287;p62"/>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98900" y="1989067"/>
            <a:ext cx="3593700" cy="1608900"/>
          </a:xfrm>
          <a:prstGeom prst="rect">
            <a:avLst/>
          </a:prstGeom>
        </p:spPr>
        <p:txBody>
          <a:bodyPr spcFirstLastPara="1" wrap="square" lIns="91425" tIns="91425" rIns="91425" bIns="91425" anchor="b" anchorCtr="0">
            <a:noAutofit/>
          </a:bodyPr>
          <a:lstStyle/>
          <a:p>
            <a:r>
              <a:rPr lang="es-ES" dirty="0">
                <a:sym typeface="Ubuntu"/>
              </a:rPr>
              <a:t>2. El pensamiento computacional como currículo </a:t>
            </a:r>
            <a:endParaRPr lang="en-US" dirty="0"/>
          </a:p>
        </p:txBody>
      </p:sp>
    </p:spTree>
    <p:extLst>
      <p:ext uri="{BB962C8B-B14F-4D97-AF65-F5344CB8AC3E}">
        <p14:creationId xmlns:p14="http://schemas.microsoft.com/office/powerpoint/2010/main" val="1751516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71" y="875995"/>
            <a:ext cx="5593556" cy="353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rot="5400000">
            <a:off x="5186877" y="3302043"/>
            <a:ext cx="5143501" cy="253916"/>
          </a:xfrm>
          <a:prstGeom prst="rect">
            <a:avLst/>
          </a:prstGeom>
        </p:spPr>
        <p:txBody>
          <a:bodyPr wrap="square">
            <a:spAutoFit/>
          </a:bodyPr>
          <a:lstStyle/>
          <a:p>
            <a:r>
              <a:rPr lang="es-ES" sz="1050" dirty="0">
                <a:solidFill>
                  <a:prstClr val="black"/>
                </a:solidFill>
                <a:latin typeface="Arial" panose="020B0604020202020204" pitchFamily="34" charset="0"/>
                <a:hlinkClick r:id="rId3"/>
              </a:rPr>
              <a:t>https://www.whitehouse.gov/blog/2013/12/09/don-t-just-play-your-phone-program-it</a:t>
            </a:r>
            <a:r>
              <a:rPr lang="es-ES" sz="1050" dirty="0">
                <a:solidFill>
                  <a:prstClr val="black"/>
                </a:solidFill>
                <a:latin typeface="Arial" panose="020B0604020202020204" pitchFamily="34" charset="0"/>
              </a:rPr>
              <a:t> </a:t>
            </a:r>
          </a:p>
        </p:txBody>
      </p:sp>
      <p:sp>
        <p:nvSpPr>
          <p:cNvPr id="5" name="4 Rectángulo"/>
          <p:cNvSpPr/>
          <p:nvPr/>
        </p:nvSpPr>
        <p:spPr>
          <a:xfrm rot="5400000">
            <a:off x="4788512" y="3138330"/>
            <a:ext cx="5147762" cy="577081"/>
          </a:xfrm>
          <a:prstGeom prst="rect">
            <a:avLst/>
          </a:prstGeom>
        </p:spPr>
        <p:txBody>
          <a:bodyPr wrap="square">
            <a:spAutoFit/>
          </a:bodyPr>
          <a:lstStyle/>
          <a:p>
            <a:r>
              <a:rPr lang="es-ES" sz="1050" dirty="0">
                <a:solidFill>
                  <a:prstClr val="black"/>
                </a:solidFill>
                <a:latin typeface="Arial" panose="020B0604020202020204" pitchFamily="34" charset="0"/>
                <a:hlinkClick r:id="rId4"/>
              </a:rPr>
              <a:t>https://www.gov.uk/government/publications/national-curriculum-in-england-computing-programmes-of-study/national-curriculum-in-england-computing-programmes-of-study</a:t>
            </a:r>
            <a:r>
              <a:rPr lang="es-ES" sz="1050" dirty="0">
                <a:solidFill>
                  <a:prstClr val="black"/>
                </a:solidFill>
                <a:latin typeface="Arial" panose="020B0604020202020204" pitchFamily="34" charset="0"/>
              </a:rPr>
              <a:t> </a:t>
            </a:r>
          </a:p>
        </p:txBody>
      </p:sp>
      <p:pic>
        <p:nvPicPr>
          <p:cNvPr id="3" name="Picture 2" descr="https://scontent-mad1-1.xx.fbcdn.net/v/t1.0-9/13521908_1053419981392670_4965567314696332623_n.jpg?oh=01a1cb2050c7912ac07a8c4b45442935&amp;oe=57FAE6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8110" y="1976815"/>
            <a:ext cx="5907881" cy="322183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44;p68">
            <a:extLst>
              <a:ext uri="{FF2B5EF4-FFF2-40B4-BE49-F238E27FC236}">
                <a16:creationId xmlns:a16="http://schemas.microsoft.com/office/drawing/2014/main" id="{8E7C138A-BA52-4D9B-A9DC-D541F68412B9}"/>
              </a:ext>
            </a:extLst>
          </p:cNvPr>
          <p:cNvSpPr/>
          <p:nvPr/>
        </p:nvSpPr>
        <p:spPr>
          <a:xfrm>
            <a:off x="283029" y="337457"/>
            <a:ext cx="8549735" cy="6150429"/>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7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F205AEF2-0A05-43DE-974B-748F1FB853B7}"/>
              </a:ext>
            </a:extLst>
          </p:cNvPr>
          <p:cNvSpPr>
            <a:spLocks noGrp="1"/>
          </p:cNvSpPr>
          <p:nvPr>
            <p:ph type="title"/>
          </p:nvPr>
        </p:nvSpPr>
        <p:spPr>
          <a:xfrm>
            <a:off x="584063" y="530024"/>
            <a:ext cx="7047300" cy="643200"/>
          </a:xfrm>
        </p:spPr>
        <p:txBody>
          <a:bodyPr/>
          <a:lstStyle/>
          <a:p>
            <a:r>
              <a:rPr lang="es-ES" sz="2200" dirty="0"/>
              <a:t>Iniciativas en  los sistemas educativos</a:t>
            </a:r>
            <a:br>
              <a:rPr lang="es-ES" sz="2200" dirty="0"/>
            </a:br>
            <a:endParaRPr lang="es-ES" sz="2200" dirty="0"/>
          </a:p>
        </p:txBody>
      </p:sp>
      <p:graphicFrame>
        <p:nvGraphicFramePr>
          <p:cNvPr id="9" name="4 Tabla">
            <a:extLst>
              <a:ext uri="{FF2B5EF4-FFF2-40B4-BE49-F238E27FC236}">
                <a16:creationId xmlns:a16="http://schemas.microsoft.com/office/drawing/2014/main" id="{E134C922-C882-470E-B4EF-1D389B5283F8}"/>
              </a:ext>
            </a:extLst>
          </p:cNvPr>
          <p:cNvGraphicFramePr>
            <a:graphicFrameLocks noGrp="1"/>
          </p:cNvGraphicFramePr>
          <p:nvPr>
            <p:extLst>
              <p:ext uri="{D42A27DB-BD31-4B8C-83A1-F6EECF244321}">
                <p14:modId xmlns:p14="http://schemas.microsoft.com/office/powerpoint/2010/main" val="2923693376"/>
              </p:ext>
            </p:extLst>
          </p:nvPr>
        </p:nvGraphicFramePr>
        <p:xfrm>
          <a:off x="706169" y="1290059"/>
          <a:ext cx="7623018" cy="4974939"/>
        </p:xfrm>
        <a:graphic>
          <a:graphicData uri="http://schemas.openxmlformats.org/drawingml/2006/table">
            <a:tbl>
              <a:tblPr firstRow="1" firstCol="1" bandRow="1"/>
              <a:tblGrid>
                <a:gridCol w="556946">
                  <a:extLst>
                    <a:ext uri="{9D8B030D-6E8A-4147-A177-3AD203B41FA5}">
                      <a16:colId xmlns:a16="http://schemas.microsoft.com/office/drawing/2014/main" val="20000"/>
                    </a:ext>
                  </a:extLst>
                </a:gridCol>
                <a:gridCol w="2005413">
                  <a:extLst>
                    <a:ext uri="{9D8B030D-6E8A-4147-A177-3AD203B41FA5}">
                      <a16:colId xmlns:a16="http://schemas.microsoft.com/office/drawing/2014/main" val="20001"/>
                    </a:ext>
                  </a:extLst>
                </a:gridCol>
                <a:gridCol w="2754537">
                  <a:extLst>
                    <a:ext uri="{9D8B030D-6E8A-4147-A177-3AD203B41FA5}">
                      <a16:colId xmlns:a16="http://schemas.microsoft.com/office/drawing/2014/main" val="20002"/>
                    </a:ext>
                  </a:extLst>
                </a:gridCol>
                <a:gridCol w="2306122">
                  <a:extLst>
                    <a:ext uri="{9D8B030D-6E8A-4147-A177-3AD203B41FA5}">
                      <a16:colId xmlns:a16="http://schemas.microsoft.com/office/drawing/2014/main" val="20003"/>
                    </a:ext>
                  </a:extLst>
                </a:gridCol>
              </a:tblGrid>
              <a:tr h="198045">
                <a:tc gridSpan="4">
                  <a:txBody>
                    <a:bodyPr/>
                    <a:lstStyle/>
                    <a:p>
                      <a:pPr>
                        <a:lnSpc>
                          <a:spcPct val="115000"/>
                        </a:lnSpc>
                        <a:spcAft>
                          <a:spcPts val="0"/>
                        </a:spcAft>
                      </a:pPr>
                      <a:r>
                        <a:rPr lang="es-ES" sz="900" b="1" dirty="0">
                          <a:effectLst/>
                          <a:latin typeface="Arial" panose="020B0604020202020204" pitchFamily="34" charset="0"/>
                          <a:ea typeface="Calibri"/>
                          <a:cs typeface="Arial" panose="020B0604020202020204" pitchFamily="34" charset="0"/>
                        </a:rPr>
                        <a:t>Educación </a:t>
                      </a:r>
                      <a:r>
                        <a:rPr lang="es-ES" sz="900" b="1" dirty="0" err="1">
                          <a:effectLst/>
                          <a:latin typeface="Arial" panose="020B0604020202020204" pitchFamily="34" charset="0"/>
                          <a:ea typeface="Calibri"/>
                          <a:cs typeface="Arial" panose="020B0604020202020204" pitchFamily="34" charset="0"/>
                        </a:rPr>
                        <a:t>Infanti</a:t>
                      </a:r>
                      <a:r>
                        <a:rPr lang="es-ES" sz="900" b="1" dirty="0">
                          <a:effectLst/>
                          <a:latin typeface="Arial" panose="020B0604020202020204" pitchFamily="34" charset="0"/>
                          <a:ea typeface="Calibri"/>
                          <a:cs typeface="Arial" panose="020B0604020202020204" pitchFamily="34" charset="0"/>
                        </a:rPr>
                        <a:t> (Key </a:t>
                      </a:r>
                      <a:r>
                        <a:rPr lang="es-ES" sz="900" b="1" dirty="0" err="1">
                          <a:effectLst/>
                          <a:latin typeface="Arial" panose="020B0604020202020204" pitchFamily="34" charset="0"/>
                          <a:ea typeface="Calibri"/>
                          <a:cs typeface="Arial" panose="020B0604020202020204" pitchFamily="34" charset="0"/>
                        </a:rPr>
                        <a:t>stage</a:t>
                      </a:r>
                      <a:r>
                        <a:rPr lang="es-ES" sz="900" b="1" dirty="0">
                          <a:effectLst/>
                          <a:latin typeface="Arial" panose="020B0604020202020204" pitchFamily="34" charset="0"/>
                          <a:ea typeface="Calibri"/>
                          <a:cs typeface="Arial" panose="020B0604020202020204" pitchFamily="34" charset="0"/>
                        </a:rPr>
                        <a:t> 1 in UK)</a:t>
                      </a:r>
                      <a:endParaRPr lang="es-ES" sz="900" dirty="0">
                        <a:effectLst/>
                        <a:latin typeface="Arial" panose="020B0604020202020204" pitchFamily="34" charset="0"/>
                        <a:ea typeface="Calibri"/>
                        <a:cs typeface="Arial" panose="020B0604020202020204" pitchFamily="34" charset="0"/>
                      </a:endParaRP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63870">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País</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Referencia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Situación en el contexto del </a:t>
                      </a:r>
                      <a:r>
                        <a:rPr lang="es-ES" sz="900" dirty="0" err="1">
                          <a:effectLst/>
                          <a:latin typeface="Arial" panose="020B0604020202020204" pitchFamily="34" charset="0"/>
                          <a:ea typeface="Calibri"/>
                          <a:cs typeface="Arial" panose="020B0604020202020204" pitchFamily="34" charset="0"/>
                        </a:rPr>
                        <a:t>curriculum</a:t>
                      </a:r>
                      <a:r>
                        <a:rPr lang="es-ES" sz="900" dirty="0">
                          <a:effectLst/>
                          <a:latin typeface="Arial" panose="020B0604020202020204" pitchFamily="34" charset="0"/>
                          <a:ea typeface="Calibri"/>
                          <a:cs typeface="Arial" panose="020B0604020202020204" pitchFamily="34" charset="0"/>
                        </a:rPr>
                        <a:t> y del sistema educativo oficial</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Cuáles de los elementos definidos se pueden detectar</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extLst>
                  <a:ext uri="{0D108BD9-81ED-4DB2-BD59-A6C34878D82A}">
                    <a16:rowId xmlns:a16="http://schemas.microsoft.com/office/drawing/2014/main" val="10001"/>
                  </a:ext>
                </a:extLst>
              </a:tr>
              <a:tr h="999873">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UK- Inglaterra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err="1">
                          <a:effectLst/>
                          <a:latin typeface="Arial" panose="020B0604020202020204" pitchFamily="34" charset="0"/>
                          <a:ea typeface="Times New Roman"/>
                          <a:cs typeface="Arial" panose="020B0604020202020204" pitchFamily="34" charset="0"/>
                        </a:rPr>
                        <a:t>Curriculum</a:t>
                      </a:r>
                      <a:r>
                        <a:rPr lang="es-ES" sz="900" dirty="0">
                          <a:effectLst/>
                          <a:latin typeface="Arial" panose="020B0604020202020204" pitchFamily="34" charset="0"/>
                          <a:ea typeface="Times New Roman"/>
                          <a:cs typeface="Arial" panose="020B0604020202020204" pitchFamily="34" charset="0"/>
                        </a:rPr>
                        <a:t> Nacional</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Orientación legal</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Currículo Nacional en Inglaterra: programas informáticos de estudio</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Publicado el 11 de septiembre de 2013 </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Desarrollo de competencias específicas como área transversal</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Competencias específicas y competencias claves, reconocidas como tales, incluidas en el </a:t>
                      </a:r>
                      <a:r>
                        <a:rPr lang="es-ES" sz="900" dirty="0" err="1">
                          <a:effectLst/>
                          <a:latin typeface="Arial" panose="020B0604020202020204" pitchFamily="34" charset="0"/>
                          <a:ea typeface="Calibri"/>
                          <a:cs typeface="Arial" panose="020B0604020202020204" pitchFamily="34" charset="0"/>
                        </a:rPr>
                        <a:t>curriculum</a:t>
                      </a:r>
                      <a:endParaRPr lang="es-ES" sz="900" dirty="0">
                        <a:effectLst/>
                        <a:latin typeface="Arial" panose="020B0604020202020204" pitchFamily="34" charset="0"/>
                        <a:ea typeface="Calibri"/>
                        <a:cs typeface="Arial" panose="020B0604020202020204" pitchFamily="34" charset="0"/>
                      </a:endParaRP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29694">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UK- Escocia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err="1">
                          <a:effectLst/>
                          <a:latin typeface="Arial" panose="020B0604020202020204" pitchFamily="34" charset="0"/>
                          <a:ea typeface="Times New Roman"/>
                          <a:cs typeface="Arial" panose="020B0604020202020204" pitchFamily="34" charset="0"/>
                        </a:rPr>
                        <a:t>Curriculum</a:t>
                      </a:r>
                      <a:r>
                        <a:rPr lang="es-ES" sz="900" dirty="0">
                          <a:effectLst/>
                          <a:latin typeface="Arial" panose="020B0604020202020204" pitchFamily="34" charset="0"/>
                          <a:ea typeface="Times New Roman"/>
                          <a:cs typeface="Arial" panose="020B0604020202020204" pitchFamily="34" charset="0"/>
                        </a:rPr>
                        <a:t> escocés</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Adoptan prácticamente uno similar al C.N. pero menos desarrollado</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ct val="115000"/>
                        </a:lnSpc>
                        <a:spcAft>
                          <a:spcPts val="0"/>
                        </a:spcAft>
                      </a:pPr>
                      <a:endParaRPr lang="es-ES" sz="1100" dirty="0">
                        <a:effectLst/>
                        <a:latin typeface="Calibri"/>
                        <a:ea typeface="Calibri"/>
                        <a:cs typeface="Times New Roman"/>
                      </a:endParaRPr>
                    </a:p>
                  </a:txBody>
                  <a:tcPr marL="15324" marR="15324" marT="15324" marB="153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5518">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UK-Gales e Irlanda del Norte</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Incorporan el </a:t>
                      </a:r>
                      <a:r>
                        <a:rPr lang="es-ES" sz="900" dirty="0" err="1">
                          <a:effectLst/>
                          <a:latin typeface="Arial" panose="020B0604020202020204" pitchFamily="34" charset="0"/>
                          <a:ea typeface="Times New Roman"/>
                          <a:cs typeface="Arial" panose="020B0604020202020204" pitchFamily="34" charset="0"/>
                        </a:rPr>
                        <a:t>curriculum</a:t>
                      </a:r>
                      <a:r>
                        <a:rPr lang="es-ES" sz="900" dirty="0">
                          <a:effectLst/>
                          <a:latin typeface="Arial" panose="020B0604020202020204" pitchFamily="34" charset="0"/>
                          <a:ea typeface="Times New Roman"/>
                          <a:cs typeface="Arial" panose="020B0604020202020204" pitchFamily="34" charset="0"/>
                        </a:rPr>
                        <a:t> nacional como </a:t>
                      </a:r>
                      <a:r>
                        <a:rPr lang="es-ES" sz="900" dirty="0" err="1">
                          <a:effectLst/>
                          <a:latin typeface="Arial" panose="020B0604020202020204" pitchFamily="34" charset="0"/>
                          <a:ea typeface="Times New Roman"/>
                          <a:cs typeface="Arial" panose="020B0604020202020204" pitchFamily="34" charset="0"/>
                        </a:rPr>
                        <a:t>curriculum</a:t>
                      </a:r>
                      <a:r>
                        <a:rPr lang="es-ES" sz="900" dirty="0">
                          <a:effectLst/>
                          <a:latin typeface="Arial" panose="020B0604020202020204" pitchFamily="34" charset="0"/>
                          <a:ea typeface="Times New Roman"/>
                          <a:cs typeface="Arial" panose="020B0604020202020204" pitchFamily="34" charset="0"/>
                        </a:rPr>
                        <a:t> galés o de </a:t>
                      </a:r>
                      <a:r>
                        <a:rPr lang="es-ES" sz="900" dirty="0" err="1">
                          <a:effectLst/>
                          <a:latin typeface="Arial" panose="020B0604020202020204" pitchFamily="34" charset="0"/>
                          <a:ea typeface="Times New Roman"/>
                          <a:cs typeface="Arial" panose="020B0604020202020204" pitchFamily="34" charset="0"/>
                        </a:rPr>
                        <a:t>Eire</a:t>
                      </a:r>
                      <a:r>
                        <a:rPr lang="es-ES" sz="900" dirty="0">
                          <a:effectLst/>
                          <a:latin typeface="Arial" panose="020B0604020202020204" pitchFamily="34" charset="0"/>
                          <a:ea typeface="Times New Roman"/>
                          <a:cs typeface="Arial" panose="020B0604020202020204" pitchFamily="34" charset="0"/>
                        </a:rPr>
                        <a:t>. </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Adoptan el C.N.</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Orientación legal</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Currículo nacional en Inglaterra: programas informáticos de estudio</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ct val="115000"/>
                        </a:lnSpc>
                        <a:spcAft>
                          <a:spcPts val="0"/>
                        </a:spcAft>
                      </a:pPr>
                      <a:endParaRPr lang="es-ES" sz="1100" dirty="0">
                        <a:effectLst/>
                        <a:latin typeface="Calibri"/>
                        <a:ea typeface="Calibri"/>
                        <a:cs typeface="Times New Roman"/>
                      </a:endParaRPr>
                    </a:p>
                  </a:txBody>
                  <a:tcPr marL="15324" marR="15324" marT="15324" marB="153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87939">
                <a:tc>
                  <a:txBody>
                    <a:bodyPr/>
                    <a:lstStyle/>
                    <a:p>
                      <a:pPr>
                        <a:lnSpc>
                          <a:spcPct val="115000"/>
                        </a:lnSpc>
                        <a:spcAft>
                          <a:spcPts val="0"/>
                        </a:spcAft>
                      </a:pPr>
                      <a:r>
                        <a:rPr lang="es-ES" sz="900" dirty="0">
                          <a:effectLst/>
                          <a:latin typeface="Arial" panose="020B0604020202020204" pitchFamily="34" charset="0"/>
                          <a:ea typeface="Calibri"/>
                          <a:cs typeface="Arial" panose="020B0604020202020204" pitchFamily="34" charset="0"/>
                        </a:rPr>
                        <a:t>Nueva Zelanda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err="1">
                          <a:effectLst/>
                          <a:latin typeface="Arial" panose="020B0604020202020204" pitchFamily="34" charset="0"/>
                          <a:ea typeface="Times New Roman"/>
                          <a:cs typeface="Arial" panose="020B0604020202020204" pitchFamily="34" charset="0"/>
                        </a:rPr>
                        <a:t>Computer</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science</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unplugged</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School</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students</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doing</a:t>
                      </a:r>
                      <a:r>
                        <a:rPr lang="es-ES" sz="900" dirty="0">
                          <a:effectLst/>
                          <a:latin typeface="Arial" panose="020B0604020202020204" pitchFamily="34" charset="0"/>
                          <a:ea typeface="Times New Roman"/>
                          <a:cs typeface="Arial" panose="020B0604020202020204" pitchFamily="34" charset="0"/>
                        </a:rPr>
                        <a:t> real </a:t>
                      </a:r>
                      <a:r>
                        <a:rPr lang="es-ES" sz="900" dirty="0" err="1">
                          <a:effectLst/>
                          <a:latin typeface="Arial" panose="020B0604020202020204" pitchFamily="34" charset="0"/>
                          <a:ea typeface="Times New Roman"/>
                          <a:cs typeface="Arial" panose="020B0604020202020204" pitchFamily="34" charset="0"/>
                        </a:rPr>
                        <a:t>computing</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without</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computers</a:t>
                      </a:r>
                      <a:r>
                        <a:rPr lang="es-ES" sz="900" dirty="0">
                          <a:effectLst/>
                          <a:latin typeface="Arial" panose="020B0604020202020204" pitchFamily="34" charset="0"/>
                          <a:ea typeface="Times New Roman"/>
                          <a:cs typeface="Arial" panose="020B0604020202020204" pitchFamily="34" charset="0"/>
                        </a:rPr>
                        <a:t>. Bell, T., Alexander, J., </a:t>
                      </a:r>
                      <a:r>
                        <a:rPr lang="es-ES" sz="900" dirty="0" err="1">
                          <a:effectLst/>
                          <a:latin typeface="Arial" panose="020B0604020202020204" pitchFamily="34" charset="0"/>
                          <a:ea typeface="Times New Roman"/>
                          <a:cs typeface="Arial" panose="020B0604020202020204" pitchFamily="34" charset="0"/>
                        </a:rPr>
                        <a:t>Freeman</a:t>
                      </a:r>
                      <a:r>
                        <a:rPr lang="es-ES" sz="900" dirty="0">
                          <a:effectLst/>
                          <a:latin typeface="Arial" panose="020B0604020202020204" pitchFamily="34" charset="0"/>
                          <a:ea typeface="Times New Roman"/>
                          <a:cs typeface="Arial" panose="020B0604020202020204" pitchFamily="34" charset="0"/>
                        </a:rPr>
                        <a:t>, I., &amp; </a:t>
                      </a:r>
                      <a:r>
                        <a:rPr lang="es-ES" sz="900" dirty="0" err="1">
                          <a:effectLst/>
                          <a:latin typeface="Arial" panose="020B0604020202020204" pitchFamily="34" charset="0"/>
                          <a:ea typeface="Times New Roman"/>
                          <a:cs typeface="Arial" panose="020B0604020202020204" pitchFamily="34" charset="0"/>
                        </a:rPr>
                        <a:t>Grimley</a:t>
                      </a:r>
                      <a:r>
                        <a:rPr lang="es-ES" sz="900" dirty="0">
                          <a:effectLst/>
                          <a:latin typeface="Arial" panose="020B0604020202020204" pitchFamily="34" charset="0"/>
                          <a:ea typeface="Times New Roman"/>
                          <a:cs typeface="Arial" panose="020B0604020202020204" pitchFamily="34" charset="0"/>
                        </a:rPr>
                        <a:t>, M. (2009). </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A case </a:t>
                      </a:r>
                      <a:r>
                        <a:rPr lang="es-ES" sz="900" dirty="0" err="1">
                          <a:effectLst/>
                          <a:latin typeface="Arial" panose="020B0604020202020204" pitchFamily="34" charset="0"/>
                          <a:ea typeface="Times New Roman"/>
                          <a:cs typeface="Arial" panose="020B0604020202020204" pitchFamily="34" charset="0"/>
                        </a:rPr>
                        <a:t>study</a:t>
                      </a:r>
                      <a:r>
                        <a:rPr lang="es-ES" sz="900" dirty="0">
                          <a:effectLst/>
                          <a:latin typeface="Arial" panose="020B0604020202020204" pitchFamily="34" charset="0"/>
                          <a:ea typeface="Times New Roman"/>
                          <a:cs typeface="Arial" panose="020B0604020202020204" pitchFamily="34" charset="0"/>
                        </a:rPr>
                        <a:t> of </a:t>
                      </a:r>
                      <a:r>
                        <a:rPr lang="es-ES" sz="900" dirty="0" err="1">
                          <a:effectLst/>
                          <a:latin typeface="Arial" panose="020B0604020202020204" pitchFamily="34" charset="0"/>
                          <a:ea typeface="Times New Roman"/>
                          <a:cs typeface="Arial" panose="020B0604020202020204" pitchFamily="34" charset="0"/>
                        </a:rPr>
                        <a:t>the</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introduction</a:t>
                      </a:r>
                      <a:r>
                        <a:rPr lang="es-ES" sz="900" dirty="0">
                          <a:effectLst/>
                          <a:latin typeface="Arial" panose="020B0604020202020204" pitchFamily="34" charset="0"/>
                          <a:ea typeface="Times New Roman"/>
                          <a:cs typeface="Arial" panose="020B0604020202020204" pitchFamily="34" charset="0"/>
                        </a:rPr>
                        <a:t> of </a:t>
                      </a:r>
                      <a:r>
                        <a:rPr lang="es-ES" sz="900" dirty="0" err="1">
                          <a:effectLst/>
                          <a:latin typeface="Arial" panose="020B0604020202020204" pitchFamily="34" charset="0"/>
                          <a:ea typeface="Times New Roman"/>
                          <a:cs typeface="Arial" panose="020B0604020202020204" pitchFamily="34" charset="0"/>
                        </a:rPr>
                        <a:t>computer</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science</a:t>
                      </a:r>
                      <a:r>
                        <a:rPr lang="es-ES" sz="900" dirty="0">
                          <a:effectLst/>
                          <a:latin typeface="Arial" panose="020B0604020202020204" pitchFamily="34" charset="0"/>
                          <a:ea typeface="Times New Roman"/>
                          <a:cs typeface="Arial" panose="020B0604020202020204" pitchFamily="34" charset="0"/>
                        </a:rPr>
                        <a:t> in NZ </a:t>
                      </a:r>
                      <a:r>
                        <a:rPr lang="es-ES" sz="900" dirty="0" err="1">
                          <a:effectLst/>
                          <a:latin typeface="Arial" panose="020B0604020202020204" pitchFamily="34" charset="0"/>
                          <a:ea typeface="Times New Roman"/>
                          <a:cs typeface="Arial" panose="020B0604020202020204" pitchFamily="34" charset="0"/>
                        </a:rPr>
                        <a:t>schools</a:t>
                      </a:r>
                      <a:r>
                        <a:rPr lang="es-ES" sz="900" dirty="0">
                          <a:effectLst/>
                          <a:latin typeface="Arial" panose="020B0604020202020204" pitchFamily="34" charset="0"/>
                          <a:ea typeface="Times New Roman"/>
                          <a:cs typeface="Arial" panose="020B0604020202020204" pitchFamily="34" charset="0"/>
                        </a:rPr>
                        <a:t>.</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Bell, T., </a:t>
                      </a:r>
                      <a:r>
                        <a:rPr lang="es-ES" sz="900" dirty="0" err="1">
                          <a:effectLst/>
                          <a:latin typeface="Arial" panose="020B0604020202020204" pitchFamily="34" charset="0"/>
                          <a:ea typeface="Times New Roman"/>
                          <a:cs typeface="Arial" panose="020B0604020202020204" pitchFamily="34" charset="0"/>
                        </a:rPr>
                        <a:t>Andreae</a:t>
                      </a:r>
                      <a:r>
                        <a:rPr lang="es-ES" sz="900" dirty="0">
                          <a:effectLst/>
                          <a:latin typeface="Arial" panose="020B0604020202020204" pitchFamily="34" charset="0"/>
                          <a:ea typeface="Times New Roman"/>
                          <a:cs typeface="Arial" panose="020B0604020202020204" pitchFamily="34" charset="0"/>
                        </a:rPr>
                        <a:t>, P., &amp; </a:t>
                      </a:r>
                      <a:r>
                        <a:rPr lang="es-ES" sz="900" dirty="0" err="1">
                          <a:effectLst/>
                          <a:latin typeface="Arial" panose="020B0604020202020204" pitchFamily="34" charset="0"/>
                          <a:ea typeface="Times New Roman"/>
                          <a:cs typeface="Arial" panose="020B0604020202020204" pitchFamily="34" charset="0"/>
                        </a:rPr>
                        <a:t>Robins</a:t>
                      </a:r>
                      <a:r>
                        <a:rPr lang="es-ES" sz="900" dirty="0">
                          <a:effectLst/>
                          <a:latin typeface="Arial" panose="020B0604020202020204" pitchFamily="34" charset="0"/>
                          <a:ea typeface="Times New Roman"/>
                          <a:cs typeface="Arial" panose="020B0604020202020204" pitchFamily="34" charset="0"/>
                        </a:rPr>
                        <a:t>, A. (2014)</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A </a:t>
                      </a:r>
                      <a:r>
                        <a:rPr lang="es-ES" sz="900" dirty="0" err="1">
                          <a:effectLst/>
                          <a:latin typeface="Arial" panose="020B0604020202020204" pitchFamily="34" charset="0"/>
                          <a:ea typeface="Times New Roman"/>
                          <a:cs typeface="Arial" panose="020B0604020202020204" pitchFamily="34" charset="0"/>
                        </a:rPr>
                        <a:t>pilot</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computer</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science</a:t>
                      </a:r>
                      <a:r>
                        <a:rPr lang="es-ES" sz="900" dirty="0">
                          <a:effectLst/>
                          <a:latin typeface="Arial" panose="020B0604020202020204" pitchFamily="34" charset="0"/>
                          <a:ea typeface="Times New Roman"/>
                          <a:cs typeface="Arial" panose="020B0604020202020204" pitchFamily="34" charset="0"/>
                        </a:rPr>
                        <a:t> and </a:t>
                      </a:r>
                      <a:r>
                        <a:rPr lang="es-ES" sz="900" dirty="0" err="1">
                          <a:effectLst/>
                          <a:latin typeface="Arial" panose="020B0604020202020204" pitchFamily="34" charset="0"/>
                          <a:ea typeface="Times New Roman"/>
                          <a:cs typeface="Arial" panose="020B0604020202020204" pitchFamily="34" charset="0"/>
                        </a:rPr>
                        <a:t>programming</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course</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for</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primary</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school</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students</a:t>
                      </a:r>
                      <a:endParaRPr lang="es-ES" sz="900" dirty="0">
                        <a:effectLst/>
                        <a:latin typeface="Arial" panose="020B0604020202020204" pitchFamily="34" charset="0"/>
                        <a:ea typeface="Times New Roman"/>
                        <a:cs typeface="Arial" panose="020B0604020202020204" pitchFamily="34" charset="0"/>
                      </a:endParaRP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Duncan, C., &amp; Bell, T. (2015, </a:t>
                      </a:r>
                      <a:r>
                        <a:rPr lang="es-ES" sz="900" dirty="0" err="1">
                          <a:effectLst/>
                          <a:latin typeface="Arial" panose="020B0604020202020204" pitchFamily="34" charset="0"/>
                          <a:ea typeface="Times New Roman"/>
                          <a:cs typeface="Arial" panose="020B0604020202020204" pitchFamily="34" charset="0"/>
                        </a:rPr>
                        <a:t>November</a:t>
                      </a:r>
                      <a:r>
                        <a:rPr lang="es-ES" sz="900" dirty="0">
                          <a:effectLst/>
                          <a:latin typeface="Arial" panose="020B0604020202020204" pitchFamily="34" charset="0"/>
                          <a:ea typeface="Times New Roman"/>
                          <a:cs typeface="Arial" panose="020B0604020202020204" pitchFamily="34" charset="0"/>
                        </a:rPr>
                        <a:t>).</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El programa CS </a:t>
                      </a:r>
                      <a:r>
                        <a:rPr lang="es-ES" sz="900" dirty="0" err="1">
                          <a:effectLst/>
                          <a:latin typeface="Arial" panose="020B0604020202020204" pitchFamily="34" charset="0"/>
                          <a:ea typeface="Times New Roman"/>
                          <a:cs typeface="Arial" panose="020B0604020202020204" pitchFamily="34" charset="0"/>
                        </a:rPr>
                        <a:t>Unplegged</a:t>
                      </a:r>
                      <a:r>
                        <a:rPr lang="es-ES" sz="900" dirty="0">
                          <a:effectLst/>
                          <a:latin typeface="Arial" panose="020B0604020202020204" pitchFamily="34" charset="0"/>
                          <a:ea typeface="Times New Roman"/>
                          <a:cs typeface="Arial" panose="020B0604020202020204" pitchFamily="34" charset="0"/>
                        </a:rPr>
                        <a:t> es un programa completo de actividades desarrollado por CS </a:t>
                      </a:r>
                      <a:r>
                        <a:rPr lang="es-ES" sz="900" dirty="0" err="1">
                          <a:effectLst/>
                          <a:latin typeface="Arial" panose="020B0604020202020204" pitchFamily="34" charset="0"/>
                          <a:ea typeface="Times New Roman"/>
                          <a:cs typeface="Arial" panose="020B0604020202020204" pitchFamily="34" charset="0"/>
                        </a:rPr>
                        <a:t>ducation</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Research</a:t>
                      </a:r>
                      <a:r>
                        <a:rPr lang="es-ES" sz="900" dirty="0">
                          <a:effectLst/>
                          <a:latin typeface="Arial" panose="020B0604020202020204" pitchFamily="34" charset="0"/>
                          <a:ea typeface="Times New Roman"/>
                          <a:cs typeface="Arial" panose="020B0604020202020204" pitchFamily="34" charset="0"/>
                        </a:rPr>
                        <a:t> </a:t>
                      </a:r>
                      <a:r>
                        <a:rPr lang="es-ES" sz="900" dirty="0" err="1">
                          <a:effectLst/>
                          <a:latin typeface="Arial" panose="020B0604020202020204" pitchFamily="34" charset="0"/>
                          <a:ea typeface="Times New Roman"/>
                          <a:cs typeface="Arial" panose="020B0604020202020204" pitchFamily="34" charset="0"/>
                        </a:rPr>
                        <a:t>Group</a:t>
                      </a:r>
                      <a:r>
                        <a:rPr lang="es-ES" sz="900" dirty="0">
                          <a:effectLst/>
                          <a:latin typeface="Arial" panose="020B0604020202020204" pitchFamily="34" charset="0"/>
                          <a:ea typeface="Times New Roman"/>
                          <a:cs typeface="Arial" panose="020B0604020202020204" pitchFamily="34" charset="0"/>
                        </a:rPr>
                        <a:t>  en la Universidad de Canterbury, Nueva Zelanda </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Básicamente está orientado a Educación Secundaria e informa al  Certificado Nacional de Secundaria que incluye Ciencias de la Computación entendidas en el sentido de PC.</a:t>
                      </a:r>
                    </a:p>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Pero esto implica actividades incluidas en el </a:t>
                      </a:r>
                      <a:r>
                        <a:rPr lang="es-ES" sz="900" dirty="0" err="1">
                          <a:effectLst/>
                          <a:latin typeface="Arial" panose="020B0604020202020204" pitchFamily="34" charset="0"/>
                          <a:ea typeface="Times New Roman"/>
                          <a:cs typeface="Arial" panose="020B0604020202020204" pitchFamily="34" charset="0"/>
                        </a:rPr>
                        <a:t>curriculum</a:t>
                      </a:r>
                      <a:r>
                        <a:rPr lang="es-ES" sz="900" dirty="0">
                          <a:effectLst/>
                          <a:latin typeface="Arial" panose="020B0604020202020204" pitchFamily="34" charset="0"/>
                          <a:ea typeface="Times New Roman"/>
                          <a:cs typeface="Arial" panose="020B0604020202020204" pitchFamily="34" charset="0"/>
                        </a:rPr>
                        <a:t> para etapas anteriores a partir de los cinco años.</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900" dirty="0">
                          <a:effectLst/>
                          <a:latin typeface="Arial" panose="020B0604020202020204" pitchFamily="34" charset="0"/>
                          <a:ea typeface="Times New Roman"/>
                          <a:cs typeface="Arial" panose="020B0604020202020204" pitchFamily="34" charset="0"/>
                        </a:rPr>
                        <a:t>CS </a:t>
                      </a:r>
                      <a:r>
                        <a:rPr lang="es-ES" sz="900" dirty="0" err="1">
                          <a:effectLst/>
                          <a:latin typeface="Arial" panose="020B0604020202020204" pitchFamily="34" charset="0"/>
                          <a:ea typeface="Times New Roman"/>
                          <a:cs typeface="Arial" panose="020B0604020202020204" pitchFamily="34" charset="0"/>
                        </a:rPr>
                        <a:t>Unplugged</a:t>
                      </a:r>
                      <a:r>
                        <a:rPr lang="es-ES" sz="900" dirty="0">
                          <a:effectLst/>
                          <a:latin typeface="Arial" panose="020B0604020202020204" pitchFamily="34" charset="0"/>
                          <a:ea typeface="Times New Roman"/>
                          <a:cs typeface="Arial" panose="020B0604020202020204" pitchFamily="34" charset="0"/>
                        </a:rPr>
                        <a:t> es una colección de actividades de aprendizaje gratuitas que enseñan Ciencias de la Computación a través de juegos y acertijos, que usan tarjetas, cuerdas, lápices de colores y muchos juegos como los de </a:t>
                      </a:r>
                      <a:r>
                        <a:rPr lang="es-ES" sz="900" dirty="0" err="1">
                          <a:effectLst/>
                          <a:latin typeface="Arial" panose="020B0604020202020204" pitchFamily="34" charset="0"/>
                          <a:ea typeface="Times New Roman"/>
                          <a:cs typeface="Arial" panose="020B0604020202020204" pitchFamily="34" charset="0"/>
                        </a:rPr>
                        <a:t>Ikea</a:t>
                      </a:r>
                      <a:r>
                        <a:rPr lang="es-ES" sz="900" dirty="0">
                          <a:effectLst/>
                          <a:latin typeface="Arial" panose="020B0604020202020204" pitchFamily="34" charset="0"/>
                          <a:ea typeface="Times New Roman"/>
                          <a:cs typeface="Arial" panose="020B0604020202020204" pitchFamily="34" charset="0"/>
                        </a:rPr>
                        <a:t> o </a:t>
                      </a:r>
                      <a:r>
                        <a:rPr lang="es-ES" sz="900" dirty="0" err="1">
                          <a:effectLst/>
                          <a:latin typeface="Arial" panose="020B0604020202020204" pitchFamily="34" charset="0"/>
                          <a:ea typeface="Times New Roman"/>
                          <a:cs typeface="Arial" panose="020B0604020202020204" pitchFamily="34" charset="0"/>
                        </a:rPr>
                        <a:t>Montesori</a:t>
                      </a:r>
                      <a:r>
                        <a:rPr lang="es-ES" sz="900" dirty="0">
                          <a:effectLst/>
                          <a:latin typeface="Arial" panose="020B0604020202020204" pitchFamily="34" charset="0"/>
                          <a:ea typeface="Times New Roman"/>
                          <a:cs typeface="Arial" panose="020B0604020202020204" pitchFamily="34" charset="0"/>
                        </a:rPr>
                        <a:t>-Amazon. Fue desarrollado para que los jóvenes estudiantes puedan interactuar con la informática, experimentar los tipos de preguntas y desafíos que experimentan los científicos informáticos, </a:t>
                      </a:r>
                      <a:r>
                        <a:rPr lang="es-ES" sz="900" b="1" dirty="0">
                          <a:effectLst/>
                          <a:latin typeface="Arial" panose="020B0604020202020204" pitchFamily="34" charset="0"/>
                          <a:ea typeface="Times New Roman"/>
                          <a:cs typeface="Arial" panose="020B0604020202020204" pitchFamily="34" charset="0"/>
                        </a:rPr>
                        <a:t>pero sin tener que aprender primero la programación</a:t>
                      </a:r>
                      <a:r>
                        <a:rPr lang="es-ES" sz="900" dirty="0">
                          <a:effectLst/>
                          <a:latin typeface="Arial" panose="020B0604020202020204" pitchFamily="34" charset="0"/>
                          <a:ea typeface="Times New Roman"/>
                          <a:cs typeface="Arial" panose="020B0604020202020204" pitchFamily="34" charset="0"/>
                        </a:rPr>
                        <a:t>.</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5" name="Google Shape;243;p58">
            <a:extLst>
              <a:ext uri="{FF2B5EF4-FFF2-40B4-BE49-F238E27FC236}">
                <a16:creationId xmlns:a16="http://schemas.microsoft.com/office/drawing/2014/main" id="{C7F96FD8-E849-4809-A147-99A63913AC79}"/>
              </a:ext>
            </a:extLst>
          </p:cNvPr>
          <p:cNvCxnSpPr/>
          <p:nvPr/>
        </p:nvCxnSpPr>
        <p:spPr>
          <a:xfrm>
            <a:off x="666755" y="1056388"/>
            <a:ext cx="676200" cy="0"/>
          </a:xfrm>
          <a:prstGeom prst="straightConnector1">
            <a:avLst/>
          </a:prstGeom>
          <a:noFill/>
          <a:ln w="76200" cap="flat" cmpd="sng">
            <a:solidFill>
              <a:srgbClr val="D2D700"/>
            </a:solidFill>
            <a:prstDash val="solid"/>
            <a:round/>
            <a:headEnd type="none" w="med" len="med"/>
            <a:tailEnd type="none" w="med" len="med"/>
          </a:ln>
        </p:spPr>
      </p:cxnSp>
    </p:spTree>
    <p:extLst>
      <p:ext uri="{BB962C8B-B14F-4D97-AF65-F5344CB8AC3E}">
        <p14:creationId xmlns:p14="http://schemas.microsoft.com/office/powerpoint/2010/main" val="612635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3 Tabla">
            <a:extLst>
              <a:ext uri="{FF2B5EF4-FFF2-40B4-BE49-F238E27FC236}">
                <a16:creationId xmlns:a16="http://schemas.microsoft.com/office/drawing/2014/main" id="{D104DA8E-E0DD-4827-9F49-3DD32D3B29F9}"/>
              </a:ext>
            </a:extLst>
          </p:cNvPr>
          <p:cNvGraphicFramePr>
            <a:graphicFrameLocks noGrp="1"/>
          </p:cNvGraphicFramePr>
          <p:nvPr>
            <p:extLst>
              <p:ext uri="{D42A27DB-BD31-4B8C-83A1-F6EECF244321}">
                <p14:modId xmlns:p14="http://schemas.microsoft.com/office/powerpoint/2010/main" val="723596314"/>
              </p:ext>
            </p:extLst>
          </p:nvPr>
        </p:nvGraphicFramePr>
        <p:xfrm>
          <a:off x="729343" y="1331322"/>
          <a:ext cx="7750626" cy="4822735"/>
        </p:xfrm>
        <a:graphic>
          <a:graphicData uri="http://schemas.openxmlformats.org/drawingml/2006/table">
            <a:tbl>
              <a:tblPr firstRow="1" firstCol="1" bandRow="1"/>
              <a:tblGrid>
                <a:gridCol w="566269">
                  <a:extLst>
                    <a:ext uri="{9D8B030D-6E8A-4147-A177-3AD203B41FA5}">
                      <a16:colId xmlns:a16="http://schemas.microsoft.com/office/drawing/2014/main" val="20000"/>
                    </a:ext>
                  </a:extLst>
                </a:gridCol>
                <a:gridCol w="1421071">
                  <a:extLst>
                    <a:ext uri="{9D8B030D-6E8A-4147-A177-3AD203B41FA5}">
                      <a16:colId xmlns:a16="http://schemas.microsoft.com/office/drawing/2014/main" val="20001"/>
                    </a:ext>
                  </a:extLst>
                </a:gridCol>
                <a:gridCol w="1722361">
                  <a:extLst>
                    <a:ext uri="{9D8B030D-6E8A-4147-A177-3AD203B41FA5}">
                      <a16:colId xmlns:a16="http://schemas.microsoft.com/office/drawing/2014/main" val="20002"/>
                    </a:ext>
                  </a:extLst>
                </a:gridCol>
                <a:gridCol w="4040925">
                  <a:extLst>
                    <a:ext uri="{9D8B030D-6E8A-4147-A177-3AD203B41FA5}">
                      <a16:colId xmlns:a16="http://schemas.microsoft.com/office/drawing/2014/main" val="20003"/>
                    </a:ext>
                  </a:extLst>
                </a:gridCol>
              </a:tblGrid>
              <a:tr h="131239">
                <a:tc gridSpan="4">
                  <a:txBody>
                    <a:bodyPr/>
                    <a:lstStyle/>
                    <a:p>
                      <a:pPr>
                        <a:lnSpc>
                          <a:spcPct val="115000"/>
                        </a:lnSpc>
                        <a:spcAft>
                          <a:spcPts val="0"/>
                        </a:spcAft>
                      </a:pPr>
                      <a:r>
                        <a:rPr lang="es-ES" sz="800" b="1" dirty="0">
                          <a:ln>
                            <a:noFill/>
                          </a:ln>
                          <a:effectLst/>
                          <a:latin typeface="Arial" panose="020B0604020202020204" pitchFamily="34" charset="0"/>
                          <a:ea typeface="Calibri"/>
                          <a:cs typeface="Arial" panose="020B0604020202020204" pitchFamily="34" charset="0"/>
                        </a:rPr>
                        <a:t>Educación </a:t>
                      </a:r>
                      <a:r>
                        <a:rPr lang="es-ES" sz="800" b="1" dirty="0" err="1">
                          <a:ln>
                            <a:noFill/>
                          </a:ln>
                          <a:effectLst/>
                          <a:latin typeface="Arial" panose="020B0604020202020204" pitchFamily="34" charset="0"/>
                          <a:ea typeface="Calibri"/>
                          <a:cs typeface="Arial" panose="020B0604020202020204" pitchFamily="34" charset="0"/>
                        </a:rPr>
                        <a:t>Infanti</a:t>
                      </a:r>
                      <a:r>
                        <a:rPr lang="es-ES" sz="800" b="1" dirty="0">
                          <a:ln>
                            <a:noFill/>
                          </a:ln>
                          <a:effectLst/>
                          <a:latin typeface="Arial" panose="020B0604020202020204" pitchFamily="34" charset="0"/>
                          <a:ea typeface="Calibri"/>
                          <a:cs typeface="Arial" panose="020B0604020202020204" pitchFamily="34" charset="0"/>
                        </a:rPr>
                        <a:t> (Key </a:t>
                      </a:r>
                      <a:r>
                        <a:rPr lang="es-ES" sz="800" b="1" dirty="0" err="1">
                          <a:ln>
                            <a:noFill/>
                          </a:ln>
                          <a:effectLst/>
                          <a:latin typeface="Arial" panose="020B0604020202020204" pitchFamily="34" charset="0"/>
                          <a:ea typeface="Calibri"/>
                          <a:cs typeface="Arial" panose="020B0604020202020204" pitchFamily="34" charset="0"/>
                        </a:rPr>
                        <a:t>stage</a:t>
                      </a:r>
                      <a:r>
                        <a:rPr lang="es-ES" sz="800" b="1" dirty="0">
                          <a:ln>
                            <a:noFill/>
                          </a:ln>
                          <a:effectLst/>
                          <a:latin typeface="Arial" panose="020B0604020202020204" pitchFamily="34" charset="0"/>
                          <a:ea typeface="Calibri"/>
                          <a:cs typeface="Arial" panose="020B0604020202020204" pitchFamily="34" charset="0"/>
                        </a:rPr>
                        <a:t> 1 in UK)</a:t>
                      </a:r>
                      <a:endParaRPr lang="es-ES" sz="800" dirty="0">
                        <a:ln>
                          <a:noFill/>
                        </a:ln>
                        <a:effectLst/>
                        <a:latin typeface="Arial" panose="020B0604020202020204" pitchFamily="34" charset="0"/>
                        <a:ea typeface="Calibri"/>
                        <a:cs typeface="Arial" panose="020B0604020202020204" pitchFamily="34" charset="0"/>
                      </a:endParaRP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34866">
                <a:tc>
                  <a:txBody>
                    <a:bodyPr/>
                    <a:lstStyle/>
                    <a:p>
                      <a:pPr>
                        <a:lnSpc>
                          <a:spcPct val="115000"/>
                        </a:lnSpc>
                        <a:spcAft>
                          <a:spcPts val="0"/>
                        </a:spcAft>
                      </a:pPr>
                      <a:r>
                        <a:rPr lang="es-ES" sz="900" dirty="0">
                          <a:ln>
                            <a:noFill/>
                          </a:ln>
                          <a:effectLst/>
                          <a:latin typeface="Arial" panose="020B0604020202020204" pitchFamily="34" charset="0"/>
                          <a:ea typeface="Calibri"/>
                          <a:cs typeface="Arial" panose="020B0604020202020204" pitchFamily="34" charset="0"/>
                        </a:rPr>
                        <a:t>País</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ED1D1"/>
                    </a:solidFill>
                  </a:tcPr>
                </a:tc>
                <a:tc>
                  <a:txBody>
                    <a:bodyPr/>
                    <a:lstStyle/>
                    <a:p>
                      <a:pPr>
                        <a:lnSpc>
                          <a:spcPct val="115000"/>
                        </a:lnSpc>
                        <a:spcAft>
                          <a:spcPts val="0"/>
                        </a:spcAft>
                      </a:pPr>
                      <a:r>
                        <a:rPr lang="es-ES" sz="900" dirty="0">
                          <a:ln>
                            <a:noFill/>
                          </a:ln>
                          <a:effectLst/>
                          <a:latin typeface="Arial" panose="020B0604020202020204" pitchFamily="34" charset="0"/>
                          <a:ea typeface="Calibri"/>
                          <a:cs typeface="Arial" panose="020B0604020202020204" pitchFamily="34" charset="0"/>
                        </a:rPr>
                        <a:t>Referencia</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ED1D1"/>
                    </a:solidFill>
                  </a:tcPr>
                </a:tc>
                <a:tc>
                  <a:txBody>
                    <a:bodyPr/>
                    <a:lstStyle/>
                    <a:p>
                      <a:pPr>
                        <a:lnSpc>
                          <a:spcPct val="115000"/>
                        </a:lnSpc>
                        <a:spcAft>
                          <a:spcPts val="0"/>
                        </a:spcAft>
                      </a:pPr>
                      <a:r>
                        <a:rPr lang="es-ES" sz="900" dirty="0">
                          <a:ln>
                            <a:noFill/>
                          </a:ln>
                          <a:effectLst/>
                          <a:latin typeface="Arial" panose="020B0604020202020204" pitchFamily="34" charset="0"/>
                          <a:ea typeface="Calibri"/>
                          <a:cs typeface="Arial" panose="020B0604020202020204" pitchFamily="34" charset="0"/>
                        </a:rPr>
                        <a:t>Situación en el contexto del </a:t>
                      </a:r>
                      <a:r>
                        <a:rPr lang="es-ES" sz="900" dirty="0" err="1">
                          <a:ln>
                            <a:noFill/>
                          </a:ln>
                          <a:effectLst/>
                          <a:latin typeface="Arial" panose="020B0604020202020204" pitchFamily="34" charset="0"/>
                          <a:ea typeface="Calibri"/>
                          <a:cs typeface="Arial" panose="020B0604020202020204" pitchFamily="34" charset="0"/>
                        </a:rPr>
                        <a:t>curriculum</a:t>
                      </a:r>
                      <a:r>
                        <a:rPr lang="es-ES" sz="900" dirty="0">
                          <a:ln>
                            <a:noFill/>
                          </a:ln>
                          <a:effectLst/>
                          <a:latin typeface="Arial" panose="020B0604020202020204" pitchFamily="34" charset="0"/>
                          <a:ea typeface="Calibri"/>
                          <a:cs typeface="Arial" panose="020B0604020202020204" pitchFamily="34" charset="0"/>
                        </a:rPr>
                        <a:t> y del sistema educativo oficial</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ED1D1"/>
                    </a:solidFill>
                  </a:tcPr>
                </a:tc>
                <a:tc>
                  <a:txBody>
                    <a:bodyPr/>
                    <a:lstStyle/>
                    <a:p>
                      <a:pPr>
                        <a:lnSpc>
                          <a:spcPct val="115000"/>
                        </a:lnSpc>
                        <a:spcAft>
                          <a:spcPts val="0"/>
                        </a:spcAft>
                      </a:pPr>
                      <a:r>
                        <a:rPr lang="es-ES" sz="900" dirty="0">
                          <a:ln>
                            <a:noFill/>
                          </a:ln>
                          <a:effectLst/>
                          <a:latin typeface="Arial" panose="020B0604020202020204" pitchFamily="34" charset="0"/>
                          <a:ea typeface="Calibri"/>
                          <a:cs typeface="Arial" panose="020B0604020202020204" pitchFamily="34" charset="0"/>
                        </a:rPr>
                        <a:t>Cuáles de los elementos definidos se pueden detectar</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ED1D1"/>
                    </a:solidFill>
                  </a:tcPr>
                </a:tc>
                <a:extLst>
                  <a:ext uri="{0D108BD9-81ED-4DB2-BD59-A6C34878D82A}">
                    <a16:rowId xmlns:a16="http://schemas.microsoft.com/office/drawing/2014/main" val="10001"/>
                  </a:ext>
                </a:extLst>
              </a:tr>
              <a:tr h="4186425">
                <a:tc>
                  <a:txBody>
                    <a:bodyPr/>
                    <a:lstStyle/>
                    <a:p>
                      <a:pPr>
                        <a:lnSpc>
                          <a:spcPct val="115000"/>
                        </a:lnSpc>
                        <a:spcAft>
                          <a:spcPts val="0"/>
                        </a:spcAft>
                      </a:pPr>
                      <a:r>
                        <a:rPr lang="es-ES" sz="900" dirty="0">
                          <a:ln>
                            <a:noFill/>
                          </a:ln>
                          <a:effectLst/>
                          <a:latin typeface="Arial" panose="020B0604020202020204" pitchFamily="34" charset="0"/>
                          <a:ea typeface="Calibri"/>
                          <a:cs typeface="Arial" panose="020B0604020202020204" pitchFamily="34" charset="0"/>
                        </a:rPr>
                        <a:t>Singapur</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Sullivan, A., &amp; </a:t>
                      </a:r>
                      <a:r>
                        <a:rPr lang="es-ES" sz="900" dirty="0" err="1">
                          <a:ln>
                            <a:noFill/>
                          </a:ln>
                          <a:effectLst/>
                          <a:latin typeface="Arial" panose="020B0604020202020204" pitchFamily="34" charset="0"/>
                          <a:ea typeface="Times New Roman"/>
                          <a:cs typeface="Arial" panose="020B0604020202020204" pitchFamily="34" charset="0"/>
                        </a:rPr>
                        <a:t>Bers</a:t>
                      </a:r>
                      <a:r>
                        <a:rPr lang="es-ES" sz="900" dirty="0">
                          <a:ln>
                            <a:noFill/>
                          </a:ln>
                          <a:effectLst/>
                          <a:latin typeface="Arial" panose="020B0604020202020204" pitchFamily="34" charset="0"/>
                          <a:ea typeface="Times New Roman"/>
                          <a:cs typeface="Arial" panose="020B0604020202020204" pitchFamily="34" charset="0"/>
                        </a:rPr>
                        <a:t>, M. U. (2017). </a:t>
                      </a:r>
                      <a:r>
                        <a:rPr lang="es-ES" sz="900" dirty="0" err="1">
                          <a:ln>
                            <a:noFill/>
                          </a:ln>
                          <a:effectLst/>
                          <a:latin typeface="Arial" panose="020B0604020202020204" pitchFamily="34" charset="0"/>
                          <a:ea typeface="Times New Roman"/>
                          <a:cs typeface="Arial" panose="020B0604020202020204" pitchFamily="34" charset="0"/>
                        </a:rPr>
                        <a:t>Dancing</a:t>
                      </a:r>
                      <a:r>
                        <a:rPr lang="es-ES" sz="900" dirty="0">
                          <a:ln>
                            <a:noFill/>
                          </a:ln>
                          <a:effectLst/>
                          <a:latin typeface="Arial" panose="020B0604020202020204" pitchFamily="34" charset="0"/>
                          <a:ea typeface="Times New Roman"/>
                          <a:cs typeface="Arial" panose="020B0604020202020204" pitchFamily="34" charset="0"/>
                        </a:rPr>
                        <a:t> robots: </a:t>
                      </a:r>
                      <a:r>
                        <a:rPr lang="es-ES" sz="900" dirty="0" err="1">
                          <a:ln>
                            <a:noFill/>
                          </a:ln>
                          <a:effectLst/>
                          <a:latin typeface="Arial" panose="020B0604020202020204" pitchFamily="34" charset="0"/>
                          <a:ea typeface="Times New Roman"/>
                          <a:cs typeface="Arial" panose="020B0604020202020204" pitchFamily="34" charset="0"/>
                        </a:rPr>
                        <a:t>integrating</a:t>
                      </a:r>
                      <a:r>
                        <a:rPr lang="es-ES" sz="900" dirty="0">
                          <a:ln>
                            <a:noFill/>
                          </a:ln>
                          <a:effectLst/>
                          <a:latin typeface="Arial" panose="020B0604020202020204" pitchFamily="34" charset="0"/>
                          <a:ea typeface="Times New Roman"/>
                          <a:cs typeface="Arial" panose="020B0604020202020204" pitchFamily="34" charset="0"/>
                        </a:rPr>
                        <a:t> art, </a:t>
                      </a:r>
                      <a:r>
                        <a:rPr lang="es-ES" sz="900" dirty="0" err="1">
                          <a:ln>
                            <a:noFill/>
                          </a:ln>
                          <a:effectLst/>
                          <a:latin typeface="Arial" panose="020B0604020202020204" pitchFamily="34" charset="0"/>
                          <a:ea typeface="Times New Roman"/>
                          <a:cs typeface="Arial" panose="020B0604020202020204" pitchFamily="34" charset="0"/>
                        </a:rPr>
                        <a:t>music</a:t>
                      </a:r>
                      <a:r>
                        <a:rPr lang="es-ES" sz="900" dirty="0">
                          <a:ln>
                            <a:noFill/>
                          </a:ln>
                          <a:effectLst/>
                          <a:latin typeface="Arial" panose="020B0604020202020204" pitchFamily="34" charset="0"/>
                          <a:ea typeface="Times New Roman"/>
                          <a:cs typeface="Arial" panose="020B0604020202020204" pitchFamily="34" charset="0"/>
                        </a:rPr>
                        <a:t>, and </a:t>
                      </a:r>
                      <a:r>
                        <a:rPr lang="es-ES" sz="900" dirty="0" err="1">
                          <a:ln>
                            <a:noFill/>
                          </a:ln>
                          <a:effectLst/>
                          <a:latin typeface="Arial" panose="020B0604020202020204" pitchFamily="34" charset="0"/>
                          <a:ea typeface="Times New Roman"/>
                          <a:cs typeface="Arial" panose="020B0604020202020204" pitchFamily="34" charset="0"/>
                        </a:rPr>
                        <a:t>robotics</a:t>
                      </a:r>
                      <a:r>
                        <a:rPr lang="es-ES" sz="900" dirty="0">
                          <a:ln>
                            <a:noFill/>
                          </a:ln>
                          <a:effectLst/>
                          <a:latin typeface="Arial" panose="020B0604020202020204" pitchFamily="34" charset="0"/>
                          <a:ea typeface="Times New Roman"/>
                          <a:cs typeface="Arial" panose="020B0604020202020204" pitchFamily="34" charset="0"/>
                        </a:rPr>
                        <a:t> in </a:t>
                      </a:r>
                      <a:r>
                        <a:rPr lang="es-ES" sz="900" dirty="0" err="1">
                          <a:ln>
                            <a:noFill/>
                          </a:ln>
                          <a:effectLst/>
                          <a:latin typeface="Arial" panose="020B0604020202020204" pitchFamily="34" charset="0"/>
                          <a:ea typeface="Times New Roman"/>
                          <a:cs typeface="Arial" panose="020B0604020202020204" pitchFamily="34" charset="0"/>
                        </a:rPr>
                        <a:t>Singapore’s</a:t>
                      </a:r>
                      <a:r>
                        <a:rPr lang="es-ES" sz="900" dirty="0">
                          <a:ln>
                            <a:noFill/>
                          </a:ln>
                          <a:effectLst/>
                          <a:latin typeface="Arial" panose="020B0604020202020204" pitchFamily="34" charset="0"/>
                          <a:ea typeface="Times New Roman"/>
                          <a:cs typeface="Arial" panose="020B0604020202020204" pitchFamily="34" charset="0"/>
                        </a:rPr>
                        <a:t> </a:t>
                      </a:r>
                      <a:r>
                        <a:rPr lang="es-ES" sz="900" dirty="0" err="1">
                          <a:ln>
                            <a:noFill/>
                          </a:ln>
                          <a:effectLst/>
                          <a:latin typeface="Arial" panose="020B0604020202020204" pitchFamily="34" charset="0"/>
                          <a:ea typeface="Times New Roman"/>
                          <a:cs typeface="Arial" panose="020B0604020202020204" pitchFamily="34" charset="0"/>
                        </a:rPr>
                        <a:t>early</a:t>
                      </a:r>
                      <a:r>
                        <a:rPr lang="es-ES" sz="900" dirty="0">
                          <a:ln>
                            <a:noFill/>
                          </a:ln>
                          <a:effectLst/>
                          <a:latin typeface="Arial" panose="020B0604020202020204" pitchFamily="34" charset="0"/>
                          <a:ea typeface="Times New Roman"/>
                          <a:cs typeface="Arial" panose="020B0604020202020204" pitchFamily="34" charset="0"/>
                        </a:rPr>
                        <a:t> </a:t>
                      </a:r>
                      <a:r>
                        <a:rPr lang="es-ES" sz="900" dirty="0" err="1">
                          <a:ln>
                            <a:noFill/>
                          </a:ln>
                          <a:effectLst/>
                          <a:latin typeface="Arial" panose="020B0604020202020204" pitchFamily="34" charset="0"/>
                          <a:ea typeface="Times New Roman"/>
                          <a:cs typeface="Arial" panose="020B0604020202020204" pitchFamily="34" charset="0"/>
                        </a:rPr>
                        <a:t>childhood</a:t>
                      </a:r>
                      <a:r>
                        <a:rPr lang="es-ES" sz="900" dirty="0">
                          <a:ln>
                            <a:noFill/>
                          </a:ln>
                          <a:effectLst/>
                          <a:latin typeface="Arial" panose="020B0604020202020204" pitchFamily="34" charset="0"/>
                          <a:ea typeface="Times New Roman"/>
                          <a:cs typeface="Arial" panose="020B0604020202020204" pitchFamily="34" charset="0"/>
                        </a:rPr>
                        <a:t> centers. </a:t>
                      </a:r>
                      <a:r>
                        <a:rPr lang="es-ES" sz="900" i="1" dirty="0">
                          <a:ln>
                            <a:noFill/>
                          </a:ln>
                          <a:effectLst/>
                          <a:latin typeface="Arial" panose="020B0604020202020204" pitchFamily="34" charset="0"/>
                          <a:ea typeface="Times New Roman"/>
                          <a:cs typeface="Arial" panose="020B0604020202020204" pitchFamily="34" charset="0"/>
                        </a:rPr>
                        <a:t>International </a:t>
                      </a:r>
                      <a:r>
                        <a:rPr lang="es-ES" sz="900" i="1" dirty="0" err="1">
                          <a:ln>
                            <a:noFill/>
                          </a:ln>
                          <a:effectLst/>
                          <a:latin typeface="Arial" panose="020B0604020202020204" pitchFamily="34" charset="0"/>
                          <a:ea typeface="Times New Roman"/>
                          <a:cs typeface="Arial" panose="020B0604020202020204" pitchFamily="34" charset="0"/>
                        </a:rPr>
                        <a:t>Journal</a:t>
                      </a:r>
                      <a:r>
                        <a:rPr lang="es-ES" sz="900" i="1" dirty="0">
                          <a:ln>
                            <a:noFill/>
                          </a:ln>
                          <a:effectLst/>
                          <a:latin typeface="Arial" panose="020B0604020202020204" pitchFamily="34" charset="0"/>
                          <a:ea typeface="Times New Roman"/>
                          <a:cs typeface="Arial" panose="020B0604020202020204" pitchFamily="34" charset="0"/>
                        </a:rPr>
                        <a:t> of </a:t>
                      </a:r>
                      <a:r>
                        <a:rPr lang="es-ES" sz="900" i="1" dirty="0" err="1">
                          <a:ln>
                            <a:noFill/>
                          </a:ln>
                          <a:effectLst/>
                          <a:latin typeface="Arial" panose="020B0604020202020204" pitchFamily="34" charset="0"/>
                          <a:ea typeface="Times New Roman"/>
                          <a:cs typeface="Arial" panose="020B0604020202020204" pitchFamily="34" charset="0"/>
                        </a:rPr>
                        <a:t>Technology</a:t>
                      </a:r>
                      <a:r>
                        <a:rPr lang="es-ES" sz="900" i="1" dirty="0">
                          <a:ln>
                            <a:noFill/>
                          </a:ln>
                          <a:effectLst/>
                          <a:latin typeface="Arial" panose="020B0604020202020204" pitchFamily="34" charset="0"/>
                          <a:ea typeface="Times New Roman"/>
                          <a:cs typeface="Arial" panose="020B0604020202020204" pitchFamily="34" charset="0"/>
                        </a:rPr>
                        <a:t> and </a:t>
                      </a:r>
                      <a:r>
                        <a:rPr lang="es-ES" sz="900" i="1" dirty="0" err="1">
                          <a:ln>
                            <a:noFill/>
                          </a:ln>
                          <a:effectLst/>
                          <a:latin typeface="Arial" panose="020B0604020202020204" pitchFamily="34" charset="0"/>
                          <a:ea typeface="Times New Roman"/>
                          <a:cs typeface="Arial" panose="020B0604020202020204" pitchFamily="34" charset="0"/>
                        </a:rPr>
                        <a:t>Design</a:t>
                      </a:r>
                      <a:r>
                        <a:rPr lang="es-ES" sz="900" i="1" dirty="0">
                          <a:ln>
                            <a:noFill/>
                          </a:ln>
                          <a:effectLst/>
                          <a:latin typeface="Arial" panose="020B0604020202020204" pitchFamily="34" charset="0"/>
                          <a:ea typeface="Times New Roman"/>
                          <a:cs typeface="Arial" panose="020B0604020202020204" pitchFamily="34" charset="0"/>
                        </a:rPr>
                        <a:t> </a:t>
                      </a:r>
                      <a:r>
                        <a:rPr lang="es-ES" sz="900" i="1" dirty="0" err="1">
                          <a:ln>
                            <a:noFill/>
                          </a:ln>
                          <a:effectLst/>
                          <a:latin typeface="Arial" panose="020B0604020202020204" pitchFamily="34" charset="0"/>
                          <a:ea typeface="Times New Roman"/>
                          <a:cs typeface="Arial" panose="020B0604020202020204" pitchFamily="34" charset="0"/>
                        </a:rPr>
                        <a:t>Education</a:t>
                      </a:r>
                      <a:r>
                        <a:rPr lang="es-ES" sz="900" dirty="0">
                          <a:ln>
                            <a:noFill/>
                          </a:ln>
                          <a:effectLst/>
                          <a:latin typeface="Arial" panose="020B0604020202020204" pitchFamily="34" charset="0"/>
                          <a:ea typeface="Times New Roman"/>
                          <a:cs typeface="Arial" panose="020B0604020202020204" pitchFamily="34" charset="0"/>
                        </a:rPr>
                        <a:t>, 1-22.</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Programa piloto </a:t>
                      </a:r>
                      <a:r>
                        <a:rPr lang="es-ES" sz="900" dirty="0" err="1">
                          <a:ln>
                            <a:noFill/>
                          </a:ln>
                          <a:effectLst/>
                          <a:latin typeface="Arial" panose="020B0604020202020204" pitchFamily="34" charset="0"/>
                          <a:ea typeface="Times New Roman"/>
                          <a:cs typeface="Arial" panose="020B0604020202020204" pitchFamily="34" charset="0"/>
                        </a:rPr>
                        <a:t>PlayMaker</a:t>
                      </a:r>
                      <a:r>
                        <a:rPr lang="es-ES" sz="900" dirty="0">
                          <a:ln>
                            <a:noFill/>
                          </a:ln>
                          <a:effectLst/>
                          <a:latin typeface="Arial" panose="020B0604020202020204" pitchFamily="34" charset="0"/>
                          <a:ea typeface="Times New Roman"/>
                          <a:cs typeface="Arial" panose="020B0604020202020204" pitchFamily="34" charset="0"/>
                        </a:rPr>
                        <a:t> de Singapur.</a:t>
                      </a:r>
                    </a:p>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Su objetivo es proporcionar ejemplos de éxitos y de áreas donde mejorar  el trabajo futuro en implementación de PC en primeras etapas. Estos ejemplos  se ofrecen como  resultados válidos de este año en el que se ha llevado a cabo la experiencia piloto del programa </a:t>
                      </a:r>
                      <a:r>
                        <a:rPr lang="es-ES" sz="900" dirty="0" err="1">
                          <a:ln>
                            <a:noFill/>
                          </a:ln>
                          <a:effectLst/>
                          <a:latin typeface="Arial" panose="020B0604020202020204" pitchFamily="34" charset="0"/>
                          <a:ea typeface="Times New Roman"/>
                          <a:cs typeface="Arial" panose="020B0604020202020204" pitchFamily="34" charset="0"/>
                        </a:rPr>
                        <a:t>Playmaker</a:t>
                      </a:r>
                      <a:r>
                        <a:rPr lang="es-ES" sz="900" dirty="0">
                          <a:ln>
                            <a:noFill/>
                          </a:ln>
                          <a:effectLst/>
                          <a:latin typeface="Arial" panose="020B0604020202020204" pitchFamily="34" charset="0"/>
                          <a:ea typeface="Times New Roman"/>
                          <a:cs typeface="Arial" panose="020B0604020202020204" pitchFamily="34" charset="0"/>
                        </a:rPr>
                        <a:t> de Singapur que puede ser útil no solo para el trabajo futuro en este país, sino también en otros países que están desarrollando nuevos programas para la educación de la primera infancia.</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15000"/>
                        </a:lnSpc>
                        <a:spcAft>
                          <a:spcPts val="0"/>
                        </a:spcAft>
                      </a:pPr>
                      <a:r>
                        <a:rPr lang="es-ES" sz="900" dirty="0">
                          <a:ln>
                            <a:noFill/>
                          </a:ln>
                          <a:effectLst/>
                          <a:latin typeface="+mn-lt"/>
                          <a:ea typeface="Times New Roman"/>
                          <a:cs typeface="Arial" panose="020B0604020202020204" pitchFamily="34" charset="0"/>
                        </a:rPr>
                        <a:t>El programa </a:t>
                      </a:r>
                      <a:r>
                        <a:rPr lang="es-ES" sz="900" dirty="0" err="1">
                          <a:ln>
                            <a:noFill/>
                          </a:ln>
                          <a:effectLst/>
                          <a:latin typeface="+mn-lt"/>
                          <a:ea typeface="Times New Roman"/>
                          <a:cs typeface="Arial" panose="020B0604020202020204" pitchFamily="34" charset="0"/>
                        </a:rPr>
                        <a:t>PlayMaker</a:t>
                      </a:r>
                      <a:r>
                        <a:rPr lang="es-ES" sz="900" dirty="0">
                          <a:ln>
                            <a:noFill/>
                          </a:ln>
                          <a:effectLst/>
                          <a:latin typeface="+mn-lt"/>
                          <a:ea typeface="Times New Roman"/>
                          <a:cs typeface="Arial" panose="020B0604020202020204" pitchFamily="34" charset="0"/>
                        </a:rPr>
                        <a:t> de Singapur se lanzó  para </a:t>
                      </a:r>
                      <a:r>
                        <a:rPr lang="es-ES" sz="900" dirty="0">
                          <a:ln>
                            <a:noFill/>
                          </a:ln>
                          <a:effectLst/>
                          <a:latin typeface="Arial" panose="020B0604020202020204" pitchFamily="34" charset="0"/>
                          <a:ea typeface="Times New Roman"/>
                          <a:cs typeface="Arial" panose="020B0604020202020204" pitchFamily="34" charset="0"/>
                        </a:rPr>
                        <a:t>abordar la creciente necesidad de nuevos programas de tecnología educativa (en este caso de PC, a través fundamentalmente de robótica) </a:t>
                      </a:r>
                      <a:r>
                        <a:rPr lang="es-ES" sz="900" b="1" dirty="0">
                          <a:ln>
                            <a:noFill/>
                          </a:ln>
                          <a:effectLst/>
                          <a:latin typeface="Arial" panose="020B0604020202020204" pitchFamily="34" charset="0"/>
                          <a:ea typeface="Times New Roman"/>
                          <a:cs typeface="Arial" panose="020B0604020202020204" pitchFamily="34" charset="0"/>
                        </a:rPr>
                        <a:t>en las aulas de la primera infancia</a:t>
                      </a:r>
                      <a:r>
                        <a:rPr lang="es-ES" sz="900" dirty="0">
                          <a:ln>
                            <a:noFill/>
                          </a:ln>
                          <a:effectLst/>
                          <a:latin typeface="Arial" panose="020B0604020202020204" pitchFamily="34" charset="0"/>
                          <a:ea typeface="Times New Roman"/>
                          <a:cs typeface="Arial" panose="020B0604020202020204" pitchFamily="34" charset="0"/>
                        </a:rPr>
                        <a:t>. </a:t>
                      </a:r>
                    </a:p>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Es un programa </a:t>
                      </a:r>
                      <a:r>
                        <a:rPr lang="es-ES" sz="900" dirty="0" err="1">
                          <a:ln>
                            <a:noFill/>
                          </a:ln>
                          <a:effectLst/>
                          <a:latin typeface="Arial" panose="020B0604020202020204" pitchFamily="34" charset="0"/>
                          <a:ea typeface="Times New Roman"/>
                          <a:cs typeface="Arial" panose="020B0604020202020204" pitchFamily="34" charset="0"/>
                        </a:rPr>
                        <a:t>estinado</a:t>
                      </a:r>
                      <a:r>
                        <a:rPr lang="es-ES" sz="900" dirty="0">
                          <a:ln>
                            <a:noFill/>
                          </a:ln>
                          <a:effectLst/>
                          <a:latin typeface="Arial" panose="020B0604020202020204" pitchFamily="34" charset="0"/>
                          <a:ea typeface="Times New Roman"/>
                          <a:cs typeface="Arial" panose="020B0604020202020204" pitchFamily="34" charset="0"/>
                        </a:rPr>
                        <a:t> a los maestros, para introducir a los niños más pequeños a la tecnología. Según el</a:t>
                      </a:r>
                      <a:r>
                        <a:rPr lang="es-ES" sz="900" baseline="0" dirty="0">
                          <a:ln>
                            <a:noFill/>
                          </a:ln>
                          <a:effectLst/>
                          <a:latin typeface="Arial" panose="020B0604020202020204" pitchFamily="34" charset="0"/>
                          <a:ea typeface="Times New Roman"/>
                          <a:cs typeface="Arial" panose="020B0604020202020204" pitchFamily="34" charset="0"/>
                        </a:rPr>
                        <a:t>  </a:t>
                      </a:r>
                      <a:r>
                        <a:rPr lang="es-ES" sz="900" dirty="0">
                          <a:ln>
                            <a:noFill/>
                          </a:ln>
                          <a:effectLst/>
                          <a:latin typeface="Arial" panose="020B0604020202020204" pitchFamily="34" charset="0"/>
                          <a:ea typeface="Times New Roman"/>
                          <a:cs typeface="Arial" panose="020B0604020202020204" pitchFamily="34" charset="0"/>
                        </a:rPr>
                        <a:t>vicepresidente de la Autoridad de Desarrollo de </a:t>
                      </a:r>
                      <a:r>
                        <a:rPr lang="es-ES" sz="900" dirty="0" err="1">
                          <a:ln>
                            <a:noFill/>
                          </a:ln>
                          <a:effectLst/>
                          <a:latin typeface="Arial" panose="020B0604020202020204" pitchFamily="34" charset="0"/>
                          <a:ea typeface="Times New Roman"/>
                          <a:cs typeface="Arial" panose="020B0604020202020204" pitchFamily="34" charset="0"/>
                        </a:rPr>
                        <a:t>Infocomm</a:t>
                      </a:r>
                      <a:r>
                        <a:rPr lang="es-ES" sz="900" dirty="0">
                          <a:ln>
                            <a:noFill/>
                          </a:ln>
                          <a:effectLst/>
                          <a:latin typeface="Arial" panose="020B0604020202020204" pitchFamily="34" charset="0"/>
                          <a:ea typeface="Times New Roman"/>
                          <a:cs typeface="Arial" panose="020B0604020202020204" pitchFamily="34" charset="0"/>
                        </a:rPr>
                        <a:t> de Singapur (IDA), "a medida que Singapur se convierta en una nación inteligente, nuestros hijos necesitarán sentirse cómodos creando con tecnología" .</a:t>
                      </a:r>
                    </a:p>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Aprovechando el movimiento STEAM, el objetivo del programa </a:t>
                      </a:r>
                      <a:r>
                        <a:rPr lang="es-ES" sz="900" dirty="0" err="1">
                          <a:ln>
                            <a:noFill/>
                          </a:ln>
                          <a:effectLst/>
                          <a:latin typeface="Arial" panose="020B0604020202020204" pitchFamily="34" charset="0"/>
                          <a:ea typeface="Times New Roman"/>
                          <a:cs typeface="Arial" panose="020B0604020202020204" pitchFamily="34" charset="0"/>
                        </a:rPr>
                        <a:t>Playmaker</a:t>
                      </a:r>
                      <a:r>
                        <a:rPr lang="es-ES" sz="900" dirty="0">
                          <a:ln>
                            <a:noFill/>
                          </a:ln>
                          <a:effectLst/>
                          <a:latin typeface="Arial" panose="020B0604020202020204" pitchFamily="34" charset="0"/>
                          <a:ea typeface="Times New Roman"/>
                          <a:cs typeface="Arial" panose="020B0604020202020204" pitchFamily="34" charset="0"/>
                        </a:rPr>
                        <a:t> no es solo promover el conocimiento técnico sino también brindar a los niños herramientas para divertirse, </a:t>
                      </a:r>
                      <a:r>
                        <a:rPr lang="es-ES" sz="900" b="1" dirty="0">
                          <a:ln>
                            <a:noFill/>
                          </a:ln>
                          <a:effectLst/>
                          <a:latin typeface="Arial" panose="020B0604020202020204" pitchFamily="34" charset="0"/>
                          <a:ea typeface="Times New Roman"/>
                          <a:cs typeface="Arial" panose="020B0604020202020204" pitchFamily="34" charset="0"/>
                        </a:rPr>
                        <a:t>practicar la resolución de problemas y generar confianza y creatividad</a:t>
                      </a:r>
                      <a:r>
                        <a:rPr lang="es-ES" sz="900" dirty="0">
                          <a:ln>
                            <a:noFill/>
                          </a:ln>
                          <a:effectLst/>
                          <a:latin typeface="Arial" panose="020B0604020202020204" pitchFamily="34" charset="0"/>
                          <a:ea typeface="Times New Roman"/>
                          <a:cs typeface="Arial" panose="020B0604020202020204" pitchFamily="34" charset="0"/>
                        </a:rPr>
                        <a:t> .</a:t>
                      </a:r>
                    </a:p>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Dentro del programa </a:t>
                      </a:r>
                      <a:r>
                        <a:rPr lang="es-ES" sz="900" dirty="0" err="1">
                          <a:ln>
                            <a:noFill/>
                          </a:ln>
                          <a:effectLst/>
                          <a:latin typeface="Arial" panose="020B0604020202020204" pitchFamily="34" charset="0"/>
                          <a:ea typeface="Times New Roman"/>
                          <a:cs typeface="Arial" panose="020B0604020202020204" pitchFamily="34" charset="0"/>
                        </a:rPr>
                        <a:t>PlayMaker</a:t>
                      </a:r>
                      <a:r>
                        <a:rPr lang="es-ES" sz="900" dirty="0">
                          <a:ln>
                            <a:noFill/>
                          </a:ln>
                          <a:effectLst/>
                          <a:latin typeface="Arial" panose="020B0604020202020204" pitchFamily="34" charset="0"/>
                          <a:ea typeface="Times New Roman"/>
                          <a:cs typeface="Arial" panose="020B0604020202020204" pitchFamily="34" charset="0"/>
                        </a:rPr>
                        <a:t>, 160 centros preescolares en Singapur fueron dotados de una variedad de juguetes tecnológicos que implican a los niños con la programación, la construcción y la ingeniería, incluyendo: </a:t>
                      </a:r>
                      <a:r>
                        <a:rPr lang="es-ES" sz="900" dirty="0" err="1">
                          <a:ln>
                            <a:noFill/>
                          </a:ln>
                          <a:effectLst/>
                          <a:latin typeface="Arial" panose="020B0604020202020204" pitchFamily="34" charset="0"/>
                          <a:ea typeface="Times New Roman"/>
                          <a:cs typeface="Arial" panose="020B0604020202020204" pitchFamily="34" charset="0"/>
                        </a:rPr>
                        <a:t>BeeBot</a:t>
                      </a:r>
                      <a:r>
                        <a:rPr lang="es-ES" sz="900" dirty="0">
                          <a:ln>
                            <a:noFill/>
                          </a:ln>
                          <a:effectLst/>
                          <a:latin typeface="Arial" panose="020B0604020202020204" pitchFamily="34" charset="0"/>
                          <a:ea typeface="Times New Roman"/>
                          <a:cs typeface="Arial" panose="020B0604020202020204" pitchFamily="34" charset="0"/>
                        </a:rPr>
                        <a:t>, </a:t>
                      </a:r>
                      <a:r>
                        <a:rPr lang="es-ES" sz="900" dirty="0" err="1">
                          <a:ln>
                            <a:noFill/>
                          </a:ln>
                          <a:effectLst/>
                          <a:latin typeface="Arial" panose="020B0604020202020204" pitchFamily="34" charset="0"/>
                          <a:ea typeface="Times New Roman"/>
                          <a:cs typeface="Arial" panose="020B0604020202020204" pitchFamily="34" charset="0"/>
                        </a:rPr>
                        <a:t>Circuit</a:t>
                      </a:r>
                      <a:r>
                        <a:rPr lang="es-ES" sz="900" dirty="0">
                          <a:ln>
                            <a:noFill/>
                          </a:ln>
                          <a:effectLst/>
                          <a:latin typeface="Arial" panose="020B0604020202020204" pitchFamily="34" charset="0"/>
                          <a:ea typeface="Times New Roman"/>
                          <a:cs typeface="Arial" panose="020B0604020202020204" pitchFamily="34" charset="0"/>
                        </a:rPr>
                        <a:t> </a:t>
                      </a:r>
                      <a:r>
                        <a:rPr lang="es-ES" sz="900" dirty="0" err="1">
                          <a:ln>
                            <a:noFill/>
                          </a:ln>
                          <a:effectLst/>
                          <a:latin typeface="Arial" panose="020B0604020202020204" pitchFamily="34" charset="0"/>
                          <a:ea typeface="Times New Roman"/>
                          <a:cs typeface="Arial" panose="020B0604020202020204" pitchFamily="34" charset="0"/>
                        </a:rPr>
                        <a:t>Stickers</a:t>
                      </a:r>
                      <a:r>
                        <a:rPr lang="es-ES" sz="900" dirty="0">
                          <a:ln>
                            <a:noFill/>
                          </a:ln>
                          <a:effectLst/>
                          <a:latin typeface="Arial" panose="020B0604020202020204" pitchFamily="34" charset="0"/>
                          <a:ea typeface="Times New Roman"/>
                          <a:cs typeface="Arial" panose="020B0604020202020204" pitchFamily="34" charset="0"/>
                        </a:rPr>
                        <a:t> y la robótica </a:t>
                      </a:r>
                      <a:r>
                        <a:rPr lang="es-ES" sz="900" u="sng" dirty="0">
                          <a:ln>
                            <a:noFill/>
                          </a:ln>
                          <a:solidFill>
                            <a:srgbClr val="0000FF"/>
                          </a:solidFill>
                          <a:effectLst/>
                          <a:latin typeface="Arial" panose="020B0604020202020204" pitchFamily="34" charset="0"/>
                          <a:ea typeface="Times New Roman"/>
                          <a:cs typeface="Arial" panose="020B0604020202020204" pitchFamily="34" charset="0"/>
                          <a:hlinkClick r:id="rId2"/>
                        </a:rPr>
                        <a:t>KIBO</a:t>
                      </a:r>
                      <a:r>
                        <a:rPr lang="es-ES" sz="900" dirty="0">
                          <a:ln>
                            <a:noFill/>
                          </a:ln>
                          <a:effectLst/>
                          <a:latin typeface="Arial" panose="020B0604020202020204" pitchFamily="34" charset="0"/>
                          <a:ea typeface="Times New Roman"/>
                          <a:cs typeface="Arial" panose="020B0604020202020204" pitchFamily="34" charset="0"/>
                        </a:rPr>
                        <a:t> . Además del lanzamiento de nuevas herramientas, los educadores de la primera infancia también recibieron capacitación </a:t>
                      </a:r>
                      <a:r>
                        <a:rPr lang="es-ES" sz="900" baseline="0" dirty="0">
                          <a:ln>
                            <a:noFill/>
                          </a:ln>
                          <a:effectLst/>
                          <a:latin typeface="Arial" panose="020B0604020202020204" pitchFamily="34" charset="0"/>
                          <a:ea typeface="Times New Roman"/>
                          <a:cs typeface="Arial" panose="020B0604020202020204" pitchFamily="34" charset="0"/>
                        </a:rPr>
                        <a:t> de un día </a:t>
                      </a:r>
                      <a:r>
                        <a:rPr lang="es-ES" sz="900" dirty="0">
                          <a:ln>
                            <a:noFill/>
                          </a:ln>
                          <a:effectLst/>
                          <a:latin typeface="Arial" panose="020B0604020202020204" pitchFamily="34" charset="0"/>
                          <a:ea typeface="Times New Roman"/>
                          <a:cs typeface="Arial" panose="020B0604020202020204" pitchFamily="34" charset="0"/>
                        </a:rPr>
                        <a:t>sobre cómo usar y enseñar con cada una de estas herramientas .</a:t>
                      </a:r>
                    </a:p>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Estas escuelas piloto también reciben apoyo técnico continuo y asistencia, en la integración curricular, como parte de este enfoque integral .</a:t>
                      </a:r>
                    </a:p>
                    <a:p>
                      <a:pPr>
                        <a:lnSpc>
                          <a:spcPct val="115000"/>
                        </a:lnSpc>
                        <a:spcAft>
                          <a:spcPts val="0"/>
                        </a:spcAft>
                      </a:pPr>
                      <a:endParaRPr lang="es-ES" sz="900" dirty="0">
                        <a:ln>
                          <a:noFill/>
                        </a:ln>
                        <a:effectLst/>
                        <a:latin typeface="Arial" panose="020B0604020202020204" pitchFamily="34" charset="0"/>
                        <a:ea typeface="Times New Roman"/>
                        <a:cs typeface="Arial" panose="020B0604020202020204" pitchFamily="34" charset="0"/>
                      </a:endParaRPr>
                    </a:p>
                    <a:p>
                      <a:pPr>
                        <a:lnSpc>
                          <a:spcPct val="115000"/>
                        </a:lnSpc>
                        <a:spcAft>
                          <a:spcPts val="0"/>
                        </a:spcAft>
                      </a:pPr>
                      <a:r>
                        <a:rPr lang="es-ES" sz="900" dirty="0">
                          <a:ln>
                            <a:noFill/>
                          </a:ln>
                          <a:effectLst/>
                          <a:latin typeface="Arial" panose="020B0604020202020204" pitchFamily="34" charset="0"/>
                          <a:ea typeface="Times New Roman"/>
                          <a:cs typeface="Arial" panose="020B0604020202020204" pitchFamily="34" charset="0"/>
                        </a:rPr>
                        <a:t>El estudio de referencia  se centra en evaluar los resultados de aprendizaje y compromiso de una de las herramientas de </a:t>
                      </a:r>
                      <a:r>
                        <a:rPr lang="es-ES" sz="900" dirty="0" err="1">
                          <a:ln>
                            <a:noFill/>
                          </a:ln>
                          <a:effectLst/>
                          <a:latin typeface="Arial" panose="020B0604020202020204" pitchFamily="34" charset="0"/>
                          <a:ea typeface="Times New Roman"/>
                          <a:cs typeface="Arial" panose="020B0604020202020204" pitchFamily="34" charset="0"/>
                        </a:rPr>
                        <a:t>Playmaker</a:t>
                      </a:r>
                      <a:r>
                        <a:rPr lang="es-ES" sz="900" dirty="0">
                          <a:ln>
                            <a:noFill/>
                          </a:ln>
                          <a:effectLst/>
                          <a:latin typeface="Arial" panose="020B0604020202020204" pitchFamily="34" charset="0"/>
                          <a:ea typeface="Times New Roman"/>
                          <a:cs typeface="Arial" panose="020B0604020202020204" pitchFamily="34" charset="0"/>
                        </a:rPr>
                        <a:t> implementadas: el kit de robótica KIBO. KIBO es un kit de construcción de robótica diseñado específicamente para niños de 4 a 7 años de edad para aprender habilidades básicas de ingeniería y programación. </a:t>
                      </a:r>
                    </a:p>
                  </a:txBody>
                  <a:tcPr marL="5725" marR="5725" marT="5725" marB="572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Título 7">
            <a:extLst>
              <a:ext uri="{FF2B5EF4-FFF2-40B4-BE49-F238E27FC236}">
                <a16:creationId xmlns:a16="http://schemas.microsoft.com/office/drawing/2014/main" id="{F205AEF2-0A05-43DE-974B-748F1FB853B7}"/>
              </a:ext>
            </a:extLst>
          </p:cNvPr>
          <p:cNvSpPr>
            <a:spLocks noGrp="1"/>
          </p:cNvSpPr>
          <p:nvPr>
            <p:ph type="title"/>
          </p:nvPr>
        </p:nvSpPr>
        <p:spPr>
          <a:xfrm>
            <a:off x="584063" y="530024"/>
            <a:ext cx="7047300" cy="643200"/>
          </a:xfrm>
        </p:spPr>
        <p:txBody>
          <a:bodyPr/>
          <a:lstStyle/>
          <a:p>
            <a:r>
              <a:rPr lang="es-ES" sz="2200" dirty="0"/>
              <a:t>Iniciativas en  los sistemas educativos</a:t>
            </a:r>
            <a:br>
              <a:rPr lang="es-ES" sz="2200" dirty="0"/>
            </a:br>
            <a:endParaRPr lang="es-ES" sz="2200" dirty="0"/>
          </a:p>
        </p:txBody>
      </p:sp>
      <p:cxnSp>
        <p:nvCxnSpPr>
          <p:cNvPr id="8" name="Google Shape;243;p58">
            <a:extLst>
              <a:ext uri="{FF2B5EF4-FFF2-40B4-BE49-F238E27FC236}">
                <a16:creationId xmlns:a16="http://schemas.microsoft.com/office/drawing/2014/main" id="{C7F96FD8-E849-4809-A147-99A63913AC79}"/>
              </a:ext>
            </a:extLst>
          </p:cNvPr>
          <p:cNvCxnSpPr/>
          <p:nvPr/>
        </p:nvCxnSpPr>
        <p:spPr>
          <a:xfrm>
            <a:off x="666755" y="1056388"/>
            <a:ext cx="676200" cy="0"/>
          </a:xfrm>
          <a:prstGeom prst="straightConnector1">
            <a:avLst/>
          </a:prstGeom>
          <a:noFill/>
          <a:ln w="76200" cap="flat" cmpd="sng">
            <a:solidFill>
              <a:srgbClr val="D2D700"/>
            </a:solidFill>
            <a:prstDash val="solid"/>
            <a:round/>
            <a:headEnd type="none" w="med" len="med"/>
            <a:tailEnd type="none" w="med" len="med"/>
          </a:ln>
        </p:spPr>
      </p:cxnSp>
    </p:spTree>
    <p:extLst>
      <p:ext uri="{BB962C8B-B14F-4D97-AF65-F5344CB8AC3E}">
        <p14:creationId xmlns:p14="http://schemas.microsoft.com/office/powerpoint/2010/main" val="3892136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1" name="Google Shape;361;p70"/>
          <p:cNvSpPr txBox="1">
            <a:spLocks noGrp="1"/>
          </p:cNvSpPr>
          <p:nvPr>
            <p:ph type="title"/>
          </p:nvPr>
        </p:nvSpPr>
        <p:spPr>
          <a:xfrm>
            <a:off x="707978" y="1786867"/>
            <a:ext cx="53112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200" dirty="0"/>
              <a:t>Necesidad de</a:t>
            </a:r>
            <a:endParaRPr sz="2200" dirty="0">
              <a:solidFill>
                <a:srgbClr val="434343"/>
              </a:solidFill>
            </a:endParaRPr>
          </a:p>
        </p:txBody>
      </p:sp>
      <p:sp>
        <p:nvSpPr>
          <p:cNvPr id="363" name="Google Shape;363;p70"/>
          <p:cNvSpPr/>
          <p:nvPr/>
        </p:nvSpPr>
        <p:spPr>
          <a:xfrm>
            <a:off x="5177125" y="283867"/>
            <a:ext cx="3742800" cy="6245700"/>
          </a:xfrm>
          <a:prstGeom prst="rect">
            <a:avLst/>
          </a:prstGeom>
          <a:noFill/>
          <a:ln w="28575"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70"/>
          <p:cNvSpPr/>
          <p:nvPr/>
        </p:nvSpPr>
        <p:spPr>
          <a:xfrm>
            <a:off x="4571997" y="5109900"/>
            <a:ext cx="762000" cy="1557900"/>
          </a:xfrm>
          <a:prstGeom prst="rect">
            <a:avLst/>
          </a:prstGeom>
          <a:noFill/>
          <a:ln w="28575"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5" name="Google Shape;365;p70"/>
          <p:cNvCxnSpPr/>
          <p:nvPr/>
        </p:nvCxnSpPr>
        <p:spPr>
          <a:xfrm>
            <a:off x="816835" y="3272767"/>
            <a:ext cx="676200" cy="0"/>
          </a:xfrm>
          <a:prstGeom prst="straightConnector1">
            <a:avLst/>
          </a:prstGeom>
          <a:noFill/>
          <a:ln w="76200" cap="flat" cmpd="sng">
            <a:solidFill>
              <a:srgbClr val="93C01F"/>
            </a:solidFill>
            <a:prstDash val="solid"/>
            <a:round/>
            <a:headEnd type="none" w="med" len="med"/>
            <a:tailEnd type="none" w="med" len="med"/>
          </a:ln>
        </p:spPr>
      </p:cxnSp>
      <p:graphicFrame>
        <p:nvGraphicFramePr>
          <p:cNvPr id="11" name="2 Marcador de contenido">
            <a:extLst>
              <a:ext uri="{FF2B5EF4-FFF2-40B4-BE49-F238E27FC236}">
                <a16:creationId xmlns:a16="http://schemas.microsoft.com/office/drawing/2014/main" id="{F96D7908-A89D-43DD-82A3-ED42FE1D372F}"/>
              </a:ext>
            </a:extLst>
          </p:cNvPr>
          <p:cNvGraphicFramePr>
            <a:graphicFrameLocks/>
          </p:cNvGraphicFramePr>
          <p:nvPr>
            <p:extLst>
              <p:ext uri="{D42A27DB-BD31-4B8C-83A1-F6EECF244321}">
                <p14:modId xmlns:p14="http://schemas.microsoft.com/office/powerpoint/2010/main" val="1680542163"/>
              </p:ext>
            </p:extLst>
          </p:nvPr>
        </p:nvGraphicFramePr>
        <p:xfrm>
          <a:off x="618525" y="3375969"/>
          <a:ext cx="4038600" cy="3467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2">
            <a:extLst>
              <a:ext uri="{FF2B5EF4-FFF2-40B4-BE49-F238E27FC236}">
                <a16:creationId xmlns:a16="http://schemas.microsoft.com/office/drawing/2014/main" id="{EC3B895D-8CDF-46CB-981F-24E30BC316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8204" y="283867"/>
            <a:ext cx="5141721" cy="346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200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406950" y="469600"/>
            <a:ext cx="4287900" cy="5976468"/>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5" name="Google Shape;345;p68"/>
          <p:cNvCxnSpPr/>
          <p:nvPr/>
        </p:nvCxnSpPr>
        <p:spPr>
          <a:xfrm>
            <a:off x="646393" y="2316634"/>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541907" y="1545934"/>
            <a:ext cx="3571500" cy="77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ES" sz="2200" dirty="0"/>
              <a:t>Es preciso un Diseño, un desarrollo y una formación PLURIDISCIPLINAR</a:t>
            </a:r>
            <a:endParaRPr sz="2200" dirty="0">
              <a:solidFill>
                <a:srgbClr val="434343"/>
              </a:solidFill>
            </a:endParaRPr>
          </a:p>
        </p:txBody>
      </p:sp>
      <p:sp>
        <p:nvSpPr>
          <p:cNvPr id="9" name="2 Marcador de contenido">
            <a:extLst>
              <a:ext uri="{FF2B5EF4-FFF2-40B4-BE49-F238E27FC236}">
                <a16:creationId xmlns:a16="http://schemas.microsoft.com/office/drawing/2014/main" id="{7A02DD9F-7C2A-4A9A-969A-28027C485EAE}"/>
              </a:ext>
            </a:extLst>
          </p:cNvPr>
          <p:cNvSpPr txBox="1">
            <a:spLocks/>
          </p:cNvSpPr>
          <p:nvPr/>
        </p:nvSpPr>
        <p:spPr>
          <a:xfrm>
            <a:off x="776421" y="3628357"/>
            <a:ext cx="3548957" cy="243027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rgbClr val="999999"/>
              </a:buClr>
              <a:buSzPts val="1400"/>
              <a:buFont typeface="Arial"/>
              <a:buNone/>
              <a:defRPr sz="1400" b="0" i="0" u="none" strike="noStrike" cap="none">
                <a:solidFill>
                  <a:srgbClr val="999999"/>
                </a:solidFill>
                <a:latin typeface="Arial"/>
                <a:ea typeface="Arial"/>
                <a:cs typeface="Arial"/>
                <a:sym typeface="Arial"/>
              </a:defRPr>
            </a:lvl1pPr>
            <a:lvl2pPr marL="914400" marR="0" lvl="1" indent="-317500" algn="ctr" rtl="0">
              <a:lnSpc>
                <a:spcPct val="100000"/>
              </a:lnSpc>
              <a:spcBef>
                <a:spcPts val="0"/>
              </a:spcBef>
              <a:spcAft>
                <a:spcPts val="0"/>
              </a:spcAft>
              <a:buClr>
                <a:srgbClr val="999999"/>
              </a:buClr>
              <a:buSzPts val="1400"/>
              <a:buFont typeface="Arial"/>
              <a:buNone/>
              <a:defRPr sz="1400" b="0" i="0" u="none" strike="noStrike" cap="none">
                <a:solidFill>
                  <a:srgbClr val="999999"/>
                </a:solidFill>
                <a:latin typeface="Arial"/>
                <a:ea typeface="Arial"/>
                <a:cs typeface="Arial"/>
                <a:sym typeface="Arial"/>
              </a:defRPr>
            </a:lvl2pPr>
            <a:lvl3pPr marL="1371600" marR="0" lvl="2" indent="-311150" algn="ctr" rtl="0">
              <a:lnSpc>
                <a:spcPct val="100000"/>
              </a:lnSpc>
              <a:spcBef>
                <a:spcPts val="0"/>
              </a:spcBef>
              <a:spcAft>
                <a:spcPts val="0"/>
              </a:spcAft>
              <a:buClr>
                <a:srgbClr val="999999"/>
              </a:buClr>
              <a:buSzPts val="1300"/>
              <a:buFont typeface="Arial"/>
              <a:buNone/>
              <a:defRPr sz="1300" b="0" i="0" u="none" strike="noStrike" cap="none">
                <a:solidFill>
                  <a:srgbClr val="999999"/>
                </a:solidFill>
                <a:latin typeface="Arial"/>
                <a:ea typeface="Arial"/>
                <a:cs typeface="Arial"/>
                <a:sym typeface="Arial"/>
              </a:defRPr>
            </a:lvl3pPr>
            <a:lvl4pPr marL="1828800" marR="0" lvl="3" indent="-311150" algn="ctr" rtl="0">
              <a:lnSpc>
                <a:spcPct val="100000"/>
              </a:lnSpc>
              <a:spcBef>
                <a:spcPts val="0"/>
              </a:spcBef>
              <a:spcAft>
                <a:spcPts val="0"/>
              </a:spcAft>
              <a:buClr>
                <a:srgbClr val="999999"/>
              </a:buClr>
              <a:buSzPts val="1300"/>
              <a:buFont typeface="Arial"/>
              <a:buNone/>
              <a:defRPr sz="1300" b="0" i="0" u="none" strike="noStrike" cap="none">
                <a:solidFill>
                  <a:srgbClr val="999999"/>
                </a:solidFill>
                <a:latin typeface="Arial"/>
                <a:ea typeface="Arial"/>
                <a:cs typeface="Arial"/>
                <a:sym typeface="Arial"/>
              </a:defRPr>
            </a:lvl4pPr>
            <a:lvl5pPr marL="2286000" marR="0" lvl="4" indent="-304800" algn="ctr"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ctr"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ctr" rtl="0">
              <a:lnSpc>
                <a:spcPct val="100000"/>
              </a:lnSpc>
              <a:spcBef>
                <a:spcPts val="0"/>
              </a:spcBef>
              <a:spcAft>
                <a:spcPts val="0"/>
              </a:spcAft>
              <a:buClr>
                <a:srgbClr val="999999"/>
              </a:buClr>
              <a:buSzPts val="1100"/>
              <a:buFont typeface="Arial"/>
              <a:buNone/>
              <a:defRPr sz="1100" b="0" i="0" u="none" strike="noStrike" cap="none">
                <a:solidFill>
                  <a:srgbClr val="999999"/>
                </a:solidFill>
                <a:latin typeface="Arial"/>
                <a:ea typeface="Arial"/>
                <a:cs typeface="Arial"/>
                <a:sym typeface="Arial"/>
              </a:defRPr>
            </a:lvl7pPr>
            <a:lvl8pPr marL="3657600" marR="0" lvl="7" indent="-298450" algn="ctr" rtl="0">
              <a:lnSpc>
                <a:spcPct val="100000"/>
              </a:lnSpc>
              <a:spcBef>
                <a:spcPts val="0"/>
              </a:spcBef>
              <a:spcAft>
                <a:spcPts val="0"/>
              </a:spcAft>
              <a:buClr>
                <a:srgbClr val="999999"/>
              </a:buClr>
              <a:buSzPts val="1100"/>
              <a:buFont typeface="Arial"/>
              <a:buNone/>
              <a:defRPr sz="1100" b="0" i="0" u="none" strike="noStrike" cap="none">
                <a:solidFill>
                  <a:srgbClr val="999999"/>
                </a:solidFill>
                <a:latin typeface="Arial"/>
                <a:ea typeface="Arial"/>
                <a:cs typeface="Arial"/>
                <a:sym typeface="Arial"/>
              </a:defRPr>
            </a:lvl8pPr>
            <a:lvl9pPr marL="4114800" marR="0" lvl="8" indent="-292100" algn="ctr" rtl="0">
              <a:lnSpc>
                <a:spcPct val="100000"/>
              </a:lnSpc>
              <a:spcBef>
                <a:spcPts val="0"/>
              </a:spcBef>
              <a:spcAft>
                <a:spcPts val="0"/>
              </a:spcAft>
              <a:buClr>
                <a:srgbClr val="999999"/>
              </a:buClr>
              <a:buSzPts val="1000"/>
              <a:buFont typeface="Arial"/>
              <a:buNone/>
              <a:defRPr sz="1000" b="0" i="0" u="none" strike="noStrike" cap="none">
                <a:solidFill>
                  <a:srgbClr val="999999"/>
                </a:solidFill>
                <a:latin typeface="Arial"/>
                <a:ea typeface="Arial"/>
                <a:cs typeface="Arial"/>
                <a:sym typeface="Arial"/>
              </a:defRPr>
            </a:lvl9pPr>
          </a:lstStyle>
          <a:p>
            <a:pPr marL="0" indent="0">
              <a:spcBef>
                <a:spcPts val="900"/>
              </a:spcBef>
            </a:pPr>
            <a:r>
              <a:rPr lang="es-ES" sz="1800" dirty="0"/>
              <a:t>Pero no sólo formado por competencias.</a:t>
            </a:r>
          </a:p>
          <a:p>
            <a:pPr marL="0" indent="0">
              <a:spcBef>
                <a:spcPts val="900"/>
              </a:spcBef>
            </a:pPr>
            <a:r>
              <a:rPr lang="es-ES" sz="1800" dirty="0"/>
              <a:t>También por elementos constitutivos de un tipo de pensamiento especial: </a:t>
            </a:r>
          </a:p>
          <a:p>
            <a:pPr marL="0" indent="0">
              <a:spcBef>
                <a:spcPts val="900"/>
              </a:spcBef>
            </a:pPr>
            <a:r>
              <a:rPr lang="es-ES" sz="1800" dirty="0"/>
              <a:t>Que sea útil en la vida y en la actividad profesional, científica y tecnológica.</a:t>
            </a:r>
          </a:p>
        </p:txBody>
      </p:sp>
      <p:pic>
        <p:nvPicPr>
          <p:cNvPr id="10" name="Imagen 9">
            <a:hlinkClick r:id="rId3"/>
            <a:extLst>
              <a:ext uri="{FF2B5EF4-FFF2-40B4-BE49-F238E27FC236}">
                <a16:creationId xmlns:a16="http://schemas.microsoft.com/office/drawing/2014/main" id="{5B28C57E-8762-4DB0-BCD4-4CC540F355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34293" y="469600"/>
            <a:ext cx="4166108" cy="6043427"/>
          </a:xfrm>
          <a:prstGeom prst="rect">
            <a:avLst/>
          </a:prstGeom>
          <a:noFill/>
          <a:ln>
            <a:noFill/>
          </a:ln>
        </p:spPr>
      </p:pic>
    </p:spTree>
    <p:extLst>
      <p:ext uri="{BB962C8B-B14F-4D97-AF65-F5344CB8AC3E}">
        <p14:creationId xmlns:p14="http://schemas.microsoft.com/office/powerpoint/2010/main" val="41427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8"/>
          <p:cNvSpPr txBox="1">
            <a:spLocks noGrp="1"/>
          </p:cNvSpPr>
          <p:nvPr>
            <p:ph type="title"/>
          </p:nvPr>
        </p:nvSpPr>
        <p:spPr>
          <a:xfrm>
            <a:off x="614775" y="704714"/>
            <a:ext cx="3516900" cy="11606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600" dirty="0"/>
              <a:t>Miguel Zapata Ros</a:t>
            </a:r>
            <a:endParaRPr sz="2600" b="1" dirty="0">
              <a:solidFill>
                <a:srgbClr val="434343"/>
              </a:solidFill>
            </a:endParaRPr>
          </a:p>
        </p:txBody>
      </p:sp>
      <p:sp>
        <p:nvSpPr>
          <p:cNvPr id="242" name="Google Shape;242;p58"/>
          <p:cNvSpPr txBox="1">
            <a:spLocks noGrp="1"/>
          </p:cNvSpPr>
          <p:nvPr>
            <p:ph type="subTitle" idx="1"/>
          </p:nvPr>
        </p:nvSpPr>
        <p:spPr>
          <a:xfrm>
            <a:off x="642399" y="2004417"/>
            <a:ext cx="3270731" cy="36914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 sz="1800" dirty="0"/>
              <a:t>Profesor honorifico Universidad de Murcia.</a:t>
            </a:r>
            <a:br>
              <a:rPr lang="es" sz="1800" dirty="0"/>
            </a:br>
            <a:r>
              <a:rPr lang="es" sz="1800" dirty="0"/>
              <a:t>Editor de RED.</a:t>
            </a:r>
          </a:p>
          <a:p>
            <a:pPr marL="0" lvl="0" indent="0" algn="l" rtl="0">
              <a:spcBef>
                <a:spcPts val="0"/>
              </a:spcBef>
              <a:spcAft>
                <a:spcPts val="0"/>
              </a:spcAft>
              <a:buClr>
                <a:srgbClr val="000000"/>
              </a:buClr>
              <a:buSzPts val="1100"/>
              <a:buFont typeface="Arial"/>
              <a:buNone/>
            </a:pPr>
            <a:r>
              <a:rPr lang="es" sz="1800" dirty="0"/>
              <a:t>Consultor internacional sobre diseño instruccional de educación en línea y educación digital.</a:t>
            </a:r>
          </a:p>
          <a:p>
            <a:pPr marL="0" lvl="0" indent="0" algn="l" rtl="0">
              <a:spcBef>
                <a:spcPts val="0"/>
              </a:spcBef>
              <a:spcAft>
                <a:spcPts val="0"/>
              </a:spcAft>
              <a:buClr>
                <a:srgbClr val="000000"/>
              </a:buClr>
              <a:buSzPts val="1100"/>
              <a:buFont typeface="Arial"/>
              <a:buNone/>
            </a:pPr>
            <a:r>
              <a:rPr lang="es" sz="1800" dirty="0"/>
              <a:t>Director del Diplomado Internacional en Edición Científica en el siglo XXI, Universidad Mar de Cortés.</a:t>
            </a:r>
          </a:p>
          <a:p>
            <a:pPr marL="0" lvl="0" indent="0" algn="l" rtl="0">
              <a:spcBef>
                <a:spcPts val="0"/>
              </a:spcBef>
              <a:spcAft>
                <a:spcPts val="0"/>
              </a:spcAft>
              <a:buClr>
                <a:srgbClr val="000000"/>
              </a:buClr>
              <a:buSzPts val="1100"/>
              <a:buFont typeface="Arial"/>
              <a:buNone/>
            </a:pPr>
            <a:endParaRPr lang="es" sz="1800" dirty="0"/>
          </a:p>
          <a:p>
            <a:pPr marL="0" indent="0" rtl="0">
              <a:spcBef>
                <a:spcPts val="0"/>
              </a:spcBef>
              <a:spcAft>
                <a:spcPts val="0"/>
              </a:spcAft>
            </a:pPr>
            <a:r>
              <a:rPr lang="es-ES" sz="1800" i="0" u="none" strike="noStrike" dirty="0">
                <a:solidFill>
                  <a:schemeClr val="bg2">
                    <a:lumMod val="60000"/>
                    <a:lumOff val="40000"/>
                  </a:schemeClr>
                </a:solidFill>
                <a:effectLst/>
                <a:latin typeface="Arial" panose="020B0604020202020204" pitchFamily="34" charset="0"/>
                <a:hlinkClick r:id="rId3">
                  <a:extLst>
                    <a:ext uri="{A12FA001-AC4F-418D-AE19-62706E023703}">
                      <ahyp:hlinkClr xmlns="" xmlns:ahyp="http://schemas.microsoft.com/office/drawing/2018/hyperlinkcolor" val="tx"/>
                    </a:ext>
                  </a:extLst>
                </a:hlinkClick>
              </a:rPr>
              <a:t>mzapata@um.es</a:t>
            </a:r>
            <a:endParaRPr lang="es-ES" sz="1800" i="0" u="none" strike="noStrike" dirty="0">
              <a:solidFill>
                <a:schemeClr val="bg2">
                  <a:lumMod val="60000"/>
                  <a:lumOff val="40000"/>
                </a:schemeClr>
              </a:solidFill>
              <a:effectLst/>
              <a:latin typeface="Arial" panose="020B0604020202020204" pitchFamily="34" charset="0"/>
            </a:endParaRPr>
          </a:p>
          <a:p>
            <a:pPr marL="0" indent="0" rtl="0">
              <a:spcBef>
                <a:spcPts val="0"/>
              </a:spcBef>
              <a:spcAft>
                <a:spcPts val="0"/>
              </a:spcAft>
            </a:pPr>
            <a:r>
              <a:rPr lang="es-ES" sz="1800" i="0" u="none" strike="noStrike" dirty="0">
                <a:solidFill>
                  <a:schemeClr val="bg2">
                    <a:lumMod val="60000"/>
                    <a:lumOff val="40000"/>
                  </a:schemeClr>
                </a:solidFill>
                <a:effectLst/>
                <a:latin typeface="Arial" panose="020B0604020202020204" pitchFamily="34" charset="0"/>
                <a:hlinkClick r:id="rId4">
                  <a:extLst>
                    <a:ext uri="{A12FA001-AC4F-418D-AE19-62706E023703}">
                      <ahyp:hlinkClr xmlns="" xmlns:ahyp="http://schemas.microsoft.com/office/drawing/2018/hyperlinkcolor" val="tx"/>
                    </a:ext>
                  </a:extLst>
                </a:hlinkClick>
              </a:rPr>
              <a:t>www.um.es/ead/mzapata</a:t>
            </a:r>
            <a:r>
              <a:rPr lang="es-ES" sz="1800" i="0" u="none" strike="noStrike" dirty="0">
                <a:solidFill>
                  <a:schemeClr val="bg2">
                    <a:lumMod val="60000"/>
                    <a:lumOff val="40000"/>
                  </a:schemeClr>
                </a:solidFill>
                <a:effectLst/>
                <a:latin typeface="Arial" panose="020B0604020202020204" pitchFamily="34" charset="0"/>
              </a:rPr>
              <a:t>  </a:t>
            </a:r>
            <a:r>
              <a:rPr lang="es-ES" sz="2800" dirty="0"/>
              <a:t/>
            </a:r>
            <a:br>
              <a:rPr lang="es-ES" sz="2800" dirty="0"/>
            </a:br>
            <a:endParaRPr lang="es" sz="1800" dirty="0"/>
          </a:p>
        </p:txBody>
      </p:sp>
      <p:cxnSp>
        <p:nvCxnSpPr>
          <p:cNvPr id="243" name="Google Shape;243;p58"/>
          <p:cNvCxnSpPr/>
          <p:nvPr/>
        </p:nvCxnSpPr>
        <p:spPr>
          <a:xfrm>
            <a:off x="688527" y="1934896"/>
            <a:ext cx="676200" cy="0"/>
          </a:xfrm>
          <a:prstGeom prst="straightConnector1">
            <a:avLst/>
          </a:prstGeom>
          <a:noFill/>
          <a:ln w="76200" cap="flat" cmpd="sng">
            <a:solidFill>
              <a:srgbClr val="D2D700"/>
            </a:solidFill>
            <a:prstDash val="solid"/>
            <a:round/>
            <a:headEnd type="none" w="med" len="med"/>
            <a:tailEnd type="none" w="med" len="med"/>
          </a:ln>
        </p:spPr>
      </p:cxnSp>
      <p:pic>
        <p:nvPicPr>
          <p:cNvPr id="3" name="Imagen 2" descr="Un hombre sentado en una silla con un libro en la mano&#10;&#10;Descripción generada automáticamente con confianza media">
            <a:extLst>
              <a:ext uri="{FF2B5EF4-FFF2-40B4-BE49-F238E27FC236}">
                <a16:creationId xmlns:a16="http://schemas.microsoft.com/office/drawing/2014/main" id="{BD943AA5-AFB6-4CB8-AF0A-DF0E59357861}"/>
              </a:ext>
            </a:extLst>
          </p:cNvPr>
          <p:cNvPicPr>
            <a:picLocks noChangeAspect="1"/>
          </p:cNvPicPr>
          <p:nvPr/>
        </p:nvPicPr>
        <p:blipFill>
          <a:blip r:embed="rId5"/>
          <a:stretch>
            <a:fillRect/>
          </a:stretch>
        </p:blipFill>
        <p:spPr>
          <a:xfrm>
            <a:off x="4037847" y="1390940"/>
            <a:ext cx="4524608" cy="4524608"/>
          </a:xfrm>
          <a:prstGeom prst="rect">
            <a:avLst/>
          </a:prstGeom>
        </p:spPr>
      </p:pic>
    </p:spTree>
    <p:extLst>
      <p:ext uri="{BB962C8B-B14F-4D97-AF65-F5344CB8AC3E}">
        <p14:creationId xmlns:p14="http://schemas.microsoft.com/office/powerpoint/2010/main" val="1212276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28767" y="654879"/>
            <a:ext cx="7270008" cy="817854"/>
          </a:xfrm>
        </p:spPr>
        <p:txBody>
          <a:bodyPr>
            <a:normAutofit fontScale="90000"/>
          </a:bodyPr>
          <a:lstStyle/>
          <a:p>
            <a:r>
              <a:rPr lang="es-ES" sz="2200" dirty="0"/>
              <a:t>La respuesta más frecuente y más simple, </a:t>
            </a:r>
            <a:r>
              <a:rPr lang="es-ES" sz="2200" dirty="0">
                <a:highlight>
                  <a:srgbClr val="D6D64D"/>
                </a:highlight>
              </a:rPr>
              <a:t>pero no la mejor</a:t>
            </a:r>
            <a:r>
              <a:rPr lang="es-ES" sz="2200" dirty="0"/>
              <a:t>, ha sido enseñar a programar </a:t>
            </a:r>
          </a:p>
        </p:txBody>
      </p:sp>
      <p:pic>
        <p:nvPicPr>
          <p:cNvPr id="11" name="Imagen 10">
            <a:extLst>
              <a:ext uri="{FF2B5EF4-FFF2-40B4-BE49-F238E27FC236}">
                <a16:creationId xmlns:a16="http://schemas.microsoft.com/office/drawing/2014/main" id="{8BCD604A-A77E-454A-9118-B592D54C5CED}"/>
              </a:ext>
            </a:extLst>
          </p:cNvPr>
          <p:cNvPicPr>
            <a:picLocks noChangeAspect="1"/>
          </p:cNvPicPr>
          <p:nvPr/>
        </p:nvPicPr>
        <p:blipFill>
          <a:blip r:embed="rId2"/>
          <a:stretch>
            <a:fillRect/>
          </a:stretch>
        </p:blipFill>
        <p:spPr>
          <a:xfrm>
            <a:off x="0" y="2119366"/>
            <a:ext cx="9144000" cy="4923692"/>
          </a:xfrm>
          <a:prstGeom prst="rect">
            <a:avLst/>
          </a:prstGeom>
        </p:spPr>
      </p:pic>
      <p:sp>
        <p:nvSpPr>
          <p:cNvPr id="13" name="3 CuadroTexto">
            <a:extLst>
              <a:ext uri="{FF2B5EF4-FFF2-40B4-BE49-F238E27FC236}">
                <a16:creationId xmlns:a16="http://schemas.microsoft.com/office/drawing/2014/main" id="{562E0C41-E954-490C-8D2C-6055EA10390D}"/>
              </a:ext>
            </a:extLst>
          </p:cNvPr>
          <p:cNvSpPr txBox="1"/>
          <p:nvPr/>
        </p:nvSpPr>
        <p:spPr>
          <a:xfrm>
            <a:off x="1397401" y="4895924"/>
            <a:ext cx="4197072" cy="1485022"/>
          </a:xfrm>
          <a:prstGeom prst="rect">
            <a:avLst/>
          </a:prstGeom>
          <a:solidFill>
            <a:srgbClr val="D6D64D"/>
          </a:solidFill>
          <a:ln>
            <a:solidFill>
              <a:srgbClr val="D6D64D"/>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defTabSz="685800">
              <a:buClrTx/>
            </a:pPr>
            <a:r>
              <a:rPr lang="es-ES" sz="2000" b="1" kern="1200" dirty="0">
                <a:solidFill>
                  <a:prstClr val="white"/>
                </a:solidFill>
                <a:latin typeface="Arial" panose="020B0604020202020204" pitchFamily="34" charset="0"/>
                <a:cs typeface="Arial" panose="020B0604020202020204" pitchFamily="34" charset="0"/>
              </a:rPr>
              <a:t>El aprendizaje se produce cuando el conocimiento existente se activa como base para nuevos conocimientos.</a:t>
            </a:r>
          </a:p>
          <a:p>
            <a:pPr defTabSz="685800">
              <a:buClrTx/>
            </a:pPr>
            <a:r>
              <a:rPr lang="en-US" sz="1050" kern="1200" dirty="0">
                <a:solidFill>
                  <a:prstClr val="white"/>
                </a:solidFill>
                <a:latin typeface="Arial" panose="020B0604020202020204" pitchFamily="34" charset="0"/>
                <a:cs typeface="Arial" panose="020B0604020202020204" pitchFamily="34" charset="0"/>
              </a:rPr>
              <a:t>First Principles of Instruction - David Merrill</a:t>
            </a:r>
          </a:p>
        </p:txBody>
      </p:sp>
      <p:cxnSp>
        <p:nvCxnSpPr>
          <p:cNvPr id="15" name="Google Shape;345;p68">
            <a:extLst>
              <a:ext uri="{FF2B5EF4-FFF2-40B4-BE49-F238E27FC236}">
                <a16:creationId xmlns:a16="http://schemas.microsoft.com/office/drawing/2014/main" id="{A3E6F84A-8FB4-43EF-90B1-E8431A8963BA}"/>
              </a:ext>
            </a:extLst>
          </p:cNvPr>
          <p:cNvCxnSpPr/>
          <p:nvPr/>
        </p:nvCxnSpPr>
        <p:spPr>
          <a:xfrm>
            <a:off x="328767" y="1512156"/>
            <a:ext cx="676200" cy="0"/>
          </a:xfrm>
          <a:prstGeom prst="straightConnector1">
            <a:avLst/>
          </a:prstGeom>
          <a:noFill/>
          <a:ln w="76200" cap="flat" cmpd="sng">
            <a:solidFill>
              <a:srgbClr val="93C01F"/>
            </a:solidFill>
            <a:prstDash val="solid"/>
            <a:round/>
            <a:headEnd type="none" w="med" len="med"/>
            <a:tailEnd type="none" w="med" len="med"/>
          </a:ln>
        </p:spPr>
      </p:cxnSp>
      <p:sp>
        <p:nvSpPr>
          <p:cNvPr id="8" name="Rectángulo 7"/>
          <p:cNvSpPr/>
          <p:nvPr/>
        </p:nvSpPr>
        <p:spPr>
          <a:xfrm>
            <a:off x="328767" y="1600115"/>
            <a:ext cx="8166226" cy="615553"/>
          </a:xfrm>
          <a:prstGeom prst="rect">
            <a:avLst/>
          </a:prstGeom>
        </p:spPr>
        <p:txBody>
          <a:bodyPr wrap="square">
            <a:spAutoFit/>
          </a:bodyPr>
          <a:lstStyle/>
          <a:p>
            <a:r>
              <a:rPr lang="es-ES" sz="1000" dirty="0"/>
              <a:t>Fuente de artículo: </a:t>
            </a:r>
            <a:r>
              <a:rPr lang="es-ES" sz="1000" dirty="0">
                <a:hlinkClick r:id="rId3"/>
              </a:rPr>
              <a:t>https://www.edsurge.com/news/2018-02-25-the-5th-c-of-21st-century-skills-try-computational-thinking-not-coding</a:t>
            </a:r>
            <a:r>
              <a:rPr lang="es-ES" sz="1000" dirty="0"/>
              <a:t>. </a:t>
            </a:r>
          </a:p>
          <a:p>
            <a:r>
              <a:rPr lang="es-ES" sz="1000" dirty="0"/>
              <a:t>Imagen: </a:t>
            </a:r>
            <a:r>
              <a:rPr lang="es-ES" sz="1000" dirty="0" err="1">
                <a:hlinkClick r:id="rId4"/>
              </a:rPr>
              <a:t>Wikimedia</a:t>
            </a:r>
            <a:r>
              <a:rPr lang="es-ES" sz="1000" dirty="0">
                <a:hlinkClick r:id="rId4"/>
              </a:rPr>
              <a:t> </a:t>
            </a:r>
            <a:r>
              <a:rPr lang="es-ES" sz="1000" dirty="0" err="1">
                <a:hlinkClick r:id="rId4"/>
              </a:rPr>
              <a:t>Commons</a:t>
            </a:r>
            <a:r>
              <a:rPr lang="es-ES" sz="1000" dirty="0">
                <a:hlinkClick r:id="rId4"/>
              </a:rPr>
              <a:t>.</a:t>
            </a:r>
            <a:endParaRPr lang="es-ES" sz="1000" dirty="0"/>
          </a:p>
          <a:p>
            <a:endParaRPr lang="es-ES" dirty="0"/>
          </a:p>
        </p:txBody>
      </p:sp>
      <p:pic>
        <p:nvPicPr>
          <p:cNvPr id="1026" name="Picture 2" descr="File:M. David Merrill (3662310676) (2).jpg"/>
          <p:cNvPicPr>
            <a:picLocks noChangeAspect="1" noChangeArrowheads="1"/>
          </p:cNvPicPr>
          <p:nvPr/>
        </p:nvPicPr>
        <p:blipFill rotWithShape="1">
          <a:blip r:embed="rId5">
            <a:extLst>
              <a:ext uri="{28A0092B-C50C-407E-A947-70E740481C1C}">
                <a14:useLocalDpi xmlns:a14="http://schemas.microsoft.com/office/drawing/2010/main" val="0"/>
              </a:ext>
            </a:extLst>
          </a:blip>
          <a:srcRect l="15899" t="12198" r="10438"/>
          <a:stretch/>
        </p:blipFill>
        <p:spPr bwMode="auto">
          <a:xfrm>
            <a:off x="5594496" y="4544681"/>
            <a:ext cx="2794756" cy="2498377"/>
          </a:xfrm>
          <a:prstGeom prst="rect">
            <a:avLst/>
          </a:prstGeom>
          <a:noFill/>
          <a:ln w="38100">
            <a:solidFill>
              <a:srgbClr val="D6D64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1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0;p71">
            <a:extLst>
              <a:ext uri="{FF2B5EF4-FFF2-40B4-BE49-F238E27FC236}">
                <a16:creationId xmlns:a16="http://schemas.microsoft.com/office/drawing/2014/main" id="{C6D77A4F-CBF3-4BF1-9B8E-568E97718F91}"/>
              </a:ext>
            </a:extLst>
          </p:cNvPr>
          <p:cNvSpPr/>
          <p:nvPr/>
        </p:nvSpPr>
        <p:spPr>
          <a:xfrm rot="5400000">
            <a:off x="1142996" y="-1143004"/>
            <a:ext cx="6858008" cy="91440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sp>
        <p:nvSpPr>
          <p:cNvPr id="6" name="Google Shape;271;p60">
            <a:extLst>
              <a:ext uri="{FF2B5EF4-FFF2-40B4-BE49-F238E27FC236}">
                <a16:creationId xmlns:a16="http://schemas.microsoft.com/office/drawing/2014/main" id="{BEA3F2DC-9B83-4BBB-887B-CCFEA1AA994D}"/>
              </a:ext>
            </a:extLst>
          </p:cNvPr>
          <p:cNvSpPr/>
          <p:nvPr/>
        </p:nvSpPr>
        <p:spPr>
          <a:xfrm>
            <a:off x="1593683" y="871800"/>
            <a:ext cx="6283200" cy="5114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Google Shape;370;p71">
            <a:extLst>
              <a:ext uri="{FF2B5EF4-FFF2-40B4-BE49-F238E27FC236}">
                <a16:creationId xmlns:a16="http://schemas.microsoft.com/office/drawing/2014/main" id="{496020D2-2214-455C-BF7A-79AFC6A31776}"/>
              </a:ext>
            </a:extLst>
          </p:cNvPr>
          <p:cNvSpPr/>
          <p:nvPr/>
        </p:nvSpPr>
        <p:spPr>
          <a:xfrm>
            <a:off x="631369" y="1719464"/>
            <a:ext cx="2209803" cy="631851"/>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sp>
        <p:nvSpPr>
          <p:cNvPr id="10" name="CuadroTexto 9">
            <a:extLst>
              <a:ext uri="{FF2B5EF4-FFF2-40B4-BE49-F238E27FC236}">
                <a16:creationId xmlns:a16="http://schemas.microsoft.com/office/drawing/2014/main" id="{131783DB-9771-42ED-B756-22F4310658F5}"/>
              </a:ext>
            </a:extLst>
          </p:cNvPr>
          <p:cNvSpPr txBox="1"/>
          <p:nvPr/>
        </p:nvSpPr>
        <p:spPr>
          <a:xfrm>
            <a:off x="3000090" y="1889650"/>
            <a:ext cx="4572000" cy="492443"/>
          </a:xfrm>
          <a:prstGeom prst="rect">
            <a:avLst/>
          </a:prstGeom>
          <a:noFill/>
        </p:spPr>
        <p:txBody>
          <a:bodyPr wrap="square">
            <a:spAutoFit/>
          </a:bodyPr>
          <a:lstStyle/>
          <a:p>
            <a:r>
              <a:rPr lang="es-ES" sz="2600" b="1" dirty="0">
                <a:solidFill>
                  <a:schemeClr val="tx1">
                    <a:lumMod val="75000"/>
                    <a:lumOff val="25000"/>
                  </a:schemeClr>
                </a:solidFill>
              </a:rPr>
              <a:t>La quinta C</a:t>
            </a:r>
          </a:p>
        </p:txBody>
      </p:sp>
      <p:sp>
        <p:nvSpPr>
          <p:cNvPr id="12" name="CuadroTexto 11">
            <a:extLst>
              <a:ext uri="{FF2B5EF4-FFF2-40B4-BE49-F238E27FC236}">
                <a16:creationId xmlns:a16="http://schemas.microsoft.com/office/drawing/2014/main" id="{B4B20328-9DC6-4D1F-B9E3-BB3F6BCA4A6F}"/>
              </a:ext>
            </a:extLst>
          </p:cNvPr>
          <p:cNvSpPr txBox="1"/>
          <p:nvPr/>
        </p:nvSpPr>
        <p:spPr>
          <a:xfrm>
            <a:off x="2286000" y="2951947"/>
            <a:ext cx="4572000" cy="1754326"/>
          </a:xfrm>
          <a:prstGeom prst="rect">
            <a:avLst/>
          </a:prstGeom>
          <a:noFill/>
        </p:spPr>
        <p:txBody>
          <a:bodyPr wrap="square">
            <a:spAutoFit/>
          </a:bodyPr>
          <a:lstStyle/>
          <a:p>
            <a:r>
              <a:rPr lang="es-ES" sz="1800" b="1" dirty="0">
                <a:solidFill>
                  <a:schemeClr val="bg2">
                    <a:lumMod val="40000"/>
                    <a:lumOff val="60000"/>
                  </a:schemeClr>
                </a:solidFill>
              </a:rPr>
              <a:t>Las cuatro Cs, las habilidades, del siglo XXI son: pensamiento Crítico, Comunicación, Colaboración y Creatividad. La quinta C es </a:t>
            </a:r>
            <a:r>
              <a:rPr lang="es-ES" sz="1800" b="1" i="1" dirty="0" err="1">
                <a:solidFill>
                  <a:schemeClr val="bg2">
                    <a:lumMod val="40000"/>
                    <a:lumOff val="60000"/>
                  </a:schemeClr>
                </a:solidFill>
              </a:rPr>
              <a:t>Computational</a:t>
            </a:r>
            <a:r>
              <a:rPr lang="es-ES" sz="1800" b="1" i="1" dirty="0">
                <a:solidFill>
                  <a:schemeClr val="bg2">
                    <a:lumMod val="40000"/>
                    <a:lumOff val="60000"/>
                  </a:schemeClr>
                </a:solidFill>
              </a:rPr>
              <a:t> </a:t>
            </a:r>
            <a:r>
              <a:rPr lang="es-ES" sz="1800" b="1" i="1" dirty="0" err="1">
                <a:solidFill>
                  <a:schemeClr val="bg2">
                    <a:lumMod val="40000"/>
                    <a:lumOff val="60000"/>
                  </a:schemeClr>
                </a:solidFill>
              </a:rPr>
              <a:t>thinking</a:t>
            </a:r>
            <a:r>
              <a:rPr lang="es-ES" sz="1800" b="1" dirty="0">
                <a:solidFill>
                  <a:schemeClr val="bg2">
                    <a:lumMod val="40000"/>
                    <a:lumOff val="60000"/>
                  </a:schemeClr>
                </a:solidFill>
              </a:rPr>
              <a:t>, pensamiento Computacional</a:t>
            </a:r>
            <a:endParaRPr lang="es-ES" sz="1800" dirty="0">
              <a:solidFill>
                <a:schemeClr val="bg2">
                  <a:lumMod val="40000"/>
                  <a:lumOff val="60000"/>
                </a:schemeClr>
              </a:solidFill>
            </a:endParaRPr>
          </a:p>
        </p:txBody>
      </p:sp>
      <p:cxnSp>
        <p:nvCxnSpPr>
          <p:cNvPr id="13" name="Google Shape;345;p68">
            <a:extLst>
              <a:ext uri="{FF2B5EF4-FFF2-40B4-BE49-F238E27FC236}">
                <a16:creationId xmlns:a16="http://schemas.microsoft.com/office/drawing/2014/main" id="{A8FB047F-7E67-4573-B0D0-52D4BD994BA1}"/>
              </a:ext>
            </a:extLst>
          </p:cNvPr>
          <p:cNvCxnSpPr/>
          <p:nvPr/>
        </p:nvCxnSpPr>
        <p:spPr>
          <a:xfrm>
            <a:off x="3073027" y="2445652"/>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77953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2 Marcador de contenido">
            <a:extLst>
              <a:ext uri="{FF2B5EF4-FFF2-40B4-BE49-F238E27FC236}">
                <a16:creationId xmlns:a16="http://schemas.microsoft.com/office/drawing/2014/main" id="{A032FA4E-A90D-4577-9730-D6070BDFDFC6}"/>
              </a:ext>
            </a:extLst>
          </p:cNvPr>
          <p:cNvGraphicFramePr>
            <a:graphicFrameLocks noGrp="1"/>
          </p:cNvGraphicFramePr>
          <p:nvPr>
            <p:ph idx="1"/>
            <p:extLst>
              <p:ext uri="{D42A27DB-BD31-4B8C-83A1-F6EECF244321}">
                <p14:modId xmlns:p14="http://schemas.microsoft.com/office/powerpoint/2010/main" val="1025585105"/>
              </p:ext>
            </p:extLst>
          </p:nvPr>
        </p:nvGraphicFramePr>
        <p:xfrm>
          <a:off x="3498885" y="1008548"/>
          <a:ext cx="4812437" cy="4898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 Título">
            <a:extLst>
              <a:ext uri="{FF2B5EF4-FFF2-40B4-BE49-F238E27FC236}">
                <a16:creationId xmlns:a16="http://schemas.microsoft.com/office/drawing/2014/main" id="{95F3638B-EB45-49B9-B420-CAFCC3E7EB9F}"/>
              </a:ext>
            </a:extLst>
          </p:cNvPr>
          <p:cNvSpPr txBox="1">
            <a:spLocks/>
          </p:cNvSpPr>
          <p:nvPr/>
        </p:nvSpPr>
        <p:spPr>
          <a:xfrm>
            <a:off x="585691" y="1234528"/>
            <a:ext cx="2734452" cy="219447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400"/>
              <a:buFont typeface="Arial"/>
              <a:buNone/>
              <a:defRPr sz="24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2pPr>
            <a:lvl3pPr marR="0" lvl="2"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3pPr>
            <a:lvl4pPr marR="0" lvl="3"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4pPr>
            <a:lvl5pPr marR="0" lvl="4"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5pPr>
            <a:lvl6pPr marR="0" lvl="5"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6pPr>
            <a:lvl7pPr marR="0" lvl="6"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7pPr>
            <a:lvl8pPr marR="0" lvl="7"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8pPr>
            <a:lvl9pPr marR="0" lvl="8" algn="l" rtl="0">
              <a:lnSpc>
                <a:spcPct val="100000"/>
              </a:lnSpc>
              <a:spcBef>
                <a:spcPts val="0"/>
              </a:spcBef>
              <a:spcAft>
                <a:spcPts val="0"/>
              </a:spcAft>
              <a:buClr>
                <a:srgbClr val="434343"/>
              </a:buClr>
              <a:buSzPts val="2400"/>
              <a:buFont typeface="Arvo"/>
              <a:buNone/>
              <a:defRPr sz="2400" b="0" i="0" u="none" strike="noStrike" cap="none">
                <a:solidFill>
                  <a:srgbClr val="434343"/>
                </a:solidFill>
                <a:latin typeface="Arvo"/>
                <a:ea typeface="Arvo"/>
                <a:cs typeface="Arvo"/>
                <a:sym typeface="Arvo"/>
              </a:defRPr>
            </a:lvl9pPr>
          </a:lstStyle>
          <a:p>
            <a:r>
              <a:rPr lang="es-ES" sz="2025" dirty="0">
                <a:solidFill>
                  <a:schemeClr val="tx1">
                    <a:lumMod val="65000"/>
                    <a:lumOff val="35000"/>
                  </a:schemeClr>
                </a:solidFill>
              </a:rPr>
              <a:t>Hay una alternativa: El desarrollo de un pensamiento específico</a:t>
            </a:r>
          </a:p>
        </p:txBody>
      </p:sp>
      <p:cxnSp>
        <p:nvCxnSpPr>
          <p:cNvPr id="4" name="Google Shape;345;p68">
            <a:extLst>
              <a:ext uri="{FF2B5EF4-FFF2-40B4-BE49-F238E27FC236}">
                <a16:creationId xmlns:a16="http://schemas.microsoft.com/office/drawing/2014/main" id="{29FEADEB-6EE8-4957-AE63-A32F217B31D2}"/>
              </a:ext>
            </a:extLst>
          </p:cNvPr>
          <p:cNvCxnSpPr/>
          <p:nvPr/>
        </p:nvCxnSpPr>
        <p:spPr>
          <a:xfrm>
            <a:off x="711708" y="2717795"/>
            <a:ext cx="676200" cy="0"/>
          </a:xfrm>
          <a:prstGeom prst="straightConnector1">
            <a:avLst/>
          </a:prstGeom>
          <a:noFill/>
          <a:ln w="76200" cap="flat" cmpd="sng">
            <a:solidFill>
              <a:srgbClr val="93C01F"/>
            </a:solidFill>
            <a:prstDash val="solid"/>
            <a:round/>
            <a:headEnd type="none" w="med" len="med"/>
            <a:tailEnd type="none" w="med" len="med"/>
          </a:ln>
        </p:spPr>
      </p:cxnSp>
      <p:sp>
        <p:nvSpPr>
          <p:cNvPr id="6" name="Google Shape;344;p68"/>
          <p:cNvSpPr/>
          <p:nvPr/>
        </p:nvSpPr>
        <p:spPr>
          <a:xfrm>
            <a:off x="406949" y="469600"/>
            <a:ext cx="8252067" cy="5976468"/>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952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0;p71">
            <a:extLst>
              <a:ext uri="{FF2B5EF4-FFF2-40B4-BE49-F238E27FC236}">
                <a16:creationId xmlns:a16="http://schemas.microsoft.com/office/drawing/2014/main" id="{F85067E2-02EF-4DA1-B1CD-6BDBF8A74F89}"/>
              </a:ext>
            </a:extLst>
          </p:cNvPr>
          <p:cNvSpPr/>
          <p:nvPr/>
        </p:nvSpPr>
        <p:spPr>
          <a:xfrm>
            <a:off x="0" y="0"/>
            <a:ext cx="9144000" cy="68580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dirty="0"/>
          </a:p>
        </p:txBody>
      </p:sp>
      <p:pic>
        <p:nvPicPr>
          <p:cNvPr id="7" name="Picture 2">
            <a:hlinkClick r:id="rId2"/>
            <a:extLst>
              <a:ext uri="{FF2B5EF4-FFF2-40B4-BE49-F238E27FC236}">
                <a16:creationId xmlns:a16="http://schemas.microsoft.com/office/drawing/2014/main" id="{72E46415-9D90-48B0-BACA-E368E3400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382" y="2460780"/>
            <a:ext cx="2289928" cy="372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4.bp.blogspot.com/-y82VdAZQmE0/VFoIHcxyWhI/AAAAAAAANG0/qJZk479RT3s/s1600/torre.png">
            <a:extLst>
              <a:ext uri="{FF2B5EF4-FFF2-40B4-BE49-F238E27FC236}">
                <a16:creationId xmlns:a16="http://schemas.microsoft.com/office/drawing/2014/main" id="{B7DE784E-712D-4C39-ABE7-3FBB45124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27" y="2418491"/>
            <a:ext cx="1550194" cy="24217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mm.latiendasueca.com/uploads/navidad/juguetes-navidad-ikea-madera.jpg">
            <a:extLst>
              <a:ext uri="{FF2B5EF4-FFF2-40B4-BE49-F238E27FC236}">
                <a16:creationId xmlns:a16="http://schemas.microsoft.com/office/drawing/2014/main" id="{CB4A4893-2ACC-408B-B17F-6028F9550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061" y="2411440"/>
            <a:ext cx="2169431" cy="173092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AA8B3FE-A37B-402F-A46A-DF0BD483A123}"/>
              </a:ext>
            </a:extLst>
          </p:cNvPr>
          <p:cNvSpPr txBox="1"/>
          <p:nvPr/>
        </p:nvSpPr>
        <p:spPr>
          <a:xfrm>
            <a:off x="1643744" y="990600"/>
            <a:ext cx="5344886" cy="1323439"/>
          </a:xfrm>
          <a:prstGeom prst="rect">
            <a:avLst/>
          </a:prstGeom>
          <a:noFill/>
        </p:spPr>
        <p:txBody>
          <a:bodyPr wrap="square" rtlCol="0">
            <a:spAutoFit/>
          </a:bodyPr>
          <a:lstStyle/>
          <a:p>
            <a:pPr marL="0" indent="0">
              <a:buNone/>
            </a:pPr>
            <a:r>
              <a:rPr lang="es-ES" sz="1600" b="1" dirty="0">
                <a:solidFill>
                  <a:schemeClr val="tx1">
                    <a:lumMod val="65000"/>
                    <a:lumOff val="35000"/>
                  </a:schemeClr>
                </a:solidFill>
              </a:rPr>
              <a:t>“… al igual a como sucede con la música, con la danza o con la práctica de deportes, es clave  que se fomente una práctica formativa del pensamiento computacional desde las primeras etapas de desarrollo”</a:t>
            </a:r>
            <a:endParaRPr lang="es-ES" sz="1600" dirty="0">
              <a:solidFill>
                <a:schemeClr val="tx1">
                  <a:lumMod val="65000"/>
                  <a:lumOff val="35000"/>
                </a:schemeClr>
              </a:solidFill>
            </a:endParaRPr>
          </a:p>
        </p:txBody>
      </p:sp>
    </p:spTree>
    <p:extLst>
      <p:ext uri="{BB962C8B-B14F-4D97-AF65-F5344CB8AC3E}">
        <p14:creationId xmlns:p14="http://schemas.microsoft.com/office/powerpoint/2010/main" val="1869215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87" name="Google Shape;287;p62"/>
          <p:cNvCxnSpPr/>
          <p:nvPr/>
        </p:nvCxnSpPr>
        <p:spPr>
          <a:xfrm>
            <a:off x="4712886" y="3413586"/>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72000" y="2076689"/>
            <a:ext cx="3593700" cy="1608900"/>
          </a:xfrm>
          <a:prstGeom prst="rect">
            <a:avLst/>
          </a:prstGeom>
        </p:spPr>
        <p:txBody>
          <a:bodyPr spcFirstLastPara="1" wrap="square" lIns="91425" tIns="91425" rIns="91425" bIns="91425" anchor="b" anchorCtr="0">
            <a:noAutofit/>
          </a:bodyPr>
          <a:lstStyle/>
          <a:p>
            <a:r>
              <a:rPr lang="es-ES" dirty="0">
                <a:sym typeface="Ubuntu"/>
              </a:rPr>
              <a:t>3.</a:t>
            </a:r>
            <a:r>
              <a:rPr lang="es-ES" dirty="0"/>
              <a:t>Definición holística por componentes</a:t>
            </a:r>
            <a:br>
              <a:rPr lang="es-ES" dirty="0"/>
            </a:br>
            <a:endParaRPr lang="en-US" dirty="0"/>
          </a:p>
        </p:txBody>
      </p:sp>
      <p:sp>
        <p:nvSpPr>
          <p:cNvPr id="6" name="Google Shape;289;p62">
            <a:extLst>
              <a:ext uri="{FF2B5EF4-FFF2-40B4-BE49-F238E27FC236}">
                <a16:creationId xmlns:a16="http://schemas.microsoft.com/office/drawing/2014/main" id="{9843DA10-1B39-4CF1-8C83-5B329233F7C2}"/>
              </a:ext>
            </a:extLst>
          </p:cNvPr>
          <p:cNvSpPr txBox="1">
            <a:spLocks/>
          </p:cNvSpPr>
          <p:nvPr/>
        </p:nvSpPr>
        <p:spPr>
          <a:xfrm>
            <a:off x="4598899" y="3957590"/>
            <a:ext cx="3902843" cy="212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1pPr>
            <a:lvl2pPr marL="914400" marR="0" lvl="1"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2pPr>
            <a:lvl3pPr marL="1371600" marR="0" lvl="2"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3pPr>
            <a:lvl4pPr marL="1828800" marR="0" lvl="3"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4pPr>
            <a:lvl5pPr marL="2286000" marR="0" lvl="4"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7pPr>
            <a:lvl8pPr marL="3657600" marR="0" lvl="7"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8pPr>
            <a:lvl9pPr marL="4114800" marR="0" lvl="8" indent="-292100" algn="l" rtl="0">
              <a:lnSpc>
                <a:spcPct val="100000"/>
              </a:lnSpc>
              <a:spcBef>
                <a:spcPts val="0"/>
              </a:spcBef>
              <a:spcAft>
                <a:spcPts val="0"/>
              </a:spcAft>
              <a:buClr>
                <a:srgbClr val="999999"/>
              </a:buClr>
              <a:buSzPts val="1000"/>
              <a:buFont typeface="Arial"/>
              <a:buNone/>
              <a:defRPr sz="1200" b="0" i="0" u="none" strike="noStrike" cap="none">
                <a:solidFill>
                  <a:srgbClr val="999999"/>
                </a:solidFill>
                <a:latin typeface="Arial"/>
                <a:ea typeface="Arial"/>
                <a:cs typeface="Arial"/>
                <a:sym typeface="Arial"/>
              </a:defRPr>
            </a:lvl9pPr>
          </a:lstStyle>
          <a:p>
            <a:pPr marL="482600" indent="-342900">
              <a:buAutoNum type="arabicPeriod"/>
            </a:pPr>
            <a:r>
              <a:rPr lang="es-ES" sz="1600" dirty="0"/>
              <a:t>Qué es holístico. Precedentes, sentido</a:t>
            </a:r>
          </a:p>
          <a:p>
            <a:pPr marL="139700" indent="0"/>
            <a:endParaRPr lang="es-ES" sz="1600" dirty="0"/>
          </a:p>
          <a:p>
            <a:r>
              <a:rPr lang="es-ES" sz="1600" dirty="0"/>
              <a:t>2. Explicación de la propuesta inicial</a:t>
            </a:r>
          </a:p>
        </p:txBody>
      </p:sp>
    </p:spTree>
    <p:extLst>
      <p:ext uri="{BB962C8B-B14F-4D97-AF65-F5344CB8AC3E}">
        <p14:creationId xmlns:p14="http://schemas.microsoft.com/office/powerpoint/2010/main" val="1605748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3318AD-642A-4865-9121-3B193CC5ADE1}"/>
              </a:ext>
            </a:extLst>
          </p:cNvPr>
          <p:cNvSpPr>
            <a:spLocks noGrp="1"/>
          </p:cNvSpPr>
          <p:nvPr>
            <p:ph type="title"/>
          </p:nvPr>
        </p:nvSpPr>
        <p:spPr>
          <a:xfrm>
            <a:off x="4448851" y="1041912"/>
            <a:ext cx="3841937" cy="960668"/>
          </a:xfrm>
        </p:spPr>
        <p:txBody>
          <a:bodyPr>
            <a:normAutofit/>
          </a:bodyPr>
          <a:lstStyle/>
          <a:p>
            <a:r>
              <a:rPr lang="es-ES" sz="2200" dirty="0"/>
              <a:t>Definición holística de componentes</a:t>
            </a:r>
          </a:p>
        </p:txBody>
      </p:sp>
      <p:sp>
        <p:nvSpPr>
          <p:cNvPr id="3" name="Marcador de contenido 2">
            <a:extLst>
              <a:ext uri="{FF2B5EF4-FFF2-40B4-BE49-F238E27FC236}">
                <a16:creationId xmlns:a16="http://schemas.microsoft.com/office/drawing/2014/main" id="{63E20357-335C-4B87-9EBA-D30D8F2E7B06}"/>
              </a:ext>
            </a:extLst>
          </p:cNvPr>
          <p:cNvSpPr>
            <a:spLocks noGrp="1"/>
          </p:cNvSpPr>
          <p:nvPr>
            <p:ph idx="1"/>
          </p:nvPr>
        </p:nvSpPr>
        <p:spPr>
          <a:xfrm>
            <a:off x="4490519" y="2457450"/>
            <a:ext cx="4182701" cy="4171950"/>
          </a:xfrm>
        </p:spPr>
        <p:txBody>
          <a:bodyPr>
            <a:normAutofit/>
          </a:bodyPr>
          <a:lstStyle/>
          <a:p>
            <a:pPr>
              <a:lnSpc>
                <a:spcPct val="120000"/>
              </a:lnSpc>
            </a:pPr>
            <a:r>
              <a:rPr lang="es-ES" sz="1700" dirty="0">
                <a:solidFill>
                  <a:schemeClr val="bg2"/>
                </a:solidFill>
                <a:latin typeface="Arial" panose="020B0604020202020204" pitchFamily="34" charset="0"/>
              </a:rPr>
              <a:t>Lo que confiere unidad e identidad al pensamiento computacional y permite identificarlo como un tipo de pensamiento diferente es que está </a:t>
            </a:r>
            <a:r>
              <a:rPr lang="es-ES" sz="1700" b="1" dirty="0">
                <a:solidFill>
                  <a:schemeClr val="bg2"/>
                </a:solidFill>
                <a:latin typeface="Arial" panose="020B0604020202020204" pitchFamily="34" charset="0"/>
              </a:rPr>
              <a:t>orientado a la acción sobre la realidad, a la resolución de problemas reales</a:t>
            </a:r>
            <a:r>
              <a:rPr lang="es-ES" sz="1700" dirty="0">
                <a:solidFill>
                  <a:schemeClr val="bg2"/>
                </a:solidFill>
                <a:latin typeface="Arial" panose="020B0604020202020204" pitchFamily="34" charset="0"/>
              </a:rPr>
              <a:t>. </a:t>
            </a:r>
          </a:p>
          <a:p>
            <a:pPr>
              <a:lnSpc>
                <a:spcPct val="120000"/>
              </a:lnSpc>
            </a:pPr>
            <a:endParaRPr lang="es-ES" sz="1700" dirty="0">
              <a:solidFill>
                <a:schemeClr val="bg2"/>
              </a:solidFill>
              <a:latin typeface="Arial" panose="020B0604020202020204" pitchFamily="34" charset="0"/>
            </a:endParaRPr>
          </a:p>
          <a:p>
            <a:pPr>
              <a:lnSpc>
                <a:spcPct val="120000"/>
              </a:lnSpc>
            </a:pPr>
            <a:r>
              <a:rPr lang="es-ES" sz="1700" dirty="0">
                <a:solidFill>
                  <a:schemeClr val="bg2"/>
                </a:solidFill>
                <a:latin typeface="Arial" panose="020B0604020202020204" pitchFamily="34" charset="0"/>
              </a:rPr>
              <a:t>Lo que caracteriza el pensamiento computacional es su orientación a la construcción de «</a:t>
            </a:r>
            <a:r>
              <a:rPr lang="es-ES" sz="1700" b="1" dirty="0">
                <a:solidFill>
                  <a:schemeClr val="bg2"/>
                </a:solidFill>
                <a:latin typeface="Arial" panose="020B0604020202020204" pitchFamily="34" charset="0"/>
              </a:rPr>
              <a:t>sistemas que interactúan con el mundo real</a:t>
            </a:r>
            <a:r>
              <a:rPr lang="es-ES" sz="1700" dirty="0">
                <a:solidFill>
                  <a:schemeClr val="bg2"/>
                </a:solidFill>
                <a:latin typeface="Arial" panose="020B0604020202020204" pitchFamily="34" charset="0"/>
              </a:rPr>
              <a:t>»</a:t>
            </a:r>
            <a:endParaRPr lang="es-ES" sz="1700" dirty="0">
              <a:solidFill>
                <a:schemeClr val="bg2"/>
              </a:solidFill>
            </a:endParaRPr>
          </a:p>
        </p:txBody>
      </p:sp>
      <p:sp>
        <p:nvSpPr>
          <p:cNvPr id="6" name="Google Shape;370;p71">
            <a:extLst>
              <a:ext uri="{FF2B5EF4-FFF2-40B4-BE49-F238E27FC236}">
                <a16:creationId xmlns:a16="http://schemas.microsoft.com/office/drawing/2014/main" id="{8DC9EB2F-91B2-431D-BD2D-920C9121C5A1}"/>
              </a:ext>
            </a:extLst>
          </p:cNvPr>
          <p:cNvSpPr/>
          <p:nvPr/>
        </p:nvSpPr>
        <p:spPr>
          <a:xfrm rot="5400000">
            <a:off x="-1315018" y="1315009"/>
            <a:ext cx="6858001" cy="4227968"/>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cxnSp>
        <p:nvCxnSpPr>
          <p:cNvPr id="9" name="Google Shape;345;p68">
            <a:extLst>
              <a:ext uri="{FF2B5EF4-FFF2-40B4-BE49-F238E27FC236}">
                <a16:creationId xmlns:a16="http://schemas.microsoft.com/office/drawing/2014/main" id="{0B0AA439-82CD-47A7-A41A-35F86B2AD25F}"/>
              </a:ext>
            </a:extLst>
          </p:cNvPr>
          <p:cNvCxnSpPr/>
          <p:nvPr/>
        </p:nvCxnSpPr>
        <p:spPr>
          <a:xfrm>
            <a:off x="4576413" y="2002580"/>
            <a:ext cx="602525" cy="0"/>
          </a:xfrm>
          <a:prstGeom prst="straightConnector1">
            <a:avLst/>
          </a:prstGeom>
          <a:noFill/>
          <a:ln w="76200" cap="flat" cmpd="sng">
            <a:solidFill>
              <a:srgbClr val="93C01F"/>
            </a:solidFill>
            <a:prstDash val="solid"/>
            <a:round/>
            <a:headEnd type="none" w="med" len="med"/>
            <a:tailEnd type="none" w="med" len="med"/>
          </a:ln>
        </p:spPr>
      </p:cxnSp>
      <p:pic>
        <p:nvPicPr>
          <p:cNvPr id="2050" name="Picture 2" descr="File:ROBÓTICA EDUCATI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72" y="560191"/>
            <a:ext cx="3209925" cy="5705476"/>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11932" y="6321623"/>
            <a:ext cx="4572000" cy="276999"/>
          </a:xfrm>
          <a:prstGeom prst="rect">
            <a:avLst/>
          </a:prstGeom>
        </p:spPr>
        <p:txBody>
          <a:bodyPr>
            <a:spAutoFit/>
          </a:bodyPr>
          <a:lstStyle/>
          <a:p>
            <a:r>
              <a:rPr lang="es-ES" sz="1200" dirty="0"/>
              <a:t>Fuente de imagen: </a:t>
            </a:r>
            <a:r>
              <a:rPr lang="es-ES" sz="1200" dirty="0" err="1">
                <a:hlinkClick r:id="rId3"/>
              </a:rPr>
              <a:t>Wikimedia</a:t>
            </a:r>
            <a:r>
              <a:rPr lang="es-ES" sz="1200" dirty="0">
                <a:hlinkClick r:id="rId3"/>
              </a:rPr>
              <a:t> </a:t>
            </a:r>
            <a:r>
              <a:rPr lang="es-ES" sz="1200" dirty="0" err="1">
                <a:hlinkClick r:id="rId3"/>
              </a:rPr>
              <a:t>Commons</a:t>
            </a:r>
            <a:endParaRPr lang="es-ES" sz="1200" dirty="0"/>
          </a:p>
        </p:txBody>
      </p:sp>
    </p:spTree>
    <p:extLst>
      <p:ext uri="{BB962C8B-B14F-4D97-AF65-F5344CB8AC3E}">
        <p14:creationId xmlns:p14="http://schemas.microsoft.com/office/powerpoint/2010/main" val="2274641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815EA-6662-412E-BDAB-BAF0F1B9C01A}"/>
              </a:ext>
            </a:extLst>
          </p:cNvPr>
          <p:cNvSpPr>
            <a:spLocks noGrp="1"/>
          </p:cNvSpPr>
          <p:nvPr>
            <p:ph type="title"/>
          </p:nvPr>
        </p:nvSpPr>
        <p:spPr>
          <a:xfrm>
            <a:off x="3923349" y="949138"/>
            <a:ext cx="5133819" cy="960668"/>
          </a:xfrm>
        </p:spPr>
        <p:txBody>
          <a:bodyPr spcFirstLastPara="1" vert="horz" wrap="square" lIns="68580" tIns="34290" rIns="68580" bIns="34290" rtlCol="0" anchor="t" anchorCtr="0">
            <a:normAutofit/>
          </a:bodyPr>
          <a:lstStyle/>
          <a:p>
            <a:r>
              <a:rPr lang="en-US" sz="2200" dirty="0" err="1"/>
              <a:t>Precedentes</a:t>
            </a:r>
            <a:r>
              <a:rPr lang="en-US" sz="2200" dirty="0"/>
              <a:t> (1) </a:t>
            </a:r>
            <a:r>
              <a:rPr lang="en-US" sz="2200" dirty="0" err="1"/>
              <a:t>Suchi</a:t>
            </a:r>
            <a:r>
              <a:rPr lang="en-US" sz="2200" dirty="0"/>
              <a:t> Grover</a:t>
            </a:r>
          </a:p>
        </p:txBody>
      </p:sp>
      <p:sp>
        <p:nvSpPr>
          <p:cNvPr id="4" name="CuadroTexto 3">
            <a:extLst>
              <a:ext uri="{FF2B5EF4-FFF2-40B4-BE49-F238E27FC236}">
                <a16:creationId xmlns:a16="http://schemas.microsoft.com/office/drawing/2014/main" id="{DB309E85-385B-4DCD-A4BD-94C8EECF1988}"/>
              </a:ext>
            </a:extLst>
          </p:cNvPr>
          <p:cNvSpPr txBox="1"/>
          <p:nvPr/>
        </p:nvSpPr>
        <p:spPr>
          <a:xfrm>
            <a:off x="3151753" y="1774072"/>
            <a:ext cx="5648216" cy="4746472"/>
          </a:xfrm>
          <a:prstGeom prst="rect">
            <a:avLst/>
          </a:prstGeom>
        </p:spPr>
        <p:txBody>
          <a:bodyPr vert="horz" lIns="68580" tIns="34290" rIns="68580" bIns="34290" rtlCol="0">
            <a:normAutofit/>
          </a:bodyPr>
          <a:lstStyle/>
          <a:p>
            <a:pPr defTabSz="342900">
              <a:lnSpc>
                <a:spcPct val="110000"/>
              </a:lnSpc>
              <a:spcBef>
                <a:spcPts val="750"/>
              </a:spcBef>
              <a:buClr>
                <a:srgbClr val="D6D64D"/>
              </a:buClr>
              <a:buFont typeface="Wingdings 3" charset="2"/>
              <a:buChar char=""/>
            </a:pPr>
            <a:r>
              <a:rPr lang="en-US" i="1" dirty="0">
                <a:solidFill>
                  <a:schemeClr val="tx1">
                    <a:lumMod val="75000"/>
                    <a:lumOff val="25000"/>
                  </a:schemeClr>
                </a:solidFill>
              </a:rPr>
              <a:t>El PC se </a:t>
            </a:r>
            <a:r>
              <a:rPr lang="en-US" i="1" dirty="0" err="1">
                <a:solidFill>
                  <a:schemeClr val="tx1">
                    <a:lumMod val="75000"/>
                    <a:lumOff val="25000"/>
                  </a:schemeClr>
                </a:solidFill>
              </a:rPr>
              <a:t>basa</a:t>
            </a:r>
            <a:r>
              <a:rPr lang="en-US" i="1" dirty="0">
                <a:solidFill>
                  <a:schemeClr val="tx1">
                    <a:lumMod val="75000"/>
                    <a:lumOff val="25000"/>
                  </a:schemeClr>
                </a:solidFill>
              </a:rPr>
              <a:t> </a:t>
            </a:r>
            <a:r>
              <a:rPr lang="en-US" i="1" dirty="0" err="1">
                <a:solidFill>
                  <a:schemeClr val="tx1">
                    <a:lumMod val="75000"/>
                    <a:lumOff val="25000"/>
                  </a:schemeClr>
                </a:solidFill>
              </a:rPr>
              <a:t>en</a:t>
            </a:r>
            <a:r>
              <a:rPr lang="en-US" i="1" dirty="0">
                <a:solidFill>
                  <a:schemeClr val="tx1">
                    <a:lumMod val="75000"/>
                    <a:lumOff val="25000"/>
                  </a:schemeClr>
                </a:solidFill>
              </a:rPr>
              <a:t> el </a:t>
            </a:r>
            <a:r>
              <a:rPr lang="en-US" i="1" dirty="0" err="1">
                <a:solidFill>
                  <a:schemeClr val="tx1">
                    <a:lumMod val="75000"/>
                    <a:lumOff val="25000"/>
                  </a:schemeClr>
                </a:solidFill>
              </a:rPr>
              <a:t>uso</a:t>
            </a:r>
            <a:r>
              <a:rPr lang="en-US" i="1" dirty="0">
                <a:solidFill>
                  <a:schemeClr val="tx1">
                    <a:lumMod val="75000"/>
                    <a:lumOff val="25000"/>
                  </a:schemeClr>
                </a:solidFill>
              </a:rPr>
              <a:t> de los </a:t>
            </a:r>
            <a:r>
              <a:rPr lang="en-US" i="1" dirty="0" err="1">
                <a:solidFill>
                  <a:schemeClr val="tx1">
                    <a:lumMod val="75000"/>
                    <a:lumOff val="25000"/>
                  </a:schemeClr>
                </a:solidFill>
              </a:rPr>
              <a:t>conceptos</a:t>
            </a:r>
            <a:r>
              <a:rPr lang="en-US" i="1" dirty="0">
                <a:solidFill>
                  <a:schemeClr val="tx1">
                    <a:lumMod val="75000"/>
                    <a:lumOff val="25000"/>
                  </a:schemeClr>
                </a:solidFill>
              </a:rPr>
              <a:t>, </a:t>
            </a:r>
            <a:r>
              <a:rPr lang="en-US" i="1" dirty="0" err="1">
                <a:solidFill>
                  <a:schemeClr val="tx1">
                    <a:lumMod val="75000"/>
                    <a:lumOff val="25000"/>
                  </a:schemeClr>
                </a:solidFill>
              </a:rPr>
              <a:t>estrategias</a:t>
            </a:r>
            <a:r>
              <a:rPr lang="en-US" i="1" dirty="0">
                <a:solidFill>
                  <a:schemeClr val="tx1">
                    <a:lumMod val="75000"/>
                    <a:lumOff val="25000"/>
                  </a:schemeClr>
                </a:solidFill>
              </a:rPr>
              <a:t> </a:t>
            </a:r>
            <a:r>
              <a:rPr lang="en-US" i="1" dirty="0" err="1">
                <a:solidFill>
                  <a:schemeClr val="tx1">
                    <a:lumMod val="75000"/>
                    <a:lumOff val="25000"/>
                  </a:schemeClr>
                </a:solidFill>
              </a:rPr>
              <a:t>analíticas</a:t>
            </a:r>
            <a:r>
              <a:rPr lang="en-US" i="1" dirty="0">
                <a:solidFill>
                  <a:schemeClr val="tx1">
                    <a:lumMod val="75000"/>
                    <a:lumOff val="25000"/>
                  </a:schemeClr>
                </a:solidFill>
              </a:rPr>
              <a:t> y </a:t>
            </a:r>
            <a:r>
              <a:rPr lang="en-US" i="1" dirty="0" err="1">
                <a:solidFill>
                  <a:schemeClr val="tx1">
                    <a:lumMod val="75000"/>
                    <a:lumOff val="25000"/>
                  </a:schemeClr>
                </a:solidFill>
              </a:rPr>
              <a:t>algorítmicas</a:t>
            </a:r>
            <a:r>
              <a:rPr lang="en-US" i="1" dirty="0">
                <a:solidFill>
                  <a:schemeClr val="tx1">
                    <a:lumMod val="75000"/>
                    <a:lumOff val="25000"/>
                  </a:schemeClr>
                </a:solidFill>
              </a:rPr>
              <a:t>, </a:t>
            </a:r>
            <a:r>
              <a:rPr lang="en-US" i="1" dirty="0" err="1">
                <a:solidFill>
                  <a:schemeClr val="tx1">
                    <a:lumMod val="75000"/>
                    <a:lumOff val="25000"/>
                  </a:schemeClr>
                </a:solidFill>
              </a:rPr>
              <a:t>estrechamente</a:t>
            </a:r>
            <a:r>
              <a:rPr lang="en-US" i="1" dirty="0">
                <a:solidFill>
                  <a:schemeClr val="tx1">
                    <a:lumMod val="75000"/>
                    <a:lumOff val="25000"/>
                  </a:schemeClr>
                </a:solidFill>
              </a:rPr>
              <a:t> </a:t>
            </a:r>
            <a:r>
              <a:rPr lang="en-US" i="1" dirty="0" err="1">
                <a:solidFill>
                  <a:schemeClr val="tx1">
                    <a:lumMod val="75000"/>
                    <a:lumOff val="25000"/>
                  </a:schemeClr>
                </a:solidFill>
              </a:rPr>
              <a:t>relacionadas</a:t>
            </a:r>
            <a:r>
              <a:rPr lang="en-US" i="1" dirty="0">
                <a:solidFill>
                  <a:schemeClr val="tx1">
                    <a:lumMod val="75000"/>
                    <a:lumOff val="25000"/>
                  </a:schemeClr>
                </a:solidFill>
              </a:rPr>
              <a:t> con la </a:t>
            </a:r>
            <a:r>
              <a:rPr lang="en-US" i="1" dirty="0" err="1">
                <a:solidFill>
                  <a:schemeClr val="tx1">
                    <a:lumMod val="75000"/>
                    <a:lumOff val="25000"/>
                  </a:schemeClr>
                </a:solidFill>
              </a:rPr>
              <a:t>informática</a:t>
            </a:r>
            <a:r>
              <a:rPr lang="en-US" i="1" dirty="0">
                <a:solidFill>
                  <a:schemeClr val="tx1">
                    <a:lumMod val="75000"/>
                    <a:lumOff val="25000"/>
                  </a:schemeClr>
                </a:solidFill>
              </a:rPr>
              <a:t>, para formular, </a:t>
            </a:r>
            <a:r>
              <a:rPr lang="en-US" i="1" dirty="0" err="1">
                <a:solidFill>
                  <a:schemeClr val="tx1">
                    <a:lumMod val="75000"/>
                    <a:lumOff val="25000"/>
                  </a:schemeClr>
                </a:solidFill>
              </a:rPr>
              <a:t>analizar</a:t>
            </a:r>
            <a:r>
              <a:rPr lang="en-US" i="1" dirty="0">
                <a:solidFill>
                  <a:schemeClr val="tx1">
                    <a:lumMod val="75000"/>
                    <a:lumOff val="25000"/>
                  </a:schemeClr>
                </a:solidFill>
              </a:rPr>
              <a:t> y resolver </a:t>
            </a:r>
            <a:r>
              <a:rPr lang="en-US" i="1" dirty="0" err="1">
                <a:solidFill>
                  <a:schemeClr val="tx1">
                    <a:lumMod val="75000"/>
                    <a:lumOff val="25000"/>
                  </a:schemeClr>
                </a:solidFill>
              </a:rPr>
              <a:t>problemas</a:t>
            </a:r>
            <a:r>
              <a:rPr lang="en-US" i="1" dirty="0">
                <a:solidFill>
                  <a:schemeClr val="tx1">
                    <a:lumMod val="75000"/>
                    <a:lumOff val="25000"/>
                  </a:schemeClr>
                </a:solidFill>
              </a:rPr>
              <a:t>.</a:t>
            </a:r>
            <a:endParaRPr lang="en-US" dirty="0">
              <a:solidFill>
                <a:schemeClr val="tx1">
                  <a:lumMod val="75000"/>
                  <a:lumOff val="25000"/>
                </a:schemeClr>
              </a:solidFill>
            </a:endParaRPr>
          </a:p>
          <a:p>
            <a:pPr defTabSz="342900">
              <a:lnSpc>
                <a:spcPct val="110000"/>
              </a:lnSpc>
              <a:spcBef>
                <a:spcPts val="750"/>
              </a:spcBef>
              <a:buClr>
                <a:srgbClr val="D6D64D"/>
              </a:buClr>
              <a:buFont typeface="Wingdings 3" charset="2"/>
              <a:buChar char=""/>
            </a:pPr>
            <a:r>
              <a:rPr lang="en-US" i="1" dirty="0">
                <a:solidFill>
                  <a:schemeClr val="tx1">
                    <a:lumMod val="75000"/>
                    <a:lumOff val="25000"/>
                  </a:schemeClr>
                </a:solidFill>
              </a:rPr>
              <a:t> El PC es </a:t>
            </a:r>
            <a:r>
              <a:rPr lang="en-US" i="1" dirty="0" err="1">
                <a:solidFill>
                  <a:schemeClr val="tx1">
                    <a:lumMod val="75000"/>
                    <a:lumOff val="25000"/>
                  </a:schemeClr>
                </a:solidFill>
              </a:rPr>
              <a:t>difícil</a:t>
            </a:r>
            <a:r>
              <a:rPr lang="en-US" i="1" dirty="0">
                <a:solidFill>
                  <a:schemeClr val="tx1">
                    <a:lumMod val="75000"/>
                    <a:lumOff val="25000"/>
                  </a:schemeClr>
                </a:solidFill>
              </a:rPr>
              <a:t> de </a:t>
            </a:r>
            <a:r>
              <a:rPr lang="en-US" i="1" dirty="0" err="1">
                <a:solidFill>
                  <a:schemeClr val="tx1">
                    <a:lumMod val="75000"/>
                    <a:lumOff val="25000"/>
                  </a:schemeClr>
                </a:solidFill>
              </a:rPr>
              <a:t>definir</a:t>
            </a:r>
            <a:r>
              <a:rPr lang="en-US" i="1" dirty="0">
                <a:solidFill>
                  <a:schemeClr val="tx1">
                    <a:lumMod val="75000"/>
                    <a:lumOff val="25000"/>
                  </a:schemeClr>
                </a:solidFill>
              </a:rPr>
              <a:t>, </a:t>
            </a:r>
            <a:r>
              <a:rPr lang="en-US" i="1" dirty="0" err="1">
                <a:solidFill>
                  <a:schemeClr val="tx1">
                    <a:lumMod val="75000"/>
                    <a:lumOff val="25000"/>
                  </a:schemeClr>
                </a:solidFill>
              </a:rPr>
              <a:t>pero</a:t>
            </a:r>
            <a:r>
              <a:rPr lang="en-US" i="1" dirty="0">
                <a:solidFill>
                  <a:schemeClr val="tx1">
                    <a:lumMod val="75000"/>
                    <a:lumOff val="25000"/>
                  </a:schemeClr>
                </a:solidFill>
              </a:rPr>
              <a:t> lo sabes </a:t>
            </a:r>
            <a:r>
              <a:rPr lang="en-US" i="1" dirty="0" err="1">
                <a:solidFill>
                  <a:schemeClr val="tx1">
                    <a:lumMod val="75000"/>
                    <a:lumOff val="25000"/>
                  </a:schemeClr>
                </a:solidFill>
              </a:rPr>
              <a:t>cuando</a:t>
            </a:r>
            <a:r>
              <a:rPr lang="en-US" i="1" dirty="0">
                <a:solidFill>
                  <a:schemeClr val="tx1">
                    <a:lumMod val="75000"/>
                    <a:lumOff val="25000"/>
                  </a:schemeClr>
                </a:solidFill>
              </a:rPr>
              <a:t> lo </a:t>
            </a:r>
            <a:r>
              <a:rPr lang="en-US" i="1" dirty="0" err="1">
                <a:solidFill>
                  <a:schemeClr val="tx1">
                    <a:lumMod val="75000"/>
                    <a:lumOff val="25000"/>
                  </a:schemeClr>
                </a:solidFill>
              </a:rPr>
              <a:t>ves</a:t>
            </a:r>
            <a:r>
              <a:rPr lang="en-US" i="1" dirty="0">
                <a:solidFill>
                  <a:schemeClr val="tx1">
                    <a:lumMod val="75000"/>
                    <a:lumOff val="25000"/>
                  </a:schemeClr>
                </a:solidFill>
              </a:rPr>
              <a:t>. </a:t>
            </a:r>
          </a:p>
          <a:p>
            <a:pPr defTabSz="342900">
              <a:lnSpc>
                <a:spcPct val="110000"/>
              </a:lnSpc>
              <a:spcBef>
                <a:spcPts val="750"/>
              </a:spcBef>
              <a:buClr>
                <a:srgbClr val="D6D64D"/>
              </a:buClr>
              <a:buFont typeface="Wingdings 3" charset="2"/>
              <a:buChar char=""/>
            </a:pPr>
            <a:r>
              <a:rPr lang="en-US" i="1" dirty="0" err="1">
                <a:solidFill>
                  <a:schemeClr val="tx1">
                    <a:lumMod val="75000"/>
                    <a:lumOff val="25000"/>
                  </a:schemeClr>
                </a:solidFill>
              </a:rPr>
              <a:t>Muchos</a:t>
            </a:r>
            <a:r>
              <a:rPr lang="en-US" i="1" dirty="0">
                <a:solidFill>
                  <a:schemeClr val="tx1">
                    <a:lumMod val="75000"/>
                    <a:lumOff val="25000"/>
                  </a:schemeClr>
                </a:solidFill>
              </a:rPr>
              <a:t> lo </a:t>
            </a:r>
            <a:r>
              <a:rPr lang="en-US" i="1" dirty="0" err="1">
                <a:solidFill>
                  <a:schemeClr val="tx1">
                    <a:lumMod val="75000"/>
                    <a:lumOff val="25000"/>
                  </a:schemeClr>
                </a:solidFill>
              </a:rPr>
              <a:t>asocian</a:t>
            </a:r>
            <a:r>
              <a:rPr lang="en-US" i="1" dirty="0">
                <a:solidFill>
                  <a:schemeClr val="tx1">
                    <a:lumMod val="75000"/>
                    <a:lumOff val="25000"/>
                  </a:schemeClr>
                </a:solidFill>
              </a:rPr>
              <a:t> con la </a:t>
            </a:r>
            <a:r>
              <a:rPr lang="en-US" i="1" dirty="0" err="1">
                <a:solidFill>
                  <a:schemeClr val="tx1">
                    <a:lumMod val="75000"/>
                    <a:lumOff val="25000"/>
                  </a:schemeClr>
                </a:solidFill>
              </a:rPr>
              <a:t>programación</a:t>
            </a:r>
            <a:r>
              <a:rPr lang="en-US" i="1" dirty="0">
                <a:solidFill>
                  <a:schemeClr val="tx1">
                    <a:lumMod val="75000"/>
                    <a:lumOff val="25000"/>
                  </a:schemeClr>
                </a:solidFill>
              </a:rPr>
              <a:t> y la </a:t>
            </a:r>
            <a:r>
              <a:rPr lang="en-US" i="1" dirty="0" err="1">
                <a:solidFill>
                  <a:schemeClr val="tx1">
                    <a:lumMod val="75000"/>
                    <a:lumOff val="25000"/>
                  </a:schemeClr>
                </a:solidFill>
              </a:rPr>
              <a:t>automatización</a:t>
            </a:r>
            <a:r>
              <a:rPr lang="en-US" i="1" dirty="0">
                <a:solidFill>
                  <a:schemeClr val="tx1">
                    <a:lumMod val="75000"/>
                    <a:lumOff val="25000"/>
                  </a:schemeClr>
                </a:solidFill>
              </a:rPr>
              <a:t>, que son </a:t>
            </a:r>
            <a:r>
              <a:rPr lang="en-US" i="1" dirty="0" err="1">
                <a:solidFill>
                  <a:schemeClr val="tx1">
                    <a:lumMod val="75000"/>
                    <a:lumOff val="25000"/>
                  </a:schemeClr>
                </a:solidFill>
              </a:rPr>
              <a:t>partes</a:t>
            </a:r>
            <a:r>
              <a:rPr lang="en-US" i="1" dirty="0">
                <a:solidFill>
                  <a:schemeClr val="tx1">
                    <a:lumMod val="75000"/>
                    <a:lumOff val="25000"/>
                  </a:schemeClr>
                </a:solidFill>
              </a:rPr>
              <a:t> </a:t>
            </a:r>
            <a:r>
              <a:rPr lang="en-US" i="1" dirty="0" err="1">
                <a:solidFill>
                  <a:schemeClr val="tx1">
                    <a:lumMod val="75000"/>
                    <a:lumOff val="25000"/>
                  </a:schemeClr>
                </a:solidFill>
              </a:rPr>
              <a:t>centrales</a:t>
            </a:r>
            <a:r>
              <a:rPr lang="en-US" i="1" dirty="0">
                <a:solidFill>
                  <a:schemeClr val="tx1">
                    <a:lumMod val="75000"/>
                    <a:lumOff val="25000"/>
                  </a:schemeClr>
                </a:solidFill>
              </a:rPr>
              <a:t> de la </a:t>
            </a:r>
            <a:r>
              <a:rPr lang="en-US" i="1" dirty="0" err="1">
                <a:solidFill>
                  <a:schemeClr val="tx1">
                    <a:lumMod val="75000"/>
                    <a:lumOff val="25000"/>
                  </a:schemeClr>
                </a:solidFill>
              </a:rPr>
              <a:t>informática</a:t>
            </a:r>
            <a:r>
              <a:rPr lang="en-US" i="1" dirty="0">
                <a:solidFill>
                  <a:schemeClr val="tx1">
                    <a:lumMod val="75000"/>
                    <a:lumOff val="25000"/>
                  </a:schemeClr>
                </a:solidFill>
              </a:rPr>
              <a:t>. Pero los </a:t>
            </a:r>
            <a:r>
              <a:rPr lang="en-US" i="1" dirty="0" err="1">
                <a:solidFill>
                  <a:schemeClr val="tx1">
                    <a:lumMod val="75000"/>
                    <a:lumOff val="25000"/>
                  </a:schemeClr>
                </a:solidFill>
              </a:rPr>
              <a:t>educadores</a:t>
            </a:r>
            <a:r>
              <a:rPr lang="en-US" i="1" dirty="0">
                <a:solidFill>
                  <a:schemeClr val="tx1">
                    <a:lumMod val="75000"/>
                    <a:lumOff val="25000"/>
                  </a:schemeClr>
                </a:solidFill>
              </a:rPr>
              <a:t> e </a:t>
            </a:r>
            <a:r>
              <a:rPr lang="en-US" i="1" dirty="0" err="1">
                <a:solidFill>
                  <a:schemeClr val="tx1">
                    <a:lumMod val="75000"/>
                    <a:lumOff val="25000"/>
                  </a:schemeClr>
                </a:solidFill>
              </a:rPr>
              <a:t>investigadores</a:t>
            </a:r>
            <a:r>
              <a:rPr lang="en-US" i="1" dirty="0">
                <a:solidFill>
                  <a:schemeClr val="tx1">
                    <a:lumMod val="75000"/>
                    <a:lumOff val="25000"/>
                  </a:schemeClr>
                </a:solidFill>
              </a:rPr>
              <a:t> </a:t>
            </a:r>
            <a:r>
              <a:rPr lang="en-US" i="1" dirty="0" err="1">
                <a:solidFill>
                  <a:schemeClr val="tx1">
                    <a:lumMod val="75000"/>
                    <a:lumOff val="25000"/>
                  </a:schemeClr>
                </a:solidFill>
              </a:rPr>
              <a:t>han</a:t>
            </a:r>
            <a:r>
              <a:rPr lang="en-US" i="1" dirty="0">
                <a:solidFill>
                  <a:schemeClr val="tx1">
                    <a:lumMod val="75000"/>
                    <a:lumOff val="25000"/>
                  </a:schemeClr>
                </a:solidFill>
              </a:rPr>
              <a:t> </a:t>
            </a:r>
            <a:r>
              <a:rPr lang="en-US" i="1" dirty="0" err="1">
                <a:solidFill>
                  <a:schemeClr val="tx1">
                    <a:lumMod val="75000"/>
                    <a:lumOff val="25000"/>
                  </a:schemeClr>
                </a:solidFill>
              </a:rPr>
              <a:t>encontrado</a:t>
            </a:r>
            <a:r>
              <a:rPr lang="en-US" i="1" dirty="0">
                <a:solidFill>
                  <a:schemeClr val="tx1">
                    <a:lumMod val="75000"/>
                    <a:lumOff val="25000"/>
                  </a:schemeClr>
                </a:solidFill>
              </a:rPr>
              <a:t> que es </a:t>
            </a:r>
            <a:r>
              <a:rPr lang="en-US" i="1" dirty="0" err="1">
                <a:solidFill>
                  <a:schemeClr val="tx1">
                    <a:lumMod val="75000"/>
                    <a:lumOff val="25000"/>
                  </a:schemeClr>
                </a:solidFill>
              </a:rPr>
              <a:t>más</a:t>
            </a:r>
            <a:r>
              <a:rPr lang="en-US" i="1" dirty="0">
                <a:solidFill>
                  <a:schemeClr val="tx1">
                    <a:lumMod val="75000"/>
                    <a:lumOff val="25000"/>
                  </a:schemeClr>
                </a:solidFill>
              </a:rPr>
              <a:t> </a:t>
            </a:r>
            <a:r>
              <a:rPr lang="en-US" i="1" dirty="0" err="1">
                <a:solidFill>
                  <a:schemeClr val="tx1">
                    <a:lumMod val="75000"/>
                    <a:lumOff val="25000"/>
                  </a:schemeClr>
                </a:solidFill>
              </a:rPr>
              <a:t>fácil</a:t>
            </a:r>
            <a:r>
              <a:rPr lang="en-US" i="1" dirty="0">
                <a:solidFill>
                  <a:schemeClr val="tx1">
                    <a:lumMod val="75000"/>
                    <a:lumOff val="25000"/>
                  </a:schemeClr>
                </a:solidFill>
              </a:rPr>
              <a:t> </a:t>
            </a:r>
            <a:r>
              <a:rPr lang="en-US" b="1" i="1" dirty="0" err="1">
                <a:solidFill>
                  <a:schemeClr val="tx1">
                    <a:lumMod val="75000"/>
                    <a:lumOff val="25000"/>
                  </a:schemeClr>
                </a:solidFill>
              </a:rPr>
              <a:t>operacionalizarlo</a:t>
            </a:r>
            <a:r>
              <a:rPr lang="en-US" i="1" dirty="0">
                <a:solidFill>
                  <a:schemeClr val="tx1">
                    <a:lumMod val="75000"/>
                    <a:lumOff val="25000"/>
                  </a:schemeClr>
                </a:solidFill>
              </a:rPr>
              <a:t> para los </a:t>
            </a:r>
            <a:r>
              <a:rPr lang="en-US" i="1" dirty="0" err="1">
                <a:solidFill>
                  <a:schemeClr val="tx1">
                    <a:lumMod val="75000"/>
                    <a:lumOff val="25000"/>
                  </a:schemeClr>
                </a:solidFill>
              </a:rPr>
              <a:t>propósitos</a:t>
            </a:r>
            <a:r>
              <a:rPr lang="en-US" i="1" dirty="0">
                <a:solidFill>
                  <a:schemeClr val="tx1">
                    <a:lumMod val="75000"/>
                    <a:lumOff val="25000"/>
                  </a:schemeClr>
                </a:solidFill>
              </a:rPr>
              <a:t> de la </a:t>
            </a:r>
            <a:r>
              <a:rPr lang="en-US" i="1" dirty="0" err="1">
                <a:solidFill>
                  <a:schemeClr val="tx1">
                    <a:lumMod val="75000"/>
                    <a:lumOff val="25000"/>
                  </a:schemeClr>
                </a:solidFill>
              </a:rPr>
              <a:t>enseñanza</a:t>
            </a:r>
            <a:r>
              <a:rPr lang="en-US" i="1" dirty="0">
                <a:solidFill>
                  <a:schemeClr val="tx1">
                    <a:lumMod val="75000"/>
                    <a:lumOff val="25000"/>
                  </a:schemeClr>
                </a:solidFill>
              </a:rPr>
              <a:t>, el </a:t>
            </a:r>
            <a:r>
              <a:rPr lang="en-US" i="1" dirty="0" err="1">
                <a:solidFill>
                  <a:schemeClr val="tx1">
                    <a:lumMod val="75000"/>
                    <a:lumOff val="25000"/>
                  </a:schemeClr>
                </a:solidFill>
              </a:rPr>
              <a:t>currículo</a:t>
            </a:r>
            <a:r>
              <a:rPr lang="en-US" i="1" dirty="0">
                <a:solidFill>
                  <a:schemeClr val="tx1">
                    <a:lumMod val="75000"/>
                    <a:lumOff val="25000"/>
                  </a:schemeClr>
                </a:solidFill>
              </a:rPr>
              <a:t> y el </a:t>
            </a:r>
            <a:r>
              <a:rPr lang="en-US" i="1" dirty="0" err="1">
                <a:solidFill>
                  <a:schemeClr val="tx1">
                    <a:lumMod val="75000"/>
                    <a:lumOff val="25000"/>
                  </a:schemeClr>
                </a:solidFill>
              </a:rPr>
              <a:t>diseño</a:t>
            </a:r>
            <a:r>
              <a:rPr lang="en-US" i="1" dirty="0">
                <a:solidFill>
                  <a:schemeClr val="tx1">
                    <a:lumMod val="75000"/>
                    <a:lumOff val="25000"/>
                  </a:schemeClr>
                </a:solidFill>
              </a:rPr>
              <a:t> de </a:t>
            </a:r>
            <a:r>
              <a:rPr lang="en-US" i="1" dirty="0" err="1">
                <a:solidFill>
                  <a:schemeClr val="tx1">
                    <a:lumMod val="75000"/>
                    <a:lumOff val="25000"/>
                  </a:schemeClr>
                </a:solidFill>
              </a:rPr>
              <a:t>evaluaciones</a:t>
            </a:r>
            <a:r>
              <a:rPr lang="en-US" i="1" dirty="0">
                <a:solidFill>
                  <a:schemeClr val="tx1">
                    <a:lumMod val="75000"/>
                    <a:lumOff val="25000"/>
                  </a:schemeClr>
                </a:solidFill>
              </a:rPr>
              <a:t>.</a:t>
            </a:r>
            <a:endParaRPr lang="en-US" dirty="0">
              <a:solidFill>
                <a:schemeClr val="tx1">
                  <a:lumMod val="75000"/>
                  <a:lumOff val="25000"/>
                </a:schemeClr>
              </a:solidFill>
            </a:endParaRPr>
          </a:p>
          <a:p>
            <a:pPr defTabSz="342900">
              <a:lnSpc>
                <a:spcPct val="110000"/>
              </a:lnSpc>
              <a:spcBef>
                <a:spcPts val="750"/>
              </a:spcBef>
              <a:buClr>
                <a:srgbClr val="D6D64D"/>
              </a:buClr>
              <a:buFont typeface="Wingdings 3" charset="2"/>
              <a:buChar char=""/>
            </a:pPr>
            <a:r>
              <a:rPr lang="en-US" i="1" dirty="0" err="1">
                <a:solidFill>
                  <a:schemeClr val="tx1">
                    <a:lumMod val="75000"/>
                    <a:lumOff val="25000"/>
                  </a:schemeClr>
                </a:solidFill>
              </a:rPr>
              <a:t>Eso</a:t>
            </a:r>
            <a:r>
              <a:rPr lang="en-US" i="1" dirty="0">
                <a:solidFill>
                  <a:schemeClr val="tx1">
                    <a:lumMod val="75000"/>
                    <a:lumOff val="25000"/>
                  </a:schemeClr>
                </a:solidFill>
              </a:rPr>
              <a:t> </a:t>
            </a:r>
            <a:r>
              <a:rPr lang="en-US" i="1" dirty="0" err="1">
                <a:solidFill>
                  <a:schemeClr val="tx1">
                    <a:lumMod val="75000"/>
                    <a:lumOff val="25000"/>
                  </a:schemeClr>
                </a:solidFill>
              </a:rPr>
              <a:t>significa</a:t>
            </a:r>
            <a:r>
              <a:rPr lang="en-US" i="1" dirty="0">
                <a:solidFill>
                  <a:schemeClr val="tx1">
                    <a:lumMod val="75000"/>
                    <a:lumOff val="25000"/>
                  </a:schemeClr>
                </a:solidFill>
              </a:rPr>
              <a:t> </a:t>
            </a:r>
            <a:r>
              <a:rPr lang="en-US" i="1" dirty="0" err="1">
                <a:solidFill>
                  <a:schemeClr val="tx1">
                    <a:lumMod val="75000"/>
                    <a:lumOff val="25000"/>
                  </a:schemeClr>
                </a:solidFill>
              </a:rPr>
              <a:t>desglosar</a:t>
            </a:r>
            <a:r>
              <a:rPr lang="en-US" i="1" dirty="0">
                <a:solidFill>
                  <a:schemeClr val="tx1">
                    <a:lumMod val="75000"/>
                    <a:lumOff val="25000"/>
                  </a:schemeClr>
                </a:solidFill>
              </a:rPr>
              <a:t> las </a:t>
            </a:r>
            <a:r>
              <a:rPr lang="en-US" i="1" dirty="0" err="1">
                <a:solidFill>
                  <a:schemeClr val="tx1">
                    <a:lumMod val="75000"/>
                    <a:lumOff val="25000"/>
                  </a:schemeClr>
                </a:solidFill>
              </a:rPr>
              <a:t>habilidades</a:t>
            </a:r>
            <a:r>
              <a:rPr lang="en-US" i="1" dirty="0">
                <a:solidFill>
                  <a:schemeClr val="tx1">
                    <a:lumMod val="75000"/>
                    <a:lumOff val="25000"/>
                  </a:schemeClr>
                </a:solidFill>
              </a:rPr>
              <a:t> de TC </a:t>
            </a:r>
            <a:r>
              <a:rPr lang="en-US" i="1" dirty="0" err="1">
                <a:solidFill>
                  <a:schemeClr val="tx1">
                    <a:lumMod val="75000"/>
                    <a:lumOff val="25000"/>
                  </a:schemeClr>
                </a:solidFill>
              </a:rPr>
              <a:t>en</a:t>
            </a:r>
            <a:r>
              <a:rPr lang="en-US" i="1" dirty="0">
                <a:solidFill>
                  <a:schemeClr val="tx1">
                    <a:lumMod val="75000"/>
                    <a:lumOff val="25000"/>
                  </a:schemeClr>
                </a:solidFill>
              </a:rPr>
              <a:t> </a:t>
            </a:r>
            <a:r>
              <a:rPr lang="en-US" i="1" dirty="0" err="1">
                <a:solidFill>
                  <a:schemeClr val="tx1">
                    <a:lumMod val="75000"/>
                    <a:lumOff val="25000"/>
                  </a:schemeClr>
                </a:solidFill>
              </a:rPr>
              <a:t>partes</a:t>
            </a:r>
            <a:r>
              <a:rPr lang="en-US" i="1" dirty="0">
                <a:solidFill>
                  <a:schemeClr val="tx1">
                    <a:lumMod val="75000"/>
                    <a:lumOff val="25000"/>
                  </a:schemeClr>
                </a:solidFill>
              </a:rPr>
              <a:t>, que </a:t>
            </a:r>
            <a:r>
              <a:rPr lang="en-US" i="1" dirty="0" err="1">
                <a:solidFill>
                  <a:schemeClr val="tx1">
                    <a:lumMod val="75000"/>
                    <a:lumOff val="25000"/>
                  </a:schemeClr>
                </a:solidFill>
              </a:rPr>
              <a:t>incluyen</a:t>
            </a:r>
            <a:r>
              <a:rPr lang="en-US" i="1" dirty="0">
                <a:solidFill>
                  <a:schemeClr val="tx1">
                    <a:lumMod val="75000"/>
                    <a:lumOff val="25000"/>
                  </a:schemeClr>
                </a:solidFill>
              </a:rPr>
              <a:t> </a:t>
            </a:r>
            <a:r>
              <a:rPr lang="en-US" i="1" dirty="0" err="1">
                <a:solidFill>
                  <a:schemeClr val="tx1">
                    <a:lumMod val="75000"/>
                    <a:lumOff val="25000"/>
                  </a:schemeClr>
                </a:solidFill>
              </a:rPr>
              <a:t>conceptos</a:t>
            </a:r>
            <a:r>
              <a:rPr lang="en-US" i="1" dirty="0">
                <a:solidFill>
                  <a:schemeClr val="tx1">
                    <a:lumMod val="75000"/>
                    <a:lumOff val="25000"/>
                  </a:schemeClr>
                </a:solidFill>
              </a:rPr>
              <a:t> </a:t>
            </a:r>
            <a:r>
              <a:rPr lang="en-US" i="1" dirty="0" err="1">
                <a:solidFill>
                  <a:schemeClr val="tx1">
                    <a:lumMod val="75000"/>
                    <a:lumOff val="25000"/>
                  </a:schemeClr>
                </a:solidFill>
              </a:rPr>
              <a:t>como</a:t>
            </a:r>
            <a:r>
              <a:rPr lang="en-US" i="1" dirty="0">
                <a:solidFill>
                  <a:schemeClr val="tx1">
                    <a:lumMod val="75000"/>
                    <a:lumOff val="25000"/>
                  </a:schemeClr>
                </a:solidFill>
              </a:rPr>
              <a:t> </a:t>
            </a:r>
            <a:r>
              <a:rPr lang="en-US" i="1" dirty="0" err="1">
                <a:solidFill>
                  <a:schemeClr val="tx1">
                    <a:lumMod val="75000"/>
                    <a:lumOff val="25000"/>
                  </a:schemeClr>
                </a:solidFill>
              </a:rPr>
              <a:t>lógica</a:t>
            </a:r>
            <a:r>
              <a:rPr lang="en-US" i="1" dirty="0">
                <a:solidFill>
                  <a:schemeClr val="tx1">
                    <a:lumMod val="75000"/>
                    <a:lumOff val="25000"/>
                  </a:schemeClr>
                </a:solidFill>
              </a:rPr>
              <a:t>, </a:t>
            </a:r>
            <a:r>
              <a:rPr lang="en-US" i="1" dirty="0" err="1">
                <a:solidFill>
                  <a:schemeClr val="tx1">
                    <a:lumMod val="75000"/>
                    <a:lumOff val="25000"/>
                  </a:schemeClr>
                </a:solidFill>
              </a:rPr>
              <a:t>algoritmos</a:t>
            </a:r>
            <a:r>
              <a:rPr lang="en-US" i="1" dirty="0">
                <a:solidFill>
                  <a:schemeClr val="tx1">
                    <a:lumMod val="75000"/>
                    <a:lumOff val="25000"/>
                  </a:schemeClr>
                </a:solidFill>
              </a:rPr>
              <a:t>, </a:t>
            </a:r>
            <a:r>
              <a:rPr lang="en-US" i="1" dirty="0" err="1">
                <a:solidFill>
                  <a:schemeClr val="tx1">
                    <a:lumMod val="75000"/>
                    <a:lumOff val="25000"/>
                  </a:schemeClr>
                </a:solidFill>
              </a:rPr>
              <a:t>patrones</a:t>
            </a:r>
            <a:r>
              <a:rPr lang="en-US" i="1" dirty="0">
                <a:solidFill>
                  <a:schemeClr val="tx1">
                    <a:lumMod val="75000"/>
                    <a:lumOff val="25000"/>
                  </a:schemeClr>
                </a:solidFill>
              </a:rPr>
              <a:t>, </a:t>
            </a:r>
            <a:r>
              <a:rPr lang="en-US" i="1" dirty="0" err="1">
                <a:solidFill>
                  <a:schemeClr val="tx1">
                    <a:lumMod val="75000"/>
                    <a:lumOff val="25000"/>
                  </a:schemeClr>
                </a:solidFill>
              </a:rPr>
              <a:t>abstracción</a:t>
            </a:r>
            <a:r>
              <a:rPr lang="en-US" i="1" dirty="0">
                <a:solidFill>
                  <a:schemeClr val="tx1">
                    <a:lumMod val="75000"/>
                    <a:lumOff val="25000"/>
                  </a:schemeClr>
                </a:solidFill>
              </a:rPr>
              <a:t>, </a:t>
            </a:r>
            <a:r>
              <a:rPr lang="en-US" i="1" dirty="0" err="1">
                <a:solidFill>
                  <a:schemeClr val="tx1">
                    <a:lumMod val="75000"/>
                    <a:lumOff val="25000"/>
                  </a:schemeClr>
                </a:solidFill>
              </a:rPr>
              <a:t>generalización</a:t>
            </a:r>
            <a:r>
              <a:rPr lang="en-US" i="1" dirty="0">
                <a:solidFill>
                  <a:schemeClr val="tx1">
                    <a:lumMod val="75000"/>
                    <a:lumOff val="25000"/>
                  </a:schemeClr>
                </a:solidFill>
              </a:rPr>
              <a:t>, </a:t>
            </a:r>
            <a:r>
              <a:rPr lang="en-US" i="1" dirty="0" err="1">
                <a:solidFill>
                  <a:schemeClr val="tx1">
                    <a:lumMod val="75000"/>
                    <a:lumOff val="25000"/>
                  </a:schemeClr>
                </a:solidFill>
              </a:rPr>
              <a:t>evaluación</a:t>
            </a:r>
            <a:r>
              <a:rPr lang="en-US" i="1" dirty="0">
                <a:solidFill>
                  <a:schemeClr val="tx1">
                    <a:lumMod val="75000"/>
                    <a:lumOff val="25000"/>
                  </a:schemeClr>
                </a:solidFill>
              </a:rPr>
              <a:t> y </a:t>
            </a:r>
            <a:r>
              <a:rPr lang="en-US" i="1" dirty="0" err="1">
                <a:solidFill>
                  <a:schemeClr val="tx1">
                    <a:lumMod val="75000"/>
                    <a:lumOff val="25000"/>
                  </a:schemeClr>
                </a:solidFill>
              </a:rPr>
              <a:t>automatización</a:t>
            </a:r>
            <a:r>
              <a:rPr lang="en-US" i="1" dirty="0">
                <a:solidFill>
                  <a:schemeClr val="tx1">
                    <a:lumMod val="75000"/>
                    <a:lumOff val="25000"/>
                  </a:schemeClr>
                </a:solidFill>
              </a:rPr>
              <a:t>. </a:t>
            </a:r>
            <a:r>
              <a:rPr lang="en-US" i="1" dirty="0" err="1">
                <a:solidFill>
                  <a:schemeClr val="tx1">
                    <a:lumMod val="75000"/>
                    <a:lumOff val="25000"/>
                  </a:schemeClr>
                </a:solidFill>
              </a:rPr>
              <a:t>También</a:t>
            </a:r>
            <a:r>
              <a:rPr lang="en-US" i="1" dirty="0">
                <a:solidFill>
                  <a:schemeClr val="tx1">
                    <a:lumMod val="75000"/>
                    <a:lumOff val="25000"/>
                  </a:schemeClr>
                </a:solidFill>
              </a:rPr>
              <a:t> </a:t>
            </a:r>
            <a:r>
              <a:rPr lang="en-US" i="1" dirty="0" err="1">
                <a:solidFill>
                  <a:schemeClr val="tx1">
                    <a:lumMod val="75000"/>
                    <a:lumOff val="25000"/>
                  </a:schemeClr>
                </a:solidFill>
              </a:rPr>
              <a:t>significa</a:t>
            </a:r>
            <a:r>
              <a:rPr lang="en-US" i="1" dirty="0">
                <a:solidFill>
                  <a:schemeClr val="tx1">
                    <a:lumMod val="75000"/>
                    <a:lumOff val="25000"/>
                  </a:schemeClr>
                </a:solidFill>
              </a:rPr>
              <a:t> </a:t>
            </a:r>
            <a:r>
              <a:rPr lang="en-US" i="1" dirty="0" err="1">
                <a:solidFill>
                  <a:schemeClr val="tx1">
                    <a:lumMod val="75000"/>
                    <a:lumOff val="25000"/>
                  </a:schemeClr>
                </a:solidFill>
              </a:rPr>
              <a:t>enfoques</a:t>
            </a:r>
            <a:r>
              <a:rPr lang="en-US" i="1" dirty="0">
                <a:solidFill>
                  <a:schemeClr val="tx1">
                    <a:lumMod val="75000"/>
                    <a:lumOff val="25000"/>
                  </a:schemeClr>
                </a:solidFill>
              </a:rPr>
              <a:t> </a:t>
            </a:r>
            <a:r>
              <a:rPr lang="en-US" i="1" dirty="0" err="1">
                <a:solidFill>
                  <a:schemeClr val="tx1">
                    <a:lumMod val="75000"/>
                    <a:lumOff val="25000"/>
                  </a:schemeClr>
                </a:solidFill>
              </a:rPr>
              <a:t>como</a:t>
            </a:r>
            <a:r>
              <a:rPr lang="en-US" i="1" dirty="0">
                <a:solidFill>
                  <a:schemeClr val="tx1">
                    <a:lumMod val="75000"/>
                    <a:lumOff val="25000"/>
                  </a:schemeClr>
                </a:solidFill>
              </a:rPr>
              <a:t> "</a:t>
            </a:r>
            <a:r>
              <a:rPr lang="en-US" i="1" dirty="0" err="1">
                <a:solidFill>
                  <a:schemeClr val="tx1">
                    <a:lumMod val="75000"/>
                    <a:lumOff val="25000"/>
                  </a:schemeClr>
                </a:solidFill>
              </a:rPr>
              <a:t>descomponer</a:t>
            </a:r>
            <a:r>
              <a:rPr lang="en-US" i="1" dirty="0">
                <a:solidFill>
                  <a:schemeClr val="tx1">
                    <a:lumMod val="75000"/>
                    <a:lumOff val="25000"/>
                  </a:schemeClr>
                </a:solidFill>
              </a:rPr>
              <a:t>" </a:t>
            </a:r>
            <a:r>
              <a:rPr lang="en-US" i="1" dirty="0" err="1">
                <a:solidFill>
                  <a:schemeClr val="tx1">
                    <a:lumMod val="75000"/>
                    <a:lumOff val="25000"/>
                  </a:schemeClr>
                </a:solidFill>
              </a:rPr>
              <a:t>problemas</a:t>
            </a:r>
            <a:r>
              <a:rPr lang="en-US" i="1" dirty="0">
                <a:solidFill>
                  <a:schemeClr val="tx1">
                    <a:lumMod val="75000"/>
                    <a:lumOff val="25000"/>
                  </a:schemeClr>
                </a:solidFill>
              </a:rPr>
              <a:t> </a:t>
            </a:r>
            <a:r>
              <a:rPr lang="en-US" i="1" dirty="0" err="1">
                <a:solidFill>
                  <a:schemeClr val="tx1">
                    <a:lumMod val="75000"/>
                    <a:lumOff val="25000"/>
                  </a:schemeClr>
                </a:solidFill>
              </a:rPr>
              <a:t>en</a:t>
            </a:r>
            <a:r>
              <a:rPr lang="en-US" i="1" dirty="0">
                <a:solidFill>
                  <a:schemeClr val="tx1">
                    <a:lumMod val="75000"/>
                    <a:lumOff val="25000"/>
                  </a:schemeClr>
                </a:solidFill>
              </a:rPr>
              <a:t> </a:t>
            </a:r>
            <a:r>
              <a:rPr lang="en-US" i="1" dirty="0" err="1">
                <a:solidFill>
                  <a:schemeClr val="tx1">
                    <a:lumMod val="75000"/>
                    <a:lumOff val="25000"/>
                  </a:schemeClr>
                </a:solidFill>
              </a:rPr>
              <a:t>subproblemas</a:t>
            </a:r>
            <a:r>
              <a:rPr lang="en-US" i="1" dirty="0">
                <a:solidFill>
                  <a:schemeClr val="tx1">
                    <a:lumMod val="75000"/>
                    <a:lumOff val="25000"/>
                  </a:schemeClr>
                </a:solidFill>
              </a:rPr>
              <a:t> para </a:t>
            </a:r>
            <a:r>
              <a:rPr lang="en-US" i="1" dirty="0" err="1">
                <a:solidFill>
                  <a:schemeClr val="tx1">
                    <a:lumMod val="75000"/>
                    <a:lumOff val="25000"/>
                  </a:schemeClr>
                </a:solidFill>
              </a:rPr>
              <a:t>facilitar</a:t>
            </a:r>
            <a:r>
              <a:rPr lang="en-US" i="1" dirty="0">
                <a:solidFill>
                  <a:schemeClr val="tx1">
                    <a:lumMod val="75000"/>
                    <a:lumOff val="25000"/>
                  </a:schemeClr>
                </a:solidFill>
              </a:rPr>
              <a:t> la </a:t>
            </a:r>
            <a:r>
              <a:rPr lang="en-US" i="1" dirty="0" err="1">
                <a:solidFill>
                  <a:schemeClr val="tx1">
                    <a:lumMod val="75000"/>
                    <a:lumOff val="25000"/>
                  </a:schemeClr>
                </a:solidFill>
              </a:rPr>
              <a:t>resolución</a:t>
            </a:r>
            <a:r>
              <a:rPr lang="en-US" i="1" dirty="0">
                <a:solidFill>
                  <a:schemeClr val="tx1">
                    <a:lumMod val="75000"/>
                    <a:lumOff val="25000"/>
                  </a:schemeClr>
                </a:solidFill>
              </a:rPr>
              <a:t>, </a:t>
            </a:r>
            <a:r>
              <a:rPr lang="en-US" i="1" dirty="0" err="1">
                <a:solidFill>
                  <a:schemeClr val="tx1">
                    <a:lumMod val="75000"/>
                    <a:lumOff val="25000"/>
                  </a:schemeClr>
                </a:solidFill>
              </a:rPr>
              <a:t>creando</a:t>
            </a:r>
            <a:r>
              <a:rPr lang="en-US" i="1" dirty="0">
                <a:solidFill>
                  <a:schemeClr val="tx1">
                    <a:lumMod val="75000"/>
                    <a:lumOff val="25000"/>
                  </a:schemeClr>
                </a:solidFill>
              </a:rPr>
              <a:t> </a:t>
            </a:r>
            <a:r>
              <a:rPr lang="en-US" i="1" dirty="0" err="1">
                <a:solidFill>
                  <a:schemeClr val="tx1">
                    <a:lumMod val="75000"/>
                    <a:lumOff val="25000"/>
                  </a:schemeClr>
                </a:solidFill>
              </a:rPr>
              <a:t>artefactos</a:t>
            </a:r>
            <a:r>
              <a:rPr lang="en-US" i="1" dirty="0">
                <a:solidFill>
                  <a:schemeClr val="tx1">
                    <a:lumMod val="75000"/>
                    <a:lumOff val="25000"/>
                  </a:schemeClr>
                </a:solidFill>
              </a:rPr>
              <a:t> </a:t>
            </a:r>
            <a:r>
              <a:rPr lang="en-US" i="1" dirty="0" err="1">
                <a:solidFill>
                  <a:schemeClr val="tx1">
                    <a:lumMod val="75000"/>
                    <a:lumOff val="25000"/>
                  </a:schemeClr>
                </a:solidFill>
              </a:rPr>
              <a:t>computacionales</a:t>
            </a:r>
            <a:r>
              <a:rPr lang="en-US" i="1" dirty="0">
                <a:solidFill>
                  <a:schemeClr val="tx1">
                    <a:lumMod val="75000"/>
                    <a:lumOff val="25000"/>
                  </a:schemeClr>
                </a:solidFill>
              </a:rPr>
              <a:t> (</a:t>
            </a:r>
            <a:r>
              <a:rPr lang="en-US" i="1" dirty="0" err="1">
                <a:solidFill>
                  <a:schemeClr val="tx1">
                    <a:lumMod val="75000"/>
                    <a:lumOff val="25000"/>
                  </a:schemeClr>
                </a:solidFill>
              </a:rPr>
              <a:t>generalmente</a:t>
            </a:r>
            <a:r>
              <a:rPr lang="en-US" i="1" dirty="0">
                <a:solidFill>
                  <a:schemeClr val="tx1">
                    <a:lumMod val="75000"/>
                    <a:lumOff val="25000"/>
                  </a:schemeClr>
                </a:solidFill>
              </a:rPr>
              <a:t> a </a:t>
            </a:r>
            <a:r>
              <a:rPr lang="en-US" i="1" dirty="0" err="1">
                <a:solidFill>
                  <a:schemeClr val="tx1">
                    <a:lumMod val="75000"/>
                    <a:lumOff val="25000"/>
                  </a:schemeClr>
                </a:solidFill>
              </a:rPr>
              <a:t>través</a:t>
            </a:r>
            <a:r>
              <a:rPr lang="en-US" i="1" dirty="0">
                <a:solidFill>
                  <a:schemeClr val="tx1">
                    <a:lumMod val="75000"/>
                    <a:lumOff val="25000"/>
                  </a:schemeClr>
                </a:solidFill>
              </a:rPr>
              <a:t> de </a:t>
            </a:r>
            <a:r>
              <a:rPr lang="en-US" i="1" dirty="0" err="1">
                <a:solidFill>
                  <a:schemeClr val="tx1">
                    <a:lumMod val="75000"/>
                    <a:lumOff val="25000"/>
                  </a:schemeClr>
                </a:solidFill>
              </a:rPr>
              <a:t>codificación</a:t>
            </a:r>
            <a:r>
              <a:rPr lang="en-US" i="1" dirty="0">
                <a:solidFill>
                  <a:schemeClr val="tx1">
                    <a:lumMod val="75000"/>
                    <a:lumOff val="25000"/>
                  </a:schemeClr>
                </a:solidFill>
              </a:rPr>
              <a:t>); </a:t>
            </a:r>
            <a:r>
              <a:rPr lang="en-US" i="1" dirty="0" err="1">
                <a:solidFill>
                  <a:schemeClr val="tx1">
                    <a:lumMod val="75000"/>
                    <a:lumOff val="25000"/>
                  </a:schemeClr>
                </a:solidFill>
              </a:rPr>
              <a:t>reutilizando</a:t>
            </a:r>
            <a:r>
              <a:rPr lang="en-US" i="1" dirty="0">
                <a:solidFill>
                  <a:schemeClr val="tx1">
                    <a:lumMod val="75000"/>
                    <a:lumOff val="25000"/>
                  </a:schemeClr>
                </a:solidFill>
              </a:rPr>
              <a:t> </a:t>
            </a:r>
            <a:r>
              <a:rPr lang="en-US" i="1" dirty="0" err="1">
                <a:solidFill>
                  <a:schemeClr val="tx1">
                    <a:lumMod val="75000"/>
                    <a:lumOff val="25000"/>
                  </a:schemeClr>
                </a:solidFill>
              </a:rPr>
              <a:t>soluciones</a:t>
            </a:r>
            <a:r>
              <a:rPr lang="en-US" i="1" dirty="0">
                <a:solidFill>
                  <a:schemeClr val="tx1">
                    <a:lumMod val="75000"/>
                    <a:lumOff val="25000"/>
                  </a:schemeClr>
                </a:solidFill>
              </a:rPr>
              <a:t>, </a:t>
            </a:r>
            <a:r>
              <a:rPr lang="en-US" i="1" dirty="0" err="1">
                <a:solidFill>
                  <a:schemeClr val="tx1">
                    <a:lumMod val="75000"/>
                    <a:lumOff val="25000"/>
                  </a:schemeClr>
                </a:solidFill>
              </a:rPr>
              <a:t>probando</a:t>
            </a:r>
            <a:r>
              <a:rPr lang="en-US" i="1" dirty="0">
                <a:solidFill>
                  <a:schemeClr val="tx1">
                    <a:lumMod val="75000"/>
                    <a:lumOff val="25000"/>
                  </a:schemeClr>
                </a:solidFill>
              </a:rPr>
              <a:t> y </a:t>
            </a:r>
            <a:r>
              <a:rPr lang="en-US" i="1" dirty="0" err="1">
                <a:solidFill>
                  <a:schemeClr val="tx1">
                    <a:lumMod val="75000"/>
                    <a:lumOff val="25000"/>
                  </a:schemeClr>
                </a:solidFill>
              </a:rPr>
              <a:t>depurando</a:t>
            </a:r>
            <a:r>
              <a:rPr lang="en-US" i="1" dirty="0">
                <a:solidFill>
                  <a:schemeClr val="tx1">
                    <a:lumMod val="75000"/>
                    <a:lumOff val="25000"/>
                  </a:schemeClr>
                </a:solidFill>
              </a:rPr>
              <a:t>; </a:t>
            </a:r>
            <a:r>
              <a:rPr lang="en-US" i="1" dirty="0" err="1">
                <a:solidFill>
                  <a:schemeClr val="tx1">
                    <a:lumMod val="75000"/>
                    <a:lumOff val="25000"/>
                  </a:schemeClr>
                </a:solidFill>
              </a:rPr>
              <a:t>refinamiento</a:t>
            </a:r>
            <a:r>
              <a:rPr lang="en-US" i="1" dirty="0">
                <a:solidFill>
                  <a:schemeClr val="tx1">
                    <a:lumMod val="75000"/>
                    <a:lumOff val="25000"/>
                  </a:schemeClr>
                </a:solidFill>
              </a:rPr>
              <a:t> </a:t>
            </a:r>
            <a:r>
              <a:rPr lang="en-US" i="1" dirty="0" err="1">
                <a:solidFill>
                  <a:schemeClr val="tx1">
                    <a:lumMod val="75000"/>
                    <a:lumOff val="25000"/>
                  </a:schemeClr>
                </a:solidFill>
              </a:rPr>
              <a:t>iterativo</a:t>
            </a:r>
            <a:r>
              <a:rPr lang="en-US" i="1" dirty="0">
                <a:solidFill>
                  <a:schemeClr val="tx1">
                    <a:lumMod val="75000"/>
                    <a:lumOff val="25000"/>
                  </a:schemeClr>
                </a:solidFill>
              </a:rPr>
              <a:t>.</a:t>
            </a:r>
            <a:endParaRPr lang="en-US" dirty="0">
              <a:solidFill>
                <a:schemeClr val="tx1">
                  <a:lumMod val="75000"/>
                  <a:lumOff val="25000"/>
                </a:schemeClr>
              </a:solidFill>
            </a:endParaRPr>
          </a:p>
          <a:p>
            <a:pPr defTabSz="342900">
              <a:lnSpc>
                <a:spcPct val="110000"/>
              </a:lnSpc>
              <a:spcBef>
                <a:spcPts val="750"/>
              </a:spcBef>
              <a:buClr>
                <a:srgbClr val="D6D64D"/>
              </a:buClr>
              <a:buFont typeface="Wingdings 3" charset="2"/>
              <a:buChar char=""/>
            </a:pPr>
            <a:r>
              <a:rPr lang="en-US" i="1" dirty="0">
                <a:solidFill>
                  <a:schemeClr val="tx1">
                    <a:lumMod val="75000"/>
                    <a:lumOff val="25000"/>
                  </a:schemeClr>
                </a:solidFill>
              </a:rPr>
              <a:t>Y </a:t>
            </a:r>
            <a:r>
              <a:rPr lang="en-US" i="1" dirty="0" err="1">
                <a:solidFill>
                  <a:schemeClr val="tx1">
                    <a:lumMod val="75000"/>
                    <a:lumOff val="25000"/>
                  </a:schemeClr>
                </a:solidFill>
              </a:rPr>
              <a:t>sí</a:t>
            </a:r>
            <a:r>
              <a:rPr lang="en-US" i="1" dirty="0">
                <a:solidFill>
                  <a:schemeClr val="tx1">
                    <a:lumMod val="75000"/>
                    <a:lumOff val="25000"/>
                  </a:schemeClr>
                </a:solidFill>
              </a:rPr>
              <a:t>, </a:t>
            </a:r>
            <a:r>
              <a:rPr lang="en-US" i="1" dirty="0" err="1">
                <a:solidFill>
                  <a:schemeClr val="tx1">
                    <a:lumMod val="75000"/>
                    <a:lumOff val="25000"/>
                  </a:schemeClr>
                </a:solidFill>
              </a:rPr>
              <a:t>también</a:t>
            </a:r>
            <a:r>
              <a:rPr lang="en-US" i="1" dirty="0">
                <a:solidFill>
                  <a:schemeClr val="tx1">
                    <a:lumMod val="75000"/>
                    <a:lumOff val="25000"/>
                  </a:schemeClr>
                </a:solidFill>
              </a:rPr>
              <a:t> </a:t>
            </a:r>
            <a:r>
              <a:rPr lang="en-US" i="1" dirty="0" err="1">
                <a:solidFill>
                  <a:schemeClr val="tx1">
                    <a:lumMod val="75000"/>
                    <a:lumOff val="25000"/>
                  </a:schemeClr>
                </a:solidFill>
              </a:rPr>
              <a:t>implica</a:t>
            </a:r>
            <a:r>
              <a:rPr lang="en-US" i="1" dirty="0">
                <a:solidFill>
                  <a:schemeClr val="tx1">
                    <a:lumMod val="75000"/>
                    <a:lumOff val="25000"/>
                  </a:schemeClr>
                </a:solidFill>
              </a:rPr>
              <a:t> </a:t>
            </a:r>
            <a:r>
              <a:rPr lang="en-US" i="1" dirty="0" err="1">
                <a:solidFill>
                  <a:schemeClr val="tx1">
                    <a:lumMod val="75000"/>
                    <a:lumOff val="25000"/>
                  </a:schemeClr>
                </a:solidFill>
              </a:rPr>
              <a:t>colaboración</a:t>
            </a:r>
            <a:r>
              <a:rPr lang="en-US" i="1" dirty="0">
                <a:solidFill>
                  <a:schemeClr val="tx1">
                    <a:lumMod val="75000"/>
                    <a:lumOff val="25000"/>
                  </a:schemeClr>
                </a:solidFill>
              </a:rPr>
              <a:t> y </a:t>
            </a:r>
            <a:r>
              <a:rPr lang="en-US" i="1" dirty="0" err="1">
                <a:solidFill>
                  <a:schemeClr val="tx1">
                    <a:lumMod val="75000"/>
                    <a:lumOff val="25000"/>
                  </a:schemeClr>
                </a:solidFill>
              </a:rPr>
              <a:t>creatividad</a:t>
            </a:r>
            <a:r>
              <a:rPr lang="en-US" i="1" dirty="0">
                <a:solidFill>
                  <a:schemeClr val="tx1">
                    <a:lumMod val="75000"/>
                    <a:lumOff val="25000"/>
                  </a:schemeClr>
                </a:solidFill>
              </a:rPr>
              <a:t>! Y </a:t>
            </a:r>
            <a:r>
              <a:rPr lang="en-US" i="1" dirty="0" err="1">
                <a:solidFill>
                  <a:schemeClr val="tx1">
                    <a:lumMod val="75000"/>
                    <a:lumOff val="25000"/>
                  </a:schemeClr>
                </a:solidFill>
              </a:rPr>
              <a:t>además</a:t>
            </a:r>
            <a:r>
              <a:rPr lang="en-US" i="1" dirty="0">
                <a:solidFill>
                  <a:schemeClr val="tx1">
                    <a:lumMod val="75000"/>
                    <a:lumOff val="25000"/>
                  </a:schemeClr>
                </a:solidFill>
              </a:rPr>
              <a:t>, no es </a:t>
            </a:r>
            <a:r>
              <a:rPr lang="en-US" i="1" dirty="0" err="1">
                <a:solidFill>
                  <a:schemeClr val="tx1">
                    <a:lumMod val="75000"/>
                    <a:lumOff val="25000"/>
                  </a:schemeClr>
                </a:solidFill>
              </a:rPr>
              <a:t>necesario</a:t>
            </a:r>
            <a:r>
              <a:rPr lang="en-US" i="1" dirty="0">
                <a:solidFill>
                  <a:schemeClr val="tx1">
                    <a:lumMod val="75000"/>
                    <a:lumOff val="25000"/>
                  </a:schemeClr>
                </a:solidFill>
              </a:rPr>
              <a:t> que involucre una </a:t>
            </a:r>
            <a:r>
              <a:rPr lang="en-US" i="1" dirty="0" err="1">
                <a:solidFill>
                  <a:schemeClr val="tx1">
                    <a:lumMod val="75000"/>
                    <a:lumOff val="25000"/>
                  </a:schemeClr>
                </a:solidFill>
              </a:rPr>
              <a:t>computadora</a:t>
            </a:r>
            <a:r>
              <a:rPr lang="en-US" i="1" dirty="0">
                <a:solidFill>
                  <a:schemeClr val="tx1">
                    <a:lumMod val="75000"/>
                    <a:lumOff val="25000"/>
                  </a:schemeClr>
                </a:solidFill>
              </a:rPr>
              <a:t>.</a:t>
            </a:r>
            <a:endParaRPr lang="en-US" dirty="0">
              <a:solidFill>
                <a:schemeClr val="tx1">
                  <a:lumMod val="75000"/>
                  <a:lumOff val="25000"/>
                </a:schemeClr>
              </a:solidFill>
            </a:endParaRPr>
          </a:p>
        </p:txBody>
      </p:sp>
      <p:pic>
        <p:nvPicPr>
          <p:cNvPr id="1026" name="Picture 2" descr="Asterisco Dibujado A Mano Icono, Muestra, Símbolo Bosquejo, Grunge,  Acuarela, Pintura Ilustración del Vector - Ilustración de acuarela,  dibujado: 114763970">
            <a:extLst>
              <a:ext uri="{FF2B5EF4-FFF2-40B4-BE49-F238E27FC236}">
                <a16:creationId xmlns:a16="http://schemas.microsoft.com/office/drawing/2014/main" id="{9B015755-AEA7-4C52-9006-21F88E87B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753" y="725459"/>
            <a:ext cx="771596" cy="82493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70;p71">
            <a:extLst>
              <a:ext uri="{FF2B5EF4-FFF2-40B4-BE49-F238E27FC236}">
                <a16:creationId xmlns:a16="http://schemas.microsoft.com/office/drawing/2014/main" id="{7726418F-FCAF-457B-B5C8-9688C701B299}"/>
              </a:ext>
            </a:extLst>
          </p:cNvPr>
          <p:cNvSpPr/>
          <p:nvPr/>
        </p:nvSpPr>
        <p:spPr>
          <a:xfrm rot="5400000">
            <a:off x="-1982225" y="1982217"/>
            <a:ext cx="6858008" cy="2893558"/>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pic>
        <p:nvPicPr>
          <p:cNvPr id="8" name="Picture 2" descr="Shuchi Grover on Twitter: &quot;#NSFCL16 poster session @NSF Atrium. Enjoyed  presenting our ongoing #cyberlearning project @SRI_Education @cmuhcii… &quot;">
            <a:extLst>
              <a:ext uri="{FF2B5EF4-FFF2-40B4-BE49-F238E27FC236}">
                <a16:creationId xmlns:a16="http://schemas.microsoft.com/office/drawing/2014/main" id="{CD89EC3C-B003-4110-89FE-4DCEC39063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50" r="57601" b="1"/>
          <a:stretch/>
        </p:blipFill>
        <p:spPr bwMode="auto">
          <a:xfrm>
            <a:off x="390036" y="1069491"/>
            <a:ext cx="2129125" cy="536717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oogle Shape;345;p68">
            <a:extLst>
              <a:ext uri="{FF2B5EF4-FFF2-40B4-BE49-F238E27FC236}">
                <a16:creationId xmlns:a16="http://schemas.microsoft.com/office/drawing/2014/main" id="{F1C54034-C604-4317-A037-1566BEB1D90F}"/>
              </a:ext>
            </a:extLst>
          </p:cNvPr>
          <p:cNvCxnSpPr/>
          <p:nvPr/>
        </p:nvCxnSpPr>
        <p:spPr>
          <a:xfrm>
            <a:off x="4042737" y="1470249"/>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385088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F1F7A5A-3B32-4948-8980-F6D85C02A78C}"/>
              </a:ext>
            </a:extLst>
          </p:cNvPr>
          <p:cNvSpPr txBox="1"/>
          <p:nvPr/>
        </p:nvSpPr>
        <p:spPr>
          <a:xfrm>
            <a:off x="445568" y="1427617"/>
            <a:ext cx="6607081" cy="4755148"/>
          </a:xfrm>
          <a:prstGeom prst="rect">
            <a:avLst/>
          </a:prstGeom>
          <a:noFill/>
        </p:spPr>
        <p:txBody>
          <a:bodyPr wrap="square">
            <a:spAutoFit/>
          </a:bodyPr>
          <a:lstStyle/>
          <a:p>
            <a:pPr algn="just">
              <a:spcAft>
                <a:spcPts val="600"/>
              </a:spcAft>
            </a:pPr>
            <a:r>
              <a:rPr lang="es-ES" sz="1350" dirty="0">
                <a:solidFill>
                  <a:srgbClr val="333333"/>
                </a:solidFill>
                <a:latin typeface="Arial" panose="020B0604020202020204" pitchFamily="34" charset="0"/>
                <a:ea typeface="Calibri" panose="020F0502020204030204" pitchFamily="34" charset="0"/>
                <a:cs typeface="Arial" panose="020B0604020202020204" pitchFamily="34" charset="0"/>
              </a:rPr>
              <a:t>Son habilidades que incluyen facultades para operativizar:</a:t>
            </a:r>
          </a:p>
          <a:p>
            <a:pPr marL="214313" indent="-214313" algn="just">
              <a:spcAft>
                <a:spcPts val="600"/>
              </a:spcAft>
              <a:buFont typeface="Arial" panose="020B0604020202020204" pitchFamily="34" charset="0"/>
              <a:buChar char="•"/>
            </a:pPr>
            <a:r>
              <a:rPr lang="es-ES" sz="1350" dirty="0">
                <a:solidFill>
                  <a:srgbClr val="333333"/>
                </a:solidFill>
                <a:latin typeface="Arial" panose="020B0604020202020204" pitchFamily="34" charset="0"/>
                <a:ea typeface="Calibri" panose="020F0502020204030204" pitchFamily="34" charset="0"/>
                <a:cs typeface="Arial" panose="020B0604020202020204" pitchFamily="34" charset="0"/>
              </a:rPr>
              <a:t>la </a:t>
            </a: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lógica (pensamiento lógico),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los algoritmos (algoritmia),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patrones,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abstracción (pensamiento abstracto),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generalización (pensamiento ascendente),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evaluación y automatización. </a:t>
            </a:r>
          </a:p>
          <a:p>
            <a:pPr algn="just">
              <a:spcAft>
                <a:spcPts val="600"/>
              </a:spcAft>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También significa enfoques como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"descomponer" problemas en subproblemas para facilitar la resolución (pensamiento descendente),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creando artefactos computacionales (generalmente a través de codificación);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reutilizando soluciones, probando y depurando (ensayo y error);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refinamiento iterativo (iteración).</a:t>
            </a:r>
            <a:endParaRPr lang="es-ES" sz="1800" dirty="0">
              <a:latin typeface="Arial" panose="020B0604020202020204" pitchFamily="34" charset="0"/>
              <a:ea typeface="Calibri" panose="020F0502020204030204" pitchFamily="34" charset="0"/>
              <a:cs typeface="Arial" panose="020B0604020202020204" pitchFamily="34" charset="0"/>
            </a:endParaRPr>
          </a:p>
          <a:p>
            <a:pPr algn="just">
              <a:spcAft>
                <a:spcPts val="600"/>
              </a:spcAft>
            </a:pPr>
            <a:r>
              <a:rPr lang="es-ES" sz="1350" dirty="0">
                <a:solidFill>
                  <a:srgbClr val="333333"/>
                </a:solidFill>
                <a:latin typeface="Arial" panose="020B0604020202020204" pitchFamily="34" charset="0"/>
                <a:ea typeface="Calibri" panose="020F0502020204030204" pitchFamily="34" charset="0"/>
                <a:cs typeface="Arial" panose="020B0604020202020204" pitchFamily="34" charset="0"/>
              </a:rPr>
              <a:t>Para concluir diciendo que </a:t>
            </a:r>
          </a:p>
          <a:p>
            <a:pPr marL="214313" indent="-214313" algn="just">
              <a:spcAft>
                <a:spcPts val="600"/>
              </a:spcAft>
              <a:buFont typeface="Arial" panose="020B0604020202020204" pitchFamily="34" charset="0"/>
              <a:buChar char="•"/>
            </a:pPr>
            <a:r>
              <a:rPr lang="es-ES" sz="1350" dirty="0">
                <a:solidFill>
                  <a:srgbClr val="333333"/>
                </a:solidFill>
                <a:latin typeface="Arial" panose="020B0604020202020204" pitchFamily="34" charset="0"/>
                <a:ea typeface="Calibri" panose="020F0502020204030204" pitchFamily="34" charset="0"/>
                <a:cs typeface="Arial" panose="020B0604020202020204" pitchFamily="34" charset="0"/>
              </a:rPr>
              <a:t>“</a:t>
            </a: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también implica colaboración (métodos colaborativos) y </a:t>
            </a:r>
          </a:p>
          <a:p>
            <a:pPr marL="214313" indent="-214313" algn="just">
              <a:spcAft>
                <a:spcPts val="600"/>
              </a:spcAft>
              <a:buFont typeface="Arial" panose="020B0604020202020204" pitchFamily="34" charset="0"/>
              <a:buChar char="•"/>
            </a:pPr>
            <a:r>
              <a:rPr lang="es-ES" sz="1350" i="1" dirty="0">
                <a:solidFill>
                  <a:srgbClr val="2D3237"/>
                </a:solidFill>
                <a:latin typeface="Arial" panose="020B0604020202020204" pitchFamily="34" charset="0"/>
                <a:ea typeface="Calibri" panose="020F0502020204030204" pitchFamily="34" charset="0"/>
                <a:cs typeface="Arial" panose="020B0604020202020204" pitchFamily="34" charset="0"/>
              </a:rPr>
              <a:t>creatividad! </a:t>
            </a:r>
            <a:endParaRPr lang="es-ES" sz="1800" dirty="0">
              <a:latin typeface="Arial" panose="020B0604020202020204" pitchFamily="34" charset="0"/>
              <a:ea typeface="Calibri" panose="020F0502020204030204" pitchFamily="34" charset="0"/>
              <a:cs typeface="Arial" panose="020B0604020202020204" pitchFamily="34" charset="0"/>
            </a:endParaRPr>
          </a:p>
          <a:p>
            <a:pPr algn="just">
              <a:spcAft>
                <a:spcPts val="600"/>
              </a:spcAft>
            </a:pPr>
            <a:r>
              <a:rPr lang="es-ES" sz="1200" dirty="0">
                <a:solidFill>
                  <a:srgbClr val="333333"/>
                </a:solidFill>
                <a:latin typeface="Arial" panose="020B0604020202020204" pitchFamily="34" charset="0"/>
                <a:ea typeface="Calibri" panose="020F0502020204030204" pitchFamily="34" charset="0"/>
                <a:cs typeface="Arial" panose="020B0604020202020204" pitchFamily="34" charset="0"/>
              </a:rPr>
              <a:t>Hasta aquí coincidimos en DOCE DE LOS QUINCE ELEMENTOS.</a:t>
            </a:r>
            <a:endParaRPr lang="es-ES" sz="1200" dirty="0">
              <a:latin typeface="Arial" panose="020B0604020202020204" pitchFamily="34" charset="0"/>
              <a:ea typeface="Calibri" panose="020F050202020403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85A87652-8C14-4151-8EBE-EFF057742F2F}"/>
              </a:ext>
            </a:extLst>
          </p:cNvPr>
          <p:cNvSpPr txBox="1"/>
          <p:nvPr/>
        </p:nvSpPr>
        <p:spPr>
          <a:xfrm>
            <a:off x="1509288" y="6237370"/>
            <a:ext cx="6113730" cy="300082"/>
          </a:xfrm>
          <a:prstGeom prst="rect">
            <a:avLst/>
          </a:prstGeom>
          <a:noFill/>
        </p:spPr>
        <p:txBody>
          <a:bodyPr wrap="square">
            <a:spAutoFit/>
          </a:bodyPr>
          <a:lstStyle/>
          <a:p>
            <a:pPr algn="ctr"/>
            <a:r>
              <a:rPr lang="es-ES" sz="1350" i="1" u="sng" dirty="0" err="1">
                <a:solidFill>
                  <a:srgbClr val="7D181E"/>
                </a:solidFill>
                <a:latin typeface="Arial" panose="020B0604020202020204" pitchFamily="34" charset="0"/>
                <a:ea typeface="Calibri" panose="020F0502020204030204" pitchFamily="34" charset="0"/>
                <a:hlinkClick r:id="rId2"/>
              </a:rPr>
              <a:t>The</a:t>
            </a:r>
            <a:r>
              <a:rPr lang="es-ES" sz="1350" i="1" u="sng" dirty="0">
                <a:solidFill>
                  <a:srgbClr val="7D181E"/>
                </a:solidFill>
                <a:latin typeface="Arial" panose="020B0604020202020204" pitchFamily="34" charset="0"/>
                <a:ea typeface="Calibri" panose="020F0502020204030204" pitchFamily="34" charset="0"/>
                <a:hlinkClick r:id="rId2"/>
              </a:rPr>
              <a:t> 5th ‘C’ of 21st Century </a:t>
            </a:r>
            <a:r>
              <a:rPr lang="es-ES" sz="1350" i="1" u="sng" dirty="0" err="1">
                <a:solidFill>
                  <a:srgbClr val="7D181E"/>
                </a:solidFill>
                <a:latin typeface="Arial" panose="020B0604020202020204" pitchFamily="34" charset="0"/>
                <a:ea typeface="Calibri" panose="020F0502020204030204" pitchFamily="34" charset="0"/>
                <a:hlinkClick r:id="rId2"/>
              </a:rPr>
              <a:t>Skills</a:t>
            </a:r>
            <a:r>
              <a:rPr lang="es-ES" sz="1350" i="1" u="sng" dirty="0">
                <a:solidFill>
                  <a:srgbClr val="7D181E"/>
                </a:solidFill>
                <a:latin typeface="Arial" panose="020B0604020202020204" pitchFamily="34" charset="0"/>
                <a:ea typeface="Calibri" panose="020F0502020204030204" pitchFamily="34" charset="0"/>
                <a:hlinkClick r:id="rId2"/>
              </a:rPr>
              <a:t>? Try </a:t>
            </a:r>
            <a:r>
              <a:rPr lang="es-ES" sz="1350" i="1" u="sng" dirty="0" err="1">
                <a:solidFill>
                  <a:srgbClr val="7D181E"/>
                </a:solidFill>
                <a:latin typeface="Arial" panose="020B0604020202020204" pitchFamily="34" charset="0"/>
                <a:ea typeface="Calibri" panose="020F0502020204030204" pitchFamily="34" charset="0"/>
                <a:hlinkClick r:id="rId2"/>
              </a:rPr>
              <a:t>Computational</a:t>
            </a:r>
            <a:r>
              <a:rPr lang="es-ES" sz="1350" i="1" u="sng" dirty="0">
                <a:solidFill>
                  <a:srgbClr val="7D181E"/>
                </a:solidFill>
                <a:latin typeface="Arial" panose="020B0604020202020204" pitchFamily="34" charset="0"/>
                <a:ea typeface="Calibri" panose="020F0502020204030204" pitchFamily="34" charset="0"/>
                <a:hlinkClick r:id="rId2"/>
              </a:rPr>
              <a:t> </a:t>
            </a:r>
            <a:r>
              <a:rPr lang="es-ES" sz="1350" i="1" u="sng" dirty="0" err="1">
                <a:solidFill>
                  <a:srgbClr val="7D181E"/>
                </a:solidFill>
                <a:latin typeface="Arial" panose="020B0604020202020204" pitchFamily="34" charset="0"/>
                <a:ea typeface="Calibri" panose="020F0502020204030204" pitchFamily="34" charset="0"/>
                <a:hlinkClick r:id="rId2"/>
              </a:rPr>
              <a:t>Thinking</a:t>
            </a:r>
            <a:r>
              <a:rPr lang="es-ES" sz="1350" i="1" u="sng" dirty="0">
                <a:solidFill>
                  <a:srgbClr val="7D181E"/>
                </a:solidFill>
                <a:latin typeface="Arial" panose="020B0604020202020204" pitchFamily="34" charset="0"/>
                <a:ea typeface="Calibri" panose="020F0502020204030204" pitchFamily="34" charset="0"/>
                <a:hlinkClick r:id="rId2"/>
              </a:rPr>
              <a:t> (</a:t>
            </a:r>
            <a:r>
              <a:rPr lang="es-ES" sz="1350" i="1" u="sng" dirty="0" err="1">
                <a:solidFill>
                  <a:srgbClr val="7D181E"/>
                </a:solidFill>
                <a:latin typeface="Arial" panose="020B0604020202020204" pitchFamily="34" charset="0"/>
                <a:ea typeface="Calibri" panose="020F0502020204030204" pitchFamily="34" charset="0"/>
                <a:hlinkClick r:id="rId2"/>
              </a:rPr>
              <a:t>Not</a:t>
            </a:r>
            <a:r>
              <a:rPr lang="es-ES" sz="1350" i="1" u="sng" dirty="0">
                <a:solidFill>
                  <a:srgbClr val="7D181E"/>
                </a:solidFill>
                <a:latin typeface="Arial" panose="020B0604020202020204" pitchFamily="34" charset="0"/>
                <a:ea typeface="Calibri" panose="020F0502020204030204" pitchFamily="34" charset="0"/>
                <a:hlinkClick r:id="rId2"/>
              </a:rPr>
              <a:t> </a:t>
            </a:r>
            <a:r>
              <a:rPr lang="es-ES" sz="1350" i="1" u="sng" dirty="0" err="1">
                <a:solidFill>
                  <a:srgbClr val="7D181E"/>
                </a:solidFill>
                <a:latin typeface="Arial" panose="020B0604020202020204" pitchFamily="34" charset="0"/>
                <a:ea typeface="Calibri" panose="020F0502020204030204" pitchFamily="34" charset="0"/>
                <a:hlinkClick r:id="rId2"/>
              </a:rPr>
              <a:t>Coding</a:t>
            </a:r>
            <a:r>
              <a:rPr lang="es-ES" sz="1350" i="1" u="sng" dirty="0">
                <a:solidFill>
                  <a:srgbClr val="7D181E"/>
                </a:solidFill>
                <a:latin typeface="Arial" panose="020B0604020202020204" pitchFamily="34" charset="0"/>
                <a:ea typeface="Calibri" panose="020F0502020204030204" pitchFamily="34" charset="0"/>
                <a:hlinkClick r:id="rId2"/>
              </a:rPr>
              <a:t>)</a:t>
            </a:r>
            <a:endParaRPr lang="es-ES" sz="1050" dirty="0"/>
          </a:p>
        </p:txBody>
      </p:sp>
      <p:pic>
        <p:nvPicPr>
          <p:cNvPr id="8" name="Imagen 7">
            <a:hlinkClick r:id="rId3"/>
            <a:extLst>
              <a:ext uri="{FF2B5EF4-FFF2-40B4-BE49-F238E27FC236}">
                <a16:creationId xmlns:a16="http://schemas.microsoft.com/office/drawing/2014/main" id="{A7DA76BE-3942-40C7-A52A-91E2B1B85F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840730" y="917309"/>
            <a:ext cx="3238500" cy="5110587"/>
          </a:xfrm>
          <a:prstGeom prst="rect">
            <a:avLst/>
          </a:prstGeom>
          <a:noFill/>
          <a:ln>
            <a:noFill/>
          </a:ln>
        </p:spPr>
      </p:pic>
      <p:sp>
        <p:nvSpPr>
          <p:cNvPr id="6" name="Google Shape;344;p68">
            <a:extLst>
              <a:ext uri="{FF2B5EF4-FFF2-40B4-BE49-F238E27FC236}">
                <a16:creationId xmlns:a16="http://schemas.microsoft.com/office/drawing/2014/main" id="{2FA3C0CE-C952-4299-BC3D-A461A89B4ADC}"/>
              </a:ext>
            </a:extLst>
          </p:cNvPr>
          <p:cNvSpPr/>
          <p:nvPr/>
        </p:nvSpPr>
        <p:spPr>
          <a:xfrm>
            <a:off x="129541" y="337456"/>
            <a:ext cx="8884918" cy="6368143"/>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ítulo 1">
            <a:extLst>
              <a:ext uri="{FF2B5EF4-FFF2-40B4-BE49-F238E27FC236}">
                <a16:creationId xmlns:a16="http://schemas.microsoft.com/office/drawing/2014/main" id="{EE8815EA-6662-412E-BDAB-BAF0F1B9C01A}"/>
              </a:ext>
            </a:extLst>
          </p:cNvPr>
          <p:cNvSpPr>
            <a:spLocks noGrp="1"/>
          </p:cNvSpPr>
          <p:nvPr>
            <p:ph type="title"/>
          </p:nvPr>
        </p:nvSpPr>
        <p:spPr>
          <a:xfrm>
            <a:off x="1217165" y="740915"/>
            <a:ext cx="5133819" cy="960668"/>
          </a:xfrm>
        </p:spPr>
        <p:txBody>
          <a:bodyPr spcFirstLastPara="1" vert="horz" wrap="square" lIns="68580" tIns="34290" rIns="68580" bIns="34290" rtlCol="0" anchor="t" anchorCtr="0">
            <a:normAutofit/>
          </a:bodyPr>
          <a:lstStyle/>
          <a:p>
            <a:r>
              <a:rPr lang="en-US" sz="2200" dirty="0" err="1"/>
              <a:t>Precedentes</a:t>
            </a:r>
            <a:r>
              <a:rPr lang="en-US" sz="2200" dirty="0"/>
              <a:t> (1) </a:t>
            </a:r>
            <a:r>
              <a:rPr lang="en-US" sz="2200" dirty="0" err="1"/>
              <a:t>Suchi</a:t>
            </a:r>
            <a:r>
              <a:rPr lang="en-US" sz="2200" dirty="0"/>
              <a:t> Grover</a:t>
            </a:r>
          </a:p>
        </p:txBody>
      </p:sp>
      <p:pic>
        <p:nvPicPr>
          <p:cNvPr id="11" name="Picture 2" descr="Asterisco Dibujado A Mano Icono, Muestra, Símbolo Bosquejo, Grunge,  Acuarela, Pintura Ilustración del Vector - Ilustración de acuarela,  dibujado: 114763970">
            <a:extLst>
              <a:ext uri="{FF2B5EF4-FFF2-40B4-BE49-F238E27FC236}">
                <a16:creationId xmlns:a16="http://schemas.microsoft.com/office/drawing/2014/main" id="{9B015755-AEA7-4C52-9006-21F88E87B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69" y="517236"/>
            <a:ext cx="771596" cy="82493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Google Shape;345;p68">
            <a:extLst>
              <a:ext uri="{FF2B5EF4-FFF2-40B4-BE49-F238E27FC236}">
                <a16:creationId xmlns:a16="http://schemas.microsoft.com/office/drawing/2014/main" id="{F1C54034-C604-4317-A037-1566BEB1D90F}"/>
              </a:ext>
            </a:extLst>
          </p:cNvPr>
          <p:cNvCxnSpPr/>
          <p:nvPr/>
        </p:nvCxnSpPr>
        <p:spPr>
          <a:xfrm>
            <a:off x="1336553" y="1262026"/>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208151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0AF513-2ACA-4E23-AEF5-8E0D334078DE}"/>
              </a:ext>
            </a:extLst>
          </p:cNvPr>
          <p:cNvSpPr>
            <a:spLocks noGrp="1"/>
          </p:cNvSpPr>
          <p:nvPr>
            <p:ph type="title"/>
          </p:nvPr>
        </p:nvSpPr>
        <p:spPr>
          <a:xfrm>
            <a:off x="455295" y="620359"/>
            <a:ext cx="6683765" cy="960668"/>
          </a:xfrm>
        </p:spPr>
        <p:txBody>
          <a:bodyPr/>
          <a:lstStyle/>
          <a:p>
            <a:r>
              <a:rPr lang="en-US" dirty="0" err="1"/>
              <a:t>Precedentes</a:t>
            </a:r>
            <a:r>
              <a:rPr lang="en-US" dirty="0"/>
              <a:t> (2): </a:t>
            </a:r>
            <a:r>
              <a:rPr lang="es-ES" dirty="0" err="1"/>
              <a:t>Wing</a:t>
            </a:r>
            <a:r>
              <a:rPr lang="es-ES" dirty="0"/>
              <a:t>, 2008</a:t>
            </a:r>
          </a:p>
        </p:txBody>
      </p:sp>
      <p:sp>
        <p:nvSpPr>
          <p:cNvPr id="4" name="CuadroTexto 3">
            <a:extLst>
              <a:ext uri="{FF2B5EF4-FFF2-40B4-BE49-F238E27FC236}">
                <a16:creationId xmlns:a16="http://schemas.microsoft.com/office/drawing/2014/main" id="{C10D87D7-76E6-48B4-8A67-74D1C59DD9F2}"/>
              </a:ext>
            </a:extLst>
          </p:cNvPr>
          <p:cNvSpPr txBox="1"/>
          <p:nvPr/>
        </p:nvSpPr>
        <p:spPr>
          <a:xfrm>
            <a:off x="1868980" y="1863928"/>
            <a:ext cx="6810199" cy="3323987"/>
          </a:xfrm>
          <a:prstGeom prst="rect">
            <a:avLst/>
          </a:prstGeom>
          <a:noFill/>
        </p:spPr>
        <p:txBody>
          <a:bodyPr wrap="square">
            <a:spAutoFit/>
          </a:bodyPr>
          <a:lstStyle/>
          <a:p>
            <a:pPr rtl="0">
              <a:spcBef>
                <a:spcPts val="1200"/>
              </a:spcBef>
              <a:spcAft>
                <a:spcPts val="1200"/>
              </a:spcAft>
            </a:pPr>
            <a:r>
              <a:rPr lang="es-ES" sz="1500" dirty="0">
                <a:solidFill>
                  <a:schemeClr val="bg2"/>
                </a:solidFill>
                <a:latin typeface="Arial" panose="020B0604020202020204" pitchFamily="34" charset="0"/>
              </a:rPr>
              <a:t>“A veces vemos incluso estos elementos mezclados en formas de pensamiento computacional más complejo: Mirando hacia el futuro vemos un </a:t>
            </a:r>
            <a:r>
              <a:rPr lang="es-ES" sz="1500" dirty="0">
                <a:solidFill>
                  <a:schemeClr val="bg2"/>
                </a:solidFill>
                <a:highlight>
                  <a:srgbClr val="D6D64D"/>
                </a:highlight>
                <a:latin typeface="Arial" panose="020B0604020202020204" pitchFamily="34" charset="0"/>
              </a:rPr>
              <a:t>pensamiento computacional más profundo, a través de la elección de la abstracción o las abstracciones </a:t>
            </a:r>
            <a:r>
              <a:rPr lang="es-ES" sz="1500" dirty="0">
                <a:solidFill>
                  <a:schemeClr val="bg2"/>
                </a:solidFill>
                <a:latin typeface="Arial" panose="020B0604020202020204" pitchFamily="34" charset="0"/>
              </a:rPr>
              <a:t>más sofisticadas, puede permitir a los científicos e ingenieros </a:t>
            </a:r>
            <a:r>
              <a:rPr lang="es-ES" sz="1500" dirty="0">
                <a:solidFill>
                  <a:schemeClr val="bg2"/>
                </a:solidFill>
                <a:highlight>
                  <a:srgbClr val="D6D64D"/>
                </a:highlight>
                <a:latin typeface="Arial" panose="020B0604020202020204" pitchFamily="34" charset="0"/>
              </a:rPr>
              <a:t>modelar y analizar sus sistemas en una escala de magnitud mayor </a:t>
            </a:r>
            <a:r>
              <a:rPr lang="es-ES" sz="1500" dirty="0">
                <a:solidFill>
                  <a:schemeClr val="bg2"/>
                </a:solidFill>
                <a:latin typeface="Arial" panose="020B0604020202020204" pitchFamily="34" charset="0"/>
              </a:rPr>
              <a:t>de la que pueden manejar hoy en día. Mediante el uso</a:t>
            </a:r>
            <a:r>
              <a:rPr lang="es-ES" sz="1500" dirty="0">
                <a:solidFill>
                  <a:schemeClr val="bg2"/>
                </a:solidFill>
                <a:highlight>
                  <a:srgbClr val="D6D64D"/>
                </a:highlight>
                <a:latin typeface="Arial" panose="020B0604020202020204" pitchFamily="34" charset="0"/>
              </a:rPr>
              <a:t> de capas de abstracción</a:t>
            </a:r>
            <a:r>
              <a:rPr lang="es-ES" sz="1500" dirty="0">
                <a:solidFill>
                  <a:schemeClr val="bg2"/>
                </a:solidFill>
                <a:latin typeface="Arial" panose="020B0604020202020204" pitchFamily="34" charset="0"/>
              </a:rPr>
              <a:t>, por ejemplo la </a:t>
            </a:r>
            <a:r>
              <a:rPr lang="es-ES" sz="1500" dirty="0">
                <a:solidFill>
                  <a:schemeClr val="bg2"/>
                </a:solidFill>
                <a:highlight>
                  <a:srgbClr val="D6D64D"/>
                </a:highlight>
                <a:latin typeface="Arial" panose="020B0604020202020204" pitchFamily="34" charset="0"/>
              </a:rPr>
              <a:t>descomposición jerárquica</a:t>
            </a:r>
            <a:r>
              <a:rPr lang="es-ES" sz="1500" dirty="0">
                <a:solidFill>
                  <a:schemeClr val="bg2"/>
                </a:solidFill>
                <a:latin typeface="Arial" panose="020B0604020202020204" pitchFamily="34" charset="0"/>
              </a:rPr>
              <a:t>, esperamos con ansias cuanto antes: modelar sistemas en escalas de tiempo múltiples y en múltiples resoluciones de 3D; modelar </a:t>
            </a:r>
            <a:r>
              <a:rPr lang="es-ES" sz="1500" dirty="0">
                <a:solidFill>
                  <a:schemeClr val="bg2"/>
                </a:solidFill>
                <a:highlight>
                  <a:srgbClr val="D6D64D"/>
                </a:highlight>
                <a:latin typeface="Arial" panose="020B0604020202020204" pitchFamily="34" charset="0"/>
              </a:rPr>
              <a:t>las interacciones </a:t>
            </a:r>
            <a:r>
              <a:rPr lang="es-ES" sz="1500" dirty="0">
                <a:solidFill>
                  <a:schemeClr val="bg2"/>
                </a:solidFill>
                <a:latin typeface="Arial" panose="020B0604020202020204" pitchFamily="34" charset="0"/>
              </a:rPr>
              <a:t>de muchos de estos sistemas complejos, para identificar condiciones que fortalecen los puntos y el comportamiento emergente; </a:t>
            </a:r>
            <a:r>
              <a:rPr lang="es-ES" sz="1500" dirty="0">
                <a:solidFill>
                  <a:schemeClr val="bg2"/>
                </a:solidFill>
                <a:highlight>
                  <a:srgbClr val="D6D64D"/>
                </a:highlight>
                <a:latin typeface="Arial" panose="020B0604020202020204" pitchFamily="34" charset="0"/>
              </a:rPr>
              <a:t>aumentar el número de parámetros </a:t>
            </a:r>
            <a:r>
              <a:rPr lang="es-ES" sz="1500" dirty="0">
                <a:solidFill>
                  <a:schemeClr val="bg2"/>
                </a:solidFill>
                <a:latin typeface="Arial" panose="020B0604020202020204" pitchFamily="34" charset="0"/>
              </a:rPr>
              <a:t>y conjuntos de condiciones iniciales en estos modelos; </a:t>
            </a:r>
            <a:r>
              <a:rPr lang="es-ES" sz="1500" dirty="0">
                <a:solidFill>
                  <a:schemeClr val="bg2"/>
                </a:solidFill>
                <a:highlight>
                  <a:srgbClr val="D6D64D"/>
                </a:highlight>
                <a:latin typeface="Arial" panose="020B0604020202020204" pitchFamily="34" charset="0"/>
              </a:rPr>
              <a:t>jugar estos modelos hacia atrás y hacia adelante </a:t>
            </a:r>
            <a:r>
              <a:rPr lang="es-ES" sz="1500" dirty="0">
                <a:solidFill>
                  <a:schemeClr val="bg2"/>
                </a:solidFill>
                <a:latin typeface="Arial" panose="020B0604020202020204" pitchFamily="34" charset="0"/>
              </a:rPr>
              <a:t>en el tiempo; y </a:t>
            </a:r>
            <a:r>
              <a:rPr lang="es-ES" sz="1500" dirty="0">
                <a:solidFill>
                  <a:schemeClr val="bg2"/>
                </a:solidFill>
                <a:highlight>
                  <a:srgbClr val="D6D64D"/>
                </a:highlight>
                <a:latin typeface="Arial" panose="020B0604020202020204" pitchFamily="34" charset="0"/>
              </a:rPr>
              <a:t>validar estos modelos confrontando con datos reales.”</a:t>
            </a:r>
          </a:p>
        </p:txBody>
      </p:sp>
      <p:sp>
        <p:nvSpPr>
          <p:cNvPr id="6" name="CuadroTexto 5">
            <a:extLst>
              <a:ext uri="{FF2B5EF4-FFF2-40B4-BE49-F238E27FC236}">
                <a16:creationId xmlns:a16="http://schemas.microsoft.com/office/drawing/2014/main" id="{5A217887-E6D8-4BF8-A03E-8387A336F153}"/>
              </a:ext>
            </a:extLst>
          </p:cNvPr>
          <p:cNvSpPr txBox="1"/>
          <p:nvPr/>
        </p:nvSpPr>
        <p:spPr>
          <a:xfrm>
            <a:off x="1805828" y="5244340"/>
            <a:ext cx="7338172" cy="253916"/>
          </a:xfrm>
          <a:prstGeom prst="rect">
            <a:avLst/>
          </a:prstGeom>
          <a:noFill/>
        </p:spPr>
        <p:txBody>
          <a:bodyPr wrap="square">
            <a:spAutoFit/>
          </a:bodyPr>
          <a:lstStyle/>
          <a:p>
            <a:r>
              <a:rPr lang="es-ES" sz="1050">
                <a:hlinkClick r:id="rId2"/>
              </a:rPr>
              <a:t>https://publicaciones.flacso.edu.uy/index.php/edutic/article/view/10/11</a:t>
            </a:r>
            <a:r>
              <a:rPr lang="es-ES" sz="1050"/>
              <a:t> Pág. 15</a:t>
            </a:r>
            <a:endParaRPr lang="es-ES" sz="1050" dirty="0"/>
          </a:p>
        </p:txBody>
      </p:sp>
      <p:pic>
        <p:nvPicPr>
          <p:cNvPr id="7170" name="Picture 2">
            <a:extLst>
              <a:ext uri="{FF2B5EF4-FFF2-40B4-BE49-F238E27FC236}">
                <a16:creationId xmlns:a16="http://schemas.microsoft.com/office/drawing/2014/main" id="{6C81593E-5B7B-450F-B76D-CF0DAD9C6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72" y="1729868"/>
            <a:ext cx="1523008" cy="137763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344;p68">
            <a:extLst>
              <a:ext uri="{FF2B5EF4-FFF2-40B4-BE49-F238E27FC236}">
                <a16:creationId xmlns:a16="http://schemas.microsoft.com/office/drawing/2014/main" id="{92E95DFD-0A03-4D84-9C4F-B562CA14DFA5}"/>
              </a:ext>
            </a:extLst>
          </p:cNvPr>
          <p:cNvSpPr/>
          <p:nvPr/>
        </p:nvSpPr>
        <p:spPr>
          <a:xfrm>
            <a:off x="174171" y="337457"/>
            <a:ext cx="8658593" cy="61722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345;p68">
            <a:extLst>
              <a:ext uri="{FF2B5EF4-FFF2-40B4-BE49-F238E27FC236}">
                <a16:creationId xmlns:a16="http://schemas.microsoft.com/office/drawing/2014/main" id="{EF997F9B-A499-41FD-92AF-E0B336DDD075}"/>
              </a:ext>
            </a:extLst>
          </p:cNvPr>
          <p:cNvCxnSpPr/>
          <p:nvPr/>
        </p:nvCxnSpPr>
        <p:spPr>
          <a:xfrm>
            <a:off x="559309" y="1248224"/>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119506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A6004-EE8B-48F7-9058-12324384A986}"/>
              </a:ext>
            </a:extLst>
          </p:cNvPr>
          <p:cNvSpPr>
            <a:spLocks noGrp="1"/>
          </p:cNvSpPr>
          <p:nvPr>
            <p:ph type="title"/>
          </p:nvPr>
        </p:nvSpPr>
        <p:spPr>
          <a:xfrm>
            <a:off x="4315357" y="1567333"/>
            <a:ext cx="3766137" cy="960668"/>
          </a:xfrm>
        </p:spPr>
        <p:txBody>
          <a:bodyPr>
            <a:normAutofit/>
          </a:bodyPr>
          <a:lstStyle/>
          <a:p>
            <a:r>
              <a:rPr lang="es-ES" sz="2200" dirty="0"/>
              <a:t>4.2 Definición por componentes </a:t>
            </a:r>
          </a:p>
        </p:txBody>
      </p:sp>
      <p:sp>
        <p:nvSpPr>
          <p:cNvPr id="3" name="Marcador de contenido 2">
            <a:extLst>
              <a:ext uri="{FF2B5EF4-FFF2-40B4-BE49-F238E27FC236}">
                <a16:creationId xmlns:a16="http://schemas.microsoft.com/office/drawing/2014/main" id="{D7160C8A-055E-4413-B429-9637F39637FD}"/>
              </a:ext>
            </a:extLst>
          </p:cNvPr>
          <p:cNvSpPr>
            <a:spLocks noGrp="1"/>
          </p:cNvSpPr>
          <p:nvPr>
            <p:ph idx="1"/>
          </p:nvPr>
        </p:nvSpPr>
        <p:spPr>
          <a:xfrm>
            <a:off x="4404101" y="2664279"/>
            <a:ext cx="3799814" cy="2833217"/>
          </a:xfrm>
        </p:spPr>
        <p:txBody>
          <a:bodyPr>
            <a:normAutofit/>
          </a:bodyPr>
          <a:lstStyle/>
          <a:p>
            <a:r>
              <a:rPr lang="es-ES" sz="1600" dirty="0"/>
              <a:t>¿Qué cosas hacen los programadores en su trabajo?</a:t>
            </a:r>
          </a:p>
          <a:p>
            <a:r>
              <a:rPr lang="es-ES" sz="1600" dirty="0"/>
              <a:t>Si lo analizamos, ¿qué habilidades encontramos?</a:t>
            </a:r>
          </a:p>
          <a:p>
            <a:r>
              <a:rPr lang="es-ES" sz="1600" dirty="0"/>
              <a:t>¿Qué elementos cognitivos y qué procedimientos o conjuntos de procedimientos podemos encontrar?</a:t>
            </a:r>
          </a:p>
        </p:txBody>
      </p:sp>
      <p:sp>
        <p:nvSpPr>
          <p:cNvPr id="5" name="Google Shape;286;p62">
            <a:extLst>
              <a:ext uri="{FF2B5EF4-FFF2-40B4-BE49-F238E27FC236}">
                <a16:creationId xmlns:a16="http://schemas.microsoft.com/office/drawing/2014/main" id="{829BB826-2E1C-4E73-80BD-CED5248AF5F5}"/>
              </a:ext>
            </a:extLst>
          </p:cNvPr>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7" name="Google Shape;345;p68">
            <a:extLst>
              <a:ext uri="{FF2B5EF4-FFF2-40B4-BE49-F238E27FC236}">
                <a16:creationId xmlns:a16="http://schemas.microsoft.com/office/drawing/2014/main" id="{72FC9843-7D4B-49F8-925D-A63EE9C23EC1}"/>
              </a:ext>
            </a:extLst>
          </p:cNvPr>
          <p:cNvCxnSpPr/>
          <p:nvPr/>
        </p:nvCxnSpPr>
        <p:spPr>
          <a:xfrm>
            <a:off x="4404101" y="2528001"/>
            <a:ext cx="676200" cy="0"/>
          </a:xfrm>
          <a:prstGeom prst="straightConnector1">
            <a:avLst/>
          </a:prstGeom>
          <a:noFill/>
          <a:ln w="76200" cap="flat" cmpd="sng">
            <a:solidFill>
              <a:srgbClr val="93C01F"/>
            </a:solidFill>
            <a:prstDash val="solid"/>
            <a:round/>
            <a:headEnd type="none" w="med" len="med"/>
            <a:tailEnd type="none" w="med" len="med"/>
          </a:ln>
        </p:spPr>
      </p:cxnSp>
      <p:pic>
        <p:nvPicPr>
          <p:cNvPr id="3074" name="Picture 2" descr="File:PHS Robotics 04 (326143857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6470"/>
            <a:ext cx="4259700" cy="3184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202296" y="5497496"/>
            <a:ext cx="4572000" cy="276999"/>
          </a:xfrm>
          <a:prstGeom prst="rect">
            <a:avLst/>
          </a:prstGeom>
        </p:spPr>
        <p:txBody>
          <a:bodyPr>
            <a:spAutoFit/>
          </a:bodyPr>
          <a:lstStyle/>
          <a:p>
            <a:r>
              <a:rPr lang="es-ES" sz="1200" dirty="0">
                <a:solidFill>
                  <a:schemeClr val="bg2"/>
                </a:solidFill>
              </a:rPr>
              <a:t>Fuente de imagen: </a:t>
            </a:r>
            <a:r>
              <a:rPr lang="es-ES" sz="1200" dirty="0" err="1">
                <a:solidFill>
                  <a:schemeClr val="bg2"/>
                </a:solidFill>
                <a:hlinkClick r:id="rId3"/>
              </a:rPr>
              <a:t>Wikimedia</a:t>
            </a:r>
            <a:r>
              <a:rPr lang="es-ES" sz="1200" dirty="0">
                <a:solidFill>
                  <a:schemeClr val="bg2"/>
                </a:solidFill>
                <a:hlinkClick r:id="rId3"/>
              </a:rPr>
              <a:t> </a:t>
            </a:r>
            <a:r>
              <a:rPr lang="es-ES" sz="1200" dirty="0" err="1">
                <a:solidFill>
                  <a:schemeClr val="bg2"/>
                </a:solidFill>
                <a:hlinkClick r:id="rId3"/>
              </a:rPr>
              <a:t>Commons</a:t>
            </a:r>
            <a:endParaRPr lang="es-ES" sz="1200" dirty="0">
              <a:solidFill>
                <a:schemeClr val="bg2"/>
              </a:solidFill>
            </a:endParaRPr>
          </a:p>
        </p:txBody>
      </p:sp>
    </p:spTree>
    <p:extLst>
      <p:ext uri="{BB962C8B-B14F-4D97-AF65-F5344CB8AC3E}">
        <p14:creationId xmlns:p14="http://schemas.microsoft.com/office/powerpoint/2010/main" val="159763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0AC3E11-B1FF-407A-B63C-B5F3C4EC0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7663" y="1998285"/>
            <a:ext cx="3191566" cy="4404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del libro &quot;Mindstorms&quot;">
            <a:extLst>
              <a:ext uri="{FF2B5EF4-FFF2-40B4-BE49-F238E27FC236}">
                <a16:creationId xmlns:a16="http://schemas.microsoft.com/office/drawing/2014/main" id="{D872B597-9DD6-4704-AF89-B0A0B6728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1409"/>
            <a:ext cx="5877663" cy="1759301"/>
          </a:xfrm>
          <a:prstGeom prst="rect">
            <a:avLst/>
          </a:prstGeom>
          <a:noFill/>
          <a:scene3d>
            <a:camera prst="orthographicFront"/>
            <a:lightRig rig="twoPt" dir="t"/>
          </a:scene3d>
          <a:sp3d>
            <a:bevelB w="152400" h="50800" prst="softRound"/>
          </a:sp3d>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58983CD-4287-4F86-9670-B87671239674}"/>
              </a:ext>
            </a:extLst>
          </p:cNvPr>
          <p:cNvSpPr txBox="1"/>
          <p:nvPr/>
        </p:nvSpPr>
        <p:spPr>
          <a:xfrm>
            <a:off x="125707" y="1826266"/>
            <a:ext cx="5568923" cy="3687503"/>
          </a:xfrm>
          <a:prstGeom prst="rect">
            <a:avLst/>
          </a:prstGeom>
          <a:solidFill>
            <a:schemeClr val="bg1"/>
          </a:solidFill>
        </p:spPr>
        <p:txBody>
          <a:bodyPr wrap="square" lIns="360000" tIns="180000" rIns="396000" bIns="180000">
            <a:spAutoFit/>
          </a:bodyPr>
          <a:lstStyle/>
          <a:p>
            <a:pPr marR="0" lvl="0" algn="l" defTabSz="685800" rtl="0" eaLnBrk="1" fontAlgn="auto" latinLnBrk="0" hangingPunct="1">
              <a:lnSpc>
                <a:spcPct val="100000"/>
              </a:lnSpc>
              <a:spcBef>
                <a:spcPts val="0"/>
              </a:spcBef>
              <a:spcAft>
                <a:spcPts val="0"/>
              </a:spcAft>
              <a:buClrTx/>
              <a:buSzTx/>
              <a:buFont typeface="Arial"/>
              <a:buNone/>
              <a:tabLst/>
              <a:defRPr/>
            </a:pPr>
            <a:r>
              <a:rPr kumimoji="0" lang="es-ES" sz="1800" b="0" i="0" u="none" strike="noStrike" kern="1200" cap="none" spc="0" normalizeH="0" baseline="0" noProof="0" dirty="0">
                <a:ln>
                  <a:noFill/>
                </a:ln>
                <a:solidFill>
                  <a:schemeClr val="tx1">
                    <a:lumMod val="75000"/>
                    <a:lumOff val="25000"/>
                  </a:schemeClr>
                </a:solidFill>
                <a:effectLst/>
                <a:uLnTx/>
                <a:uFillTx/>
                <a:latin typeface="+mj-lt"/>
                <a:ea typeface="+mn-ea"/>
                <a:cs typeface="Arial"/>
                <a:sym typeface="Arial"/>
              </a:rPr>
              <a:t>Algunos hablaron del </a:t>
            </a:r>
            <a:r>
              <a:rPr kumimoji="0" lang="es-ES" sz="1800" b="0" i="0" u="none" strike="noStrike" kern="1200" cap="none" spc="0" normalizeH="0" baseline="0" noProof="0" dirty="0">
                <a:ln>
                  <a:noFill/>
                </a:ln>
                <a:solidFill>
                  <a:schemeClr val="tx1">
                    <a:lumMod val="75000"/>
                    <a:lumOff val="25000"/>
                  </a:schemeClr>
                </a:solidFill>
                <a:effectLst/>
                <a:highlight>
                  <a:srgbClr val="D6D64D"/>
                </a:highlight>
                <a:uLnTx/>
                <a:uFillTx/>
                <a:latin typeface="+mj-lt"/>
                <a:ea typeface="+mn-ea"/>
                <a:cs typeface="Arial"/>
                <a:sym typeface="Arial"/>
              </a:rPr>
              <a:t>ordenador como una máquina de enseñanza. </a:t>
            </a:r>
          </a:p>
          <a:p>
            <a:pPr marR="0" lvl="0" algn="l" defTabSz="685800" rtl="0" eaLnBrk="1" fontAlgn="auto" latinLnBrk="0" hangingPunct="1">
              <a:lnSpc>
                <a:spcPct val="100000"/>
              </a:lnSpc>
              <a:spcBef>
                <a:spcPts val="0"/>
              </a:spcBef>
              <a:spcAft>
                <a:spcPts val="0"/>
              </a:spcAft>
              <a:buClrTx/>
              <a:buSzTx/>
              <a:buFont typeface="Arial"/>
              <a:buNone/>
              <a:tabLst/>
              <a:defRPr/>
            </a:pPr>
            <a:r>
              <a:rPr kumimoji="0" lang="es-ES" sz="1800" b="0" i="0" u="none" strike="noStrike" kern="1200" cap="none" spc="0" normalizeH="0" baseline="0" noProof="0" dirty="0">
                <a:ln>
                  <a:noFill/>
                </a:ln>
                <a:solidFill>
                  <a:schemeClr val="tx1">
                    <a:lumMod val="75000"/>
                    <a:lumOff val="25000"/>
                  </a:schemeClr>
                </a:solidFill>
                <a:effectLst/>
                <a:uLnTx/>
                <a:uFillTx/>
                <a:latin typeface="+mj-lt"/>
                <a:ea typeface="+mn-ea"/>
                <a:cs typeface="Arial"/>
                <a:sym typeface="Arial"/>
              </a:rPr>
              <a:t>Este libro también plantea la cuestión de qué se hará con la informática personal, pero de una manera muy diferente. Hablaré de cómo </a:t>
            </a:r>
            <a:r>
              <a:rPr kumimoji="0" lang="es-ES" sz="1800" b="0" i="0" u="none" strike="noStrike" kern="1200" cap="none" spc="0" normalizeH="0" baseline="0" noProof="0" dirty="0">
                <a:ln>
                  <a:noFill/>
                </a:ln>
                <a:solidFill>
                  <a:schemeClr val="tx1">
                    <a:lumMod val="75000"/>
                    <a:lumOff val="25000"/>
                  </a:schemeClr>
                </a:solidFill>
                <a:effectLst/>
                <a:highlight>
                  <a:srgbClr val="D6D64D"/>
                </a:highlight>
                <a:uLnTx/>
                <a:uFillTx/>
                <a:latin typeface="+mj-lt"/>
                <a:ea typeface="+mn-ea"/>
                <a:cs typeface="Arial"/>
                <a:sym typeface="Arial"/>
              </a:rPr>
              <a:t>la computación pueden afectar la forma en que las personas piensan y aprenden. </a:t>
            </a:r>
            <a:r>
              <a:rPr kumimoji="0" lang="es-ES" sz="1800" b="0" i="0" u="none" strike="noStrike" kern="1200" cap="none" spc="0" normalizeH="0" baseline="0" noProof="0" dirty="0">
                <a:ln>
                  <a:noFill/>
                </a:ln>
                <a:solidFill>
                  <a:schemeClr val="tx1">
                    <a:lumMod val="75000"/>
                    <a:lumOff val="25000"/>
                  </a:schemeClr>
                </a:solidFill>
                <a:effectLst/>
                <a:uLnTx/>
                <a:uFillTx/>
                <a:latin typeface="+mj-lt"/>
                <a:ea typeface="+mn-ea"/>
                <a:cs typeface="Arial"/>
                <a:sym typeface="Arial"/>
              </a:rPr>
              <a:t>Empiezo a caracterizar mi perspectiva señalando una distinción entre dos formas en que </a:t>
            </a:r>
            <a:r>
              <a:rPr kumimoji="0" lang="es-ES" sz="1800" b="0" i="0" u="none" strike="noStrike" kern="1200" cap="none" spc="0" normalizeH="0" baseline="0" noProof="0" dirty="0">
                <a:ln>
                  <a:noFill/>
                </a:ln>
                <a:solidFill>
                  <a:schemeClr val="tx1">
                    <a:lumMod val="75000"/>
                    <a:lumOff val="25000"/>
                  </a:schemeClr>
                </a:solidFill>
                <a:effectLst/>
                <a:highlight>
                  <a:srgbClr val="D6D64D"/>
                </a:highlight>
                <a:uLnTx/>
                <a:uFillTx/>
                <a:latin typeface="+mj-lt"/>
                <a:ea typeface="+mn-ea"/>
                <a:cs typeface="Arial"/>
                <a:sym typeface="Arial"/>
              </a:rPr>
              <a:t>los ordenadores pueden mejorar el pensamiento y cambiar los patrones de acceso al conocimiento.</a:t>
            </a:r>
          </a:p>
        </p:txBody>
      </p:sp>
      <p:sp>
        <p:nvSpPr>
          <p:cNvPr id="37" name="CuadroTexto 36">
            <a:extLst>
              <a:ext uri="{FF2B5EF4-FFF2-40B4-BE49-F238E27FC236}">
                <a16:creationId xmlns:a16="http://schemas.microsoft.com/office/drawing/2014/main" id="{F20F7BA7-3449-46F2-B877-A0343089601D}"/>
              </a:ext>
            </a:extLst>
          </p:cNvPr>
          <p:cNvSpPr txBox="1"/>
          <p:nvPr/>
        </p:nvSpPr>
        <p:spPr>
          <a:xfrm>
            <a:off x="494387" y="5617649"/>
            <a:ext cx="4598670" cy="30777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s-ES" b="0" i="0" u="none" strike="noStrike" kern="1200" cap="none" spc="0" normalizeH="0" baseline="0" noProof="0" dirty="0">
                <a:ln>
                  <a:noFill/>
                </a:ln>
                <a:solidFill>
                  <a:schemeClr val="tx1">
                    <a:lumMod val="75000"/>
                    <a:lumOff val="25000"/>
                  </a:schemeClr>
                </a:solidFill>
                <a:effectLst/>
                <a:uLnTx/>
                <a:uFillTx/>
                <a:latin typeface="+mj-lt"/>
                <a:ea typeface="+mn-ea"/>
                <a:cs typeface="Arial"/>
                <a:sym typeface="Arial"/>
              </a:rPr>
              <a:t>De "</a:t>
            </a:r>
            <a:r>
              <a:rPr kumimoji="0" lang="es-ES" b="0" i="0" u="none" strike="noStrike" kern="1200" cap="none" spc="0" normalizeH="0" baseline="0" noProof="0" dirty="0" err="1">
                <a:ln>
                  <a:noFill/>
                </a:ln>
                <a:solidFill>
                  <a:schemeClr val="tx1">
                    <a:lumMod val="75000"/>
                    <a:lumOff val="25000"/>
                  </a:schemeClr>
                </a:solidFill>
                <a:effectLst/>
                <a:uLnTx/>
                <a:uFillTx/>
                <a:latin typeface="+mj-lt"/>
                <a:ea typeface="+mn-ea"/>
                <a:cs typeface="Arial"/>
                <a:sym typeface="Arial"/>
              </a:rPr>
              <a:t>Mindstorms</a:t>
            </a:r>
            <a:r>
              <a:rPr kumimoji="0" lang="es-ES" b="0" i="0" u="none" strike="noStrike" kern="1200" cap="none" spc="0" normalizeH="0" baseline="0" noProof="0" dirty="0">
                <a:ln>
                  <a:noFill/>
                </a:ln>
                <a:solidFill>
                  <a:schemeClr val="tx1">
                    <a:lumMod val="75000"/>
                    <a:lumOff val="25000"/>
                  </a:schemeClr>
                </a:solidFill>
                <a:effectLst/>
                <a:uLnTx/>
                <a:uFillTx/>
                <a:latin typeface="+mj-lt"/>
                <a:ea typeface="+mn-ea"/>
                <a:cs typeface="Arial"/>
                <a:sym typeface="Arial"/>
              </a:rPr>
              <a:t>“, Papert, S. (1981)</a:t>
            </a:r>
          </a:p>
        </p:txBody>
      </p:sp>
      <p:sp>
        <p:nvSpPr>
          <p:cNvPr id="39" name="CuadroTexto 38">
            <a:extLst>
              <a:ext uri="{FF2B5EF4-FFF2-40B4-BE49-F238E27FC236}">
                <a16:creationId xmlns:a16="http://schemas.microsoft.com/office/drawing/2014/main" id="{E869C4A2-8AD6-443B-B4C7-33E6C3A5C55A}"/>
              </a:ext>
            </a:extLst>
          </p:cNvPr>
          <p:cNvSpPr txBox="1"/>
          <p:nvPr/>
        </p:nvSpPr>
        <p:spPr>
          <a:xfrm>
            <a:off x="5877663" y="1065031"/>
            <a:ext cx="3191566" cy="738664"/>
          </a:xfrm>
          <a:prstGeom prst="rect">
            <a:avLst/>
          </a:prstGeom>
          <a:solidFill>
            <a:srgbClr val="93C01F"/>
          </a:solidFill>
          <a:ln>
            <a:solidFill>
              <a:schemeClr val="bg1"/>
            </a:solidFill>
          </a:ln>
          <a:effectLst>
            <a:glow rad="127000">
              <a:schemeClr val="bg1"/>
            </a:glow>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s-ES" b="1" i="0" u="none" strike="noStrike" kern="1200" cap="none" spc="0" normalizeH="0" baseline="0" noProof="0" dirty="0">
                <a:ln>
                  <a:noFill/>
                </a:ln>
                <a:solidFill>
                  <a:srgbClr val="EEEEEE">
                    <a:lumMod val="20000"/>
                    <a:lumOff val="80000"/>
                  </a:srgbClr>
                </a:solidFill>
                <a:effectLst/>
                <a:uLnTx/>
                <a:uFillTx/>
                <a:ea typeface="+mn-ea"/>
                <a:cs typeface="+mn-cs"/>
                <a:sym typeface="Arial"/>
              </a:rPr>
              <a:t>“Mi enfoque central no está en la máquina sino en la mente…” —S. Papert</a:t>
            </a:r>
          </a:p>
        </p:txBody>
      </p:sp>
      <p:sp>
        <p:nvSpPr>
          <p:cNvPr id="2" name="Rectángulo 1"/>
          <p:cNvSpPr/>
          <p:nvPr/>
        </p:nvSpPr>
        <p:spPr>
          <a:xfrm>
            <a:off x="1214147" y="6196734"/>
            <a:ext cx="4572000" cy="276999"/>
          </a:xfrm>
          <a:prstGeom prst="rect">
            <a:avLst/>
          </a:prstGeom>
        </p:spPr>
        <p:txBody>
          <a:bodyPr>
            <a:spAutoFit/>
          </a:bodyPr>
          <a:lstStyle/>
          <a:p>
            <a:pPr algn="r"/>
            <a:r>
              <a:rPr lang="es-ES" sz="1200" dirty="0">
                <a:solidFill>
                  <a:schemeClr val="bg2"/>
                </a:solidFill>
              </a:rPr>
              <a:t>Fuente de imagen: </a:t>
            </a:r>
            <a:r>
              <a:rPr lang="es-ES" sz="1200" dirty="0" err="1">
                <a:solidFill>
                  <a:schemeClr val="bg2"/>
                </a:solidFill>
                <a:hlinkClick r:id="rId4"/>
              </a:rPr>
              <a:t>Wikimedia</a:t>
            </a:r>
            <a:r>
              <a:rPr lang="es-ES" sz="1200" dirty="0">
                <a:solidFill>
                  <a:schemeClr val="bg2"/>
                </a:solidFill>
                <a:hlinkClick r:id="rId4"/>
              </a:rPr>
              <a:t> </a:t>
            </a:r>
            <a:r>
              <a:rPr lang="es-ES" sz="1200" dirty="0" err="1">
                <a:solidFill>
                  <a:schemeClr val="bg2"/>
                </a:solidFill>
                <a:hlinkClick r:id="rId4"/>
              </a:rPr>
              <a:t>Commons</a:t>
            </a:r>
            <a:endParaRPr lang="es-ES" sz="1200" dirty="0">
              <a:solidFill>
                <a:schemeClr val="bg2"/>
              </a:solidFill>
            </a:endParaRPr>
          </a:p>
        </p:txBody>
      </p:sp>
    </p:spTree>
    <p:extLst>
      <p:ext uri="{BB962C8B-B14F-4D97-AF65-F5344CB8AC3E}">
        <p14:creationId xmlns:p14="http://schemas.microsoft.com/office/powerpoint/2010/main" val="9114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1169" y="348861"/>
            <a:ext cx="4090851" cy="587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632419" y="1248679"/>
            <a:ext cx="3356130" cy="961616"/>
          </a:xfrm>
        </p:spPr>
        <p:txBody>
          <a:bodyPr>
            <a:noAutofit/>
          </a:bodyPr>
          <a:lstStyle/>
          <a:p>
            <a:r>
              <a:rPr lang="es-ES" sz="2200" dirty="0"/>
              <a:t>Componentes del pensamiento computacional </a:t>
            </a:r>
          </a:p>
        </p:txBody>
      </p:sp>
      <p:sp>
        <p:nvSpPr>
          <p:cNvPr id="3" name="2 Marcador de contenido"/>
          <p:cNvSpPr>
            <a:spLocks noGrp="1"/>
          </p:cNvSpPr>
          <p:nvPr>
            <p:ph idx="1"/>
          </p:nvPr>
        </p:nvSpPr>
        <p:spPr>
          <a:xfrm>
            <a:off x="632419" y="3257695"/>
            <a:ext cx="3518148" cy="1860180"/>
          </a:xfrm>
        </p:spPr>
        <p:txBody>
          <a:bodyPr>
            <a:normAutofit/>
          </a:bodyPr>
          <a:lstStyle/>
          <a:p>
            <a:pPr marL="0" indent="0"/>
            <a:r>
              <a:rPr lang="es-ES" sz="1800" dirty="0"/>
              <a:t>Necesidad de contar con un corpus curricular y con una relación de habilidades asociadas.</a:t>
            </a:r>
          </a:p>
        </p:txBody>
      </p:sp>
      <p:pic>
        <p:nvPicPr>
          <p:cNvPr id="3075" name="Picture 3" descr="C:\_    actualización normas de RED según Elsevier\cc 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29" y="5702395"/>
            <a:ext cx="873481" cy="30349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44;p68">
            <a:extLst>
              <a:ext uri="{FF2B5EF4-FFF2-40B4-BE49-F238E27FC236}">
                <a16:creationId xmlns:a16="http://schemas.microsoft.com/office/drawing/2014/main" id="{DBD6A75B-1F71-49BF-9B8A-6D9C9DB1797F}"/>
              </a:ext>
            </a:extLst>
          </p:cNvPr>
          <p:cNvSpPr/>
          <p:nvPr/>
        </p:nvSpPr>
        <p:spPr>
          <a:xfrm>
            <a:off x="406950" y="469600"/>
            <a:ext cx="3978750" cy="5940253"/>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345;p68">
            <a:extLst>
              <a:ext uri="{FF2B5EF4-FFF2-40B4-BE49-F238E27FC236}">
                <a16:creationId xmlns:a16="http://schemas.microsoft.com/office/drawing/2014/main" id="{BB8CC762-8CF9-46D7-AEC1-8036D25C1024}"/>
              </a:ext>
            </a:extLst>
          </p:cNvPr>
          <p:cNvCxnSpPr/>
          <p:nvPr/>
        </p:nvCxnSpPr>
        <p:spPr>
          <a:xfrm>
            <a:off x="735615" y="2549772"/>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1030694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6276" y="857250"/>
            <a:ext cx="2264725" cy="514350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02" y="944249"/>
            <a:ext cx="3701598" cy="4969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oogle Shape;345;p68">
            <a:extLst>
              <a:ext uri="{FF2B5EF4-FFF2-40B4-BE49-F238E27FC236}">
                <a16:creationId xmlns:a16="http://schemas.microsoft.com/office/drawing/2014/main" id="{91940B14-8EB5-4CB5-A331-1ED081B4B598}"/>
              </a:ext>
            </a:extLst>
          </p:cNvPr>
          <p:cNvCxnSpPr>
            <a:cxnSpLocks/>
          </p:cNvCxnSpPr>
          <p:nvPr/>
        </p:nvCxnSpPr>
        <p:spPr>
          <a:xfrm>
            <a:off x="4750308" y="279395"/>
            <a:ext cx="0" cy="6132291"/>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2057568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32" y="390165"/>
            <a:ext cx="4346904" cy="590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2249788" y="6425823"/>
            <a:ext cx="2647343" cy="261610"/>
          </a:xfrm>
          <a:prstGeom prst="rect">
            <a:avLst/>
          </a:prstGeom>
        </p:spPr>
        <p:txBody>
          <a:bodyPr wrap="square">
            <a:spAutoFit/>
          </a:bodyPr>
          <a:lstStyle/>
          <a:p>
            <a:pPr algn="r"/>
            <a:r>
              <a:rPr lang="es-ES" sz="1100" dirty="0"/>
              <a:t>Fuente de imagen: </a:t>
            </a:r>
            <a:r>
              <a:rPr lang="es-ES" sz="1100" dirty="0" err="1">
                <a:hlinkClick r:id="rId3"/>
              </a:rPr>
              <a:t>Pixabay</a:t>
            </a:r>
            <a:endParaRPr lang="es-ES" sz="1100" dirty="0"/>
          </a:p>
        </p:txBody>
      </p:sp>
      <p:pic>
        <p:nvPicPr>
          <p:cNvPr id="1026" name="Picture 2" descr="Notas sobre la nueva educación, la nueva docencia y la evaluación  universitaria.: enero 2015">
            <a:extLst>
              <a:ext uri="{FF2B5EF4-FFF2-40B4-BE49-F238E27FC236}">
                <a16:creationId xmlns:a16="http://schemas.microsoft.com/office/drawing/2014/main" id="{1C632F83-8B86-4879-A6A8-2E7D0AA35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436" y="773566"/>
            <a:ext cx="4177380" cy="390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12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3.bp.blogspot.com/-ogAzZXDXRnU/VHZGOmsik1I/AAAAAAAANKA/2KYtsxIn6DM/s1600/pensador%2Brecursi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186" y="728700"/>
            <a:ext cx="1820459" cy="247264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346371" y="878737"/>
            <a:ext cx="4328492" cy="583574"/>
          </a:xfrm>
        </p:spPr>
        <p:txBody>
          <a:bodyPr>
            <a:normAutofit/>
          </a:bodyPr>
          <a:lstStyle/>
          <a:p>
            <a:r>
              <a:rPr lang="es-ES" dirty="0"/>
              <a:t>Recursividad</a:t>
            </a:r>
          </a:p>
        </p:txBody>
      </p:sp>
      <p:sp>
        <p:nvSpPr>
          <p:cNvPr id="3" name="2 Marcador de contenido"/>
          <p:cNvSpPr>
            <a:spLocks noGrp="1"/>
          </p:cNvSpPr>
          <p:nvPr>
            <p:ph idx="1"/>
          </p:nvPr>
        </p:nvSpPr>
        <p:spPr>
          <a:xfrm>
            <a:off x="1331640" y="3429001"/>
            <a:ext cx="6172200" cy="1056764"/>
          </a:xfrm>
        </p:spPr>
        <p:txBody>
          <a:bodyPr>
            <a:normAutofit/>
          </a:bodyPr>
          <a:lstStyle/>
          <a:p>
            <a:pPr marL="0" indent="0">
              <a:buNone/>
            </a:pPr>
            <a:r>
              <a:rPr lang="es-ES" dirty="0" err="1"/>
              <a:t>a</a:t>
            </a:r>
            <a:r>
              <a:rPr lang="es-ES" baseline="30000" dirty="0" err="1"/>
              <a:t>n</a:t>
            </a:r>
            <a:r>
              <a:rPr lang="es-ES" dirty="0"/>
              <a:t> =</a:t>
            </a:r>
            <a:r>
              <a:rPr lang="es-ES" dirty="0" err="1"/>
              <a:t>a.a.a</a:t>
            </a:r>
            <a:r>
              <a:rPr lang="es-ES" dirty="0"/>
              <a:t>…a          </a:t>
            </a:r>
            <a:r>
              <a:rPr lang="es-ES" dirty="0" err="1"/>
              <a:t>ó</a:t>
            </a:r>
            <a:r>
              <a:rPr lang="es-ES" dirty="0"/>
              <a:t>         </a:t>
            </a:r>
            <a:r>
              <a:rPr lang="es-ES" dirty="0" err="1"/>
              <a:t>a</a:t>
            </a:r>
            <a:r>
              <a:rPr lang="es-ES" baseline="30000" dirty="0" err="1"/>
              <a:t>n</a:t>
            </a:r>
            <a:r>
              <a:rPr lang="es-ES" dirty="0"/>
              <a:t> =a.a</a:t>
            </a:r>
            <a:r>
              <a:rPr lang="es-ES" baseline="30000" dirty="0"/>
              <a:t>n-1 </a:t>
            </a:r>
            <a:r>
              <a:rPr lang="es-ES" dirty="0"/>
              <a:t>y a</a:t>
            </a:r>
            <a:r>
              <a:rPr lang="es-ES" baseline="30000" dirty="0"/>
              <a:t>0</a:t>
            </a:r>
            <a:r>
              <a:rPr lang="es-ES" dirty="0"/>
              <a:t> =1</a:t>
            </a:r>
          </a:p>
          <a:p>
            <a:pPr marL="0" indent="0">
              <a:buNone/>
            </a:pPr>
            <a:endParaRPr lang="es-ES" dirty="0"/>
          </a:p>
          <a:p>
            <a:pPr marL="0" indent="0">
              <a:buNone/>
            </a:pPr>
            <a:r>
              <a:rPr lang="es-ES" dirty="0"/>
              <a:t>n!=n.(n-1).(n-2)…3.2.1  </a:t>
            </a:r>
            <a:r>
              <a:rPr lang="es-ES" dirty="0" err="1"/>
              <a:t>ó</a:t>
            </a:r>
            <a:r>
              <a:rPr lang="es-ES" dirty="0"/>
              <a:t>  n!=n.(n-1)!   y   1!=1</a:t>
            </a:r>
          </a:p>
          <a:p>
            <a:pPr marL="0" indent="0">
              <a:buNone/>
            </a:pPr>
            <a:endParaRPr lang="es-ES" sz="1500" dirty="0"/>
          </a:p>
        </p:txBody>
      </p:sp>
      <p:pic>
        <p:nvPicPr>
          <p:cNvPr id="2052" name="Picture 4" descr="http://images-mediawiki-sites.thefullwiki.org/02/4/0/6/22227346363237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5823" y="4485766"/>
            <a:ext cx="1715349" cy="15323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ages-mediawiki-sites.thefullwiki.org/08/3/5/8/52349568505147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186498"/>
            <a:ext cx="2000250" cy="20002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331640" y="1538791"/>
            <a:ext cx="4761342" cy="1685077"/>
          </a:xfrm>
          <a:prstGeom prst="rect">
            <a:avLst/>
          </a:prstGeom>
        </p:spPr>
        <p:txBody>
          <a:bodyPr wrap="square">
            <a:spAutoFit/>
          </a:bodyPr>
          <a:lstStyle/>
          <a:p>
            <a:r>
              <a:rPr lang="es-ES" sz="1800" dirty="0">
                <a:solidFill>
                  <a:schemeClr val="bg2"/>
                </a:solidFill>
                <a:latin typeface="Arial" panose="020B0604020202020204" pitchFamily="34" charset="0"/>
              </a:rPr>
              <a:t>“La facultad de pensar sobre el pensar constituye el atributo crítico que nos distingue de todas las demás especies”.</a:t>
            </a:r>
          </a:p>
          <a:p>
            <a:pPr algn="r"/>
            <a:r>
              <a:rPr lang="es-ES" sz="1050" dirty="0">
                <a:solidFill>
                  <a:schemeClr val="bg2"/>
                </a:solidFill>
                <a:latin typeface="Arial" panose="020B0604020202020204" pitchFamily="34" charset="0"/>
              </a:rPr>
              <a:t>Michael C. </a:t>
            </a:r>
            <a:r>
              <a:rPr lang="es-ES" sz="1050" dirty="0" err="1">
                <a:solidFill>
                  <a:schemeClr val="bg2"/>
                </a:solidFill>
                <a:latin typeface="Arial" panose="020B0604020202020204" pitchFamily="34" charset="0"/>
              </a:rPr>
              <a:t>Corballis</a:t>
            </a:r>
            <a:r>
              <a:rPr lang="es-ES" sz="1050" dirty="0">
                <a:solidFill>
                  <a:schemeClr val="bg2"/>
                </a:solidFill>
                <a:latin typeface="Arial" panose="020B0604020202020204" pitchFamily="34" charset="0"/>
              </a:rPr>
              <a:t> (2007)</a:t>
            </a:r>
          </a:p>
          <a:p>
            <a:endParaRPr lang="es-ES" sz="1050" dirty="0">
              <a:solidFill>
                <a:schemeClr val="bg2"/>
              </a:solidFill>
              <a:latin typeface="Arial" panose="020B0604020202020204" pitchFamily="34" charset="0"/>
            </a:endParaRPr>
          </a:p>
          <a:p>
            <a:r>
              <a:rPr lang="es-ES" sz="1800" dirty="0">
                <a:solidFill>
                  <a:schemeClr val="bg2"/>
                </a:solidFill>
                <a:latin typeface="Arial" panose="020B0604020202020204" pitchFamily="34" charset="0"/>
              </a:rPr>
              <a:t>“Je </a:t>
            </a:r>
            <a:r>
              <a:rPr lang="es-ES" sz="1800" dirty="0" err="1">
                <a:solidFill>
                  <a:schemeClr val="bg2"/>
                </a:solidFill>
                <a:latin typeface="Arial" panose="020B0604020202020204" pitchFamily="34" charset="0"/>
              </a:rPr>
              <a:t>pense</a:t>
            </a:r>
            <a:r>
              <a:rPr lang="es-ES" sz="1800" dirty="0">
                <a:solidFill>
                  <a:schemeClr val="bg2"/>
                </a:solidFill>
                <a:latin typeface="Arial" panose="020B0604020202020204" pitchFamily="34" charset="0"/>
              </a:rPr>
              <a:t>, </a:t>
            </a:r>
            <a:r>
              <a:rPr lang="es-ES" sz="1800" dirty="0" err="1">
                <a:solidFill>
                  <a:schemeClr val="bg2"/>
                </a:solidFill>
                <a:latin typeface="Arial" panose="020B0604020202020204" pitchFamily="34" charset="0"/>
              </a:rPr>
              <a:t>donc</a:t>
            </a:r>
            <a:r>
              <a:rPr lang="es-ES" sz="1800" dirty="0">
                <a:solidFill>
                  <a:schemeClr val="bg2"/>
                </a:solidFill>
                <a:latin typeface="Arial" panose="020B0604020202020204" pitchFamily="34" charset="0"/>
              </a:rPr>
              <a:t> je </a:t>
            </a:r>
            <a:r>
              <a:rPr lang="es-ES" sz="1800" dirty="0" err="1">
                <a:solidFill>
                  <a:schemeClr val="bg2"/>
                </a:solidFill>
                <a:latin typeface="Arial" panose="020B0604020202020204" pitchFamily="34" charset="0"/>
              </a:rPr>
              <a:t>suis</a:t>
            </a:r>
            <a:r>
              <a:rPr lang="es-ES" sz="1800" dirty="0">
                <a:solidFill>
                  <a:schemeClr val="bg2"/>
                </a:solidFill>
                <a:latin typeface="Arial" panose="020B0604020202020204" pitchFamily="34" charset="0"/>
              </a:rPr>
              <a:t>” o “Cogito, ergo sum”</a:t>
            </a:r>
          </a:p>
          <a:p>
            <a:pPr algn="r"/>
            <a:r>
              <a:rPr lang="es-ES" sz="1050" dirty="0">
                <a:solidFill>
                  <a:schemeClr val="bg2"/>
                </a:solidFill>
                <a:latin typeface="Arial" panose="020B0604020202020204" pitchFamily="34" charset="0"/>
              </a:rPr>
              <a:t>René Descartes</a:t>
            </a:r>
          </a:p>
        </p:txBody>
      </p:sp>
      <p:sp>
        <p:nvSpPr>
          <p:cNvPr id="5" name="4 Rectángulo"/>
          <p:cNvSpPr/>
          <p:nvPr/>
        </p:nvSpPr>
        <p:spPr>
          <a:xfrm>
            <a:off x="3356866" y="3421085"/>
            <a:ext cx="1563477" cy="36531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prstClr val="white"/>
              </a:solidFill>
              <a:latin typeface="Arial" panose="020B0604020202020204" pitchFamily="34" charset="0"/>
            </a:endParaRPr>
          </a:p>
        </p:txBody>
      </p:sp>
      <p:sp>
        <p:nvSpPr>
          <p:cNvPr id="10" name="9 Rectángulo"/>
          <p:cNvSpPr/>
          <p:nvPr/>
        </p:nvSpPr>
        <p:spPr>
          <a:xfrm>
            <a:off x="3389716" y="3861665"/>
            <a:ext cx="1770114" cy="36531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prstClr val="white"/>
              </a:solidFill>
              <a:latin typeface="Arial" panose="020B0604020202020204" pitchFamily="34" charset="0"/>
            </a:endParaRPr>
          </a:p>
        </p:txBody>
      </p:sp>
      <p:sp>
        <p:nvSpPr>
          <p:cNvPr id="11" name="10 Rectángulo"/>
          <p:cNvSpPr/>
          <p:nvPr/>
        </p:nvSpPr>
        <p:spPr>
          <a:xfrm>
            <a:off x="1277634" y="4226980"/>
            <a:ext cx="1708189" cy="179116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dirty="0">
              <a:solidFill>
                <a:prstClr val="white"/>
              </a:solidFill>
              <a:latin typeface="Arial" panose="020B0604020202020204" pitchFamily="34" charset="0"/>
            </a:endParaRPr>
          </a:p>
        </p:txBody>
      </p:sp>
      <p:sp>
        <p:nvSpPr>
          <p:cNvPr id="12" name="Google Shape;344;p68">
            <a:extLst>
              <a:ext uri="{FF2B5EF4-FFF2-40B4-BE49-F238E27FC236}">
                <a16:creationId xmlns:a16="http://schemas.microsoft.com/office/drawing/2014/main" id="{42E9EC58-07BE-46DB-8401-A8F116088647}"/>
              </a:ext>
            </a:extLst>
          </p:cNvPr>
          <p:cNvSpPr/>
          <p:nvPr/>
        </p:nvSpPr>
        <p:spPr>
          <a:xfrm>
            <a:off x="315685" y="337457"/>
            <a:ext cx="8512629" cy="62484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71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siqueiresaprenderingenieria.files.wordpress.com/2014/05/800px-newton_iter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018" y="868402"/>
            <a:ext cx="3088569" cy="254034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248671" y="1359441"/>
            <a:ext cx="6172200" cy="421556"/>
          </a:xfrm>
        </p:spPr>
        <p:txBody>
          <a:bodyPr>
            <a:noAutofit/>
          </a:bodyPr>
          <a:lstStyle/>
          <a:p>
            <a:r>
              <a:rPr lang="es-ES" dirty="0"/>
              <a:t>Iteración</a:t>
            </a:r>
          </a:p>
        </p:txBody>
      </p:sp>
      <p:sp>
        <p:nvSpPr>
          <p:cNvPr id="3" name="2 Marcador de contenido"/>
          <p:cNvSpPr>
            <a:spLocks noGrp="1"/>
          </p:cNvSpPr>
          <p:nvPr>
            <p:ph idx="1"/>
          </p:nvPr>
        </p:nvSpPr>
        <p:spPr>
          <a:xfrm>
            <a:off x="1248671" y="2138576"/>
            <a:ext cx="3024336" cy="3231663"/>
          </a:xfrm>
        </p:spPr>
        <p:txBody>
          <a:bodyPr>
            <a:normAutofit/>
          </a:bodyPr>
          <a:lstStyle/>
          <a:p>
            <a:pPr marL="0" indent="0">
              <a:buNone/>
            </a:pPr>
            <a:r>
              <a:rPr lang="es-ES" dirty="0"/>
              <a:t>La constituyen  procedimientos repetitivos</a:t>
            </a:r>
          </a:p>
          <a:p>
            <a:pPr marL="0" indent="0">
              <a:buNone/>
            </a:pPr>
            <a:r>
              <a:rPr lang="es-ES" dirty="0"/>
              <a:t> </a:t>
            </a:r>
          </a:p>
          <a:p>
            <a:pPr marL="0" indent="0">
              <a:buNone/>
            </a:pPr>
            <a:r>
              <a:rPr lang="es-ES" dirty="0"/>
              <a:t>La asociamos a bucles, a instrucciones </a:t>
            </a:r>
            <a:r>
              <a:rPr lang="es-ES" i="1" dirty="0"/>
              <a:t>FOR TO, </a:t>
            </a:r>
            <a:r>
              <a:rPr lang="es-ES" i="1" dirty="0" err="1"/>
              <a:t>while</a:t>
            </a:r>
            <a:r>
              <a:rPr lang="es-ES" i="1" dirty="0"/>
              <a:t>, do-</a:t>
            </a:r>
            <a:r>
              <a:rPr lang="es-ES" i="1" dirty="0" err="1"/>
              <a:t>while</a:t>
            </a:r>
            <a:r>
              <a:rPr lang="es-ES" i="1" dirty="0"/>
              <a:t>, </a:t>
            </a:r>
            <a:r>
              <a:rPr lang="es-ES" i="1" dirty="0" err="1"/>
              <a:t>repeat</a:t>
            </a:r>
            <a:r>
              <a:rPr lang="es-ES" i="1" dirty="0"/>
              <a:t>,</a:t>
            </a:r>
            <a:r>
              <a:rPr lang="es-ES" dirty="0"/>
              <a:t>… y a diagramas de flujo. </a:t>
            </a:r>
          </a:p>
          <a:p>
            <a:pPr marL="0" indent="0">
              <a:buNone/>
            </a:pPr>
            <a:endParaRPr lang="es-ES" dirty="0"/>
          </a:p>
          <a:p>
            <a:pPr marL="0" indent="0">
              <a:buNone/>
            </a:pPr>
            <a:r>
              <a:rPr lang="es-ES" dirty="0"/>
              <a:t>Y en general a la construcción de algoritmos repetitivos. </a:t>
            </a:r>
          </a:p>
        </p:txBody>
      </p:sp>
      <p:sp>
        <p:nvSpPr>
          <p:cNvPr id="7" name="Google Shape;344;p68">
            <a:extLst>
              <a:ext uri="{FF2B5EF4-FFF2-40B4-BE49-F238E27FC236}">
                <a16:creationId xmlns:a16="http://schemas.microsoft.com/office/drawing/2014/main" id="{2CF1AB38-BB4A-4B17-AE08-D0D1EB764350}"/>
              </a:ext>
            </a:extLst>
          </p:cNvPr>
          <p:cNvSpPr/>
          <p:nvPr/>
        </p:nvSpPr>
        <p:spPr>
          <a:xfrm>
            <a:off x="315685" y="337457"/>
            <a:ext cx="8512629" cy="62484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345;p68">
            <a:extLst>
              <a:ext uri="{FF2B5EF4-FFF2-40B4-BE49-F238E27FC236}">
                <a16:creationId xmlns:a16="http://schemas.microsoft.com/office/drawing/2014/main" id="{3CF292A0-0090-493C-B182-64465489F09C}"/>
              </a:ext>
            </a:extLst>
          </p:cNvPr>
          <p:cNvCxnSpPr/>
          <p:nvPr/>
        </p:nvCxnSpPr>
        <p:spPr>
          <a:xfrm>
            <a:off x="1334329" y="1896629"/>
            <a:ext cx="676200" cy="0"/>
          </a:xfrm>
          <a:prstGeom prst="straightConnector1">
            <a:avLst/>
          </a:prstGeom>
          <a:noFill/>
          <a:ln w="76200" cap="flat" cmpd="sng">
            <a:solidFill>
              <a:srgbClr val="93C01F"/>
            </a:solidFill>
            <a:prstDash val="solid"/>
            <a:round/>
            <a:headEnd type="none" w="med" len="med"/>
            <a:tailEnd type="none" w="med" len="med"/>
          </a:ln>
        </p:spPr>
      </p:cxnSp>
      <p:pic>
        <p:nvPicPr>
          <p:cNvPr id="5122" name="Picture 2" descr="Escalera, Escaleras Caracol, Arquitect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934" y="3754407"/>
            <a:ext cx="3288735" cy="21924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975043" y="5727818"/>
            <a:ext cx="3571592" cy="261610"/>
          </a:xfrm>
          <a:prstGeom prst="rect">
            <a:avLst/>
          </a:prstGeom>
        </p:spPr>
        <p:txBody>
          <a:bodyPr wrap="square">
            <a:spAutoFit/>
          </a:bodyPr>
          <a:lstStyle/>
          <a:p>
            <a:pPr marL="0" indent="0" algn="r">
              <a:buNone/>
            </a:pPr>
            <a:r>
              <a:rPr lang="es-ES" sz="1100" dirty="0"/>
              <a:t>Imagen: </a:t>
            </a:r>
            <a:r>
              <a:rPr lang="es-ES" sz="1100" dirty="0" err="1">
                <a:hlinkClick r:id="rId4"/>
              </a:rPr>
              <a:t>Pixabay</a:t>
            </a:r>
            <a:endParaRPr lang="es-ES" sz="1100" dirty="0"/>
          </a:p>
        </p:txBody>
      </p:sp>
    </p:spTree>
    <p:extLst>
      <p:ext uri="{BB962C8B-B14F-4D97-AF65-F5344CB8AC3E}">
        <p14:creationId xmlns:p14="http://schemas.microsoft.com/office/powerpoint/2010/main" val="219414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665687" y="1164561"/>
            <a:ext cx="3766137" cy="960668"/>
          </a:xfrm>
        </p:spPr>
        <p:txBody>
          <a:bodyPr>
            <a:noAutofit/>
          </a:bodyPr>
          <a:lstStyle/>
          <a:p>
            <a:pPr>
              <a:lnSpc>
                <a:spcPct val="90000"/>
              </a:lnSpc>
            </a:pPr>
            <a:r>
              <a:rPr lang="es-ES" sz="2200" dirty="0"/>
              <a:t>Pensamiento lateral  y pensamiento divergente</a:t>
            </a:r>
          </a:p>
        </p:txBody>
      </p:sp>
      <p:sp>
        <p:nvSpPr>
          <p:cNvPr id="3" name="2 Marcador de contenido"/>
          <p:cNvSpPr>
            <a:spLocks noGrp="1"/>
          </p:cNvSpPr>
          <p:nvPr>
            <p:ph idx="1"/>
          </p:nvPr>
        </p:nvSpPr>
        <p:spPr>
          <a:xfrm>
            <a:off x="4665687" y="2457450"/>
            <a:ext cx="3988785" cy="3848100"/>
          </a:xfrm>
        </p:spPr>
        <p:txBody>
          <a:bodyPr>
            <a:noAutofit/>
          </a:bodyPr>
          <a:lstStyle/>
          <a:p>
            <a:pPr>
              <a:lnSpc>
                <a:spcPct val="90000"/>
              </a:lnSpc>
            </a:pPr>
            <a:r>
              <a:rPr lang="es-ES" dirty="0"/>
              <a:t>Es la forma de pensamiento que está en la génesis de  las ideas que no concuerdan con el patrón de pensamiento habitual. </a:t>
            </a:r>
          </a:p>
          <a:p>
            <a:pPr>
              <a:lnSpc>
                <a:spcPct val="90000"/>
              </a:lnSpc>
            </a:pPr>
            <a:r>
              <a:rPr lang="es-ES" dirty="0"/>
              <a:t>La ventaja de este tipo de pensamiento radica </a:t>
            </a:r>
            <a:r>
              <a:rPr lang="es-ES" b="1" dirty="0"/>
              <a:t>en evitar  la inercia </a:t>
            </a:r>
            <a:r>
              <a:rPr lang="es-ES" dirty="0"/>
              <a:t>que se produce por ideas comunes o comúnmente aceptadas, que limita las soluciones al problema. </a:t>
            </a:r>
          </a:p>
          <a:p>
            <a:pPr>
              <a:lnSpc>
                <a:spcPct val="90000"/>
              </a:lnSpc>
            </a:pPr>
            <a:r>
              <a:rPr lang="es-ES" dirty="0"/>
              <a:t>El pensamiento lateral ayuda a romper con esquemas rígidos de pensar, y en consecuencia posibilita obtener ideas creativas e innovadoras. </a:t>
            </a:r>
          </a:p>
          <a:p>
            <a:pPr>
              <a:lnSpc>
                <a:spcPct val="90000"/>
              </a:lnSpc>
            </a:pPr>
            <a:r>
              <a:rPr lang="es-ES" dirty="0"/>
              <a:t>El principio contrario es igualmente cierto, estar en un contexto de ignorancia, de prejuicios o de mediocridad inhibe el pensamiento divergente, y la creatividad.</a:t>
            </a:r>
          </a:p>
        </p:txBody>
      </p:sp>
      <p:sp>
        <p:nvSpPr>
          <p:cNvPr id="5" name="Google Shape;370;p71">
            <a:extLst>
              <a:ext uri="{FF2B5EF4-FFF2-40B4-BE49-F238E27FC236}">
                <a16:creationId xmlns:a16="http://schemas.microsoft.com/office/drawing/2014/main" id="{88F24628-9376-4219-AEE3-F0B1A2346B31}"/>
              </a:ext>
            </a:extLst>
          </p:cNvPr>
          <p:cNvSpPr/>
          <p:nvPr/>
        </p:nvSpPr>
        <p:spPr>
          <a:xfrm rot="5400000">
            <a:off x="-1242589" y="1242588"/>
            <a:ext cx="6858000" cy="4372824"/>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cxnSp>
        <p:nvCxnSpPr>
          <p:cNvPr id="7" name="Google Shape;345;p68">
            <a:extLst>
              <a:ext uri="{FF2B5EF4-FFF2-40B4-BE49-F238E27FC236}">
                <a16:creationId xmlns:a16="http://schemas.microsoft.com/office/drawing/2014/main" id="{D378DC26-4984-441E-AFA4-C8E14F1B19C1}"/>
              </a:ext>
            </a:extLst>
          </p:cNvPr>
          <p:cNvCxnSpPr/>
          <p:nvPr/>
        </p:nvCxnSpPr>
        <p:spPr>
          <a:xfrm>
            <a:off x="4785431" y="2125229"/>
            <a:ext cx="676200" cy="0"/>
          </a:xfrm>
          <a:prstGeom prst="straightConnector1">
            <a:avLst/>
          </a:prstGeom>
          <a:noFill/>
          <a:ln w="76200" cap="flat" cmpd="sng">
            <a:solidFill>
              <a:srgbClr val="93C01F"/>
            </a:solidFill>
            <a:prstDash val="solid"/>
            <a:round/>
            <a:headEnd type="none" w="med" len="med"/>
            <a:tailEnd type="none" w="med" len="med"/>
          </a:ln>
        </p:spPr>
      </p:cxnSp>
      <p:sp>
        <p:nvSpPr>
          <p:cNvPr id="4" name="Rectángulo 3"/>
          <p:cNvSpPr/>
          <p:nvPr/>
        </p:nvSpPr>
        <p:spPr>
          <a:xfrm>
            <a:off x="4857184" y="6151661"/>
            <a:ext cx="3797288" cy="261610"/>
          </a:xfrm>
          <a:prstGeom prst="rect">
            <a:avLst/>
          </a:prstGeom>
        </p:spPr>
        <p:txBody>
          <a:bodyPr wrap="square">
            <a:spAutoFit/>
          </a:bodyPr>
          <a:lstStyle/>
          <a:p>
            <a:pPr algn="r"/>
            <a:r>
              <a:rPr lang="es-ES" sz="1100" dirty="0"/>
              <a:t>Fuente: </a:t>
            </a:r>
            <a:r>
              <a:rPr lang="es-ES" sz="1100" dirty="0" err="1">
                <a:hlinkClick r:id="rId2"/>
              </a:rPr>
              <a:t>Pixabay</a:t>
            </a:r>
            <a:endParaRPr lang="es-ES" sz="1100" dirty="0"/>
          </a:p>
        </p:txBody>
      </p:sp>
      <p:pic>
        <p:nvPicPr>
          <p:cNvPr id="2050" name="Picture 2" descr="Monasterio, Klostergewölbe, Claustro, Bóveda, Gótico">
            <a:extLst>
              <a:ext uri="{FF2B5EF4-FFF2-40B4-BE49-F238E27FC236}">
                <a16:creationId xmlns:a16="http://schemas.microsoft.com/office/drawing/2014/main" id="{69A869B4-1BCE-41EC-9F2D-8F6CCDCCE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5" y="0"/>
            <a:ext cx="4611785" cy="3233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734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m.ak.fbcdn.net/external.ak/safe_image.php?d=AQAHf3vCscokuxgj&amp;w=487&amp;h=273&amp;url=http%3A%2F%2Fwww.abc.es%2FMedia%2F201207%2F18%2Fzabel--644x362.JPG"/>
          <p:cNvPicPr>
            <a:picLocks noChangeAspect="1" noChangeArrowheads="1"/>
          </p:cNvPicPr>
          <p:nvPr/>
        </p:nvPicPr>
        <p:blipFill rotWithShape="1">
          <a:blip r:embed="rId2">
            <a:duotone>
              <a:schemeClr val="bg2">
                <a:shade val="45000"/>
                <a:satMod val="135000"/>
              </a:schemeClr>
              <a:prstClr val="white"/>
            </a:duotone>
            <a:alphaModFix amt="40000"/>
            <a:extLst>
              <a:ext uri="{28A0092B-C50C-407E-A947-70E740481C1C}">
                <a14:useLocalDpi xmlns:a14="http://schemas.microsoft.com/office/drawing/2010/main" val="0"/>
              </a:ext>
            </a:extLst>
          </a:blip>
          <a:srcRect l="444"/>
          <a:stretch/>
        </p:blipFill>
        <p:spPr bwMode="auto">
          <a:xfrm>
            <a:off x="0" y="342899"/>
            <a:ext cx="9144000" cy="514350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1944694" y="1325332"/>
            <a:ext cx="6683765" cy="960668"/>
          </a:xfrm>
        </p:spPr>
        <p:txBody>
          <a:bodyPr>
            <a:normAutofit/>
          </a:bodyPr>
          <a:lstStyle/>
          <a:p>
            <a:r>
              <a:rPr lang="es-ES" dirty="0"/>
              <a:t>Cinestesia</a:t>
            </a:r>
          </a:p>
        </p:txBody>
      </p:sp>
      <p:sp>
        <p:nvSpPr>
          <p:cNvPr id="3" name="2 Marcador de contenido"/>
          <p:cNvSpPr>
            <a:spLocks noGrp="1"/>
          </p:cNvSpPr>
          <p:nvPr>
            <p:ph idx="1"/>
          </p:nvPr>
        </p:nvSpPr>
        <p:spPr>
          <a:xfrm>
            <a:off x="1941909" y="2457450"/>
            <a:ext cx="6686550" cy="2833217"/>
          </a:xfrm>
        </p:spPr>
        <p:txBody>
          <a:bodyPr>
            <a:normAutofit fontScale="92500"/>
          </a:bodyPr>
          <a:lstStyle/>
          <a:p>
            <a:pPr marL="0" indent="0">
              <a:spcBef>
                <a:spcPts val="900"/>
              </a:spcBef>
              <a:buNone/>
            </a:pPr>
            <a:r>
              <a:rPr lang="es-ES" sz="1600" dirty="0">
                <a:solidFill>
                  <a:schemeClr val="tx1">
                    <a:lumMod val="75000"/>
                    <a:lumOff val="25000"/>
                  </a:schemeClr>
                </a:solidFill>
              </a:rPr>
              <a:t>La </a:t>
            </a:r>
            <a:r>
              <a:rPr lang="es-ES" sz="1600" b="1" dirty="0">
                <a:solidFill>
                  <a:schemeClr val="tx1">
                    <a:lumMod val="75000"/>
                    <a:lumOff val="25000"/>
                  </a:schemeClr>
                </a:solidFill>
              </a:rPr>
              <a:t>cinestesia</a:t>
            </a:r>
            <a:r>
              <a:rPr lang="es-ES" sz="1600" dirty="0">
                <a:solidFill>
                  <a:schemeClr val="tx1">
                    <a:lumMod val="75000"/>
                    <a:lumOff val="25000"/>
                  </a:schemeClr>
                </a:solidFill>
              </a:rPr>
              <a:t> es la rama de la ciencia que estudia el movimiento humano. </a:t>
            </a:r>
          </a:p>
          <a:p>
            <a:pPr marL="0" indent="0">
              <a:spcBef>
                <a:spcPts val="900"/>
              </a:spcBef>
              <a:buNone/>
            </a:pPr>
            <a:r>
              <a:rPr lang="es-ES" sz="1600" dirty="0">
                <a:solidFill>
                  <a:schemeClr val="tx1">
                    <a:lumMod val="75000"/>
                    <a:lumOff val="25000"/>
                  </a:schemeClr>
                </a:solidFill>
              </a:rPr>
              <a:t>Hay aspectos cognitivos y representativos: Cómo se percibe el esquema corporal, el equilibrio, el espacio y el tiempo. </a:t>
            </a:r>
          </a:p>
          <a:p>
            <a:pPr marL="0" indent="0">
              <a:spcBef>
                <a:spcPts val="900"/>
              </a:spcBef>
              <a:buNone/>
            </a:pPr>
            <a:r>
              <a:rPr lang="es-ES" sz="1600" dirty="0">
                <a:solidFill>
                  <a:schemeClr val="tx1">
                    <a:lumMod val="75000"/>
                    <a:lumOff val="25000"/>
                  </a:schemeClr>
                </a:solidFill>
              </a:rPr>
              <a:t>Hay una lógica sensorial que nace de la “sensación o percepción del movimiento, del espacio, del tiempo y de la propia posición”. Así nace el concepto de velocidad instantánea y constructos como son la derivada y la diferencial en matemáticas.</a:t>
            </a:r>
          </a:p>
          <a:p>
            <a:pPr marL="0" indent="0">
              <a:spcBef>
                <a:spcPts val="900"/>
              </a:spcBef>
              <a:buNone/>
            </a:pPr>
            <a:endParaRPr lang="es-ES" sz="1600" dirty="0">
              <a:solidFill>
                <a:schemeClr val="tx1">
                  <a:lumMod val="75000"/>
                  <a:lumOff val="25000"/>
                </a:schemeClr>
              </a:solidFill>
            </a:endParaRPr>
          </a:p>
          <a:p>
            <a:pPr marL="0" indent="0">
              <a:buNone/>
            </a:pPr>
            <a:r>
              <a:rPr lang="es-ES" sz="1600" dirty="0">
                <a:solidFill>
                  <a:schemeClr val="tx1">
                    <a:lumMod val="75000"/>
                    <a:lumOff val="25000"/>
                  </a:schemeClr>
                </a:solidFill>
              </a:rPr>
              <a:t>La tortuga de Logo vincula esta lógica con el aprendizaje de la geometría.</a:t>
            </a:r>
          </a:p>
          <a:p>
            <a:pPr marL="0" indent="0">
              <a:spcBef>
                <a:spcPts val="900"/>
              </a:spcBef>
              <a:buNone/>
            </a:pPr>
            <a:endParaRPr lang="es-ES" sz="1600" dirty="0">
              <a:solidFill>
                <a:schemeClr val="tx1">
                  <a:lumMod val="75000"/>
                  <a:lumOff val="25000"/>
                </a:schemeClr>
              </a:solidFill>
            </a:endParaRPr>
          </a:p>
          <a:p>
            <a:pPr marL="0" indent="0">
              <a:buNone/>
            </a:pPr>
            <a:endParaRPr lang="es-ES" dirty="0"/>
          </a:p>
        </p:txBody>
      </p:sp>
      <p:sp>
        <p:nvSpPr>
          <p:cNvPr id="4" name="3 CuadroTexto"/>
          <p:cNvSpPr txBox="1"/>
          <p:nvPr/>
        </p:nvSpPr>
        <p:spPr>
          <a:xfrm>
            <a:off x="15" y="5486401"/>
            <a:ext cx="9143985" cy="514349"/>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450"/>
              </a:spcAft>
              <a:buClr>
                <a:srgbClr val="000000"/>
              </a:buClr>
              <a:buSzTx/>
              <a:buFont typeface="Arial"/>
              <a:buNone/>
              <a:tabLst/>
              <a:defRPr/>
            </a:pPr>
            <a:r>
              <a:rPr kumimoji="0" lang="es-ES" sz="975" b="0" i="0" u="none" strike="noStrike" kern="0" cap="none" spc="0" normalizeH="0" baseline="0" noProof="0" dirty="0">
                <a:ln>
                  <a:noFill/>
                </a:ln>
                <a:solidFill>
                  <a:srgbClr val="FFFFFF"/>
                </a:solidFill>
                <a:effectLst/>
                <a:uLnTx/>
                <a:uFillTx/>
                <a:latin typeface="Arial"/>
                <a:cs typeface="Arial"/>
                <a:sym typeface="Arial"/>
              </a:rPr>
              <a:t>Theresa </a:t>
            </a:r>
            <a:r>
              <a:rPr kumimoji="0" lang="es-ES" sz="975" b="0" i="0" u="none" strike="noStrike" kern="0" cap="none" spc="0" normalizeH="0" baseline="0" noProof="0" dirty="0" err="1">
                <a:ln>
                  <a:noFill/>
                </a:ln>
                <a:solidFill>
                  <a:srgbClr val="FFFFFF"/>
                </a:solidFill>
                <a:effectLst/>
                <a:uLnTx/>
                <a:uFillTx/>
                <a:latin typeface="Arial"/>
                <a:cs typeface="Arial"/>
                <a:sym typeface="Arial"/>
              </a:rPr>
              <a:t>Zabell</a:t>
            </a:r>
            <a:endParaRPr kumimoji="0" lang="es-ES" sz="975" b="0" i="0" u="none" strike="noStrike" kern="0" cap="none" spc="0" normalizeH="0" baseline="0" noProof="0" dirty="0">
              <a:ln>
                <a:noFill/>
              </a:ln>
              <a:solidFill>
                <a:srgbClr val="FFFFFF"/>
              </a:solidFill>
              <a:effectLst/>
              <a:uLnTx/>
              <a:uFillTx/>
              <a:latin typeface="Arial"/>
              <a:cs typeface="Arial"/>
              <a:sym typeface="Arial"/>
            </a:endParaRPr>
          </a:p>
        </p:txBody>
      </p:sp>
      <p:sp>
        <p:nvSpPr>
          <p:cNvPr id="7" name="Google Shape;370;p71">
            <a:extLst>
              <a:ext uri="{FF2B5EF4-FFF2-40B4-BE49-F238E27FC236}">
                <a16:creationId xmlns:a16="http://schemas.microsoft.com/office/drawing/2014/main" id="{225828C1-1ACA-4880-9005-D5FD10EC8127}"/>
              </a:ext>
            </a:extLst>
          </p:cNvPr>
          <p:cNvSpPr/>
          <p:nvPr/>
        </p:nvSpPr>
        <p:spPr>
          <a:xfrm rot="5400000">
            <a:off x="4105267" y="1819282"/>
            <a:ext cx="933450" cy="9143985"/>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70;p71">
            <a:extLst>
              <a:ext uri="{FF2B5EF4-FFF2-40B4-BE49-F238E27FC236}">
                <a16:creationId xmlns:a16="http://schemas.microsoft.com/office/drawing/2014/main" id="{BCA2A602-0A2A-4D81-8D89-29C33951C2AD}"/>
              </a:ext>
            </a:extLst>
          </p:cNvPr>
          <p:cNvSpPr/>
          <p:nvPr/>
        </p:nvSpPr>
        <p:spPr>
          <a:xfrm>
            <a:off x="-1" y="0"/>
            <a:ext cx="9143985" cy="342899"/>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9" name="Google Shape;345;p68">
            <a:extLst>
              <a:ext uri="{FF2B5EF4-FFF2-40B4-BE49-F238E27FC236}">
                <a16:creationId xmlns:a16="http://schemas.microsoft.com/office/drawing/2014/main" id="{44780A8F-15AA-4C23-AD4F-EE2959AE19BA}"/>
              </a:ext>
            </a:extLst>
          </p:cNvPr>
          <p:cNvCxnSpPr/>
          <p:nvPr/>
        </p:nvCxnSpPr>
        <p:spPr>
          <a:xfrm>
            <a:off x="2074558" y="1885744"/>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935033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87" name="Google Shape;287;p62"/>
          <p:cNvCxnSpPr/>
          <p:nvPr/>
        </p:nvCxnSpPr>
        <p:spPr>
          <a:xfrm>
            <a:off x="4756429" y="2738672"/>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71999" y="1474937"/>
            <a:ext cx="3593700" cy="1608900"/>
          </a:xfrm>
          <a:prstGeom prst="rect">
            <a:avLst/>
          </a:prstGeom>
        </p:spPr>
        <p:txBody>
          <a:bodyPr spcFirstLastPara="1" wrap="square" lIns="91425" tIns="91425" rIns="91425" bIns="91425" anchor="b" anchorCtr="0">
            <a:noAutofit/>
          </a:bodyPr>
          <a:lstStyle/>
          <a:p>
            <a:r>
              <a:rPr lang="es-ES" dirty="0">
                <a:sym typeface="Ubuntu"/>
              </a:rPr>
              <a:t>4.</a:t>
            </a:r>
            <a:r>
              <a:rPr lang="es-ES" dirty="0"/>
              <a:t>Unplugged</a:t>
            </a:r>
            <a:br>
              <a:rPr lang="es-ES" dirty="0"/>
            </a:br>
            <a:endParaRPr lang="en-US" dirty="0"/>
          </a:p>
        </p:txBody>
      </p:sp>
      <p:sp>
        <p:nvSpPr>
          <p:cNvPr id="6" name="Google Shape;289;p62">
            <a:extLst>
              <a:ext uri="{FF2B5EF4-FFF2-40B4-BE49-F238E27FC236}">
                <a16:creationId xmlns:a16="http://schemas.microsoft.com/office/drawing/2014/main" id="{9843DA10-1B39-4CF1-8C83-5B329233F7C2}"/>
              </a:ext>
            </a:extLst>
          </p:cNvPr>
          <p:cNvSpPr txBox="1">
            <a:spLocks/>
          </p:cNvSpPr>
          <p:nvPr/>
        </p:nvSpPr>
        <p:spPr>
          <a:xfrm>
            <a:off x="4417428" y="3429000"/>
            <a:ext cx="3902843" cy="212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1pPr>
            <a:lvl2pPr marL="914400" marR="0" lvl="1"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2pPr>
            <a:lvl3pPr marL="1371600" marR="0" lvl="2"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3pPr>
            <a:lvl4pPr marL="1828800" marR="0" lvl="3"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4pPr>
            <a:lvl5pPr marL="2286000" marR="0" lvl="4"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7pPr>
            <a:lvl8pPr marL="3657600" marR="0" lvl="7"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8pPr>
            <a:lvl9pPr marL="4114800" marR="0" lvl="8" indent="-292100" algn="l" rtl="0">
              <a:lnSpc>
                <a:spcPct val="100000"/>
              </a:lnSpc>
              <a:spcBef>
                <a:spcPts val="0"/>
              </a:spcBef>
              <a:spcAft>
                <a:spcPts val="0"/>
              </a:spcAft>
              <a:buClr>
                <a:srgbClr val="999999"/>
              </a:buClr>
              <a:buSzPts val="1000"/>
              <a:buFont typeface="Arial"/>
              <a:buNone/>
              <a:defRPr sz="1200" b="0" i="0" u="none" strike="noStrike" cap="none">
                <a:solidFill>
                  <a:srgbClr val="999999"/>
                </a:solidFill>
                <a:latin typeface="Arial"/>
                <a:ea typeface="Arial"/>
                <a:cs typeface="Arial"/>
                <a:sym typeface="Arial"/>
              </a:defRPr>
            </a:lvl9pPr>
          </a:lstStyle>
          <a:p>
            <a:pPr marL="457200" marR="0" lvl="0" indent="-317500" algn="l" defTabSz="914400" rtl="0" eaLnBrk="1" fontAlgn="auto" latinLnBrk="0" hangingPunct="1">
              <a:lnSpc>
                <a:spcPct val="100000"/>
              </a:lnSpc>
              <a:spcBef>
                <a:spcPts val="0"/>
              </a:spcBef>
              <a:spcAft>
                <a:spcPts val="0"/>
              </a:spcAft>
              <a:buClr>
                <a:srgbClr val="999999"/>
              </a:buClr>
              <a:buSzPts val="1400"/>
              <a:buFont typeface="Arial"/>
              <a:buNone/>
              <a:tabLst/>
              <a:defRPr/>
            </a:pPr>
            <a:r>
              <a:rPr kumimoji="0" lang="es-ES" sz="1600" b="0" i="0" u="none" strike="noStrike" kern="0" cap="none" spc="0" normalizeH="0" baseline="0" noProof="0" dirty="0" err="1">
                <a:ln>
                  <a:noFill/>
                </a:ln>
                <a:solidFill>
                  <a:srgbClr val="999999"/>
                </a:solidFill>
                <a:effectLst/>
                <a:uLnTx/>
                <a:uFillTx/>
                <a:latin typeface="Arial"/>
                <a:cs typeface="Arial"/>
                <a:sym typeface="Arial"/>
              </a:rPr>
              <a:t>Unplugged</a:t>
            </a:r>
            <a:r>
              <a:rPr kumimoji="0" lang="es-ES" sz="1600" b="0" i="0" u="none" strike="noStrike" kern="0" cap="none" spc="0" normalizeH="0" baseline="0" noProof="0" dirty="0">
                <a:ln>
                  <a:noFill/>
                </a:ln>
                <a:solidFill>
                  <a:srgbClr val="999999"/>
                </a:solidFill>
                <a:effectLst/>
                <a:uLnTx/>
                <a:uFillTx/>
                <a:latin typeface="Arial"/>
                <a:cs typeface="Arial"/>
                <a:sym typeface="Arial"/>
              </a:rPr>
              <a:t> </a:t>
            </a:r>
            <a:r>
              <a:rPr kumimoji="0" lang="es-ES" sz="1600" b="0" i="0" u="none" strike="noStrike" kern="0" cap="none" spc="0" normalizeH="0" baseline="0" noProof="0" dirty="0" err="1">
                <a:ln>
                  <a:noFill/>
                </a:ln>
                <a:solidFill>
                  <a:srgbClr val="999999"/>
                </a:solidFill>
                <a:effectLst/>
                <a:uLnTx/>
                <a:uFillTx/>
                <a:latin typeface="Arial"/>
                <a:cs typeface="Arial"/>
                <a:sym typeface="Arial"/>
              </a:rPr>
              <a:t>computational</a:t>
            </a:r>
            <a:r>
              <a:rPr kumimoji="0" lang="es-ES" sz="1600" b="0" i="0" u="none" strike="noStrike" kern="0" cap="none" spc="0" normalizeH="0" baseline="0" noProof="0" dirty="0">
                <a:ln>
                  <a:noFill/>
                </a:ln>
                <a:solidFill>
                  <a:srgbClr val="999999"/>
                </a:solidFill>
                <a:effectLst/>
                <a:uLnTx/>
                <a:uFillTx/>
                <a:latin typeface="Arial"/>
                <a:cs typeface="Arial"/>
                <a:sym typeface="Arial"/>
              </a:rPr>
              <a:t> </a:t>
            </a:r>
            <a:r>
              <a:rPr kumimoji="0" lang="es-ES" sz="1600" b="0" i="0" u="none" strike="noStrike" kern="0" cap="none" spc="0" normalizeH="0" baseline="0" noProof="0" dirty="0" err="1">
                <a:ln>
                  <a:noFill/>
                </a:ln>
                <a:solidFill>
                  <a:srgbClr val="999999"/>
                </a:solidFill>
                <a:effectLst/>
                <a:uLnTx/>
                <a:uFillTx/>
                <a:latin typeface="Arial"/>
                <a:cs typeface="Arial"/>
                <a:sym typeface="Arial"/>
              </a:rPr>
              <a:t>thinking</a:t>
            </a:r>
            <a:r>
              <a:rPr kumimoji="0" lang="es-ES" sz="1600" b="0" i="0" u="none" strike="noStrike" kern="0" cap="none" spc="0" normalizeH="0" baseline="0" noProof="0" dirty="0">
                <a:ln>
                  <a:noFill/>
                </a:ln>
                <a:solidFill>
                  <a:srgbClr val="999999"/>
                </a:solidFill>
                <a:effectLst/>
                <a:uLnTx/>
                <a:uFillTx/>
                <a:latin typeface="Arial"/>
                <a:cs typeface="Arial"/>
                <a:sym typeface="Arial"/>
              </a:rPr>
              <a:t> </a:t>
            </a:r>
          </a:p>
        </p:txBody>
      </p:sp>
    </p:spTree>
    <p:extLst>
      <p:ext uri="{BB962C8B-B14F-4D97-AF65-F5344CB8AC3E}">
        <p14:creationId xmlns:p14="http://schemas.microsoft.com/office/powerpoint/2010/main" val="1090180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69"/>
          <p:cNvPicPr preferRelativeResize="0"/>
          <p:nvPr/>
        </p:nvPicPr>
        <p:blipFill rotWithShape="1">
          <a:blip r:embed="rId3">
            <a:alphaModFix/>
          </a:blip>
          <a:srcRect l="4480" r="6631"/>
          <a:stretch/>
        </p:blipFill>
        <p:spPr>
          <a:xfrm>
            <a:off x="0" y="0"/>
            <a:ext cx="9143999" cy="6858003"/>
          </a:xfrm>
          <a:prstGeom prst="rect">
            <a:avLst/>
          </a:prstGeom>
          <a:noFill/>
          <a:ln>
            <a:noFill/>
          </a:ln>
        </p:spPr>
      </p:pic>
      <p:sp>
        <p:nvSpPr>
          <p:cNvPr id="354" name="Google Shape;354;p69"/>
          <p:cNvSpPr txBox="1">
            <a:spLocks noGrp="1"/>
          </p:cNvSpPr>
          <p:nvPr>
            <p:ph type="title"/>
          </p:nvPr>
        </p:nvSpPr>
        <p:spPr>
          <a:xfrm>
            <a:off x="956273" y="4626067"/>
            <a:ext cx="3483000"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bg1"/>
                </a:solidFill>
              </a:rPr>
              <a:t>Unplugged</a:t>
            </a:r>
            <a:endParaRPr dirty="0">
              <a:solidFill>
                <a:schemeClr val="bg1"/>
              </a:solidFill>
            </a:endParaRPr>
          </a:p>
        </p:txBody>
      </p:sp>
      <p:cxnSp>
        <p:nvCxnSpPr>
          <p:cNvPr id="355" name="Google Shape;355;p69"/>
          <p:cNvCxnSpPr/>
          <p:nvPr/>
        </p:nvCxnSpPr>
        <p:spPr>
          <a:xfrm>
            <a:off x="1057864" y="6111967"/>
            <a:ext cx="676200" cy="0"/>
          </a:xfrm>
          <a:prstGeom prst="straightConnector1">
            <a:avLst/>
          </a:prstGeom>
          <a:noFill/>
          <a:ln w="76200" cap="flat" cmpd="sng">
            <a:solidFill>
              <a:srgbClr val="93C01F"/>
            </a:solidFill>
            <a:prstDash val="solid"/>
            <a:round/>
            <a:headEnd type="none" w="med" len="med"/>
            <a:tailEnd type="none" w="med" len="med"/>
          </a:ln>
        </p:spPr>
      </p:cxnSp>
      <p:pic>
        <p:nvPicPr>
          <p:cNvPr id="5" name="3 Imagen" descr="https://4.bp.blogspot.com/-q_-hpvMNaN4/Wnn5-4m7IGI/AAAAAAAAZrk/aNyrd9rChwIHvtnyYvH3TDHwWefI0xGOwCLcBGAs/s200/ikea.jpg">
            <a:hlinkClick r:id="rId4"/>
            <a:extLst>
              <a:ext uri="{FF2B5EF4-FFF2-40B4-BE49-F238E27FC236}">
                <a16:creationId xmlns:a16="http://schemas.microsoft.com/office/drawing/2014/main" id="{E377AA4F-44FD-47D3-ADED-81FE8E8851C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87024" y="550430"/>
            <a:ext cx="1817876" cy="1378347"/>
          </a:xfrm>
          <a:prstGeom prst="rect">
            <a:avLst/>
          </a:prstGeom>
          <a:noFill/>
          <a:ln>
            <a:noFill/>
          </a:ln>
        </p:spPr>
      </p:pic>
      <p:pic>
        <p:nvPicPr>
          <p:cNvPr id="6" name="4 Imagen" descr="Hrph Educativos de madera geomÃ©trico Junta de reunir bloques Montessori para niÃ±os juguetes educativos del bebÃ© de los bloques huecos">
            <a:extLst>
              <a:ext uri="{FF2B5EF4-FFF2-40B4-BE49-F238E27FC236}">
                <a16:creationId xmlns:a16="http://schemas.microsoft.com/office/drawing/2014/main" id="{4E81EBF9-A412-4091-917A-47AAA578FBA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666185" y="376678"/>
            <a:ext cx="1643063" cy="1643063"/>
          </a:xfrm>
          <a:prstGeom prst="rect">
            <a:avLst/>
          </a:prstGeom>
          <a:noFill/>
          <a:ln>
            <a:noFill/>
          </a:ln>
        </p:spPr>
      </p:pic>
      <p:pic>
        <p:nvPicPr>
          <p:cNvPr id="7" name="5 Imagen">
            <a:extLst>
              <a:ext uri="{FF2B5EF4-FFF2-40B4-BE49-F238E27FC236}">
                <a16:creationId xmlns:a16="http://schemas.microsoft.com/office/drawing/2014/main" id="{70CB11E5-CB66-4870-9227-BC9D84445B9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714177" y="619830"/>
            <a:ext cx="1080611" cy="1779270"/>
          </a:xfrm>
          <a:prstGeom prst="rect">
            <a:avLst/>
          </a:prstGeom>
          <a:noFill/>
          <a:ln>
            <a:noFill/>
          </a:ln>
        </p:spPr>
      </p:pic>
      <p:pic>
        <p:nvPicPr>
          <p:cNvPr id="8" name="6 Imagen" descr="ColorBaby - Caja actividades de madera - 14 piezas (42139)">
            <a:extLst>
              <a:ext uri="{FF2B5EF4-FFF2-40B4-BE49-F238E27FC236}">
                <a16:creationId xmlns:a16="http://schemas.microsoft.com/office/drawing/2014/main" id="{640EFEF8-115F-484F-A9E9-6018351BF9C6}"/>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26764" y="2338928"/>
            <a:ext cx="3034189" cy="2458403"/>
          </a:xfrm>
          <a:prstGeom prst="rect">
            <a:avLst/>
          </a:prstGeom>
          <a:noFill/>
          <a:ln>
            <a:noFill/>
          </a:ln>
        </p:spPr>
      </p:pic>
      <p:pic>
        <p:nvPicPr>
          <p:cNvPr id="9" name="7 Imagen" descr="3 niÃ±os con tarjetas binarias">
            <a:extLst>
              <a:ext uri="{FF2B5EF4-FFF2-40B4-BE49-F238E27FC236}">
                <a16:creationId xmlns:a16="http://schemas.microsoft.com/office/drawing/2014/main" id="{9F8608D2-79B9-4F38-A5B3-4ED2A5B0E0A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487717" y="3111507"/>
            <a:ext cx="4482498" cy="2144454"/>
          </a:xfrm>
          <a:prstGeom prst="rect">
            <a:avLst/>
          </a:prstGeom>
          <a:noFill/>
          <a:ln>
            <a:noFill/>
          </a:ln>
        </p:spPr>
      </p:pic>
      <p:pic>
        <p:nvPicPr>
          <p:cNvPr id="10" name="8 Imagen" descr="PlayMaker Bee-Bot">
            <a:extLst>
              <a:ext uri="{FF2B5EF4-FFF2-40B4-BE49-F238E27FC236}">
                <a16:creationId xmlns:a16="http://schemas.microsoft.com/office/drawing/2014/main" id="{A9B5A502-D278-4C23-B8E0-2FC7F791A61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777190" y="5115405"/>
            <a:ext cx="2141696" cy="1501140"/>
          </a:xfrm>
          <a:prstGeom prst="rect">
            <a:avLst/>
          </a:prstGeom>
          <a:noFill/>
          <a:ln>
            <a:noFill/>
          </a:ln>
        </p:spPr>
      </p:pic>
      <p:pic>
        <p:nvPicPr>
          <p:cNvPr id="11" name="9 Imagen">
            <a:extLst>
              <a:ext uri="{FF2B5EF4-FFF2-40B4-BE49-F238E27FC236}">
                <a16:creationId xmlns:a16="http://schemas.microsoft.com/office/drawing/2014/main" id="{060F1B72-E6F3-47A9-94E3-0F818866A38C}"/>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3553600" y="2088766"/>
            <a:ext cx="2224564" cy="1222534"/>
          </a:xfrm>
          <a:prstGeom prst="rect">
            <a:avLst/>
          </a:prstGeom>
          <a:noFill/>
          <a:ln>
            <a:noFill/>
          </a:ln>
        </p:spPr>
      </p:pic>
      <p:pic>
        <p:nvPicPr>
          <p:cNvPr id="12" name="11 Imagen" descr="https://images-na.ssl-images-amazon.com/images/I/61X%2BNT36gjL._SL1000_.jpg">
            <a:extLst>
              <a:ext uri="{FF2B5EF4-FFF2-40B4-BE49-F238E27FC236}">
                <a16:creationId xmlns:a16="http://schemas.microsoft.com/office/drawing/2014/main" id="{596272E0-A441-4564-9159-3EA8FCD1FAFE}"/>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30478" y="2898523"/>
            <a:ext cx="1177197" cy="1339215"/>
          </a:xfrm>
          <a:prstGeom prst="rect">
            <a:avLst/>
          </a:prstGeom>
          <a:noFill/>
          <a:ln>
            <a:noFill/>
          </a:ln>
        </p:spPr>
      </p:pic>
      <p:pic>
        <p:nvPicPr>
          <p:cNvPr id="13" name="10 Imagen" descr="https://images-na.ssl-images-amazon.com/images/I/61-cFwmm6zL._SL1000_.jpg">
            <a:extLst>
              <a:ext uri="{FF2B5EF4-FFF2-40B4-BE49-F238E27FC236}">
                <a16:creationId xmlns:a16="http://schemas.microsoft.com/office/drawing/2014/main" id="{C6C5294B-26E7-4DD7-8126-2C353E367886}"/>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02127" y="550430"/>
            <a:ext cx="2033900" cy="2005571"/>
          </a:xfrm>
          <a:prstGeom prst="rect">
            <a:avLst/>
          </a:prstGeom>
          <a:noFill/>
          <a:ln>
            <a:noFill/>
          </a:ln>
        </p:spPr>
      </p:pic>
      <p:pic>
        <p:nvPicPr>
          <p:cNvPr id="14" name="12 Imagen" descr="Imagen relacionada">
            <a:extLst>
              <a:ext uri="{FF2B5EF4-FFF2-40B4-BE49-F238E27FC236}">
                <a16:creationId xmlns:a16="http://schemas.microsoft.com/office/drawing/2014/main" id="{87AEF06B-899D-4963-B3C0-6A23D3C3F9A4}"/>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2697773" y="4503380"/>
            <a:ext cx="1817876" cy="2075115"/>
          </a:xfrm>
          <a:prstGeom prst="rect">
            <a:avLst/>
          </a:prstGeom>
          <a:noFill/>
          <a:ln>
            <a:noFill/>
          </a:ln>
        </p:spPr>
      </p:pic>
      <p:sp>
        <p:nvSpPr>
          <p:cNvPr id="15" name="Google Shape;344;p68">
            <a:extLst>
              <a:ext uri="{FF2B5EF4-FFF2-40B4-BE49-F238E27FC236}">
                <a16:creationId xmlns:a16="http://schemas.microsoft.com/office/drawing/2014/main" id="{48C6AFDB-4D2E-434B-8209-EC8C2F2DED76}"/>
              </a:ext>
            </a:extLst>
          </p:cNvPr>
          <p:cNvSpPr/>
          <p:nvPr/>
        </p:nvSpPr>
        <p:spPr>
          <a:xfrm>
            <a:off x="225115" y="337457"/>
            <a:ext cx="8692122" cy="6279088"/>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6" name="Google Shape;345;p68">
            <a:extLst>
              <a:ext uri="{FF2B5EF4-FFF2-40B4-BE49-F238E27FC236}">
                <a16:creationId xmlns:a16="http://schemas.microsoft.com/office/drawing/2014/main" id="{7D502977-08B8-4DD1-ADB5-E9CA10CB5DD7}"/>
              </a:ext>
            </a:extLst>
          </p:cNvPr>
          <p:cNvCxnSpPr/>
          <p:nvPr/>
        </p:nvCxnSpPr>
        <p:spPr>
          <a:xfrm>
            <a:off x="957862" y="1678915"/>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203577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911D3-4093-4195-A276-B9222C199DAF}"/>
              </a:ext>
            </a:extLst>
          </p:cNvPr>
          <p:cNvSpPr>
            <a:spLocks noGrp="1"/>
          </p:cNvSpPr>
          <p:nvPr>
            <p:ph type="title"/>
          </p:nvPr>
        </p:nvSpPr>
        <p:spPr>
          <a:xfrm>
            <a:off x="628426" y="1010438"/>
            <a:ext cx="4550114" cy="1124712"/>
          </a:xfrm>
        </p:spPr>
        <p:txBody>
          <a:bodyPr>
            <a:noAutofit/>
          </a:bodyPr>
          <a:lstStyle/>
          <a:p>
            <a:r>
              <a:rPr lang="es-ES" sz="2200" dirty="0">
                <a:latin typeface="Arial" panose="020B0604020202020204" pitchFamily="34" charset="0"/>
                <a:ea typeface="Times New Roman" panose="02020603050405020304" pitchFamily="18" charset="0"/>
              </a:rPr>
              <a:t>El pensamiento computacional desenchufado (</a:t>
            </a:r>
            <a:r>
              <a:rPr lang="es-ES" sz="2200" i="1" dirty="0" err="1">
                <a:latin typeface="Arial" panose="020B0604020202020204" pitchFamily="34" charset="0"/>
                <a:ea typeface="Times New Roman" panose="02020603050405020304" pitchFamily="18" charset="0"/>
              </a:rPr>
              <a:t>Computational</a:t>
            </a:r>
            <a:r>
              <a:rPr lang="es-ES" sz="2200" i="1" dirty="0">
                <a:latin typeface="Arial" panose="020B0604020202020204" pitchFamily="34" charset="0"/>
                <a:ea typeface="Times New Roman" panose="02020603050405020304" pitchFamily="18" charset="0"/>
              </a:rPr>
              <a:t> </a:t>
            </a:r>
            <a:r>
              <a:rPr lang="es-ES" sz="2200" i="1" dirty="0" err="1">
                <a:latin typeface="Arial" panose="020B0604020202020204" pitchFamily="34" charset="0"/>
                <a:ea typeface="Times New Roman" panose="02020603050405020304" pitchFamily="18" charset="0"/>
              </a:rPr>
              <a:t>thinking</a:t>
            </a:r>
            <a:r>
              <a:rPr lang="es-ES" sz="2200" i="1" dirty="0">
                <a:latin typeface="Arial" panose="020B0604020202020204" pitchFamily="34" charset="0"/>
                <a:ea typeface="Times New Roman" panose="02020603050405020304" pitchFamily="18" charset="0"/>
              </a:rPr>
              <a:t> </a:t>
            </a:r>
            <a:r>
              <a:rPr lang="es-ES" sz="2200" i="1" dirty="0" err="1">
                <a:latin typeface="Arial" panose="020B0604020202020204" pitchFamily="34" charset="0"/>
                <a:ea typeface="Times New Roman" panose="02020603050405020304" pitchFamily="18" charset="0"/>
              </a:rPr>
              <a:t>unplugged</a:t>
            </a:r>
            <a:r>
              <a:rPr lang="es-ES" sz="2200" dirty="0">
                <a:latin typeface="Arial" panose="020B0604020202020204" pitchFamily="34" charset="0"/>
                <a:ea typeface="Times New Roman" panose="02020603050405020304" pitchFamily="18" charset="0"/>
              </a:rPr>
              <a:t>) </a:t>
            </a:r>
            <a:endParaRPr lang="es-ES" sz="2200" dirty="0"/>
          </a:p>
        </p:txBody>
      </p:sp>
      <p:sp>
        <p:nvSpPr>
          <p:cNvPr id="3" name="Marcador de contenido 2">
            <a:extLst>
              <a:ext uri="{FF2B5EF4-FFF2-40B4-BE49-F238E27FC236}">
                <a16:creationId xmlns:a16="http://schemas.microsoft.com/office/drawing/2014/main" id="{70314A4E-7627-4636-A212-6B5059A13BF8}"/>
              </a:ext>
            </a:extLst>
          </p:cNvPr>
          <p:cNvSpPr>
            <a:spLocks noGrp="1"/>
          </p:cNvSpPr>
          <p:nvPr>
            <p:ph idx="1"/>
          </p:nvPr>
        </p:nvSpPr>
        <p:spPr>
          <a:xfrm>
            <a:off x="768095" y="2571750"/>
            <a:ext cx="4707573" cy="3133032"/>
          </a:xfrm>
        </p:spPr>
        <p:txBody>
          <a:bodyPr>
            <a:normAutofit lnSpcReduction="10000"/>
          </a:bodyPr>
          <a:lstStyle/>
          <a:p>
            <a:r>
              <a:rPr lang="es-ES" dirty="0">
                <a:effectLst/>
                <a:latin typeface="+mj-lt"/>
                <a:ea typeface="Times New Roman" panose="02020603050405020304" pitchFamily="18" charset="0"/>
              </a:rPr>
              <a:t>conjunto de actividades, </a:t>
            </a:r>
          </a:p>
          <a:p>
            <a:r>
              <a:rPr lang="es-ES" dirty="0">
                <a:effectLst/>
                <a:latin typeface="+mj-lt"/>
                <a:ea typeface="Times New Roman" panose="02020603050405020304" pitchFamily="18" charset="0"/>
              </a:rPr>
              <a:t>y su diseño educativo, para fomentar en los niños, </a:t>
            </a:r>
          </a:p>
          <a:p>
            <a:r>
              <a:rPr lang="es-ES" dirty="0">
                <a:effectLst/>
                <a:latin typeface="+mj-lt"/>
                <a:ea typeface="Times New Roman" panose="02020603050405020304" pitchFamily="18" charset="0"/>
              </a:rPr>
              <a:t>en las primeras etapas de desarrollo cognitivo (educación infantil, primer tramo de la educación primaria, juegos en casa con los padres y los amigos,…)  </a:t>
            </a:r>
          </a:p>
          <a:p>
            <a:r>
              <a:rPr lang="es-ES" dirty="0">
                <a:effectLst/>
                <a:latin typeface="+mj-lt"/>
                <a:ea typeface="Times New Roman" panose="02020603050405020304" pitchFamily="18" charset="0"/>
              </a:rPr>
              <a:t>habilidades que </a:t>
            </a:r>
            <a:endParaRPr lang="es-ES" dirty="0">
              <a:latin typeface="+mj-lt"/>
              <a:ea typeface="Times New Roman" panose="02020603050405020304" pitchFamily="18" charset="0"/>
            </a:endParaRPr>
          </a:p>
          <a:p>
            <a:r>
              <a:rPr lang="es-ES" dirty="0">
                <a:effectLst/>
                <a:latin typeface="+mj-lt"/>
                <a:ea typeface="Times New Roman" panose="02020603050405020304" pitchFamily="18" charset="0"/>
              </a:rPr>
              <a:t>pueden ser evocadas para favorecer y potenciar un buen aprendizaje del pensamiento computacional en otras etapas o en la formación técnica, profesional o en la formación universitaria. </a:t>
            </a:r>
          </a:p>
          <a:p>
            <a:r>
              <a:rPr lang="es-ES" dirty="0">
                <a:effectLst/>
                <a:latin typeface="+mj-lt"/>
                <a:ea typeface="Times New Roman" panose="02020603050405020304" pitchFamily="18" charset="0"/>
              </a:rPr>
              <a:t>Actividades que se suelen hacer con fichas, cartulinas, juegos de salón o de patio, juguetes mecánicos, etc.</a:t>
            </a:r>
          </a:p>
          <a:p>
            <a:endParaRPr lang="es-ES" dirty="0"/>
          </a:p>
        </p:txBody>
      </p:sp>
      <p:sp>
        <p:nvSpPr>
          <p:cNvPr id="5" name="CuadroTexto 4">
            <a:extLst>
              <a:ext uri="{FF2B5EF4-FFF2-40B4-BE49-F238E27FC236}">
                <a16:creationId xmlns:a16="http://schemas.microsoft.com/office/drawing/2014/main" id="{25DF0982-D1AF-4300-9E33-76701420DD0B}"/>
              </a:ext>
            </a:extLst>
          </p:cNvPr>
          <p:cNvSpPr txBox="1"/>
          <p:nvPr/>
        </p:nvSpPr>
        <p:spPr>
          <a:xfrm>
            <a:off x="507506" y="6002916"/>
            <a:ext cx="729005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50"/>
              </a:spcAft>
              <a:buClr>
                <a:srgbClr val="000000"/>
              </a:buClr>
              <a:buSzTx/>
              <a:buFont typeface="Arial"/>
              <a:buNone/>
              <a:tabLst/>
              <a:defRPr/>
            </a:pPr>
            <a:r>
              <a:rPr kumimoji="0" lang="es-ES" sz="1050" b="0" i="0" u="none" strike="noStrike" kern="0" cap="none" spc="0" normalizeH="0" baseline="0" noProof="0" dirty="0">
                <a:ln>
                  <a:noFill/>
                </a:ln>
                <a:solidFill>
                  <a:srgbClr val="000000"/>
                </a:solidFill>
                <a:effectLst/>
                <a:uLnTx/>
                <a:uFillTx/>
                <a:latin typeface="Arial"/>
                <a:cs typeface="Arial"/>
                <a:sym typeface="Arial"/>
                <a:hlinkClick r:id="rId2"/>
              </a:rPr>
              <a:t>https://pdfs.semanticscholar.org/8ea2/7254a97161a9c75acbc26a1350cefdd5637c.pdf</a:t>
            </a:r>
            <a:r>
              <a:rPr kumimoji="0" lang="es-ES" sz="1050" b="0" i="0" u="none" strike="noStrike" kern="0" cap="none" spc="0" normalizeH="0" baseline="0" noProof="0" dirty="0">
                <a:ln>
                  <a:noFill/>
                </a:ln>
                <a:solidFill>
                  <a:srgbClr val="000000"/>
                </a:solidFill>
                <a:effectLst/>
                <a:uLnTx/>
                <a:uFillTx/>
                <a:latin typeface="Arial"/>
                <a:cs typeface="Arial"/>
                <a:sym typeface="Arial"/>
              </a:rPr>
              <a:t> </a:t>
            </a:r>
          </a:p>
        </p:txBody>
      </p:sp>
      <p:sp>
        <p:nvSpPr>
          <p:cNvPr id="4" name="CuadroTexto 3">
            <a:extLst>
              <a:ext uri="{FF2B5EF4-FFF2-40B4-BE49-F238E27FC236}">
                <a16:creationId xmlns:a16="http://schemas.microsoft.com/office/drawing/2014/main" id="{9190988A-A6BA-453B-8C80-06EFD677DD64}"/>
              </a:ext>
            </a:extLst>
          </p:cNvPr>
          <p:cNvSpPr txBox="1"/>
          <p:nvPr/>
        </p:nvSpPr>
        <p:spPr>
          <a:xfrm rot="19838674">
            <a:off x="492010" y="2682089"/>
            <a:ext cx="7472855" cy="1615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4950" b="1" i="0" u="none" strike="noStrike" kern="0" cap="none" spc="0" normalizeH="0" baseline="0" noProof="0" dirty="0">
                <a:ln>
                  <a:noFill/>
                </a:ln>
                <a:solidFill>
                  <a:srgbClr val="93C01F"/>
                </a:solidFill>
                <a:effectLst/>
                <a:uLnTx/>
                <a:uFillTx/>
                <a:latin typeface="Arial"/>
                <a:cs typeface="Arial"/>
                <a:sym typeface="Arial"/>
              </a:rPr>
              <a:t>PRINCIPIO DE ACTIVACIÓN</a:t>
            </a:r>
          </a:p>
        </p:txBody>
      </p:sp>
      <p:cxnSp>
        <p:nvCxnSpPr>
          <p:cNvPr id="8" name="Google Shape;345;p68">
            <a:extLst>
              <a:ext uri="{FF2B5EF4-FFF2-40B4-BE49-F238E27FC236}">
                <a16:creationId xmlns:a16="http://schemas.microsoft.com/office/drawing/2014/main" id="{BBF3F828-2566-46CD-ABB5-361F2DE7ACC8}"/>
              </a:ext>
            </a:extLst>
          </p:cNvPr>
          <p:cNvCxnSpPr/>
          <p:nvPr/>
        </p:nvCxnSpPr>
        <p:spPr>
          <a:xfrm>
            <a:off x="768095" y="2321173"/>
            <a:ext cx="676200" cy="0"/>
          </a:xfrm>
          <a:prstGeom prst="straightConnector1">
            <a:avLst/>
          </a:prstGeom>
          <a:noFill/>
          <a:ln w="76200" cap="flat" cmpd="sng">
            <a:solidFill>
              <a:srgbClr val="93C01F"/>
            </a:solidFill>
            <a:prstDash val="solid"/>
            <a:round/>
            <a:headEnd type="none" w="med" len="med"/>
            <a:tailEnd type="none" w="med" len="med"/>
          </a:ln>
        </p:spPr>
      </p:cxnSp>
      <p:pic>
        <p:nvPicPr>
          <p:cNvPr id="10" name="Imagen 9">
            <a:extLst>
              <a:ext uri="{FF2B5EF4-FFF2-40B4-BE49-F238E27FC236}">
                <a16:creationId xmlns:a16="http://schemas.microsoft.com/office/drawing/2014/main" id="{63075B7E-83DF-4816-8276-35092D5E2D6A}"/>
              </a:ext>
            </a:extLst>
          </p:cNvPr>
          <p:cNvPicPr>
            <a:picLocks noChangeAspect="1"/>
          </p:cNvPicPr>
          <p:nvPr/>
        </p:nvPicPr>
        <p:blipFill>
          <a:blip r:embed="rId3"/>
          <a:stretch>
            <a:fillRect/>
          </a:stretch>
        </p:blipFill>
        <p:spPr>
          <a:xfrm>
            <a:off x="5961330" y="3490002"/>
            <a:ext cx="2675164" cy="3251708"/>
          </a:xfrm>
          <a:prstGeom prst="rect">
            <a:avLst/>
          </a:prstGeom>
        </p:spPr>
      </p:pic>
      <p:pic>
        <p:nvPicPr>
          <p:cNvPr id="11" name="8 Imagen" descr="PlayMaker Bee-Bot">
            <a:extLst>
              <a:ext uri="{FF2B5EF4-FFF2-40B4-BE49-F238E27FC236}">
                <a16:creationId xmlns:a16="http://schemas.microsoft.com/office/drawing/2014/main" id="{301F5F66-6606-4988-BDA6-045B213753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31826" y="1010437"/>
            <a:ext cx="2704668" cy="1994683"/>
          </a:xfrm>
          <a:prstGeom prst="rect">
            <a:avLst/>
          </a:prstGeom>
          <a:noFill/>
          <a:ln>
            <a:noFill/>
          </a:ln>
        </p:spPr>
      </p:pic>
    </p:spTree>
    <p:extLst>
      <p:ext uri="{BB962C8B-B14F-4D97-AF65-F5344CB8AC3E}">
        <p14:creationId xmlns:p14="http://schemas.microsoft.com/office/powerpoint/2010/main" val="73844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2" name="Google Shape;252;p59"/>
          <p:cNvSpPr/>
          <p:nvPr/>
        </p:nvSpPr>
        <p:spPr>
          <a:xfrm>
            <a:off x="0" y="0"/>
            <a:ext cx="2855700" cy="6858000"/>
          </a:xfrm>
          <a:prstGeom prst="rect">
            <a:avLst/>
          </a:prstGeom>
          <a:solidFill>
            <a:srgbClr val="93C0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9"/>
          <p:cNvSpPr txBox="1">
            <a:spLocks noGrp="1"/>
          </p:cNvSpPr>
          <p:nvPr>
            <p:ph type="title"/>
          </p:nvPr>
        </p:nvSpPr>
        <p:spPr>
          <a:xfrm>
            <a:off x="4663339" y="73414"/>
            <a:ext cx="5311200" cy="148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600" dirty="0"/>
              <a:t>Contenidos</a:t>
            </a:r>
            <a:endParaRPr sz="2600" dirty="0">
              <a:solidFill>
                <a:srgbClr val="434343"/>
              </a:solidFill>
            </a:endParaRPr>
          </a:p>
        </p:txBody>
      </p:sp>
      <p:sp>
        <p:nvSpPr>
          <p:cNvPr id="256" name="Google Shape;256;p59"/>
          <p:cNvSpPr txBox="1">
            <a:spLocks noGrp="1"/>
          </p:cNvSpPr>
          <p:nvPr>
            <p:ph type="subTitle" idx="3"/>
          </p:nvPr>
        </p:nvSpPr>
        <p:spPr>
          <a:xfrm>
            <a:off x="4696224" y="3248830"/>
            <a:ext cx="3367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200" dirty="0"/>
              <a:t>El Pensamiento Computacional como alfabetización.</a:t>
            </a:r>
            <a:endParaRPr dirty="0"/>
          </a:p>
        </p:txBody>
      </p:sp>
      <p:sp>
        <p:nvSpPr>
          <p:cNvPr id="257" name="Google Shape;257;p59"/>
          <p:cNvSpPr txBox="1">
            <a:spLocks noGrp="1"/>
          </p:cNvSpPr>
          <p:nvPr>
            <p:ph type="title" idx="4"/>
          </p:nvPr>
        </p:nvSpPr>
        <p:spPr>
          <a:xfrm>
            <a:off x="4696225" y="2503857"/>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Creative info</a:t>
            </a:r>
            <a:endParaRPr dirty="0"/>
          </a:p>
        </p:txBody>
      </p:sp>
      <p:sp>
        <p:nvSpPr>
          <p:cNvPr id="258" name="Google Shape;258;p59"/>
          <p:cNvSpPr txBox="1">
            <a:spLocks noGrp="1"/>
          </p:cNvSpPr>
          <p:nvPr>
            <p:ph type="subTitle" idx="1"/>
          </p:nvPr>
        </p:nvSpPr>
        <p:spPr>
          <a:xfrm>
            <a:off x="4696224" y="1974456"/>
            <a:ext cx="3367200" cy="770700"/>
          </a:xfrm>
          <a:prstGeom prst="rect">
            <a:avLst/>
          </a:prstGeom>
        </p:spPr>
        <p:txBody>
          <a:bodyPr spcFirstLastPara="1" wrap="square" lIns="91425" tIns="91425" rIns="91425" bIns="91425" anchor="t" anchorCtr="0">
            <a:noAutofit/>
          </a:bodyPr>
          <a:lstStyle/>
          <a:p>
            <a:pPr marL="385763" indent="-385763">
              <a:buFont typeface="+mj-lt"/>
              <a:buAutoNum type="arabicPeriod"/>
            </a:pPr>
            <a:r>
              <a:rPr lang="es-ES" sz="1200" dirty="0"/>
              <a:t>Qué es el pensamiento computacional. Conceptos y definiciones ¿Es la hora de las definiciones?. Breve justificación de </a:t>
            </a:r>
            <a:r>
              <a:rPr lang="es-ES" sz="1200" i="1" dirty="0" err="1"/>
              <a:t>unplugged</a:t>
            </a:r>
            <a:r>
              <a:rPr lang="es-ES" sz="1200" dirty="0"/>
              <a:t> y de </a:t>
            </a:r>
            <a:r>
              <a:rPr lang="es-ES" sz="1200" dirty="0" err="1"/>
              <a:t>bayesisao</a:t>
            </a:r>
            <a:endParaRPr lang="es-ES" sz="1200" dirty="0"/>
          </a:p>
        </p:txBody>
      </p:sp>
      <p:sp>
        <p:nvSpPr>
          <p:cNvPr id="259" name="Google Shape;259;p59"/>
          <p:cNvSpPr txBox="1">
            <a:spLocks noGrp="1"/>
          </p:cNvSpPr>
          <p:nvPr>
            <p:ph type="subTitle" idx="5"/>
          </p:nvPr>
        </p:nvSpPr>
        <p:spPr>
          <a:xfrm>
            <a:off x="4696224" y="4527986"/>
            <a:ext cx="3367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This is the subtitle that makes it comprehensible</a:t>
            </a:r>
            <a:endParaRPr/>
          </a:p>
        </p:txBody>
      </p:sp>
      <p:sp>
        <p:nvSpPr>
          <p:cNvPr id="260" name="Google Shape;260;p59"/>
          <p:cNvSpPr txBox="1">
            <a:spLocks noGrp="1"/>
          </p:cNvSpPr>
          <p:nvPr>
            <p:ph type="title" idx="6"/>
          </p:nvPr>
        </p:nvSpPr>
        <p:spPr>
          <a:xfrm>
            <a:off x="4696225" y="3778245"/>
            <a:ext cx="5311200" cy="90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Data analysis</a:t>
            </a:r>
            <a:endParaRPr/>
          </a:p>
        </p:txBody>
      </p:sp>
      <p:sp>
        <p:nvSpPr>
          <p:cNvPr id="264" name="Google Shape;264;p59"/>
          <p:cNvSpPr txBox="1">
            <a:spLocks noGrp="1"/>
          </p:cNvSpPr>
          <p:nvPr>
            <p:ph type="subTitle" idx="5"/>
          </p:nvPr>
        </p:nvSpPr>
        <p:spPr>
          <a:xfrm>
            <a:off x="4696224" y="5823386"/>
            <a:ext cx="3367200" cy="7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This is the subtitle that makes it comprehensible</a:t>
            </a:r>
            <a:endParaRPr dirty="0"/>
          </a:p>
        </p:txBody>
      </p:sp>
      <p:sp>
        <p:nvSpPr>
          <p:cNvPr id="22" name="Marcador de contenido 2">
            <a:extLst>
              <a:ext uri="{FF2B5EF4-FFF2-40B4-BE49-F238E27FC236}">
                <a16:creationId xmlns:a16="http://schemas.microsoft.com/office/drawing/2014/main" id="{7D806DC7-7905-4C23-AC86-B84023789533}"/>
              </a:ext>
            </a:extLst>
          </p:cNvPr>
          <p:cNvSpPr txBox="1">
            <a:spLocks/>
          </p:cNvSpPr>
          <p:nvPr/>
        </p:nvSpPr>
        <p:spPr>
          <a:xfrm>
            <a:off x="3863299" y="1458316"/>
            <a:ext cx="4882350" cy="5498664"/>
          </a:xfrm>
          <a:prstGeom prst="rect">
            <a:avLst/>
          </a:prstGeom>
          <a:solidFill>
            <a:schemeClr val="bg1"/>
          </a:solid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1pPr>
            <a:lvl2pPr marL="914400" marR="0" lvl="1"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2pPr>
            <a:lvl3pPr marL="1371600" marR="0" lvl="2"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3pPr>
            <a:lvl4pPr marL="1828800" marR="0" lvl="3"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4pPr>
            <a:lvl5pPr marL="2286000" marR="0" lvl="4"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7pPr>
            <a:lvl8pPr marL="3657600" marR="0" lvl="7"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8pPr>
            <a:lvl9pPr marL="4114800" marR="0" lvl="8" indent="-292100" algn="l" rtl="0">
              <a:lnSpc>
                <a:spcPct val="100000"/>
              </a:lnSpc>
              <a:spcBef>
                <a:spcPts val="0"/>
              </a:spcBef>
              <a:spcAft>
                <a:spcPts val="0"/>
              </a:spcAft>
              <a:buClr>
                <a:srgbClr val="999999"/>
              </a:buClr>
              <a:buSzPts val="1000"/>
              <a:buFont typeface="Arial"/>
              <a:buNone/>
              <a:defRPr sz="1200" b="0" i="0" u="none" strike="noStrike" cap="none">
                <a:solidFill>
                  <a:srgbClr val="999999"/>
                </a:solidFill>
                <a:latin typeface="Arial"/>
                <a:ea typeface="Arial"/>
                <a:cs typeface="Arial"/>
                <a:sym typeface="Arial"/>
              </a:defRPr>
            </a:lvl9pPr>
          </a:lstStyle>
          <a:p>
            <a:pPr marL="0" indent="0"/>
            <a:r>
              <a:rPr lang="es-ES" sz="1600" dirty="0">
                <a:solidFill>
                  <a:schemeClr val="tx1">
                    <a:lumMod val="75000"/>
                    <a:lumOff val="25000"/>
                  </a:schemeClr>
                </a:solidFill>
              </a:rPr>
              <a:t>Qué es el pensamiento computacional. Conceptos y definiciones ¿Es la hora de las definiciones?. Breve justificación de </a:t>
            </a:r>
            <a:r>
              <a:rPr lang="es-ES" sz="1600" i="1" dirty="0" err="1">
                <a:solidFill>
                  <a:schemeClr val="tx1">
                    <a:lumMod val="75000"/>
                    <a:lumOff val="25000"/>
                  </a:schemeClr>
                </a:solidFill>
              </a:rPr>
              <a:t>unplugged</a:t>
            </a:r>
            <a:r>
              <a:rPr lang="es-ES" sz="1600" dirty="0">
                <a:solidFill>
                  <a:schemeClr val="tx1">
                    <a:lumMod val="75000"/>
                    <a:lumOff val="25000"/>
                  </a:schemeClr>
                </a:solidFill>
              </a:rPr>
              <a:t> y de </a:t>
            </a:r>
            <a:r>
              <a:rPr lang="es-ES" sz="1600" dirty="0" err="1">
                <a:solidFill>
                  <a:schemeClr val="tx1">
                    <a:lumMod val="75000"/>
                    <a:lumOff val="25000"/>
                  </a:schemeClr>
                </a:solidFill>
              </a:rPr>
              <a:t>bayesisano</a:t>
            </a:r>
            <a:endParaRPr lang="es-ES" sz="1600" dirty="0">
              <a:solidFill>
                <a:schemeClr val="tx1">
                  <a:lumMod val="75000"/>
                  <a:lumOff val="25000"/>
                </a:schemeClr>
              </a:solidFill>
            </a:endParaRPr>
          </a:p>
          <a:p>
            <a:pPr marL="0" indent="0"/>
            <a:endParaRPr lang="es-ES" sz="1650" dirty="0"/>
          </a:p>
          <a:p>
            <a:pPr marL="0" indent="0"/>
            <a:r>
              <a:rPr lang="es-ES" sz="1800" dirty="0">
                <a:solidFill>
                  <a:schemeClr val="tx1">
                    <a:lumMod val="75000"/>
                    <a:lumOff val="25000"/>
                  </a:schemeClr>
                </a:solidFill>
              </a:rPr>
              <a:t>El Pensamiento Computacional como alfabetización.</a:t>
            </a:r>
          </a:p>
          <a:p>
            <a:pPr marL="0" indent="0"/>
            <a:endParaRPr lang="es-ES" sz="1650" dirty="0"/>
          </a:p>
          <a:p>
            <a:pPr marL="0" indent="0"/>
            <a:r>
              <a:rPr lang="es-ES" sz="1800" dirty="0">
                <a:solidFill>
                  <a:schemeClr val="tx1">
                    <a:lumMod val="75000"/>
                    <a:lumOff val="25000"/>
                  </a:schemeClr>
                </a:solidFill>
              </a:rPr>
              <a:t>El Pensamiento Computacional como </a:t>
            </a:r>
            <a:r>
              <a:rPr lang="es-ES" sz="1800" dirty="0" err="1">
                <a:solidFill>
                  <a:schemeClr val="tx1">
                    <a:lumMod val="75000"/>
                    <a:lumOff val="25000"/>
                  </a:schemeClr>
                </a:solidFill>
              </a:rPr>
              <a:t>curriculum</a:t>
            </a:r>
            <a:r>
              <a:rPr lang="es-ES" sz="1800" dirty="0">
                <a:solidFill>
                  <a:schemeClr val="tx1">
                    <a:lumMod val="75000"/>
                    <a:lumOff val="25000"/>
                  </a:schemeClr>
                </a:solidFill>
              </a:rPr>
              <a:t>.</a:t>
            </a:r>
          </a:p>
          <a:p>
            <a:pPr marL="0" indent="0"/>
            <a:endParaRPr lang="es-ES" sz="1650" dirty="0"/>
          </a:p>
          <a:p>
            <a:pPr marL="0" indent="0"/>
            <a:r>
              <a:rPr lang="es-ES" sz="1800" dirty="0">
                <a:solidFill>
                  <a:schemeClr val="tx1">
                    <a:lumMod val="75000"/>
                    <a:lumOff val="25000"/>
                  </a:schemeClr>
                </a:solidFill>
              </a:rPr>
              <a:t>Definición holística por componentes</a:t>
            </a:r>
          </a:p>
          <a:p>
            <a:pPr marL="685800" lvl="1" indent="-342900">
              <a:buFont typeface="+mj-lt"/>
              <a:buAutoNum type="arabicPeriod"/>
            </a:pPr>
            <a:r>
              <a:rPr lang="es-ES" sz="1400" dirty="0">
                <a:solidFill>
                  <a:schemeClr val="tx1">
                    <a:lumMod val="75000"/>
                    <a:lumOff val="25000"/>
                  </a:schemeClr>
                </a:solidFill>
              </a:rPr>
              <a:t>Por qué holístico. Precedentes. Sentido</a:t>
            </a:r>
          </a:p>
          <a:p>
            <a:pPr marL="685800" lvl="1" indent="-342900">
              <a:buFont typeface="+mj-lt"/>
              <a:buAutoNum type="arabicPeriod"/>
            </a:pPr>
            <a:r>
              <a:rPr lang="es-ES" sz="1400" dirty="0">
                <a:solidFill>
                  <a:schemeClr val="tx1">
                    <a:lumMod val="75000"/>
                    <a:lumOff val="25000"/>
                  </a:schemeClr>
                </a:solidFill>
              </a:rPr>
              <a:t>Explicación de la propuesta inicial</a:t>
            </a:r>
          </a:p>
          <a:p>
            <a:pPr marL="685800" lvl="1" indent="-342900">
              <a:buFont typeface="+mj-lt"/>
              <a:buAutoNum type="arabicPeriod"/>
            </a:pPr>
            <a:endParaRPr lang="es-ES" sz="1650" dirty="0">
              <a:solidFill>
                <a:schemeClr val="tx1">
                  <a:lumMod val="75000"/>
                  <a:lumOff val="25000"/>
                </a:schemeClr>
              </a:solidFill>
            </a:endParaRPr>
          </a:p>
          <a:p>
            <a:pPr marL="685800" lvl="1" indent="-342900">
              <a:buFont typeface="+mj-lt"/>
              <a:buAutoNum type="arabicPeriod"/>
            </a:pPr>
            <a:endParaRPr lang="es-ES" sz="1650" dirty="0">
              <a:solidFill>
                <a:schemeClr val="tx1">
                  <a:lumMod val="75000"/>
                  <a:lumOff val="25000"/>
                </a:schemeClr>
              </a:solidFill>
            </a:endParaRPr>
          </a:p>
          <a:p>
            <a:pPr marL="0" indent="0"/>
            <a:r>
              <a:rPr lang="es-ES" sz="1800" i="1" dirty="0" err="1">
                <a:solidFill>
                  <a:schemeClr val="tx1">
                    <a:lumMod val="75000"/>
                    <a:lumOff val="25000"/>
                  </a:schemeClr>
                </a:solidFill>
              </a:rPr>
              <a:t>Unplugged</a:t>
            </a:r>
            <a:r>
              <a:rPr lang="es-ES" sz="1800" dirty="0">
                <a:solidFill>
                  <a:schemeClr val="tx1">
                    <a:lumMod val="75000"/>
                    <a:lumOff val="25000"/>
                  </a:schemeClr>
                </a:solidFill>
              </a:rPr>
              <a:t>. Prácticas y actividades. </a:t>
            </a:r>
          </a:p>
          <a:p>
            <a:pPr marL="0" indent="0"/>
            <a:endParaRPr lang="es-ES" sz="1650" dirty="0">
              <a:solidFill>
                <a:schemeClr val="tx1">
                  <a:lumMod val="75000"/>
                  <a:lumOff val="25000"/>
                </a:schemeClr>
              </a:solidFill>
            </a:endParaRPr>
          </a:p>
          <a:p>
            <a:pPr marL="0" indent="0"/>
            <a:endParaRPr lang="es-ES" sz="1650" dirty="0">
              <a:solidFill>
                <a:schemeClr val="tx1">
                  <a:lumMod val="75000"/>
                  <a:lumOff val="25000"/>
                </a:schemeClr>
              </a:solidFill>
            </a:endParaRPr>
          </a:p>
          <a:p>
            <a:pPr marL="0" indent="0"/>
            <a:r>
              <a:rPr lang="es-ES" sz="1800" dirty="0">
                <a:solidFill>
                  <a:schemeClr val="tx1">
                    <a:lumMod val="75000"/>
                    <a:lumOff val="25000"/>
                  </a:schemeClr>
                </a:solidFill>
              </a:rPr>
              <a:t>Pensamiento bayesiano</a:t>
            </a:r>
          </a:p>
        </p:txBody>
      </p:sp>
      <p:sp>
        <p:nvSpPr>
          <p:cNvPr id="32" name="Google Shape;253;p59">
            <a:extLst>
              <a:ext uri="{FF2B5EF4-FFF2-40B4-BE49-F238E27FC236}">
                <a16:creationId xmlns:a16="http://schemas.microsoft.com/office/drawing/2014/main" id="{28077E33-2D1A-416A-9088-244CEC04912C}"/>
              </a:ext>
            </a:extLst>
          </p:cNvPr>
          <p:cNvSpPr>
            <a:spLocks noChangeAspect="1"/>
          </p:cNvSpPr>
          <p:nvPr/>
        </p:nvSpPr>
        <p:spPr>
          <a:xfrm>
            <a:off x="3162095" y="5102242"/>
            <a:ext cx="606783" cy="698400"/>
          </a:xfrm>
          <a:prstGeom prst="rect">
            <a:avLst/>
          </a:prstGeom>
          <a:solidFill>
            <a:srgbClr val="E2E616"/>
          </a:solidFill>
          <a:ln>
            <a:noFill/>
          </a:ln>
        </p:spPr>
        <p:txBody>
          <a:bodyPr spcFirstLastPara="1" wrap="square" lIns="91425" tIns="91425" rIns="91425" bIns="91425" anchor="ctr" anchorCtr="0">
            <a:noAutofit/>
          </a:bodyPr>
          <a:lstStyle/>
          <a:p>
            <a:pPr algn="ctr"/>
            <a:r>
              <a:rPr lang="es" sz="2800" b="1" dirty="0">
                <a:solidFill>
                  <a:schemeClr val="bg2">
                    <a:lumMod val="75000"/>
                  </a:schemeClr>
                </a:solidFill>
              </a:rPr>
              <a:t>5</a:t>
            </a:r>
          </a:p>
        </p:txBody>
      </p:sp>
      <p:sp>
        <p:nvSpPr>
          <p:cNvPr id="40" name="Google Shape;253;p59">
            <a:extLst>
              <a:ext uri="{FF2B5EF4-FFF2-40B4-BE49-F238E27FC236}">
                <a16:creationId xmlns:a16="http://schemas.microsoft.com/office/drawing/2014/main" id="{102A8418-4367-4532-9335-E6AB80A2F43E}"/>
              </a:ext>
            </a:extLst>
          </p:cNvPr>
          <p:cNvSpPr>
            <a:spLocks noChangeAspect="1"/>
          </p:cNvSpPr>
          <p:nvPr/>
        </p:nvSpPr>
        <p:spPr>
          <a:xfrm>
            <a:off x="3169695" y="1458317"/>
            <a:ext cx="591697" cy="696467"/>
          </a:xfrm>
          <a:prstGeom prst="rect">
            <a:avLst/>
          </a:prstGeom>
          <a:solidFill>
            <a:srgbClr val="E2E616"/>
          </a:solidFill>
          <a:ln>
            <a:noFill/>
          </a:ln>
        </p:spPr>
        <p:txBody>
          <a:bodyPr spcFirstLastPara="1" wrap="square" lIns="91425" tIns="91425" rIns="91425" bIns="91425" anchor="ctr" anchorCtr="0">
            <a:noAutofit/>
          </a:bodyPr>
          <a:lstStyle/>
          <a:p>
            <a:pPr algn="ctr"/>
            <a:r>
              <a:rPr lang="es" sz="2800" b="1" dirty="0">
                <a:solidFill>
                  <a:schemeClr val="bg2">
                    <a:lumMod val="75000"/>
                  </a:schemeClr>
                </a:solidFill>
              </a:rPr>
              <a:t>1</a:t>
            </a:r>
          </a:p>
        </p:txBody>
      </p:sp>
      <p:sp>
        <p:nvSpPr>
          <p:cNvPr id="41" name="Google Shape;253;p59">
            <a:extLst>
              <a:ext uri="{FF2B5EF4-FFF2-40B4-BE49-F238E27FC236}">
                <a16:creationId xmlns:a16="http://schemas.microsoft.com/office/drawing/2014/main" id="{4A9FEAFF-C74B-4F6C-9849-F5FB4B715377}"/>
              </a:ext>
            </a:extLst>
          </p:cNvPr>
          <p:cNvSpPr>
            <a:spLocks noChangeAspect="1"/>
          </p:cNvSpPr>
          <p:nvPr/>
        </p:nvSpPr>
        <p:spPr>
          <a:xfrm>
            <a:off x="3178211" y="2393132"/>
            <a:ext cx="579896" cy="698400"/>
          </a:xfrm>
          <a:prstGeom prst="rect">
            <a:avLst/>
          </a:prstGeom>
          <a:solidFill>
            <a:srgbClr val="E2E616"/>
          </a:solidFill>
          <a:ln>
            <a:noFill/>
          </a:ln>
        </p:spPr>
        <p:txBody>
          <a:bodyPr spcFirstLastPara="1" wrap="square" lIns="91425" tIns="91425" rIns="91425" bIns="91425" anchor="ctr" anchorCtr="0">
            <a:noAutofit/>
          </a:bodyPr>
          <a:lstStyle/>
          <a:p>
            <a:pPr algn="ctr"/>
            <a:r>
              <a:rPr lang="es" sz="2800" b="1" dirty="0">
                <a:solidFill>
                  <a:schemeClr val="bg2">
                    <a:lumMod val="75000"/>
                  </a:schemeClr>
                </a:solidFill>
              </a:rPr>
              <a:t>2</a:t>
            </a:r>
          </a:p>
        </p:txBody>
      </p:sp>
      <p:sp>
        <p:nvSpPr>
          <p:cNvPr id="42" name="Google Shape;253;p59">
            <a:extLst>
              <a:ext uri="{FF2B5EF4-FFF2-40B4-BE49-F238E27FC236}">
                <a16:creationId xmlns:a16="http://schemas.microsoft.com/office/drawing/2014/main" id="{6036BD3D-EF57-43B5-9C7F-39FB9867C428}"/>
              </a:ext>
            </a:extLst>
          </p:cNvPr>
          <p:cNvSpPr>
            <a:spLocks noChangeAspect="1"/>
          </p:cNvSpPr>
          <p:nvPr/>
        </p:nvSpPr>
        <p:spPr>
          <a:xfrm>
            <a:off x="3177293" y="3274817"/>
            <a:ext cx="579895" cy="698400"/>
          </a:xfrm>
          <a:prstGeom prst="rect">
            <a:avLst/>
          </a:prstGeom>
          <a:solidFill>
            <a:srgbClr val="E2E616"/>
          </a:solidFill>
          <a:ln>
            <a:noFill/>
          </a:ln>
        </p:spPr>
        <p:txBody>
          <a:bodyPr spcFirstLastPara="1" wrap="square" lIns="91425" tIns="91425" rIns="91425" bIns="91425" anchor="ctr" anchorCtr="0">
            <a:noAutofit/>
          </a:bodyPr>
          <a:lstStyle/>
          <a:p>
            <a:pPr algn="ctr"/>
            <a:r>
              <a:rPr lang="es" sz="2800" b="1" dirty="0">
                <a:solidFill>
                  <a:schemeClr val="bg2">
                    <a:lumMod val="75000"/>
                  </a:schemeClr>
                </a:solidFill>
              </a:rPr>
              <a:t>3</a:t>
            </a:r>
          </a:p>
        </p:txBody>
      </p:sp>
      <p:sp>
        <p:nvSpPr>
          <p:cNvPr id="43" name="Google Shape;253;p59">
            <a:extLst>
              <a:ext uri="{FF2B5EF4-FFF2-40B4-BE49-F238E27FC236}">
                <a16:creationId xmlns:a16="http://schemas.microsoft.com/office/drawing/2014/main" id="{A688203D-DF43-4A4B-A729-F903569B8ADE}"/>
              </a:ext>
            </a:extLst>
          </p:cNvPr>
          <p:cNvSpPr>
            <a:spLocks noChangeAspect="1"/>
          </p:cNvSpPr>
          <p:nvPr/>
        </p:nvSpPr>
        <p:spPr>
          <a:xfrm>
            <a:off x="3177295" y="4192715"/>
            <a:ext cx="593339" cy="698400"/>
          </a:xfrm>
          <a:prstGeom prst="rect">
            <a:avLst/>
          </a:prstGeom>
          <a:solidFill>
            <a:srgbClr val="E2E616"/>
          </a:solidFill>
          <a:ln>
            <a:noFill/>
          </a:ln>
        </p:spPr>
        <p:txBody>
          <a:bodyPr spcFirstLastPara="1" wrap="square" lIns="91425" tIns="91425" rIns="91425" bIns="91425" anchor="ctr" anchorCtr="0">
            <a:noAutofit/>
          </a:bodyPr>
          <a:lstStyle/>
          <a:p>
            <a:pPr algn="ctr"/>
            <a:r>
              <a:rPr lang="es" sz="2800" b="1" dirty="0">
                <a:solidFill>
                  <a:schemeClr val="bg2">
                    <a:lumMod val="75000"/>
                  </a:schemeClr>
                </a:solidFill>
              </a:rPr>
              <a:t>4</a:t>
            </a:r>
          </a:p>
        </p:txBody>
      </p:sp>
      <p:sp>
        <p:nvSpPr>
          <p:cNvPr id="44" name="Google Shape;253;p59">
            <a:extLst>
              <a:ext uri="{FF2B5EF4-FFF2-40B4-BE49-F238E27FC236}">
                <a16:creationId xmlns:a16="http://schemas.microsoft.com/office/drawing/2014/main" id="{AC018620-6C49-410E-8583-59107D47915F}"/>
              </a:ext>
            </a:extLst>
          </p:cNvPr>
          <p:cNvSpPr>
            <a:spLocks noChangeAspect="1"/>
          </p:cNvSpPr>
          <p:nvPr/>
        </p:nvSpPr>
        <p:spPr>
          <a:xfrm>
            <a:off x="3177293" y="6011087"/>
            <a:ext cx="621650" cy="698400"/>
          </a:xfrm>
          <a:prstGeom prst="rect">
            <a:avLst/>
          </a:prstGeom>
          <a:solidFill>
            <a:srgbClr val="E2E616"/>
          </a:solidFill>
          <a:ln>
            <a:noFill/>
          </a:ln>
        </p:spPr>
        <p:txBody>
          <a:bodyPr spcFirstLastPara="1" wrap="square" lIns="91425" tIns="91425" rIns="91425" bIns="91425" anchor="ctr" anchorCtr="0">
            <a:noAutofit/>
          </a:bodyPr>
          <a:lstStyle/>
          <a:p>
            <a:pPr algn="ctr"/>
            <a:r>
              <a:rPr lang="es" sz="2800" b="1" dirty="0">
                <a:solidFill>
                  <a:schemeClr val="bg2">
                    <a:lumMod val="75000"/>
                  </a:schemeClr>
                </a:solidFill>
              </a:rPr>
              <a:t>6</a:t>
            </a:r>
          </a:p>
        </p:txBody>
      </p:sp>
    </p:spTree>
    <p:extLst>
      <p:ext uri="{BB962C8B-B14F-4D97-AF65-F5344CB8AC3E}">
        <p14:creationId xmlns:p14="http://schemas.microsoft.com/office/powerpoint/2010/main" val="3367879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1 Título"/>
          <p:cNvSpPr>
            <a:spLocks noGrp="1"/>
          </p:cNvSpPr>
          <p:nvPr>
            <p:ph type="title"/>
          </p:nvPr>
        </p:nvSpPr>
        <p:spPr>
          <a:xfrm>
            <a:off x="628650" y="501218"/>
            <a:ext cx="8188778" cy="647098"/>
          </a:xfrm>
          <a:solidFill>
            <a:srgbClr val="D6D64D"/>
          </a:solidFill>
        </p:spPr>
        <p:style>
          <a:lnRef idx="1">
            <a:schemeClr val="dk1"/>
          </a:lnRef>
          <a:fillRef idx="3">
            <a:schemeClr val="dk1"/>
          </a:fillRef>
          <a:effectRef idx="2">
            <a:schemeClr val="dk1"/>
          </a:effectRef>
          <a:fontRef idx="minor">
            <a:schemeClr val="lt1"/>
          </a:fontRef>
        </p:style>
        <p:txBody>
          <a:bodyPr>
            <a:noAutofit/>
          </a:bodyPr>
          <a:lstStyle/>
          <a:p>
            <a:r>
              <a:rPr lang="es-ES" sz="2200" dirty="0"/>
              <a:t>… destrezas de </a:t>
            </a:r>
            <a:r>
              <a:rPr lang="es-ES" sz="2200" dirty="0" err="1"/>
              <a:t>precodificación</a:t>
            </a:r>
            <a:r>
              <a:rPr lang="es-ES" sz="2200" dirty="0"/>
              <a:t>, cinestesia y activación </a:t>
            </a:r>
          </a:p>
        </p:txBody>
      </p:sp>
      <p:pic>
        <p:nvPicPr>
          <p:cNvPr id="4" name="Picture 4" descr="http://mm.latiendasueca.com/uploads/navidad/juguetes-navidad-ikea-mad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843" y="1255332"/>
            <a:ext cx="2169431" cy="1730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4.bp.blogspot.com/-y82VdAZQmE0/VFoIHcxyWhI/AAAAAAAANG0/qJZk479RT3s/s1600/tor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3524772"/>
            <a:ext cx="1550194" cy="24217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6395" y="1700808"/>
            <a:ext cx="2289928" cy="372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images-na.ssl-images-amazon.com/images/I/51BbyEurrgL._AC_UL220_SR180,22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726" y="1833257"/>
            <a:ext cx="1285875" cy="157162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 hay ninguna descripción de la foto disponible.">
            <a:extLst>
              <a:ext uri="{FF2B5EF4-FFF2-40B4-BE49-F238E27FC236}">
                <a16:creationId xmlns:a16="http://schemas.microsoft.com/office/drawing/2014/main" id="{DBC4F6C6-6AE4-419F-9C1B-B86D393F2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4846" y="2877404"/>
            <a:ext cx="2506153" cy="448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51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IMG_20181128_08393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910" y="2834935"/>
            <a:ext cx="4681538" cy="3536156"/>
          </a:xfrm>
          <a:prstGeom prst="rect">
            <a:avLst/>
          </a:prstGeom>
          <a:noFill/>
          <a:ln>
            <a:noFill/>
          </a:ln>
        </p:spPr>
      </p:pic>
      <p:sp>
        <p:nvSpPr>
          <p:cNvPr id="2" name="1 Título"/>
          <p:cNvSpPr>
            <a:spLocks noGrp="1"/>
          </p:cNvSpPr>
          <p:nvPr>
            <p:ph type="title"/>
          </p:nvPr>
        </p:nvSpPr>
        <p:spPr>
          <a:xfrm>
            <a:off x="1007604" y="4671138"/>
            <a:ext cx="2577568" cy="1221600"/>
          </a:xfrm>
        </p:spPr>
        <p:txBody>
          <a:bodyPr/>
          <a:lstStyle/>
          <a:p>
            <a:r>
              <a:rPr lang="es-ES" sz="2200" dirty="0"/>
              <a:t>Montessori </a:t>
            </a:r>
            <a:r>
              <a:rPr lang="es-ES" sz="2200" dirty="0" err="1"/>
              <a:t>Method’s</a:t>
            </a:r>
            <a:endParaRPr lang="es-ES" sz="2200" dirty="0"/>
          </a:p>
        </p:txBody>
      </p:sp>
      <p:pic>
        <p:nvPicPr>
          <p:cNvPr id="4" name="3 Marcador de contenido" descr="IMG_20181122_195257"/>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4775" y="998731"/>
            <a:ext cx="5414272" cy="2996803"/>
          </a:xfrm>
          <a:prstGeom prst="rect">
            <a:avLst/>
          </a:prstGeom>
          <a:noFill/>
          <a:ln>
            <a:noFill/>
          </a:ln>
        </p:spPr>
      </p:pic>
      <p:cxnSp>
        <p:nvCxnSpPr>
          <p:cNvPr id="6" name="Google Shape;345;p68">
            <a:extLst>
              <a:ext uri="{FF2B5EF4-FFF2-40B4-BE49-F238E27FC236}">
                <a16:creationId xmlns:a16="http://schemas.microsoft.com/office/drawing/2014/main" id="{99570C2E-EB6C-4401-BAE2-C645CDB26911}"/>
              </a:ext>
            </a:extLst>
          </p:cNvPr>
          <p:cNvCxnSpPr/>
          <p:nvPr/>
        </p:nvCxnSpPr>
        <p:spPr>
          <a:xfrm>
            <a:off x="1132033" y="5652201"/>
            <a:ext cx="676200" cy="0"/>
          </a:xfrm>
          <a:prstGeom prst="straightConnector1">
            <a:avLst/>
          </a:prstGeom>
          <a:noFill/>
          <a:ln w="76200" cap="flat" cmpd="sng">
            <a:solidFill>
              <a:srgbClr val="93C01F"/>
            </a:solidFill>
            <a:prstDash val="solid"/>
            <a:round/>
            <a:headEnd type="none" w="med" len="med"/>
            <a:tailEnd type="none" w="med" len="med"/>
          </a:ln>
        </p:spPr>
      </p:cxnSp>
      <p:sp>
        <p:nvSpPr>
          <p:cNvPr id="7" name="Google Shape;344;p68">
            <a:extLst>
              <a:ext uri="{FF2B5EF4-FFF2-40B4-BE49-F238E27FC236}">
                <a16:creationId xmlns:a16="http://schemas.microsoft.com/office/drawing/2014/main" id="{ED424983-A53C-4681-888B-012C09F7A994}"/>
              </a:ext>
            </a:extLst>
          </p:cNvPr>
          <p:cNvSpPr/>
          <p:nvPr/>
        </p:nvSpPr>
        <p:spPr>
          <a:xfrm>
            <a:off x="324421" y="355407"/>
            <a:ext cx="8512629" cy="62484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1693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95532" y="1733106"/>
            <a:ext cx="4076468" cy="1304007"/>
          </a:xfrm>
        </p:spPr>
        <p:txBody>
          <a:bodyPr>
            <a:noAutofit/>
          </a:bodyPr>
          <a:lstStyle/>
          <a:p>
            <a:pPr algn="l"/>
            <a:r>
              <a:rPr lang="es-ES" sz="2200" dirty="0"/>
              <a:t>Propuestas de actividades.- 1. </a:t>
            </a:r>
            <a:r>
              <a:rPr lang="es-ES" sz="2200" dirty="0" err="1"/>
              <a:t>Preálgebra</a:t>
            </a:r>
            <a:r>
              <a:rPr lang="es-ES" sz="2200" dirty="0"/>
              <a:t/>
            </a:r>
            <a:br>
              <a:rPr lang="es-ES" sz="2200" dirty="0"/>
            </a:br>
            <a:r>
              <a:rPr lang="es-ES" sz="2200" dirty="0"/>
              <a:t>Álgebra para niños</a:t>
            </a:r>
          </a:p>
        </p:txBody>
      </p:sp>
      <p:sp>
        <p:nvSpPr>
          <p:cNvPr id="3" name="2 Marcador de contenido"/>
          <p:cNvSpPr>
            <a:spLocks noGrp="1"/>
          </p:cNvSpPr>
          <p:nvPr>
            <p:ph idx="1"/>
          </p:nvPr>
        </p:nvSpPr>
        <p:spPr>
          <a:xfrm>
            <a:off x="529263" y="3820886"/>
            <a:ext cx="4904699" cy="2944465"/>
          </a:xfrm>
        </p:spPr>
        <p:txBody>
          <a:bodyPr>
            <a:normAutofit/>
          </a:bodyPr>
          <a:lstStyle/>
          <a:p>
            <a:pPr marL="0" indent="0">
              <a:buNone/>
            </a:pPr>
            <a:r>
              <a:rPr lang="es-ES" sz="1500" b="1" dirty="0">
                <a:solidFill>
                  <a:schemeClr val="tx1">
                    <a:lumMod val="75000"/>
                    <a:lumOff val="25000"/>
                  </a:schemeClr>
                </a:solidFill>
              </a:rPr>
              <a:t>Objetivo:</a:t>
            </a:r>
            <a:r>
              <a:rPr lang="es-ES" sz="1500" dirty="0"/>
              <a:t> Introducir un juego para desarrollo de pensamiento abstracto, </a:t>
            </a:r>
            <a:r>
              <a:rPr lang="es-ES" sz="1500" dirty="0" err="1"/>
              <a:t>preálgebra</a:t>
            </a:r>
            <a:r>
              <a:rPr lang="es-ES" sz="1500" dirty="0"/>
              <a:t>, en niños.</a:t>
            </a:r>
          </a:p>
          <a:p>
            <a:pPr marL="0" indent="0">
              <a:buNone/>
            </a:pPr>
            <a:endParaRPr lang="es-ES" sz="1500" dirty="0"/>
          </a:p>
          <a:p>
            <a:pPr marL="0" indent="0">
              <a:buNone/>
            </a:pPr>
            <a:r>
              <a:rPr lang="es-ES" sz="1500" b="1" dirty="0">
                <a:solidFill>
                  <a:schemeClr val="tx1">
                    <a:lumMod val="75000"/>
                    <a:lumOff val="25000"/>
                  </a:schemeClr>
                </a:solidFill>
              </a:rPr>
              <a:t>Intervalo de edad: </a:t>
            </a:r>
            <a:r>
              <a:rPr lang="es-ES" sz="1500" dirty="0"/>
              <a:t>Niños de entre 4 y 6 años. </a:t>
            </a:r>
          </a:p>
          <a:p>
            <a:pPr marL="0" indent="0">
              <a:buNone/>
            </a:pPr>
            <a:endParaRPr lang="es-ES" sz="1500" b="1" dirty="0"/>
          </a:p>
          <a:p>
            <a:pPr marL="0" indent="0">
              <a:buNone/>
            </a:pPr>
            <a:r>
              <a:rPr lang="es-ES" sz="1500" b="1" dirty="0">
                <a:solidFill>
                  <a:schemeClr val="tx1">
                    <a:lumMod val="75000"/>
                    <a:lumOff val="25000"/>
                  </a:schemeClr>
                </a:solidFill>
              </a:rPr>
              <a:t>Materiales:</a:t>
            </a:r>
            <a:r>
              <a:rPr lang="es-ES" sz="1500" dirty="0"/>
              <a:t> </a:t>
            </a:r>
            <a:r>
              <a:rPr lang="es-ES" sz="1500" dirty="0" err="1">
                <a:hlinkClick r:id="rId2"/>
              </a:rPr>
              <a:t>Youkara</a:t>
            </a:r>
            <a:r>
              <a:rPr lang="es-ES" sz="1500" dirty="0">
                <a:hlinkClick r:id="rId2"/>
              </a:rPr>
              <a:t> </a:t>
            </a:r>
            <a:r>
              <a:rPr lang="es-ES" sz="1500" dirty="0" err="1">
                <a:hlinkClick r:id="rId2"/>
              </a:rPr>
              <a:t>Youkara</a:t>
            </a:r>
            <a:r>
              <a:rPr lang="es-ES" sz="1500" dirty="0">
                <a:hlinkClick r:id="rId2"/>
              </a:rPr>
              <a:t> 1 PC</a:t>
            </a:r>
            <a:r>
              <a:rPr lang="es-ES" sz="1500" dirty="0"/>
              <a:t> es un juego infantil </a:t>
            </a:r>
            <a:r>
              <a:rPr lang="es-ES" sz="1500" dirty="0">
                <a:hlinkClick r:id="rId3"/>
              </a:rPr>
              <a:t>fabricado en China, cerca de Cantón, por la empresa </a:t>
            </a:r>
            <a:r>
              <a:rPr lang="es-ES" sz="1500" dirty="0" err="1">
                <a:hlinkClick r:id="rId3"/>
              </a:rPr>
              <a:t>Youkara</a:t>
            </a:r>
            <a:r>
              <a:rPr lang="es-ES" sz="1500" dirty="0"/>
              <a:t>, que se vende a través Amazon por el precio de 0,89€.</a:t>
            </a:r>
          </a:p>
        </p:txBody>
      </p:sp>
      <p:cxnSp>
        <p:nvCxnSpPr>
          <p:cNvPr id="5" name="Google Shape;345;p68">
            <a:extLst>
              <a:ext uri="{FF2B5EF4-FFF2-40B4-BE49-F238E27FC236}">
                <a16:creationId xmlns:a16="http://schemas.microsoft.com/office/drawing/2014/main" id="{6E0E5A45-72E5-42AF-9D34-1AECD7CCCB4B}"/>
              </a:ext>
            </a:extLst>
          </p:cNvPr>
          <p:cNvCxnSpPr/>
          <p:nvPr/>
        </p:nvCxnSpPr>
        <p:spPr>
          <a:xfrm>
            <a:off x="631290" y="3037114"/>
            <a:ext cx="676200" cy="0"/>
          </a:xfrm>
          <a:prstGeom prst="straightConnector1">
            <a:avLst/>
          </a:prstGeom>
          <a:noFill/>
          <a:ln w="76200" cap="flat" cmpd="sng">
            <a:solidFill>
              <a:srgbClr val="93C01F"/>
            </a:solidFill>
            <a:prstDash val="solid"/>
            <a:round/>
            <a:headEnd type="none" w="med" len="med"/>
            <a:tailEnd type="none" w="med" len="med"/>
          </a:ln>
        </p:spPr>
      </p:cxnSp>
      <p:sp>
        <p:nvSpPr>
          <p:cNvPr id="6" name="Google Shape;370;p71">
            <a:extLst>
              <a:ext uri="{FF2B5EF4-FFF2-40B4-BE49-F238E27FC236}">
                <a16:creationId xmlns:a16="http://schemas.microsoft.com/office/drawing/2014/main" id="{E262C805-2904-4EDC-A89D-F35A06E1A229}"/>
              </a:ext>
            </a:extLst>
          </p:cNvPr>
          <p:cNvSpPr/>
          <p:nvPr/>
        </p:nvSpPr>
        <p:spPr>
          <a:xfrm rot="5400000">
            <a:off x="3859981" y="1573981"/>
            <a:ext cx="6858000" cy="3710037"/>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pic>
        <p:nvPicPr>
          <p:cNvPr id="8" name="1 Imagen" descr="https://1.bp.blogspot.com/-BibNjo1_j7s/XCNm8JJRmDI/AAAAAAAAbwM/hgQSKsVo-HI43XLonL-qaBH74tRFNqTfgCLcBGAs/s640/3.png">
            <a:hlinkClick r:id="rId4"/>
            <a:extLst>
              <a:ext uri="{FF2B5EF4-FFF2-40B4-BE49-F238E27FC236}">
                <a16:creationId xmlns:a16="http://schemas.microsoft.com/office/drawing/2014/main" id="{F4A22288-1F4E-4BB6-BE40-5883B6E4F84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86612" y="845171"/>
            <a:ext cx="3403283" cy="2605088"/>
          </a:xfrm>
          <a:prstGeom prst="rect">
            <a:avLst/>
          </a:prstGeom>
          <a:noFill/>
          <a:ln>
            <a:noFill/>
          </a:ln>
        </p:spPr>
      </p:pic>
      <p:pic>
        <p:nvPicPr>
          <p:cNvPr id="9" name="2 Imagen" descr="https://4.bp.blogspot.com/-N0uELjBO7Gg/XCNnhGUzTrI/AAAAAAAAbwY/KBr1Qdq5RsAkeiWfAUMSNaAr4wSlPRZDgCLcBGAs/s640/4.png">
            <a:hlinkClick r:id="rId6"/>
            <a:extLst>
              <a:ext uri="{FF2B5EF4-FFF2-40B4-BE49-F238E27FC236}">
                <a16:creationId xmlns:a16="http://schemas.microsoft.com/office/drawing/2014/main" id="{3F551EE0-D0E4-4749-97F7-A93198AD2AB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585158" y="3689498"/>
            <a:ext cx="3404738" cy="2317899"/>
          </a:xfrm>
          <a:prstGeom prst="rect">
            <a:avLst/>
          </a:prstGeom>
          <a:noFill/>
          <a:ln>
            <a:noFill/>
          </a:ln>
        </p:spPr>
      </p:pic>
    </p:spTree>
    <p:extLst>
      <p:ext uri="{BB962C8B-B14F-4D97-AF65-F5344CB8AC3E}">
        <p14:creationId xmlns:p14="http://schemas.microsoft.com/office/powerpoint/2010/main" val="3201484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Rectángulo"/>
          <p:cNvSpPr/>
          <p:nvPr/>
        </p:nvSpPr>
        <p:spPr>
          <a:xfrm>
            <a:off x="666765" y="407127"/>
            <a:ext cx="4863177" cy="1569660"/>
          </a:xfrm>
          <a:prstGeom prst="rect">
            <a:avLst/>
          </a:prstGeom>
        </p:spPr>
        <p:txBody>
          <a:bodyPr wrap="square">
            <a:spAutoFit/>
          </a:bodyPr>
          <a:lstStyle/>
          <a:p>
            <a:r>
              <a:rPr lang="es-ES" sz="1600" dirty="0">
                <a:solidFill>
                  <a:schemeClr val="tx1">
                    <a:lumMod val="65000"/>
                    <a:lumOff val="35000"/>
                  </a:schemeClr>
                </a:solidFill>
                <a:latin typeface="+mj-lt"/>
              </a:rPr>
              <a:t>Esta actividad enlaza con el elemento  de pensamiento computacional que hemos considerado como </a:t>
            </a:r>
            <a:r>
              <a:rPr lang="es-ES" sz="1600" b="1" dirty="0">
                <a:solidFill>
                  <a:schemeClr val="tx1">
                    <a:lumMod val="65000"/>
                    <a:lumOff val="35000"/>
                  </a:schemeClr>
                </a:solidFill>
                <a:latin typeface="+mj-lt"/>
              </a:rPr>
              <a:t>pensamiento abstracto. </a:t>
            </a:r>
          </a:p>
          <a:p>
            <a:endParaRPr lang="es-ES" sz="1600" b="1" dirty="0">
              <a:solidFill>
                <a:schemeClr val="tx1">
                  <a:lumMod val="65000"/>
                  <a:lumOff val="35000"/>
                </a:schemeClr>
              </a:solidFill>
              <a:latin typeface="+mj-lt"/>
            </a:endParaRPr>
          </a:p>
          <a:p>
            <a:r>
              <a:rPr lang="es-ES" sz="1600" dirty="0">
                <a:solidFill>
                  <a:schemeClr val="tx1">
                    <a:lumMod val="65000"/>
                    <a:lumOff val="35000"/>
                  </a:schemeClr>
                </a:solidFill>
                <a:latin typeface="+mj-lt"/>
              </a:rPr>
              <a:t>Y como tal puede ser activada para el desarrollo de ese tipo de pensamiento en otra etapa</a:t>
            </a:r>
          </a:p>
        </p:txBody>
      </p:sp>
      <p:pic>
        <p:nvPicPr>
          <p:cNvPr id="3" name="2 Imagen" descr="https://1.bp.blogspot.com/-83ZoQO41RGk/XCNouBwCJiI/AAAAAAAAbw0/iM4hLX1gGV4_BLidUxlDv_5VQnJOILw4wCLcBGAs/s640/7.pn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167639"/>
            <a:ext cx="5886654" cy="3833111"/>
          </a:xfrm>
          <a:prstGeom prst="rect">
            <a:avLst/>
          </a:prstGeom>
          <a:noFill/>
          <a:ln>
            <a:noFill/>
          </a:ln>
        </p:spPr>
      </p:pic>
      <p:sp>
        <p:nvSpPr>
          <p:cNvPr id="4" name="Google Shape;344;p68">
            <a:extLst>
              <a:ext uri="{FF2B5EF4-FFF2-40B4-BE49-F238E27FC236}">
                <a16:creationId xmlns:a16="http://schemas.microsoft.com/office/drawing/2014/main" id="{8F301D51-45FE-447B-90EC-EBADDBE7C1F5}"/>
              </a:ext>
            </a:extLst>
          </p:cNvPr>
          <p:cNvSpPr/>
          <p:nvPr/>
        </p:nvSpPr>
        <p:spPr>
          <a:xfrm rot="5400000">
            <a:off x="2925786" y="1569057"/>
            <a:ext cx="4287900" cy="5748000"/>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255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Rectángulo"/>
          <p:cNvSpPr/>
          <p:nvPr/>
        </p:nvSpPr>
        <p:spPr>
          <a:xfrm>
            <a:off x="387973" y="6247315"/>
            <a:ext cx="3429000" cy="473206"/>
          </a:xfrm>
          <a:prstGeom prst="rect">
            <a:avLst/>
          </a:prstGeom>
        </p:spPr>
        <p:txBody>
          <a:bodyPr wrap="square">
            <a:spAutoFit/>
          </a:bodyPr>
          <a:lstStyle/>
          <a:p>
            <a:r>
              <a:rPr lang="es-ES" sz="825" dirty="0">
                <a:solidFill>
                  <a:prstClr val="black"/>
                </a:solidFill>
                <a:latin typeface="Arial" panose="020B0604020202020204" pitchFamily="34" charset="0"/>
              </a:rPr>
              <a:t>Pérez-Paredes, P. &amp; Zapata-Ros, M. (2019). </a:t>
            </a:r>
            <a:r>
              <a:rPr lang="es-ES" sz="825" i="1" dirty="0">
                <a:solidFill>
                  <a:prstClr val="black"/>
                </a:solidFill>
                <a:latin typeface="Arial" panose="020B0604020202020204" pitchFamily="34" charset="0"/>
              </a:rPr>
              <a:t>El pensamiento computacional, análisis de una competencia clave</a:t>
            </a:r>
            <a:r>
              <a:rPr lang="es-ES" sz="825" dirty="0">
                <a:solidFill>
                  <a:prstClr val="black"/>
                </a:solidFill>
                <a:latin typeface="Arial" panose="020B0604020202020204" pitchFamily="34" charset="0"/>
              </a:rPr>
              <a:t>. </a:t>
            </a:r>
            <a:r>
              <a:rPr lang="es-ES" sz="825" dirty="0" err="1">
                <a:solidFill>
                  <a:prstClr val="black"/>
                </a:solidFill>
                <a:latin typeface="Arial" panose="020B0604020202020204" pitchFamily="34" charset="0"/>
              </a:rPr>
              <a:t>Scotts</a:t>
            </a:r>
            <a:r>
              <a:rPr lang="es-ES" sz="825" dirty="0">
                <a:solidFill>
                  <a:prstClr val="black"/>
                </a:solidFill>
                <a:latin typeface="Arial" panose="020B0604020202020204" pitchFamily="34" charset="0"/>
              </a:rPr>
              <a:t> Valley, CA, USA: </a:t>
            </a:r>
            <a:r>
              <a:rPr lang="es-ES" sz="825" dirty="0" err="1">
                <a:solidFill>
                  <a:prstClr val="black"/>
                </a:solidFill>
                <a:latin typeface="Arial" panose="020B0604020202020204" pitchFamily="34" charset="0"/>
              </a:rPr>
              <a:t>Createspace</a:t>
            </a:r>
            <a:r>
              <a:rPr lang="es-ES" sz="825" dirty="0">
                <a:solidFill>
                  <a:prstClr val="black"/>
                </a:solidFill>
                <a:latin typeface="Arial" panose="020B0604020202020204" pitchFamily="34" charset="0"/>
              </a:rPr>
              <a:t> </a:t>
            </a:r>
            <a:r>
              <a:rPr lang="es-ES" sz="825" dirty="0" err="1">
                <a:solidFill>
                  <a:prstClr val="black"/>
                </a:solidFill>
                <a:latin typeface="Arial" panose="020B0604020202020204" pitchFamily="34" charset="0"/>
              </a:rPr>
              <a:t>Independent</a:t>
            </a:r>
            <a:r>
              <a:rPr lang="es-ES" sz="825" dirty="0">
                <a:solidFill>
                  <a:prstClr val="black"/>
                </a:solidFill>
                <a:latin typeface="Arial" panose="020B0604020202020204" pitchFamily="34" charset="0"/>
              </a:rPr>
              <a:t> Publishing </a:t>
            </a:r>
            <a:r>
              <a:rPr lang="es-ES" sz="825" dirty="0" err="1">
                <a:solidFill>
                  <a:prstClr val="black"/>
                </a:solidFill>
                <a:latin typeface="Arial" panose="020B0604020202020204" pitchFamily="34" charset="0"/>
              </a:rPr>
              <a:t>Platform</a:t>
            </a:r>
            <a:r>
              <a:rPr lang="es-ES" sz="825" dirty="0">
                <a:solidFill>
                  <a:prstClr val="black"/>
                </a:solidFill>
                <a:latin typeface="Arial" panose="020B0604020202020204" pitchFamily="34" charset="0"/>
              </a:rPr>
              <a:t>. </a:t>
            </a:r>
          </a:p>
        </p:txBody>
      </p:sp>
      <p:pic>
        <p:nvPicPr>
          <p:cNvPr id="6" name="Picture 2" descr="https://co.creativecommons.org/wp-content/uploads/2008/02/by-nc-s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1966" y="6368966"/>
            <a:ext cx="657099" cy="229904"/>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a:extLst>
              <a:ext uri="{FF2B5EF4-FFF2-40B4-BE49-F238E27FC236}">
                <a16:creationId xmlns:a16="http://schemas.microsoft.com/office/drawing/2014/main" id="{9C27134F-FD71-4B51-B282-1EA39D2F0DBF}"/>
              </a:ext>
            </a:extLst>
          </p:cNvPr>
          <p:cNvSpPr txBox="1">
            <a:spLocks/>
          </p:cNvSpPr>
          <p:nvPr/>
        </p:nvSpPr>
        <p:spPr>
          <a:xfrm>
            <a:off x="327643" y="617247"/>
            <a:ext cx="4640892" cy="114709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200" b="1" u="sng" dirty="0">
                <a:solidFill>
                  <a:schemeClr val="tx1">
                    <a:lumMod val="75000"/>
                    <a:lumOff val="25000"/>
                  </a:schemeClr>
                </a:solidFill>
              </a:rPr>
              <a:t>Propuestas de actividades 2.1</a:t>
            </a:r>
          </a:p>
          <a:p>
            <a:pPr algn="l"/>
            <a:r>
              <a:rPr lang="es-ES" sz="2200" b="1" dirty="0">
                <a:solidFill>
                  <a:schemeClr val="tx1">
                    <a:lumMod val="75000"/>
                    <a:lumOff val="25000"/>
                  </a:schemeClr>
                </a:solidFill>
              </a:rPr>
              <a:t>Pegatinas y circuitos lógicos.-Puertas lógicas. OR</a:t>
            </a:r>
          </a:p>
        </p:txBody>
      </p:sp>
      <p:sp>
        <p:nvSpPr>
          <p:cNvPr id="9" name="1 Rectángulo">
            <a:extLst>
              <a:ext uri="{FF2B5EF4-FFF2-40B4-BE49-F238E27FC236}">
                <a16:creationId xmlns:a16="http://schemas.microsoft.com/office/drawing/2014/main" id="{B4B3AE5D-A178-4C7E-B789-A32A043DF6D5}"/>
              </a:ext>
            </a:extLst>
          </p:cNvPr>
          <p:cNvSpPr/>
          <p:nvPr/>
        </p:nvSpPr>
        <p:spPr>
          <a:xfrm>
            <a:off x="378217" y="2169500"/>
            <a:ext cx="4290847" cy="2811026"/>
          </a:xfrm>
          <a:prstGeom prst="rect">
            <a:avLst/>
          </a:prstGeom>
        </p:spPr>
        <p:txBody>
          <a:bodyPr wrap="square">
            <a:spAutoFit/>
          </a:bodyPr>
          <a:lstStyle/>
          <a:p>
            <a:pPr algn="just">
              <a:spcBef>
                <a:spcPts val="450"/>
              </a:spcBef>
              <a:spcAft>
                <a:spcPts val="450"/>
              </a:spcAft>
            </a:pPr>
            <a:r>
              <a:rPr lang="es-ES" sz="1600" b="1" dirty="0">
                <a:solidFill>
                  <a:schemeClr val="tx1">
                    <a:lumMod val="65000"/>
                    <a:lumOff val="35000"/>
                  </a:schemeClr>
                </a:solidFill>
                <a:latin typeface="+mj-lt"/>
              </a:rPr>
              <a:t>Título.- </a:t>
            </a:r>
            <a:r>
              <a:rPr lang="es-ES" sz="1600" dirty="0">
                <a:solidFill>
                  <a:schemeClr val="tx1">
                    <a:lumMod val="65000"/>
                    <a:lumOff val="35000"/>
                  </a:schemeClr>
                </a:solidFill>
                <a:latin typeface="+mj-lt"/>
              </a:rPr>
              <a:t>Puerta lógica AND con pegatinas, leds y circuitos electrónicos</a:t>
            </a:r>
          </a:p>
          <a:p>
            <a:pPr>
              <a:spcBef>
                <a:spcPts val="450"/>
              </a:spcBef>
              <a:spcAft>
                <a:spcPts val="450"/>
              </a:spcAft>
            </a:pPr>
            <a:r>
              <a:rPr lang="es-ES" sz="1600" b="1" dirty="0">
                <a:solidFill>
                  <a:schemeClr val="tx1">
                    <a:lumMod val="65000"/>
                    <a:lumOff val="35000"/>
                  </a:schemeClr>
                </a:solidFill>
                <a:latin typeface="+mj-lt"/>
              </a:rPr>
              <a:t>Objetivo.- </a:t>
            </a:r>
            <a:r>
              <a:rPr lang="es-ES" sz="1600" dirty="0">
                <a:solidFill>
                  <a:schemeClr val="tx1">
                    <a:lumMod val="65000"/>
                    <a:lumOff val="35000"/>
                  </a:schemeClr>
                </a:solidFill>
                <a:latin typeface="+mj-lt"/>
              </a:rPr>
              <a:t>Se trata de construir con pegatinas de circuitos </a:t>
            </a:r>
            <a:r>
              <a:rPr lang="es-ES" sz="1600" dirty="0" err="1">
                <a:solidFill>
                  <a:schemeClr val="tx1">
                    <a:lumMod val="65000"/>
                    <a:lumOff val="35000"/>
                  </a:schemeClr>
                </a:solidFill>
                <a:latin typeface="+mj-lt"/>
              </a:rPr>
              <a:t>circuitos</a:t>
            </a:r>
            <a:r>
              <a:rPr lang="es-ES" sz="1600" dirty="0">
                <a:solidFill>
                  <a:schemeClr val="tx1">
                    <a:lumMod val="65000"/>
                    <a:lumOff val="35000"/>
                  </a:schemeClr>
                </a:solidFill>
                <a:latin typeface="+mj-lt"/>
              </a:rPr>
              <a:t> lógicos OR, AND y NOT, y que los niños lo manipulen, experimenten reiteradas veces y hablen sobre ello.</a:t>
            </a:r>
          </a:p>
          <a:p>
            <a:pPr>
              <a:spcBef>
                <a:spcPts val="450"/>
              </a:spcBef>
              <a:spcAft>
                <a:spcPts val="450"/>
              </a:spcAft>
            </a:pPr>
            <a:r>
              <a:rPr lang="es-ES" sz="1600" b="1" dirty="0">
                <a:solidFill>
                  <a:schemeClr val="tx1">
                    <a:lumMod val="65000"/>
                    <a:lumOff val="35000"/>
                  </a:schemeClr>
                </a:solidFill>
                <a:latin typeface="+mj-lt"/>
              </a:rPr>
              <a:t>Materiales.-  </a:t>
            </a:r>
            <a:r>
              <a:rPr lang="es-ES" sz="1600" dirty="0">
                <a:solidFill>
                  <a:schemeClr val="tx1">
                    <a:lumMod val="65000"/>
                    <a:lumOff val="35000"/>
                  </a:schemeClr>
                </a:solidFill>
                <a:latin typeface="+mj-lt"/>
              </a:rPr>
              <a:t>Etiquetas adhesivas y circuitos.- </a:t>
            </a:r>
            <a:r>
              <a:rPr lang="en-US" sz="1600" dirty="0" err="1">
                <a:solidFill>
                  <a:schemeClr val="tx1">
                    <a:lumMod val="65000"/>
                    <a:lumOff val="35000"/>
                  </a:schemeClr>
                </a:solidFill>
                <a:latin typeface="+mj-lt"/>
              </a:rPr>
              <a:t>Pegatinas</a:t>
            </a:r>
            <a:r>
              <a:rPr lang="en-US" sz="1600" dirty="0">
                <a:solidFill>
                  <a:schemeClr val="tx1">
                    <a:lumMod val="65000"/>
                    <a:lumOff val="35000"/>
                  </a:schemeClr>
                </a:solidFill>
                <a:latin typeface="+mj-lt"/>
              </a:rPr>
              <a:t> de </a:t>
            </a:r>
            <a:r>
              <a:rPr lang="en-US" sz="1600" dirty="0" err="1">
                <a:solidFill>
                  <a:schemeClr val="tx1">
                    <a:lumMod val="65000"/>
                    <a:lumOff val="35000"/>
                  </a:schemeClr>
                </a:solidFill>
                <a:latin typeface="+mj-lt"/>
              </a:rPr>
              <a:t>circuito</a:t>
            </a:r>
            <a:r>
              <a:rPr lang="en-US" sz="1600" dirty="0">
                <a:solidFill>
                  <a:schemeClr val="tx1">
                    <a:lumMod val="65000"/>
                    <a:lumOff val="35000"/>
                  </a:schemeClr>
                </a:solidFill>
                <a:latin typeface="+mj-lt"/>
              </a:rPr>
              <a:t> (peel-and-stick electronics for crafting circuits).</a:t>
            </a:r>
            <a:endParaRPr lang="es-ES" sz="1600" dirty="0">
              <a:solidFill>
                <a:schemeClr val="tx1">
                  <a:lumMod val="65000"/>
                  <a:lumOff val="35000"/>
                </a:schemeClr>
              </a:solidFill>
              <a:latin typeface="+mj-lt"/>
            </a:endParaRPr>
          </a:p>
        </p:txBody>
      </p:sp>
      <p:sp>
        <p:nvSpPr>
          <p:cNvPr id="7" name="Google Shape;370;p71">
            <a:extLst>
              <a:ext uri="{FF2B5EF4-FFF2-40B4-BE49-F238E27FC236}">
                <a16:creationId xmlns:a16="http://schemas.microsoft.com/office/drawing/2014/main" id="{5C250480-4FBB-462D-9466-09631F09C7D8}"/>
              </a:ext>
            </a:extLst>
          </p:cNvPr>
          <p:cNvSpPr/>
          <p:nvPr/>
        </p:nvSpPr>
        <p:spPr>
          <a:xfrm rot="5400000">
            <a:off x="3627267" y="1341267"/>
            <a:ext cx="6858000" cy="4175465"/>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cxnSp>
        <p:nvCxnSpPr>
          <p:cNvPr id="11" name="Google Shape;345;p68">
            <a:extLst>
              <a:ext uri="{FF2B5EF4-FFF2-40B4-BE49-F238E27FC236}">
                <a16:creationId xmlns:a16="http://schemas.microsoft.com/office/drawing/2014/main" id="{BE0F8BB8-D86E-43CF-A78E-3A24170C723D}"/>
              </a:ext>
            </a:extLst>
          </p:cNvPr>
          <p:cNvCxnSpPr/>
          <p:nvPr/>
        </p:nvCxnSpPr>
        <p:spPr>
          <a:xfrm>
            <a:off x="387973" y="1878971"/>
            <a:ext cx="676200" cy="0"/>
          </a:xfrm>
          <a:prstGeom prst="straightConnector1">
            <a:avLst/>
          </a:prstGeom>
          <a:noFill/>
          <a:ln w="76200" cap="flat" cmpd="sng">
            <a:solidFill>
              <a:srgbClr val="93C01F"/>
            </a:solidFill>
            <a:prstDash val="solid"/>
            <a:round/>
            <a:headEnd type="none" w="med" len="med"/>
            <a:tailEnd type="none" w="med" len="med"/>
          </a:ln>
        </p:spPr>
      </p:cxnSp>
      <p:pic>
        <p:nvPicPr>
          <p:cNvPr id="12" name="Picture 2">
            <a:extLst>
              <a:ext uri="{FF2B5EF4-FFF2-40B4-BE49-F238E27FC236}">
                <a16:creationId xmlns:a16="http://schemas.microsoft.com/office/drawing/2014/main" id="{935FD410-BC44-4157-B611-536F564E3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860" y="2723113"/>
            <a:ext cx="1748521" cy="364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1 Imagen">
            <a:extLst>
              <a:ext uri="{FF2B5EF4-FFF2-40B4-BE49-F238E27FC236}">
                <a16:creationId xmlns:a16="http://schemas.microsoft.com/office/drawing/2014/main" id="{4910AA01-19E1-4825-B10E-872B4AC0E5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734754" y="765544"/>
            <a:ext cx="2576649" cy="1651698"/>
          </a:xfrm>
          <a:prstGeom prst="rect">
            <a:avLst/>
          </a:prstGeom>
          <a:noFill/>
          <a:ln>
            <a:noFill/>
          </a:ln>
        </p:spPr>
      </p:pic>
      <p:pic>
        <p:nvPicPr>
          <p:cNvPr id="14" name="4 Imagen">
            <a:extLst>
              <a:ext uri="{FF2B5EF4-FFF2-40B4-BE49-F238E27FC236}">
                <a16:creationId xmlns:a16="http://schemas.microsoft.com/office/drawing/2014/main" id="{9FC1E18D-EDF8-4C04-BACF-C2B0866257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560265" y="2823490"/>
            <a:ext cx="1300163" cy="751523"/>
          </a:xfrm>
          <a:prstGeom prst="rect">
            <a:avLst/>
          </a:prstGeom>
          <a:noFill/>
          <a:ln>
            <a:noFill/>
          </a:ln>
        </p:spPr>
      </p:pic>
      <p:pic>
        <p:nvPicPr>
          <p:cNvPr id="15" name="3 Imagen">
            <a:extLst>
              <a:ext uri="{FF2B5EF4-FFF2-40B4-BE49-F238E27FC236}">
                <a16:creationId xmlns:a16="http://schemas.microsoft.com/office/drawing/2014/main" id="{852D2DDC-8DAD-4B17-A9A3-34B4270FA0C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494850" y="3880884"/>
            <a:ext cx="1487016" cy="1648988"/>
          </a:xfrm>
          <a:prstGeom prst="rect">
            <a:avLst/>
          </a:prstGeom>
          <a:noFill/>
          <a:ln>
            <a:noFill/>
          </a:ln>
        </p:spPr>
      </p:pic>
    </p:spTree>
    <p:extLst>
      <p:ext uri="{BB962C8B-B14F-4D97-AF65-F5344CB8AC3E}">
        <p14:creationId xmlns:p14="http://schemas.microsoft.com/office/powerpoint/2010/main" val="16035382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8"/>
          <p:cNvSpPr/>
          <p:nvPr/>
        </p:nvSpPr>
        <p:spPr>
          <a:xfrm>
            <a:off x="406950" y="469599"/>
            <a:ext cx="4287900" cy="5940253"/>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45" name="Google Shape;345;p68"/>
          <p:cNvCxnSpPr/>
          <p:nvPr/>
        </p:nvCxnSpPr>
        <p:spPr>
          <a:xfrm>
            <a:off x="737850" y="1777733"/>
            <a:ext cx="676200" cy="0"/>
          </a:xfrm>
          <a:prstGeom prst="straightConnector1">
            <a:avLst/>
          </a:prstGeom>
          <a:noFill/>
          <a:ln w="76200" cap="flat" cmpd="sng">
            <a:solidFill>
              <a:srgbClr val="93C01F"/>
            </a:solidFill>
            <a:prstDash val="solid"/>
            <a:round/>
            <a:headEnd type="none" w="med" len="med"/>
            <a:tailEnd type="none" w="med" len="med"/>
          </a:ln>
        </p:spPr>
      </p:cxnSp>
      <p:sp>
        <p:nvSpPr>
          <p:cNvPr id="346" name="Google Shape;346;p68"/>
          <p:cNvSpPr txBox="1">
            <a:spLocks noGrp="1"/>
          </p:cNvSpPr>
          <p:nvPr>
            <p:ph type="title"/>
          </p:nvPr>
        </p:nvSpPr>
        <p:spPr>
          <a:xfrm>
            <a:off x="302422" y="729400"/>
            <a:ext cx="3671100" cy="10483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rgbClr val="434343"/>
                </a:solidFill>
              </a:rPr>
              <a:t/>
            </a:r>
            <a:br>
              <a:rPr lang="es" dirty="0">
                <a:solidFill>
                  <a:srgbClr val="434343"/>
                </a:solidFill>
              </a:rPr>
            </a:br>
            <a:r>
              <a:rPr lang="es-ES" sz="2400" kern="1200" dirty="0">
                <a:latin typeface="+mj-lt"/>
                <a:ea typeface="+mj-ea"/>
                <a:cs typeface="+mj-cs"/>
              </a:rPr>
              <a:t>Helados y chuches</a:t>
            </a:r>
            <a:br>
              <a:rPr lang="es-ES" sz="2400" kern="1200" dirty="0">
                <a:latin typeface="+mj-lt"/>
                <a:ea typeface="+mj-ea"/>
                <a:cs typeface="+mj-cs"/>
              </a:rPr>
            </a:br>
            <a:r>
              <a:rPr lang="es-ES" sz="2400" kern="1200" dirty="0">
                <a:latin typeface="+mj-lt"/>
                <a:ea typeface="+mj-ea"/>
                <a:cs typeface="+mj-cs"/>
              </a:rPr>
              <a:t>Helados o chuches</a:t>
            </a:r>
            <a:endParaRPr dirty="0">
              <a:solidFill>
                <a:srgbClr val="434343"/>
              </a:solidFill>
            </a:endParaRPr>
          </a:p>
        </p:txBody>
      </p:sp>
      <p:sp>
        <p:nvSpPr>
          <p:cNvPr id="347" name="Google Shape;347;p68"/>
          <p:cNvSpPr txBox="1">
            <a:spLocks noGrp="1"/>
          </p:cNvSpPr>
          <p:nvPr>
            <p:ph type="subTitle" idx="1"/>
          </p:nvPr>
        </p:nvSpPr>
        <p:spPr>
          <a:xfrm>
            <a:off x="737850" y="2305633"/>
            <a:ext cx="3671100" cy="3298800"/>
          </a:xfrm>
          <a:prstGeom prst="rect">
            <a:avLst/>
          </a:prstGeom>
        </p:spPr>
        <p:txBody>
          <a:bodyPr spcFirstLastPara="1" wrap="square" lIns="91425" tIns="91425" rIns="91425" bIns="91425" anchor="t" anchorCtr="0">
            <a:noAutofit/>
          </a:bodyPr>
          <a:lstStyle/>
          <a:p>
            <a:pPr marL="0" indent="0" algn="l">
              <a:lnSpc>
                <a:spcPct val="90000"/>
              </a:lnSpc>
              <a:spcBef>
                <a:spcPct val="20000"/>
              </a:spcBef>
              <a:buFont typeface="Arial" panose="020B0604020202020204" pitchFamily="34" charset="0"/>
            </a:pPr>
            <a:r>
              <a:rPr lang="es-ES" sz="1600" dirty="0"/>
              <a:t>Pon ejemplos sencillos de la vida real.</a:t>
            </a:r>
          </a:p>
          <a:p>
            <a:pPr marL="0" indent="0" algn="l">
              <a:lnSpc>
                <a:spcPct val="90000"/>
              </a:lnSpc>
              <a:spcBef>
                <a:spcPct val="20000"/>
              </a:spcBef>
              <a:buFont typeface="Arial" panose="020B0604020202020204" pitchFamily="34" charset="0"/>
            </a:pPr>
            <a:endParaRPr lang="es-ES" sz="1600" dirty="0"/>
          </a:p>
          <a:p>
            <a:pPr marL="0" indent="0" algn="l">
              <a:lnSpc>
                <a:spcPct val="90000"/>
              </a:lnSpc>
              <a:spcBef>
                <a:spcPct val="20000"/>
              </a:spcBef>
              <a:buFont typeface="Arial" panose="020B0604020202020204" pitchFamily="34" charset="0"/>
            </a:pPr>
            <a:r>
              <a:rPr lang="es-ES" sz="1600" dirty="0"/>
              <a:t>Por ejemplo: tu madre te envía a comprar: “Helados y chuches”.</a:t>
            </a:r>
          </a:p>
          <a:p>
            <a:pPr marL="0" indent="0" algn="l">
              <a:lnSpc>
                <a:spcPct val="90000"/>
              </a:lnSpc>
              <a:spcBef>
                <a:spcPct val="20000"/>
              </a:spcBef>
              <a:buFont typeface="Arial" panose="020B0604020202020204" pitchFamily="34" charset="0"/>
            </a:pPr>
            <a:endParaRPr lang="es-ES" sz="1600" dirty="0"/>
          </a:p>
          <a:p>
            <a:pPr marL="0" indent="0" algn="l">
              <a:lnSpc>
                <a:spcPct val="90000"/>
              </a:lnSpc>
              <a:spcBef>
                <a:spcPct val="20000"/>
              </a:spcBef>
              <a:buFont typeface="Arial" panose="020B0604020202020204" pitchFamily="34" charset="0"/>
            </a:pPr>
            <a:r>
              <a:rPr lang="es-ES" sz="1600" dirty="0"/>
              <a:t>Comenta las cosas que pueden pasar y en cuál de ellas se cumple el pedido.</a:t>
            </a:r>
          </a:p>
          <a:p>
            <a:pPr marL="0" indent="0" algn="l">
              <a:lnSpc>
                <a:spcPct val="90000"/>
              </a:lnSpc>
              <a:spcBef>
                <a:spcPct val="20000"/>
              </a:spcBef>
              <a:buFont typeface="Arial" panose="020B0604020202020204" pitchFamily="34" charset="0"/>
            </a:pPr>
            <a:endParaRPr lang="es-ES" sz="1600" dirty="0"/>
          </a:p>
          <a:p>
            <a:pPr marL="0" indent="0" algn="l">
              <a:lnSpc>
                <a:spcPct val="90000"/>
              </a:lnSpc>
              <a:spcBef>
                <a:spcPct val="20000"/>
              </a:spcBef>
              <a:buFont typeface="Arial" panose="020B0604020202020204" pitchFamily="34" charset="0"/>
            </a:pPr>
            <a:r>
              <a:rPr lang="es-ES" sz="1600" dirty="0"/>
              <a:t>También la madre puede decirles que traigan "helados y chuches". </a:t>
            </a:r>
          </a:p>
          <a:p>
            <a:pPr marL="0" indent="0" algn="l">
              <a:lnSpc>
                <a:spcPct val="90000"/>
              </a:lnSpc>
              <a:spcBef>
                <a:spcPct val="20000"/>
              </a:spcBef>
              <a:buFont typeface="Arial" panose="020B0604020202020204" pitchFamily="34" charset="0"/>
            </a:pPr>
            <a:endParaRPr lang="es-ES" sz="1600" dirty="0"/>
          </a:p>
          <a:p>
            <a:pPr marL="0" indent="0" algn="l">
              <a:lnSpc>
                <a:spcPct val="90000"/>
              </a:lnSpc>
              <a:spcBef>
                <a:spcPct val="20000"/>
              </a:spcBef>
              <a:buFont typeface="Arial" panose="020B0604020202020204" pitchFamily="34" charset="0"/>
            </a:pPr>
            <a:r>
              <a:rPr lang="es-ES" sz="1600" dirty="0"/>
              <a:t>En este caso también tiene que comentar las cosas que puedan pasar y en cuáles de ellas cumple el mandado.</a:t>
            </a:r>
          </a:p>
        </p:txBody>
      </p:sp>
      <p:pic>
        <p:nvPicPr>
          <p:cNvPr id="13316" name="Picture 4" descr="Triciclo, Helado, Quiosco, Camioneta, Negoc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023" y="3439725"/>
            <a:ext cx="4746324" cy="297634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5025750" y="3167390"/>
            <a:ext cx="1832250" cy="307777"/>
          </a:xfrm>
          <a:prstGeom prst="rect">
            <a:avLst/>
          </a:prstGeom>
        </p:spPr>
        <p:txBody>
          <a:bodyPr wrap="square">
            <a:spAutoFit/>
          </a:bodyPr>
          <a:lstStyle/>
          <a:p>
            <a:r>
              <a:rPr lang="es-ES" dirty="0"/>
              <a:t>Imagen: </a:t>
            </a:r>
            <a:r>
              <a:rPr lang="es-ES" dirty="0" err="1">
                <a:hlinkClick r:id="rId4"/>
              </a:rPr>
              <a:t>Pixabay</a:t>
            </a:r>
            <a:endParaRPr lang="es-ES" dirty="0"/>
          </a:p>
        </p:txBody>
      </p:sp>
    </p:spTree>
    <p:extLst>
      <p:ext uri="{BB962C8B-B14F-4D97-AF65-F5344CB8AC3E}">
        <p14:creationId xmlns:p14="http://schemas.microsoft.com/office/powerpoint/2010/main" val="3037356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87" name="Google Shape;287;p62"/>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98900" y="1989067"/>
            <a:ext cx="3593700" cy="1608900"/>
          </a:xfrm>
          <a:prstGeom prst="rect">
            <a:avLst/>
          </a:prstGeom>
        </p:spPr>
        <p:txBody>
          <a:bodyPr spcFirstLastPara="1" wrap="square" lIns="91425" tIns="91425" rIns="91425" bIns="91425" anchor="b" anchorCtr="0">
            <a:noAutofit/>
          </a:bodyPr>
          <a:lstStyle/>
          <a:p>
            <a:r>
              <a:rPr lang="es-ES" dirty="0">
                <a:sym typeface="Ubuntu"/>
              </a:rPr>
              <a:t>5.</a:t>
            </a:r>
            <a:r>
              <a:rPr lang="es-ES" dirty="0"/>
              <a:t>Pensamiento bayesiano</a:t>
            </a:r>
            <a:endParaRPr lang="en-US" dirty="0"/>
          </a:p>
        </p:txBody>
      </p:sp>
      <p:sp>
        <p:nvSpPr>
          <p:cNvPr id="6" name="Google Shape;289;p62">
            <a:extLst>
              <a:ext uri="{FF2B5EF4-FFF2-40B4-BE49-F238E27FC236}">
                <a16:creationId xmlns:a16="http://schemas.microsoft.com/office/drawing/2014/main" id="{9843DA10-1B39-4CF1-8C83-5B329233F7C2}"/>
              </a:ext>
            </a:extLst>
          </p:cNvPr>
          <p:cNvSpPr txBox="1">
            <a:spLocks/>
          </p:cNvSpPr>
          <p:nvPr/>
        </p:nvSpPr>
        <p:spPr>
          <a:xfrm>
            <a:off x="4598900" y="3957590"/>
            <a:ext cx="3902842" cy="212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1pPr>
            <a:lvl2pPr marL="914400" marR="0" lvl="1" indent="-317500" algn="l" rtl="0">
              <a:lnSpc>
                <a:spcPct val="100000"/>
              </a:lnSpc>
              <a:spcBef>
                <a:spcPts val="0"/>
              </a:spcBef>
              <a:spcAft>
                <a:spcPts val="0"/>
              </a:spcAft>
              <a:buClr>
                <a:srgbClr val="999999"/>
              </a:buClr>
              <a:buSzPts val="1400"/>
              <a:buFont typeface="Arial"/>
              <a:buNone/>
              <a:defRPr sz="1200" b="0" i="0" u="none" strike="noStrike" cap="none">
                <a:solidFill>
                  <a:srgbClr val="999999"/>
                </a:solidFill>
                <a:latin typeface="Arial"/>
                <a:ea typeface="Arial"/>
                <a:cs typeface="Arial"/>
                <a:sym typeface="Arial"/>
              </a:defRPr>
            </a:lvl2pPr>
            <a:lvl3pPr marL="1371600" marR="0" lvl="2"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3pPr>
            <a:lvl4pPr marL="1828800" marR="0" lvl="3" indent="-311150" algn="l" rtl="0">
              <a:lnSpc>
                <a:spcPct val="100000"/>
              </a:lnSpc>
              <a:spcBef>
                <a:spcPts val="0"/>
              </a:spcBef>
              <a:spcAft>
                <a:spcPts val="0"/>
              </a:spcAft>
              <a:buClr>
                <a:srgbClr val="999999"/>
              </a:buClr>
              <a:buSzPts val="1300"/>
              <a:buFont typeface="Arial"/>
              <a:buNone/>
              <a:defRPr sz="1200" b="0" i="0" u="none" strike="noStrike" cap="none">
                <a:solidFill>
                  <a:srgbClr val="999999"/>
                </a:solidFill>
                <a:latin typeface="Arial"/>
                <a:ea typeface="Arial"/>
                <a:cs typeface="Arial"/>
                <a:sym typeface="Arial"/>
              </a:defRPr>
            </a:lvl4pPr>
            <a:lvl5pPr marL="2286000" marR="0" lvl="4"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5pPr>
            <a:lvl6pPr marL="2743200" marR="0" lvl="5" indent="-304800" algn="l" rtl="0">
              <a:lnSpc>
                <a:spcPct val="100000"/>
              </a:lnSpc>
              <a:spcBef>
                <a:spcPts val="0"/>
              </a:spcBef>
              <a:spcAft>
                <a:spcPts val="0"/>
              </a:spcAft>
              <a:buClr>
                <a:srgbClr val="999999"/>
              </a:buClr>
              <a:buSzPts val="1200"/>
              <a:buFont typeface="Arial"/>
              <a:buNone/>
              <a:defRPr sz="1200" b="0" i="0" u="none" strike="noStrike" cap="none">
                <a:solidFill>
                  <a:srgbClr val="999999"/>
                </a:solidFill>
                <a:latin typeface="Arial"/>
                <a:ea typeface="Arial"/>
                <a:cs typeface="Arial"/>
                <a:sym typeface="Arial"/>
              </a:defRPr>
            </a:lvl6pPr>
            <a:lvl7pPr marL="3200400" marR="0" lvl="6"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7pPr>
            <a:lvl8pPr marL="3657600" marR="0" lvl="7" indent="-298450" algn="l" rtl="0">
              <a:lnSpc>
                <a:spcPct val="100000"/>
              </a:lnSpc>
              <a:spcBef>
                <a:spcPts val="0"/>
              </a:spcBef>
              <a:spcAft>
                <a:spcPts val="0"/>
              </a:spcAft>
              <a:buClr>
                <a:srgbClr val="999999"/>
              </a:buClr>
              <a:buSzPts val="1100"/>
              <a:buFont typeface="Arial"/>
              <a:buNone/>
              <a:defRPr sz="1200" b="0" i="0" u="none" strike="noStrike" cap="none">
                <a:solidFill>
                  <a:srgbClr val="999999"/>
                </a:solidFill>
                <a:latin typeface="Arial"/>
                <a:ea typeface="Arial"/>
                <a:cs typeface="Arial"/>
                <a:sym typeface="Arial"/>
              </a:defRPr>
            </a:lvl8pPr>
            <a:lvl9pPr marL="4114800" marR="0" lvl="8" indent="-292100" algn="l" rtl="0">
              <a:lnSpc>
                <a:spcPct val="100000"/>
              </a:lnSpc>
              <a:spcBef>
                <a:spcPts val="0"/>
              </a:spcBef>
              <a:spcAft>
                <a:spcPts val="0"/>
              </a:spcAft>
              <a:buClr>
                <a:srgbClr val="999999"/>
              </a:buClr>
              <a:buSzPts val="1000"/>
              <a:buFont typeface="Arial"/>
              <a:buNone/>
              <a:defRPr sz="1200" b="0" i="0" u="none" strike="noStrike" cap="none">
                <a:solidFill>
                  <a:srgbClr val="999999"/>
                </a:solidFill>
                <a:latin typeface="Arial"/>
                <a:ea typeface="Arial"/>
                <a:cs typeface="Arial"/>
                <a:sym typeface="Arial"/>
              </a:defRPr>
            </a:lvl9pPr>
          </a:lstStyle>
          <a:p>
            <a:pPr marL="11113" marR="0" lvl="0" indent="-11113" algn="l" defTabSz="914400" rtl="0" eaLnBrk="1" fontAlgn="auto" latinLnBrk="0" hangingPunct="1">
              <a:lnSpc>
                <a:spcPct val="100000"/>
              </a:lnSpc>
              <a:spcBef>
                <a:spcPts val="0"/>
              </a:spcBef>
              <a:spcAft>
                <a:spcPts val="0"/>
              </a:spcAft>
              <a:buClr>
                <a:srgbClr val="999999"/>
              </a:buClr>
              <a:buSzPts val="1400"/>
              <a:buFont typeface="Arial"/>
              <a:buNone/>
              <a:tabLst/>
              <a:defRPr/>
            </a:pPr>
            <a:r>
              <a:rPr lang="es-ES" sz="1400" dirty="0"/>
              <a:t>Una componente distinta y relevante del pensamiento computacional </a:t>
            </a:r>
          </a:p>
        </p:txBody>
      </p:sp>
    </p:spTree>
    <p:extLst>
      <p:ext uri="{BB962C8B-B14F-4D97-AF65-F5344CB8AC3E}">
        <p14:creationId xmlns:p14="http://schemas.microsoft.com/office/powerpoint/2010/main" val="3258399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18FDD-2EA0-497A-B424-54FF00F318C4}"/>
              </a:ext>
            </a:extLst>
          </p:cNvPr>
          <p:cNvSpPr>
            <a:spLocks noGrp="1"/>
          </p:cNvSpPr>
          <p:nvPr>
            <p:ph type="title"/>
          </p:nvPr>
        </p:nvSpPr>
        <p:spPr>
          <a:xfrm>
            <a:off x="508001" y="495091"/>
            <a:ext cx="6447501" cy="1320800"/>
          </a:xfrm>
        </p:spPr>
        <p:txBody>
          <a:bodyPr>
            <a:normAutofit/>
          </a:bodyPr>
          <a:lstStyle/>
          <a:p>
            <a:r>
              <a:rPr lang="es-ES" dirty="0"/>
              <a:t>Pensamiento </a:t>
            </a:r>
            <a:br>
              <a:rPr lang="es-ES" dirty="0"/>
            </a:br>
            <a:r>
              <a:rPr lang="es-ES" dirty="0"/>
              <a:t>bayesiano</a:t>
            </a:r>
          </a:p>
        </p:txBody>
      </p:sp>
      <p:pic>
        <p:nvPicPr>
          <p:cNvPr id="5" name="Imagen 4">
            <a:extLst>
              <a:ext uri="{FF2B5EF4-FFF2-40B4-BE49-F238E27FC236}">
                <a16:creationId xmlns:a16="http://schemas.microsoft.com/office/drawing/2014/main" id="{AFAB235D-37CA-46B1-B292-31A322B036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840" y="2157894"/>
            <a:ext cx="7231380" cy="3239680"/>
          </a:xfrm>
          <a:prstGeom prst="rect">
            <a:avLst/>
          </a:prstGeom>
          <a:noFill/>
          <a:ln>
            <a:noFill/>
          </a:ln>
        </p:spPr>
      </p:pic>
      <p:pic>
        <p:nvPicPr>
          <p:cNvPr id="6" name="Imagen 5">
            <a:extLst>
              <a:ext uri="{FF2B5EF4-FFF2-40B4-BE49-F238E27FC236}">
                <a16:creationId xmlns:a16="http://schemas.microsoft.com/office/drawing/2014/main" id="{BEA2B793-ADCD-4DF5-A0D0-EE56E6B3B7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030" y="3561901"/>
            <a:ext cx="4259580" cy="2952302"/>
          </a:xfrm>
          <a:prstGeom prst="rect">
            <a:avLst/>
          </a:prstGeom>
          <a:noFill/>
          <a:ln>
            <a:noFill/>
          </a:ln>
        </p:spPr>
      </p:pic>
      <p:pic>
        <p:nvPicPr>
          <p:cNvPr id="7" name="Imagen 6" descr="Figure thumbnail gr1">
            <a:extLst>
              <a:ext uri="{FF2B5EF4-FFF2-40B4-BE49-F238E27FC236}">
                <a16:creationId xmlns:a16="http://schemas.microsoft.com/office/drawing/2014/main" id="{C80D7659-5C71-4574-A37B-AE936D725C5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391731" y="1729857"/>
            <a:ext cx="5366656" cy="3664089"/>
          </a:xfrm>
          <a:prstGeom prst="rect">
            <a:avLst/>
          </a:prstGeom>
          <a:noFill/>
          <a:ln>
            <a:noFill/>
          </a:ln>
        </p:spPr>
      </p:pic>
      <p:sp>
        <p:nvSpPr>
          <p:cNvPr id="9" name="CuadroTexto 8">
            <a:extLst>
              <a:ext uri="{FF2B5EF4-FFF2-40B4-BE49-F238E27FC236}">
                <a16:creationId xmlns:a16="http://schemas.microsoft.com/office/drawing/2014/main" id="{814F3E44-9117-42F0-8CAB-A40F3394549D}"/>
              </a:ext>
            </a:extLst>
          </p:cNvPr>
          <p:cNvSpPr txBox="1"/>
          <p:nvPr/>
        </p:nvSpPr>
        <p:spPr>
          <a:xfrm>
            <a:off x="4458530" y="5591086"/>
            <a:ext cx="4572000" cy="438069"/>
          </a:xfrm>
          <a:prstGeom prst="rect">
            <a:avLst/>
          </a:prstGeom>
          <a:noFill/>
        </p:spPr>
        <p:txBody>
          <a:bodyPr wrap="square">
            <a:spAutoFit/>
          </a:bodyPr>
          <a:lstStyle/>
          <a:p>
            <a:pPr>
              <a:lnSpc>
                <a:spcPct val="107000"/>
              </a:lnSpc>
              <a:spcAft>
                <a:spcPts val="600"/>
              </a:spcAft>
            </a:pPr>
            <a:r>
              <a:rPr lang="es-ES" sz="1050" dirty="0">
                <a:latin typeface="Arial" panose="020B0604020202020204" pitchFamily="34" charset="0"/>
                <a:ea typeface="Calibri" panose="020F0502020204030204" pitchFamily="34" charset="0"/>
                <a:cs typeface="Arial" panose="020B0604020202020204" pitchFamily="34" charset="0"/>
              </a:rPr>
              <a:t>Fuente: </a:t>
            </a:r>
            <a:r>
              <a:rPr lang="es-ES" sz="1050" i="1"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a:rPr>
              <a:t>Estimates</a:t>
            </a:r>
            <a:r>
              <a:rPr lang="es-ES" sz="1050" i="1"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 </a:t>
            </a:r>
            <a:r>
              <a:rPr lang="es-ES" sz="1050" i="1"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a:rPr>
              <a:t>of</a:t>
            </a:r>
            <a:r>
              <a:rPr lang="es-ES" sz="1050" i="1"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 </a:t>
            </a:r>
            <a:r>
              <a:rPr lang="es-ES" sz="1050" i="1"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a:rPr>
              <a:t>the</a:t>
            </a:r>
            <a:r>
              <a:rPr lang="es-ES" sz="1050" i="1"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 </a:t>
            </a:r>
            <a:r>
              <a:rPr lang="es-ES" sz="1050" i="1"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a:rPr>
              <a:t>severity</a:t>
            </a:r>
            <a:r>
              <a:rPr lang="es-ES" sz="1050" i="1"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 </a:t>
            </a:r>
            <a:r>
              <a:rPr lang="es-ES" sz="1050" i="1"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a:rPr>
              <a:t>of</a:t>
            </a:r>
            <a:r>
              <a:rPr lang="es-ES" sz="1050" i="1"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 coronavirus </a:t>
            </a:r>
            <a:r>
              <a:rPr lang="es-ES" sz="1050" i="1"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a:rPr>
              <a:t>disease</a:t>
            </a:r>
            <a:r>
              <a:rPr lang="es-ES" sz="1050" i="1"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 2019: a </a:t>
            </a:r>
            <a:r>
              <a:rPr lang="es-ES" sz="1050" i="1"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a:rPr>
              <a:t>model-based</a:t>
            </a:r>
            <a:r>
              <a:rPr lang="es-ES" sz="1050" i="1"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 análisis</a:t>
            </a:r>
            <a:r>
              <a:rPr lang="es-ES" sz="1050" dirty="0">
                <a:latin typeface="Arial" panose="020B0604020202020204" pitchFamily="34" charset="0"/>
                <a:ea typeface="Calibri" panose="020F0502020204030204" pitchFamily="34" charset="0"/>
                <a:cs typeface="Arial" panose="020B0604020202020204" pitchFamily="34" charset="0"/>
              </a:rPr>
              <a:t>, de </a:t>
            </a:r>
            <a:r>
              <a:rPr lang="es-ES" sz="1050" dirty="0">
                <a:solidFill>
                  <a:srgbClr val="0000FF"/>
                </a:solidFill>
                <a:latin typeface="Arial" panose="020B0604020202020204" pitchFamily="34" charset="0"/>
                <a:ea typeface="Calibri" panose="020F0502020204030204" pitchFamily="34" charset="0"/>
                <a:cs typeface="Arial" panose="020B0604020202020204" pitchFamily="34" charset="0"/>
                <a:hlinkClick r:id="rId5" tooltip="Correspondence information about the author Robert Verity, PhD "/>
              </a:rPr>
              <a:t>Robert </a:t>
            </a:r>
            <a:r>
              <a:rPr lang="es-ES" sz="1050"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5" tooltip="Correspondence information about the author Robert Verity, PhD "/>
              </a:rPr>
              <a:t>Verity</a:t>
            </a:r>
            <a:r>
              <a:rPr lang="es-ES" sz="1050" dirty="0">
                <a:solidFill>
                  <a:srgbClr val="0000FF"/>
                </a:solidFill>
                <a:latin typeface="Arial" panose="020B0604020202020204" pitchFamily="34" charset="0"/>
                <a:ea typeface="Calibri" panose="020F0502020204030204" pitchFamily="34" charset="0"/>
                <a:cs typeface="Arial" panose="020B0604020202020204" pitchFamily="34" charset="0"/>
                <a:hlinkClick r:id="rId5" tooltip="Correspondence information about the author Robert Verity, PhD "/>
              </a:rPr>
              <a:t>, PhD </a:t>
            </a:r>
            <a:r>
              <a:rPr lang="es-ES" sz="1050" dirty="0">
                <a:solidFill>
                  <a:srgbClr val="0000FF"/>
                </a:solidFill>
                <a:latin typeface="Arial" panose="020B0604020202020204" pitchFamily="34" charset="0"/>
                <a:ea typeface="Calibri" panose="020F0502020204030204" pitchFamily="34" charset="0"/>
                <a:cs typeface="Arial" panose="020B0604020202020204" pitchFamily="34" charset="0"/>
                <a:hlinkClick r:id="rId5"/>
              </a:rPr>
              <a:t>†</a:t>
            </a:r>
            <a:r>
              <a:rPr lang="es-ES" sz="1050" dirty="0">
                <a:latin typeface="Arial" panose="020B0604020202020204" pitchFamily="34" charset="0"/>
                <a:ea typeface="Calibri" panose="020F0502020204030204" pitchFamily="34" charset="0"/>
                <a:cs typeface="Arial" panose="020B0604020202020204" pitchFamily="34" charset="0"/>
              </a:rPr>
              <a:t> et al</a:t>
            </a:r>
          </a:p>
        </p:txBody>
      </p:sp>
      <p:cxnSp>
        <p:nvCxnSpPr>
          <p:cNvPr id="8" name="Conector recto de flecha 7">
            <a:extLst>
              <a:ext uri="{FF2B5EF4-FFF2-40B4-BE49-F238E27FC236}">
                <a16:creationId xmlns:a16="http://schemas.microsoft.com/office/drawing/2014/main" id="{80AA6DB8-46DE-442E-A2B5-08BEF4E434B4}"/>
              </a:ext>
            </a:extLst>
          </p:cNvPr>
          <p:cNvCxnSpPr/>
          <p:nvPr/>
        </p:nvCxnSpPr>
        <p:spPr>
          <a:xfrm flipV="1">
            <a:off x="842840" y="5074920"/>
            <a:ext cx="924306" cy="109728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Conector recto de flecha 10">
            <a:extLst>
              <a:ext uri="{FF2B5EF4-FFF2-40B4-BE49-F238E27FC236}">
                <a16:creationId xmlns:a16="http://schemas.microsoft.com/office/drawing/2014/main" id="{8E9A219B-1395-4FF6-976A-0CB87C1DB166}"/>
              </a:ext>
            </a:extLst>
          </p:cNvPr>
          <p:cNvCxnSpPr/>
          <p:nvPr/>
        </p:nvCxnSpPr>
        <p:spPr>
          <a:xfrm flipV="1">
            <a:off x="2206820" y="5102352"/>
            <a:ext cx="0" cy="10698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Conector recto de flecha 12">
            <a:extLst>
              <a:ext uri="{FF2B5EF4-FFF2-40B4-BE49-F238E27FC236}">
                <a16:creationId xmlns:a16="http://schemas.microsoft.com/office/drawing/2014/main" id="{121373EA-F2E7-478B-A312-B8E5B0C8D947}"/>
              </a:ext>
            </a:extLst>
          </p:cNvPr>
          <p:cNvCxnSpPr/>
          <p:nvPr/>
        </p:nvCxnSpPr>
        <p:spPr>
          <a:xfrm flipH="1" flipV="1">
            <a:off x="2546673" y="5102352"/>
            <a:ext cx="723138" cy="10698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Conector recto de flecha 13">
            <a:extLst>
              <a:ext uri="{FF2B5EF4-FFF2-40B4-BE49-F238E27FC236}">
                <a16:creationId xmlns:a16="http://schemas.microsoft.com/office/drawing/2014/main" id="{714E6D68-2429-435A-93E6-63B73241F1BF}"/>
              </a:ext>
            </a:extLst>
          </p:cNvPr>
          <p:cNvCxnSpPr>
            <a:cxnSpLocks/>
          </p:cNvCxnSpPr>
          <p:nvPr/>
        </p:nvCxnSpPr>
        <p:spPr>
          <a:xfrm flipV="1">
            <a:off x="2078804" y="4084320"/>
            <a:ext cx="0" cy="3596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Google Shape;287;p62">
            <a:extLst>
              <a:ext uri="{FF2B5EF4-FFF2-40B4-BE49-F238E27FC236}">
                <a16:creationId xmlns:a16="http://schemas.microsoft.com/office/drawing/2014/main" id="{29AFF512-79A3-4631-AAE5-60A4B7CA206F}"/>
              </a:ext>
            </a:extLst>
          </p:cNvPr>
          <p:cNvCxnSpPr/>
          <p:nvPr/>
        </p:nvCxnSpPr>
        <p:spPr>
          <a:xfrm>
            <a:off x="619857" y="1470276"/>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86936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2B0F5B-28C5-4E03-88B6-CB747C9969EE}"/>
              </a:ext>
            </a:extLst>
          </p:cNvPr>
          <p:cNvSpPr>
            <a:spLocks noGrp="1"/>
          </p:cNvSpPr>
          <p:nvPr>
            <p:ph type="title"/>
          </p:nvPr>
        </p:nvSpPr>
        <p:spPr>
          <a:xfrm>
            <a:off x="724046" y="564177"/>
            <a:ext cx="3102794" cy="565024"/>
          </a:xfrm>
        </p:spPr>
        <p:txBody>
          <a:bodyPr spcFirstLastPara="1" vert="horz" wrap="square" lIns="68580" tIns="34290" rIns="68580" bIns="34290" rtlCol="0" anchor="t" anchorCtr="0">
            <a:normAutofit/>
          </a:bodyPr>
          <a:lstStyle/>
          <a:p>
            <a:r>
              <a:rPr lang="en-US" sz="2200" dirty="0" err="1"/>
              <a:t>Otro</a:t>
            </a:r>
            <a:r>
              <a:rPr lang="en-US" sz="2200" dirty="0"/>
              <a:t> </a:t>
            </a:r>
            <a:r>
              <a:rPr lang="en-US" sz="2200" dirty="0" err="1"/>
              <a:t>caso</a:t>
            </a:r>
            <a:endParaRPr lang="en-US" sz="2200" dirty="0"/>
          </a:p>
        </p:txBody>
      </p:sp>
      <p:sp>
        <p:nvSpPr>
          <p:cNvPr id="4" name="CuadroTexto 3">
            <a:extLst>
              <a:ext uri="{FF2B5EF4-FFF2-40B4-BE49-F238E27FC236}">
                <a16:creationId xmlns:a16="http://schemas.microsoft.com/office/drawing/2014/main" id="{90517FDF-9668-49E8-A519-C0D469985E9E}"/>
              </a:ext>
            </a:extLst>
          </p:cNvPr>
          <p:cNvSpPr txBox="1"/>
          <p:nvPr/>
        </p:nvSpPr>
        <p:spPr>
          <a:xfrm>
            <a:off x="524695" y="1487874"/>
            <a:ext cx="4004608" cy="2836260"/>
          </a:xfrm>
          <a:prstGeom prst="rect">
            <a:avLst/>
          </a:prstGeom>
        </p:spPr>
        <p:txBody>
          <a:bodyPr vert="horz" lIns="68580" tIns="34290" rIns="68580" bIns="34290" rtlCol="0">
            <a:normAutofit/>
          </a:bodyPr>
          <a:lstStyle/>
          <a:p>
            <a:pPr defTabSz="342900">
              <a:lnSpc>
                <a:spcPct val="90000"/>
              </a:lnSpc>
              <a:spcBef>
                <a:spcPts val="1200"/>
              </a:spcBef>
              <a:buClr>
                <a:srgbClr val="D6D64D"/>
              </a:buClr>
              <a:buFont typeface="Wingdings 3" charset="2"/>
              <a:buChar char=""/>
            </a:pPr>
            <a:r>
              <a:rPr lang="en-US" sz="1500" dirty="0">
                <a:solidFill>
                  <a:schemeClr val="bg2"/>
                </a:solidFill>
                <a:highlight>
                  <a:srgbClr val="D6D64D"/>
                </a:highlight>
              </a:rPr>
              <a:t>La </a:t>
            </a:r>
            <a:r>
              <a:rPr lang="en-US" sz="1500" dirty="0" err="1">
                <a:solidFill>
                  <a:schemeClr val="bg2"/>
                </a:solidFill>
                <a:highlight>
                  <a:srgbClr val="D6D64D"/>
                </a:highlight>
              </a:rPr>
              <a:t>lingüística</a:t>
            </a:r>
            <a:r>
              <a:rPr lang="en-US" sz="1500" dirty="0">
                <a:solidFill>
                  <a:schemeClr val="bg2"/>
                </a:solidFill>
                <a:highlight>
                  <a:srgbClr val="D6D64D"/>
                </a:highlight>
              </a:rPr>
              <a:t>, el </a:t>
            </a:r>
            <a:r>
              <a:rPr lang="en-US" sz="1500" dirty="0" err="1">
                <a:solidFill>
                  <a:schemeClr val="bg2"/>
                </a:solidFill>
                <a:highlight>
                  <a:srgbClr val="D6D64D"/>
                </a:highlight>
              </a:rPr>
              <a:t>aprendizaje</a:t>
            </a:r>
            <a:r>
              <a:rPr lang="en-US" sz="1500" dirty="0">
                <a:solidFill>
                  <a:schemeClr val="bg2"/>
                </a:solidFill>
                <a:highlight>
                  <a:srgbClr val="D6D64D"/>
                </a:highlight>
              </a:rPr>
              <a:t> </a:t>
            </a:r>
            <a:r>
              <a:rPr lang="en-US" sz="1500" dirty="0" err="1">
                <a:solidFill>
                  <a:schemeClr val="bg2"/>
                </a:solidFill>
                <a:highlight>
                  <a:srgbClr val="D6D64D"/>
                </a:highlight>
              </a:rPr>
              <a:t>automático</a:t>
            </a:r>
            <a:r>
              <a:rPr lang="en-US" sz="1500" dirty="0">
                <a:solidFill>
                  <a:schemeClr val="bg2"/>
                </a:solidFill>
                <a:highlight>
                  <a:srgbClr val="D6D64D"/>
                </a:highlight>
              </a:rPr>
              <a:t> de </a:t>
            </a:r>
            <a:r>
              <a:rPr lang="en-US" sz="1500" dirty="0" err="1">
                <a:solidFill>
                  <a:schemeClr val="bg2"/>
                </a:solidFill>
                <a:highlight>
                  <a:srgbClr val="D6D64D"/>
                </a:highlight>
              </a:rPr>
              <a:t>lenguajes</a:t>
            </a:r>
            <a:r>
              <a:rPr lang="en-US" sz="1500" dirty="0">
                <a:solidFill>
                  <a:schemeClr val="bg2"/>
                </a:solidFill>
                <a:highlight>
                  <a:srgbClr val="D6D64D"/>
                </a:highlight>
              </a:rPr>
              <a:t> naturales y el </a:t>
            </a:r>
            <a:r>
              <a:rPr lang="en-US" sz="1500" dirty="0" err="1">
                <a:solidFill>
                  <a:schemeClr val="bg2"/>
                </a:solidFill>
                <a:highlight>
                  <a:srgbClr val="D6D64D"/>
                </a:highlight>
              </a:rPr>
              <a:t>procesamiento</a:t>
            </a:r>
            <a:r>
              <a:rPr lang="en-US" sz="1500" dirty="0">
                <a:solidFill>
                  <a:schemeClr val="bg2"/>
                </a:solidFill>
                <a:highlight>
                  <a:srgbClr val="D6D64D"/>
                </a:highlight>
              </a:rPr>
              <a:t> del </a:t>
            </a:r>
            <a:r>
              <a:rPr lang="en-US" sz="1500" dirty="0" err="1">
                <a:solidFill>
                  <a:schemeClr val="bg2"/>
                </a:solidFill>
                <a:highlight>
                  <a:srgbClr val="D6D64D"/>
                </a:highlight>
              </a:rPr>
              <a:t>lenguaje</a:t>
            </a:r>
            <a:r>
              <a:rPr lang="en-US" sz="1500" dirty="0">
                <a:solidFill>
                  <a:schemeClr val="bg2"/>
                </a:solidFill>
                <a:highlight>
                  <a:srgbClr val="D6D64D"/>
                </a:highlight>
              </a:rPr>
              <a:t> natural </a:t>
            </a:r>
            <a:r>
              <a:rPr lang="en-US" sz="1500" dirty="0">
                <a:solidFill>
                  <a:schemeClr val="bg2"/>
                </a:solidFill>
              </a:rPr>
              <a:t>(PNL). </a:t>
            </a:r>
            <a:r>
              <a:rPr lang="en-US" sz="1500" dirty="0">
                <a:solidFill>
                  <a:schemeClr val="bg2"/>
                </a:solidFill>
                <a:hlinkClick r:id="rId2"/>
              </a:rPr>
              <a:t>Libro</a:t>
            </a:r>
            <a:r>
              <a:rPr lang="en-US" sz="1500" dirty="0">
                <a:solidFill>
                  <a:schemeClr val="bg2"/>
                </a:solidFill>
              </a:rPr>
              <a:t> </a:t>
            </a:r>
            <a:r>
              <a:rPr lang="en-US" sz="1500" i="1" dirty="0">
                <a:solidFill>
                  <a:schemeClr val="bg2"/>
                </a:solidFill>
              </a:rPr>
              <a:t>Bayesian Analysis in Natural Language Processing.</a:t>
            </a:r>
            <a:endParaRPr lang="en-US" sz="1500" dirty="0">
              <a:solidFill>
                <a:schemeClr val="bg2"/>
              </a:solidFill>
            </a:endParaRPr>
          </a:p>
          <a:p>
            <a:pPr defTabSz="342900">
              <a:lnSpc>
                <a:spcPct val="90000"/>
              </a:lnSpc>
              <a:spcBef>
                <a:spcPts val="1200"/>
              </a:spcBef>
              <a:buClr>
                <a:srgbClr val="D6D64D"/>
              </a:buClr>
              <a:buFont typeface="Wingdings 3" charset="2"/>
              <a:buChar char=""/>
            </a:pPr>
            <a:r>
              <a:rPr lang="en-US" sz="1500" dirty="0" err="1">
                <a:solidFill>
                  <a:schemeClr val="bg2"/>
                </a:solidFill>
              </a:rPr>
              <a:t>En</a:t>
            </a:r>
            <a:r>
              <a:rPr lang="en-US" sz="1500" dirty="0">
                <a:solidFill>
                  <a:schemeClr val="bg2"/>
                </a:solidFill>
              </a:rPr>
              <a:t> </a:t>
            </a:r>
            <a:r>
              <a:rPr lang="en-US" sz="1500" dirty="0" err="1">
                <a:solidFill>
                  <a:schemeClr val="bg2"/>
                </a:solidFill>
              </a:rPr>
              <a:t>él</a:t>
            </a:r>
            <a:r>
              <a:rPr lang="en-US" sz="1500" dirty="0">
                <a:solidFill>
                  <a:schemeClr val="bg2"/>
                </a:solidFill>
              </a:rPr>
              <a:t> se </a:t>
            </a:r>
            <a:r>
              <a:rPr lang="en-US" sz="1500" dirty="0" err="1">
                <a:solidFill>
                  <a:schemeClr val="bg2"/>
                </a:solidFill>
              </a:rPr>
              <a:t>sostiene</a:t>
            </a:r>
            <a:r>
              <a:rPr lang="en-US" sz="1500" dirty="0">
                <a:solidFill>
                  <a:schemeClr val="bg2"/>
                </a:solidFill>
              </a:rPr>
              <a:t> que el </a:t>
            </a:r>
            <a:r>
              <a:rPr lang="en-US" sz="1500" dirty="0" err="1">
                <a:solidFill>
                  <a:schemeClr val="bg2"/>
                </a:solidFill>
              </a:rPr>
              <a:t>análisis</a:t>
            </a:r>
            <a:r>
              <a:rPr lang="en-US" sz="1500" dirty="0">
                <a:solidFill>
                  <a:schemeClr val="bg2"/>
                </a:solidFill>
              </a:rPr>
              <a:t> y </a:t>
            </a:r>
            <a:r>
              <a:rPr lang="en-US" sz="1500" dirty="0" err="1">
                <a:solidFill>
                  <a:schemeClr val="bg2"/>
                </a:solidFill>
              </a:rPr>
              <a:t>razonamiento</a:t>
            </a:r>
            <a:r>
              <a:rPr lang="en-US" sz="1500" dirty="0">
                <a:solidFill>
                  <a:schemeClr val="bg2"/>
                </a:solidFill>
              </a:rPr>
              <a:t> </a:t>
            </a:r>
            <a:r>
              <a:rPr lang="en-US" sz="1500" dirty="0" err="1">
                <a:solidFill>
                  <a:schemeClr val="bg2"/>
                </a:solidFill>
              </a:rPr>
              <a:t>probabilístico</a:t>
            </a:r>
            <a:r>
              <a:rPr lang="en-US" sz="1500" dirty="0">
                <a:solidFill>
                  <a:schemeClr val="bg2"/>
                </a:solidFill>
              </a:rPr>
              <a:t> es un </a:t>
            </a:r>
            <a:r>
              <a:rPr lang="en-US" sz="1500" dirty="0" err="1">
                <a:solidFill>
                  <a:schemeClr val="bg2"/>
                </a:solidFill>
              </a:rPr>
              <a:t>subcampo</a:t>
            </a:r>
            <a:r>
              <a:rPr lang="en-US" sz="1500" dirty="0">
                <a:solidFill>
                  <a:schemeClr val="bg2"/>
                </a:solidFill>
              </a:rPr>
              <a:t> del </a:t>
            </a:r>
            <a:r>
              <a:rPr lang="en-US" sz="1500" dirty="0" err="1">
                <a:solidFill>
                  <a:schemeClr val="bg2"/>
                </a:solidFill>
              </a:rPr>
              <a:t>aprendizaje</a:t>
            </a:r>
            <a:r>
              <a:rPr lang="en-US" sz="1500" dirty="0">
                <a:solidFill>
                  <a:schemeClr val="bg2"/>
                </a:solidFill>
              </a:rPr>
              <a:t> </a:t>
            </a:r>
            <a:r>
              <a:rPr lang="en-US" sz="1500" dirty="0" err="1">
                <a:solidFill>
                  <a:schemeClr val="bg2"/>
                </a:solidFill>
              </a:rPr>
              <a:t>automático</a:t>
            </a:r>
            <a:r>
              <a:rPr lang="en-US" sz="1500" dirty="0">
                <a:solidFill>
                  <a:schemeClr val="bg2"/>
                </a:solidFill>
              </a:rPr>
              <a:t> </a:t>
            </a:r>
            <a:r>
              <a:rPr lang="en-US" sz="1500" dirty="0" err="1">
                <a:solidFill>
                  <a:schemeClr val="bg2"/>
                </a:solidFill>
              </a:rPr>
              <a:t>aplicado</a:t>
            </a:r>
            <a:r>
              <a:rPr lang="en-US" sz="1500" dirty="0">
                <a:solidFill>
                  <a:schemeClr val="bg2"/>
                </a:solidFill>
              </a:rPr>
              <a:t> al </a:t>
            </a:r>
            <a:r>
              <a:rPr lang="en-US" sz="1500" dirty="0" err="1">
                <a:solidFill>
                  <a:schemeClr val="bg2"/>
                </a:solidFill>
              </a:rPr>
              <a:t>procesamiento</a:t>
            </a:r>
            <a:r>
              <a:rPr lang="en-US" sz="1500" dirty="0">
                <a:solidFill>
                  <a:schemeClr val="bg2"/>
                </a:solidFill>
              </a:rPr>
              <a:t> del </a:t>
            </a:r>
            <a:r>
              <a:rPr lang="en-US" sz="1500" dirty="0" err="1">
                <a:solidFill>
                  <a:schemeClr val="bg2"/>
                </a:solidFill>
              </a:rPr>
              <a:t>lenguaje</a:t>
            </a:r>
            <a:r>
              <a:rPr lang="en-US" sz="1500" dirty="0">
                <a:solidFill>
                  <a:schemeClr val="bg2"/>
                </a:solidFill>
              </a:rPr>
              <a:t> natural (PNL). </a:t>
            </a:r>
          </a:p>
        </p:txBody>
      </p:sp>
      <p:pic>
        <p:nvPicPr>
          <p:cNvPr id="5" name="Imagen 4" descr="Diagrama&#10;&#10;Descripción generada automáticamente">
            <a:extLst>
              <a:ext uri="{FF2B5EF4-FFF2-40B4-BE49-F238E27FC236}">
                <a16:creationId xmlns:a16="http://schemas.microsoft.com/office/drawing/2014/main" id="{FC46EC51-F8E9-4FEF-9FFC-3A82BA94B247}"/>
              </a:ext>
            </a:extLst>
          </p:cNvPr>
          <p:cNvPicPr/>
          <p:nvPr/>
        </p:nvPicPr>
        <p:blipFill>
          <a:blip r:embed="rId3">
            <a:extLst>
              <a:ext uri="{28A0092B-C50C-407E-A947-70E740481C1C}">
                <a14:useLocalDpi xmlns:a14="http://schemas.microsoft.com/office/drawing/2010/main" val="0"/>
              </a:ext>
            </a:extLst>
          </a:blip>
          <a:stretch>
            <a:fillRect/>
          </a:stretch>
        </p:blipFill>
        <p:spPr>
          <a:xfrm>
            <a:off x="4568938" y="1985261"/>
            <a:ext cx="4088720" cy="2647446"/>
          </a:xfrm>
          <a:prstGeom prst="rect">
            <a:avLst/>
          </a:prstGeom>
        </p:spPr>
      </p:pic>
      <p:pic>
        <p:nvPicPr>
          <p:cNvPr id="71" name="Imagen 70">
            <a:extLst>
              <a:ext uri="{FF2B5EF4-FFF2-40B4-BE49-F238E27FC236}">
                <a16:creationId xmlns:a16="http://schemas.microsoft.com/office/drawing/2014/main" id="{C83B8828-2F17-4CE4-A75E-9D23B350A60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83703" y="1621568"/>
            <a:ext cx="4259189" cy="3864832"/>
          </a:xfrm>
          <a:prstGeom prst="rect">
            <a:avLst/>
          </a:prstGeom>
          <a:noFill/>
          <a:ln>
            <a:noFill/>
          </a:ln>
        </p:spPr>
      </p:pic>
      <p:sp>
        <p:nvSpPr>
          <p:cNvPr id="73" name="CuadroTexto 72">
            <a:extLst>
              <a:ext uri="{FF2B5EF4-FFF2-40B4-BE49-F238E27FC236}">
                <a16:creationId xmlns:a16="http://schemas.microsoft.com/office/drawing/2014/main" id="{3F5FAB6B-9801-4CD3-8948-058DDDFFB7A6}"/>
              </a:ext>
            </a:extLst>
          </p:cNvPr>
          <p:cNvSpPr txBox="1"/>
          <p:nvPr/>
        </p:nvSpPr>
        <p:spPr>
          <a:xfrm>
            <a:off x="561083" y="3193510"/>
            <a:ext cx="3968220" cy="3172663"/>
          </a:xfrm>
          <a:prstGeom prst="rect">
            <a:avLst/>
          </a:prstGeom>
          <a:noFill/>
        </p:spPr>
        <p:txBody>
          <a:bodyPr wrap="square">
            <a:spAutoFit/>
          </a:bodyPr>
          <a:lstStyle/>
          <a:p>
            <a:pPr defTabSz="342900">
              <a:lnSpc>
                <a:spcPct val="90000"/>
              </a:lnSpc>
              <a:spcBef>
                <a:spcPts val="750"/>
              </a:spcBef>
              <a:buClr>
                <a:schemeClr val="accent1"/>
              </a:buClr>
              <a:buFont typeface="Wingdings 3" charset="2"/>
              <a:buChar char=""/>
            </a:pPr>
            <a:endParaRPr lang="en-US" sz="1500" dirty="0">
              <a:solidFill>
                <a:schemeClr val="bg2"/>
              </a:solidFill>
            </a:endParaRPr>
          </a:p>
          <a:p>
            <a:pPr defTabSz="342900">
              <a:spcBef>
                <a:spcPts val="750"/>
              </a:spcBef>
              <a:buClr>
                <a:srgbClr val="D6D64D"/>
              </a:buClr>
              <a:buFont typeface="Wingdings 3" charset="2"/>
              <a:buChar char=""/>
            </a:pPr>
            <a:r>
              <a:rPr lang="en-US" sz="1500" dirty="0">
                <a:solidFill>
                  <a:schemeClr val="bg2"/>
                </a:solidFill>
              </a:rPr>
              <a:t>Como </a:t>
            </a:r>
            <a:r>
              <a:rPr lang="en-US" sz="1500" dirty="0" err="1">
                <a:solidFill>
                  <a:schemeClr val="bg2"/>
                </a:solidFill>
              </a:rPr>
              <a:t>en</a:t>
            </a:r>
            <a:r>
              <a:rPr lang="en-US" sz="1500" dirty="0">
                <a:solidFill>
                  <a:schemeClr val="bg2"/>
                </a:solidFill>
              </a:rPr>
              <a:t> el resto de </a:t>
            </a:r>
            <a:r>
              <a:rPr lang="en-US" sz="1500" dirty="0">
                <a:solidFill>
                  <a:schemeClr val="bg2"/>
                </a:solidFill>
                <a:highlight>
                  <a:srgbClr val="D6D64D"/>
                </a:highlight>
              </a:rPr>
              <a:t>la </a:t>
            </a:r>
            <a:r>
              <a:rPr lang="en-US" sz="1500" dirty="0" err="1">
                <a:solidFill>
                  <a:schemeClr val="bg2"/>
                </a:solidFill>
                <a:highlight>
                  <a:srgbClr val="D6D64D"/>
                </a:highlight>
              </a:rPr>
              <a:t>tradición</a:t>
            </a:r>
            <a:r>
              <a:rPr lang="en-US" sz="1500" dirty="0">
                <a:solidFill>
                  <a:schemeClr val="bg2"/>
                </a:solidFill>
                <a:highlight>
                  <a:srgbClr val="D6D64D"/>
                </a:highlight>
              </a:rPr>
              <a:t> </a:t>
            </a:r>
            <a:r>
              <a:rPr lang="en-US" sz="1500" dirty="0" err="1">
                <a:solidFill>
                  <a:schemeClr val="bg2"/>
                </a:solidFill>
                <a:highlight>
                  <a:srgbClr val="D6D64D"/>
                </a:highlight>
              </a:rPr>
              <a:t>bayesiana</a:t>
            </a:r>
            <a:r>
              <a:rPr lang="en-US" sz="1500" dirty="0">
                <a:solidFill>
                  <a:schemeClr val="bg2"/>
                </a:solidFill>
                <a:highlight>
                  <a:srgbClr val="D6D64D"/>
                </a:highlight>
              </a:rPr>
              <a:t>, </a:t>
            </a:r>
            <a:r>
              <a:rPr lang="en-US" sz="1500" dirty="0" err="1">
                <a:solidFill>
                  <a:schemeClr val="bg2"/>
                </a:solidFill>
                <a:highlight>
                  <a:srgbClr val="D6D64D"/>
                </a:highlight>
              </a:rPr>
              <a:t>pero</a:t>
            </a:r>
            <a:r>
              <a:rPr lang="en-US" sz="1500" dirty="0">
                <a:solidFill>
                  <a:schemeClr val="bg2"/>
                </a:solidFill>
                <a:highlight>
                  <a:srgbClr val="D6D64D"/>
                </a:highlight>
              </a:rPr>
              <a:t> </a:t>
            </a:r>
            <a:r>
              <a:rPr lang="en-US" sz="1500" dirty="0" err="1">
                <a:solidFill>
                  <a:schemeClr val="bg2"/>
                </a:solidFill>
                <a:highlight>
                  <a:srgbClr val="D6D64D"/>
                </a:highlight>
              </a:rPr>
              <a:t>ahora</a:t>
            </a:r>
            <a:r>
              <a:rPr lang="en-US" sz="1500" dirty="0">
                <a:solidFill>
                  <a:schemeClr val="bg2"/>
                </a:solidFill>
                <a:highlight>
                  <a:srgbClr val="D6D64D"/>
                </a:highlight>
              </a:rPr>
              <a:t> </a:t>
            </a:r>
            <a:r>
              <a:rPr lang="en-US" sz="1500" dirty="0" err="1">
                <a:solidFill>
                  <a:schemeClr val="bg2"/>
                </a:solidFill>
                <a:highlight>
                  <a:srgbClr val="D6D64D"/>
                </a:highlight>
              </a:rPr>
              <a:t>apoyada</a:t>
            </a:r>
            <a:r>
              <a:rPr lang="en-US" sz="1500" dirty="0">
                <a:solidFill>
                  <a:schemeClr val="bg2"/>
                </a:solidFill>
                <a:highlight>
                  <a:srgbClr val="D6D64D"/>
                </a:highlight>
              </a:rPr>
              <a:t> por el </a:t>
            </a:r>
            <a:r>
              <a:rPr lang="en-US" sz="1500" dirty="0" err="1">
                <a:solidFill>
                  <a:schemeClr val="bg2"/>
                </a:solidFill>
                <a:highlight>
                  <a:srgbClr val="D6D64D"/>
                </a:highlight>
              </a:rPr>
              <a:t>análisis</a:t>
            </a:r>
            <a:r>
              <a:rPr lang="en-US" sz="1500" dirty="0">
                <a:solidFill>
                  <a:schemeClr val="bg2"/>
                </a:solidFill>
                <a:highlight>
                  <a:srgbClr val="D6D64D"/>
                </a:highlight>
              </a:rPr>
              <a:t> de </a:t>
            </a:r>
            <a:r>
              <a:rPr lang="en-US" sz="1500" dirty="0" err="1">
                <a:solidFill>
                  <a:schemeClr val="bg2"/>
                </a:solidFill>
                <a:highlight>
                  <a:srgbClr val="D6D64D"/>
                </a:highlight>
              </a:rPr>
              <a:t>grandes</a:t>
            </a:r>
            <a:r>
              <a:rPr lang="en-US" sz="1500" dirty="0">
                <a:solidFill>
                  <a:schemeClr val="bg2"/>
                </a:solidFill>
                <a:highlight>
                  <a:srgbClr val="D6D64D"/>
                </a:highlight>
              </a:rPr>
              <a:t> conjuntos de </a:t>
            </a:r>
            <a:r>
              <a:rPr lang="en-US" sz="1500" dirty="0" err="1">
                <a:solidFill>
                  <a:schemeClr val="bg2"/>
                </a:solidFill>
                <a:highlight>
                  <a:srgbClr val="D6D64D"/>
                </a:highlight>
              </a:rPr>
              <a:t>datos</a:t>
            </a:r>
            <a:r>
              <a:rPr lang="en-US" sz="1500" dirty="0">
                <a:solidFill>
                  <a:schemeClr val="bg2"/>
                </a:solidFill>
                <a:highlight>
                  <a:srgbClr val="D6D64D"/>
                </a:highlight>
              </a:rPr>
              <a:t>, la </a:t>
            </a:r>
            <a:r>
              <a:rPr lang="en-US" sz="1500" dirty="0" err="1">
                <a:solidFill>
                  <a:schemeClr val="bg2"/>
                </a:solidFill>
                <a:highlight>
                  <a:srgbClr val="D6D64D"/>
                </a:highlight>
              </a:rPr>
              <a:t>asignación</a:t>
            </a:r>
            <a:r>
              <a:rPr lang="en-US" sz="1500" dirty="0">
                <a:solidFill>
                  <a:schemeClr val="bg2"/>
                </a:solidFill>
                <a:highlight>
                  <a:srgbClr val="D6D64D"/>
                </a:highlight>
              </a:rPr>
              <a:t> de </a:t>
            </a:r>
            <a:r>
              <a:rPr lang="en-US" sz="1500" dirty="0" err="1">
                <a:solidFill>
                  <a:schemeClr val="bg2"/>
                </a:solidFill>
                <a:highlight>
                  <a:srgbClr val="D6D64D"/>
                </a:highlight>
              </a:rPr>
              <a:t>probabilidad</a:t>
            </a:r>
            <a:r>
              <a:rPr lang="en-US" sz="1500" dirty="0">
                <a:solidFill>
                  <a:schemeClr val="bg2"/>
                </a:solidFill>
                <a:highlight>
                  <a:srgbClr val="D6D64D"/>
                </a:highlight>
              </a:rPr>
              <a:t> a un </a:t>
            </a:r>
            <a:r>
              <a:rPr lang="en-US" sz="1500" dirty="0" err="1">
                <a:solidFill>
                  <a:schemeClr val="bg2"/>
                </a:solidFill>
                <a:highlight>
                  <a:srgbClr val="D6D64D"/>
                </a:highlight>
              </a:rPr>
              <a:t>suceso</a:t>
            </a:r>
            <a:r>
              <a:rPr lang="en-US" sz="1500" dirty="0">
                <a:solidFill>
                  <a:schemeClr val="bg2"/>
                </a:solidFill>
                <a:highlight>
                  <a:srgbClr val="D6D64D"/>
                </a:highlight>
              </a:rPr>
              <a:t> se </a:t>
            </a:r>
            <a:r>
              <a:rPr lang="en-US" sz="1500" dirty="0" err="1">
                <a:solidFill>
                  <a:schemeClr val="bg2"/>
                </a:solidFill>
                <a:highlight>
                  <a:srgbClr val="D6D64D"/>
                </a:highlight>
              </a:rPr>
              <a:t>basa</a:t>
            </a:r>
            <a:r>
              <a:rPr lang="en-US" sz="1500" dirty="0">
                <a:solidFill>
                  <a:schemeClr val="bg2"/>
                </a:solidFill>
                <a:highlight>
                  <a:srgbClr val="D6D64D"/>
                </a:highlight>
              </a:rPr>
              <a:t> </a:t>
            </a:r>
            <a:r>
              <a:rPr lang="en-US" sz="1500" dirty="0" err="1">
                <a:solidFill>
                  <a:schemeClr val="bg2"/>
                </a:solidFill>
                <a:highlight>
                  <a:srgbClr val="D6D64D"/>
                </a:highlight>
              </a:rPr>
              <a:t>en</a:t>
            </a:r>
            <a:r>
              <a:rPr lang="en-US" sz="1500" dirty="0">
                <a:solidFill>
                  <a:schemeClr val="bg2"/>
                </a:solidFill>
                <a:highlight>
                  <a:srgbClr val="D6D64D"/>
                </a:highlight>
              </a:rPr>
              <a:t> la </a:t>
            </a:r>
            <a:r>
              <a:rPr lang="en-US" sz="1500" dirty="0" err="1">
                <a:solidFill>
                  <a:schemeClr val="bg2"/>
                </a:solidFill>
                <a:highlight>
                  <a:srgbClr val="D6D64D"/>
                </a:highlight>
              </a:rPr>
              <a:t>probabilidad</a:t>
            </a:r>
            <a:r>
              <a:rPr lang="en-US" sz="1500" dirty="0">
                <a:solidFill>
                  <a:schemeClr val="bg2"/>
                </a:solidFill>
                <a:highlight>
                  <a:srgbClr val="D6D64D"/>
                </a:highlight>
              </a:rPr>
              <a:t> de </a:t>
            </a:r>
            <a:r>
              <a:rPr lang="en-US" sz="1500" dirty="0" err="1">
                <a:solidFill>
                  <a:schemeClr val="bg2"/>
                </a:solidFill>
                <a:highlight>
                  <a:srgbClr val="D6D64D"/>
                </a:highlight>
              </a:rPr>
              <a:t>su</a:t>
            </a:r>
            <a:r>
              <a:rPr lang="en-US" sz="1500" dirty="0">
                <a:solidFill>
                  <a:schemeClr val="bg2"/>
                </a:solidFill>
                <a:highlight>
                  <a:srgbClr val="D6D64D"/>
                </a:highlight>
              </a:rPr>
              <a:t> </a:t>
            </a:r>
            <a:r>
              <a:rPr lang="en-US" sz="1500" dirty="0" err="1">
                <a:solidFill>
                  <a:schemeClr val="bg2"/>
                </a:solidFill>
                <a:highlight>
                  <a:srgbClr val="D6D64D"/>
                </a:highlight>
              </a:rPr>
              <a:t>inverso</a:t>
            </a:r>
            <a:r>
              <a:rPr lang="en-US" sz="1500" dirty="0">
                <a:solidFill>
                  <a:schemeClr val="bg2"/>
                </a:solidFill>
                <a:highlight>
                  <a:srgbClr val="D6D64D"/>
                </a:highlight>
              </a:rPr>
              <a:t> </a:t>
            </a:r>
            <a:r>
              <a:rPr lang="en-US" sz="1500" dirty="0">
                <a:solidFill>
                  <a:schemeClr val="bg2"/>
                </a:solidFill>
              </a:rPr>
              <a:t>(</a:t>
            </a:r>
            <a:r>
              <a:rPr lang="en-US" sz="1500" dirty="0" err="1">
                <a:solidFill>
                  <a:schemeClr val="bg2"/>
                </a:solidFill>
              </a:rPr>
              <a:t>probabilidad</a:t>
            </a:r>
            <a:r>
              <a:rPr lang="en-US" sz="1500" dirty="0">
                <a:solidFill>
                  <a:schemeClr val="bg2"/>
                </a:solidFill>
              </a:rPr>
              <a:t> a priori), a </a:t>
            </a:r>
            <a:r>
              <a:rPr lang="en-US" sz="1500" dirty="0" err="1">
                <a:solidFill>
                  <a:schemeClr val="bg2"/>
                </a:solidFill>
              </a:rPr>
              <a:t>través</a:t>
            </a:r>
            <a:r>
              <a:rPr lang="en-US" sz="1500" dirty="0">
                <a:solidFill>
                  <a:schemeClr val="bg2"/>
                </a:solidFill>
              </a:rPr>
              <a:t> del </a:t>
            </a:r>
            <a:r>
              <a:rPr lang="en-US" sz="1500" dirty="0" err="1">
                <a:solidFill>
                  <a:schemeClr val="bg2"/>
                </a:solidFill>
              </a:rPr>
              <a:t>resultado</a:t>
            </a:r>
            <a:r>
              <a:rPr lang="en-US" sz="1500" dirty="0">
                <a:solidFill>
                  <a:schemeClr val="bg2"/>
                </a:solidFill>
              </a:rPr>
              <a:t> </a:t>
            </a:r>
            <a:r>
              <a:rPr lang="en-US" sz="1500" dirty="0" err="1">
                <a:solidFill>
                  <a:schemeClr val="bg2"/>
                </a:solidFill>
              </a:rPr>
              <a:t>en</a:t>
            </a:r>
            <a:r>
              <a:rPr lang="en-US" sz="1500" dirty="0">
                <a:solidFill>
                  <a:schemeClr val="bg2"/>
                </a:solidFill>
              </a:rPr>
              <a:t> </a:t>
            </a:r>
            <a:r>
              <a:rPr lang="en-US" sz="1500" dirty="0" err="1">
                <a:solidFill>
                  <a:schemeClr val="bg2"/>
                </a:solidFill>
              </a:rPr>
              <a:t>experimentos</a:t>
            </a:r>
            <a:r>
              <a:rPr lang="en-US" sz="1500" dirty="0">
                <a:solidFill>
                  <a:schemeClr val="bg2"/>
                </a:solidFill>
              </a:rPr>
              <a:t> </a:t>
            </a:r>
            <a:r>
              <a:rPr lang="en-US" sz="1500" dirty="0" err="1">
                <a:solidFill>
                  <a:schemeClr val="bg2"/>
                </a:solidFill>
              </a:rPr>
              <a:t>conocidos</a:t>
            </a:r>
            <a:r>
              <a:rPr lang="en-US" sz="1500" dirty="0">
                <a:solidFill>
                  <a:schemeClr val="bg2"/>
                </a:solidFill>
              </a:rPr>
              <a:t> (</a:t>
            </a:r>
            <a:r>
              <a:rPr lang="en-US" sz="1500" dirty="0" err="1">
                <a:solidFill>
                  <a:schemeClr val="bg2"/>
                </a:solidFill>
              </a:rPr>
              <a:t>probabilidad</a:t>
            </a:r>
            <a:r>
              <a:rPr lang="en-US" sz="1500" dirty="0">
                <a:solidFill>
                  <a:schemeClr val="bg2"/>
                </a:solidFill>
              </a:rPr>
              <a:t> </a:t>
            </a:r>
            <a:r>
              <a:rPr lang="en-US" sz="1500" dirty="0" err="1">
                <a:solidFill>
                  <a:schemeClr val="bg2"/>
                </a:solidFill>
              </a:rPr>
              <a:t>inversa</a:t>
            </a:r>
            <a:r>
              <a:rPr lang="en-US" sz="1500" dirty="0">
                <a:solidFill>
                  <a:schemeClr val="bg2"/>
                </a:solidFill>
              </a:rPr>
              <a:t>, </a:t>
            </a:r>
            <a:r>
              <a:rPr lang="en-US" sz="1500" dirty="0" err="1">
                <a:solidFill>
                  <a:schemeClr val="bg2"/>
                </a:solidFill>
              </a:rPr>
              <a:t>probabilidad</a:t>
            </a:r>
            <a:r>
              <a:rPr lang="en-US" sz="1500" dirty="0">
                <a:solidFill>
                  <a:schemeClr val="bg2"/>
                </a:solidFill>
              </a:rPr>
              <a:t> </a:t>
            </a:r>
            <a:r>
              <a:rPr lang="en-US" sz="1500" dirty="0" err="1">
                <a:solidFill>
                  <a:schemeClr val="bg2"/>
                </a:solidFill>
              </a:rPr>
              <a:t>compuesta</a:t>
            </a:r>
            <a:r>
              <a:rPr lang="en-US" sz="1500" dirty="0">
                <a:solidFill>
                  <a:schemeClr val="bg2"/>
                </a:solidFill>
              </a:rPr>
              <a:t> y </a:t>
            </a:r>
            <a:r>
              <a:rPr lang="en-US" sz="1500" dirty="0" err="1">
                <a:solidFill>
                  <a:schemeClr val="bg2"/>
                </a:solidFill>
              </a:rPr>
              <a:t>teorema</a:t>
            </a:r>
            <a:r>
              <a:rPr lang="en-US" sz="1500" dirty="0">
                <a:solidFill>
                  <a:schemeClr val="bg2"/>
                </a:solidFill>
              </a:rPr>
              <a:t> de Bayes). </a:t>
            </a:r>
            <a:r>
              <a:rPr lang="en-US" sz="1500" dirty="0" err="1">
                <a:solidFill>
                  <a:schemeClr val="bg2"/>
                </a:solidFill>
              </a:rPr>
              <a:t>En</a:t>
            </a:r>
            <a:r>
              <a:rPr lang="en-US" sz="1500" dirty="0">
                <a:solidFill>
                  <a:schemeClr val="bg2"/>
                </a:solidFill>
              </a:rPr>
              <a:t> </a:t>
            </a:r>
            <a:r>
              <a:rPr lang="en-US" sz="1500" dirty="0" err="1">
                <a:solidFill>
                  <a:schemeClr val="bg2"/>
                </a:solidFill>
              </a:rPr>
              <a:t>contraposición</a:t>
            </a:r>
            <a:r>
              <a:rPr lang="en-US" sz="1500" dirty="0">
                <a:solidFill>
                  <a:schemeClr val="bg2"/>
                </a:solidFill>
              </a:rPr>
              <a:t> a la </a:t>
            </a:r>
            <a:r>
              <a:rPr lang="en-US" sz="1500" dirty="0" err="1">
                <a:solidFill>
                  <a:schemeClr val="bg2"/>
                </a:solidFill>
              </a:rPr>
              <a:t>otra</a:t>
            </a:r>
            <a:r>
              <a:rPr lang="en-US" sz="1500" dirty="0">
                <a:solidFill>
                  <a:schemeClr val="bg2"/>
                </a:solidFill>
              </a:rPr>
              <a:t> gran </a:t>
            </a:r>
            <a:r>
              <a:rPr lang="en-US" sz="1500" dirty="0" err="1">
                <a:solidFill>
                  <a:schemeClr val="bg2"/>
                </a:solidFill>
              </a:rPr>
              <a:t>escuela</a:t>
            </a:r>
            <a:r>
              <a:rPr lang="en-US" sz="1500" dirty="0">
                <a:solidFill>
                  <a:schemeClr val="bg2"/>
                </a:solidFill>
              </a:rPr>
              <a:t> </a:t>
            </a:r>
            <a:r>
              <a:rPr lang="en-US" sz="1500" dirty="0" err="1">
                <a:solidFill>
                  <a:schemeClr val="bg2"/>
                </a:solidFill>
              </a:rPr>
              <a:t>clásica</a:t>
            </a:r>
            <a:r>
              <a:rPr lang="en-US" sz="1500" dirty="0">
                <a:solidFill>
                  <a:schemeClr val="bg2"/>
                </a:solidFill>
              </a:rPr>
              <a:t>, la </a:t>
            </a:r>
            <a:r>
              <a:rPr lang="en-US" sz="1500" dirty="0" err="1">
                <a:solidFill>
                  <a:schemeClr val="bg2"/>
                </a:solidFill>
              </a:rPr>
              <a:t>asignación</a:t>
            </a:r>
            <a:r>
              <a:rPr lang="en-US" sz="1500" dirty="0">
                <a:solidFill>
                  <a:schemeClr val="bg2"/>
                </a:solidFill>
              </a:rPr>
              <a:t> a </a:t>
            </a:r>
            <a:r>
              <a:rPr lang="en-US" sz="1500" dirty="0" err="1">
                <a:solidFill>
                  <a:schemeClr val="bg2"/>
                </a:solidFill>
              </a:rPr>
              <a:t>través</a:t>
            </a:r>
            <a:r>
              <a:rPr lang="en-US" sz="1500" dirty="0">
                <a:solidFill>
                  <a:schemeClr val="bg2"/>
                </a:solidFill>
              </a:rPr>
              <a:t> de la </a:t>
            </a:r>
            <a:r>
              <a:rPr lang="en-US" sz="1500" dirty="0" err="1">
                <a:solidFill>
                  <a:schemeClr val="bg2"/>
                </a:solidFill>
              </a:rPr>
              <a:t>frecuencia</a:t>
            </a:r>
            <a:r>
              <a:rPr lang="en-US" sz="1500" dirty="0">
                <a:solidFill>
                  <a:schemeClr val="bg2"/>
                </a:solidFill>
              </a:rPr>
              <a:t> (</a:t>
            </a:r>
            <a:r>
              <a:rPr lang="en-US" sz="1500" dirty="0" err="1">
                <a:solidFill>
                  <a:schemeClr val="bg2"/>
                </a:solidFill>
              </a:rPr>
              <a:t>probabilidad</a:t>
            </a:r>
            <a:r>
              <a:rPr lang="en-US" sz="1500" dirty="0">
                <a:solidFill>
                  <a:schemeClr val="bg2"/>
                </a:solidFill>
              </a:rPr>
              <a:t> </a:t>
            </a:r>
            <a:r>
              <a:rPr lang="en-US" sz="1500" dirty="0" err="1">
                <a:solidFill>
                  <a:schemeClr val="bg2"/>
                </a:solidFill>
              </a:rPr>
              <a:t>determinista</a:t>
            </a:r>
            <a:r>
              <a:rPr lang="en-US" sz="1500" dirty="0">
                <a:solidFill>
                  <a:schemeClr val="bg2"/>
                </a:solidFill>
              </a:rPr>
              <a:t> o </a:t>
            </a:r>
            <a:r>
              <a:rPr lang="en-US" sz="1500" dirty="0" err="1">
                <a:solidFill>
                  <a:schemeClr val="bg2"/>
                </a:solidFill>
              </a:rPr>
              <a:t>frecuentista</a:t>
            </a:r>
            <a:r>
              <a:rPr lang="en-US" sz="1500" dirty="0">
                <a:solidFill>
                  <a:schemeClr val="bg2"/>
                </a:solidFill>
              </a:rPr>
              <a:t>) </a:t>
            </a:r>
          </a:p>
        </p:txBody>
      </p:sp>
      <p:cxnSp>
        <p:nvCxnSpPr>
          <p:cNvPr id="52" name="Conector recto de flecha 51">
            <a:extLst>
              <a:ext uri="{FF2B5EF4-FFF2-40B4-BE49-F238E27FC236}">
                <a16:creationId xmlns:a16="http://schemas.microsoft.com/office/drawing/2014/main" id="{A5E120F5-2163-435E-AE98-DCA0BCF7B170}"/>
              </a:ext>
            </a:extLst>
          </p:cNvPr>
          <p:cNvCxnSpPr/>
          <p:nvPr/>
        </p:nvCxnSpPr>
        <p:spPr>
          <a:xfrm flipV="1">
            <a:off x="5641848" y="3429000"/>
            <a:ext cx="777240" cy="138988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4" name="Conector recto de flecha 53">
            <a:extLst>
              <a:ext uri="{FF2B5EF4-FFF2-40B4-BE49-F238E27FC236}">
                <a16:creationId xmlns:a16="http://schemas.microsoft.com/office/drawing/2014/main" id="{43A88C65-ADC5-4957-A771-1212D413E72E}"/>
              </a:ext>
            </a:extLst>
          </p:cNvPr>
          <p:cNvCxnSpPr/>
          <p:nvPr/>
        </p:nvCxnSpPr>
        <p:spPr>
          <a:xfrm flipV="1">
            <a:off x="6856848" y="3429000"/>
            <a:ext cx="0" cy="13258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7" name="Conector recto de flecha 56">
            <a:extLst>
              <a:ext uri="{FF2B5EF4-FFF2-40B4-BE49-F238E27FC236}">
                <a16:creationId xmlns:a16="http://schemas.microsoft.com/office/drawing/2014/main" id="{BF5FADCC-68DA-4D13-BA98-D3A5DC2E4452}"/>
              </a:ext>
            </a:extLst>
          </p:cNvPr>
          <p:cNvCxnSpPr>
            <a:cxnSpLocks/>
          </p:cNvCxnSpPr>
          <p:nvPr/>
        </p:nvCxnSpPr>
        <p:spPr>
          <a:xfrm flipH="1" flipV="1">
            <a:off x="7066054" y="3429000"/>
            <a:ext cx="1171976" cy="141479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0" name="Conector recto de flecha 59">
            <a:extLst>
              <a:ext uri="{FF2B5EF4-FFF2-40B4-BE49-F238E27FC236}">
                <a16:creationId xmlns:a16="http://schemas.microsoft.com/office/drawing/2014/main" id="{8BEF7421-1AED-4903-8781-D425949F499B}"/>
              </a:ext>
            </a:extLst>
          </p:cNvPr>
          <p:cNvCxnSpPr>
            <a:cxnSpLocks/>
          </p:cNvCxnSpPr>
          <p:nvPr/>
        </p:nvCxnSpPr>
        <p:spPr>
          <a:xfrm flipV="1">
            <a:off x="6841156" y="2148840"/>
            <a:ext cx="15692" cy="9509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1" name="Google Shape;287;p62">
            <a:extLst>
              <a:ext uri="{FF2B5EF4-FFF2-40B4-BE49-F238E27FC236}">
                <a16:creationId xmlns:a16="http://schemas.microsoft.com/office/drawing/2014/main" id="{7A455547-BAE5-4D5D-BF52-F9A5267A7583}"/>
              </a:ext>
            </a:extLst>
          </p:cNvPr>
          <p:cNvCxnSpPr/>
          <p:nvPr/>
        </p:nvCxnSpPr>
        <p:spPr>
          <a:xfrm>
            <a:off x="869756" y="1118752"/>
            <a:ext cx="676200" cy="0"/>
          </a:xfrm>
          <a:prstGeom prst="straightConnector1">
            <a:avLst/>
          </a:prstGeom>
          <a:noFill/>
          <a:ln w="76200" cap="flat" cmpd="sng">
            <a:solidFill>
              <a:srgbClr val="93C01F"/>
            </a:solidFill>
            <a:prstDash val="solid"/>
            <a:round/>
            <a:headEnd type="none" w="med" len="med"/>
            <a:tailEnd type="none" w="med" len="med"/>
          </a:ln>
        </p:spPr>
      </p:cxnSp>
      <p:sp>
        <p:nvSpPr>
          <p:cNvPr id="24" name="Google Shape;344;p68">
            <a:extLst>
              <a:ext uri="{FF2B5EF4-FFF2-40B4-BE49-F238E27FC236}">
                <a16:creationId xmlns:a16="http://schemas.microsoft.com/office/drawing/2014/main" id="{7215AFEB-E451-4FE6-9690-F2514BFF2BCA}"/>
              </a:ext>
            </a:extLst>
          </p:cNvPr>
          <p:cNvSpPr/>
          <p:nvPr/>
        </p:nvSpPr>
        <p:spPr>
          <a:xfrm>
            <a:off x="250371" y="205503"/>
            <a:ext cx="8632372" cy="6422085"/>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45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2DC8C-E309-4693-9CC6-2E6049A83B42}"/>
              </a:ext>
            </a:extLst>
          </p:cNvPr>
          <p:cNvSpPr>
            <a:spLocks noGrp="1"/>
          </p:cNvSpPr>
          <p:nvPr>
            <p:ph type="title"/>
          </p:nvPr>
        </p:nvSpPr>
        <p:spPr>
          <a:xfrm>
            <a:off x="760491" y="557211"/>
            <a:ext cx="6318447" cy="423918"/>
          </a:xfrm>
        </p:spPr>
        <p:txBody>
          <a:bodyPr spcFirstLastPara="1" vert="horz" wrap="square" lIns="68580" tIns="34290" rIns="68580" bIns="34290" rtlCol="0" anchor="b" anchorCtr="0">
            <a:normAutofit fontScale="90000"/>
          </a:bodyPr>
          <a:lstStyle/>
          <a:p>
            <a:r>
              <a:rPr lang="en-US" dirty="0"/>
              <a:t>¿</a:t>
            </a:r>
            <a:r>
              <a:rPr lang="en-US" dirty="0" err="1"/>
              <a:t>Qué</a:t>
            </a:r>
            <a:r>
              <a:rPr lang="en-US" dirty="0"/>
              <a:t> es el </a:t>
            </a:r>
            <a:r>
              <a:rPr lang="en-US" dirty="0" err="1"/>
              <a:t>Teorema</a:t>
            </a:r>
            <a:r>
              <a:rPr lang="en-US" dirty="0"/>
              <a:t> de Bayes?</a:t>
            </a:r>
          </a:p>
        </p:txBody>
      </p:sp>
      <p:pic>
        <p:nvPicPr>
          <p:cNvPr id="6" name="Imagen 5" descr="Texto&#10;&#10;Descripción generada automáticamente con confianza media">
            <a:extLst>
              <a:ext uri="{FF2B5EF4-FFF2-40B4-BE49-F238E27FC236}">
                <a16:creationId xmlns:a16="http://schemas.microsoft.com/office/drawing/2014/main" id="{9D6F1265-D5E1-400E-A872-E76B3410758C}"/>
              </a:ext>
            </a:extLst>
          </p:cNvPr>
          <p:cNvPicPr>
            <a:picLocks noChangeAspect="1"/>
          </p:cNvPicPr>
          <p:nvPr/>
        </p:nvPicPr>
        <p:blipFill>
          <a:blip r:embed="rId2"/>
          <a:stretch>
            <a:fillRect/>
          </a:stretch>
        </p:blipFill>
        <p:spPr>
          <a:xfrm>
            <a:off x="1492656" y="1680294"/>
            <a:ext cx="3281878" cy="1050200"/>
          </a:xfrm>
          <a:prstGeom prst="rect">
            <a:avLst/>
          </a:prstGeom>
        </p:spPr>
      </p:pic>
      <p:sp>
        <p:nvSpPr>
          <p:cNvPr id="38" name="CuadroTexto 37">
            <a:extLst>
              <a:ext uri="{FF2B5EF4-FFF2-40B4-BE49-F238E27FC236}">
                <a16:creationId xmlns:a16="http://schemas.microsoft.com/office/drawing/2014/main" id="{DD5DABE5-676A-40BF-A946-D4B8F01BF763}"/>
              </a:ext>
            </a:extLst>
          </p:cNvPr>
          <p:cNvSpPr txBox="1"/>
          <p:nvPr/>
        </p:nvSpPr>
        <p:spPr>
          <a:xfrm>
            <a:off x="612168" y="3099199"/>
            <a:ext cx="7552117" cy="2554545"/>
          </a:xfrm>
          <a:prstGeom prst="rect">
            <a:avLst/>
          </a:prstGeom>
          <a:noFill/>
        </p:spPr>
        <p:txBody>
          <a:bodyPr wrap="square">
            <a:spAutoFit/>
          </a:bodyPr>
          <a:lstStyle/>
          <a:p>
            <a:r>
              <a:rPr lang="es-ES" sz="1600" dirty="0">
                <a:solidFill>
                  <a:schemeClr val="bg2"/>
                </a:solidFill>
                <a:latin typeface="+mj-lt"/>
                <a:ea typeface="Times New Roman" panose="02020603050405020304" pitchFamily="18" charset="0"/>
              </a:rPr>
              <a:t>Por ejemplo, nos permite obtener la probabilidad de que alguien esté enfermo de COVID cuando la PCR da positiva, </a:t>
            </a:r>
          </a:p>
          <a:p>
            <a:r>
              <a:rPr lang="es-ES" sz="1600" dirty="0">
                <a:solidFill>
                  <a:schemeClr val="bg2"/>
                </a:solidFill>
                <a:latin typeface="+mj-lt"/>
                <a:ea typeface="Times New Roman" panose="02020603050405020304" pitchFamily="18" charset="0"/>
              </a:rPr>
              <a:t>en función de la probabilidad del suceso inverso: </a:t>
            </a:r>
          </a:p>
          <a:p>
            <a:r>
              <a:rPr lang="es-ES" sz="1600" dirty="0">
                <a:solidFill>
                  <a:schemeClr val="bg2"/>
                </a:solidFill>
                <a:latin typeface="+mj-lt"/>
                <a:ea typeface="Times New Roman" panose="02020603050405020304" pitchFamily="18" charset="0"/>
              </a:rPr>
              <a:t>La probabilidad de que el test PCR dé positivo estando el individuo al que se practica enfermo. </a:t>
            </a:r>
          </a:p>
          <a:p>
            <a:endParaRPr lang="es-ES" sz="1600" dirty="0">
              <a:solidFill>
                <a:schemeClr val="bg2"/>
              </a:solidFill>
              <a:latin typeface="+mj-lt"/>
              <a:ea typeface="Times New Roman" panose="02020603050405020304" pitchFamily="18" charset="0"/>
            </a:endParaRPr>
          </a:p>
          <a:p>
            <a:r>
              <a:rPr lang="es-ES" sz="1600" dirty="0">
                <a:solidFill>
                  <a:schemeClr val="bg2"/>
                </a:solidFill>
                <a:latin typeface="+mj-lt"/>
                <a:ea typeface="Times New Roman" panose="02020603050405020304" pitchFamily="18" charset="0"/>
              </a:rPr>
              <a:t>Como se ve, la probabilidad en el segundo caso es muy fácil obtener pasando la prueba PCR a una población de la que sepamos positivamente que esté enferma porque se le ha diagnosticado. Sin embargo, la primera la desconocemos absolutamente.</a:t>
            </a:r>
            <a:endParaRPr lang="es-ES" sz="1600" dirty="0">
              <a:solidFill>
                <a:schemeClr val="bg2"/>
              </a:solidFill>
              <a:latin typeface="+mj-lt"/>
            </a:endParaRPr>
          </a:p>
        </p:txBody>
      </p:sp>
      <p:sp>
        <p:nvSpPr>
          <p:cNvPr id="8" name="Google Shape;344;p68">
            <a:extLst>
              <a:ext uri="{FF2B5EF4-FFF2-40B4-BE49-F238E27FC236}">
                <a16:creationId xmlns:a16="http://schemas.microsoft.com/office/drawing/2014/main" id="{83307EF0-833D-4E9A-8743-FD24577F5D8E}"/>
              </a:ext>
            </a:extLst>
          </p:cNvPr>
          <p:cNvSpPr/>
          <p:nvPr/>
        </p:nvSpPr>
        <p:spPr>
          <a:xfrm>
            <a:off x="283029" y="337457"/>
            <a:ext cx="8549735" cy="6150429"/>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Google Shape;287;p62">
            <a:extLst>
              <a:ext uri="{FF2B5EF4-FFF2-40B4-BE49-F238E27FC236}">
                <a16:creationId xmlns:a16="http://schemas.microsoft.com/office/drawing/2014/main" id="{7A455547-BAE5-4D5D-BF52-F9A5267A7583}"/>
              </a:ext>
            </a:extLst>
          </p:cNvPr>
          <p:cNvCxnSpPr/>
          <p:nvPr/>
        </p:nvCxnSpPr>
        <p:spPr>
          <a:xfrm>
            <a:off x="869756" y="1118752"/>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2812435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E3DEA2F-F800-43F4-A658-9F35F0405595}"/>
              </a:ext>
            </a:extLst>
          </p:cNvPr>
          <p:cNvPicPr>
            <a:picLocks noChangeAspect="1"/>
          </p:cNvPicPr>
          <p:nvPr/>
        </p:nvPicPr>
        <p:blipFill>
          <a:blip r:embed="rId2"/>
          <a:stretch>
            <a:fillRect/>
          </a:stretch>
        </p:blipFill>
        <p:spPr>
          <a:xfrm>
            <a:off x="1" y="808515"/>
            <a:ext cx="3232187" cy="5143500"/>
          </a:xfrm>
          <a:prstGeom prst="rect">
            <a:avLst/>
          </a:prstGeom>
        </p:spPr>
      </p:pic>
      <p:pic>
        <p:nvPicPr>
          <p:cNvPr id="3" name="Imagen 2">
            <a:extLst>
              <a:ext uri="{FF2B5EF4-FFF2-40B4-BE49-F238E27FC236}">
                <a16:creationId xmlns:a16="http://schemas.microsoft.com/office/drawing/2014/main" id="{85BAE879-6A90-49CA-B9BD-3C989815E19B}"/>
              </a:ext>
            </a:extLst>
          </p:cNvPr>
          <p:cNvPicPr>
            <a:picLocks noChangeAspect="1"/>
          </p:cNvPicPr>
          <p:nvPr/>
        </p:nvPicPr>
        <p:blipFill>
          <a:blip r:embed="rId3"/>
          <a:stretch>
            <a:fillRect/>
          </a:stretch>
        </p:blipFill>
        <p:spPr>
          <a:xfrm>
            <a:off x="2550969" y="1128378"/>
            <a:ext cx="5532695" cy="427945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056" y="1518047"/>
            <a:ext cx="6543675" cy="382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dpeaflcio.org/wp-content/uploads/Unemployment-Rates-for-STEM-Occupations-20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105" y="893557"/>
            <a:ext cx="7036594" cy="4529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áfico que muestra el desempeño ocupacional de STEM frente a ocupaciones que no son de STEM">
            <a:extLst>
              <a:ext uri="{FF2B5EF4-FFF2-40B4-BE49-F238E27FC236}">
                <a16:creationId xmlns:a16="http://schemas.microsoft.com/office/drawing/2014/main" id="{0159D97E-8AB3-462C-93A8-A085EADCED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556" y="549775"/>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883" y="428009"/>
            <a:ext cx="6979444"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7425" y="92375"/>
            <a:ext cx="3771900" cy="487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utureinternet 11 00263 g002">
            <a:extLst>
              <a:ext uri="{FF2B5EF4-FFF2-40B4-BE49-F238E27FC236}">
                <a16:creationId xmlns:a16="http://schemas.microsoft.com/office/drawing/2014/main" id="{282FD35D-2539-4726-97AF-AAE8D744FD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833" y="1224913"/>
            <a:ext cx="9144000" cy="356354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E5218BBA-62EC-4C05-A213-8F8384B89327}"/>
              </a:ext>
            </a:extLst>
          </p:cNvPr>
          <p:cNvPicPr>
            <a:picLocks noChangeAspect="1"/>
          </p:cNvPicPr>
          <p:nvPr/>
        </p:nvPicPr>
        <p:blipFill>
          <a:blip r:embed="rId10"/>
          <a:stretch>
            <a:fillRect/>
          </a:stretch>
        </p:blipFill>
        <p:spPr>
          <a:xfrm>
            <a:off x="777153" y="1406984"/>
            <a:ext cx="7750969" cy="4864894"/>
          </a:xfrm>
          <a:prstGeom prst="rect">
            <a:avLst/>
          </a:prstGeom>
        </p:spPr>
      </p:pic>
      <p:pic>
        <p:nvPicPr>
          <p:cNvPr id="9" name="Imagen 8">
            <a:extLst>
              <a:ext uri="{FF2B5EF4-FFF2-40B4-BE49-F238E27FC236}">
                <a16:creationId xmlns:a16="http://schemas.microsoft.com/office/drawing/2014/main" id="{3C48C77C-96F4-4A1F-988A-74A2F7645CA3}"/>
              </a:ext>
            </a:extLst>
          </p:cNvPr>
          <p:cNvPicPr>
            <a:picLocks noChangeAspect="1"/>
          </p:cNvPicPr>
          <p:nvPr/>
        </p:nvPicPr>
        <p:blipFill>
          <a:blip r:embed="rId11"/>
          <a:stretch>
            <a:fillRect/>
          </a:stretch>
        </p:blipFill>
        <p:spPr>
          <a:xfrm>
            <a:off x="757270" y="1097454"/>
            <a:ext cx="6659183" cy="5143500"/>
          </a:xfrm>
          <a:prstGeom prst="rect">
            <a:avLst/>
          </a:prstGeom>
        </p:spPr>
      </p:pic>
    </p:spTree>
    <p:extLst>
      <p:ext uri="{BB962C8B-B14F-4D97-AF65-F5344CB8AC3E}">
        <p14:creationId xmlns:p14="http://schemas.microsoft.com/office/powerpoint/2010/main" val="82234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574CB3-0D15-4850-B007-76CD54919EC9}"/>
              </a:ext>
            </a:extLst>
          </p:cNvPr>
          <p:cNvPicPr>
            <a:picLocks noChangeAspect="1"/>
          </p:cNvPicPr>
          <p:nvPr/>
        </p:nvPicPr>
        <p:blipFill>
          <a:blip r:embed="rId2"/>
          <a:stretch>
            <a:fillRect/>
          </a:stretch>
        </p:blipFill>
        <p:spPr>
          <a:xfrm>
            <a:off x="609102" y="1449306"/>
            <a:ext cx="8328660" cy="4762639"/>
          </a:xfrm>
          <a:prstGeom prst="rect">
            <a:avLst/>
          </a:prstGeom>
        </p:spPr>
      </p:pic>
      <p:sp>
        <p:nvSpPr>
          <p:cNvPr id="2" name="Título 1">
            <a:extLst>
              <a:ext uri="{FF2B5EF4-FFF2-40B4-BE49-F238E27FC236}">
                <a16:creationId xmlns:a16="http://schemas.microsoft.com/office/drawing/2014/main" id="{A763CCF4-F627-48A6-B765-882F131ED10F}"/>
              </a:ext>
            </a:extLst>
          </p:cNvPr>
          <p:cNvSpPr>
            <a:spLocks noGrp="1"/>
          </p:cNvSpPr>
          <p:nvPr>
            <p:ph type="title"/>
          </p:nvPr>
        </p:nvSpPr>
        <p:spPr>
          <a:xfrm>
            <a:off x="571647" y="715224"/>
            <a:ext cx="6683765" cy="819906"/>
          </a:xfrm>
        </p:spPr>
        <p:txBody>
          <a:bodyPr/>
          <a:lstStyle/>
          <a:p>
            <a:r>
              <a:rPr lang="es-ES" sz="2200" dirty="0"/>
              <a:t>Lo interesante</a:t>
            </a:r>
          </a:p>
        </p:txBody>
      </p:sp>
      <mc:AlternateContent xmlns:mc="http://schemas.openxmlformats.org/markup-compatibility/2006" xmlns:p14="http://schemas.microsoft.com/office/powerpoint/2010/main">
        <mc:Choice Requires="p14">
          <p:contentPart p14:bwMode="auto" r:id="rId3">
            <p14:nvContentPartPr>
              <p14:cNvPr id="7" name="Entrada de lápiz 6">
                <a:extLst>
                  <a:ext uri="{FF2B5EF4-FFF2-40B4-BE49-F238E27FC236}">
                    <a16:creationId xmlns:a16="http://schemas.microsoft.com/office/drawing/2014/main" id="{F7A939D4-BB7E-4308-BF50-EED4E3586A0C}"/>
                  </a:ext>
                </a:extLst>
              </p14:cNvPr>
              <p14:cNvContentPartPr/>
              <p14:nvPr/>
            </p14:nvContentPartPr>
            <p14:xfrm>
              <a:off x="1307804" y="3658271"/>
              <a:ext cx="4451220" cy="1250100"/>
            </p14:xfrm>
          </p:contentPart>
        </mc:Choice>
        <mc:Fallback xmlns="">
          <p:pic>
            <p:nvPicPr>
              <p:cNvPr id="7" name="Entrada de lápiz 6">
                <a:extLst>
                  <a:ext uri="{FF2B5EF4-FFF2-40B4-BE49-F238E27FC236}">
                    <a16:creationId xmlns:a16="http://schemas.microsoft.com/office/drawing/2014/main" id="{F7A939D4-BB7E-4308-BF50-EED4E3586A0C}"/>
                  </a:ext>
                </a:extLst>
              </p:cNvPr>
              <p:cNvPicPr/>
              <p:nvPr/>
            </p:nvPicPr>
            <p:blipFill>
              <a:blip r:embed="rId4"/>
              <a:stretch>
                <a:fillRect/>
              </a:stretch>
            </p:blipFill>
            <p:spPr>
              <a:xfrm>
                <a:off x="1289803" y="3640274"/>
                <a:ext cx="4487221" cy="1286095"/>
              </a:xfrm>
              <a:prstGeom prst="rect">
                <a:avLst/>
              </a:prstGeom>
            </p:spPr>
          </p:pic>
        </mc:Fallback>
      </mc:AlternateContent>
      <p:cxnSp>
        <p:nvCxnSpPr>
          <p:cNvPr id="23" name="Google Shape;345;p68">
            <a:extLst>
              <a:ext uri="{FF2B5EF4-FFF2-40B4-BE49-F238E27FC236}">
                <a16:creationId xmlns:a16="http://schemas.microsoft.com/office/drawing/2014/main" id="{8F34F409-096B-41EA-A1D2-CCEACF0581C2}"/>
              </a:ext>
            </a:extLst>
          </p:cNvPr>
          <p:cNvCxnSpPr/>
          <p:nvPr/>
        </p:nvCxnSpPr>
        <p:spPr>
          <a:xfrm>
            <a:off x="684008" y="1227944"/>
            <a:ext cx="676200" cy="0"/>
          </a:xfrm>
          <a:prstGeom prst="straightConnector1">
            <a:avLst/>
          </a:prstGeom>
          <a:noFill/>
          <a:ln w="76200" cap="flat" cmpd="sng">
            <a:solidFill>
              <a:srgbClr val="93C01F"/>
            </a:solidFill>
            <a:prstDash val="solid"/>
            <a:round/>
            <a:headEnd type="none" w="med" len="med"/>
            <a:tailEnd type="none" w="med" len="med"/>
          </a:ln>
        </p:spPr>
      </p:cxnSp>
      <mc:AlternateContent xmlns:mc="http://schemas.openxmlformats.org/markup-compatibility/2006" xmlns:p14="http://schemas.microsoft.com/office/powerpoint/2010/main">
        <mc:Choice Requires="p14">
          <p:contentPart p14:bwMode="auto" r:id="rId5">
            <p14:nvContentPartPr>
              <p14:cNvPr id="13" name="Entrada de lápiz 12">
                <a:extLst>
                  <a:ext uri="{FF2B5EF4-FFF2-40B4-BE49-F238E27FC236}">
                    <a16:creationId xmlns:a16="http://schemas.microsoft.com/office/drawing/2014/main" id="{BDAC5309-B8A0-41FD-993B-72F9B73F6CC3}"/>
                  </a:ext>
                </a:extLst>
              </p14:cNvPr>
              <p14:cNvContentPartPr/>
              <p14:nvPr/>
            </p14:nvContentPartPr>
            <p14:xfrm>
              <a:off x="6150008" y="1648709"/>
              <a:ext cx="2405160" cy="360"/>
            </p14:xfrm>
          </p:contentPart>
        </mc:Choice>
        <mc:Fallback xmlns="">
          <p:pic>
            <p:nvPicPr>
              <p:cNvPr id="13" name="Entrada de lápiz 12">
                <a:extLst>
                  <a:ext uri="{FF2B5EF4-FFF2-40B4-BE49-F238E27FC236}">
                    <a16:creationId xmlns:a16="http://schemas.microsoft.com/office/drawing/2014/main" id="{BDAC5309-B8A0-41FD-993B-72F9B73F6CC3}"/>
                  </a:ext>
                </a:extLst>
              </p:cNvPr>
              <p:cNvPicPr/>
              <p:nvPr/>
            </p:nvPicPr>
            <p:blipFill>
              <a:blip r:embed="rId6"/>
              <a:stretch>
                <a:fillRect/>
              </a:stretch>
            </p:blipFill>
            <p:spPr>
              <a:xfrm>
                <a:off x="6077997" y="1504709"/>
                <a:ext cx="2549182"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Entrada de lápiz 13">
                <a:extLst>
                  <a:ext uri="{FF2B5EF4-FFF2-40B4-BE49-F238E27FC236}">
                    <a16:creationId xmlns:a16="http://schemas.microsoft.com/office/drawing/2014/main" id="{52006D04-01E7-434B-A511-F932D1479F69}"/>
                  </a:ext>
                </a:extLst>
              </p14:cNvPr>
              <p14:cNvContentPartPr/>
              <p14:nvPr/>
            </p14:nvContentPartPr>
            <p14:xfrm>
              <a:off x="1142768" y="2475989"/>
              <a:ext cx="7374960" cy="360"/>
            </p14:xfrm>
          </p:contentPart>
        </mc:Choice>
        <mc:Fallback xmlns="">
          <p:pic>
            <p:nvPicPr>
              <p:cNvPr id="14" name="Entrada de lápiz 13">
                <a:extLst>
                  <a:ext uri="{FF2B5EF4-FFF2-40B4-BE49-F238E27FC236}">
                    <a16:creationId xmlns:a16="http://schemas.microsoft.com/office/drawing/2014/main" id="{52006D04-01E7-434B-A511-F932D1479F69}"/>
                  </a:ext>
                </a:extLst>
              </p:cNvPr>
              <p:cNvPicPr/>
              <p:nvPr/>
            </p:nvPicPr>
            <p:blipFill>
              <a:blip r:embed="rId8"/>
              <a:stretch>
                <a:fillRect/>
              </a:stretch>
            </p:blipFill>
            <p:spPr>
              <a:xfrm>
                <a:off x="1070768" y="2331989"/>
                <a:ext cx="751896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Entrada de lápiz 14">
                <a:extLst>
                  <a:ext uri="{FF2B5EF4-FFF2-40B4-BE49-F238E27FC236}">
                    <a16:creationId xmlns:a16="http://schemas.microsoft.com/office/drawing/2014/main" id="{9C19A30F-F87B-44EA-B834-1004C221DC37}"/>
                  </a:ext>
                </a:extLst>
              </p14:cNvPr>
              <p14:cNvContentPartPr/>
              <p14:nvPr/>
            </p14:nvContentPartPr>
            <p14:xfrm>
              <a:off x="4332008" y="2726189"/>
              <a:ext cx="4009680" cy="360"/>
            </p14:xfrm>
          </p:contentPart>
        </mc:Choice>
        <mc:Fallback xmlns="">
          <p:pic>
            <p:nvPicPr>
              <p:cNvPr id="15" name="Entrada de lápiz 14">
                <a:extLst>
                  <a:ext uri="{FF2B5EF4-FFF2-40B4-BE49-F238E27FC236}">
                    <a16:creationId xmlns:a16="http://schemas.microsoft.com/office/drawing/2014/main" id="{9C19A30F-F87B-44EA-B834-1004C221DC37}"/>
                  </a:ext>
                </a:extLst>
              </p:cNvPr>
              <p:cNvPicPr/>
              <p:nvPr/>
            </p:nvPicPr>
            <p:blipFill>
              <a:blip r:embed="rId10"/>
              <a:stretch>
                <a:fillRect/>
              </a:stretch>
            </p:blipFill>
            <p:spPr>
              <a:xfrm>
                <a:off x="4260002" y="2582189"/>
                <a:ext cx="4153693"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Entrada de lápiz 16">
                <a:extLst>
                  <a:ext uri="{FF2B5EF4-FFF2-40B4-BE49-F238E27FC236}">
                    <a16:creationId xmlns:a16="http://schemas.microsoft.com/office/drawing/2014/main" id="{7CBA028C-E052-48A8-B2C5-D302450DE75F}"/>
                  </a:ext>
                </a:extLst>
              </p14:cNvPr>
              <p14:cNvContentPartPr/>
              <p14:nvPr/>
            </p14:nvContentPartPr>
            <p14:xfrm>
              <a:off x="794288" y="2987549"/>
              <a:ext cx="7773480" cy="360"/>
            </p14:xfrm>
          </p:contentPart>
        </mc:Choice>
        <mc:Fallback xmlns="">
          <p:pic>
            <p:nvPicPr>
              <p:cNvPr id="17" name="Entrada de lápiz 16">
                <a:extLst>
                  <a:ext uri="{FF2B5EF4-FFF2-40B4-BE49-F238E27FC236}">
                    <a16:creationId xmlns:a16="http://schemas.microsoft.com/office/drawing/2014/main" id="{7CBA028C-E052-48A8-B2C5-D302450DE75F}"/>
                  </a:ext>
                </a:extLst>
              </p:cNvPr>
              <p:cNvPicPr/>
              <p:nvPr/>
            </p:nvPicPr>
            <p:blipFill>
              <a:blip r:embed="rId12"/>
              <a:stretch>
                <a:fillRect/>
              </a:stretch>
            </p:blipFill>
            <p:spPr>
              <a:xfrm>
                <a:off x="722288" y="2843549"/>
                <a:ext cx="791748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 name="Entrada de lápiz 19">
                <a:extLst>
                  <a:ext uri="{FF2B5EF4-FFF2-40B4-BE49-F238E27FC236}">
                    <a16:creationId xmlns:a16="http://schemas.microsoft.com/office/drawing/2014/main" id="{F0F3CA23-8C79-4B07-A604-117F061B324A}"/>
                  </a:ext>
                </a:extLst>
              </p14:cNvPr>
              <p14:cNvContentPartPr/>
              <p14:nvPr/>
            </p14:nvContentPartPr>
            <p14:xfrm>
              <a:off x="2100368" y="5208029"/>
              <a:ext cx="6487200" cy="360"/>
            </p14:xfrm>
          </p:contentPart>
        </mc:Choice>
        <mc:Fallback xmlns="">
          <p:pic>
            <p:nvPicPr>
              <p:cNvPr id="20" name="Entrada de lápiz 19">
                <a:extLst>
                  <a:ext uri="{FF2B5EF4-FFF2-40B4-BE49-F238E27FC236}">
                    <a16:creationId xmlns:a16="http://schemas.microsoft.com/office/drawing/2014/main" id="{F0F3CA23-8C79-4B07-A604-117F061B324A}"/>
                  </a:ext>
                </a:extLst>
              </p:cNvPr>
              <p:cNvPicPr/>
              <p:nvPr/>
            </p:nvPicPr>
            <p:blipFill>
              <a:blip r:embed="rId14"/>
              <a:stretch>
                <a:fillRect/>
              </a:stretch>
            </p:blipFill>
            <p:spPr>
              <a:xfrm>
                <a:off x="2028368" y="5064029"/>
                <a:ext cx="663120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Entrada de lápiz 20">
                <a:extLst>
                  <a:ext uri="{FF2B5EF4-FFF2-40B4-BE49-F238E27FC236}">
                    <a16:creationId xmlns:a16="http://schemas.microsoft.com/office/drawing/2014/main" id="{C1C36A63-7892-481B-83B2-98D40A1AC3D5}"/>
                  </a:ext>
                </a:extLst>
              </p14:cNvPr>
              <p14:cNvContentPartPr/>
              <p14:nvPr/>
            </p14:nvContentPartPr>
            <p14:xfrm>
              <a:off x="805088" y="5491349"/>
              <a:ext cx="7673400" cy="360"/>
            </p14:xfrm>
          </p:contentPart>
        </mc:Choice>
        <mc:Fallback xmlns="">
          <p:pic>
            <p:nvPicPr>
              <p:cNvPr id="21" name="Entrada de lápiz 20">
                <a:extLst>
                  <a:ext uri="{FF2B5EF4-FFF2-40B4-BE49-F238E27FC236}">
                    <a16:creationId xmlns:a16="http://schemas.microsoft.com/office/drawing/2014/main" id="{C1C36A63-7892-481B-83B2-98D40A1AC3D5}"/>
                  </a:ext>
                </a:extLst>
              </p:cNvPr>
              <p:cNvPicPr/>
              <p:nvPr/>
            </p:nvPicPr>
            <p:blipFill>
              <a:blip r:embed="rId16"/>
              <a:stretch>
                <a:fillRect/>
              </a:stretch>
            </p:blipFill>
            <p:spPr>
              <a:xfrm>
                <a:off x="733088" y="5347349"/>
                <a:ext cx="781740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Entrada de lápiz 23">
                <a:extLst>
                  <a:ext uri="{FF2B5EF4-FFF2-40B4-BE49-F238E27FC236}">
                    <a16:creationId xmlns:a16="http://schemas.microsoft.com/office/drawing/2014/main" id="{01C43CC8-454B-4917-8C12-14FB1857521D}"/>
                  </a:ext>
                </a:extLst>
              </p14:cNvPr>
              <p14:cNvContentPartPr/>
              <p14:nvPr/>
            </p14:nvContentPartPr>
            <p14:xfrm>
              <a:off x="783488" y="5719949"/>
              <a:ext cx="1761480" cy="360"/>
            </p14:xfrm>
          </p:contentPart>
        </mc:Choice>
        <mc:Fallback xmlns="">
          <p:pic>
            <p:nvPicPr>
              <p:cNvPr id="24" name="Entrada de lápiz 23">
                <a:extLst>
                  <a:ext uri="{FF2B5EF4-FFF2-40B4-BE49-F238E27FC236}">
                    <a16:creationId xmlns:a16="http://schemas.microsoft.com/office/drawing/2014/main" id="{01C43CC8-454B-4917-8C12-14FB1857521D}"/>
                  </a:ext>
                </a:extLst>
              </p:cNvPr>
              <p:cNvPicPr/>
              <p:nvPr/>
            </p:nvPicPr>
            <p:blipFill>
              <a:blip r:embed="rId18"/>
              <a:stretch>
                <a:fillRect/>
              </a:stretch>
            </p:blipFill>
            <p:spPr>
              <a:xfrm>
                <a:off x="711503" y="5575949"/>
                <a:ext cx="1905451"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Entrada de lápiz 24">
                <a:extLst>
                  <a:ext uri="{FF2B5EF4-FFF2-40B4-BE49-F238E27FC236}">
                    <a16:creationId xmlns:a16="http://schemas.microsoft.com/office/drawing/2014/main" id="{63AD6DFD-76B3-4AFB-B2B3-8E2D0636B2A0}"/>
                  </a:ext>
                </a:extLst>
              </p14:cNvPr>
              <p14:cNvContentPartPr/>
              <p14:nvPr/>
            </p14:nvContentPartPr>
            <p14:xfrm>
              <a:off x="8218568" y="5708789"/>
              <a:ext cx="281880" cy="360"/>
            </p14:xfrm>
          </p:contentPart>
        </mc:Choice>
        <mc:Fallback xmlns="">
          <p:pic>
            <p:nvPicPr>
              <p:cNvPr id="25" name="Entrada de lápiz 24">
                <a:extLst>
                  <a:ext uri="{FF2B5EF4-FFF2-40B4-BE49-F238E27FC236}">
                    <a16:creationId xmlns:a16="http://schemas.microsoft.com/office/drawing/2014/main" id="{63AD6DFD-76B3-4AFB-B2B3-8E2D0636B2A0}"/>
                  </a:ext>
                </a:extLst>
              </p:cNvPr>
              <p:cNvPicPr/>
              <p:nvPr/>
            </p:nvPicPr>
            <p:blipFill>
              <a:blip r:embed="rId20"/>
              <a:stretch>
                <a:fillRect/>
              </a:stretch>
            </p:blipFill>
            <p:spPr>
              <a:xfrm>
                <a:off x="8146660" y="5564789"/>
                <a:ext cx="425696"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Entrada de lápiz 25">
                <a:extLst>
                  <a:ext uri="{FF2B5EF4-FFF2-40B4-BE49-F238E27FC236}">
                    <a16:creationId xmlns:a16="http://schemas.microsoft.com/office/drawing/2014/main" id="{25A29FB1-FC91-4589-9564-B1594C86CA53}"/>
                  </a:ext>
                </a:extLst>
              </p14:cNvPr>
              <p14:cNvContentPartPr/>
              <p14:nvPr/>
            </p14:nvContentPartPr>
            <p14:xfrm>
              <a:off x="794288" y="5948549"/>
              <a:ext cx="565920" cy="360"/>
            </p14:xfrm>
          </p:contentPart>
        </mc:Choice>
        <mc:Fallback xmlns="">
          <p:pic>
            <p:nvPicPr>
              <p:cNvPr id="26" name="Entrada de lápiz 25">
                <a:extLst>
                  <a:ext uri="{FF2B5EF4-FFF2-40B4-BE49-F238E27FC236}">
                    <a16:creationId xmlns:a16="http://schemas.microsoft.com/office/drawing/2014/main" id="{25A29FB1-FC91-4589-9564-B1594C86CA53}"/>
                  </a:ext>
                </a:extLst>
              </p:cNvPr>
              <p:cNvPicPr/>
              <p:nvPr/>
            </p:nvPicPr>
            <p:blipFill>
              <a:blip r:embed="rId22"/>
              <a:stretch>
                <a:fillRect/>
              </a:stretch>
            </p:blipFill>
            <p:spPr>
              <a:xfrm>
                <a:off x="722288" y="5804549"/>
                <a:ext cx="709920" cy="288360"/>
              </a:xfrm>
              <a:prstGeom prst="rect">
                <a:avLst/>
              </a:prstGeom>
            </p:spPr>
          </p:pic>
        </mc:Fallback>
      </mc:AlternateContent>
      <p:sp>
        <p:nvSpPr>
          <p:cNvPr id="16" name="Google Shape;344;p68">
            <a:extLst>
              <a:ext uri="{FF2B5EF4-FFF2-40B4-BE49-F238E27FC236}">
                <a16:creationId xmlns:a16="http://schemas.microsoft.com/office/drawing/2014/main" id="{491CCC5E-1F49-4AB5-A87C-FEBB1954A2F0}"/>
              </a:ext>
            </a:extLst>
          </p:cNvPr>
          <p:cNvSpPr/>
          <p:nvPr/>
        </p:nvSpPr>
        <p:spPr>
          <a:xfrm>
            <a:off x="283029" y="337457"/>
            <a:ext cx="8549735" cy="6150429"/>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977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5"/>
          <p:cNvSpPr/>
          <p:nvPr/>
        </p:nvSpPr>
        <p:spPr>
          <a:xfrm>
            <a:off x="4572000" y="0"/>
            <a:ext cx="4545300" cy="6958500"/>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14" name="Google Shape;314;p65"/>
          <p:cNvCxnSpPr/>
          <p:nvPr/>
        </p:nvCxnSpPr>
        <p:spPr>
          <a:xfrm>
            <a:off x="737850" y="1689402"/>
            <a:ext cx="676200" cy="0"/>
          </a:xfrm>
          <a:prstGeom prst="straightConnector1">
            <a:avLst/>
          </a:prstGeom>
          <a:noFill/>
          <a:ln w="76200" cap="flat" cmpd="sng">
            <a:solidFill>
              <a:srgbClr val="93C01F"/>
            </a:solidFill>
            <a:prstDash val="solid"/>
            <a:round/>
            <a:headEnd type="none" w="med" len="med"/>
            <a:tailEnd type="none" w="med" len="med"/>
          </a:ln>
        </p:spPr>
      </p:cxnSp>
      <p:sp>
        <p:nvSpPr>
          <p:cNvPr id="316" name="Google Shape;316;p65"/>
          <p:cNvSpPr txBox="1">
            <a:spLocks noGrp="1"/>
          </p:cNvSpPr>
          <p:nvPr>
            <p:ph type="subTitle" idx="1"/>
          </p:nvPr>
        </p:nvSpPr>
        <p:spPr>
          <a:xfrm>
            <a:off x="626079" y="3015333"/>
            <a:ext cx="2896633" cy="2589300"/>
          </a:xfrm>
          <a:prstGeom prst="rect">
            <a:avLst/>
          </a:prstGeom>
        </p:spPr>
        <p:txBody>
          <a:bodyPr spcFirstLastPara="1" wrap="square" lIns="91425" tIns="91425" rIns="91425" bIns="91425" anchor="t" anchorCtr="0">
            <a:noAutofit/>
          </a:bodyPr>
          <a:lstStyle/>
          <a:p>
            <a:pPr marL="0" indent="0"/>
            <a:r>
              <a:rPr lang="en-US" sz="1600" dirty="0"/>
              <a:t>Del</a:t>
            </a:r>
            <a:r>
              <a:rPr lang="en-US" sz="1600" i="1" dirty="0"/>
              <a:t> </a:t>
            </a:r>
            <a:r>
              <a:rPr lang="en-US" sz="1600" i="1" dirty="0" err="1"/>
              <a:t>pensamiento</a:t>
            </a:r>
            <a:r>
              <a:rPr lang="en-US" sz="1600" i="1" dirty="0"/>
              <a:t> </a:t>
            </a:r>
            <a:r>
              <a:rPr lang="en-US" sz="1600" i="1" dirty="0" err="1"/>
              <a:t>computacional</a:t>
            </a:r>
            <a:r>
              <a:rPr lang="en-US" sz="1600" i="1" dirty="0"/>
              <a:t> </a:t>
            </a:r>
            <a:r>
              <a:rPr lang="en-US" sz="1600" i="1" dirty="0" err="1"/>
              <a:t>bayesiano</a:t>
            </a:r>
            <a:r>
              <a:rPr lang="en-US" sz="1600" dirty="0"/>
              <a:t> o del </a:t>
            </a:r>
            <a:r>
              <a:rPr lang="en-US" sz="1600" dirty="0" err="1"/>
              <a:t>pensamiento</a:t>
            </a:r>
            <a:r>
              <a:rPr lang="en-US" sz="1600" dirty="0"/>
              <a:t> </a:t>
            </a:r>
            <a:r>
              <a:rPr lang="en-US" sz="1600" dirty="0" err="1"/>
              <a:t>computacional</a:t>
            </a:r>
            <a:r>
              <a:rPr lang="en-US" sz="1600" dirty="0"/>
              <a:t>  </a:t>
            </a:r>
            <a:r>
              <a:rPr lang="en-US" sz="1600" i="1" dirty="0"/>
              <a:t>pervasive</a:t>
            </a:r>
            <a:r>
              <a:rPr lang="en-US" sz="1600" dirty="0"/>
              <a:t> (</a:t>
            </a:r>
            <a:r>
              <a:rPr lang="en-US" sz="1600" dirty="0" err="1"/>
              <a:t>omnipresente</a:t>
            </a:r>
            <a:r>
              <a:rPr lang="en-US" sz="1600" dirty="0"/>
              <a:t>)</a:t>
            </a:r>
          </a:p>
          <a:p>
            <a:pPr lvl="0"/>
            <a:endParaRPr lang="es-ES" dirty="0"/>
          </a:p>
        </p:txBody>
      </p:sp>
      <p:sp>
        <p:nvSpPr>
          <p:cNvPr id="9" name="Título 1">
            <a:extLst>
              <a:ext uri="{FF2B5EF4-FFF2-40B4-BE49-F238E27FC236}">
                <a16:creationId xmlns:a16="http://schemas.microsoft.com/office/drawing/2014/main" id="{F34D5186-7BF3-442C-8798-35192C3864EB}"/>
              </a:ext>
            </a:extLst>
          </p:cNvPr>
          <p:cNvSpPr>
            <a:spLocks noGrp="1"/>
          </p:cNvSpPr>
          <p:nvPr>
            <p:ph type="title"/>
          </p:nvPr>
        </p:nvSpPr>
        <p:spPr>
          <a:xfrm>
            <a:off x="649217" y="805752"/>
            <a:ext cx="3571875" cy="771525"/>
          </a:xfrm>
        </p:spPr>
        <p:txBody>
          <a:bodyPr spcFirstLastPara="1" vert="horz" wrap="square" lIns="68580" tIns="34290" rIns="68580" bIns="34290" rtlCol="0" anchor="t" anchorCtr="0">
            <a:noAutofit/>
          </a:bodyPr>
          <a:lstStyle/>
          <a:p>
            <a:pPr>
              <a:lnSpc>
                <a:spcPct val="100000"/>
              </a:lnSpc>
            </a:pPr>
            <a:r>
              <a:rPr lang="en-US" sz="2200" dirty="0" err="1">
                <a:solidFill>
                  <a:schemeClr val="tx1">
                    <a:lumMod val="75000"/>
                    <a:lumOff val="25000"/>
                  </a:schemeClr>
                </a:solidFill>
              </a:rPr>
              <a:t>Conclusiones</a:t>
            </a:r>
            <a:r>
              <a:rPr lang="en-US" sz="2200" dirty="0">
                <a:solidFill>
                  <a:schemeClr val="tx1">
                    <a:lumMod val="75000"/>
                    <a:lumOff val="25000"/>
                  </a:schemeClr>
                </a:solidFill>
              </a:rPr>
              <a:t> para la </a:t>
            </a:r>
            <a:r>
              <a:rPr lang="en-US" sz="2200" dirty="0" err="1">
                <a:solidFill>
                  <a:schemeClr val="tx1">
                    <a:lumMod val="75000"/>
                    <a:lumOff val="25000"/>
                  </a:schemeClr>
                </a:solidFill>
              </a:rPr>
              <a:t>práctica</a:t>
            </a:r>
            <a:endParaRPr lang="en-US" sz="2200" dirty="0">
              <a:solidFill>
                <a:schemeClr val="tx1">
                  <a:lumMod val="75000"/>
                  <a:lumOff val="25000"/>
                </a:schemeClr>
              </a:solidFill>
            </a:endParaRPr>
          </a:p>
        </p:txBody>
      </p:sp>
      <p:sp>
        <p:nvSpPr>
          <p:cNvPr id="13" name="CuadroTexto 12">
            <a:extLst>
              <a:ext uri="{FF2B5EF4-FFF2-40B4-BE49-F238E27FC236}">
                <a16:creationId xmlns:a16="http://schemas.microsoft.com/office/drawing/2014/main" id="{3C85E64A-D23E-483F-9061-3B62F29D722B}"/>
              </a:ext>
            </a:extLst>
          </p:cNvPr>
          <p:cNvSpPr txBox="1"/>
          <p:nvPr/>
        </p:nvSpPr>
        <p:spPr>
          <a:xfrm>
            <a:off x="4653480" y="3085681"/>
            <a:ext cx="4490519" cy="2062103"/>
          </a:xfrm>
          <a:prstGeom prst="rect">
            <a:avLst/>
          </a:prstGeom>
          <a:solidFill>
            <a:schemeClr val="bg1"/>
          </a:solidFill>
        </p:spPr>
        <p:txBody>
          <a:bodyPr wrap="square">
            <a:spAutoFit/>
          </a:bodyPr>
          <a:lstStyle/>
          <a:p>
            <a:pPr marL="180975" algn="just">
              <a:spcAft>
                <a:spcPts val="1200"/>
              </a:spcAft>
            </a:pPr>
            <a:r>
              <a:rPr lang="es-ES" sz="1800" dirty="0">
                <a:solidFill>
                  <a:schemeClr val="bg2"/>
                </a:solidFill>
                <a:latin typeface="+mj-lt"/>
              </a:rPr>
              <a:t>Y sobre todo, </a:t>
            </a:r>
          </a:p>
          <a:p>
            <a:pPr marL="180975" algn="just">
              <a:spcAft>
                <a:spcPts val="1200"/>
              </a:spcAft>
            </a:pPr>
            <a:r>
              <a:rPr lang="es-ES" sz="1800" dirty="0">
                <a:solidFill>
                  <a:schemeClr val="bg2"/>
                </a:solidFill>
                <a:latin typeface="+mj-lt"/>
              </a:rPr>
              <a:t>¿qué diseño curricular y </a:t>
            </a:r>
          </a:p>
          <a:p>
            <a:pPr marL="180975">
              <a:spcAft>
                <a:spcPts val="1200"/>
              </a:spcAft>
            </a:pPr>
            <a:r>
              <a:rPr lang="es-ES" sz="1800" dirty="0">
                <a:solidFill>
                  <a:schemeClr val="bg2"/>
                </a:solidFill>
                <a:latin typeface="+mj-lt"/>
              </a:rPr>
              <a:t>qué diseño instruccional haremos para que ello sea posible en Primaria, Secundaria (K-12) y </a:t>
            </a:r>
            <a:r>
              <a:rPr lang="es-ES" sz="1800" dirty="0" err="1">
                <a:solidFill>
                  <a:schemeClr val="bg2"/>
                </a:solidFill>
                <a:latin typeface="+mj-lt"/>
              </a:rPr>
              <a:t>Bachilllerato</a:t>
            </a:r>
            <a:r>
              <a:rPr lang="es-ES" sz="1800" dirty="0">
                <a:solidFill>
                  <a:schemeClr val="bg2"/>
                </a:solidFill>
                <a:latin typeface="+mj-lt"/>
              </a:rPr>
              <a:t> (High </a:t>
            </a:r>
            <a:r>
              <a:rPr lang="es-ES" sz="1800" dirty="0" err="1">
                <a:solidFill>
                  <a:schemeClr val="bg2"/>
                </a:solidFill>
                <a:latin typeface="+mj-lt"/>
              </a:rPr>
              <a:t>School</a:t>
            </a:r>
            <a:r>
              <a:rPr lang="es-ES" sz="1800" dirty="0">
                <a:solidFill>
                  <a:schemeClr val="bg2"/>
                </a:solidFill>
                <a:latin typeface="+mj-lt"/>
              </a:rPr>
              <a:t>)</a:t>
            </a:r>
          </a:p>
        </p:txBody>
      </p:sp>
      <p:graphicFrame>
        <p:nvGraphicFramePr>
          <p:cNvPr id="10" name="CuadroTexto 3">
            <a:extLst>
              <a:ext uri="{FF2B5EF4-FFF2-40B4-BE49-F238E27FC236}">
                <a16:creationId xmlns:a16="http://schemas.microsoft.com/office/drawing/2014/main" id="{7BAC3F4A-C618-4086-8308-144102940889}"/>
              </a:ext>
            </a:extLst>
          </p:cNvPr>
          <p:cNvGraphicFramePr/>
          <p:nvPr>
            <p:extLst>
              <p:ext uri="{D42A27DB-BD31-4B8C-83A1-F6EECF244321}">
                <p14:modId xmlns:p14="http://schemas.microsoft.com/office/powerpoint/2010/main" val="991233503"/>
              </p:ext>
            </p:extLst>
          </p:nvPr>
        </p:nvGraphicFramePr>
        <p:xfrm>
          <a:off x="4957422" y="805752"/>
          <a:ext cx="4075954" cy="4780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527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cxnSp>
        <p:nvCxnSpPr>
          <p:cNvPr id="8" name="Google Shape;314;p65"/>
          <p:cNvCxnSpPr/>
          <p:nvPr/>
        </p:nvCxnSpPr>
        <p:spPr>
          <a:xfrm>
            <a:off x="746903" y="1399686"/>
            <a:ext cx="676200" cy="0"/>
          </a:xfrm>
          <a:prstGeom prst="straightConnector1">
            <a:avLst/>
          </a:prstGeom>
          <a:noFill/>
          <a:ln w="76200" cap="flat" cmpd="sng">
            <a:solidFill>
              <a:srgbClr val="93C01F"/>
            </a:solidFill>
            <a:prstDash val="solid"/>
            <a:round/>
            <a:headEnd type="none" w="med" len="med"/>
            <a:tailEnd type="none" w="med" len="med"/>
          </a:ln>
        </p:spPr>
      </p:cxnSp>
      <p:sp>
        <p:nvSpPr>
          <p:cNvPr id="9" name="Título 1">
            <a:extLst>
              <a:ext uri="{FF2B5EF4-FFF2-40B4-BE49-F238E27FC236}">
                <a16:creationId xmlns:a16="http://schemas.microsoft.com/office/drawing/2014/main" id="{F34D5186-7BF3-442C-8798-35192C3864EB}"/>
              </a:ext>
            </a:extLst>
          </p:cNvPr>
          <p:cNvSpPr>
            <a:spLocks noGrp="1"/>
          </p:cNvSpPr>
          <p:nvPr>
            <p:ph type="title"/>
          </p:nvPr>
        </p:nvSpPr>
        <p:spPr>
          <a:xfrm>
            <a:off x="646584" y="936963"/>
            <a:ext cx="6095615" cy="771525"/>
          </a:xfrm>
        </p:spPr>
        <p:txBody>
          <a:bodyPr spcFirstLastPara="1" vert="horz" wrap="square" lIns="68580" tIns="34290" rIns="68580" bIns="34290" rtlCol="0" anchor="t" anchorCtr="0">
            <a:noAutofit/>
          </a:bodyPr>
          <a:lstStyle/>
          <a:p>
            <a:pPr>
              <a:lnSpc>
                <a:spcPct val="100000"/>
              </a:lnSpc>
            </a:pPr>
            <a:r>
              <a:rPr lang="en-US" sz="2200" dirty="0" err="1">
                <a:solidFill>
                  <a:schemeClr val="tx1">
                    <a:lumMod val="75000"/>
                    <a:lumOff val="25000"/>
                  </a:schemeClr>
                </a:solidFill>
              </a:rPr>
              <a:t>Conclusiones</a:t>
            </a:r>
            <a:r>
              <a:rPr lang="en-US" sz="2200" dirty="0">
                <a:solidFill>
                  <a:schemeClr val="tx1">
                    <a:lumMod val="75000"/>
                    <a:lumOff val="25000"/>
                  </a:schemeClr>
                </a:solidFill>
              </a:rPr>
              <a:t> para la </a:t>
            </a:r>
            <a:r>
              <a:rPr lang="en-US" sz="2200" dirty="0" err="1">
                <a:solidFill>
                  <a:schemeClr val="tx1">
                    <a:lumMod val="75000"/>
                    <a:lumOff val="25000"/>
                  </a:schemeClr>
                </a:solidFill>
              </a:rPr>
              <a:t>práctica</a:t>
            </a:r>
            <a:endParaRPr lang="en-US" sz="2200" dirty="0">
              <a:solidFill>
                <a:schemeClr val="tx1">
                  <a:lumMod val="75000"/>
                  <a:lumOff val="25000"/>
                </a:schemeClr>
              </a:solidFill>
            </a:endParaRPr>
          </a:p>
        </p:txBody>
      </p:sp>
      <p:sp>
        <p:nvSpPr>
          <p:cNvPr id="10" name="Google Shape;313;p65"/>
          <p:cNvSpPr/>
          <p:nvPr/>
        </p:nvSpPr>
        <p:spPr>
          <a:xfrm>
            <a:off x="0" y="6129196"/>
            <a:ext cx="9117300" cy="829303"/>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CuadroTexto 6">
            <a:extLst>
              <a:ext uri="{FF2B5EF4-FFF2-40B4-BE49-F238E27FC236}">
                <a16:creationId xmlns:a16="http://schemas.microsoft.com/office/drawing/2014/main" id="{5F3636A9-3AAF-4CCD-B568-FE387B84540E}"/>
              </a:ext>
            </a:extLst>
          </p:cNvPr>
          <p:cNvSpPr txBox="1"/>
          <p:nvPr/>
        </p:nvSpPr>
        <p:spPr>
          <a:xfrm>
            <a:off x="646584" y="2047618"/>
            <a:ext cx="7824827" cy="3583630"/>
          </a:xfrm>
          <a:prstGeom prst="rect">
            <a:avLst/>
          </a:prstGeom>
        </p:spPr>
        <p:txBody>
          <a:bodyPr vert="horz" lIns="68580" tIns="34290" rIns="68580" bIns="34290" rtlCol="0" anchor="ctr">
            <a:noAutofit/>
          </a:bodyPr>
          <a:lstStyle/>
          <a:p>
            <a:pPr defTabSz="342900">
              <a:spcBef>
                <a:spcPts val="600"/>
              </a:spcBef>
              <a:spcAft>
                <a:spcPts val="600"/>
              </a:spcAft>
              <a:buClr>
                <a:schemeClr val="accent1"/>
              </a:buClr>
            </a:pPr>
            <a:r>
              <a:rPr lang="en-US" dirty="0">
                <a:solidFill>
                  <a:schemeClr val="tx1">
                    <a:lumMod val="75000"/>
                    <a:lumOff val="25000"/>
                  </a:schemeClr>
                </a:solidFill>
              </a:rPr>
              <a:t>Joshua M. Rosenberg (2020) </a:t>
            </a:r>
          </a:p>
          <a:p>
            <a:pPr indent="337185" defTabSz="342900">
              <a:spcBef>
                <a:spcPts val="600"/>
              </a:spcBef>
              <a:spcAft>
                <a:spcPts val="600"/>
              </a:spcAft>
              <a:buClr>
                <a:srgbClr val="D6D64D"/>
              </a:buClr>
              <a:buFont typeface="Wingdings 3" charset="2"/>
              <a:buChar char=""/>
            </a:pPr>
            <a:r>
              <a:rPr lang="en-US" dirty="0" err="1">
                <a:solidFill>
                  <a:schemeClr val="tx1">
                    <a:lumMod val="75000"/>
                    <a:lumOff val="25000"/>
                  </a:schemeClr>
                </a:solidFill>
              </a:rPr>
              <a:t>abordar</a:t>
            </a:r>
            <a:r>
              <a:rPr lang="en-US" dirty="0">
                <a:solidFill>
                  <a:schemeClr val="tx1">
                    <a:lumMod val="75000"/>
                    <a:lumOff val="25000"/>
                  </a:schemeClr>
                </a:solidFill>
              </a:rPr>
              <a:t> el </a:t>
            </a:r>
            <a:r>
              <a:rPr lang="en-US" dirty="0" err="1">
                <a:solidFill>
                  <a:schemeClr val="tx1">
                    <a:lumMod val="75000"/>
                    <a:lumOff val="25000"/>
                  </a:schemeClr>
                </a:solidFill>
              </a:rPr>
              <a:t>problema</a:t>
            </a:r>
            <a:r>
              <a:rPr lang="en-US" dirty="0">
                <a:solidFill>
                  <a:schemeClr val="tx1">
                    <a:lumMod val="75000"/>
                    <a:lumOff val="25000"/>
                  </a:schemeClr>
                </a:solidFill>
              </a:rPr>
              <a:t> </a:t>
            </a:r>
            <a:r>
              <a:rPr lang="en-US" dirty="0" err="1">
                <a:solidFill>
                  <a:schemeClr val="tx1">
                    <a:lumMod val="75000"/>
                    <a:lumOff val="25000"/>
                  </a:schemeClr>
                </a:solidFill>
              </a:rPr>
              <a:t>directamente</a:t>
            </a:r>
            <a:r>
              <a:rPr lang="en-US" dirty="0">
                <a:solidFill>
                  <a:schemeClr val="tx1">
                    <a:lumMod val="75000"/>
                    <a:lumOff val="25000"/>
                  </a:schemeClr>
                </a:solidFill>
              </a:rPr>
              <a:t> por los </a:t>
            </a:r>
            <a:r>
              <a:rPr lang="en-US" dirty="0" err="1">
                <a:solidFill>
                  <a:schemeClr val="tx1">
                    <a:lumMod val="75000"/>
                    <a:lumOff val="25000"/>
                  </a:schemeClr>
                </a:solidFill>
              </a:rPr>
              <a:t>alumnos</a:t>
            </a:r>
            <a:r>
              <a:rPr lang="en-US" dirty="0">
                <a:solidFill>
                  <a:schemeClr val="tx1">
                    <a:lumMod val="75000"/>
                    <a:lumOff val="25000"/>
                  </a:schemeClr>
                </a:solidFill>
              </a:rPr>
              <a:t> y </a:t>
            </a:r>
            <a:r>
              <a:rPr lang="en-US" dirty="0" err="1">
                <a:solidFill>
                  <a:schemeClr val="tx1">
                    <a:lumMod val="75000"/>
                    <a:lumOff val="25000"/>
                  </a:schemeClr>
                </a:solidFill>
              </a:rPr>
              <a:t>crearles</a:t>
            </a:r>
            <a:r>
              <a:rPr lang="en-US" dirty="0">
                <a:solidFill>
                  <a:schemeClr val="tx1">
                    <a:lumMod val="75000"/>
                    <a:lumOff val="25000"/>
                  </a:schemeClr>
                </a:solidFill>
              </a:rPr>
              <a:t> </a:t>
            </a:r>
            <a:r>
              <a:rPr lang="en-US" dirty="0" err="1">
                <a:solidFill>
                  <a:schemeClr val="tx1">
                    <a:lumMod val="75000"/>
                    <a:lumOff val="25000"/>
                  </a:schemeClr>
                </a:solidFill>
              </a:rPr>
              <a:t>habilidades</a:t>
            </a:r>
            <a:r>
              <a:rPr lang="en-US" dirty="0">
                <a:solidFill>
                  <a:schemeClr val="tx1">
                    <a:lumMod val="75000"/>
                    <a:lumOff val="25000"/>
                  </a:schemeClr>
                </a:solidFill>
              </a:rPr>
              <a:t> para </a:t>
            </a:r>
            <a:r>
              <a:rPr lang="en-US" dirty="0" err="1">
                <a:solidFill>
                  <a:schemeClr val="tx1">
                    <a:lumMod val="75000"/>
                    <a:lumOff val="25000"/>
                  </a:schemeClr>
                </a:solidFill>
              </a:rPr>
              <a:t>ello</a:t>
            </a:r>
            <a:r>
              <a:rPr lang="en-US" dirty="0">
                <a:solidFill>
                  <a:schemeClr val="tx1">
                    <a:lumMod val="75000"/>
                    <a:lumOff val="25000"/>
                  </a:schemeClr>
                </a:solidFill>
              </a:rPr>
              <a:t>. </a:t>
            </a:r>
          </a:p>
          <a:p>
            <a:pPr indent="337185" defTabSz="342900">
              <a:spcBef>
                <a:spcPts val="600"/>
              </a:spcBef>
              <a:spcAft>
                <a:spcPts val="600"/>
              </a:spcAft>
              <a:buClr>
                <a:srgbClr val="D6D64D"/>
              </a:buClr>
              <a:buFont typeface="Wingdings 3" charset="2"/>
              <a:buChar char=""/>
            </a:pPr>
            <a:r>
              <a:rPr lang="en-US" dirty="0">
                <a:solidFill>
                  <a:schemeClr val="tx1">
                    <a:lumMod val="75000"/>
                    <a:lumOff val="25000"/>
                  </a:schemeClr>
                </a:solidFill>
              </a:rPr>
              <a:t>se </a:t>
            </a:r>
            <a:r>
              <a:rPr lang="en-US" dirty="0" err="1">
                <a:solidFill>
                  <a:schemeClr val="tx1">
                    <a:lumMod val="75000"/>
                    <a:lumOff val="25000"/>
                  </a:schemeClr>
                </a:solidFill>
              </a:rPr>
              <a:t>trata</a:t>
            </a:r>
            <a:r>
              <a:rPr lang="en-US" dirty="0">
                <a:solidFill>
                  <a:schemeClr val="tx1">
                    <a:lumMod val="75000"/>
                    <a:lumOff val="25000"/>
                  </a:schemeClr>
                </a:solidFill>
              </a:rPr>
              <a:t> de que los </a:t>
            </a:r>
            <a:r>
              <a:rPr lang="en-US" dirty="0" err="1">
                <a:solidFill>
                  <a:schemeClr val="tx1">
                    <a:lumMod val="75000"/>
                    <a:lumOff val="25000"/>
                  </a:schemeClr>
                </a:solidFill>
              </a:rPr>
              <a:t>estudiantes</a:t>
            </a:r>
            <a:r>
              <a:rPr lang="en-US" dirty="0">
                <a:solidFill>
                  <a:schemeClr val="tx1">
                    <a:lumMod val="75000"/>
                    <a:lumOff val="25000"/>
                  </a:schemeClr>
                </a:solidFill>
              </a:rPr>
              <a:t> </a:t>
            </a:r>
            <a:r>
              <a:rPr lang="en-US" dirty="0" err="1">
                <a:solidFill>
                  <a:schemeClr val="tx1">
                    <a:lumMod val="75000"/>
                    <a:lumOff val="25000"/>
                  </a:schemeClr>
                </a:solidFill>
              </a:rPr>
              <a:t>desarrollen</a:t>
            </a:r>
            <a:r>
              <a:rPr lang="en-US" dirty="0">
                <a:solidFill>
                  <a:schemeClr val="tx1">
                    <a:lumMod val="75000"/>
                    <a:lumOff val="25000"/>
                  </a:schemeClr>
                </a:solidFill>
              </a:rPr>
              <a:t> </a:t>
            </a:r>
            <a:r>
              <a:rPr lang="en-US" dirty="0" err="1">
                <a:solidFill>
                  <a:schemeClr val="tx1">
                    <a:lumMod val="75000"/>
                    <a:lumOff val="25000"/>
                  </a:schemeClr>
                </a:solidFill>
              </a:rPr>
              <a:t>habilidades</a:t>
            </a:r>
            <a:r>
              <a:rPr lang="en-US" dirty="0">
                <a:solidFill>
                  <a:schemeClr val="tx1">
                    <a:lumMod val="75000"/>
                    <a:lumOff val="25000"/>
                  </a:schemeClr>
                </a:solidFill>
              </a:rPr>
              <a:t> para </a:t>
            </a:r>
            <a:r>
              <a:rPr lang="en-US" dirty="0" err="1">
                <a:solidFill>
                  <a:schemeClr val="tx1">
                    <a:lumMod val="75000"/>
                    <a:lumOff val="25000"/>
                  </a:schemeClr>
                </a:solidFill>
              </a:rPr>
              <a:t>establecer</a:t>
            </a:r>
            <a:r>
              <a:rPr lang="en-US" dirty="0">
                <a:solidFill>
                  <a:schemeClr val="tx1">
                    <a:lumMod val="75000"/>
                    <a:lumOff val="25000"/>
                  </a:schemeClr>
                </a:solidFill>
              </a:rPr>
              <a:t> </a:t>
            </a:r>
            <a:r>
              <a:rPr lang="en-US" dirty="0" err="1">
                <a:solidFill>
                  <a:schemeClr val="tx1">
                    <a:lumMod val="75000"/>
                    <a:lumOff val="25000"/>
                  </a:schemeClr>
                </a:solidFill>
              </a:rPr>
              <a:t>modelos</a:t>
            </a:r>
            <a:r>
              <a:rPr lang="en-US" dirty="0">
                <a:solidFill>
                  <a:schemeClr val="tx1">
                    <a:lumMod val="75000"/>
                    <a:lumOff val="25000"/>
                  </a:schemeClr>
                </a:solidFill>
              </a:rPr>
              <a:t> y </a:t>
            </a:r>
            <a:r>
              <a:rPr lang="en-US" dirty="0" err="1">
                <a:solidFill>
                  <a:schemeClr val="tx1">
                    <a:lumMod val="75000"/>
                    <a:lumOff val="25000"/>
                  </a:schemeClr>
                </a:solidFill>
              </a:rPr>
              <a:t>patrones</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la </a:t>
            </a:r>
            <a:r>
              <a:rPr lang="en-US" dirty="0" err="1">
                <a:solidFill>
                  <a:schemeClr val="tx1">
                    <a:lumMod val="75000"/>
                    <a:lumOff val="25000"/>
                  </a:schemeClr>
                </a:solidFill>
              </a:rPr>
              <a:t>ciencia</a:t>
            </a:r>
            <a:r>
              <a:rPr lang="en-US" dirty="0">
                <a:solidFill>
                  <a:schemeClr val="tx1">
                    <a:lumMod val="75000"/>
                    <a:lumOff val="25000"/>
                  </a:schemeClr>
                </a:solidFill>
              </a:rPr>
              <a:t> a </a:t>
            </a:r>
            <a:r>
              <a:rPr lang="en-US" dirty="0" err="1">
                <a:solidFill>
                  <a:schemeClr val="tx1">
                    <a:lumMod val="75000"/>
                    <a:lumOff val="25000"/>
                  </a:schemeClr>
                </a:solidFill>
              </a:rPr>
              <a:t>partir</a:t>
            </a:r>
            <a:r>
              <a:rPr lang="en-US" dirty="0">
                <a:solidFill>
                  <a:schemeClr val="tx1">
                    <a:lumMod val="75000"/>
                    <a:lumOff val="25000"/>
                  </a:schemeClr>
                </a:solidFill>
              </a:rPr>
              <a:t> de </a:t>
            </a:r>
            <a:r>
              <a:rPr lang="en-US" dirty="0" err="1">
                <a:solidFill>
                  <a:schemeClr val="tx1">
                    <a:lumMod val="75000"/>
                    <a:lumOff val="25000"/>
                  </a:schemeClr>
                </a:solidFill>
              </a:rPr>
              <a:t>grandes</a:t>
            </a:r>
            <a:r>
              <a:rPr lang="en-US" dirty="0">
                <a:solidFill>
                  <a:schemeClr val="tx1">
                    <a:lumMod val="75000"/>
                    <a:lumOff val="25000"/>
                  </a:schemeClr>
                </a:solidFill>
              </a:rPr>
              <a:t> </a:t>
            </a:r>
            <a:r>
              <a:rPr lang="en-US" dirty="0" err="1">
                <a:solidFill>
                  <a:schemeClr val="tx1">
                    <a:lumMod val="75000"/>
                    <a:lumOff val="25000"/>
                  </a:schemeClr>
                </a:solidFill>
              </a:rPr>
              <a:t>masas</a:t>
            </a:r>
            <a:r>
              <a:rPr lang="en-US" dirty="0">
                <a:solidFill>
                  <a:schemeClr val="tx1">
                    <a:lumMod val="75000"/>
                    <a:lumOff val="25000"/>
                  </a:schemeClr>
                </a:solidFill>
              </a:rPr>
              <a:t> de </a:t>
            </a:r>
            <a:r>
              <a:rPr lang="en-US" dirty="0" err="1">
                <a:solidFill>
                  <a:schemeClr val="tx1">
                    <a:lumMod val="75000"/>
                    <a:lumOff val="25000"/>
                  </a:schemeClr>
                </a:solidFill>
              </a:rPr>
              <a:t>datos</a:t>
            </a:r>
            <a:r>
              <a:rPr lang="en-US" dirty="0">
                <a:solidFill>
                  <a:schemeClr val="tx1">
                    <a:lumMod val="75000"/>
                    <a:lumOff val="25000"/>
                  </a:schemeClr>
                </a:solidFill>
              </a:rPr>
              <a:t> y, </a:t>
            </a:r>
            <a:r>
              <a:rPr lang="en-US" dirty="0" err="1">
                <a:solidFill>
                  <a:schemeClr val="tx1">
                    <a:lumMod val="75000"/>
                    <a:lumOff val="25000"/>
                  </a:schemeClr>
                </a:solidFill>
              </a:rPr>
              <a:t>obviamente</a:t>
            </a:r>
            <a:r>
              <a:rPr lang="en-US" dirty="0">
                <a:solidFill>
                  <a:schemeClr val="tx1">
                    <a:lumMod val="75000"/>
                    <a:lumOff val="25000"/>
                  </a:schemeClr>
                </a:solidFill>
              </a:rPr>
              <a:t>, a </a:t>
            </a:r>
            <a:r>
              <a:rPr lang="en-US" dirty="0" err="1">
                <a:solidFill>
                  <a:schemeClr val="tx1">
                    <a:lumMod val="75000"/>
                    <a:lumOff val="25000"/>
                  </a:schemeClr>
                </a:solidFill>
              </a:rPr>
              <a:t>partir</a:t>
            </a:r>
            <a:r>
              <a:rPr lang="en-US" dirty="0">
                <a:solidFill>
                  <a:schemeClr val="tx1">
                    <a:lumMod val="75000"/>
                    <a:lumOff val="25000"/>
                  </a:schemeClr>
                </a:solidFill>
              </a:rPr>
              <a:t> del </a:t>
            </a:r>
            <a:r>
              <a:rPr lang="en-US" dirty="0" err="1">
                <a:solidFill>
                  <a:schemeClr val="tx1">
                    <a:lumMod val="75000"/>
                    <a:lumOff val="25000"/>
                  </a:schemeClr>
                </a:solidFill>
              </a:rPr>
              <a:t>Teorema</a:t>
            </a:r>
            <a:r>
              <a:rPr lang="en-US" dirty="0">
                <a:solidFill>
                  <a:schemeClr val="tx1">
                    <a:lumMod val="75000"/>
                    <a:lumOff val="25000"/>
                  </a:schemeClr>
                </a:solidFill>
              </a:rPr>
              <a:t> de Bayes. </a:t>
            </a:r>
          </a:p>
          <a:p>
            <a:pPr indent="337185" defTabSz="342900">
              <a:spcBef>
                <a:spcPts val="600"/>
              </a:spcBef>
              <a:spcAft>
                <a:spcPts val="600"/>
              </a:spcAft>
              <a:buClr>
                <a:srgbClr val="D6D64D"/>
              </a:buClr>
              <a:buFont typeface="Wingdings 3" charset="2"/>
              <a:buChar char=""/>
            </a:pPr>
            <a:r>
              <a:rPr lang="en-US" dirty="0">
                <a:solidFill>
                  <a:schemeClr val="tx1">
                    <a:lumMod val="75000"/>
                    <a:lumOff val="25000"/>
                  </a:schemeClr>
                </a:solidFill>
              </a:rPr>
              <a:t>sin </a:t>
            </a:r>
            <a:r>
              <a:rPr lang="en-US" dirty="0" err="1">
                <a:solidFill>
                  <a:schemeClr val="tx1">
                    <a:lumMod val="75000"/>
                    <a:lumOff val="25000"/>
                  </a:schemeClr>
                </a:solidFill>
              </a:rPr>
              <a:t>penetrar</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la </a:t>
            </a:r>
            <a:r>
              <a:rPr lang="en-US" dirty="0" err="1">
                <a:solidFill>
                  <a:schemeClr val="tx1">
                    <a:lumMod val="75000"/>
                    <a:lumOff val="25000"/>
                  </a:schemeClr>
                </a:solidFill>
              </a:rPr>
              <a:t>naturaleza</a:t>
            </a:r>
            <a:r>
              <a:rPr lang="en-US" dirty="0">
                <a:solidFill>
                  <a:schemeClr val="tx1">
                    <a:lumMod val="75000"/>
                    <a:lumOff val="25000"/>
                  </a:schemeClr>
                </a:solidFill>
              </a:rPr>
              <a:t> de </a:t>
            </a:r>
            <a:r>
              <a:rPr lang="en-US" dirty="0" err="1">
                <a:solidFill>
                  <a:schemeClr val="tx1">
                    <a:lumMod val="75000"/>
                    <a:lumOff val="25000"/>
                  </a:schemeClr>
                </a:solidFill>
              </a:rPr>
              <a:t>éste</a:t>
            </a:r>
            <a:r>
              <a:rPr lang="en-US" dirty="0">
                <a:solidFill>
                  <a:schemeClr val="tx1">
                    <a:lumMod val="75000"/>
                    <a:lumOff val="25000"/>
                  </a:schemeClr>
                </a:solidFill>
              </a:rPr>
              <a:t>, </a:t>
            </a:r>
            <a:r>
              <a:rPr lang="en-US" dirty="0" err="1">
                <a:solidFill>
                  <a:schemeClr val="tx1">
                    <a:lumMod val="75000"/>
                    <a:lumOff val="25000"/>
                  </a:schemeClr>
                </a:solidFill>
              </a:rPr>
              <a:t>sino</a:t>
            </a:r>
            <a:r>
              <a:rPr lang="en-US" dirty="0">
                <a:solidFill>
                  <a:schemeClr val="tx1">
                    <a:lumMod val="75000"/>
                    <a:lumOff val="25000"/>
                  </a:schemeClr>
                </a:solidFill>
              </a:rPr>
              <a:t> </a:t>
            </a:r>
            <a:r>
              <a:rPr lang="en-US" dirty="0" err="1">
                <a:solidFill>
                  <a:schemeClr val="tx1">
                    <a:lumMod val="75000"/>
                    <a:lumOff val="25000"/>
                  </a:schemeClr>
                </a:solidFill>
              </a:rPr>
              <a:t>simplemente</a:t>
            </a:r>
            <a:r>
              <a:rPr lang="en-US" dirty="0">
                <a:solidFill>
                  <a:schemeClr val="tx1">
                    <a:lumMod val="75000"/>
                    <a:lumOff val="25000"/>
                  </a:schemeClr>
                </a:solidFill>
              </a:rPr>
              <a:t> con la </a:t>
            </a:r>
            <a:r>
              <a:rPr lang="en-US" dirty="0" err="1">
                <a:solidFill>
                  <a:schemeClr val="tx1">
                    <a:lumMod val="75000"/>
                    <a:lumOff val="25000"/>
                  </a:schemeClr>
                </a:solidFill>
              </a:rPr>
              <a:t>aplicación</a:t>
            </a:r>
            <a:r>
              <a:rPr lang="en-US" dirty="0">
                <a:solidFill>
                  <a:schemeClr val="tx1">
                    <a:lumMod val="75000"/>
                    <a:lumOff val="25000"/>
                  </a:schemeClr>
                </a:solidFill>
              </a:rPr>
              <a:t> de </a:t>
            </a:r>
            <a:r>
              <a:rPr lang="en-US" dirty="0" err="1">
                <a:solidFill>
                  <a:schemeClr val="tx1">
                    <a:lumMod val="75000"/>
                    <a:lumOff val="25000"/>
                  </a:schemeClr>
                </a:solidFill>
              </a:rPr>
              <a:t>herramientas</a:t>
            </a:r>
            <a:r>
              <a:rPr lang="en-US" dirty="0">
                <a:solidFill>
                  <a:schemeClr val="tx1">
                    <a:lumMod val="75000"/>
                    <a:lumOff val="25000"/>
                  </a:schemeClr>
                </a:solidFill>
              </a:rPr>
              <a:t> que los </a:t>
            </a:r>
            <a:r>
              <a:rPr lang="en-US" dirty="0" err="1">
                <a:solidFill>
                  <a:schemeClr val="tx1">
                    <a:lumMod val="75000"/>
                    <a:lumOff val="25000"/>
                  </a:schemeClr>
                </a:solidFill>
              </a:rPr>
              <a:t>integren</a:t>
            </a:r>
            <a:r>
              <a:rPr lang="en-US" dirty="0">
                <a:solidFill>
                  <a:schemeClr val="tx1">
                    <a:lumMod val="75000"/>
                    <a:lumOff val="25000"/>
                  </a:schemeClr>
                </a:solidFill>
              </a:rPr>
              <a:t> (</a:t>
            </a:r>
            <a:r>
              <a:rPr lang="en-US" dirty="0" err="1">
                <a:solidFill>
                  <a:schemeClr val="tx1">
                    <a:lumMod val="75000"/>
                    <a:lumOff val="25000"/>
                  </a:schemeClr>
                </a:solidFill>
              </a:rPr>
              <a:t>análisis</a:t>
            </a:r>
            <a:r>
              <a:rPr lang="en-US" dirty="0">
                <a:solidFill>
                  <a:schemeClr val="tx1">
                    <a:lumMod val="75000"/>
                    <a:lumOff val="25000"/>
                  </a:schemeClr>
                </a:solidFill>
              </a:rPr>
              <a:t> de </a:t>
            </a:r>
            <a:r>
              <a:rPr lang="en-US" dirty="0" err="1">
                <a:solidFill>
                  <a:schemeClr val="tx1">
                    <a:lumMod val="75000"/>
                    <a:lumOff val="25000"/>
                  </a:schemeClr>
                </a:solidFill>
              </a:rPr>
              <a:t>datos</a:t>
            </a:r>
            <a:r>
              <a:rPr lang="en-US" dirty="0">
                <a:solidFill>
                  <a:schemeClr val="tx1">
                    <a:lumMod val="75000"/>
                    <a:lumOff val="25000"/>
                  </a:schemeClr>
                </a:solidFill>
              </a:rPr>
              <a:t> a </a:t>
            </a:r>
            <a:r>
              <a:rPr lang="en-US" dirty="0" err="1">
                <a:solidFill>
                  <a:schemeClr val="tx1">
                    <a:lumMod val="75000"/>
                    <a:lumOff val="25000"/>
                  </a:schemeClr>
                </a:solidFill>
              </a:rPr>
              <a:t>partir</a:t>
            </a:r>
            <a:r>
              <a:rPr lang="en-US" dirty="0">
                <a:solidFill>
                  <a:schemeClr val="tx1">
                    <a:lumMod val="75000"/>
                    <a:lumOff val="25000"/>
                  </a:schemeClr>
                </a:solidFill>
              </a:rPr>
              <a:t> de </a:t>
            </a:r>
            <a:r>
              <a:rPr lang="en-US" dirty="0" err="1">
                <a:solidFill>
                  <a:schemeClr val="tx1">
                    <a:lumMod val="75000"/>
                    <a:lumOff val="25000"/>
                  </a:schemeClr>
                </a:solidFill>
              </a:rPr>
              <a:t>resultados</a:t>
            </a:r>
            <a:r>
              <a:rPr lang="en-US" dirty="0">
                <a:solidFill>
                  <a:schemeClr val="tx1">
                    <a:lumMod val="75000"/>
                    <a:lumOff val="25000"/>
                  </a:schemeClr>
                </a:solidFill>
              </a:rPr>
              <a:t> </a:t>
            </a:r>
            <a:r>
              <a:rPr lang="en-US" dirty="0" err="1">
                <a:solidFill>
                  <a:schemeClr val="tx1">
                    <a:lumMod val="75000"/>
                    <a:lumOff val="25000"/>
                  </a:schemeClr>
                </a:solidFill>
              </a:rPr>
              <a:t>preliminares</a:t>
            </a:r>
            <a:r>
              <a:rPr lang="en-US" dirty="0">
                <a:solidFill>
                  <a:schemeClr val="tx1">
                    <a:lumMod val="75000"/>
                    <a:lumOff val="25000"/>
                  </a:schemeClr>
                </a:solidFill>
              </a:rPr>
              <a:t> y </a:t>
            </a:r>
            <a:r>
              <a:rPr lang="en-US" dirty="0" err="1">
                <a:solidFill>
                  <a:schemeClr val="tx1">
                    <a:lumMod val="75000"/>
                    <a:lumOff val="25000"/>
                  </a:schemeClr>
                </a:solidFill>
              </a:rPr>
              <a:t>fórmula</a:t>
            </a:r>
            <a:r>
              <a:rPr lang="en-US" dirty="0">
                <a:solidFill>
                  <a:schemeClr val="tx1">
                    <a:lumMod val="75000"/>
                    <a:lumOff val="25000"/>
                  </a:schemeClr>
                </a:solidFill>
              </a:rPr>
              <a:t> de Bayes) para el </a:t>
            </a:r>
            <a:r>
              <a:rPr lang="en-US" dirty="0" err="1">
                <a:solidFill>
                  <a:schemeClr val="tx1">
                    <a:lumMod val="75000"/>
                    <a:lumOff val="25000"/>
                  </a:schemeClr>
                </a:solidFill>
              </a:rPr>
              <a:t>establecimiento</a:t>
            </a:r>
            <a:r>
              <a:rPr lang="en-US" dirty="0">
                <a:solidFill>
                  <a:schemeClr val="tx1">
                    <a:lumMod val="75000"/>
                    <a:lumOff val="25000"/>
                  </a:schemeClr>
                </a:solidFill>
              </a:rPr>
              <a:t> de </a:t>
            </a:r>
            <a:r>
              <a:rPr lang="en-US" dirty="0" err="1">
                <a:solidFill>
                  <a:schemeClr val="tx1">
                    <a:lumMod val="75000"/>
                    <a:lumOff val="25000"/>
                  </a:schemeClr>
                </a:solidFill>
              </a:rPr>
              <a:t>relaciones</a:t>
            </a:r>
            <a:r>
              <a:rPr lang="en-US" dirty="0">
                <a:solidFill>
                  <a:schemeClr val="tx1">
                    <a:lumMod val="75000"/>
                    <a:lumOff val="25000"/>
                  </a:schemeClr>
                </a:solidFill>
              </a:rPr>
              <a:t> y </a:t>
            </a:r>
            <a:r>
              <a:rPr lang="en-US" dirty="0" err="1">
                <a:solidFill>
                  <a:schemeClr val="tx1">
                    <a:lumMod val="75000"/>
                    <a:lumOff val="25000"/>
                  </a:schemeClr>
                </a:solidFill>
              </a:rPr>
              <a:t>conexiones</a:t>
            </a:r>
            <a:r>
              <a:rPr lang="en-US" dirty="0">
                <a:solidFill>
                  <a:schemeClr val="tx1">
                    <a:lumMod val="75000"/>
                    <a:lumOff val="25000"/>
                  </a:schemeClr>
                </a:solidFill>
              </a:rPr>
              <a:t> entre </a:t>
            </a:r>
            <a:r>
              <a:rPr lang="en-US" dirty="0" err="1">
                <a:solidFill>
                  <a:schemeClr val="tx1">
                    <a:lumMod val="75000"/>
                    <a:lumOff val="25000"/>
                  </a:schemeClr>
                </a:solidFill>
              </a:rPr>
              <a:t>hipótesis</a:t>
            </a:r>
            <a:r>
              <a:rPr lang="en-US" dirty="0">
                <a:solidFill>
                  <a:schemeClr val="tx1">
                    <a:lumMod val="75000"/>
                    <a:lumOff val="25000"/>
                  </a:schemeClr>
                </a:solidFill>
              </a:rPr>
              <a:t> previas y </a:t>
            </a:r>
            <a:r>
              <a:rPr lang="en-US" dirty="0" err="1">
                <a:solidFill>
                  <a:schemeClr val="tx1">
                    <a:lumMod val="75000"/>
                    <a:lumOff val="25000"/>
                  </a:schemeClr>
                </a:solidFill>
              </a:rPr>
              <a:t>determinadas</a:t>
            </a:r>
            <a:r>
              <a:rPr lang="en-US" dirty="0">
                <a:solidFill>
                  <a:schemeClr val="tx1">
                    <a:lumMod val="75000"/>
                    <a:lumOff val="25000"/>
                  </a:schemeClr>
                </a:solidFill>
              </a:rPr>
              <a:t> </a:t>
            </a:r>
            <a:r>
              <a:rPr lang="en-US" dirty="0" err="1">
                <a:solidFill>
                  <a:schemeClr val="tx1">
                    <a:lumMod val="75000"/>
                    <a:lumOff val="25000"/>
                  </a:schemeClr>
                </a:solidFill>
              </a:rPr>
              <a:t>leyes</a:t>
            </a:r>
            <a:r>
              <a:rPr lang="en-US" dirty="0">
                <a:solidFill>
                  <a:schemeClr val="tx1">
                    <a:lumMod val="75000"/>
                    <a:lumOff val="25000"/>
                  </a:schemeClr>
                </a:solidFill>
              </a:rPr>
              <a:t> </a:t>
            </a:r>
            <a:r>
              <a:rPr lang="en-US" dirty="0" err="1">
                <a:solidFill>
                  <a:schemeClr val="tx1">
                    <a:lumMod val="75000"/>
                    <a:lumOff val="25000"/>
                  </a:schemeClr>
                </a:solidFill>
              </a:rPr>
              <a:t>científicas</a:t>
            </a:r>
            <a:r>
              <a:rPr lang="en-US" dirty="0">
                <a:solidFill>
                  <a:schemeClr val="tx1">
                    <a:lumMod val="75000"/>
                    <a:lumOff val="25000"/>
                  </a:schemeClr>
                </a:solidFill>
              </a:rPr>
              <a:t>, que se </a:t>
            </a:r>
            <a:r>
              <a:rPr lang="en-US" dirty="0" err="1">
                <a:solidFill>
                  <a:schemeClr val="tx1">
                    <a:lumMod val="75000"/>
                    <a:lumOff val="25000"/>
                  </a:schemeClr>
                </a:solidFill>
              </a:rPr>
              <a:t>postulan</a:t>
            </a:r>
            <a:r>
              <a:rPr lang="en-US" dirty="0">
                <a:solidFill>
                  <a:schemeClr val="tx1">
                    <a:lumMod val="75000"/>
                    <a:lumOff val="25000"/>
                  </a:schemeClr>
                </a:solidFill>
              </a:rPr>
              <a:t> </a:t>
            </a:r>
            <a:r>
              <a:rPr lang="en-US" dirty="0" err="1">
                <a:solidFill>
                  <a:schemeClr val="tx1">
                    <a:lumMod val="75000"/>
                    <a:lumOff val="25000"/>
                  </a:schemeClr>
                </a:solidFill>
              </a:rPr>
              <a:t>previamente</a:t>
            </a:r>
            <a:r>
              <a:rPr lang="en-US" dirty="0">
                <a:solidFill>
                  <a:schemeClr val="tx1">
                    <a:lumMod val="75000"/>
                    <a:lumOff val="25000"/>
                  </a:schemeClr>
                </a:solidFill>
              </a:rPr>
              <a:t> de forma </a:t>
            </a:r>
            <a:r>
              <a:rPr lang="en-US" dirty="0" err="1">
                <a:solidFill>
                  <a:schemeClr val="tx1">
                    <a:lumMod val="75000"/>
                    <a:lumOff val="25000"/>
                  </a:schemeClr>
                </a:solidFill>
              </a:rPr>
              <a:t>hipotética</a:t>
            </a:r>
            <a:r>
              <a:rPr lang="en-US" dirty="0">
                <a:solidFill>
                  <a:schemeClr val="tx1">
                    <a:lumMod val="75000"/>
                    <a:lumOff val="25000"/>
                  </a:schemeClr>
                </a:solidFill>
              </a:rPr>
              <a:t>, </a:t>
            </a:r>
          </a:p>
          <a:p>
            <a:pPr indent="337185" defTabSz="342900">
              <a:spcBef>
                <a:spcPts val="600"/>
              </a:spcBef>
              <a:spcAft>
                <a:spcPts val="600"/>
              </a:spcAft>
              <a:buClr>
                <a:srgbClr val="D6D64D"/>
              </a:buClr>
              <a:buFont typeface="Wingdings 3" charset="2"/>
              <a:buChar char=""/>
            </a:pPr>
            <a:r>
              <a:rPr lang="en-US" dirty="0">
                <a:solidFill>
                  <a:schemeClr val="tx1">
                    <a:lumMod val="75000"/>
                    <a:lumOff val="25000"/>
                  </a:schemeClr>
                </a:solidFill>
              </a:rPr>
              <a:t>se </a:t>
            </a:r>
            <a:r>
              <a:rPr lang="en-US" dirty="0" err="1">
                <a:solidFill>
                  <a:schemeClr val="tx1">
                    <a:lumMod val="75000"/>
                    <a:lumOff val="25000"/>
                  </a:schemeClr>
                </a:solidFill>
              </a:rPr>
              <a:t>trata</a:t>
            </a:r>
            <a:r>
              <a:rPr lang="en-US" dirty="0">
                <a:solidFill>
                  <a:schemeClr val="tx1">
                    <a:lumMod val="75000"/>
                    <a:lumOff val="25000"/>
                  </a:schemeClr>
                </a:solidFill>
              </a:rPr>
              <a:t> de que los </a:t>
            </a:r>
            <a:r>
              <a:rPr lang="en-US" dirty="0" err="1">
                <a:solidFill>
                  <a:schemeClr val="tx1">
                    <a:lumMod val="75000"/>
                    <a:lumOff val="25000"/>
                  </a:schemeClr>
                </a:solidFill>
              </a:rPr>
              <a:t>alumnos</a:t>
            </a:r>
            <a:r>
              <a:rPr lang="en-US" dirty="0">
                <a:solidFill>
                  <a:schemeClr val="tx1">
                    <a:lumMod val="75000"/>
                    <a:lumOff val="25000"/>
                  </a:schemeClr>
                </a:solidFill>
              </a:rPr>
              <a:t> </a:t>
            </a:r>
            <a:r>
              <a:rPr lang="en-US" dirty="0" err="1">
                <a:solidFill>
                  <a:schemeClr val="tx1">
                    <a:lumMod val="75000"/>
                    <a:lumOff val="25000"/>
                  </a:schemeClr>
                </a:solidFill>
              </a:rPr>
              <a:t>aprendan</a:t>
            </a:r>
            <a:r>
              <a:rPr lang="en-US" dirty="0">
                <a:solidFill>
                  <a:schemeClr val="tx1">
                    <a:lumMod val="75000"/>
                    <a:lumOff val="25000"/>
                  </a:schemeClr>
                </a:solidFill>
              </a:rPr>
              <a:t> la </a:t>
            </a:r>
            <a:r>
              <a:rPr lang="en-US" dirty="0" err="1">
                <a:solidFill>
                  <a:schemeClr val="tx1">
                    <a:lumMod val="75000"/>
                    <a:lumOff val="25000"/>
                  </a:schemeClr>
                </a:solidFill>
              </a:rPr>
              <a:t>lógica</a:t>
            </a:r>
            <a:r>
              <a:rPr lang="en-US" dirty="0">
                <a:solidFill>
                  <a:schemeClr val="tx1">
                    <a:lumMod val="75000"/>
                    <a:lumOff val="25000"/>
                  </a:schemeClr>
                </a:solidFill>
              </a:rPr>
              <a:t>, la </a:t>
            </a:r>
            <a:r>
              <a:rPr lang="en-US" dirty="0" err="1">
                <a:solidFill>
                  <a:schemeClr val="tx1">
                    <a:lumMod val="75000"/>
                    <a:lumOff val="25000"/>
                  </a:schemeClr>
                </a:solidFill>
              </a:rPr>
              <a:t>dinámica</a:t>
            </a:r>
            <a:r>
              <a:rPr lang="en-US" dirty="0">
                <a:solidFill>
                  <a:schemeClr val="tx1">
                    <a:lumMod val="75000"/>
                    <a:lumOff val="25000"/>
                  </a:schemeClr>
                </a:solidFill>
              </a:rPr>
              <a:t> y la </a:t>
            </a:r>
            <a:r>
              <a:rPr lang="en-US" dirty="0" err="1">
                <a:solidFill>
                  <a:schemeClr val="tx1">
                    <a:lumMod val="75000"/>
                    <a:lumOff val="25000"/>
                  </a:schemeClr>
                </a:solidFill>
              </a:rPr>
              <a:t>naturaleza</a:t>
            </a:r>
            <a:r>
              <a:rPr lang="en-US" dirty="0">
                <a:solidFill>
                  <a:schemeClr val="tx1">
                    <a:lumMod val="75000"/>
                    <a:lumOff val="25000"/>
                  </a:schemeClr>
                </a:solidFill>
              </a:rPr>
              <a:t> de la </a:t>
            </a:r>
            <a:r>
              <a:rPr lang="en-US" dirty="0" err="1">
                <a:solidFill>
                  <a:schemeClr val="tx1">
                    <a:lumMod val="75000"/>
                    <a:lumOff val="25000"/>
                  </a:schemeClr>
                </a:solidFill>
              </a:rPr>
              <a:t>ciencia</a:t>
            </a:r>
            <a:r>
              <a:rPr lang="en-US" dirty="0">
                <a:solidFill>
                  <a:schemeClr val="tx1">
                    <a:lumMod val="75000"/>
                    <a:lumOff val="25000"/>
                  </a:schemeClr>
                </a:solidFill>
              </a:rPr>
              <a:t>. </a:t>
            </a:r>
            <a:r>
              <a:rPr lang="en-US" dirty="0" err="1">
                <a:solidFill>
                  <a:schemeClr val="tx1">
                    <a:lumMod val="75000"/>
                    <a:lumOff val="25000"/>
                  </a:schemeClr>
                </a:solidFill>
              </a:rPr>
              <a:t>También</a:t>
            </a:r>
            <a:r>
              <a:rPr lang="en-US" dirty="0">
                <a:solidFill>
                  <a:schemeClr val="tx1">
                    <a:lumMod val="75000"/>
                    <a:lumOff val="25000"/>
                  </a:schemeClr>
                </a:solidFill>
              </a:rPr>
              <a:t> de </a:t>
            </a:r>
            <a:r>
              <a:rPr lang="en-US" dirty="0" err="1">
                <a:solidFill>
                  <a:schemeClr val="tx1">
                    <a:lumMod val="75000"/>
                    <a:lumOff val="25000"/>
                  </a:schemeClr>
                </a:solidFill>
              </a:rPr>
              <a:t>su</a:t>
            </a:r>
            <a:r>
              <a:rPr lang="en-US" dirty="0">
                <a:solidFill>
                  <a:schemeClr val="tx1">
                    <a:lumMod val="75000"/>
                    <a:lumOff val="25000"/>
                  </a:schemeClr>
                </a:solidFill>
              </a:rPr>
              <a:t> </a:t>
            </a:r>
            <a:r>
              <a:rPr lang="en-US" dirty="0" err="1">
                <a:solidFill>
                  <a:schemeClr val="tx1">
                    <a:lumMod val="75000"/>
                    <a:lumOff val="25000"/>
                  </a:schemeClr>
                </a:solidFill>
              </a:rPr>
              <a:t>método</a:t>
            </a:r>
            <a:r>
              <a:rPr lang="en-US" dirty="0">
                <a:solidFill>
                  <a:schemeClr val="tx1">
                    <a:lumMod val="75000"/>
                    <a:lumOff val="25000"/>
                  </a:schemeClr>
                </a:solidFill>
              </a:rPr>
              <a:t> y de </a:t>
            </a:r>
            <a:r>
              <a:rPr lang="en-US" dirty="0" err="1">
                <a:solidFill>
                  <a:schemeClr val="tx1">
                    <a:lumMod val="75000"/>
                    <a:lumOff val="25000"/>
                  </a:schemeClr>
                </a:solidFill>
              </a:rPr>
              <a:t>su</a:t>
            </a:r>
            <a:r>
              <a:rPr lang="en-US" dirty="0">
                <a:solidFill>
                  <a:schemeClr val="tx1">
                    <a:lumMod val="75000"/>
                    <a:lumOff val="25000"/>
                  </a:schemeClr>
                </a:solidFill>
              </a:rPr>
              <a:t> </a:t>
            </a:r>
            <a:r>
              <a:rPr lang="en-US" dirty="0" err="1">
                <a:solidFill>
                  <a:schemeClr val="tx1">
                    <a:lumMod val="75000"/>
                    <a:lumOff val="25000"/>
                  </a:schemeClr>
                </a:solidFill>
              </a:rPr>
              <a:t>lenguaje</a:t>
            </a:r>
            <a:r>
              <a:rPr lang="en-US" dirty="0">
                <a:solidFill>
                  <a:schemeClr val="tx1">
                    <a:lumMod val="75000"/>
                    <a:lumOff val="25000"/>
                  </a:schemeClr>
                </a:solidFill>
              </a:rPr>
              <a:t>. </a:t>
            </a:r>
          </a:p>
          <a:p>
            <a:pPr indent="337185" defTabSz="342900">
              <a:spcBef>
                <a:spcPts val="600"/>
              </a:spcBef>
              <a:spcAft>
                <a:spcPts val="600"/>
              </a:spcAft>
              <a:buClr>
                <a:srgbClr val="D6D64D"/>
              </a:buClr>
              <a:buFont typeface="Wingdings 3" charset="2"/>
              <a:buChar char=""/>
            </a:pPr>
            <a:r>
              <a:rPr lang="en-US" dirty="0">
                <a:solidFill>
                  <a:schemeClr val="tx1">
                    <a:lumMod val="75000"/>
                    <a:lumOff val="25000"/>
                  </a:schemeClr>
                </a:solidFill>
              </a:rPr>
              <a:t>lo que se </a:t>
            </a:r>
            <a:r>
              <a:rPr lang="en-US" dirty="0" err="1">
                <a:solidFill>
                  <a:schemeClr val="tx1">
                    <a:lumMod val="75000"/>
                    <a:lumOff val="25000"/>
                  </a:schemeClr>
                </a:solidFill>
              </a:rPr>
              <a:t>desarrollaría</a:t>
            </a:r>
            <a:r>
              <a:rPr lang="en-US" dirty="0">
                <a:solidFill>
                  <a:schemeClr val="tx1">
                    <a:lumMod val="75000"/>
                    <a:lumOff val="25000"/>
                  </a:schemeClr>
                </a:solidFill>
              </a:rPr>
              <a:t>, </a:t>
            </a:r>
            <a:r>
              <a:rPr lang="en-US" dirty="0" err="1">
                <a:solidFill>
                  <a:schemeClr val="tx1">
                    <a:lumMod val="75000"/>
                    <a:lumOff val="25000"/>
                  </a:schemeClr>
                </a:solidFill>
              </a:rPr>
              <a:t>según</a:t>
            </a:r>
            <a:r>
              <a:rPr lang="en-US" dirty="0">
                <a:solidFill>
                  <a:schemeClr val="tx1">
                    <a:lumMod val="75000"/>
                    <a:lumOff val="25000"/>
                  </a:schemeClr>
                </a:solidFill>
              </a:rPr>
              <a:t> </a:t>
            </a:r>
            <a:r>
              <a:rPr lang="en-US" dirty="0" err="1">
                <a:solidFill>
                  <a:schemeClr val="tx1">
                    <a:lumMod val="75000"/>
                    <a:lumOff val="25000"/>
                  </a:schemeClr>
                </a:solidFill>
              </a:rPr>
              <a:t>esta</a:t>
            </a:r>
            <a:r>
              <a:rPr lang="en-US" dirty="0">
                <a:solidFill>
                  <a:schemeClr val="tx1">
                    <a:lumMod val="75000"/>
                    <a:lumOff val="25000"/>
                  </a:schemeClr>
                </a:solidFill>
              </a:rPr>
              <a:t> </a:t>
            </a:r>
            <a:r>
              <a:rPr lang="en-US" dirty="0" err="1">
                <a:solidFill>
                  <a:schemeClr val="tx1">
                    <a:lumMod val="75000"/>
                    <a:lumOff val="25000"/>
                  </a:schemeClr>
                </a:solidFill>
              </a:rPr>
              <a:t>tendencia</a:t>
            </a:r>
            <a:r>
              <a:rPr lang="en-US" dirty="0">
                <a:solidFill>
                  <a:schemeClr val="tx1">
                    <a:lumMod val="75000"/>
                    <a:lumOff val="25000"/>
                  </a:schemeClr>
                </a:solidFill>
              </a:rPr>
              <a:t>, no es un </a:t>
            </a:r>
            <a:r>
              <a:rPr lang="en-US" dirty="0" err="1">
                <a:solidFill>
                  <a:schemeClr val="tx1">
                    <a:lumMod val="75000"/>
                    <a:lumOff val="25000"/>
                  </a:schemeClr>
                </a:solidFill>
              </a:rPr>
              <a:t>pensamiento</a:t>
            </a:r>
            <a:r>
              <a:rPr lang="en-US" dirty="0">
                <a:solidFill>
                  <a:schemeClr val="tx1">
                    <a:lumMod val="75000"/>
                    <a:lumOff val="25000"/>
                  </a:schemeClr>
                </a:solidFill>
              </a:rPr>
              <a:t> </a:t>
            </a:r>
            <a:r>
              <a:rPr lang="en-US" dirty="0" err="1">
                <a:solidFill>
                  <a:schemeClr val="tx1">
                    <a:lumMod val="75000"/>
                    <a:lumOff val="25000"/>
                  </a:schemeClr>
                </a:solidFill>
              </a:rPr>
              <a:t>computacional</a:t>
            </a:r>
            <a:r>
              <a:rPr lang="en-US" dirty="0">
                <a:solidFill>
                  <a:schemeClr val="tx1">
                    <a:lumMod val="75000"/>
                    <a:lumOff val="25000"/>
                  </a:schemeClr>
                </a:solidFill>
              </a:rPr>
              <a:t>, </a:t>
            </a:r>
            <a:r>
              <a:rPr lang="en-US" dirty="0" err="1">
                <a:solidFill>
                  <a:schemeClr val="tx1">
                    <a:lumMod val="75000"/>
                    <a:lumOff val="25000"/>
                  </a:schemeClr>
                </a:solidFill>
              </a:rPr>
              <a:t>tal</a:t>
            </a:r>
            <a:r>
              <a:rPr lang="en-US" dirty="0">
                <a:solidFill>
                  <a:schemeClr val="tx1">
                    <a:lumMod val="75000"/>
                    <a:lumOff val="25000"/>
                  </a:schemeClr>
                </a:solidFill>
              </a:rPr>
              <a:t> </a:t>
            </a:r>
            <a:r>
              <a:rPr lang="en-US" dirty="0" err="1">
                <a:solidFill>
                  <a:schemeClr val="tx1">
                    <a:lumMod val="75000"/>
                    <a:lumOff val="25000"/>
                  </a:schemeClr>
                </a:solidFill>
              </a:rPr>
              <a:t>como</a:t>
            </a:r>
            <a:r>
              <a:rPr lang="en-US" dirty="0">
                <a:solidFill>
                  <a:schemeClr val="tx1">
                    <a:lumMod val="75000"/>
                    <a:lumOff val="25000"/>
                  </a:schemeClr>
                </a:solidFill>
              </a:rPr>
              <a:t> lo </a:t>
            </a:r>
            <a:r>
              <a:rPr lang="en-US" dirty="0" err="1">
                <a:solidFill>
                  <a:schemeClr val="tx1">
                    <a:lumMod val="75000"/>
                    <a:lumOff val="25000"/>
                  </a:schemeClr>
                </a:solidFill>
              </a:rPr>
              <a:t>hemos</a:t>
            </a:r>
            <a:r>
              <a:rPr lang="en-US" dirty="0">
                <a:solidFill>
                  <a:schemeClr val="tx1">
                    <a:lumMod val="75000"/>
                    <a:lumOff val="25000"/>
                  </a:schemeClr>
                </a:solidFill>
              </a:rPr>
              <a:t> </a:t>
            </a:r>
            <a:r>
              <a:rPr lang="en-US" dirty="0" err="1">
                <a:solidFill>
                  <a:schemeClr val="tx1">
                    <a:lumMod val="75000"/>
                    <a:lumOff val="25000"/>
                  </a:schemeClr>
                </a:solidFill>
              </a:rPr>
              <a:t>considerado</a:t>
            </a:r>
            <a:r>
              <a:rPr lang="en-US" dirty="0">
                <a:solidFill>
                  <a:schemeClr val="tx1">
                    <a:lumMod val="75000"/>
                    <a:lumOff val="25000"/>
                  </a:schemeClr>
                </a:solidFill>
              </a:rPr>
              <a:t>, </a:t>
            </a:r>
            <a:r>
              <a:rPr lang="en-US" dirty="0" err="1">
                <a:solidFill>
                  <a:schemeClr val="tx1">
                    <a:lumMod val="75000"/>
                    <a:lumOff val="25000"/>
                  </a:schemeClr>
                </a:solidFill>
              </a:rPr>
              <a:t>sino</a:t>
            </a:r>
            <a:r>
              <a:rPr lang="en-US" dirty="0">
                <a:solidFill>
                  <a:schemeClr val="tx1">
                    <a:lumMod val="75000"/>
                    <a:lumOff val="25000"/>
                  </a:schemeClr>
                </a:solidFill>
              </a:rPr>
              <a:t> un </a:t>
            </a:r>
            <a:r>
              <a:rPr lang="en-US" dirty="0" err="1">
                <a:solidFill>
                  <a:schemeClr val="tx1">
                    <a:lumMod val="75000"/>
                    <a:lumOff val="25000"/>
                  </a:schemeClr>
                </a:solidFill>
              </a:rPr>
              <a:t>pensamiento</a:t>
            </a:r>
            <a:r>
              <a:rPr lang="en-US" dirty="0">
                <a:solidFill>
                  <a:schemeClr val="tx1">
                    <a:lumMod val="75000"/>
                    <a:lumOff val="25000"/>
                  </a:schemeClr>
                </a:solidFill>
              </a:rPr>
              <a:t> </a:t>
            </a:r>
            <a:r>
              <a:rPr lang="en-US" dirty="0" err="1">
                <a:solidFill>
                  <a:schemeClr val="tx1">
                    <a:lumMod val="75000"/>
                    <a:lumOff val="25000"/>
                  </a:schemeClr>
                </a:solidFill>
              </a:rPr>
              <a:t>científico</a:t>
            </a:r>
            <a:r>
              <a:rPr lang="en-US" dirty="0">
                <a:solidFill>
                  <a:schemeClr val="tx1">
                    <a:lumMod val="75000"/>
                    <a:lumOff val="25000"/>
                  </a:schemeClr>
                </a:solidFill>
              </a:rPr>
              <a:t>. O </a:t>
            </a:r>
            <a:r>
              <a:rPr lang="en-US" dirty="0" err="1">
                <a:solidFill>
                  <a:schemeClr val="tx1">
                    <a:lumMod val="75000"/>
                    <a:lumOff val="25000"/>
                  </a:schemeClr>
                </a:solidFill>
              </a:rPr>
              <a:t>mejor</a:t>
            </a:r>
            <a:r>
              <a:rPr lang="en-US" dirty="0">
                <a:solidFill>
                  <a:schemeClr val="tx1">
                    <a:lumMod val="75000"/>
                    <a:lumOff val="25000"/>
                  </a:schemeClr>
                </a:solidFill>
              </a:rPr>
              <a:t> un </a:t>
            </a:r>
            <a:r>
              <a:rPr lang="en-US" dirty="0" err="1">
                <a:solidFill>
                  <a:schemeClr val="tx1">
                    <a:lumMod val="75000"/>
                    <a:lumOff val="25000"/>
                  </a:schemeClr>
                </a:solidFill>
              </a:rPr>
              <a:t>método</a:t>
            </a:r>
            <a:r>
              <a:rPr lang="en-US" dirty="0">
                <a:solidFill>
                  <a:schemeClr val="tx1">
                    <a:lumMod val="75000"/>
                    <a:lumOff val="25000"/>
                  </a:schemeClr>
                </a:solidFill>
              </a:rPr>
              <a:t> que </a:t>
            </a:r>
            <a:r>
              <a:rPr lang="en-US" dirty="0" err="1">
                <a:solidFill>
                  <a:schemeClr val="tx1">
                    <a:lumMod val="75000"/>
                    <a:lumOff val="25000"/>
                  </a:schemeClr>
                </a:solidFill>
              </a:rPr>
              <a:t>ahora</a:t>
            </a:r>
            <a:r>
              <a:rPr lang="en-US" dirty="0">
                <a:solidFill>
                  <a:schemeClr val="tx1">
                    <a:lumMod val="75000"/>
                    <a:lumOff val="25000"/>
                  </a:schemeClr>
                </a:solidFill>
              </a:rPr>
              <a:t> se </a:t>
            </a:r>
            <a:r>
              <a:rPr lang="en-US" dirty="0" err="1">
                <a:solidFill>
                  <a:schemeClr val="tx1">
                    <a:lumMod val="75000"/>
                    <a:lumOff val="25000"/>
                  </a:schemeClr>
                </a:solidFill>
              </a:rPr>
              <a:t>ve</a:t>
            </a:r>
            <a:r>
              <a:rPr lang="en-US" dirty="0">
                <a:solidFill>
                  <a:schemeClr val="tx1">
                    <a:lumMod val="75000"/>
                    <a:lumOff val="25000"/>
                  </a:schemeClr>
                </a:solidFill>
              </a:rPr>
              <a:t> </a:t>
            </a:r>
            <a:r>
              <a:rPr lang="en-US" dirty="0" err="1">
                <a:solidFill>
                  <a:schemeClr val="tx1">
                    <a:lumMod val="75000"/>
                    <a:lumOff val="25000"/>
                  </a:schemeClr>
                </a:solidFill>
              </a:rPr>
              <a:t>como</a:t>
            </a:r>
            <a:r>
              <a:rPr lang="en-US" dirty="0">
                <a:solidFill>
                  <a:schemeClr val="tx1">
                    <a:lumMod val="75000"/>
                    <a:lumOff val="25000"/>
                  </a:schemeClr>
                </a:solidFill>
              </a:rPr>
              <a:t> </a:t>
            </a:r>
            <a:r>
              <a:rPr lang="en-US" dirty="0" err="1">
                <a:solidFill>
                  <a:schemeClr val="tx1">
                    <a:lumMod val="75000"/>
                    <a:lumOff val="25000"/>
                  </a:schemeClr>
                </a:solidFill>
              </a:rPr>
              <a:t>muy</a:t>
            </a:r>
            <a:r>
              <a:rPr lang="en-US" dirty="0">
                <a:solidFill>
                  <a:schemeClr val="tx1">
                    <a:lumMod val="75000"/>
                    <a:lumOff val="25000"/>
                  </a:schemeClr>
                </a:solidFill>
              </a:rPr>
              <a:t> </a:t>
            </a:r>
            <a:r>
              <a:rPr lang="en-US" dirty="0" err="1">
                <a:solidFill>
                  <a:schemeClr val="tx1">
                    <a:lumMod val="75000"/>
                    <a:lumOff val="25000"/>
                  </a:schemeClr>
                </a:solidFill>
              </a:rPr>
              <a:t>frecuente</a:t>
            </a:r>
            <a:r>
              <a:rPr lang="en-US" dirty="0">
                <a:solidFill>
                  <a:schemeClr val="tx1">
                    <a:lumMod val="75000"/>
                    <a:lumOff val="25000"/>
                  </a:schemeClr>
                </a:solidFill>
              </a:rPr>
              <a:t>, </a:t>
            </a:r>
            <a:r>
              <a:rPr lang="en-US" dirty="0" err="1">
                <a:solidFill>
                  <a:schemeClr val="tx1">
                    <a:lumMod val="75000"/>
                    <a:lumOff val="25000"/>
                  </a:schemeClr>
                </a:solidFill>
              </a:rPr>
              <a:t>potente</a:t>
            </a:r>
            <a:r>
              <a:rPr lang="en-US" dirty="0">
                <a:solidFill>
                  <a:schemeClr val="tx1">
                    <a:lumMod val="75000"/>
                    <a:lumOff val="25000"/>
                  </a:schemeClr>
                </a:solidFill>
              </a:rPr>
              <a:t> y </a:t>
            </a:r>
            <a:r>
              <a:rPr lang="en-US" dirty="0" err="1">
                <a:solidFill>
                  <a:schemeClr val="tx1">
                    <a:lumMod val="75000"/>
                    <a:lumOff val="25000"/>
                  </a:schemeClr>
                </a:solidFill>
              </a:rPr>
              <a:t>necesario</a:t>
            </a:r>
            <a:r>
              <a:rPr lang="en-US" dirty="0">
                <a:solidFill>
                  <a:schemeClr val="tx1">
                    <a:lumMod val="75000"/>
                    <a:lumOff val="25000"/>
                  </a:schemeClr>
                </a:solidFill>
              </a:rPr>
              <a:t>: </a:t>
            </a:r>
          </a:p>
          <a:p>
            <a:pPr defTabSz="342900">
              <a:spcBef>
                <a:spcPts val="600"/>
              </a:spcBef>
              <a:spcAft>
                <a:spcPts val="600"/>
              </a:spcAft>
              <a:buClr>
                <a:schemeClr val="accent1"/>
              </a:buClr>
            </a:pPr>
            <a:r>
              <a:rPr lang="en-US" b="1" dirty="0">
                <a:solidFill>
                  <a:schemeClr val="tx1">
                    <a:lumMod val="75000"/>
                    <a:lumOff val="25000"/>
                  </a:schemeClr>
                </a:solidFill>
              </a:rPr>
              <a:t>La </a:t>
            </a:r>
            <a:r>
              <a:rPr lang="en-US" b="1" dirty="0" err="1">
                <a:solidFill>
                  <a:schemeClr val="tx1">
                    <a:lumMod val="75000"/>
                    <a:lumOff val="25000"/>
                  </a:schemeClr>
                </a:solidFill>
              </a:rPr>
              <a:t>combinación</a:t>
            </a:r>
            <a:r>
              <a:rPr lang="en-US" b="1" dirty="0">
                <a:solidFill>
                  <a:schemeClr val="tx1">
                    <a:lumMod val="75000"/>
                    <a:lumOff val="25000"/>
                  </a:schemeClr>
                </a:solidFill>
              </a:rPr>
              <a:t> de la </a:t>
            </a:r>
            <a:r>
              <a:rPr lang="en-US" b="1" dirty="0" err="1">
                <a:solidFill>
                  <a:schemeClr val="tx1">
                    <a:lumMod val="75000"/>
                    <a:lumOff val="25000"/>
                  </a:schemeClr>
                </a:solidFill>
              </a:rPr>
              <a:t>Fórmula</a:t>
            </a:r>
            <a:r>
              <a:rPr lang="en-US" b="1" dirty="0">
                <a:solidFill>
                  <a:schemeClr val="tx1">
                    <a:lumMod val="75000"/>
                    <a:lumOff val="25000"/>
                  </a:schemeClr>
                </a:solidFill>
              </a:rPr>
              <a:t> de Bayes con el </a:t>
            </a:r>
            <a:r>
              <a:rPr lang="en-US" b="1" dirty="0" err="1">
                <a:solidFill>
                  <a:schemeClr val="tx1">
                    <a:lumMod val="75000"/>
                    <a:lumOff val="25000"/>
                  </a:schemeClr>
                </a:solidFill>
              </a:rPr>
              <a:t>análisis</a:t>
            </a:r>
            <a:r>
              <a:rPr lang="en-US" b="1" dirty="0">
                <a:solidFill>
                  <a:schemeClr val="tx1">
                    <a:lumMod val="75000"/>
                    <a:lumOff val="25000"/>
                  </a:schemeClr>
                </a:solidFill>
              </a:rPr>
              <a:t> de </a:t>
            </a:r>
            <a:r>
              <a:rPr lang="en-US" b="1" dirty="0" err="1">
                <a:solidFill>
                  <a:schemeClr val="tx1">
                    <a:lumMod val="75000"/>
                    <a:lumOff val="25000"/>
                  </a:schemeClr>
                </a:solidFill>
              </a:rPr>
              <a:t>grandes</a:t>
            </a:r>
            <a:r>
              <a:rPr lang="en-US" b="1" dirty="0">
                <a:solidFill>
                  <a:schemeClr val="tx1">
                    <a:lumMod val="75000"/>
                    <a:lumOff val="25000"/>
                  </a:schemeClr>
                </a:solidFill>
              </a:rPr>
              <a:t> </a:t>
            </a:r>
            <a:r>
              <a:rPr lang="en-US" b="1" dirty="0" err="1">
                <a:solidFill>
                  <a:schemeClr val="tx1">
                    <a:lumMod val="75000"/>
                    <a:lumOff val="25000"/>
                  </a:schemeClr>
                </a:solidFill>
              </a:rPr>
              <a:t>datos</a:t>
            </a:r>
            <a:r>
              <a:rPr lang="en-US" b="1" dirty="0">
                <a:solidFill>
                  <a:schemeClr val="tx1">
                    <a:lumMod val="75000"/>
                    <a:lumOff val="25000"/>
                  </a:schemeClr>
                </a:solidFill>
              </a:rPr>
              <a:t>. El </a:t>
            </a:r>
            <a:r>
              <a:rPr lang="en-US" b="1" dirty="0" err="1">
                <a:solidFill>
                  <a:schemeClr val="tx1">
                    <a:lumMod val="75000"/>
                    <a:lumOff val="25000"/>
                  </a:schemeClr>
                </a:solidFill>
              </a:rPr>
              <a:t>aprendizaje</a:t>
            </a:r>
            <a:r>
              <a:rPr lang="en-US" b="1" dirty="0">
                <a:solidFill>
                  <a:schemeClr val="tx1">
                    <a:lumMod val="75000"/>
                    <a:lumOff val="25000"/>
                  </a:schemeClr>
                </a:solidFill>
              </a:rPr>
              <a:t> de una </a:t>
            </a:r>
            <a:r>
              <a:rPr lang="en-US" b="1" dirty="0" err="1">
                <a:solidFill>
                  <a:schemeClr val="tx1">
                    <a:lumMod val="75000"/>
                    <a:lumOff val="25000"/>
                  </a:schemeClr>
                </a:solidFill>
              </a:rPr>
              <a:t>nueva</a:t>
            </a:r>
            <a:r>
              <a:rPr lang="en-US" b="1" dirty="0">
                <a:solidFill>
                  <a:schemeClr val="tx1">
                    <a:lumMod val="75000"/>
                    <a:lumOff val="25000"/>
                  </a:schemeClr>
                </a:solidFill>
              </a:rPr>
              <a:t> </a:t>
            </a:r>
            <a:r>
              <a:rPr lang="en-US" b="1" dirty="0" err="1">
                <a:solidFill>
                  <a:schemeClr val="tx1">
                    <a:lumMod val="75000"/>
                    <a:lumOff val="25000"/>
                  </a:schemeClr>
                </a:solidFill>
              </a:rPr>
              <a:t>metodología</a:t>
            </a:r>
            <a:r>
              <a:rPr lang="en-US" b="1" dirty="0">
                <a:solidFill>
                  <a:schemeClr val="tx1">
                    <a:lumMod val="75000"/>
                    <a:lumOff val="25000"/>
                  </a:schemeClr>
                </a:solidFill>
              </a:rPr>
              <a:t> </a:t>
            </a:r>
            <a:r>
              <a:rPr lang="en-US" b="1" dirty="0" err="1">
                <a:solidFill>
                  <a:schemeClr val="tx1">
                    <a:lumMod val="75000"/>
                    <a:lumOff val="25000"/>
                  </a:schemeClr>
                </a:solidFill>
              </a:rPr>
              <a:t>científica</a:t>
            </a:r>
            <a:r>
              <a:rPr lang="en-US" b="1" dirty="0">
                <a:solidFill>
                  <a:schemeClr val="tx1">
                    <a:lumMod val="75000"/>
                    <a:lumOff val="25000"/>
                  </a:schemeClr>
                </a:solidFill>
              </a:rPr>
              <a:t>.</a:t>
            </a:r>
          </a:p>
        </p:txBody>
      </p:sp>
      <p:sp>
        <p:nvSpPr>
          <p:cNvPr id="11" name="Google Shape;313;p65"/>
          <p:cNvSpPr/>
          <p:nvPr/>
        </p:nvSpPr>
        <p:spPr>
          <a:xfrm>
            <a:off x="0" y="-4525"/>
            <a:ext cx="9117300" cy="829303"/>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8726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5"/>
          <p:cNvSpPr/>
          <p:nvPr/>
        </p:nvSpPr>
        <p:spPr>
          <a:xfrm>
            <a:off x="7926834" y="-14867"/>
            <a:ext cx="1228415" cy="6958500"/>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ítulo 1">
            <a:extLst>
              <a:ext uri="{FF2B5EF4-FFF2-40B4-BE49-F238E27FC236}">
                <a16:creationId xmlns:a16="http://schemas.microsoft.com/office/drawing/2014/main" id="{0011C100-46E7-45B6-9DDF-D7DBAA4DCA5A}"/>
              </a:ext>
            </a:extLst>
          </p:cNvPr>
          <p:cNvSpPr txBox="1">
            <a:spLocks/>
          </p:cNvSpPr>
          <p:nvPr/>
        </p:nvSpPr>
        <p:spPr>
          <a:xfrm>
            <a:off x="7926835" y="1156992"/>
            <a:ext cx="1840539" cy="2272008"/>
          </a:xfrm>
          <a:prstGeom prst="rect">
            <a:avLst/>
          </a:prstGeom>
          <a:noFill/>
          <a:ln>
            <a:noFill/>
          </a:ln>
        </p:spPr>
        <p:txBody>
          <a:bodyPr spcFirstLastPara="1" vert="horz" wrap="square" lIns="68580" tIns="34290" rIns="68580" bIns="34290" rtlCol="0" anchor="t" anchorCtr="0">
            <a:norm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434343"/>
              </a:buClr>
              <a:buSzPts val="2400"/>
              <a:buFont typeface="Arial"/>
              <a:buNone/>
              <a:defRPr sz="2400" b="1"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2pPr>
            <a:lvl3pPr marR="0" lvl="2"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3pPr>
            <a:lvl4pPr marR="0" lvl="3"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4pPr>
            <a:lvl5pPr marR="0" lvl="4"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5pPr>
            <a:lvl6pPr marR="0" lvl="5"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6pPr>
            <a:lvl7pPr marR="0" lvl="6"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7pPr>
            <a:lvl8pPr marR="0" lvl="7"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8pPr>
            <a:lvl9pPr marR="0" lvl="8" algn="l" rtl="0">
              <a:lnSpc>
                <a:spcPct val="100000"/>
              </a:lnSpc>
              <a:spcBef>
                <a:spcPts val="0"/>
              </a:spcBef>
              <a:spcAft>
                <a:spcPts val="0"/>
              </a:spcAft>
              <a:buClr>
                <a:srgbClr val="434343"/>
              </a:buClr>
              <a:buSzPts val="4000"/>
              <a:buFont typeface="Arvo"/>
              <a:buNone/>
              <a:defRPr sz="4000" b="0" i="0" u="none" strike="noStrike" cap="none">
                <a:solidFill>
                  <a:srgbClr val="434343"/>
                </a:solidFill>
                <a:latin typeface="Arvo"/>
                <a:ea typeface="Arvo"/>
                <a:cs typeface="Arvo"/>
                <a:sym typeface="Arvo"/>
              </a:defRPr>
            </a:lvl9pPr>
          </a:lstStyle>
          <a:p>
            <a:r>
              <a:rPr lang="en-US" dirty="0">
                <a:solidFill>
                  <a:schemeClr val="tx1">
                    <a:lumMod val="75000"/>
                    <a:lumOff val="25000"/>
                  </a:schemeClr>
                </a:solidFill>
              </a:rPr>
              <a:t>La </a:t>
            </a:r>
            <a:r>
              <a:rPr lang="en-US" dirty="0" err="1">
                <a:solidFill>
                  <a:schemeClr val="tx1">
                    <a:lumMod val="75000"/>
                    <a:lumOff val="25000"/>
                  </a:schemeClr>
                </a:solidFill>
              </a:rPr>
              <a:t>otra</a:t>
            </a:r>
            <a:r>
              <a:rPr lang="en-US" dirty="0">
                <a:solidFill>
                  <a:schemeClr val="tx1">
                    <a:lumMod val="75000"/>
                    <a:lumOff val="25000"/>
                  </a:schemeClr>
                </a:solidFill>
              </a:rPr>
              <a:t> </a:t>
            </a:r>
            <a:r>
              <a:rPr lang="en-US" dirty="0" err="1">
                <a:solidFill>
                  <a:schemeClr val="tx1">
                    <a:lumMod val="75000"/>
                    <a:lumOff val="25000"/>
                  </a:schemeClr>
                </a:solidFill>
              </a:rPr>
              <a:t>línea</a:t>
            </a:r>
            <a:endParaRPr lang="en-US" dirty="0">
              <a:solidFill>
                <a:schemeClr val="tx1">
                  <a:lumMod val="75000"/>
                  <a:lumOff val="25000"/>
                </a:schemeClr>
              </a:solidFill>
            </a:endParaRPr>
          </a:p>
        </p:txBody>
      </p:sp>
      <p:sp>
        <p:nvSpPr>
          <p:cNvPr id="12" name="CuadroTexto 11">
            <a:extLst>
              <a:ext uri="{FF2B5EF4-FFF2-40B4-BE49-F238E27FC236}">
                <a16:creationId xmlns:a16="http://schemas.microsoft.com/office/drawing/2014/main" id="{A50E0530-5208-4F3C-A88C-E378C548DD2D}"/>
              </a:ext>
            </a:extLst>
          </p:cNvPr>
          <p:cNvSpPr txBox="1"/>
          <p:nvPr/>
        </p:nvSpPr>
        <p:spPr>
          <a:xfrm>
            <a:off x="649217" y="1828772"/>
            <a:ext cx="6928534" cy="4707829"/>
          </a:xfrm>
          <a:prstGeom prst="rect">
            <a:avLst/>
          </a:prstGeom>
        </p:spPr>
        <p:txBody>
          <a:bodyPr vert="horz" lIns="68580" tIns="34290" rIns="68580" bIns="34290" rtlCol="0" anchor="ctr">
            <a:normAutofit lnSpcReduction="10000"/>
          </a:bodyPr>
          <a:lstStyle/>
          <a:p>
            <a:pPr defTabSz="342900">
              <a:spcBef>
                <a:spcPts val="600"/>
              </a:spcBef>
              <a:spcAft>
                <a:spcPts val="600"/>
              </a:spcAft>
              <a:buClr>
                <a:srgbClr val="D6D64D"/>
              </a:buClr>
              <a:buFont typeface="Wingdings 3" charset="2"/>
              <a:buChar char=""/>
            </a:pPr>
            <a:r>
              <a:rPr lang="en-US" dirty="0">
                <a:solidFill>
                  <a:schemeClr val="tx1">
                    <a:lumMod val="75000"/>
                    <a:lumOff val="25000"/>
                  </a:schemeClr>
                </a:solidFill>
              </a:rPr>
              <a:t>que los </a:t>
            </a:r>
            <a:r>
              <a:rPr lang="en-US" dirty="0" err="1">
                <a:solidFill>
                  <a:schemeClr val="tx1">
                    <a:lumMod val="75000"/>
                    <a:lumOff val="25000"/>
                  </a:schemeClr>
                </a:solidFill>
              </a:rPr>
              <a:t>alumnos</a:t>
            </a:r>
            <a:r>
              <a:rPr lang="en-US" dirty="0">
                <a:solidFill>
                  <a:schemeClr val="tx1">
                    <a:lumMod val="75000"/>
                    <a:lumOff val="25000"/>
                  </a:schemeClr>
                </a:solidFill>
              </a:rPr>
              <a:t> </a:t>
            </a:r>
            <a:r>
              <a:rPr lang="en-US" dirty="0" err="1">
                <a:solidFill>
                  <a:schemeClr val="tx1">
                    <a:lumMod val="75000"/>
                    <a:lumOff val="25000"/>
                  </a:schemeClr>
                </a:solidFill>
              </a:rPr>
              <a:t>aprendan</a:t>
            </a:r>
            <a:r>
              <a:rPr lang="en-US" dirty="0">
                <a:solidFill>
                  <a:schemeClr val="tx1">
                    <a:lumMod val="75000"/>
                    <a:lumOff val="25000"/>
                  </a:schemeClr>
                </a:solidFill>
              </a:rPr>
              <a:t> </a:t>
            </a:r>
            <a:r>
              <a:rPr lang="en-US" dirty="0" err="1">
                <a:solidFill>
                  <a:schemeClr val="tx1">
                    <a:lumMod val="75000"/>
                    <a:lumOff val="25000"/>
                  </a:schemeClr>
                </a:solidFill>
              </a:rPr>
              <a:t>qué</a:t>
            </a:r>
            <a:r>
              <a:rPr lang="en-US" dirty="0">
                <a:solidFill>
                  <a:schemeClr val="tx1">
                    <a:lumMod val="75000"/>
                    <a:lumOff val="25000"/>
                  </a:schemeClr>
                </a:solidFill>
              </a:rPr>
              <a:t> es </a:t>
            </a:r>
            <a:r>
              <a:rPr lang="en-US" dirty="0" err="1">
                <a:solidFill>
                  <a:schemeClr val="tx1">
                    <a:lumMod val="75000"/>
                    <a:lumOff val="25000"/>
                  </a:schemeClr>
                </a:solidFill>
              </a:rPr>
              <a:t>el</a:t>
            </a:r>
            <a:r>
              <a:rPr lang="en-US" dirty="0">
                <a:solidFill>
                  <a:schemeClr val="tx1">
                    <a:lumMod val="75000"/>
                    <a:lumOff val="25000"/>
                  </a:schemeClr>
                </a:solidFill>
              </a:rPr>
              <a:t> </a:t>
            </a:r>
            <a:r>
              <a:rPr lang="en-US" dirty="0" err="1">
                <a:solidFill>
                  <a:schemeClr val="tx1">
                    <a:lumMod val="75000"/>
                    <a:lumOff val="25000"/>
                  </a:schemeClr>
                </a:solidFill>
              </a:rPr>
              <a:t>Teorema</a:t>
            </a:r>
            <a:r>
              <a:rPr lang="en-US" dirty="0">
                <a:solidFill>
                  <a:schemeClr val="tx1">
                    <a:lumMod val="75000"/>
                    <a:lumOff val="25000"/>
                  </a:schemeClr>
                </a:solidFill>
              </a:rPr>
              <a:t> de Bayes y </a:t>
            </a:r>
            <a:r>
              <a:rPr lang="en-US" dirty="0" err="1">
                <a:solidFill>
                  <a:schemeClr val="tx1">
                    <a:lumMod val="75000"/>
                    <a:lumOff val="25000"/>
                  </a:schemeClr>
                </a:solidFill>
              </a:rPr>
              <a:t>utilicen</a:t>
            </a:r>
            <a:r>
              <a:rPr lang="en-US" dirty="0">
                <a:solidFill>
                  <a:schemeClr val="tx1">
                    <a:lumMod val="75000"/>
                    <a:lumOff val="25000"/>
                  </a:schemeClr>
                </a:solidFill>
              </a:rPr>
              <a:t> </a:t>
            </a:r>
            <a:r>
              <a:rPr lang="en-US" dirty="0" err="1">
                <a:solidFill>
                  <a:schemeClr val="tx1">
                    <a:lumMod val="75000"/>
                    <a:lumOff val="25000"/>
                  </a:schemeClr>
                </a:solidFill>
              </a:rPr>
              <a:t>su</a:t>
            </a:r>
            <a:r>
              <a:rPr lang="en-US" dirty="0">
                <a:solidFill>
                  <a:schemeClr val="tx1">
                    <a:lumMod val="75000"/>
                    <a:lumOff val="25000"/>
                  </a:schemeClr>
                </a:solidFill>
              </a:rPr>
              <a:t> </a:t>
            </a:r>
            <a:r>
              <a:rPr lang="en-US" dirty="0" err="1">
                <a:solidFill>
                  <a:schemeClr val="tx1">
                    <a:lumMod val="75000"/>
                    <a:lumOff val="25000"/>
                  </a:schemeClr>
                </a:solidFill>
              </a:rPr>
              <a:t>naturaleza</a:t>
            </a:r>
            <a:r>
              <a:rPr lang="en-US" dirty="0">
                <a:solidFill>
                  <a:schemeClr val="tx1">
                    <a:lumMod val="75000"/>
                    <a:lumOff val="25000"/>
                  </a:schemeClr>
                </a:solidFill>
              </a:rPr>
              <a:t> profunda con </a:t>
            </a:r>
            <a:r>
              <a:rPr lang="en-US" dirty="0" err="1">
                <a:solidFill>
                  <a:schemeClr val="tx1">
                    <a:lumMod val="75000"/>
                    <a:lumOff val="25000"/>
                  </a:schemeClr>
                </a:solidFill>
              </a:rPr>
              <a:t>el</a:t>
            </a:r>
            <a:r>
              <a:rPr lang="en-US" dirty="0">
                <a:solidFill>
                  <a:schemeClr val="tx1">
                    <a:lumMod val="75000"/>
                    <a:lumOff val="25000"/>
                  </a:schemeClr>
                </a:solidFill>
              </a:rPr>
              <a:t> fin de </a:t>
            </a:r>
            <a:r>
              <a:rPr lang="en-US" dirty="0" err="1">
                <a:solidFill>
                  <a:schemeClr val="tx1">
                    <a:lumMod val="75000"/>
                    <a:lumOff val="25000"/>
                  </a:schemeClr>
                </a:solidFill>
              </a:rPr>
              <a:t>aplicarlo</a:t>
            </a:r>
            <a:r>
              <a:rPr lang="en-US" dirty="0">
                <a:solidFill>
                  <a:schemeClr val="tx1">
                    <a:lumMod val="75000"/>
                    <a:lumOff val="25000"/>
                  </a:schemeClr>
                </a:solidFill>
              </a:rPr>
              <a:t> a la </a:t>
            </a:r>
            <a:r>
              <a:rPr lang="en-US" dirty="0" err="1">
                <a:solidFill>
                  <a:schemeClr val="tx1">
                    <a:lumMod val="75000"/>
                    <a:lumOff val="25000"/>
                  </a:schemeClr>
                </a:solidFill>
              </a:rPr>
              <a:t>resolución</a:t>
            </a:r>
            <a:r>
              <a:rPr lang="en-US" dirty="0">
                <a:solidFill>
                  <a:schemeClr val="tx1">
                    <a:lumMod val="75000"/>
                    <a:lumOff val="25000"/>
                  </a:schemeClr>
                </a:solidFill>
              </a:rPr>
              <a:t> de </a:t>
            </a:r>
            <a:r>
              <a:rPr lang="en-US" dirty="0" err="1">
                <a:solidFill>
                  <a:schemeClr val="tx1">
                    <a:lumMod val="75000"/>
                    <a:lumOff val="25000"/>
                  </a:schemeClr>
                </a:solidFill>
              </a:rPr>
              <a:t>problemas</a:t>
            </a:r>
            <a:r>
              <a:rPr lang="en-US" dirty="0">
                <a:solidFill>
                  <a:schemeClr val="tx1">
                    <a:lumMod val="75000"/>
                    <a:lumOff val="25000"/>
                  </a:schemeClr>
                </a:solidFill>
              </a:rPr>
              <a:t> </a:t>
            </a:r>
            <a:r>
              <a:rPr lang="en-US" dirty="0" err="1">
                <a:solidFill>
                  <a:schemeClr val="tx1">
                    <a:lumMod val="75000"/>
                    <a:lumOff val="25000"/>
                  </a:schemeClr>
                </a:solidFill>
              </a:rPr>
              <a:t>concretos</a:t>
            </a:r>
            <a:r>
              <a:rPr lang="en-US" dirty="0">
                <a:solidFill>
                  <a:schemeClr val="tx1">
                    <a:lumMod val="75000"/>
                    <a:lumOff val="25000"/>
                  </a:schemeClr>
                </a:solidFill>
              </a:rPr>
              <a:t> de la </a:t>
            </a:r>
            <a:r>
              <a:rPr lang="en-US" dirty="0" err="1">
                <a:solidFill>
                  <a:schemeClr val="tx1">
                    <a:lumMod val="75000"/>
                    <a:lumOff val="25000"/>
                  </a:schemeClr>
                </a:solidFill>
              </a:rPr>
              <a:t>vida</a:t>
            </a:r>
            <a:r>
              <a:rPr lang="en-US" dirty="0">
                <a:solidFill>
                  <a:schemeClr val="tx1">
                    <a:lumMod val="75000"/>
                    <a:lumOff val="25000"/>
                  </a:schemeClr>
                </a:solidFill>
              </a:rPr>
              <a:t> real de la </a:t>
            </a:r>
            <a:r>
              <a:rPr lang="en-US" dirty="0" err="1">
                <a:solidFill>
                  <a:schemeClr val="tx1">
                    <a:lumMod val="75000"/>
                    <a:lumOff val="25000"/>
                  </a:schemeClr>
                </a:solidFill>
              </a:rPr>
              <a:t>ciencia</a:t>
            </a:r>
            <a:r>
              <a:rPr lang="en-US" dirty="0">
                <a:solidFill>
                  <a:schemeClr val="tx1">
                    <a:lumMod val="75000"/>
                    <a:lumOff val="25000"/>
                  </a:schemeClr>
                </a:solidFill>
              </a:rPr>
              <a:t>, las </a:t>
            </a:r>
            <a:r>
              <a:rPr lang="en-US" dirty="0" err="1">
                <a:solidFill>
                  <a:schemeClr val="tx1">
                    <a:lumMod val="75000"/>
                    <a:lumOff val="25000"/>
                  </a:schemeClr>
                </a:solidFill>
              </a:rPr>
              <a:t>artes</a:t>
            </a:r>
            <a:r>
              <a:rPr lang="en-US" dirty="0">
                <a:solidFill>
                  <a:schemeClr val="tx1">
                    <a:lumMod val="75000"/>
                    <a:lumOff val="25000"/>
                  </a:schemeClr>
                </a:solidFill>
              </a:rPr>
              <a:t> o la </a:t>
            </a:r>
            <a:r>
              <a:rPr lang="en-US" dirty="0" err="1">
                <a:solidFill>
                  <a:schemeClr val="tx1">
                    <a:lumMod val="75000"/>
                    <a:lumOff val="25000"/>
                  </a:schemeClr>
                </a:solidFill>
              </a:rPr>
              <a:t>profesión</a:t>
            </a:r>
            <a:r>
              <a:rPr lang="en-US" dirty="0">
                <a:solidFill>
                  <a:schemeClr val="tx1">
                    <a:lumMod val="75000"/>
                    <a:lumOff val="25000"/>
                  </a:schemeClr>
                </a:solidFill>
              </a:rPr>
              <a:t>, de </a:t>
            </a:r>
            <a:r>
              <a:rPr lang="en-US" dirty="0" err="1">
                <a:solidFill>
                  <a:schemeClr val="tx1">
                    <a:lumMod val="75000"/>
                    <a:lumOff val="25000"/>
                  </a:schemeClr>
                </a:solidFill>
              </a:rPr>
              <a:t>igual</a:t>
            </a:r>
            <a:r>
              <a:rPr lang="en-US" dirty="0">
                <a:solidFill>
                  <a:schemeClr val="tx1">
                    <a:lumMod val="75000"/>
                    <a:lumOff val="25000"/>
                  </a:schemeClr>
                </a:solidFill>
              </a:rPr>
              <a:t> forma a </a:t>
            </a:r>
            <a:r>
              <a:rPr lang="en-US" dirty="0" err="1">
                <a:solidFill>
                  <a:schemeClr val="tx1">
                    <a:lumMod val="75000"/>
                    <a:lumOff val="25000"/>
                  </a:schemeClr>
                </a:solidFill>
              </a:rPr>
              <a:t>como</a:t>
            </a:r>
            <a:r>
              <a:rPr lang="en-US" dirty="0">
                <a:solidFill>
                  <a:schemeClr val="tx1">
                    <a:lumMod val="75000"/>
                    <a:lumOff val="25000"/>
                  </a:schemeClr>
                </a:solidFill>
              </a:rPr>
              <a:t> se </a:t>
            </a:r>
            <a:r>
              <a:rPr lang="en-US" dirty="0" err="1">
                <a:solidFill>
                  <a:schemeClr val="tx1">
                    <a:lumMod val="75000"/>
                    <a:lumOff val="25000"/>
                  </a:schemeClr>
                </a:solidFill>
              </a:rPr>
              <a:t>hacía</a:t>
            </a:r>
            <a:r>
              <a:rPr lang="en-US" dirty="0">
                <a:solidFill>
                  <a:schemeClr val="tx1">
                    <a:lumMod val="75000"/>
                    <a:lumOff val="25000"/>
                  </a:schemeClr>
                </a:solidFill>
              </a:rPr>
              <a:t> con </a:t>
            </a:r>
            <a:r>
              <a:rPr lang="en-US" dirty="0" err="1">
                <a:solidFill>
                  <a:schemeClr val="tx1">
                    <a:lumMod val="75000"/>
                    <a:lumOff val="25000"/>
                  </a:schemeClr>
                </a:solidFill>
              </a:rPr>
              <a:t>otros</a:t>
            </a:r>
            <a:r>
              <a:rPr lang="en-US" dirty="0">
                <a:solidFill>
                  <a:schemeClr val="tx1">
                    <a:lumMod val="75000"/>
                    <a:lumOff val="25000"/>
                  </a:schemeClr>
                </a:solidFill>
              </a:rPr>
              <a:t> </a:t>
            </a:r>
            <a:r>
              <a:rPr lang="en-US" dirty="0" err="1">
                <a:solidFill>
                  <a:schemeClr val="tx1">
                    <a:lumMod val="75000"/>
                    <a:lumOff val="25000"/>
                  </a:schemeClr>
                </a:solidFill>
              </a:rPr>
              <a:t>elementos</a:t>
            </a:r>
            <a:r>
              <a:rPr lang="en-US" dirty="0">
                <a:solidFill>
                  <a:schemeClr val="tx1">
                    <a:lumMod val="75000"/>
                    <a:lumOff val="25000"/>
                  </a:schemeClr>
                </a:solidFill>
              </a:rPr>
              <a:t> del </a:t>
            </a:r>
            <a:r>
              <a:rPr lang="en-US" dirty="0" err="1">
                <a:solidFill>
                  <a:schemeClr val="tx1">
                    <a:lumMod val="75000"/>
                    <a:lumOff val="25000"/>
                  </a:schemeClr>
                </a:solidFill>
              </a:rPr>
              <a:t>Pensamiento</a:t>
            </a:r>
            <a:r>
              <a:rPr lang="en-US" dirty="0">
                <a:solidFill>
                  <a:schemeClr val="tx1">
                    <a:lumMod val="75000"/>
                    <a:lumOff val="25000"/>
                  </a:schemeClr>
                </a:solidFill>
              </a:rPr>
              <a:t> </a:t>
            </a:r>
            <a:r>
              <a:rPr lang="en-US" dirty="0" err="1">
                <a:solidFill>
                  <a:schemeClr val="tx1">
                    <a:lumMod val="75000"/>
                    <a:lumOff val="25000"/>
                  </a:schemeClr>
                </a:solidFill>
              </a:rPr>
              <a:t>Computacional</a:t>
            </a:r>
            <a:r>
              <a:rPr lang="en-US" dirty="0">
                <a:solidFill>
                  <a:schemeClr val="tx1">
                    <a:lumMod val="75000"/>
                    <a:lumOff val="25000"/>
                  </a:schemeClr>
                </a:solidFill>
              </a:rPr>
              <a:t>.</a:t>
            </a:r>
          </a:p>
          <a:p>
            <a:pPr defTabSz="342900">
              <a:spcBef>
                <a:spcPts val="600"/>
              </a:spcBef>
              <a:spcAft>
                <a:spcPts val="600"/>
              </a:spcAft>
              <a:buClr>
                <a:srgbClr val="D6D64D"/>
              </a:buClr>
              <a:buFont typeface="Wingdings 3" charset="2"/>
              <a:buChar char=""/>
            </a:pPr>
            <a:r>
              <a:rPr lang="en-US" dirty="0" err="1">
                <a:solidFill>
                  <a:schemeClr val="tx1">
                    <a:lumMod val="75000"/>
                    <a:lumOff val="25000"/>
                  </a:schemeClr>
                </a:solidFill>
              </a:rPr>
              <a:t>Teniendo</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a:t>
            </a:r>
            <a:r>
              <a:rPr lang="en-US" dirty="0" err="1">
                <a:solidFill>
                  <a:schemeClr val="tx1">
                    <a:lumMod val="75000"/>
                    <a:lumOff val="25000"/>
                  </a:schemeClr>
                </a:solidFill>
              </a:rPr>
              <a:t>cuenta</a:t>
            </a:r>
            <a:r>
              <a:rPr lang="en-US" dirty="0">
                <a:solidFill>
                  <a:schemeClr val="tx1">
                    <a:lumMod val="75000"/>
                    <a:lumOff val="25000"/>
                  </a:schemeClr>
                </a:solidFill>
              </a:rPr>
              <a:t> que </a:t>
            </a:r>
            <a:r>
              <a:rPr lang="en-US" dirty="0" err="1">
                <a:solidFill>
                  <a:schemeClr val="tx1">
                    <a:lumMod val="75000"/>
                    <a:lumOff val="25000"/>
                  </a:schemeClr>
                </a:solidFill>
              </a:rPr>
              <a:t>el</a:t>
            </a:r>
            <a:r>
              <a:rPr lang="en-US" dirty="0">
                <a:solidFill>
                  <a:schemeClr val="tx1">
                    <a:lumMod val="75000"/>
                    <a:lumOff val="25000"/>
                  </a:schemeClr>
                </a:solidFill>
              </a:rPr>
              <a:t> </a:t>
            </a:r>
            <a:r>
              <a:rPr lang="en-US" dirty="0" err="1">
                <a:solidFill>
                  <a:schemeClr val="tx1">
                    <a:lumMod val="75000"/>
                    <a:lumOff val="25000"/>
                  </a:schemeClr>
                </a:solidFill>
              </a:rPr>
              <a:t>aprendizaje</a:t>
            </a:r>
            <a:r>
              <a:rPr lang="en-US" dirty="0">
                <a:solidFill>
                  <a:schemeClr val="tx1">
                    <a:lumMod val="75000"/>
                    <a:lumOff val="25000"/>
                  </a:schemeClr>
                </a:solidFill>
              </a:rPr>
              <a:t> es algo </a:t>
            </a:r>
            <a:r>
              <a:rPr lang="en-US" dirty="0" err="1">
                <a:solidFill>
                  <a:schemeClr val="tx1">
                    <a:lumMod val="75000"/>
                    <a:lumOff val="25000"/>
                  </a:schemeClr>
                </a:solidFill>
              </a:rPr>
              <a:t>complejo</a:t>
            </a:r>
            <a:r>
              <a:rPr lang="en-US" dirty="0">
                <a:solidFill>
                  <a:schemeClr val="tx1">
                    <a:lumMod val="75000"/>
                    <a:lumOff val="25000"/>
                  </a:schemeClr>
                </a:solidFill>
              </a:rPr>
              <a:t>, profundo. Con </a:t>
            </a:r>
            <a:r>
              <a:rPr lang="en-US" dirty="0" err="1">
                <a:solidFill>
                  <a:schemeClr val="tx1">
                    <a:lumMod val="75000"/>
                    <a:lumOff val="25000"/>
                  </a:schemeClr>
                </a:solidFill>
              </a:rPr>
              <a:t>dominio</a:t>
            </a:r>
            <a:r>
              <a:rPr lang="en-US" dirty="0">
                <a:solidFill>
                  <a:schemeClr val="tx1">
                    <a:lumMod val="75000"/>
                    <a:lumOff val="25000"/>
                  </a:schemeClr>
                </a:solidFill>
              </a:rPr>
              <a:t> (</a:t>
            </a:r>
            <a:r>
              <a:rPr lang="en-US" i="1" dirty="0">
                <a:solidFill>
                  <a:schemeClr val="tx1">
                    <a:lumMod val="75000"/>
                    <a:lumOff val="25000"/>
                  </a:schemeClr>
                </a:solidFill>
              </a:rPr>
              <a:t>mastery learning</a:t>
            </a:r>
            <a:r>
              <a:rPr lang="en-US" dirty="0">
                <a:solidFill>
                  <a:schemeClr val="tx1">
                    <a:lumMod val="75000"/>
                    <a:lumOff val="25000"/>
                  </a:schemeClr>
                </a:solidFill>
              </a:rPr>
              <a:t>): Cone </a:t>
            </a:r>
            <a:r>
              <a:rPr lang="en-US" dirty="0" err="1">
                <a:solidFill>
                  <a:schemeClr val="tx1">
                    <a:lumMod val="75000"/>
                    <a:lumOff val="25000"/>
                  </a:schemeClr>
                </a:solidFill>
              </a:rPr>
              <a:t>comprensión</a:t>
            </a:r>
            <a:r>
              <a:rPr lang="en-US" dirty="0">
                <a:solidFill>
                  <a:schemeClr val="tx1">
                    <a:lumMod val="75000"/>
                    <a:lumOff val="25000"/>
                  </a:schemeClr>
                </a:solidFill>
              </a:rPr>
              <a:t>, </a:t>
            </a:r>
            <a:r>
              <a:rPr lang="en-US" dirty="0" err="1">
                <a:solidFill>
                  <a:schemeClr val="tx1">
                    <a:lumMod val="75000"/>
                    <a:lumOff val="25000"/>
                  </a:schemeClr>
                </a:solidFill>
              </a:rPr>
              <a:t>atribución</a:t>
            </a:r>
            <a:r>
              <a:rPr lang="en-US" dirty="0">
                <a:solidFill>
                  <a:schemeClr val="tx1">
                    <a:lumMod val="75000"/>
                    <a:lumOff val="25000"/>
                  </a:schemeClr>
                </a:solidFill>
              </a:rPr>
              <a:t> de </a:t>
            </a:r>
            <a:r>
              <a:rPr lang="en-US" dirty="0" err="1">
                <a:solidFill>
                  <a:schemeClr val="tx1">
                    <a:lumMod val="75000"/>
                    <a:lumOff val="25000"/>
                  </a:schemeClr>
                </a:solidFill>
              </a:rPr>
              <a:t>sentido</a:t>
            </a:r>
            <a:r>
              <a:rPr lang="en-US" dirty="0">
                <a:solidFill>
                  <a:schemeClr val="tx1">
                    <a:lumMod val="75000"/>
                    <a:lumOff val="25000"/>
                  </a:schemeClr>
                </a:solidFill>
              </a:rPr>
              <a:t> e </a:t>
            </a:r>
            <a:r>
              <a:rPr lang="en-US" dirty="0" err="1">
                <a:solidFill>
                  <a:schemeClr val="tx1">
                    <a:lumMod val="75000"/>
                    <a:lumOff val="25000"/>
                  </a:schemeClr>
                </a:solidFill>
              </a:rPr>
              <a:t>incorporación</a:t>
            </a:r>
            <a:r>
              <a:rPr lang="en-US" dirty="0">
                <a:solidFill>
                  <a:schemeClr val="tx1">
                    <a:lumMod val="75000"/>
                    <a:lumOff val="25000"/>
                  </a:schemeClr>
                </a:solidFill>
              </a:rPr>
              <a:t> al </a:t>
            </a:r>
            <a:r>
              <a:rPr lang="en-US" dirty="0" err="1">
                <a:solidFill>
                  <a:schemeClr val="tx1">
                    <a:lumMod val="75000"/>
                    <a:lumOff val="25000"/>
                  </a:schemeClr>
                </a:solidFill>
              </a:rPr>
              <a:t>bagaje</a:t>
            </a:r>
            <a:r>
              <a:rPr lang="en-US" dirty="0">
                <a:solidFill>
                  <a:schemeClr val="tx1">
                    <a:lumMod val="75000"/>
                    <a:lumOff val="25000"/>
                  </a:schemeClr>
                </a:solidFill>
              </a:rPr>
              <a:t> de ideas, </a:t>
            </a:r>
            <a:r>
              <a:rPr lang="en-US" dirty="0" err="1">
                <a:solidFill>
                  <a:schemeClr val="tx1">
                    <a:lumMod val="75000"/>
                    <a:lumOff val="25000"/>
                  </a:schemeClr>
                </a:solidFill>
              </a:rPr>
              <a:t>métodos</a:t>
            </a:r>
            <a:r>
              <a:rPr lang="en-US" dirty="0">
                <a:solidFill>
                  <a:schemeClr val="tx1">
                    <a:lumMod val="75000"/>
                    <a:lumOff val="25000"/>
                  </a:schemeClr>
                </a:solidFill>
              </a:rPr>
              <a:t>,  </a:t>
            </a:r>
            <a:r>
              <a:rPr lang="en-US" dirty="0" err="1">
                <a:solidFill>
                  <a:schemeClr val="tx1">
                    <a:lumMod val="75000"/>
                    <a:lumOff val="25000"/>
                  </a:schemeClr>
                </a:solidFill>
              </a:rPr>
              <a:t>procedimientos</a:t>
            </a:r>
            <a:r>
              <a:rPr lang="en-US" dirty="0">
                <a:solidFill>
                  <a:schemeClr val="tx1">
                    <a:lumMod val="75000"/>
                    <a:lumOff val="25000"/>
                  </a:schemeClr>
                </a:solidFill>
              </a:rPr>
              <a:t> y </a:t>
            </a:r>
            <a:r>
              <a:rPr lang="en-US" dirty="0" err="1">
                <a:solidFill>
                  <a:schemeClr val="tx1">
                    <a:lumMod val="75000"/>
                    <a:lumOff val="25000"/>
                  </a:schemeClr>
                </a:solidFill>
              </a:rPr>
              <a:t>valores</a:t>
            </a:r>
            <a:r>
              <a:rPr lang="en-US" dirty="0">
                <a:solidFill>
                  <a:schemeClr val="tx1">
                    <a:lumMod val="75000"/>
                    <a:lumOff val="25000"/>
                  </a:schemeClr>
                </a:solidFill>
              </a:rPr>
              <a:t> del </a:t>
            </a:r>
            <a:r>
              <a:rPr lang="en-US" dirty="0" err="1">
                <a:solidFill>
                  <a:schemeClr val="tx1">
                    <a:lumMod val="75000"/>
                    <a:lumOff val="25000"/>
                  </a:schemeClr>
                </a:solidFill>
              </a:rPr>
              <a:t>alumno</a:t>
            </a:r>
            <a:r>
              <a:rPr lang="en-US" dirty="0">
                <a:solidFill>
                  <a:schemeClr val="tx1">
                    <a:lumMod val="75000"/>
                    <a:lumOff val="25000"/>
                  </a:schemeClr>
                </a:solidFill>
              </a:rPr>
              <a:t>, que </a:t>
            </a:r>
            <a:r>
              <a:rPr lang="en-US" dirty="0" err="1">
                <a:solidFill>
                  <a:schemeClr val="tx1">
                    <a:lumMod val="75000"/>
                    <a:lumOff val="25000"/>
                  </a:schemeClr>
                </a:solidFill>
              </a:rPr>
              <a:t>el</a:t>
            </a:r>
            <a:r>
              <a:rPr lang="en-US" dirty="0">
                <a:solidFill>
                  <a:schemeClr val="tx1">
                    <a:lumMod val="75000"/>
                    <a:lumOff val="25000"/>
                  </a:schemeClr>
                </a:solidFill>
              </a:rPr>
              <a:t> </a:t>
            </a:r>
            <a:r>
              <a:rPr lang="en-US" dirty="0" err="1">
                <a:solidFill>
                  <a:schemeClr val="tx1">
                    <a:lumMod val="75000"/>
                    <a:lumOff val="25000"/>
                  </a:schemeClr>
                </a:solidFill>
              </a:rPr>
              <a:t>alumno</a:t>
            </a:r>
            <a:r>
              <a:rPr lang="en-US" dirty="0">
                <a:solidFill>
                  <a:schemeClr val="tx1">
                    <a:lumMod val="75000"/>
                    <a:lumOff val="25000"/>
                  </a:schemeClr>
                </a:solidFill>
              </a:rPr>
              <a:t> </a:t>
            </a:r>
            <a:r>
              <a:rPr lang="en-US" dirty="0" err="1">
                <a:solidFill>
                  <a:schemeClr val="tx1">
                    <a:lumMod val="75000"/>
                    <a:lumOff val="25000"/>
                  </a:schemeClr>
                </a:solidFill>
              </a:rPr>
              <a:t>puede</a:t>
            </a:r>
            <a:r>
              <a:rPr lang="en-US" dirty="0">
                <a:solidFill>
                  <a:schemeClr val="tx1">
                    <a:lumMod val="75000"/>
                    <a:lumOff val="25000"/>
                  </a:schemeClr>
                </a:solidFill>
              </a:rPr>
              <a:t> </a:t>
            </a:r>
            <a:r>
              <a:rPr lang="en-US" dirty="0" err="1">
                <a:solidFill>
                  <a:schemeClr val="tx1">
                    <a:lumMod val="75000"/>
                    <a:lumOff val="25000"/>
                  </a:schemeClr>
                </a:solidFill>
              </a:rPr>
              <a:t>trabajar</a:t>
            </a:r>
            <a:r>
              <a:rPr lang="en-US" dirty="0">
                <a:solidFill>
                  <a:schemeClr val="tx1">
                    <a:lumMod val="75000"/>
                    <a:lumOff val="25000"/>
                  </a:schemeClr>
                </a:solidFill>
              </a:rPr>
              <a:t> con </a:t>
            </a:r>
            <a:r>
              <a:rPr lang="en-US" dirty="0" err="1">
                <a:solidFill>
                  <a:schemeClr val="tx1">
                    <a:lumMod val="75000"/>
                    <a:lumOff val="25000"/>
                  </a:schemeClr>
                </a:solidFill>
              </a:rPr>
              <a:t>estos</a:t>
            </a:r>
            <a:r>
              <a:rPr lang="en-US" dirty="0">
                <a:solidFill>
                  <a:schemeClr val="tx1">
                    <a:lumMod val="75000"/>
                    <a:lumOff val="25000"/>
                  </a:schemeClr>
                </a:solidFill>
              </a:rPr>
              <a:t> </a:t>
            </a:r>
            <a:r>
              <a:rPr lang="en-US" dirty="0" err="1">
                <a:solidFill>
                  <a:schemeClr val="tx1">
                    <a:lumMod val="75000"/>
                    <a:lumOff val="25000"/>
                  </a:schemeClr>
                </a:solidFill>
              </a:rPr>
              <a:t>aprendizajes</a:t>
            </a:r>
            <a:r>
              <a:rPr lang="en-US" dirty="0">
                <a:solidFill>
                  <a:schemeClr val="tx1">
                    <a:lumMod val="75000"/>
                    <a:lumOff val="25000"/>
                  </a:schemeClr>
                </a:solidFill>
              </a:rPr>
              <a:t> de forma </a:t>
            </a:r>
            <a:r>
              <a:rPr lang="en-US" dirty="0" err="1">
                <a:solidFill>
                  <a:schemeClr val="tx1">
                    <a:lumMod val="75000"/>
                    <a:lumOff val="25000"/>
                  </a:schemeClr>
                </a:solidFill>
              </a:rPr>
              <a:t>autónoma</a:t>
            </a:r>
            <a:r>
              <a:rPr lang="en-US" dirty="0">
                <a:solidFill>
                  <a:schemeClr val="tx1">
                    <a:lumMod val="75000"/>
                    <a:lumOff val="25000"/>
                  </a:schemeClr>
                </a:solidFill>
              </a:rPr>
              <a:t> y, por </a:t>
            </a:r>
            <a:r>
              <a:rPr lang="en-US" dirty="0" err="1">
                <a:solidFill>
                  <a:schemeClr val="tx1">
                    <a:lumMod val="75000"/>
                    <a:lumOff val="25000"/>
                  </a:schemeClr>
                </a:solidFill>
              </a:rPr>
              <a:t>último</a:t>
            </a:r>
            <a:r>
              <a:rPr lang="en-US" dirty="0">
                <a:solidFill>
                  <a:schemeClr val="tx1">
                    <a:lumMod val="75000"/>
                    <a:lumOff val="25000"/>
                  </a:schemeClr>
                </a:solidFill>
              </a:rPr>
              <a:t>, que </a:t>
            </a:r>
            <a:r>
              <a:rPr lang="en-US" dirty="0" err="1">
                <a:solidFill>
                  <a:schemeClr val="tx1">
                    <a:lumMod val="75000"/>
                    <a:lumOff val="25000"/>
                  </a:schemeClr>
                </a:solidFill>
              </a:rPr>
              <a:t>puede</a:t>
            </a:r>
            <a:r>
              <a:rPr lang="en-US" dirty="0">
                <a:solidFill>
                  <a:schemeClr val="tx1">
                    <a:lumMod val="75000"/>
                    <a:lumOff val="25000"/>
                  </a:schemeClr>
                </a:solidFill>
              </a:rPr>
              <a:t> </a:t>
            </a:r>
            <a:r>
              <a:rPr lang="en-US" dirty="0" err="1">
                <a:solidFill>
                  <a:schemeClr val="tx1">
                    <a:lumMod val="75000"/>
                    <a:lumOff val="25000"/>
                  </a:schemeClr>
                </a:solidFill>
              </a:rPr>
              <a:t>transferirlo</a:t>
            </a:r>
            <a:r>
              <a:rPr lang="en-US" dirty="0">
                <a:solidFill>
                  <a:schemeClr val="tx1">
                    <a:lumMod val="75000"/>
                    <a:lumOff val="25000"/>
                  </a:schemeClr>
                </a:solidFill>
              </a:rPr>
              <a:t> a </a:t>
            </a:r>
            <a:r>
              <a:rPr lang="en-US" dirty="0" err="1">
                <a:solidFill>
                  <a:schemeClr val="tx1">
                    <a:lumMod val="75000"/>
                    <a:lumOff val="25000"/>
                  </a:schemeClr>
                </a:solidFill>
              </a:rPr>
              <a:t>situaciones</a:t>
            </a:r>
            <a:r>
              <a:rPr lang="en-US" dirty="0">
                <a:solidFill>
                  <a:schemeClr val="tx1">
                    <a:lumMod val="75000"/>
                    <a:lumOff val="25000"/>
                  </a:schemeClr>
                </a:solidFill>
              </a:rPr>
              <a:t> </a:t>
            </a:r>
            <a:r>
              <a:rPr lang="en-US" dirty="0" err="1">
                <a:solidFill>
                  <a:schemeClr val="tx1">
                    <a:lumMod val="75000"/>
                    <a:lumOff val="25000"/>
                  </a:schemeClr>
                </a:solidFill>
              </a:rPr>
              <a:t>nuevas</a:t>
            </a:r>
            <a:r>
              <a:rPr lang="en-US" dirty="0">
                <a:solidFill>
                  <a:schemeClr val="tx1">
                    <a:lumMod val="75000"/>
                    <a:lumOff val="25000"/>
                  </a:schemeClr>
                </a:solidFill>
              </a:rPr>
              <a:t> y </a:t>
            </a:r>
            <a:r>
              <a:rPr lang="en-US" dirty="0" err="1">
                <a:solidFill>
                  <a:schemeClr val="tx1">
                    <a:lumMod val="75000"/>
                    <a:lumOff val="25000"/>
                  </a:schemeClr>
                </a:solidFill>
              </a:rPr>
              <a:t>originales</a:t>
            </a:r>
            <a:r>
              <a:rPr lang="en-US" dirty="0">
                <a:solidFill>
                  <a:schemeClr val="tx1">
                    <a:lumMod val="75000"/>
                    <a:lumOff val="25000"/>
                  </a:schemeClr>
                </a:solidFill>
              </a:rPr>
              <a:t>. </a:t>
            </a:r>
            <a:r>
              <a:rPr lang="en-US" dirty="0" err="1">
                <a:solidFill>
                  <a:schemeClr val="tx1">
                    <a:lumMod val="75000"/>
                    <a:lumOff val="25000"/>
                  </a:schemeClr>
                </a:solidFill>
              </a:rPr>
              <a:t>Analizando</a:t>
            </a:r>
            <a:r>
              <a:rPr lang="en-US" dirty="0">
                <a:solidFill>
                  <a:schemeClr val="tx1">
                    <a:lumMod val="75000"/>
                    <a:lumOff val="25000"/>
                  </a:schemeClr>
                </a:solidFill>
              </a:rPr>
              <a:t> y </a:t>
            </a:r>
            <a:r>
              <a:rPr lang="en-US" dirty="0" err="1">
                <a:solidFill>
                  <a:schemeClr val="tx1">
                    <a:lumMod val="75000"/>
                    <a:lumOff val="25000"/>
                  </a:schemeClr>
                </a:solidFill>
              </a:rPr>
              <a:t>adquiriendo</a:t>
            </a:r>
            <a:r>
              <a:rPr lang="en-US" dirty="0">
                <a:solidFill>
                  <a:schemeClr val="tx1">
                    <a:lumMod val="75000"/>
                    <a:lumOff val="25000"/>
                  </a:schemeClr>
                </a:solidFill>
              </a:rPr>
              <a:t> </a:t>
            </a:r>
            <a:r>
              <a:rPr lang="en-US" dirty="0" err="1">
                <a:solidFill>
                  <a:schemeClr val="tx1">
                    <a:lumMod val="75000"/>
                    <a:lumOff val="25000"/>
                  </a:schemeClr>
                </a:solidFill>
              </a:rPr>
              <a:t>además</a:t>
            </a:r>
            <a:r>
              <a:rPr lang="en-US" dirty="0">
                <a:solidFill>
                  <a:schemeClr val="tx1">
                    <a:lumMod val="75000"/>
                    <a:lumOff val="25000"/>
                  </a:schemeClr>
                </a:solidFill>
              </a:rPr>
              <a:t> la </a:t>
            </a:r>
            <a:r>
              <a:rPr lang="en-US" dirty="0" err="1">
                <a:solidFill>
                  <a:schemeClr val="tx1">
                    <a:lumMod val="75000"/>
                    <a:lumOff val="25000"/>
                  </a:schemeClr>
                </a:solidFill>
              </a:rPr>
              <a:t>habilidad</a:t>
            </a:r>
            <a:r>
              <a:rPr lang="en-US" dirty="0">
                <a:solidFill>
                  <a:schemeClr val="tx1">
                    <a:lumMod val="75000"/>
                    <a:lumOff val="25000"/>
                  </a:schemeClr>
                </a:solidFill>
              </a:rPr>
              <a:t> de </a:t>
            </a:r>
            <a:r>
              <a:rPr lang="en-US" dirty="0" err="1">
                <a:solidFill>
                  <a:schemeClr val="tx1">
                    <a:lumMod val="75000"/>
                    <a:lumOff val="25000"/>
                  </a:schemeClr>
                </a:solidFill>
              </a:rPr>
              <a:t>reconocer</a:t>
            </a:r>
            <a:r>
              <a:rPr lang="en-US" dirty="0">
                <a:solidFill>
                  <a:schemeClr val="tx1">
                    <a:lumMod val="75000"/>
                    <a:lumOff val="25000"/>
                  </a:schemeClr>
                </a:solidFill>
              </a:rPr>
              <a:t> </a:t>
            </a:r>
            <a:r>
              <a:rPr lang="en-US" dirty="0" err="1">
                <a:solidFill>
                  <a:schemeClr val="tx1">
                    <a:lumMod val="75000"/>
                    <a:lumOff val="25000"/>
                  </a:schemeClr>
                </a:solidFill>
              </a:rPr>
              <a:t>cuáles</a:t>
            </a:r>
            <a:r>
              <a:rPr lang="en-US" dirty="0">
                <a:solidFill>
                  <a:schemeClr val="tx1">
                    <a:lumMod val="75000"/>
                    <a:lumOff val="25000"/>
                  </a:schemeClr>
                </a:solidFill>
              </a:rPr>
              <a:t> son los </a:t>
            </a:r>
            <a:r>
              <a:rPr lang="en-US" dirty="0" err="1">
                <a:solidFill>
                  <a:schemeClr val="tx1">
                    <a:lumMod val="75000"/>
                    <a:lumOff val="25000"/>
                  </a:schemeClr>
                </a:solidFill>
              </a:rPr>
              <a:t>problemas</a:t>
            </a:r>
            <a:r>
              <a:rPr lang="en-US" dirty="0">
                <a:solidFill>
                  <a:schemeClr val="tx1">
                    <a:lumMod val="75000"/>
                    <a:lumOff val="25000"/>
                  </a:schemeClr>
                </a:solidFill>
              </a:rPr>
              <a:t> que se </a:t>
            </a:r>
            <a:r>
              <a:rPr lang="en-US" dirty="0" err="1">
                <a:solidFill>
                  <a:schemeClr val="tx1">
                    <a:lumMod val="75000"/>
                    <a:lumOff val="25000"/>
                  </a:schemeClr>
                </a:solidFill>
              </a:rPr>
              <a:t>resuelven</a:t>
            </a:r>
            <a:r>
              <a:rPr lang="en-US" dirty="0">
                <a:solidFill>
                  <a:schemeClr val="tx1">
                    <a:lumMod val="75000"/>
                    <a:lumOff val="25000"/>
                  </a:schemeClr>
                </a:solidFill>
              </a:rPr>
              <a:t> con </a:t>
            </a:r>
            <a:r>
              <a:rPr lang="en-US" dirty="0" err="1">
                <a:solidFill>
                  <a:schemeClr val="tx1">
                    <a:lumMod val="75000"/>
                    <a:lumOff val="25000"/>
                  </a:schemeClr>
                </a:solidFill>
              </a:rPr>
              <a:t>estos</a:t>
            </a:r>
            <a:r>
              <a:rPr lang="en-US" dirty="0">
                <a:solidFill>
                  <a:schemeClr val="tx1">
                    <a:lumMod val="75000"/>
                    <a:lumOff val="25000"/>
                  </a:schemeClr>
                </a:solidFill>
              </a:rPr>
              <a:t> </a:t>
            </a:r>
            <a:r>
              <a:rPr lang="en-US" dirty="0" err="1">
                <a:solidFill>
                  <a:schemeClr val="tx1">
                    <a:lumMod val="75000"/>
                    <a:lumOff val="25000"/>
                  </a:schemeClr>
                </a:solidFill>
              </a:rPr>
              <a:t>métodos</a:t>
            </a:r>
            <a:r>
              <a:rPr lang="en-US" dirty="0">
                <a:solidFill>
                  <a:schemeClr val="tx1">
                    <a:lumMod val="75000"/>
                    <a:lumOff val="25000"/>
                  </a:schemeClr>
                </a:solidFill>
              </a:rPr>
              <a:t>. Pero que, </a:t>
            </a:r>
            <a:r>
              <a:rPr lang="en-US" dirty="0" err="1">
                <a:solidFill>
                  <a:schemeClr val="tx1">
                    <a:lumMod val="75000"/>
                    <a:lumOff val="25000"/>
                  </a:schemeClr>
                </a:solidFill>
              </a:rPr>
              <a:t>sobre</a:t>
            </a:r>
            <a:r>
              <a:rPr lang="en-US" dirty="0">
                <a:solidFill>
                  <a:schemeClr val="tx1">
                    <a:lumMod val="75000"/>
                    <a:lumOff val="25000"/>
                  </a:schemeClr>
                </a:solidFill>
              </a:rPr>
              <a:t> </a:t>
            </a:r>
            <a:r>
              <a:rPr lang="en-US" dirty="0" err="1">
                <a:solidFill>
                  <a:schemeClr val="tx1">
                    <a:lumMod val="75000"/>
                    <a:lumOff val="25000"/>
                  </a:schemeClr>
                </a:solidFill>
              </a:rPr>
              <a:t>todo</a:t>
            </a:r>
            <a:r>
              <a:rPr lang="en-US" dirty="0">
                <a:solidFill>
                  <a:schemeClr val="tx1">
                    <a:lumMod val="75000"/>
                    <a:lumOff val="25000"/>
                  </a:schemeClr>
                </a:solidFill>
              </a:rPr>
              <a:t>, es un </a:t>
            </a:r>
            <a:r>
              <a:rPr lang="en-US" dirty="0" err="1">
                <a:solidFill>
                  <a:schemeClr val="tx1">
                    <a:lumMod val="75000"/>
                    <a:lumOff val="25000"/>
                  </a:schemeClr>
                </a:solidFill>
              </a:rPr>
              <a:t>aprendizaje</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a:t>
            </a:r>
            <a:r>
              <a:rPr lang="en-US" dirty="0" err="1">
                <a:solidFill>
                  <a:schemeClr val="tx1">
                    <a:lumMod val="75000"/>
                    <a:lumOff val="25000"/>
                  </a:schemeClr>
                </a:solidFill>
              </a:rPr>
              <a:t>el</a:t>
            </a:r>
            <a:r>
              <a:rPr lang="en-US" dirty="0">
                <a:solidFill>
                  <a:schemeClr val="tx1">
                    <a:lumMod val="75000"/>
                    <a:lumOff val="25000"/>
                  </a:schemeClr>
                </a:solidFill>
              </a:rPr>
              <a:t> </a:t>
            </a:r>
            <a:r>
              <a:rPr lang="en-US" dirty="0" err="1">
                <a:solidFill>
                  <a:schemeClr val="tx1">
                    <a:lumMod val="75000"/>
                    <a:lumOff val="25000"/>
                  </a:schemeClr>
                </a:solidFill>
              </a:rPr>
              <a:t>sentido</a:t>
            </a:r>
            <a:r>
              <a:rPr lang="en-US" dirty="0">
                <a:solidFill>
                  <a:schemeClr val="tx1">
                    <a:lumMod val="75000"/>
                    <a:lumOff val="25000"/>
                  </a:schemeClr>
                </a:solidFill>
              </a:rPr>
              <a:t> de que </a:t>
            </a:r>
            <a:r>
              <a:rPr lang="en-US" dirty="0" err="1">
                <a:solidFill>
                  <a:schemeClr val="tx1">
                    <a:lumMod val="75000"/>
                    <a:lumOff val="25000"/>
                  </a:schemeClr>
                </a:solidFill>
              </a:rPr>
              <a:t>admite</a:t>
            </a:r>
            <a:r>
              <a:rPr lang="en-US" dirty="0">
                <a:solidFill>
                  <a:schemeClr val="tx1">
                    <a:lumMod val="75000"/>
                    <a:lumOff val="25000"/>
                  </a:schemeClr>
                </a:solidFill>
              </a:rPr>
              <a:t> una </a:t>
            </a:r>
            <a:r>
              <a:rPr lang="en-US" dirty="0" err="1">
                <a:solidFill>
                  <a:schemeClr val="tx1">
                    <a:lumMod val="75000"/>
                    <a:lumOff val="25000"/>
                  </a:schemeClr>
                </a:solidFill>
              </a:rPr>
              <a:t>evaluación</a:t>
            </a:r>
            <a:r>
              <a:rPr lang="en-US" dirty="0">
                <a:solidFill>
                  <a:schemeClr val="tx1">
                    <a:lumMod val="75000"/>
                    <a:lumOff val="25000"/>
                  </a:schemeClr>
                </a:solidFill>
              </a:rPr>
              <a:t> </a:t>
            </a:r>
            <a:r>
              <a:rPr lang="en-US" dirty="0" err="1">
                <a:solidFill>
                  <a:schemeClr val="tx1">
                    <a:lumMod val="75000"/>
                    <a:lumOff val="25000"/>
                  </a:schemeClr>
                </a:solidFill>
              </a:rPr>
              <a:t>basada</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a:t>
            </a:r>
            <a:r>
              <a:rPr lang="en-US" dirty="0" err="1">
                <a:solidFill>
                  <a:schemeClr val="tx1">
                    <a:lumMod val="75000"/>
                    <a:lumOff val="25000"/>
                  </a:schemeClr>
                </a:solidFill>
              </a:rPr>
              <a:t>el</a:t>
            </a:r>
            <a:r>
              <a:rPr lang="en-US" dirty="0">
                <a:solidFill>
                  <a:schemeClr val="tx1">
                    <a:lumMod val="75000"/>
                    <a:lumOff val="25000"/>
                  </a:schemeClr>
                </a:solidFill>
              </a:rPr>
              <a:t> </a:t>
            </a:r>
            <a:r>
              <a:rPr lang="en-US" dirty="0" err="1">
                <a:solidFill>
                  <a:schemeClr val="tx1">
                    <a:lumMod val="75000"/>
                    <a:lumOff val="25000"/>
                  </a:schemeClr>
                </a:solidFill>
              </a:rPr>
              <a:t>reconocimiento</a:t>
            </a:r>
            <a:r>
              <a:rPr lang="en-US" dirty="0">
                <a:solidFill>
                  <a:schemeClr val="tx1">
                    <a:lumMod val="75000"/>
                    <a:lumOff val="25000"/>
                  </a:schemeClr>
                </a:solidFill>
              </a:rPr>
              <a:t> de ese </a:t>
            </a:r>
            <a:r>
              <a:rPr lang="en-US" dirty="0" err="1">
                <a:solidFill>
                  <a:schemeClr val="tx1">
                    <a:lumMod val="75000"/>
                    <a:lumOff val="25000"/>
                  </a:schemeClr>
                </a:solidFill>
              </a:rPr>
              <a:t>dominio</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a:t>
            </a:r>
            <a:r>
              <a:rPr lang="en-US" dirty="0" err="1">
                <a:solidFill>
                  <a:schemeClr val="tx1">
                    <a:lumMod val="75000"/>
                    <a:lumOff val="25000"/>
                  </a:schemeClr>
                </a:solidFill>
              </a:rPr>
              <a:t>el</a:t>
            </a:r>
            <a:r>
              <a:rPr lang="en-US" dirty="0">
                <a:solidFill>
                  <a:schemeClr val="tx1">
                    <a:lumMod val="75000"/>
                    <a:lumOff val="25000"/>
                  </a:schemeClr>
                </a:solidFill>
              </a:rPr>
              <a:t> </a:t>
            </a:r>
            <a:r>
              <a:rPr lang="en-US" dirty="0" err="1">
                <a:solidFill>
                  <a:schemeClr val="tx1">
                    <a:lumMod val="75000"/>
                    <a:lumOff val="25000"/>
                  </a:schemeClr>
                </a:solidFill>
              </a:rPr>
              <a:t>logro</a:t>
            </a:r>
            <a:r>
              <a:rPr lang="en-US" dirty="0">
                <a:solidFill>
                  <a:schemeClr val="tx1">
                    <a:lumMod val="75000"/>
                    <a:lumOff val="25000"/>
                  </a:schemeClr>
                </a:solidFill>
              </a:rPr>
              <a:t> de </a:t>
            </a:r>
            <a:r>
              <a:rPr lang="en-US" dirty="0" err="1">
                <a:solidFill>
                  <a:schemeClr val="tx1">
                    <a:lumMod val="75000"/>
                    <a:lumOff val="25000"/>
                  </a:schemeClr>
                </a:solidFill>
              </a:rPr>
              <a:t>cada</a:t>
            </a:r>
            <a:r>
              <a:rPr lang="en-US" dirty="0">
                <a:solidFill>
                  <a:schemeClr val="tx1">
                    <a:lumMod val="75000"/>
                    <a:lumOff val="25000"/>
                  </a:schemeClr>
                </a:solidFill>
              </a:rPr>
              <a:t> </a:t>
            </a:r>
            <a:r>
              <a:rPr lang="en-US" dirty="0" err="1">
                <a:solidFill>
                  <a:schemeClr val="tx1">
                    <a:lumMod val="75000"/>
                    <a:lumOff val="25000"/>
                  </a:schemeClr>
                </a:solidFill>
              </a:rPr>
              <a:t>alumno</a:t>
            </a:r>
            <a:r>
              <a:rPr lang="en-US" dirty="0">
                <a:solidFill>
                  <a:schemeClr val="tx1">
                    <a:lumMod val="75000"/>
                    <a:lumOff val="25000"/>
                  </a:schemeClr>
                </a:solidFill>
              </a:rPr>
              <a:t>.</a:t>
            </a:r>
          </a:p>
          <a:p>
            <a:pPr defTabSz="342900">
              <a:spcBef>
                <a:spcPts val="600"/>
              </a:spcBef>
              <a:spcAft>
                <a:spcPts val="600"/>
              </a:spcAft>
              <a:buClr>
                <a:srgbClr val="D6D64D"/>
              </a:buClr>
              <a:buFont typeface="Wingdings 3" charset="2"/>
              <a:buChar char=""/>
            </a:pPr>
            <a:r>
              <a:rPr lang="en-US" dirty="0">
                <a:solidFill>
                  <a:schemeClr val="tx1">
                    <a:lumMod val="75000"/>
                    <a:lumOff val="25000"/>
                  </a:schemeClr>
                </a:solidFill>
              </a:rPr>
              <a:t>No </a:t>
            </a:r>
            <a:r>
              <a:rPr lang="en-US" dirty="0" err="1">
                <a:solidFill>
                  <a:schemeClr val="tx1">
                    <a:lumMod val="75000"/>
                    <a:lumOff val="25000"/>
                  </a:schemeClr>
                </a:solidFill>
              </a:rPr>
              <a:t>hemos</a:t>
            </a:r>
            <a:r>
              <a:rPr lang="en-US" dirty="0">
                <a:solidFill>
                  <a:schemeClr val="tx1">
                    <a:lumMod val="75000"/>
                    <a:lumOff val="25000"/>
                  </a:schemeClr>
                </a:solidFill>
              </a:rPr>
              <a:t> </a:t>
            </a:r>
            <a:r>
              <a:rPr lang="en-US" dirty="0" err="1">
                <a:solidFill>
                  <a:schemeClr val="tx1">
                    <a:lumMod val="75000"/>
                    <a:lumOff val="25000"/>
                  </a:schemeClr>
                </a:solidFill>
              </a:rPr>
              <a:t>encontrado</a:t>
            </a:r>
            <a:r>
              <a:rPr lang="en-US" dirty="0">
                <a:solidFill>
                  <a:schemeClr val="tx1">
                    <a:lumMod val="75000"/>
                    <a:lumOff val="25000"/>
                  </a:schemeClr>
                </a:solidFill>
              </a:rPr>
              <a:t> </a:t>
            </a:r>
            <a:r>
              <a:rPr lang="en-US" dirty="0" err="1">
                <a:solidFill>
                  <a:schemeClr val="tx1">
                    <a:lumMod val="75000"/>
                    <a:lumOff val="25000"/>
                  </a:schemeClr>
                </a:solidFill>
              </a:rPr>
              <a:t>ningún</a:t>
            </a:r>
            <a:r>
              <a:rPr lang="en-US" dirty="0">
                <a:solidFill>
                  <a:schemeClr val="tx1">
                    <a:lumMod val="75000"/>
                    <a:lumOff val="25000"/>
                  </a:schemeClr>
                </a:solidFill>
              </a:rPr>
              <a:t> </a:t>
            </a:r>
            <a:r>
              <a:rPr lang="en-US" dirty="0" err="1">
                <a:solidFill>
                  <a:schemeClr val="tx1">
                    <a:lumMod val="75000"/>
                    <a:lumOff val="25000"/>
                  </a:schemeClr>
                </a:solidFill>
              </a:rPr>
              <a:t>caso</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que </a:t>
            </a:r>
            <a:r>
              <a:rPr lang="en-US" dirty="0" err="1">
                <a:solidFill>
                  <a:schemeClr val="tx1">
                    <a:lumMod val="75000"/>
                    <a:lumOff val="25000"/>
                  </a:schemeClr>
                </a:solidFill>
              </a:rPr>
              <a:t>esto</a:t>
            </a:r>
            <a:r>
              <a:rPr lang="en-US" dirty="0">
                <a:solidFill>
                  <a:schemeClr val="tx1">
                    <a:lumMod val="75000"/>
                    <a:lumOff val="25000"/>
                  </a:schemeClr>
                </a:solidFill>
              </a:rPr>
              <a:t> se </a:t>
            </a:r>
            <a:r>
              <a:rPr lang="en-US" dirty="0" err="1">
                <a:solidFill>
                  <a:schemeClr val="tx1">
                    <a:lumMod val="75000"/>
                    <a:lumOff val="25000"/>
                  </a:schemeClr>
                </a:solidFill>
              </a:rPr>
              <a:t>plantee</a:t>
            </a:r>
            <a:r>
              <a:rPr lang="en-US" dirty="0">
                <a:solidFill>
                  <a:schemeClr val="tx1">
                    <a:lumMod val="75000"/>
                    <a:lumOff val="25000"/>
                  </a:schemeClr>
                </a:solidFill>
              </a:rPr>
              <a:t> de forma similar a </a:t>
            </a:r>
            <a:r>
              <a:rPr lang="en-US" dirty="0" err="1">
                <a:solidFill>
                  <a:schemeClr val="tx1">
                    <a:lumMod val="75000"/>
                    <a:lumOff val="25000"/>
                  </a:schemeClr>
                </a:solidFill>
              </a:rPr>
              <a:t>como</a:t>
            </a:r>
            <a:r>
              <a:rPr lang="en-US" dirty="0">
                <a:solidFill>
                  <a:schemeClr val="tx1">
                    <a:lumMod val="75000"/>
                    <a:lumOff val="25000"/>
                  </a:schemeClr>
                </a:solidFill>
              </a:rPr>
              <a:t> se </a:t>
            </a:r>
            <a:r>
              <a:rPr lang="en-US" dirty="0" err="1">
                <a:solidFill>
                  <a:schemeClr val="tx1">
                    <a:lumMod val="75000"/>
                    <a:lumOff val="25000"/>
                  </a:schemeClr>
                </a:solidFill>
              </a:rPr>
              <a:t>hace</a:t>
            </a:r>
            <a:r>
              <a:rPr lang="en-US" dirty="0">
                <a:solidFill>
                  <a:schemeClr val="tx1">
                    <a:lumMod val="75000"/>
                    <a:lumOff val="25000"/>
                  </a:schemeClr>
                </a:solidFill>
              </a:rPr>
              <a:t> con </a:t>
            </a:r>
            <a:r>
              <a:rPr lang="en-US" dirty="0" err="1">
                <a:solidFill>
                  <a:schemeClr val="tx1">
                    <a:lumMod val="75000"/>
                    <a:lumOff val="25000"/>
                  </a:schemeClr>
                </a:solidFill>
              </a:rPr>
              <a:t>el</a:t>
            </a:r>
            <a:r>
              <a:rPr lang="en-US" dirty="0">
                <a:solidFill>
                  <a:schemeClr val="tx1">
                    <a:lumMod val="75000"/>
                    <a:lumOff val="25000"/>
                  </a:schemeClr>
                </a:solidFill>
              </a:rPr>
              <a:t> </a:t>
            </a:r>
            <a:r>
              <a:rPr lang="en-US" dirty="0" err="1">
                <a:solidFill>
                  <a:schemeClr val="tx1">
                    <a:lumMod val="75000"/>
                    <a:lumOff val="25000"/>
                  </a:schemeClr>
                </a:solidFill>
              </a:rPr>
              <a:t>Pensamiento</a:t>
            </a:r>
            <a:r>
              <a:rPr lang="en-US" dirty="0">
                <a:solidFill>
                  <a:schemeClr val="tx1">
                    <a:lumMod val="75000"/>
                    <a:lumOff val="25000"/>
                  </a:schemeClr>
                </a:solidFill>
              </a:rPr>
              <a:t> </a:t>
            </a:r>
            <a:r>
              <a:rPr lang="en-US" dirty="0" err="1">
                <a:solidFill>
                  <a:schemeClr val="tx1">
                    <a:lumMod val="75000"/>
                    <a:lumOff val="25000"/>
                  </a:schemeClr>
                </a:solidFill>
              </a:rPr>
              <a:t>Computacional</a:t>
            </a:r>
            <a:r>
              <a:rPr lang="en-US" dirty="0">
                <a:solidFill>
                  <a:schemeClr val="tx1">
                    <a:lumMod val="75000"/>
                    <a:lumOff val="25000"/>
                  </a:schemeClr>
                </a:solidFill>
              </a:rPr>
              <a:t>, con las </a:t>
            </a:r>
            <a:r>
              <a:rPr lang="en-US" dirty="0" err="1">
                <a:solidFill>
                  <a:schemeClr val="tx1">
                    <a:lumMod val="75000"/>
                    <a:lumOff val="25000"/>
                  </a:schemeClr>
                </a:solidFill>
              </a:rPr>
              <a:t>mismas</a:t>
            </a:r>
            <a:r>
              <a:rPr lang="en-US" dirty="0">
                <a:solidFill>
                  <a:schemeClr val="tx1">
                    <a:lumMod val="75000"/>
                    <a:lumOff val="25000"/>
                  </a:schemeClr>
                </a:solidFill>
              </a:rPr>
              <a:t> </a:t>
            </a:r>
            <a:r>
              <a:rPr lang="en-US" dirty="0" err="1">
                <a:solidFill>
                  <a:schemeClr val="tx1">
                    <a:lumMod val="75000"/>
                    <a:lumOff val="25000"/>
                  </a:schemeClr>
                </a:solidFill>
              </a:rPr>
              <a:t>características</a:t>
            </a:r>
            <a:r>
              <a:rPr lang="en-US" dirty="0">
                <a:solidFill>
                  <a:schemeClr val="tx1">
                    <a:lumMod val="75000"/>
                    <a:lumOff val="25000"/>
                  </a:schemeClr>
                </a:solidFill>
              </a:rPr>
              <a:t>, </a:t>
            </a:r>
            <a:r>
              <a:rPr lang="en-US" dirty="0" err="1">
                <a:solidFill>
                  <a:schemeClr val="tx1">
                    <a:lumMod val="75000"/>
                    <a:lumOff val="25000"/>
                  </a:schemeClr>
                </a:solidFill>
              </a:rPr>
              <a:t>en</a:t>
            </a:r>
            <a:r>
              <a:rPr lang="en-US" dirty="0">
                <a:solidFill>
                  <a:schemeClr val="tx1">
                    <a:lumMod val="75000"/>
                    <a:lumOff val="25000"/>
                  </a:schemeClr>
                </a:solidFill>
              </a:rPr>
              <a:t> </a:t>
            </a:r>
            <a:r>
              <a:rPr lang="en-US" dirty="0" err="1">
                <a:solidFill>
                  <a:schemeClr val="tx1">
                    <a:lumMod val="75000"/>
                    <a:lumOff val="25000"/>
                  </a:schemeClr>
                </a:solidFill>
              </a:rPr>
              <a:t>ningún</a:t>
            </a:r>
            <a:r>
              <a:rPr lang="en-US" dirty="0">
                <a:solidFill>
                  <a:schemeClr val="tx1">
                    <a:lumMod val="75000"/>
                    <a:lumOff val="25000"/>
                  </a:schemeClr>
                </a:solidFill>
              </a:rPr>
              <a:t> sitio. Lo </a:t>
            </a:r>
            <a:r>
              <a:rPr lang="en-US" dirty="0" err="1">
                <a:solidFill>
                  <a:schemeClr val="tx1">
                    <a:lumMod val="75000"/>
                    <a:lumOff val="25000"/>
                  </a:schemeClr>
                </a:solidFill>
              </a:rPr>
              <a:t>cual</a:t>
            </a:r>
            <a:r>
              <a:rPr lang="en-US" dirty="0">
                <a:solidFill>
                  <a:schemeClr val="tx1">
                    <a:lumMod val="75000"/>
                    <a:lumOff val="25000"/>
                  </a:schemeClr>
                </a:solidFill>
              </a:rPr>
              <a:t> no le </a:t>
            </a:r>
            <a:r>
              <a:rPr lang="en-US" dirty="0" err="1">
                <a:solidFill>
                  <a:schemeClr val="tx1">
                    <a:lumMod val="75000"/>
                    <a:lumOff val="25000"/>
                  </a:schemeClr>
                </a:solidFill>
              </a:rPr>
              <a:t>resta</a:t>
            </a:r>
            <a:r>
              <a:rPr lang="en-US" dirty="0">
                <a:solidFill>
                  <a:schemeClr val="tx1">
                    <a:lumMod val="75000"/>
                    <a:lumOff val="25000"/>
                  </a:schemeClr>
                </a:solidFill>
              </a:rPr>
              <a:t> </a:t>
            </a:r>
            <a:r>
              <a:rPr lang="en-US" dirty="0" err="1">
                <a:solidFill>
                  <a:schemeClr val="tx1">
                    <a:lumMod val="75000"/>
                    <a:lumOff val="25000"/>
                  </a:schemeClr>
                </a:solidFill>
              </a:rPr>
              <a:t>importancia</a:t>
            </a:r>
            <a:r>
              <a:rPr lang="en-US" dirty="0">
                <a:solidFill>
                  <a:schemeClr val="tx1">
                    <a:lumMod val="75000"/>
                    <a:lumOff val="25000"/>
                  </a:schemeClr>
                </a:solidFill>
              </a:rPr>
              <a:t>, </a:t>
            </a:r>
            <a:r>
              <a:rPr lang="en-US" dirty="0" err="1">
                <a:solidFill>
                  <a:schemeClr val="tx1">
                    <a:lumMod val="75000"/>
                    <a:lumOff val="25000"/>
                  </a:schemeClr>
                </a:solidFill>
              </a:rPr>
              <a:t>sino</a:t>
            </a:r>
            <a:r>
              <a:rPr lang="en-US" dirty="0">
                <a:solidFill>
                  <a:schemeClr val="tx1">
                    <a:lumMod val="75000"/>
                    <a:lumOff val="25000"/>
                  </a:schemeClr>
                </a:solidFill>
              </a:rPr>
              <a:t> que </a:t>
            </a:r>
            <a:r>
              <a:rPr lang="en-US" dirty="0" err="1">
                <a:solidFill>
                  <a:schemeClr val="tx1">
                    <a:lumMod val="75000"/>
                    <a:lumOff val="25000"/>
                  </a:schemeClr>
                </a:solidFill>
              </a:rPr>
              <a:t>revela</a:t>
            </a:r>
            <a:r>
              <a:rPr lang="en-US" dirty="0">
                <a:solidFill>
                  <a:schemeClr val="tx1">
                    <a:lumMod val="75000"/>
                    <a:lumOff val="25000"/>
                  </a:schemeClr>
                </a:solidFill>
              </a:rPr>
              <a:t> que es un </a:t>
            </a:r>
            <a:r>
              <a:rPr lang="en-US" dirty="0" err="1">
                <a:solidFill>
                  <a:schemeClr val="tx1">
                    <a:lumMod val="75000"/>
                    <a:lumOff val="25000"/>
                  </a:schemeClr>
                </a:solidFill>
              </a:rPr>
              <a:t>planteamiento</a:t>
            </a:r>
            <a:r>
              <a:rPr lang="en-US" dirty="0">
                <a:solidFill>
                  <a:schemeClr val="tx1">
                    <a:lumMod val="75000"/>
                    <a:lumOff val="25000"/>
                  </a:schemeClr>
                </a:solidFill>
              </a:rPr>
              <a:t> </a:t>
            </a:r>
            <a:r>
              <a:rPr lang="en-US" dirty="0" err="1">
                <a:solidFill>
                  <a:schemeClr val="tx1">
                    <a:lumMod val="75000"/>
                    <a:lumOff val="25000"/>
                  </a:schemeClr>
                </a:solidFill>
              </a:rPr>
              <a:t>muy</a:t>
            </a:r>
            <a:r>
              <a:rPr lang="en-US" dirty="0">
                <a:solidFill>
                  <a:schemeClr val="tx1">
                    <a:lumMod val="75000"/>
                    <a:lumOff val="25000"/>
                  </a:schemeClr>
                </a:solidFill>
              </a:rPr>
              <a:t> </a:t>
            </a:r>
            <a:r>
              <a:rPr lang="en-US" dirty="0" err="1">
                <a:solidFill>
                  <a:schemeClr val="tx1">
                    <a:lumMod val="75000"/>
                    <a:lumOff val="25000"/>
                  </a:schemeClr>
                </a:solidFill>
              </a:rPr>
              <a:t>temprano</a:t>
            </a:r>
            <a:r>
              <a:rPr lang="en-US" dirty="0">
                <a:solidFill>
                  <a:schemeClr val="tx1">
                    <a:lumMod val="75000"/>
                    <a:lumOff val="25000"/>
                  </a:schemeClr>
                </a:solidFill>
              </a:rPr>
              <a:t>. </a:t>
            </a:r>
          </a:p>
          <a:p>
            <a:pPr defTabSz="342900">
              <a:spcBef>
                <a:spcPts val="600"/>
              </a:spcBef>
              <a:spcAft>
                <a:spcPts val="600"/>
              </a:spcAft>
              <a:buClr>
                <a:schemeClr val="accent1"/>
              </a:buClr>
            </a:pPr>
            <a:endParaRPr lang="en-US" dirty="0">
              <a:solidFill>
                <a:schemeClr val="tx1">
                  <a:lumMod val="75000"/>
                  <a:lumOff val="25000"/>
                </a:schemeClr>
              </a:solidFill>
            </a:endParaRPr>
          </a:p>
          <a:p>
            <a:pPr defTabSz="342900">
              <a:spcBef>
                <a:spcPts val="600"/>
              </a:spcBef>
              <a:spcAft>
                <a:spcPts val="600"/>
              </a:spcAft>
              <a:buClr>
                <a:schemeClr val="accent1"/>
              </a:buClr>
            </a:pPr>
            <a:r>
              <a:rPr lang="en-US" b="1" dirty="0">
                <a:solidFill>
                  <a:schemeClr val="tx1">
                    <a:lumMod val="75000"/>
                    <a:lumOff val="25000"/>
                  </a:schemeClr>
                </a:solidFill>
              </a:rPr>
              <a:t>El </a:t>
            </a:r>
            <a:r>
              <a:rPr lang="en-US" b="1" dirty="0" err="1">
                <a:solidFill>
                  <a:schemeClr val="tx1">
                    <a:lumMod val="75000"/>
                    <a:lumOff val="25000"/>
                  </a:schemeClr>
                </a:solidFill>
              </a:rPr>
              <a:t>fundamento</a:t>
            </a:r>
            <a:r>
              <a:rPr lang="en-US" b="1" dirty="0">
                <a:solidFill>
                  <a:schemeClr val="tx1">
                    <a:lumMod val="75000"/>
                    <a:lumOff val="25000"/>
                  </a:schemeClr>
                </a:solidFill>
              </a:rPr>
              <a:t> de </a:t>
            </a:r>
            <a:r>
              <a:rPr lang="en-US" b="1" dirty="0" err="1">
                <a:solidFill>
                  <a:schemeClr val="tx1">
                    <a:lumMod val="75000"/>
                    <a:lumOff val="25000"/>
                  </a:schemeClr>
                </a:solidFill>
              </a:rPr>
              <a:t>esta</a:t>
            </a:r>
            <a:r>
              <a:rPr lang="en-US" b="1" dirty="0">
                <a:solidFill>
                  <a:schemeClr val="tx1">
                    <a:lumMod val="75000"/>
                    <a:lumOff val="25000"/>
                  </a:schemeClr>
                </a:solidFill>
              </a:rPr>
              <a:t> </a:t>
            </a:r>
            <a:r>
              <a:rPr lang="en-US" b="1" dirty="0" err="1">
                <a:solidFill>
                  <a:schemeClr val="tx1">
                    <a:lumMod val="75000"/>
                    <a:lumOff val="25000"/>
                  </a:schemeClr>
                </a:solidFill>
              </a:rPr>
              <a:t>práctica</a:t>
            </a:r>
            <a:r>
              <a:rPr lang="en-US" b="1" dirty="0">
                <a:solidFill>
                  <a:schemeClr val="tx1">
                    <a:lumMod val="75000"/>
                    <a:lumOff val="25000"/>
                  </a:schemeClr>
                </a:solidFill>
              </a:rPr>
              <a:t> </a:t>
            </a:r>
            <a:r>
              <a:rPr lang="en-US" b="1" dirty="0" err="1">
                <a:solidFill>
                  <a:schemeClr val="tx1">
                    <a:lumMod val="75000"/>
                    <a:lumOff val="25000"/>
                  </a:schemeClr>
                </a:solidFill>
              </a:rPr>
              <a:t>educativa</a:t>
            </a:r>
            <a:r>
              <a:rPr lang="en-US" b="1" dirty="0">
                <a:solidFill>
                  <a:schemeClr val="tx1">
                    <a:lumMod val="75000"/>
                    <a:lumOff val="25000"/>
                  </a:schemeClr>
                </a:solidFill>
              </a:rPr>
              <a:t> es similar al de </a:t>
            </a:r>
            <a:r>
              <a:rPr lang="en-US" b="1" i="1" dirty="0">
                <a:solidFill>
                  <a:schemeClr val="tx1">
                    <a:lumMod val="75000"/>
                    <a:lumOff val="25000"/>
                  </a:schemeClr>
                </a:solidFill>
              </a:rPr>
              <a:t>unplugged</a:t>
            </a:r>
            <a:r>
              <a:rPr lang="en-US" b="1" dirty="0">
                <a:solidFill>
                  <a:schemeClr val="tx1">
                    <a:lumMod val="75000"/>
                    <a:lumOff val="25000"/>
                  </a:schemeClr>
                </a:solidFill>
              </a:rPr>
              <a:t>: El principio de </a:t>
            </a:r>
            <a:r>
              <a:rPr lang="en-US" b="1" dirty="0" err="1">
                <a:solidFill>
                  <a:schemeClr val="tx1">
                    <a:lumMod val="75000"/>
                    <a:lumOff val="25000"/>
                  </a:schemeClr>
                </a:solidFill>
              </a:rPr>
              <a:t>activación</a:t>
            </a:r>
            <a:r>
              <a:rPr lang="en-US" b="1" dirty="0">
                <a:solidFill>
                  <a:schemeClr val="tx1">
                    <a:lumMod val="75000"/>
                    <a:lumOff val="25000"/>
                  </a:schemeClr>
                </a:solidFill>
              </a:rPr>
              <a:t>.</a:t>
            </a:r>
          </a:p>
        </p:txBody>
      </p:sp>
      <p:cxnSp>
        <p:nvCxnSpPr>
          <p:cNvPr id="8" name="Google Shape;314;p65"/>
          <p:cNvCxnSpPr/>
          <p:nvPr/>
        </p:nvCxnSpPr>
        <p:spPr>
          <a:xfrm>
            <a:off x="737850" y="1689402"/>
            <a:ext cx="676200" cy="0"/>
          </a:xfrm>
          <a:prstGeom prst="straightConnector1">
            <a:avLst/>
          </a:prstGeom>
          <a:noFill/>
          <a:ln w="76200" cap="flat" cmpd="sng">
            <a:solidFill>
              <a:srgbClr val="93C01F"/>
            </a:solidFill>
            <a:prstDash val="solid"/>
            <a:round/>
            <a:headEnd type="none" w="med" len="med"/>
            <a:tailEnd type="none" w="med" len="med"/>
          </a:ln>
        </p:spPr>
      </p:cxnSp>
      <p:sp>
        <p:nvSpPr>
          <p:cNvPr id="10" name="Título 1">
            <a:extLst>
              <a:ext uri="{FF2B5EF4-FFF2-40B4-BE49-F238E27FC236}">
                <a16:creationId xmlns:a16="http://schemas.microsoft.com/office/drawing/2014/main" id="{F34D5186-7BF3-442C-8798-35192C3864EB}"/>
              </a:ext>
            </a:extLst>
          </p:cNvPr>
          <p:cNvSpPr>
            <a:spLocks noGrp="1"/>
          </p:cNvSpPr>
          <p:nvPr>
            <p:ph type="title"/>
          </p:nvPr>
        </p:nvSpPr>
        <p:spPr>
          <a:xfrm>
            <a:off x="649217" y="805752"/>
            <a:ext cx="3571875" cy="771525"/>
          </a:xfrm>
        </p:spPr>
        <p:txBody>
          <a:bodyPr spcFirstLastPara="1" vert="horz" wrap="square" lIns="68580" tIns="34290" rIns="68580" bIns="34290" rtlCol="0" anchor="t" anchorCtr="0">
            <a:noAutofit/>
          </a:bodyPr>
          <a:lstStyle/>
          <a:p>
            <a:pPr>
              <a:lnSpc>
                <a:spcPct val="100000"/>
              </a:lnSpc>
            </a:pPr>
            <a:r>
              <a:rPr lang="en-US" sz="2200" dirty="0" err="1">
                <a:solidFill>
                  <a:schemeClr val="tx1">
                    <a:lumMod val="75000"/>
                    <a:lumOff val="25000"/>
                  </a:schemeClr>
                </a:solidFill>
              </a:rPr>
              <a:t>Conclusiones</a:t>
            </a:r>
            <a:r>
              <a:rPr lang="en-US" sz="2200" dirty="0">
                <a:solidFill>
                  <a:schemeClr val="tx1">
                    <a:lumMod val="75000"/>
                    <a:lumOff val="25000"/>
                  </a:schemeClr>
                </a:solidFill>
              </a:rPr>
              <a:t> para la </a:t>
            </a:r>
            <a:r>
              <a:rPr lang="en-US" sz="2200" dirty="0" err="1">
                <a:solidFill>
                  <a:schemeClr val="tx1">
                    <a:lumMod val="75000"/>
                    <a:lumOff val="25000"/>
                  </a:schemeClr>
                </a:solidFill>
              </a:rPr>
              <a:t>práctica</a:t>
            </a:r>
            <a:r>
              <a:rPr lang="en-US" sz="2200" dirty="0">
                <a:solidFill>
                  <a:schemeClr val="tx1">
                    <a:lumMod val="75000"/>
                    <a:lumOff val="25000"/>
                  </a:schemeClr>
                </a:solidFill>
              </a:rPr>
              <a:t> (II)</a:t>
            </a:r>
          </a:p>
        </p:txBody>
      </p:sp>
    </p:spTree>
    <p:extLst>
      <p:ext uri="{BB962C8B-B14F-4D97-AF65-F5344CB8AC3E}">
        <p14:creationId xmlns:p14="http://schemas.microsoft.com/office/powerpoint/2010/main" val="13613896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D4174FC6-45D8-47B6-ADB5-88777F3EDC52}"/>
              </a:ext>
            </a:extLst>
          </p:cNvPr>
          <p:cNvPicPr>
            <a:picLocks noChangeAspect="1"/>
          </p:cNvPicPr>
          <p:nvPr/>
        </p:nvPicPr>
        <p:blipFill>
          <a:blip r:embed="rId3"/>
          <a:stretch>
            <a:fillRect/>
          </a:stretch>
        </p:blipFill>
        <p:spPr>
          <a:xfrm>
            <a:off x="-100132" y="2505007"/>
            <a:ext cx="5057979" cy="2794493"/>
          </a:xfrm>
          <a:prstGeom prst="rect">
            <a:avLst/>
          </a:prstGeom>
        </p:spPr>
      </p:pic>
      <p:sp>
        <p:nvSpPr>
          <p:cNvPr id="2" name="Título 1">
            <a:extLst>
              <a:ext uri="{FF2B5EF4-FFF2-40B4-BE49-F238E27FC236}">
                <a16:creationId xmlns:a16="http://schemas.microsoft.com/office/drawing/2014/main" id="{9DAEB0C9-8771-4D99-BE24-F7E1FCC84863}"/>
              </a:ext>
            </a:extLst>
          </p:cNvPr>
          <p:cNvSpPr>
            <a:spLocks noGrp="1"/>
          </p:cNvSpPr>
          <p:nvPr>
            <p:ph type="title"/>
          </p:nvPr>
        </p:nvSpPr>
        <p:spPr>
          <a:xfrm>
            <a:off x="434566" y="539299"/>
            <a:ext cx="3906023" cy="2149447"/>
          </a:xfrm>
        </p:spPr>
        <p:txBody>
          <a:bodyPr spcFirstLastPara="1" vert="horz" wrap="square" lIns="68580" tIns="34290" rIns="68580" bIns="34290" rtlCol="0" anchor="ctr" anchorCtr="0">
            <a:normAutofit/>
          </a:bodyPr>
          <a:lstStyle/>
          <a:p>
            <a:r>
              <a:rPr lang="en-US" sz="2200" dirty="0" err="1">
                <a:solidFill>
                  <a:schemeClr val="tx1">
                    <a:lumMod val="75000"/>
                    <a:lumOff val="25000"/>
                  </a:schemeClr>
                </a:solidFill>
              </a:rPr>
              <a:t>Pensamiento</a:t>
            </a:r>
            <a:r>
              <a:rPr lang="en-US" sz="2200" dirty="0">
                <a:solidFill>
                  <a:schemeClr val="tx1">
                    <a:lumMod val="75000"/>
                    <a:lumOff val="25000"/>
                  </a:schemeClr>
                </a:solidFill>
              </a:rPr>
              <a:t> </a:t>
            </a:r>
            <a:r>
              <a:rPr lang="en-US" sz="2200" dirty="0" err="1">
                <a:solidFill>
                  <a:schemeClr val="tx1">
                    <a:lumMod val="75000"/>
                    <a:lumOff val="25000"/>
                  </a:schemeClr>
                </a:solidFill>
              </a:rPr>
              <a:t>bayesiano</a:t>
            </a:r>
            <a:r>
              <a:rPr lang="en-US" sz="2200" dirty="0">
                <a:solidFill>
                  <a:schemeClr val="tx1">
                    <a:lumMod val="75000"/>
                    <a:lumOff val="25000"/>
                  </a:schemeClr>
                </a:solidFill>
              </a:rPr>
              <a:t>: Una </a:t>
            </a:r>
            <a:r>
              <a:rPr lang="en-US" sz="2200" dirty="0" err="1">
                <a:solidFill>
                  <a:schemeClr val="tx1">
                    <a:lumMod val="75000"/>
                    <a:lumOff val="25000"/>
                  </a:schemeClr>
                </a:solidFill>
              </a:rPr>
              <a:t>componente</a:t>
            </a:r>
            <a:r>
              <a:rPr lang="en-US" sz="2200" dirty="0">
                <a:solidFill>
                  <a:schemeClr val="tx1">
                    <a:lumMod val="75000"/>
                    <a:lumOff val="25000"/>
                  </a:schemeClr>
                </a:solidFill>
              </a:rPr>
              <a:t> de </a:t>
            </a:r>
            <a:r>
              <a:rPr lang="en-US" sz="2200" dirty="0" err="1">
                <a:solidFill>
                  <a:schemeClr val="tx1">
                    <a:lumMod val="75000"/>
                    <a:lumOff val="25000"/>
                  </a:schemeClr>
                </a:solidFill>
              </a:rPr>
              <a:t>pensamiento</a:t>
            </a:r>
            <a:r>
              <a:rPr lang="en-US" sz="2200" dirty="0">
                <a:solidFill>
                  <a:schemeClr val="tx1">
                    <a:lumMod val="75000"/>
                    <a:lumOff val="25000"/>
                  </a:schemeClr>
                </a:solidFill>
              </a:rPr>
              <a:t> </a:t>
            </a:r>
            <a:r>
              <a:rPr lang="en-US" sz="2200" dirty="0" err="1">
                <a:solidFill>
                  <a:schemeClr val="tx1">
                    <a:lumMod val="75000"/>
                    <a:lumOff val="25000"/>
                  </a:schemeClr>
                </a:solidFill>
              </a:rPr>
              <a:t>computacional</a:t>
            </a:r>
            <a:endParaRPr lang="en-US" sz="2200" dirty="0">
              <a:solidFill>
                <a:schemeClr val="tx1">
                  <a:lumMod val="75000"/>
                  <a:lumOff val="25000"/>
                </a:schemeClr>
              </a:solidFill>
            </a:endParaRPr>
          </a:p>
        </p:txBody>
      </p:sp>
      <p:graphicFrame>
        <p:nvGraphicFramePr>
          <p:cNvPr id="2052" name="CuadroTexto 7">
            <a:extLst>
              <a:ext uri="{FF2B5EF4-FFF2-40B4-BE49-F238E27FC236}">
                <a16:creationId xmlns:a16="http://schemas.microsoft.com/office/drawing/2014/main" id="{0A2AD187-F46B-4537-8DC2-D154B0865C40}"/>
              </a:ext>
            </a:extLst>
          </p:cNvPr>
          <p:cNvGraphicFramePr/>
          <p:nvPr>
            <p:extLst/>
          </p:nvPr>
        </p:nvGraphicFramePr>
        <p:xfrm>
          <a:off x="4664151" y="1360967"/>
          <a:ext cx="3837053" cy="39385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Google Shape;314;p65">
            <a:extLst>
              <a:ext uri="{FF2B5EF4-FFF2-40B4-BE49-F238E27FC236}">
                <a16:creationId xmlns:a16="http://schemas.microsoft.com/office/drawing/2014/main" id="{1EB8EC4F-60F8-4E1D-A7FE-34CC9E72188D}"/>
              </a:ext>
            </a:extLst>
          </p:cNvPr>
          <p:cNvCxnSpPr/>
          <p:nvPr/>
        </p:nvCxnSpPr>
        <p:spPr>
          <a:xfrm>
            <a:off x="517125" y="2432936"/>
            <a:ext cx="676200" cy="0"/>
          </a:xfrm>
          <a:prstGeom prst="straightConnector1">
            <a:avLst/>
          </a:prstGeom>
          <a:noFill/>
          <a:ln w="76200" cap="flat" cmpd="sng">
            <a:solidFill>
              <a:srgbClr val="93C01F"/>
            </a:solidFill>
            <a:prstDash val="solid"/>
            <a:round/>
            <a:headEnd type="none" w="med" len="med"/>
            <a:tailEnd type="none" w="med" len="med"/>
          </a:ln>
        </p:spPr>
      </p:cxnSp>
      <p:sp>
        <p:nvSpPr>
          <p:cNvPr id="6" name="Google Shape;344;p68">
            <a:extLst>
              <a:ext uri="{FF2B5EF4-FFF2-40B4-BE49-F238E27FC236}">
                <a16:creationId xmlns:a16="http://schemas.microsoft.com/office/drawing/2014/main" id="{DF1D18CE-3B4F-4965-8F71-B5E1B991B4BD}"/>
              </a:ext>
            </a:extLst>
          </p:cNvPr>
          <p:cNvSpPr/>
          <p:nvPr/>
        </p:nvSpPr>
        <p:spPr>
          <a:xfrm>
            <a:off x="193563" y="337457"/>
            <a:ext cx="8639201" cy="6335486"/>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Imagen 8">
            <a:extLst>
              <a:ext uri="{FF2B5EF4-FFF2-40B4-BE49-F238E27FC236}">
                <a16:creationId xmlns:a16="http://schemas.microsoft.com/office/drawing/2014/main" id="{4312EA05-85A2-4E65-A6F4-1482D0CC9C37}"/>
              </a:ext>
            </a:extLst>
          </p:cNvPr>
          <p:cNvPicPr>
            <a:picLocks noChangeAspect="1"/>
          </p:cNvPicPr>
          <p:nvPr/>
        </p:nvPicPr>
        <p:blipFill>
          <a:blip r:embed="rId9"/>
          <a:stretch>
            <a:fillRect/>
          </a:stretch>
        </p:blipFill>
        <p:spPr>
          <a:xfrm>
            <a:off x="-100132" y="2688746"/>
            <a:ext cx="9144000" cy="4324649"/>
          </a:xfrm>
          <a:prstGeom prst="rect">
            <a:avLst/>
          </a:prstGeom>
        </p:spPr>
      </p:pic>
      <p:pic>
        <p:nvPicPr>
          <p:cNvPr id="7" name="Imagen 6">
            <a:extLst>
              <a:ext uri="{FF2B5EF4-FFF2-40B4-BE49-F238E27FC236}">
                <a16:creationId xmlns:a16="http://schemas.microsoft.com/office/drawing/2014/main" id="{AD44DB5F-AFD7-42BD-B35A-46BC8C328990}"/>
              </a:ext>
            </a:extLst>
          </p:cNvPr>
          <p:cNvPicPr>
            <a:picLocks noChangeAspect="1"/>
          </p:cNvPicPr>
          <p:nvPr/>
        </p:nvPicPr>
        <p:blipFill>
          <a:blip r:embed="rId10"/>
          <a:stretch>
            <a:fillRect/>
          </a:stretch>
        </p:blipFill>
        <p:spPr>
          <a:xfrm>
            <a:off x="2318258" y="2760816"/>
            <a:ext cx="6831162" cy="3660325"/>
          </a:xfrm>
          <a:prstGeom prst="rect">
            <a:avLst/>
          </a:prstGeom>
        </p:spPr>
      </p:pic>
    </p:spTree>
    <p:extLst>
      <p:ext uri="{BB962C8B-B14F-4D97-AF65-F5344CB8AC3E}">
        <p14:creationId xmlns:p14="http://schemas.microsoft.com/office/powerpoint/2010/main" val="367572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25925" y="1296488"/>
            <a:ext cx="3509596" cy="1497792"/>
          </a:xfrm>
        </p:spPr>
        <p:txBody>
          <a:bodyPr anchor="b">
            <a:normAutofit/>
          </a:bodyPr>
          <a:lstStyle/>
          <a:p>
            <a:r>
              <a:rPr lang="es-ES" sz="2200" dirty="0">
                <a:solidFill>
                  <a:schemeClr val="tx1">
                    <a:lumMod val="75000"/>
                    <a:lumOff val="25000"/>
                  </a:schemeClr>
                </a:solidFill>
              </a:rPr>
              <a:t>¡MUCHAS GRACIAS POR VUESTRA ATENCIÓN!</a:t>
            </a:r>
          </a:p>
        </p:txBody>
      </p:sp>
      <p:sp>
        <p:nvSpPr>
          <p:cNvPr id="3" name="2 Marcador de contenido"/>
          <p:cNvSpPr>
            <a:spLocks noGrp="1"/>
          </p:cNvSpPr>
          <p:nvPr>
            <p:ph idx="1"/>
          </p:nvPr>
        </p:nvSpPr>
        <p:spPr>
          <a:xfrm>
            <a:off x="696855" y="2998010"/>
            <a:ext cx="2710373" cy="2664029"/>
          </a:xfrm>
        </p:spPr>
        <p:txBody>
          <a:bodyPr>
            <a:normAutofit/>
          </a:bodyPr>
          <a:lstStyle/>
          <a:p>
            <a:pPr marL="0" indent="0">
              <a:buNone/>
            </a:pPr>
            <a:r>
              <a:rPr lang="es-ES" b="1" dirty="0">
                <a:solidFill>
                  <a:srgbClr val="262626"/>
                </a:solidFill>
              </a:rPr>
              <a:t>mzapata@um.es                   www.um.es/ead/mzapata</a:t>
            </a:r>
          </a:p>
          <a:p>
            <a:pPr marL="0" indent="0">
              <a:buNone/>
            </a:pPr>
            <a:endParaRPr lang="es-ES" sz="1350" b="1" dirty="0">
              <a:solidFill>
                <a:srgbClr val="262626"/>
              </a:solidFill>
            </a:endParaRPr>
          </a:p>
        </p:txBody>
      </p:sp>
      <p:sp>
        <p:nvSpPr>
          <p:cNvPr id="9" name="CuadroTexto 8">
            <a:extLst>
              <a:ext uri="{FF2B5EF4-FFF2-40B4-BE49-F238E27FC236}">
                <a16:creationId xmlns:a16="http://schemas.microsoft.com/office/drawing/2014/main" id="{7A0C35E1-3D60-43B3-BDC9-6E64B2FC73C8}"/>
              </a:ext>
            </a:extLst>
          </p:cNvPr>
          <p:cNvSpPr txBox="1"/>
          <p:nvPr/>
        </p:nvSpPr>
        <p:spPr>
          <a:xfrm>
            <a:off x="3900836" y="5639300"/>
            <a:ext cx="5243164" cy="277549"/>
          </a:xfrm>
          <a:prstGeom prst="rect">
            <a:avLst/>
          </a:prstGeom>
          <a:solidFill>
            <a:srgbClr val="000000">
              <a:alpha val="50000"/>
            </a:srgbClr>
          </a:solidFill>
          <a:ln>
            <a:noFill/>
          </a:ln>
        </p:spPr>
        <p:txBody>
          <a:bodyPr wrap="square">
            <a:noAutofit/>
          </a:bodyPr>
          <a:lstStyle/>
          <a:p>
            <a:pPr algn="ctr">
              <a:spcAft>
                <a:spcPts val="450"/>
              </a:spcAft>
            </a:pPr>
            <a:r>
              <a:rPr lang="es-ES" sz="975">
                <a:solidFill>
                  <a:srgbClr val="FFFFFF"/>
                </a:solidFill>
              </a:rPr>
              <a:t>https://red.hypotheses.org/2150</a:t>
            </a:r>
          </a:p>
        </p:txBody>
      </p:sp>
      <p:pic>
        <p:nvPicPr>
          <p:cNvPr id="5" name="Imagen 4">
            <a:extLst>
              <a:ext uri="{FF2B5EF4-FFF2-40B4-BE49-F238E27FC236}">
                <a16:creationId xmlns:a16="http://schemas.microsoft.com/office/drawing/2014/main" id="{14C709A8-6B97-4D0C-93CF-CEB79237F09B}"/>
              </a:ext>
            </a:extLst>
          </p:cNvPr>
          <p:cNvPicPr>
            <a:picLocks noChangeAspect="1"/>
          </p:cNvPicPr>
          <p:nvPr/>
        </p:nvPicPr>
        <p:blipFill>
          <a:blip r:embed="rId2"/>
          <a:stretch>
            <a:fillRect/>
          </a:stretch>
        </p:blipFill>
        <p:spPr>
          <a:xfrm>
            <a:off x="3900836" y="1434698"/>
            <a:ext cx="5243164" cy="4195794"/>
          </a:xfrm>
          <a:prstGeom prst="rect">
            <a:avLst/>
          </a:prstGeom>
        </p:spPr>
      </p:pic>
      <p:pic>
        <p:nvPicPr>
          <p:cNvPr id="4098" name="Picture 2" descr="Rehabilitación virtual del Hospital de Marina, actual Universidad  Politécnica de Cartagena">
            <a:extLst>
              <a:ext uri="{FF2B5EF4-FFF2-40B4-BE49-F238E27FC236}">
                <a16:creationId xmlns:a16="http://schemas.microsoft.com/office/drawing/2014/main" id="{D2760060-5B3A-471F-A2C2-87E476A23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59" y="3773383"/>
            <a:ext cx="3071718" cy="1974676"/>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060;p95">
            <a:extLst>
              <a:ext uri="{FF2B5EF4-FFF2-40B4-BE49-F238E27FC236}">
                <a16:creationId xmlns:a16="http://schemas.microsoft.com/office/drawing/2014/main" id="{D90464D8-510E-4994-A1C8-50B9B1F03FBB}"/>
              </a:ext>
            </a:extLst>
          </p:cNvPr>
          <p:cNvSpPr/>
          <p:nvPr/>
        </p:nvSpPr>
        <p:spPr>
          <a:xfrm>
            <a:off x="0" y="5916849"/>
            <a:ext cx="9144000" cy="941151"/>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61;p95">
            <a:extLst>
              <a:ext uri="{FF2B5EF4-FFF2-40B4-BE49-F238E27FC236}">
                <a16:creationId xmlns:a16="http://schemas.microsoft.com/office/drawing/2014/main" id="{DF4BCC8C-3B7A-41E1-8332-1121B603AE71}"/>
              </a:ext>
            </a:extLst>
          </p:cNvPr>
          <p:cNvSpPr/>
          <p:nvPr/>
        </p:nvSpPr>
        <p:spPr>
          <a:xfrm>
            <a:off x="0" y="1"/>
            <a:ext cx="9144000" cy="1434696"/>
          </a:xfrm>
          <a:prstGeom prst="rect">
            <a:avLst/>
          </a:prstGeom>
          <a:solidFill>
            <a:srgbClr val="93C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 name="Google Shape;314;p65">
            <a:extLst>
              <a:ext uri="{FF2B5EF4-FFF2-40B4-BE49-F238E27FC236}">
                <a16:creationId xmlns:a16="http://schemas.microsoft.com/office/drawing/2014/main" id="{82F84018-E974-4326-81CB-C0D0C0D6AAA5}"/>
              </a:ext>
            </a:extLst>
          </p:cNvPr>
          <p:cNvCxnSpPr/>
          <p:nvPr/>
        </p:nvCxnSpPr>
        <p:spPr>
          <a:xfrm>
            <a:off x="414559" y="2794280"/>
            <a:ext cx="676200" cy="0"/>
          </a:xfrm>
          <a:prstGeom prst="straightConnector1">
            <a:avLst/>
          </a:prstGeom>
          <a:noFill/>
          <a:ln w="76200" cap="flat" cmpd="sng">
            <a:solidFill>
              <a:srgbClr val="93C01F"/>
            </a:solidFill>
            <a:prstDash val="solid"/>
            <a:round/>
            <a:headEnd type="none" w="med" len="med"/>
            <a:tailEnd type="none" w="med" len="med"/>
          </a:ln>
        </p:spPr>
      </p:cxnSp>
    </p:spTree>
    <p:extLst>
      <p:ext uri="{BB962C8B-B14F-4D97-AF65-F5344CB8AC3E}">
        <p14:creationId xmlns:p14="http://schemas.microsoft.com/office/powerpoint/2010/main" val="1091232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37A67D-C1EB-4F33-B892-E1B1219CCDBF}"/>
              </a:ext>
            </a:extLst>
          </p:cNvPr>
          <p:cNvSpPr>
            <a:spLocks noGrp="1"/>
          </p:cNvSpPr>
          <p:nvPr>
            <p:ph type="title"/>
          </p:nvPr>
        </p:nvSpPr>
        <p:spPr/>
        <p:txBody>
          <a:bodyPr>
            <a:noAutofit/>
          </a:bodyPr>
          <a:lstStyle/>
          <a:p>
            <a:r>
              <a:rPr lang="es-ES" sz="2700" dirty="0"/>
              <a:t>Hospital de Marina ejemplo de Heurística y de Aprendizaje Divergente</a:t>
            </a:r>
          </a:p>
        </p:txBody>
      </p:sp>
      <p:sp>
        <p:nvSpPr>
          <p:cNvPr id="3" name="Marcador de contenido 2">
            <a:extLst>
              <a:ext uri="{FF2B5EF4-FFF2-40B4-BE49-F238E27FC236}">
                <a16:creationId xmlns:a16="http://schemas.microsoft.com/office/drawing/2014/main" id="{776BC75B-F908-460F-B0AB-5143C0439465}"/>
              </a:ext>
            </a:extLst>
          </p:cNvPr>
          <p:cNvSpPr>
            <a:spLocks noGrp="1"/>
          </p:cNvSpPr>
          <p:nvPr>
            <p:ph idx="1"/>
          </p:nvPr>
        </p:nvSpPr>
        <p:spPr/>
        <p:txBody>
          <a:bodyPr>
            <a:normAutofit fontScale="92500" lnSpcReduction="20000"/>
          </a:bodyPr>
          <a:lstStyle/>
          <a:p>
            <a:r>
              <a:rPr lang="es-ES" dirty="0">
                <a:solidFill>
                  <a:srgbClr val="333333"/>
                </a:solidFill>
                <a:latin typeface="Arial" panose="020B0604020202020204" pitchFamily="34" charset="0"/>
              </a:rPr>
              <a:t>S</a:t>
            </a:r>
            <a:r>
              <a:rPr lang="es-ES" b="0" i="0" dirty="0">
                <a:solidFill>
                  <a:srgbClr val="333333"/>
                </a:solidFill>
                <a:effectLst/>
                <a:latin typeface="Arial" panose="020B0604020202020204" pitchFamily="34" charset="0"/>
              </a:rPr>
              <a:t>e define  Heurística como un saber no científico, pero que se aplica en entornos científicos. Relativo a técnicas basadas en la experiencia para la resolución de problemas, al aprendizaje y al descubrimiento de propiedades o de reglas.</a:t>
            </a:r>
          </a:p>
          <a:p>
            <a:r>
              <a:rPr lang="es-ES" b="0" i="0" dirty="0">
                <a:solidFill>
                  <a:srgbClr val="333333"/>
                </a:solidFill>
                <a:effectLst/>
                <a:latin typeface="Arial" panose="020B0604020202020204" pitchFamily="34" charset="0"/>
              </a:rPr>
              <a:t> Los métodos heurísticos no tienen el valor de la prueba sobre los resultados obtenidos con ellos, tienen más bien el valor dela conjetura o de la “regla de oro”,  ni tienen tampoco la garantía de que la solución que se obtiene es  única ni es la óptima. </a:t>
            </a:r>
          </a:p>
          <a:p>
            <a:r>
              <a:rPr lang="es-ES" b="0" i="0" dirty="0">
                <a:solidFill>
                  <a:srgbClr val="333333"/>
                </a:solidFill>
                <a:effectLst/>
                <a:latin typeface="Arial" panose="020B0604020202020204" pitchFamily="34" charset="0"/>
              </a:rPr>
              <a:t>Este saber se obtiene  frecuentemente mediante la observación, el análisis y el registro, como un conocimiento derivado del estudio de los hábitos de trabajo de los científicos para resolver problemas. </a:t>
            </a:r>
          </a:p>
          <a:p>
            <a:r>
              <a:rPr lang="es-ES" b="0" i="0" dirty="0">
                <a:solidFill>
                  <a:srgbClr val="333333"/>
                </a:solidFill>
                <a:effectLst/>
                <a:latin typeface="Arial" panose="020B0604020202020204" pitchFamily="34" charset="0"/>
              </a:rPr>
              <a:t>Cada uno de los procedimientos que constituyen ese saber es un heurístico.</a:t>
            </a:r>
            <a:endParaRPr lang="es-ES" dirty="0"/>
          </a:p>
        </p:txBody>
      </p:sp>
    </p:spTree>
    <p:extLst>
      <p:ext uri="{BB962C8B-B14F-4D97-AF65-F5344CB8AC3E}">
        <p14:creationId xmlns:p14="http://schemas.microsoft.com/office/powerpoint/2010/main" val="2459531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2"/>
        <p:cNvGrpSpPr/>
        <p:nvPr/>
      </p:nvGrpSpPr>
      <p:grpSpPr>
        <a:xfrm>
          <a:off x="0" y="0"/>
          <a:ext cx="0" cy="0"/>
          <a:chOff x="0" y="0"/>
          <a:chExt cx="0" cy="0"/>
        </a:xfrm>
      </p:grpSpPr>
      <p:sp>
        <p:nvSpPr>
          <p:cNvPr id="733" name="Google Shape;733;p88"/>
          <p:cNvSpPr/>
          <p:nvPr/>
        </p:nvSpPr>
        <p:spPr>
          <a:xfrm>
            <a:off x="406950" y="555000"/>
            <a:ext cx="8330100" cy="5748000"/>
          </a:xfrm>
          <a:prstGeom prst="rect">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88"/>
          <p:cNvSpPr txBox="1">
            <a:spLocks noGrp="1"/>
          </p:cNvSpPr>
          <p:nvPr>
            <p:ph type="ctrTitle"/>
          </p:nvPr>
        </p:nvSpPr>
        <p:spPr>
          <a:xfrm>
            <a:off x="1603625" y="2401725"/>
            <a:ext cx="6205200" cy="1137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s" sz="4800"/>
              <a:t>¡Muchas gracias!</a:t>
            </a:r>
            <a:endParaRPr sz="4800" i="1">
              <a:solidFill>
                <a:srgbClr val="434343"/>
              </a:solidFill>
            </a:endParaRPr>
          </a:p>
        </p:txBody>
      </p:sp>
      <p:sp>
        <p:nvSpPr>
          <p:cNvPr id="735" name="Google Shape;735;p88"/>
          <p:cNvSpPr txBox="1"/>
          <p:nvPr/>
        </p:nvSpPr>
        <p:spPr>
          <a:xfrm>
            <a:off x="1851544" y="3844415"/>
            <a:ext cx="5475600" cy="878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s" sz="2400" b="0" i="0" u="none" strike="noStrike" kern="0" cap="none" spc="0" normalizeH="0" baseline="0" noProof="0">
                <a:ln>
                  <a:noFill/>
                </a:ln>
                <a:solidFill>
                  <a:srgbClr val="434343"/>
                </a:solidFill>
                <a:effectLst/>
                <a:highlight>
                  <a:srgbClr val="FFFFFF"/>
                </a:highlight>
                <a:uLnTx/>
                <a:uFillTx/>
                <a:latin typeface="Arial"/>
                <a:cs typeface="Arial"/>
                <a:sym typeface="Arial"/>
              </a:rPr>
              <a:t>#WEBINARSUNIA </a:t>
            </a:r>
            <a:endParaRPr kumimoji="0" sz="2400" b="0" i="0" u="none" strike="noStrike" kern="0" cap="none" spc="0" normalizeH="0" baseline="0" noProof="0">
              <a:ln>
                <a:noFill/>
              </a:ln>
              <a:solidFill>
                <a:srgbClr val="434343"/>
              </a:solidFill>
              <a:effectLst/>
              <a:highlight>
                <a:srgbClr val="FFFFFF"/>
              </a:highligh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s" sz="2000" b="0" i="0" u="none" strike="noStrike" kern="0" cap="none" spc="0" normalizeH="0" baseline="0" noProof="0">
                <a:ln>
                  <a:noFill/>
                </a:ln>
                <a:solidFill>
                  <a:srgbClr val="434343"/>
                </a:solidFill>
                <a:effectLst/>
                <a:highlight>
                  <a:srgbClr val="FFFFFF"/>
                </a:highlight>
                <a:uLnTx/>
                <a:uFillTx/>
                <a:latin typeface="Arial"/>
                <a:cs typeface="Arial"/>
                <a:sym typeface="Arial"/>
              </a:rPr>
              <a:t>@UNIAINNOVA @UNIAUNIVERSIDAD</a:t>
            </a:r>
            <a:endParaRPr kumimoji="0" sz="2000" b="0" i="0" u="none" strike="noStrike" kern="0" cap="none" spc="0" normalizeH="0" baseline="0" noProof="0">
              <a:ln>
                <a:noFill/>
              </a:ln>
              <a:solidFill>
                <a:srgbClr val="434343"/>
              </a:solidFill>
              <a:effectLst/>
              <a:highlight>
                <a:srgbClr val="FFFFFF"/>
              </a:highlight>
              <a:uLnTx/>
              <a:uFillTx/>
              <a:latin typeface="Arial"/>
              <a:cs typeface="Arial"/>
              <a:sym typeface="Arial"/>
            </a:endParaRPr>
          </a:p>
        </p:txBody>
      </p:sp>
    </p:spTree>
    <p:extLst>
      <p:ext uri="{BB962C8B-B14F-4D97-AF65-F5344CB8AC3E}">
        <p14:creationId xmlns:p14="http://schemas.microsoft.com/office/powerpoint/2010/main" val="1271338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9"/>
          <p:cNvSpPr/>
          <p:nvPr/>
        </p:nvSpPr>
        <p:spPr>
          <a:xfrm>
            <a:off x="406950" y="545800"/>
            <a:ext cx="8330100" cy="5748000"/>
          </a:xfrm>
          <a:prstGeom prst="rect">
            <a:avLst/>
          </a:prstGeom>
          <a:noFill/>
          <a:ln w="38100" cap="flat" cmpd="sng">
            <a:solidFill>
              <a:srgbClr val="93C01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89"/>
          <p:cNvSpPr txBox="1">
            <a:spLocks noGrp="1"/>
          </p:cNvSpPr>
          <p:nvPr>
            <p:ph type="title"/>
          </p:nvPr>
        </p:nvSpPr>
        <p:spPr>
          <a:xfrm>
            <a:off x="2789300" y="794667"/>
            <a:ext cx="3498600" cy="6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t>Créditos</a:t>
            </a:r>
            <a:endParaRPr>
              <a:solidFill>
                <a:srgbClr val="434343"/>
              </a:solidFill>
            </a:endParaRPr>
          </a:p>
        </p:txBody>
      </p:sp>
      <p:cxnSp>
        <p:nvCxnSpPr>
          <p:cNvPr id="742" name="Google Shape;742;p89"/>
          <p:cNvCxnSpPr/>
          <p:nvPr/>
        </p:nvCxnSpPr>
        <p:spPr>
          <a:xfrm>
            <a:off x="4233900" y="1631467"/>
            <a:ext cx="676200" cy="0"/>
          </a:xfrm>
          <a:prstGeom prst="straightConnector1">
            <a:avLst/>
          </a:prstGeom>
          <a:noFill/>
          <a:ln w="76200" cap="flat" cmpd="sng">
            <a:solidFill>
              <a:srgbClr val="93C01F"/>
            </a:solidFill>
            <a:prstDash val="solid"/>
            <a:round/>
            <a:headEnd type="none" w="med" len="med"/>
            <a:tailEnd type="none" w="med" len="med"/>
          </a:ln>
        </p:spPr>
      </p:cxnSp>
      <p:grpSp>
        <p:nvGrpSpPr>
          <p:cNvPr id="743" name="Google Shape;743;p89"/>
          <p:cNvGrpSpPr/>
          <p:nvPr/>
        </p:nvGrpSpPr>
        <p:grpSpPr>
          <a:xfrm>
            <a:off x="1106146" y="3219238"/>
            <a:ext cx="6815050" cy="884100"/>
            <a:chOff x="1106146" y="3524038"/>
            <a:chExt cx="6815050" cy="884100"/>
          </a:xfrm>
        </p:grpSpPr>
        <p:grpSp>
          <p:nvGrpSpPr>
            <p:cNvPr id="744" name="Google Shape;744;p89"/>
            <p:cNvGrpSpPr/>
            <p:nvPr/>
          </p:nvGrpSpPr>
          <p:grpSpPr>
            <a:xfrm>
              <a:off x="5521733" y="3524038"/>
              <a:ext cx="927600" cy="884100"/>
              <a:chOff x="3668942" y="4493813"/>
              <a:chExt cx="927600" cy="884100"/>
            </a:xfrm>
          </p:grpSpPr>
          <p:sp>
            <p:nvSpPr>
              <p:cNvPr id="745" name="Google Shape;745;p89"/>
              <p:cNvSpPr/>
              <p:nvPr/>
            </p:nvSpPr>
            <p:spPr>
              <a:xfrm>
                <a:off x="3668942" y="4493813"/>
                <a:ext cx="927600" cy="884100"/>
              </a:xfrm>
              <a:prstGeom prst="roundRect">
                <a:avLst>
                  <a:gd name="adj" fmla="val 16667"/>
                </a:avLst>
              </a:prstGeom>
              <a:solidFill>
                <a:srgbClr val="D6D64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89"/>
              <p:cNvSpPr txBox="1"/>
              <p:nvPr/>
            </p:nvSpPr>
            <p:spPr>
              <a:xfrm>
                <a:off x="3668942"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 sz="1000" b="0" i="0" u="none" strike="noStrike" kern="0" cap="none" spc="0" normalizeH="0" baseline="0" noProof="0">
                    <a:ln>
                      <a:noFill/>
                    </a:ln>
                    <a:solidFill>
                      <a:srgbClr val="434343"/>
                    </a:solidFill>
                    <a:effectLst/>
                    <a:uLnTx/>
                    <a:uFillTx/>
                    <a:latin typeface="Arial"/>
                    <a:cs typeface="Arial"/>
                    <a:sym typeface="Arial"/>
                  </a:rPr>
                  <a:t>#d6d64d</a:t>
                </a:r>
                <a:endParaRPr kumimoji="0" sz="1000" b="0" i="0" u="none" strike="noStrike" kern="0" cap="none" spc="0" normalizeH="0" baseline="0" noProof="0">
                  <a:ln>
                    <a:noFill/>
                  </a:ln>
                  <a:solidFill>
                    <a:srgbClr val="434343"/>
                  </a:solidFill>
                  <a:effectLst/>
                  <a:uLnTx/>
                  <a:uFillTx/>
                  <a:latin typeface="Arial"/>
                  <a:cs typeface="Arial"/>
                  <a:sym typeface="Arial"/>
                </a:endParaRPr>
              </a:p>
            </p:txBody>
          </p:sp>
        </p:grpSp>
        <p:grpSp>
          <p:nvGrpSpPr>
            <p:cNvPr id="747" name="Google Shape;747;p89"/>
            <p:cNvGrpSpPr/>
            <p:nvPr/>
          </p:nvGrpSpPr>
          <p:grpSpPr>
            <a:xfrm>
              <a:off x="2578008" y="3524038"/>
              <a:ext cx="927600" cy="884100"/>
              <a:chOff x="2424283" y="4493813"/>
              <a:chExt cx="927600" cy="884100"/>
            </a:xfrm>
          </p:grpSpPr>
          <p:sp>
            <p:nvSpPr>
              <p:cNvPr id="748" name="Google Shape;748;p89"/>
              <p:cNvSpPr/>
              <p:nvPr/>
            </p:nvSpPr>
            <p:spPr>
              <a:xfrm>
                <a:off x="2424283" y="4493813"/>
                <a:ext cx="927600" cy="884100"/>
              </a:xfrm>
              <a:prstGeom prst="roundRect">
                <a:avLst>
                  <a:gd name="adj" fmla="val 16667"/>
                </a:avLst>
              </a:prstGeom>
              <a:solidFill>
                <a:srgbClr val="99999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89"/>
              <p:cNvSpPr txBox="1"/>
              <p:nvPr/>
            </p:nvSpPr>
            <p:spPr>
              <a:xfrm>
                <a:off x="2424283"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 sz="1000" b="0" i="0" u="none" strike="noStrike" kern="0" cap="none" spc="0" normalizeH="0" baseline="0" noProof="0" dirty="0">
                    <a:ln>
                      <a:noFill/>
                    </a:ln>
                    <a:solidFill>
                      <a:srgbClr val="434343"/>
                    </a:solidFill>
                    <a:effectLst/>
                    <a:uLnTx/>
                    <a:uFillTx/>
                    <a:latin typeface="Arial"/>
                    <a:cs typeface="Arial"/>
                    <a:sym typeface="Arial"/>
                  </a:rPr>
                  <a:t>#999999</a:t>
                </a:r>
                <a:endParaRPr kumimoji="0" sz="1000" b="0" i="0" u="none" strike="noStrike" kern="0" cap="none" spc="0" normalizeH="0" baseline="0" noProof="0" dirty="0">
                  <a:ln>
                    <a:noFill/>
                  </a:ln>
                  <a:solidFill>
                    <a:srgbClr val="434343"/>
                  </a:solidFill>
                  <a:effectLst/>
                  <a:uLnTx/>
                  <a:uFillTx/>
                  <a:latin typeface="Arial"/>
                  <a:cs typeface="Arial"/>
                  <a:sym typeface="Arial"/>
                </a:endParaRPr>
              </a:p>
            </p:txBody>
          </p:sp>
        </p:grpSp>
        <p:grpSp>
          <p:nvGrpSpPr>
            <p:cNvPr id="750" name="Google Shape;750;p89"/>
            <p:cNvGrpSpPr/>
            <p:nvPr/>
          </p:nvGrpSpPr>
          <p:grpSpPr>
            <a:xfrm>
              <a:off x="1106145" y="3524038"/>
              <a:ext cx="927600" cy="884100"/>
              <a:chOff x="1179625" y="4493813"/>
              <a:chExt cx="927600" cy="884100"/>
            </a:xfrm>
          </p:grpSpPr>
          <p:sp>
            <p:nvSpPr>
              <p:cNvPr id="751" name="Google Shape;751;p89"/>
              <p:cNvSpPr/>
              <p:nvPr/>
            </p:nvSpPr>
            <p:spPr>
              <a:xfrm>
                <a:off x="1179625" y="4493813"/>
                <a:ext cx="927600" cy="884100"/>
              </a:xfrm>
              <a:prstGeom prst="roundRect">
                <a:avLst>
                  <a:gd name="adj" fmla="val 16667"/>
                </a:avLst>
              </a:prstGeom>
              <a:solidFill>
                <a:srgbClr val="43434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89"/>
              <p:cNvSpPr txBox="1"/>
              <p:nvPr/>
            </p:nvSpPr>
            <p:spPr>
              <a:xfrm>
                <a:off x="1179625"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 sz="1000" b="0" i="0" u="none" strike="noStrike" kern="0" cap="none" spc="0" normalizeH="0" baseline="0" noProof="0">
                    <a:ln>
                      <a:noFill/>
                    </a:ln>
                    <a:solidFill>
                      <a:srgbClr val="FFFFFF"/>
                    </a:solidFill>
                    <a:effectLst/>
                    <a:uLnTx/>
                    <a:uFillTx/>
                    <a:latin typeface="Arial"/>
                    <a:cs typeface="Arial"/>
                    <a:sym typeface="Arial"/>
                  </a:rPr>
                  <a:t>#434343</a:t>
                </a:r>
                <a:endParaRPr kumimoji="0" sz="10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753" name="Google Shape;753;p89"/>
            <p:cNvGrpSpPr/>
            <p:nvPr/>
          </p:nvGrpSpPr>
          <p:grpSpPr>
            <a:xfrm>
              <a:off x="6993595" y="3524038"/>
              <a:ext cx="927600" cy="884100"/>
              <a:chOff x="4913600" y="4493813"/>
              <a:chExt cx="927600" cy="884100"/>
            </a:xfrm>
          </p:grpSpPr>
          <p:sp>
            <p:nvSpPr>
              <p:cNvPr id="754" name="Google Shape;754;p89"/>
              <p:cNvSpPr/>
              <p:nvPr/>
            </p:nvSpPr>
            <p:spPr>
              <a:xfrm>
                <a:off x="4913600" y="4493813"/>
                <a:ext cx="927600" cy="884100"/>
              </a:xfrm>
              <a:prstGeom prst="roundRect">
                <a:avLst>
                  <a:gd name="adj" fmla="val 16667"/>
                </a:avLst>
              </a:prstGeom>
              <a:solidFill>
                <a:srgbClr val="F6FF8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89"/>
              <p:cNvSpPr txBox="1"/>
              <p:nvPr/>
            </p:nvSpPr>
            <p:spPr>
              <a:xfrm>
                <a:off x="4913600"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 sz="1000" b="0" i="0" u="none" strike="noStrike" kern="0" cap="none" spc="0" normalizeH="0" baseline="0" noProof="0">
                    <a:ln>
                      <a:noFill/>
                    </a:ln>
                    <a:solidFill>
                      <a:srgbClr val="434343"/>
                    </a:solidFill>
                    <a:effectLst/>
                    <a:uLnTx/>
                    <a:uFillTx/>
                    <a:latin typeface="Arial"/>
                    <a:cs typeface="Arial"/>
                    <a:sym typeface="Arial"/>
                  </a:rPr>
                  <a:t>#f6ff87</a:t>
                </a:r>
                <a:endParaRPr kumimoji="0" sz="1000" b="0" i="0" u="none" strike="noStrike" kern="0" cap="none" spc="0" normalizeH="0" baseline="0" noProof="0">
                  <a:ln>
                    <a:noFill/>
                  </a:ln>
                  <a:solidFill>
                    <a:srgbClr val="434343"/>
                  </a:solidFill>
                  <a:effectLst/>
                  <a:uLnTx/>
                  <a:uFillTx/>
                  <a:latin typeface="Arial"/>
                  <a:cs typeface="Arial"/>
                  <a:sym typeface="Arial"/>
                </a:endParaRPr>
              </a:p>
            </p:txBody>
          </p:sp>
        </p:grpSp>
        <p:grpSp>
          <p:nvGrpSpPr>
            <p:cNvPr id="756" name="Google Shape;756;p89"/>
            <p:cNvGrpSpPr/>
            <p:nvPr/>
          </p:nvGrpSpPr>
          <p:grpSpPr>
            <a:xfrm>
              <a:off x="4049870" y="3524038"/>
              <a:ext cx="927600" cy="884100"/>
              <a:chOff x="3668942" y="4493813"/>
              <a:chExt cx="927600" cy="884100"/>
            </a:xfrm>
          </p:grpSpPr>
          <p:sp>
            <p:nvSpPr>
              <p:cNvPr id="757" name="Google Shape;757;p89"/>
              <p:cNvSpPr/>
              <p:nvPr/>
            </p:nvSpPr>
            <p:spPr>
              <a:xfrm>
                <a:off x="3668942" y="4493813"/>
                <a:ext cx="927600" cy="884100"/>
              </a:xfrm>
              <a:prstGeom prst="roundRect">
                <a:avLst>
                  <a:gd name="adj" fmla="val 16667"/>
                </a:avLst>
              </a:prstGeom>
              <a:solidFill>
                <a:srgbClr val="93C01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89"/>
              <p:cNvSpPr txBox="1"/>
              <p:nvPr/>
            </p:nvSpPr>
            <p:spPr>
              <a:xfrm>
                <a:off x="3668942" y="4677905"/>
                <a:ext cx="927600" cy="516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 sz="1000" b="0" i="0" u="none" strike="noStrike" kern="0" cap="none" spc="0" normalizeH="0" baseline="0" noProof="0">
                    <a:ln>
                      <a:noFill/>
                    </a:ln>
                    <a:solidFill>
                      <a:srgbClr val="434343"/>
                    </a:solidFill>
                    <a:effectLst/>
                    <a:uLnTx/>
                    <a:uFillTx/>
                    <a:latin typeface="Arial"/>
                    <a:cs typeface="Arial"/>
                    <a:sym typeface="Arial"/>
                  </a:rPr>
                  <a:t>#93c01f</a:t>
                </a:r>
                <a:endParaRPr kumimoji="0" sz="1000" b="0" i="0" u="none" strike="noStrike" kern="0" cap="none" spc="0" normalizeH="0" baseline="0" noProof="0">
                  <a:ln>
                    <a:noFill/>
                  </a:ln>
                  <a:solidFill>
                    <a:srgbClr val="434343"/>
                  </a:solidFill>
                  <a:effectLst/>
                  <a:uLnTx/>
                  <a:uFillTx/>
                  <a:latin typeface="Arial"/>
                  <a:cs typeface="Arial"/>
                  <a:sym typeface="Arial"/>
                </a:endParaRPr>
              </a:p>
            </p:txBody>
          </p:sp>
        </p:grpSp>
      </p:grpSp>
      <p:sp>
        <p:nvSpPr>
          <p:cNvPr id="759" name="Google Shape;759;p89"/>
          <p:cNvSpPr txBox="1">
            <a:spLocks noGrp="1"/>
          </p:cNvSpPr>
          <p:nvPr>
            <p:ph type="body" idx="1"/>
          </p:nvPr>
        </p:nvSpPr>
        <p:spPr>
          <a:xfrm>
            <a:off x="803100" y="1783375"/>
            <a:ext cx="7537800" cy="1483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s" dirty="0">
                <a:solidFill>
                  <a:srgbClr val="666666"/>
                </a:solidFill>
                <a:highlight>
                  <a:schemeClr val="lt1"/>
                </a:highlight>
              </a:rPr>
              <a:t>Presentación diseñada a partir de plantilla adaptada de </a:t>
            </a:r>
            <a:r>
              <a:rPr lang="es" u="sng" dirty="0">
                <a:solidFill>
                  <a:srgbClr val="666666"/>
                </a:solidFill>
                <a:highlight>
                  <a:schemeClr val="lt1"/>
                </a:highlight>
                <a:hlinkClick r:id="rId3">
                  <a:extLst>
                    <a:ext uri="{A12FA001-AC4F-418D-AE19-62706E023703}">
                      <ahyp:hlinkClr xmlns="" xmlns:ahyp="http://schemas.microsoft.com/office/drawing/2018/hyperlinkcolor" val="tx"/>
                    </a:ext>
                  </a:extLst>
                </a:hlinkClick>
              </a:rPr>
              <a:t>Slidesgo</a:t>
            </a:r>
            <a:r>
              <a:rPr lang="es" dirty="0"/>
              <a:t>, </a:t>
            </a:r>
            <a:r>
              <a:rPr lang="es" dirty="0">
                <a:solidFill>
                  <a:srgbClr val="666666"/>
                </a:solidFill>
                <a:highlight>
                  <a:schemeClr val="lt1"/>
                </a:highlight>
              </a:rPr>
              <a:t>con</a:t>
            </a:r>
            <a:r>
              <a:rPr lang="es" dirty="0"/>
              <a:t> </a:t>
            </a:r>
            <a:r>
              <a:rPr lang="es" dirty="0">
                <a:solidFill>
                  <a:srgbClr val="666666"/>
                </a:solidFill>
                <a:highlight>
                  <a:schemeClr val="lt1"/>
                </a:highlight>
              </a:rPr>
              <a:t>iconos</a:t>
            </a:r>
            <a:r>
              <a:rPr lang="es" dirty="0"/>
              <a:t> </a:t>
            </a:r>
            <a:r>
              <a:rPr lang="es" dirty="0">
                <a:solidFill>
                  <a:srgbClr val="666666"/>
                </a:solidFill>
                <a:highlight>
                  <a:schemeClr val="lt1"/>
                </a:highlight>
              </a:rPr>
              <a:t>de</a:t>
            </a:r>
            <a:r>
              <a:rPr lang="es" dirty="0"/>
              <a:t> </a:t>
            </a:r>
            <a:r>
              <a:rPr lang="es" u="sng" dirty="0">
                <a:solidFill>
                  <a:srgbClr val="666666"/>
                </a:solidFill>
                <a:hlinkClick r:id="rId4">
                  <a:extLst>
                    <a:ext uri="{A12FA001-AC4F-418D-AE19-62706E023703}">
                      <ahyp:hlinkClr xmlns="" xmlns:ahyp="http://schemas.microsoft.com/office/drawing/2018/hyperlinkcolor" val="tx"/>
                    </a:ext>
                  </a:extLst>
                </a:hlinkClick>
              </a:rPr>
              <a:t>Flaticon</a:t>
            </a:r>
            <a:r>
              <a:rPr lang="es" dirty="0">
                <a:solidFill>
                  <a:srgbClr val="666666"/>
                </a:solidFill>
              </a:rPr>
              <a:t> e imágenes e infografías de </a:t>
            </a:r>
            <a:r>
              <a:rPr lang="es" u="sng" dirty="0">
                <a:solidFill>
                  <a:srgbClr val="666666"/>
                </a:solidFill>
                <a:hlinkClick r:id="rId5">
                  <a:extLst>
                    <a:ext uri="{A12FA001-AC4F-418D-AE19-62706E023703}">
                      <ahyp:hlinkClr xmlns="" xmlns:ahyp="http://schemas.microsoft.com/office/drawing/2018/hyperlinkcolor" val="tx"/>
                    </a:ext>
                  </a:extLst>
                </a:hlinkClick>
              </a:rPr>
              <a:t>Freepik</a:t>
            </a:r>
            <a:endParaRPr dirty="0">
              <a:solidFill>
                <a:srgbClr val="666666"/>
              </a:solidFill>
            </a:endParaRPr>
          </a:p>
          <a:p>
            <a:pPr marL="0" lvl="0" indent="0" algn="l" rtl="0">
              <a:lnSpc>
                <a:spcPct val="115000"/>
              </a:lnSpc>
              <a:spcBef>
                <a:spcPts val="600"/>
              </a:spcBef>
              <a:spcAft>
                <a:spcPts val="0"/>
              </a:spcAft>
              <a:buNone/>
            </a:pPr>
            <a:r>
              <a:rPr lang="es" dirty="0">
                <a:solidFill>
                  <a:srgbClr val="666666"/>
                </a:solidFill>
              </a:rPr>
              <a:t>Fuentes usadas: Arial </a:t>
            </a:r>
            <a:endParaRPr dirty="0">
              <a:solidFill>
                <a:srgbClr val="666666"/>
              </a:solidFill>
            </a:endParaRPr>
          </a:p>
          <a:p>
            <a:pPr marL="0" lvl="0" indent="0" algn="l" rtl="0">
              <a:lnSpc>
                <a:spcPct val="115000"/>
              </a:lnSpc>
              <a:spcBef>
                <a:spcPts val="600"/>
              </a:spcBef>
              <a:spcAft>
                <a:spcPts val="0"/>
              </a:spcAft>
              <a:buNone/>
            </a:pPr>
            <a:r>
              <a:rPr lang="es" dirty="0">
                <a:solidFill>
                  <a:srgbClr val="666666"/>
                </a:solidFill>
              </a:rPr>
              <a:t>Colores usados:</a:t>
            </a:r>
            <a:endParaRPr dirty="0">
              <a:solidFill>
                <a:srgbClr val="666666"/>
              </a:solidFill>
            </a:endParaRPr>
          </a:p>
          <a:p>
            <a:pPr marL="0" lvl="0" indent="0" algn="l" rtl="0">
              <a:lnSpc>
                <a:spcPct val="115000"/>
              </a:lnSpc>
              <a:spcBef>
                <a:spcPts val="600"/>
              </a:spcBef>
              <a:spcAft>
                <a:spcPts val="0"/>
              </a:spcAft>
              <a:buNone/>
            </a:pPr>
            <a:endParaRPr sz="1600" dirty="0">
              <a:solidFill>
                <a:srgbClr val="666666"/>
              </a:solidFill>
            </a:endParaRPr>
          </a:p>
        </p:txBody>
      </p:sp>
      <p:sp>
        <p:nvSpPr>
          <p:cNvPr id="760" name="Google Shape;760;p89"/>
          <p:cNvSpPr txBox="1">
            <a:spLocks noGrp="1"/>
          </p:cNvSpPr>
          <p:nvPr>
            <p:ph type="body" idx="1"/>
          </p:nvPr>
        </p:nvSpPr>
        <p:spPr>
          <a:xfrm>
            <a:off x="879300" y="5010150"/>
            <a:ext cx="7537800" cy="11526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s">
                <a:solidFill>
                  <a:srgbClr val="666666"/>
                </a:solidFill>
                <a:highlight>
                  <a:schemeClr val="lt1"/>
                </a:highlight>
              </a:rPr>
              <a:t>Contenido publicado bajo licencia Creative Commons: Reconocimiento-NoComercial-SinObraDerivada 4.0 Internacional (CC BY-NC-ND 4.0)</a:t>
            </a:r>
            <a:endParaRPr>
              <a:solidFill>
                <a:srgbClr val="666666"/>
              </a:solidFill>
              <a:highlight>
                <a:schemeClr val="lt1"/>
              </a:highlight>
            </a:endParaRPr>
          </a:p>
          <a:p>
            <a:pPr marL="0" lvl="0" indent="0" algn="l" rtl="0">
              <a:lnSpc>
                <a:spcPct val="115000"/>
              </a:lnSpc>
              <a:spcBef>
                <a:spcPts val="600"/>
              </a:spcBef>
              <a:spcAft>
                <a:spcPts val="0"/>
              </a:spcAft>
              <a:buNone/>
            </a:pPr>
            <a:endParaRPr>
              <a:solidFill>
                <a:srgbClr val="666666"/>
              </a:solidFill>
              <a:highlight>
                <a:schemeClr val="lt1"/>
              </a:highlight>
            </a:endParaRPr>
          </a:p>
          <a:p>
            <a:pPr marL="0" lvl="0" indent="0" algn="l" rtl="0">
              <a:lnSpc>
                <a:spcPct val="115000"/>
              </a:lnSpc>
              <a:spcBef>
                <a:spcPts val="600"/>
              </a:spcBef>
              <a:spcAft>
                <a:spcPts val="0"/>
              </a:spcAft>
              <a:buNone/>
            </a:pPr>
            <a:endParaRPr sz="1600">
              <a:solidFill>
                <a:srgbClr val="666666"/>
              </a:solidFill>
            </a:endParaRPr>
          </a:p>
        </p:txBody>
      </p:sp>
      <p:pic>
        <p:nvPicPr>
          <p:cNvPr id="761" name="Google Shape;761;p89"/>
          <p:cNvPicPr preferRelativeResize="0"/>
          <p:nvPr/>
        </p:nvPicPr>
        <p:blipFill rotWithShape="1">
          <a:blip r:embed="rId6">
            <a:alphaModFix/>
          </a:blip>
          <a:srcRect/>
          <a:stretch/>
        </p:blipFill>
        <p:spPr>
          <a:xfrm>
            <a:off x="1028725" y="4774348"/>
            <a:ext cx="668151" cy="233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0;p71">
            <a:extLst>
              <a:ext uri="{FF2B5EF4-FFF2-40B4-BE49-F238E27FC236}">
                <a16:creationId xmlns:a16="http://schemas.microsoft.com/office/drawing/2014/main" id="{24641E6D-1113-4960-A3B5-D7B77CD458D2}"/>
              </a:ext>
            </a:extLst>
          </p:cNvPr>
          <p:cNvSpPr/>
          <p:nvPr/>
        </p:nvSpPr>
        <p:spPr>
          <a:xfrm>
            <a:off x="279992" y="555000"/>
            <a:ext cx="8330100" cy="5748000"/>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pic>
        <p:nvPicPr>
          <p:cNvPr id="7" name="Picture 3">
            <a:extLst>
              <a:ext uri="{FF2B5EF4-FFF2-40B4-BE49-F238E27FC236}">
                <a16:creationId xmlns:a16="http://schemas.microsoft.com/office/drawing/2014/main" id="{3BA3E689-FD2F-470F-8DA4-1AF939998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64" y="1409512"/>
            <a:ext cx="5593556" cy="353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uadroTexto 9">
            <a:extLst>
              <a:ext uri="{FF2B5EF4-FFF2-40B4-BE49-F238E27FC236}">
                <a16:creationId xmlns:a16="http://schemas.microsoft.com/office/drawing/2014/main" id="{3CFFA1A3-E236-4878-996B-4486EBB64E68}"/>
              </a:ext>
            </a:extLst>
          </p:cNvPr>
          <p:cNvSpPr txBox="1"/>
          <p:nvPr/>
        </p:nvSpPr>
        <p:spPr>
          <a:xfrm>
            <a:off x="596255" y="5454179"/>
            <a:ext cx="7697573" cy="461665"/>
          </a:xfrm>
          <a:prstGeom prst="rect">
            <a:avLst/>
          </a:prstGeom>
          <a:noFill/>
        </p:spPr>
        <p:txBody>
          <a:bodyPr wrap="square">
            <a:spAutoFit/>
          </a:bodyPr>
          <a:lstStyle/>
          <a:p>
            <a:r>
              <a:rPr lang="es-ES" sz="1200" dirty="0">
                <a:solidFill>
                  <a:schemeClr val="tx1"/>
                </a:solidFill>
                <a:latin typeface="+mj-lt"/>
                <a:hlinkClick r:id="rId3"/>
              </a:rPr>
              <a:t>Fuente: </a:t>
            </a:r>
            <a:r>
              <a:rPr lang="es-ES" sz="1200" dirty="0">
                <a:solidFill>
                  <a:prstClr val="black"/>
                </a:solidFill>
                <a:latin typeface="+mj-lt"/>
                <a:hlinkClick r:id="rId3"/>
              </a:rPr>
              <a:t>https://www.gov.uk/government/publications/national-curriculum-in-england-computing-progra</a:t>
            </a:r>
            <a:r>
              <a:rPr lang="es-ES" sz="1200" dirty="0">
                <a:solidFill>
                  <a:prstClr val="black"/>
                </a:solidFill>
                <a:latin typeface="+mj-lt"/>
                <a:hlinkClick r:id="rId4"/>
              </a:rPr>
              <a:t>mmes-of-study/national-curriculum-in-england-computing-programmes-of-study</a:t>
            </a:r>
            <a:r>
              <a:rPr lang="es-ES" sz="1200" dirty="0">
                <a:solidFill>
                  <a:prstClr val="black"/>
                </a:solidFill>
                <a:latin typeface="+mj-lt"/>
              </a:rPr>
              <a:t> </a:t>
            </a:r>
          </a:p>
        </p:txBody>
      </p:sp>
    </p:spTree>
    <p:extLst>
      <p:ext uri="{BB962C8B-B14F-4D97-AF65-F5344CB8AC3E}">
        <p14:creationId xmlns:p14="http://schemas.microsoft.com/office/powerpoint/2010/main" val="1536134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oogle Shape;370;p71">
            <a:extLst>
              <a:ext uri="{FF2B5EF4-FFF2-40B4-BE49-F238E27FC236}">
                <a16:creationId xmlns:a16="http://schemas.microsoft.com/office/drawing/2014/main" id="{24CCC423-B329-4B43-A240-8FBD9D245DB8}"/>
              </a:ext>
            </a:extLst>
          </p:cNvPr>
          <p:cNvSpPr/>
          <p:nvPr/>
        </p:nvSpPr>
        <p:spPr>
          <a:xfrm rot="5400000">
            <a:off x="3457771" y="1197430"/>
            <a:ext cx="6858001" cy="4463141"/>
          </a:xfrm>
          <a:prstGeom prst="rect">
            <a:avLst/>
          </a:prstGeom>
          <a:solidFill>
            <a:srgbClr val="D2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s-ES"/>
          </a:p>
        </p:txBody>
      </p:sp>
      <p:sp>
        <p:nvSpPr>
          <p:cNvPr id="10" name="Título 9">
            <a:extLst>
              <a:ext uri="{FF2B5EF4-FFF2-40B4-BE49-F238E27FC236}">
                <a16:creationId xmlns:a16="http://schemas.microsoft.com/office/drawing/2014/main" id="{D29AF26D-8D42-4D3F-AA7A-6CF036E9F2C4}"/>
              </a:ext>
            </a:extLst>
          </p:cNvPr>
          <p:cNvSpPr>
            <a:spLocks noGrp="1"/>
          </p:cNvSpPr>
          <p:nvPr>
            <p:ph type="title"/>
          </p:nvPr>
        </p:nvSpPr>
        <p:spPr>
          <a:xfrm>
            <a:off x="562381" y="654608"/>
            <a:ext cx="7047300" cy="643200"/>
          </a:xfrm>
        </p:spPr>
        <p:txBody>
          <a:bodyPr/>
          <a:lstStyle/>
          <a:p>
            <a:r>
              <a:rPr lang="es-ES" dirty="0"/>
              <a:t>Iniciativas en  los </a:t>
            </a:r>
            <a:br>
              <a:rPr lang="es-ES" dirty="0"/>
            </a:br>
            <a:r>
              <a:rPr lang="es-ES" dirty="0"/>
              <a:t>sistemas educativos</a:t>
            </a:r>
            <a:br>
              <a:rPr lang="es-ES" dirty="0"/>
            </a:br>
            <a:endParaRPr lang="es-ES" dirty="0"/>
          </a:p>
        </p:txBody>
      </p:sp>
      <p:cxnSp>
        <p:nvCxnSpPr>
          <p:cNvPr id="12" name="Google Shape;243;p58">
            <a:extLst>
              <a:ext uri="{FF2B5EF4-FFF2-40B4-BE49-F238E27FC236}">
                <a16:creationId xmlns:a16="http://schemas.microsoft.com/office/drawing/2014/main" id="{8E855BC4-D51E-4309-A8A2-73436892A988}"/>
              </a:ext>
            </a:extLst>
          </p:cNvPr>
          <p:cNvCxnSpPr/>
          <p:nvPr/>
        </p:nvCxnSpPr>
        <p:spPr>
          <a:xfrm>
            <a:off x="665329" y="1684525"/>
            <a:ext cx="676200" cy="0"/>
          </a:xfrm>
          <a:prstGeom prst="straightConnector1">
            <a:avLst/>
          </a:prstGeom>
          <a:noFill/>
          <a:ln w="76200" cap="flat" cmpd="sng">
            <a:solidFill>
              <a:srgbClr val="D2D700"/>
            </a:solidFill>
            <a:prstDash val="solid"/>
            <a:round/>
            <a:headEnd type="none" w="med" len="med"/>
            <a:tailEnd type="none" w="med" len="med"/>
          </a:ln>
        </p:spPr>
      </p:cxnSp>
      <p:pic>
        <p:nvPicPr>
          <p:cNvPr id="14" name="Picture 2" descr="El pensamiento computacional, análisis de una competencia clave: II Edición  eBook : Zapata-Ros, Miguel, Pérez-Paredes, Pascual: Amazon.es: Libros">
            <a:extLst>
              <a:ext uri="{FF2B5EF4-FFF2-40B4-BE49-F238E27FC236}">
                <a16:creationId xmlns:a16="http://schemas.microsoft.com/office/drawing/2014/main" id="{F16FDDDB-B1D1-4A85-8CFB-C8DFFFC0A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778" y="2003390"/>
            <a:ext cx="2541564" cy="41490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4 Tabla">
            <a:extLst>
              <a:ext uri="{FF2B5EF4-FFF2-40B4-BE49-F238E27FC236}">
                <a16:creationId xmlns:a16="http://schemas.microsoft.com/office/drawing/2014/main" id="{48CF5A02-4901-480A-8F3D-5790FCBE2BFD}"/>
              </a:ext>
            </a:extLst>
          </p:cNvPr>
          <p:cNvGraphicFramePr>
            <a:graphicFrameLocks noGrp="1"/>
          </p:cNvGraphicFramePr>
          <p:nvPr>
            <p:extLst>
              <p:ext uri="{D42A27DB-BD31-4B8C-83A1-F6EECF244321}">
                <p14:modId xmlns:p14="http://schemas.microsoft.com/office/powerpoint/2010/main" val="2661955450"/>
              </p:ext>
            </p:extLst>
          </p:nvPr>
        </p:nvGraphicFramePr>
        <p:xfrm>
          <a:off x="150064" y="1952415"/>
          <a:ext cx="6426714" cy="4414732"/>
        </p:xfrm>
        <a:graphic>
          <a:graphicData uri="http://schemas.openxmlformats.org/drawingml/2006/table">
            <a:tbl>
              <a:tblPr firstRow="1" firstCol="1" bandRow="1"/>
              <a:tblGrid>
                <a:gridCol w="469542">
                  <a:extLst>
                    <a:ext uri="{9D8B030D-6E8A-4147-A177-3AD203B41FA5}">
                      <a16:colId xmlns:a16="http://schemas.microsoft.com/office/drawing/2014/main" val="20000"/>
                    </a:ext>
                  </a:extLst>
                </a:gridCol>
                <a:gridCol w="1690698">
                  <a:extLst>
                    <a:ext uri="{9D8B030D-6E8A-4147-A177-3AD203B41FA5}">
                      <a16:colId xmlns:a16="http://schemas.microsoft.com/office/drawing/2014/main" val="20001"/>
                    </a:ext>
                  </a:extLst>
                </a:gridCol>
                <a:gridCol w="2322258">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tblGrid>
              <a:tr h="174707">
                <a:tc gridSpan="4">
                  <a:txBody>
                    <a:bodyPr/>
                    <a:lstStyle/>
                    <a:p>
                      <a:pPr>
                        <a:lnSpc>
                          <a:spcPct val="115000"/>
                        </a:lnSpc>
                        <a:spcAft>
                          <a:spcPts val="0"/>
                        </a:spcAft>
                      </a:pPr>
                      <a:r>
                        <a:rPr lang="es-ES" sz="800" b="1" dirty="0">
                          <a:effectLst/>
                          <a:latin typeface="Arial" panose="020B0604020202020204" pitchFamily="34" charset="0"/>
                          <a:ea typeface="Calibri"/>
                          <a:cs typeface="Arial" panose="020B0604020202020204" pitchFamily="34" charset="0"/>
                        </a:rPr>
                        <a:t>Educación </a:t>
                      </a:r>
                      <a:r>
                        <a:rPr lang="es-ES" sz="800" b="1" dirty="0" err="1">
                          <a:effectLst/>
                          <a:latin typeface="Arial" panose="020B0604020202020204" pitchFamily="34" charset="0"/>
                          <a:ea typeface="Calibri"/>
                          <a:cs typeface="Arial" panose="020B0604020202020204" pitchFamily="34" charset="0"/>
                        </a:rPr>
                        <a:t>Infanti</a:t>
                      </a:r>
                      <a:r>
                        <a:rPr lang="es-ES" sz="800" b="1" dirty="0">
                          <a:effectLst/>
                          <a:latin typeface="Arial" panose="020B0604020202020204" pitchFamily="34" charset="0"/>
                          <a:ea typeface="Calibri"/>
                          <a:cs typeface="Arial" panose="020B0604020202020204" pitchFamily="34" charset="0"/>
                        </a:rPr>
                        <a:t> (Key </a:t>
                      </a:r>
                      <a:r>
                        <a:rPr lang="es-ES" sz="800" b="1" dirty="0" err="1">
                          <a:effectLst/>
                          <a:latin typeface="Arial" panose="020B0604020202020204" pitchFamily="34" charset="0"/>
                          <a:ea typeface="Calibri"/>
                          <a:cs typeface="Arial" panose="020B0604020202020204" pitchFamily="34" charset="0"/>
                        </a:rPr>
                        <a:t>stage</a:t>
                      </a:r>
                      <a:r>
                        <a:rPr lang="es-ES" sz="800" b="1" dirty="0">
                          <a:effectLst/>
                          <a:latin typeface="Arial" panose="020B0604020202020204" pitchFamily="34" charset="0"/>
                          <a:ea typeface="Calibri"/>
                          <a:cs typeface="Arial" panose="020B0604020202020204" pitchFamily="34" charset="0"/>
                        </a:rPr>
                        <a:t> 1 in UK)</a:t>
                      </a:r>
                      <a:endParaRPr lang="es-ES" sz="800" dirty="0">
                        <a:effectLst/>
                        <a:latin typeface="Arial" panose="020B0604020202020204" pitchFamily="34" charset="0"/>
                        <a:ea typeface="Calibri"/>
                        <a:cs typeface="Arial" panose="020B0604020202020204" pitchFamily="34" charset="0"/>
                      </a:endParaRP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20990">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País</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Referencia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Situación en el contexto del </a:t>
                      </a:r>
                      <a:r>
                        <a:rPr lang="es-ES" sz="800" dirty="0" err="1">
                          <a:effectLst/>
                          <a:latin typeface="Arial" panose="020B0604020202020204" pitchFamily="34" charset="0"/>
                          <a:ea typeface="Calibri"/>
                          <a:cs typeface="Arial" panose="020B0604020202020204" pitchFamily="34" charset="0"/>
                        </a:rPr>
                        <a:t>curriculum</a:t>
                      </a:r>
                      <a:r>
                        <a:rPr lang="es-ES" sz="800" dirty="0">
                          <a:effectLst/>
                          <a:latin typeface="Arial" panose="020B0604020202020204" pitchFamily="34" charset="0"/>
                          <a:ea typeface="Calibri"/>
                          <a:cs typeface="Arial" panose="020B0604020202020204" pitchFamily="34" charset="0"/>
                        </a:rPr>
                        <a:t> y del sistema educativo oficial</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Cuáles de los elementos definidos se pueden detectar</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D1D1"/>
                    </a:solidFill>
                  </a:tcPr>
                </a:tc>
                <a:extLst>
                  <a:ext uri="{0D108BD9-81ED-4DB2-BD59-A6C34878D82A}">
                    <a16:rowId xmlns:a16="http://schemas.microsoft.com/office/drawing/2014/main" val="10001"/>
                  </a:ext>
                </a:extLst>
              </a:tr>
              <a:tr h="882046">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UK- Inglaterra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err="1">
                          <a:effectLst/>
                          <a:latin typeface="Arial" panose="020B0604020202020204" pitchFamily="34" charset="0"/>
                          <a:ea typeface="Times New Roman"/>
                          <a:cs typeface="Arial" panose="020B0604020202020204" pitchFamily="34" charset="0"/>
                        </a:rPr>
                        <a:t>Curriculum</a:t>
                      </a:r>
                      <a:r>
                        <a:rPr lang="es-ES" sz="800" dirty="0">
                          <a:effectLst/>
                          <a:latin typeface="Arial" panose="020B0604020202020204" pitchFamily="34" charset="0"/>
                          <a:ea typeface="Times New Roman"/>
                          <a:cs typeface="Arial" panose="020B0604020202020204" pitchFamily="34" charset="0"/>
                        </a:rPr>
                        <a:t> Nacional</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Orientación legal</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Currículo Nacional en Inglaterra: programas informáticos de estudio</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Publicado el 11 de septiembre de 2013 </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Desarrollo de competencias específicas como área transversal</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Competencias específicas y competencias claves, reconocidas como tales, incluidas en el </a:t>
                      </a:r>
                      <a:r>
                        <a:rPr lang="es-ES" sz="800" dirty="0" err="1">
                          <a:effectLst/>
                          <a:latin typeface="Arial" panose="020B0604020202020204" pitchFamily="34" charset="0"/>
                          <a:ea typeface="Calibri"/>
                          <a:cs typeface="Arial" panose="020B0604020202020204" pitchFamily="34" charset="0"/>
                        </a:rPr>
                        <a:t>curriculum</a:t>
                      </a:r>
                      <a:endParaRPr lang="es-ES" sz="800" dirty="0">
                        <a:effectLst/>
                        <a:latin typeface="Arial" panose="020B0604020202020204" pitchFamily="34" charset="0"/>
                        <a:ea typeface="Calibri"/>
                        <a:cs typeface="Arial" panose="020B0604020202020204" pitchFamily="34" charset="0"/>
                      </a:endParaRP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7273">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UK- Escocia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err="1">
                          <a:effectLst/>
                          <a:latin typeface="Arial" panose="020B0604020202020204" pitchFamily="34" charset="0"/>
                          <a:ea typeface="Times New Roman"/>
                          <a:cs typeface="Arial" panose="020B0604020202020204" pitchFamily="34" charset="0"/>
                        </a:rPr>
                        <a:t>Curriculum</a:t>
                      </a:r>
                      <a:r>
                        <a:rPr lang="es-ES" sz="800" dirty="0">
                          <a:effectLst/>
                          <a:latin typeface="Arial" panose="020B0604020202020204" pitchFamily="34" charset="0"/>
                          <a:ea typeface="Times New Roman"/>
                          <a:cs typeface="Arial" panose="020B0604020202020204" pitchFamily="34" charset="0"/>
                        </a:rPr>
                        <a:t> escocés</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Adoptan prácticamente uno similar al C.N. pero menos desarrollado</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ct val="115000"/>
                        </a:lnSpc>
                        <a:spcAft>
                          <a:spcPts val="0"/>
                        </a:spcAft>
                      </a:pPr>
                      <a:endParaRPr lang="es-ES" sz="1100" dirty="0">
                        <a:effectLst/>
                        <a:latin typeface="Calibri"/>
                        <a:ea typeface="Calibri"/>
                        <a:cs typeface="Times New Roman"/>
                      </a:endParaRPr>
                    </a:p>
                  </a:txBody>
                  <a:tcPr marL="15324" marR="15324" marT="15324" marB="153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02965">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UK-Gales e Irlanda del Norte</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Incorporan el </a:t>
                      </a:r>
                      <a:r>
                        <a:rPr lang="es-ES" sz="800" dirty="0" err="1">
                          <a:effectLst/>
                          <a:latin typeface="Arial" panose="020B0604020202020204" pitchFamily="34" charset="0"/>
                          <a:ea typeface="Times New Roman"/>
                          <a:cs typeface="Arial" panose="020B0604020202020204" pitchFamily="34" charset="0"/>
                        </a:rPr>
                        <a:t>curriculum</a:t>
                      </a:r>
                      <a:r>
                        <a:rPr lang="es-ES" sz="800" dirty="0">
                          <a:effectLst/>
                          <a:latin typeface="Arial" panose="020B0604020202020204" pitchFamily="34" charset="0"/>
                          <a:ea typeface="Times New Roman"/>
                          <a:cs typeface="Arial" panose="020B0604020202020204" pitchFamily="34" charset="0"/>
                        </a:rPr>
                        <a:t> nacional como </a:t>
                      </a:r>
                      <a:r>
                        <a:rPr lang="es-ES" sz="800" dirty="0" err="1">
                          <a:effectLst/>
                          <a:latin typeface="Arial" panose="020B0604020202020204" pitchFamily="34" charset="0"/>
                          <a:ea typeface="Times New Roman"/>
                          <a:cs typeface="Arial" panose="020B0604020202020204" pitchFamily="34" charset="0"/>
                        </a:rPr>
                        <a:t>curriculum</a:t>
                      </a:r>
                      <a:r>
                        <a:rPr lang="es-ES" sz="800" dirty="0">
                          <a:effectLst/>
                          <a:latin typeface="Arial" panose="020B0604020202020204" pitchFamily="34" charset="0"/>
                          <a:ea typeface="Times New Roman"/>
                          <a:cs typeface="Arial" panose="020B0604020202020204" pitchFamily="34" charset="0"/>
                        </a:rPr>
                        <a:t> galés o de </a:t>
                      </a:r>
                      <a:r>
                        <a:rPr lang="es-ES" sz="800" dirty="0" err="1">
                          <a:effectLst/>
                          <a:latin typeface="Arial" panose="020B0604020202020204" pitchFamily="34" charset="0"/>
                          <a:ea typeface="Times New Roman"/>
                          <a:cs typeface="Arial" panose="020B0604020202020204" pitchFamily="34" charset="0"/>
                        </a:rPr>
                        <a:t>Eire</a:t>
                      </a:r>
                      <a:r>
                        <a:rPr lang="es-ES" sz="800" dirty="0">
                          <a:effectLst/>
                          <a:latin typeface="Arial" panose="020B0604020202020204" pitchFamily="34" charset="0"/>
                          <a:ea typeface="Times New Roman"/>
                          <a:cs typeface="Arial" panose="020B0604020202020204" pitchFamily="34" charset="0"/>
                        </a:rPr>
                        <a:t>. </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Adoptan el C.N.</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Orientación legal</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Currículo nacional en Inglaterra: programas informáticos de estudio</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ct val="115000"/>
                        </a:lnSpc>
                        <a:spcAft>
                          <a:spcPts val="0"/>
                        </a:spcAft>
                      </a:pPr>
                      <a:endParaRPr lang="es-ES" sz="1100" dirty="0">
                        <a:effectLst/>
                        <a:latin typeface="Calibri"/>
                        <a:ea typeface="Calibri"/>
                        <a:cs typeface="Times New Roman"/>
                      </a:endParaRPr>
                    </a:p>
                  </a:txBody>
                  <a:tcPr marL="15324" marR="15324" marT="15324" marB="153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30107">
                <a:tc>
                  <a:txBody>
                    <a:bodyPr/>
                    <a:lstStyle/>
                    <a:p>
                      <a:pPr>
                        <a:lnSpc>
                          <a:spcPct val="115000"/>
                        </a:lnSpc>
                        <a:spcAft>
                          <a:spcPts val="0"/>
                        </a:spcAft>
                      </a:pPr>
                      <a:r>
                        <a:rPr lang="es-ES" sz="800" dirty="0">
                          <a:effectLst/>
                          <a:latin typeface="Arial" panose="020B0604020202020204" pitchFamily="34" charset="0"/>
                          <a:ea typeface="Calibri"/>
                          <a:cs typeface="Arial" panose="020B0604020202020204" pitchFamily="34" charset="0"/>
                        </a:rPr>
                        <a:t>Nueva Zelanda</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err="1">
                          <a:effectLst/>
                          <a:latin typeface="Arial" panose="020B0604020202020204" pitchFamily="34" charset="0"/>
                          <a:ea typeface="Times New Roman"/>
                          <a:cs typeface="Arial" panose="020B0604020202020204" pitchFamily="34" charset="0"/>
                        </a:rPr>
                        <a:t>Computer</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science</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unplugged</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School</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students</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doing</a:t>
                      </a:r>
                      <a:r>
                        <a:rPr lang="es-ES" sz="800" dirty="0">
                          <a:effectLst/>
                          <a:latin typeface="Arial" panose="020B0604020202020204" pitchFamily="34" charset="0"/>
                          <a:ea typeface="Times New Roman"/>
                          <a:cs typeface="Arial" panose="020B0604020202020204" pitchFamily="34" charset="0"/>
                        </a:rPr>
                        <a:t> real </a:t>
                      </a:r>
                      <a:r>
                        <a:rPr lang="es-ES" sz="800" dirty="0" err="1">
                          <a:effectLst/>
                          <a:latin typeface="Arial" panose="020B0604020202020204" pitchFamily="34" charset="0"/>
                          <a:ea typeface="Times New Roman"/>
                          <a:cs typeface="Arial" panose="020B0604020202020204" pitchFamily="34" charset="0"/>
                        </a:rPr>
                        <a:t>computing</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without</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computers</a:t>
                      </a:r>
                      <a:r>
                        <a:rPr lang="es-ES" sz="800" dirty="0">
                          <a:effectLst/>
                          <a:latin typeface="Arial" panose="020B0604020202020204" pitchFamily="34" charset="0"/>
                          <a:ea typeface="Times New Roman"/>
                          <a:cs typeface="Arial" panose="020B0604020202020204" pitchFamily="34" charset="0"/>
                        </a:rPr>
                        <a:t>. Bell, T., Alexander, J., </a:t>
                      </a:r>
                      <a:r>
                        <a:rPr lang="es-ES" sz="800" dirty="0" err="1">
                          <a:effectLst/>
                          <a:latin typeface="Arial" panose="020B0604020202020204" pitchFamily="34" charset="0"/>
                          <a:ea typeface="Times New Roman"/>
                          <a:cs typeface="Arial" panose="020B0604020202020204" pitchFamily="34" charset="0"/>
                        </a:rPr>
                        <a:t>Freeman</a:t>
                      </a:r>
                      <a:r>
                        <a:rPr lang="es-ES" sz="800" dirty="0">
                          <a:effectLst/>
                          <a:latin typeface="Arial" panose="020B0604020202020204" pitchFamily="34" charset="0"/>
                          <a:ea typeface="Times New Roman"/>
                          <a:cs typeface="Arial" panose="020B0604020202020204" pitchFamily="34" charset="0"/>
                        </a:rPr>
                        <a:t>, I., &amp; </a:t>
                      </a:r>
                      <a:r>
                        <a:rPr lang="es-ES" sz="800" dirty="0" err="1">
                          <a:effectLst/>
                          <a:latin typeface="Arial" panose="020B0604020202020204" pitchFamily="34" charset="0"/>
                          <a:ea typeface="Times New Roman"/>
                          <a:cs typeface="Arial" panose="020B0604020202020204" pitchFamily="34" charset="0"/>
                        </a:rPr>
                        <a:t>Grimley</a:t>
                      </a:r>
                      <a:r>
                        <a:rPr lang="es-ES" sz="800" dirty="0">
                          <a:effectLst/>
                          <a:latin typeface="Arial" panose="020B0604020202020204" pitchFamily="34" charset="0"/>
                          <a:ea typeface="Times New Roman"/>
                          <a:cs typeface="Arial" panose="020B0604020202020204" pitchFamily="34" charset="0"/>
                        </a:rPr>
                        <a:t>, M. (2009). </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A case </a:t>
                      </a:r>
                      <a:r>
                        <a:rPr lang="es-ES" sz="800" dirty="0" err="1">
                          <a:effectLst/>
                          <a:latin typeface="Arial" panose="020B0604020202020204" pitchFamily="34" charset="0"/>
                          <a:ea typeface="Times New Roman"/>
                          <a:cs typeface="Arial" panose="020B0604020202020204" pitchFamily="34" charset="0"/>
                        </a:rPr>
                        <a:t>study</a:t>
                      </a:r>
                      <a:r>
                        <a:rPr lang="es-ES" sz="800" dirty="0">
                          <a:effectLst/>
                          <a:latin typeface="Arial" panose="020B0604020202020204" pitchFamily="34" charset="0"/>
                          <a:ea typeface="Times New Roman"/>
                          <a:cs typeface="Arial" panose="020B0604020202020204" pitchFamily="34" charset="0"/>
                        </a:rPr>
                        <a:t> of </a:t>
                      </a:r>
                      <a:r>
                        <a:rPr lang="es-ES" sz="800" dirty="0" err="1">
                          <a:effectLst/>
                          <a:latin typeface="Arial" panose="020B0604020202020204" pitchFamily="34" charset="0"/>
                          <a:ea typeface="Times New Roman"/>
                          <a:cs typeface="Arial" panose="020B0604020202020204" pitchFamily="34" charset="0"/>
                        </a:rPr>
                        <a:t>the</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introduction</a:t>
                      </a:r>
                      <a:r>
                        <a:rPr lang="es-ES" sz="800" dirty="0">
                          <a:effectLst/>
                          <a:latin typeface="Arial" panose="020B0604020202020204" pitchFamily="34" charset="0"/>
                          <a:ea typeface="Times New Roman"/>
                          <a:cs typeface="Arial" panose="020B0604020202020204" pitchFamily="34" charset="0"/>
                        </a:rPr>
                        <a:t> of </a:t>
                      </a:r>
                      <a:r>
                        <a:rPr lang="es-ES" sz="800" dirty="0" err="1">
                          <a:effectLst/>
                          <a:latin typeface="Arial" panose="020B0604020202020204" pitchFamily="34" charset="0"/>
                          <a:ea typeface="Times New Roman"/>
                          <a:cs typeface="Arial" panose="020B0604020202020204" pitchFamily="34" charset="0"/>
                        </a:rPr>
                        <a:t>computer</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science</a:t>
                      </a:r>
                      <a:r>
                        <a:rPr lang="es-ES" sz="800" dirty="0">
                          <a:effectLst/>
                          <a:latin typeface="Arial" panose="020B0604020202020204" pitchFamily="34" charset="0"/>
                          <a:ea typeface="Times New Roman"/>
                          <a:cs typeface="Arial" panose="020B0604020202020204" pitchFamily="34" charset="0"/>
                        </a:rPr>
                        <a:t> in NZ </a:t>
                      </a:r>
                      <a:r>
                        <a:rPr lang="es-ES" sz="800" dirty="0" err="1">
                          <a:effectLst/>
                          <a:latin typeface="Arial" panose="020B0604020202020204" pitchFamily="34" charset="0"/>
                          <a:ea typeface="Times New Roman"/>
                          <a:cs typeface="Arial" panose="020B0604020202020204" pitchFamily="34" charset="0"/>
                        </a:rPr>
                        <a:t>schools</a:t>
                      </a:r>
                      <a:r>
                        <a:rPr lang="es-ES" sz="800" dirty="0">
                          <a:effectLst/>
                          <a:latin typeface="Arial" panose="020B0604020202020204" pitchFamily="34" charset="0"/>
                          <a:ea typeface="Times New Roman"/>
                          <a:cs typeface="Arial" panose="020B0604020202020204" pitchFamily="34" charset="0"/>
                        </a:rPr>
                        <a:t>.</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Bell, T., </a:t>
                      </a:r>
                      <a:r>
                        <a:rPr lang="es-ES" sz="800" dirty="0" err="1">
                          <a:effectLst/>
                          <a:latin typeface="Arial" panose="020B0604020202020204" pitchFamily="34" charset="0"/>
                          <a:ea typeface="Times New Roman"/>
                          <a:cs typeface="Arial" panose="020B0604020202020204" pitchFamily="34" charset="0"/>
                        </a:rPr>
                        <a:t>Andreae</a:t>
                      </a:r>
                      <a:r>
                        <a:rPr lang="es-ES" sz="800" dirty="0">
                          <a:effectLst/>
                          <a:latin typeface="Arial" panose="020B0604020202020204" pitchFamily="34" charset="0"/>
                          <a:ea typeface="Times New Roman"/>
                          <a:cs typeface="Arial" panose="020B0604020202020204" pitchFamily="34" charset="0"/>
                        </a:rPr>
                        <a:t>, P., &amp; </a:t>
                      </a:r>
                      <a:r>
                        <a:rPr lang="es-ES" sz="800" dirty="0" err="1">
                          <a:effectLst/>
                          <a:latin typeface="Arial" panose="020B0604020202020204" pitchFamily="34" charset="0"/>
                          <a:ea typeface="Times New Roman"/>
                          <a:cs typeface="Arial" panose="020B0604020202020204" pitchFamily="34" charset="0"/>
                        </a:rPr>
                        <a:t>Robins</a:t>
                      </a:r>
                      <a:r>
                        <a:rPr lang="es-ES" sz="800" dirty="0">
                          <a:effectLst/>
                          <a:latin typeface="Arial" panose="020B0604020202020204" pitchFamily="34" charset="0"/>
                          <a:ea typeface="Times New Roman"/>
                          <a:cs typeface="Arial" panose="020B0604020202020204" pitchFamily="34" charset="0"/>
                        </a:rPr>
                        <a:t>, A. (2014)</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A </a:t>
                      </a:r>
                      <a:r>
                        <a:rPr lang="es-ES" sz="800" dirty="0" err="1">
                          <a:effectLst/>
                          <a:latin typeface="Arial" panose="020B0604020202020204" pitchFamily="34" charset="0"/>
                          <a:ea typeface="Times New Roman"/>
                          <a:cs typeface="Arial" panose="020B0604020202020204" pitchFamily="34" charset="0"/>
                        </a:rPr>
                        <a:t>pilot</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computer</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science</a:t>
                      </a:r>
                      <a:r>
                        <a:rPr lang="es-ES" sz="800" dirty="0">
                          <a:effectLst/>
                          <a:latin typeface="Arial" panose="020B0604020202020204" pitchFamily="34" charset="0"/>
                          <a:ea typeface="Times New Roman"/>
                          <a:cs typeface="Arial" panose="020B0604020202020204" pitchFamily="34" charset="0"/>
                        </a:rPr>
                        <a:t> and </a:t>
                      </a:r>
                      <a:r>
                        <a:rPr lang="es-ES" sz="800" dirty="0" err="1">
                          <a:effectLst/>
                          <a:latin typeface="Arial" panose="020B0604020202020204" pitchFamily="34" charset="0"/>
                          <a:ea typeface="Times New Roman"/>
                          <a:cs typeface="Arial" panose="020B0604020202020204" pitchFamily="34" charset="0"/>
                        </a:rPr>
                        <a:t>programming</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course</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for</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primary</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school</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students</a:t>
                      </a:r>
                      <a:endParaRPr lang="es-ES" sz="800" dirty="0">
                        <a:effectLst/>
                        <a:latin typeface="Arial" panose="020B0604020202020204" pitchFamily="34" charset="0"/>
                        <a:ea typeface="Times New Roman"/>
                        <a:cs typeface="Arial" panose="020B0604020202020204" pitchFamily="34" charset="0"/>
                      </a:endParaRP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Duncan, C., &amp; Bell, T. (2015, </a:t>
                      </a:r>
                      <a:r>
                        <a:rPr lang="es-ES" sz="800" dirty="0" err="1">
                          <a:effectLst/>
                          <a:latin typeface="Arial" panose="020B0604020202020204" pitchFamily="34" charset="0"/>
                          <a:ea typeface="Times New Roman"/>
                          <a:cs typeface="Arial" panose="020B0604020202020204" pitchFamily="34" charset="0"/>
                        </a:rPr>
                        <a:t>November</a:t>
                      </a:r>
                      <a:r>
                        <a:rPr lang="es-ES" sz="800" dirty="0">
                          <a:effectLst/>
                          <a:latin typeface="Arial" panose="020B0604020202020204" pitchFamily="34" charset="0"/>
                          <a:ea typeface="Times New Roman"/>
                          <a:cs typeface="Arial" panose="020B0604020202020204" pitchFamily="34" charset="0"/>
                        </a:rPr>
                        <a:t>).</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El programa CS </a:t>
                      </a:r>
                      <a:r>
                        <a:rPr lang="es-ES" sz="800" dirty="0" err="1">
                          <a:effectLst/>
                          <a:latin typeface="Arial" panose="020B0604020202020204" pitchFamily="34" charset="0"/>
                          <a:ea typeface="Times New Roman"/>
                          <a:cs typeface="Arial" panose="020B0604020202020204" pitchFamily="34" charset="0"/>
                        </a:rPr>
                        <a:t>Unplegged</a:t>
                      </a:r>
                      <a:r>
                        <a:rPr lang="es-ES" sz="800" dirty="0">
                          <a:effectLst/>
                          <a:latin typeface="Arial" panose="020B0604020202020204" pitchFamily="34" charset="0"/>
                          <a:ea typeface="Times New Roman"/>
                          <a:cs typeface="Arial" panose="020B0604020202020204" pitchFamily="34" charset="0"/>
                        </a:rPr>
                        <a:t> es un programa completo de actividades desarrollado por CS </a:t>
                      </a:r>
                      <a:r>
                        <a:rPr lang="es-ES" sz="800" dirty="0" err="1">
                          <a:effectLst/>
                          <a:latin typeface="Arial" panose="020B0604020202020204" pitchFamily="34" charset="0"/>
                          <a:ea typeface="Times New Roman"/>
                          <a:cs typeface="Arial" panose="020B0604020202020204" pitchFamily="34" charset="0"/>
                        </a:rPr>
                        <a:t>ducation</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Research</a:t>
                      </a:r>
                      <a:r>
                        <a:rPr lang="es-ES" sz="800" dirty="0">
                          <a:effectLst/>
                          <a:latin typeface="Arial" panose="020B0604020202020204" pitchFamily="34" charset="0"/>
                          <a:ea typeface="Times New Roman"/>
                          <a:cs typeface="Arial" panose="020B0604020202020204" pitchFamily="34" charset="0"/>
                        </a:rPr>
                        <a:t> </a:t>
                      </a:r>
                      <a:r>
                        <a:rPr lang="es-ES" sz="800" dirty="0" err="1">
                          <a:effectLst/>
                          <a:latin typeface="Arial" panose="020B0604020202020204" pitchFamily="34" charset="0"/>
                          <a:ea typeface="Times New Roman"/>
                          <a:cs typeface="Arial" panose="020B0604020202020204" pitchFamily="34" charset="0"/>
                        </a:rPr>
                        <a:t>Group</a:t>
                      </a:r>
                      <a:r>
                        <a:rPr lang="es-ES" sz="800" dirty="0">
                          <a:effectLst/>
                          <a:latin typeface="Arial" panose="020B0604020202020204" pitchFamily="34" charset="0"/>
                          <a:ea typeface="Times New Roman"/>
                          <a:cs typeface="Arial" panose="020B0604020202020204" pitchFamily="34" charset="0"/>
                        </a:rPr>
                        <a:t>  en la Universidad de Canterbury, Nueva Zelanda </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Básicamente está orientado a Educación Secundaria e informa al  Certificado Nacional de Secundaria que incluye Ciencias de la Computación entendidas en el sentido de PC.</a:t>
                      </a:r>
                    </a:p>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Pero esto implica actividades incluidas en el </a:t>
                      </a:r>
                      <a:r>
                        <a:rPr lang="es-ES" sz="800" dirty="0" err="1">
                          <a:effectLst/>
                          <a:latin typeface="Arial" panose="020B0604020202020204" pitchFamily="34" charset="0"/>
                          <a:ea typeface="Times New Roman"/>
                          <a:cs typeface="Arial" panose="020B0604020202020204" pitchFamily="34" charset="0"/>
                        </a:rPr>
                        <a:t>curriculum</a:t>
                      </a:r>
                      <a:r>
                        <a:rPr lang="es-ES" sz="800" dirty="0">
                          <a:effectLst/>
                          <a:latin typeface="Arial" panose="020B0604020202020204" pitchFamily="34" charset="0"/>
                          <a:ea typeface="Times New Roman"/>
                          <a:cs typeface="Arial" panose="020B0604020202020204" pitchFamily="34" charset="0"/>
                        </a:rPr>
                        <a:t> para etapas anteriores a partir de los cinco años.</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S" sz="800" dirty="0">
                          <a:effectLst/>
                          <a:latin typeface="Arial" panose="020B0604020202020204" pitchFamily="34" charset="0"/>
                          <a:ea typeface="Times New Roman"/>
                          <a:cs typeface="Arial" panose="020B0604020202020204" pitchFamily="34" charset="0"/>
                        </a:rPr>
                        <a:t>CS </a:t>
                      </a:r>
                      <a:r>
                        <a:rPr lang="es-ES" sz="800" dirty="0" err="1">
                          <a:effectLst/>
                          <a:latin typeface="Arial" panose="020B0604020202020204" pitchFamily="34" charset="0"/>
                          <a:ea typeface="Times New Roman"/>
                          <a:cs typeface="Arial" panose="020B0604020202020204" pitchFamily="34" charset="0"/>
                        </a:rPr>
                        <a:t>Unplugged</a:t>
                      </a:r>
                      <a:r>
                        <a:rPr lang="es-ES" sz="800" dirty="0">
                          <a:effectLst/>
                          <a:latin typeface="Arial" panose="020B0604020202020204" pitchFamily="34" charset="0"/>
                          <a:ea typeface="Times New Roman"/>
                          <a:cs typeface="Arial" panose="020B0604020202020204" pitchFamily="34" charset="0"/>
                        </a:rPr>
                        <a:t> es una colección de actividades de aprendizaje gratuitas que enseñan Ciencias de la Computación a través de juegos y acertijos, que usan tarjetas, cuerdas, lápices de colores y muchos juegos como los de </a:t>
                      </a:r>
                      <a:r>
                        <a:rPr lang="es-ES" sz="800" dirty="0" err="1">
                          <a:effectLst/>
                          <a:latin typeface="Arial" panose="020B0604020202020204" pitchFamily="34" charset="0"/>
                          <a:ea typeface="Times New Roman"/>
                          <a:cs typeface="Arial" panose="020B0604020202020204" pitchFamily="34" charset="0"/>
                        </a:rPr>
                        <a:t>Ikea</a:t>
                      </a:r>
                      <a:r>
                        <a:rPr lang="es-ES" sz="800" dirty="0">
                          <a:effectLst/>
                          <a:latin typeface="Arial" panose="020B0604020202020204" pitchFamily="34" charset="0"/>
                          <a:ea typeface="Times New Roman"/>
                          <a:cs typeface="Arial" panose="020B0604020202020204" pitchFamily="34" charset="0"/>
                        </a:rPr>
                        <a:t> o </a:t>
                      </a:r>
                      <a:r>
                        <a:rPr lang="es-ES" sz="800" dirty="0" err="1">
                          <a:effectLst/>
                          <a:latin typeface="Arial" panose="020B0604020202020204" pitchFamily="34" charset="0"/>
                          <a:ea typeface="Times New Roman"/>
                          <a:cs typeface="Arial" panose="020B0604020202020204" pitchFamily="34" charset="0"/>
                        </a:rPr>
                        <a:t>Montesori</a:t>
                      </a:r>
                      <a:r>
                        <a:rPr lang="es-ES" sz="800" dirty="0">
                          <a:effectLst/>
                          <a:latin typeface="Arial" panose="020B0604020202020204" pitchFamily="34" charset="0"/>
                          <a:ea typeface="Times New Roman"/>
                          <a:cs typeface="Arial" panose="020B0604020202020204" pitchFamily="34" charset="0"/>
                        </a:rPr>
                        <a:t>-Amazon. Fue desarrollado para que los jóvenes estudiantes puedan interactuar con la informática, experimentar los tipos de preguntas y desafíos que experimentan los científicos informáticos, </a:t>
                      </a:r>
                      <a:r>
                        <a:rPr lang="es-ES" sz="800" b="1" dirty="0">
                          <a:effectLst/>
                          <a:latin typeface="Arial" panose="020B0604020202020204" pitchFamily="34" charset="0"/>
                          <a:ea typeface="Times New Roman"/>
                          <a:cs typeface="Arial" panose="020B0604020202020204" pitchFamily="34" charset="0"/>
                        </a:rPr>
                        <a:t>pero sin tener que aprender primero la programación</a:t>
                      </a:r>
                      <a:r>
                        <a:rPr lang="es-ES" sz="800" dirty="0">
                          <a:effectLst/>
                          <a:latin typeface="Arial" panose="020B0604020202020204" pitchFamily="34" charset="0"/>
                          <a:ea typeface="Times New Roman"/>
                          <a:cs typeface="Arial" panose="020B0604020202020204" pitchFamily="34" charset="0"/>
                        </a:rPr>
                        <a:t>.</a:t>
                      </a:r>
                    </a:p>
                  </a:txBody>
                  <a:tcPr marL="11493" marR="11493" marT="11493" marB="114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87659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62"/>
          <p:cNvSpPr/>
          <p:nvPr/>
        </p:nvSpPr>
        <p:spPr>
          <a:xfrm>
            <a:off x="0" y="0"/>
            <a:ext cx="4259700" cy="6858000"/>
          </a:xfrm>
          <a:prstGeom prst="snip2DiagRect">
            <a:avLst>
              <a:gd name="adj1" fmla="val 0"/>
              <a:gd name="adj2" fmla="val 50000"/>
            </a:avLst>
          </a:prstGeom>
          <a:solidFill>
            <a:srgbClr val="D2D7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87" name="Google Shape;287;p62"/>
          <p:cNvCxnSpPr/>
          <p:nvPr/>
        </p:nvCxnSpPr>
        <p:spPr>
          <a:xfrm>
            <a:off x="4778200" y="3707500"/>
            <a:ext cx="676200" cy="0"/>
          </a:xfrm>
          <a:prstGeom prst="straightConnector1">
            <a:avLst/>
          </a:prstGeom>
          <a:noFill/>
          <a:ln w="76200" cap="flat" cmpd="sng">
            <a:solidFill>
              <a:srgbClr val="93C01F"/>
            </a:solidFill>
            <a:prstDash val="solid"/>
            <a:round/>
            <a:headEnd type="none" w="med" len="med"/>
            <a:tailEnd type="none" w="med" len="med"/>
          </a:ln>
        </p:spPr>
      </p:cxnSp>
      <p:sp>
        <p:nvSpPr>
          <p:cNvPr id="288" name="Google Shape;288;p62"/>
          <p:cNvSpPr txBox="1">
            <a:spLocks noGrp="1"/>
          </p:cNvSpPr>
          <p:nvPr>
            <p:ph type="title"/>
          </p:nvPr>
        </p:nvSpPr>
        <p:spPr>
          <a:xfrm>
            <a:off x="4598899" y="1989066"/>
            <a:ext cx="3891957" cy="1614097"/>
          </a:xfrm>
          <a:prstGeom prst="rect">
            <a:avLst/>
          </a:prstGeom>
        </p:spPr>
        <p:txBody>
          <a:bodyPr spcFirstLastPara="1" wrap="square" lIns="91425" tIns="91425" rIns="91425" bIns="91425" anchor="b" anchorCtr="0">
            <a:noAutofit/>
          </a:bodyPr>
          <a:lstStyle/>
          <a:p>
            <a:r>
              <a:rPr lang="es-ES" dirty="0">
                <a:sym typeface="Ubuntu"/>
              </a:rPr>
              <a:t>1.Qué es el pensamiento computacional</a:t>
            </a:r>
            <a:endParaRPr lang="en-US" dirty="0"/>
          </a:p>
        </p:txBody>
      </p:sp>
      <p:sp>
        <p:nvSpPr>
          <p:cNvPr id="289" name="Google Shape;289;p62"/>
          <p:cNvSpPr txBox="1">
            <a:spLocks noGrp="1"/>
          </p:cNvSpPr>
          <p:nvPr>
            <p:ph type="subTitle" idx="1"/>
          </p:nvPr>
        </p:nvSpPr>
        <p:spPr>
          <a:xfrm>
            <a:off x="4598900" y="3957590"/>
            <a:ext cx="2920800" cy="212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400" dirty="0">
                <a:sym typeface="Ubuntu"/>
              </a:rPr>
              <a:t>Conceptos y definiciones ¿Es la hora de las definiciones? </a:t>
            </a:r>
            <a:r>
              <a:rPr lang="es-ES" sz="1400" dirty="0" err="1">
                <a:sym typeface="Ubuntu"/>
              </a:rPr>
              <a:t>Unplugged</a:t>
            </a:r>
            <a:r>
              <a:rPr lang="es-ES" sz="1400" dirty="0">
                <a:sym typeface="Ubuntu"/>
              </a:rPr>
              <a:t> y </a:t>
            </a:r>
            <a:r>
              <a:rPr lang="es-ES" sz="1400" dirty="0" err="1">
                <a:sym typeface="Ubuntu"/>
              </a:rPr>
              <a:t>bayesisano</a:t>
            </a:r>
            <a:endParaRPr sz="1400" dirty="0"/>
          </a:p>
        </p:txBody>
      </p:sp>
    </p:spTree>
    <p:extLst>
      <p:ext uri="{BB962C8B-B14F-4D97-AF65-F5344CB8AC3E}">
        <p14:creationId xmlns:p14="http://schemas.microsoft.com/office/powerpoint/2010/main" val="2436097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04DC5-B1CC-4A67-9743-24BC5D6D166A}"/>
              </a:ext>
            </a:extLst>
          </p:cNvPr>
          <p:cNvSpPr>
            <a:spLocks noGrp="1"/>
          </p:cNvSpPr>
          <p:nvPr>
            <p:ph type="title" idx="4294967295"/>
          </p:nvPr>
        </p:nvSpPr>
        <p:spPr>
          <a:xfrm>
            <a:off x="1055945" y="1186003"/>
            <a:ext cx="6693820" cy="497941"/>
          </a:xfrm>
        </p:spPr>
        <p:txBody>
          <a:bodyPr/>
          <a:lstStyle/>
          <a:p>
            <a:r>
              <a:rPr lang="es-ES" sz="2200" b="1" dirty="0">
                <a:solidFill>
                  <a:schemeClr val="tx1">
                    <a:lumMod val="75000"/>
                    <a:lumOff val="25000"/>
                  </a:schemeClr>
                </a:solidFill>
                <a:latin typeface="+mj-lt"/>
                <a:ea typeface="Times New Roman" panose="02020603050405020304" pitchFamily="18" charset="0"/>
                <a:cs typeface="Arial" panose="020B0604020202020204" pitchFamily="34" charset="0"/>
              </a:rPr>
              <a:t>¿Qué es el pensamiento computacional? </a:t>
            </a:r>
            <a:endParaRPr lang="es-ES" sz="2200" dirty="0">
              <a:latin typeface="+mj-lt"/>
            </a:endParaRPr>
          </a:p>
        </p:txBody>
      </p:sp>
      <p:sp>
        <p:nvSpPr>
          <p:cNvPr id="4" name="CuadroTexto 3">
            <a:extLst>
              <a:ext uri="{FF2B5EF4-FFF2-40B4-BE49-F238E27FC236}">
                <a16:creationId xmlns:a16="http://schemas.microsoft.com/office/drawing/2014/main" id="{96D6806B-0D63-4B02-967A-CF7363E907B7}"/>
              </a:ext>
            </a:extLst>
          </p:cNvPr>
          <p:cNvSpPr txBox="1"/>
          <p:nvPr/>
        </p:nvSpPr>
        <p:spPr>
          <a:xfrm>
            <a:off x="1037839" y="2004595"/>
            <a:ext cx="7010692" cy="3477875"/>
          </a:xfrm>
          <a:prstGeom prst="rect">
            <a:avLst/>
          </a:prstGeom>
          <a:noFill/>
        </p:spPr>
        <p:txBody>
          <a:bodyPr wrap="square">
            <a:spAutoFit/>
          </a:bodyPr>
          <a:lstStyle/>
          <a:p>
            <a:pPr algn="just">
              <a:spcBef>
                <a:spcPts val="1200"/>
              </a:spcBef>
              <a:spcAft>
                <a:spcPts val="1200"/>
              </a:spcAft>
            </a:pP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En su acepción más sencilla se considera el pensamiento computacional como </a:t>
            </a:r>
          </a:p>
          <a:p>
            <a:pPr marL="214313" indent="-214313" algn="just">
              <a:spcBef>
                <a:spcPts val="1200"/>
              </a:spcBef>
              <a:spcAft>
                <a:spcPts val="1200"/>
              </a:spcAft>
              <a:buFont typeface="Arial" panose="020B0604020202020204" pitchFamily="34" charset="0"/>
              <a:buChar char="•"/>
            </a:pP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una serie de </a:t>
            </a:r>
            <a:r>
              <a:rPr lang="es-ES"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habilidades específicas que sirven a los programadores para hacer su tarea</a:t>
            </a: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 pero que también</a:t>
            </a:r>
          </a:p>
          <a:p>
            <a:pPr marL="214313" indent="-214313" algn="just">
              <a:spcBef>
                <a:spcPts val="1200"/>
              </a:spcBef>
              <a:spcAft>
                <a:spcPts val="1200"/>
              </a:spcAft>
              <a:buFont typeface="Arial" panose="020B0604020202020204" pitchFamily="34" charset="0"/>
              <a:buChar char="•"/>
            </a:pP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son útiles a la gente en su </a:t>
            </a:r>
            <a:r>
              <a:rPr lang="es-ES"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vida profesional y en su vida personal como una forma de organizar la resolución de sus problemas</a:t>
            </a:r>
            <a:r>
              <a:rPr lang="es-ES"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y de </a:t>
            </a:r>
            <a:r>
              <a:rPr lang="es-ES"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representar la realidad</a:t>
            </a:r>
            <a:r>
              <a:rPr lang="es-ES"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a:t>
            </a: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que hay en torno a ellos. </a:t>
            </a:r>
          </a:p>
          <a:p>
            <a:pPr algn="just">
              <a:spcBef>
                <a:spcPts val="1200"/>
              </a:spcBef>
              <a:spcAft>
                <a:spcPts val="1200"/>
              </a:spcAft>
            </a:pP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En un esquema más elaborado, </a:t>
            </a:r>
            <a:r>
              <a:rPr lang="es-ES"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estas habilidades constituyen una nueva alfabetización</a:t>
            </a:r>
            <a:r>
              <a:rPr lang="es-ES"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a:t>
            </a: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---o la parte más sustancial de ella--- y</a:t>
            </a:r>
          </a:p>
          <a:p>
            <a:pPr algn="just">
              <a:spcBef>
                <a:spcPts val="1200"/>
              </a:spcBef>
              <a:spcAft>
                <a:spcPts val="1200"/>
              </a:spcAft>
            </a:pPr>
            <a:r>
              <a:rPr lang="es-ES" dirty="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una inculturación para manejarse en una nueva cultura, la cultura digital en la sociedad del conocimiento.</a:t>
            </a:r>
          </a:p>
        </p:txBody>
      </p:sp>
      <p:sp>
        <p:nvSpPr>
          <p:cNvPr id="6" name="Google Shape;344;p68">
            <a:extLst>
              <a:ext uri="{FF2B5EF4-FFF2-40B4-BE49-F238E27FC236}">
                <a16:creationId xmlns:a16="http://schemas.microsoft.com/office/drawing/2014/main" id="{5B5629A5-3E9B-4A61-9340-627DE139316E}"/>
              </a:ext>
            </a:extLst>
          </p:cNvPr>
          <p:cNvSpPr/>
          <p:nvPr/>
        </p:nvSpPr>
        <p:spPr>
          <a:xfrm>
            <a:off x="406949" y="469599"/>
            <a:ext cx="8229049" cy="6040057"/>
          </a:xfrm>
          <a:prstGeom prst="rect">
            <a:avLst/>
          </a:prstGeom>
          <a:noFill/>
          <a:ln w="38100" cap="flat" cmpd="sng">
            <a:solidFill>
              <a:srgbClr val="D2D7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Google Shape;243;p58">
            <a:extLst>
              <a:ext uri="{FF2B5EF4-FFF2-40B4-BE49-F238E27FC236}">
                <a16:creationId xmlns:a16="http://schemas.microsoft.com/office/drawing/2014/main" id="{99066D4D-6914-4460-995A-EC4FB5C47689}"/>
              </a:ext>
            </a:extLst>
          </p:cNvPr>
          <p:cNvCxnSpPr/>
          <p:nvPr/>
        </p:nvCxnSpPr>
        <p:spPr>
          <a:xfrm>
            <a:off x="1164588" y="1781311"/>
            <a:ext cx="676200" cy="0"/>
          </a:xfrm>
          <a:prstGeom prst="straightConnector1">
            <a:avLst/>
          </a:prstGeom>
          <a:noFill/>
          <a:ln w="76200" cap="flat" cmpd="sng">
            <a:solidFill>
              <a:srgbClr val="D2D700"/>
            </a:solidFill>
            <a:prstDash val="solid"/>
            <a:round/>
            <a:headEnd type="none" w="med" len="med"/>
            <a:tailEnd type="none" w="med" len="med"/>
          </a:ln>
        </p:spPr>
      </p:cxnSp>
    </p:spTree>
    <p:extLst>
      <p:ext uri="{BB962C8B-B14F-4D97-AF65-F5344CB8AC3E}">
        <p14:creationId xmlns:p14="http://schemas.microsoft.com/office/powerpoint/2010/main" val="3218499231"/>
      </p:ext>
    </p:extLst>
  </p:cSld>
  <p:clrMapOvr>
    <a:masterClrMapping/>
  </p:clrMapOvr>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Minimal Charm">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gánico">
  <a:themeElements>
    <a:clrScheme name="Personalizado 1">
      <a:dk1>
        <a:sysClr val="windowText" lastClr="000000"/>
      </a:dk1>
      <a:lt1>
        <a:sysClr val="window" lastClr="FFFFFF"/>
      </a:lt1>
      <a:dk2>
        <a:srgbClr val="455F51"/>
      </a:dk2>
      <a:lt2>
        <a:srgbClr val="A9DB66"/>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5089</TotalTime>
  <Words>3814</Words>
  <Application>Microsoft Office PowerPoint</Application>
  <PresentationFormat>Presentación en pantalla (4:3)</PresentationFormat>
  <Paragraphs>374</Paragraphs>
  <Slides>58</Slides>
  <Notes>18</Notes>
  <HiddenSlides>0</HiddenSlides>
  <MMClips>0</MMClips>
  <ScaleCrop>false</ScaleCrop>
  <HeadingPairs>
    <vt:vector size="6" baseType="variant">
      <vt:variant>
        <vt:lpstr>Fuentes usadas</vt:lpstr>
      </vt:variant>
      <vt:variant>
        <vt:i4>7</vt:i4>
      </vt:variant>
      <vt:variant>
        <vt:lpstr>Tema</vt:lpstr>
      </vt:variant>
      <vt:variant>
        <vt:i4>5</vt:i4>
      </vt:variant>
      <vt:variant>
        <vt:lpstr>Títulos de diapositiva</vt:lpstr>
      </vt:variant>
      <vt:variant>
        <vt:i4>58</vt:i4>
      </vt:variant>
    </vt:vector>
  </HeadingPairs>
  <TitlesOfParts>
    <vt:vector size="70" baseType="lpstr">
      <vt:lpstr>Arial</vt:lpstr>
      <vt:lpstr>Ubuntu</vt:lpstr>
      <vt:lpstr>Calibri</vt:lpstr>
      <vt:lpstr>Times New Roman</vt:lpstr>
      <vt:lpstr>Bodoni</vt:lpstr>
      <vt:lpstr>Wingdings 3</vt:lpstr>
      <vt:lpstr>Arvo</vt:lpstr>
      <vt:lpstr>Minimal Charm</vt:lpstr>
      <vt:lpstr>1_Minimal Charm</vt:lpstr>
      <vt:lpstr>2_Minimal Charm</vt:lpstr>
      <vt:lpstr>3_Minimal Charm</vt:lpstr>
      <vt:lpstr>Orgánico</vt:lpstr>
      <vt:lpstr>Presentación de PowerPoint</vt:lpstr>
      <vt:lpstr>Miguel Zapata Ros</vt:lpstr>
      <vt:lpstr>Presentación de PowerPoint</vt:lpstr>
      <vt:lpstr>Contenidos</vt:lpstr>
      <vt:lpstr>Presentación de PowerPoint</vt:lpstr>
      <vt:lpstr>Presentación de PowerPoint</vt:lpstr>
      <vt:lpstr>Iniciativas en  los  sistemas educativos </vt:lpstr>
      <vt:lpstr>1.Qué es el pensamiento computacional</vt:lpstr>
      <vt:lpstr>¿Qué es el pensamiento computacional? </vt:lpstr>
      <vt:lpstr>Qué es el pensamiento computacional. Conceptos y definiciones ¿Es la hora de las definiciones? (II) </vt:lpstr>
      <vt:lpstr>2. El Pensamiento Computacional como alfabetización</vt:lpstr>
      <vt:lpstr>El pensamiento computacional como alfabetización</vt:lpstr>
      <vt:lpstr>El pensamiento computacional como alfabetización</vt:lpstr>
      <vt:lpstr>2. El pensamiento computacional como currículo </vt:lpstr>
      <vt:lpstr>Presentación de PowerPoint</vt:lpstr>
      <vt:lpstr>Iniciativas en  los sistemas educativos </vt:lpstr>
      <vt:lpstr>Iniciativas en  los sistemas educativos </vt:lpstr>
      <vt:lpstr>Necesidad de</vt:lpstr>
      <vt:lpstr>Es preciso un Diseño, un desarrollo y una formación PLURIDISCIPLINAR</vt:lpstr>
      <vt:lpstr>La respuesta más frecuente y más simple, pero no la mejor, ha sido enseñar a programar </vt:lpstr>
      <vt:lpstr>Presentación de PowerPoint</vt:lpstr>
      <vt:lpstr>Presentación de PowerPoint</vt:lpstr>
      <vt:lpstr>Presentación de PowerPoint</vt:lpstr>
      <vt:lpstr>3.Definición holística por componentes </vt:lpstr>
      <vt:lpstr>Definición holística de componentes</vt:lpstr>
      <vt:lpstr>Precedentes (1) Suchi Grover</vt:lpstr>
      <vt:lpstr>Precedentes (1) Suchi Grover</vt:lpstr>
      <vt:lpstr>Precedentes (2): Wing, 2008</vt:lpstr>
      <vt:lpstr>4.2 Definición por componentes </vt:lpstr>
      <vt:lpstr>Componentes del pensamiento computacional </vt:lpstr>
      <vt:lpstr>Presentación de PowerPoint</vt:lpstr>
      <vt:lpstr>Presentación de PowerPoint</vt:lpstr>
      <vt:lpstr>Recursividad</vt:lpstr>
      <vt:lpstr>Iteración</vt:lpstr>
      <vt:lpstr>Pensamiento lateral  y pensamiento divergente</vt:lpstr>
      <vt:lpstr>Cinestesia</vt:lpstr>
      <vt:lpstr>4.Unplugged </vt:lpstr>
      <vt:lpstr>Unplugged</vt:lpstr>
      <vt:lpstr>El pensamiento computacional desenchufado (Computational thinking unplugged) </vt:lpstr>
      <vt:lpstr>… destrezas de precodificación, cinestesia y activación </vt:lpstr>
      <vt:lpstr>Montessori Method’s</vt:lpstr>
      <vt:lpstr>Propuestas de actividades.- 1. Preálgebra Álgebra para niños</vt:lpstr>
      <vt:lpstr>Presentación de PowerPoint</vt:lpstr>
      <vt:lpstr>Presentación de PowerPoint</vt:lpstr>
      <vt:lpstr> Helados y chuches Helados o chuches</vt:lpstr>
      <vt:lpstr>5.Pensamiento bayesiano</vt:lpstr>
      <vt:lpstr>Pensamiento  bayesiano</vt:lpstr>
      <vt:lpstr>Otro caso</vt:lpstr>
      <vt:lpstr>¿Qué es el Teorema de Bayes?</vt:lpstr>
      <vt:lpstr>Lo interesante</vt:lpstr>
      <vt:lpstr>Conclusiones para la práctica</vt:lpstr>
      <vt:lpstr>Conclusiones para la práctica</vt:lpstr>
      <vt:lpstr>Conclusiones para la práctica (II)</vt:lpstr>
      <vt:lpstr>Pensamiento bayesiano: Una componente de pensamiento computacional</vt:lpstr>
      <vt:lpstr>¡MUCHAS GRACIAS POR VUESTRA ATENCIÓN!</vt:lpstr>
      <vt:lpstr>Hospital de Marina ejemplo de Heurística y de Aprendizaje Divergente</vt:lpstr>
      <vt:lpstr>¡Muchas gracias!</vt:lpstr>
      <vt:lpstr>Créditos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miguel zapata</dc:creator>
  <cp:lastModifiedBy>María Sánchez González</cp:lastModifiedBy>
  <cp:revision>68</cp:revision>
  <dcterms:modified xsi:type="dcterms:W3CDTF">2021-11-22T08:26:01Z</dcterms:modified>
</cp:coreProperties>
</file>