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y="5143500" cx="9144000"/>
  <p:notesSz cx="6858000" cy="9144000"/>
  <p:embeddedFontLst>
    <p:embeddedFont>
      <p:font typeface="Ubuntu"/>
      <p:regular r:id="rId37"/>
      <p:bold r:id="rId38"/>
      <p:italic r:id="rId39"/>
      <p:boldItalic r:id="rId40"/>
    </p:embeddedFont>
    <p:embeddedFont>
      <p:font typeface="Audiowide"/>
      <p:regular r:id="rId41"/>
    </p:embeddedFont>
    <p:embeddedFont>
      <p:font typeface="Montserrat"/>
      <p:regular r:id="rId42"/>
      <p:bold r:id="rId43"/>
      <p:italic r:id="rId44"/>
      <p:boldItalic r:id="rId45"/>
    </p:embeddedFont>
    <p:embeddedFont>
      <p:font typeface="Arvo"/>
      <p:regular r:id="rId46"/>
      <p:bold r:id="rId47"/>
      <p:italic r:id="rId48"/>
      <p:boldItalic r:id="rId49"/>
    </p:embeddedFont>
    <p:embeddedFont>
      <p:font typeface="Bodoni"/>
      <p:regular r:id="rId50"/>
      <p:bold r:id="rId51"/>
      <p:italic r:id="rId52"/>
      <p:boldItalic r:id="rId5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638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638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Ubuntu-boldItalic.fntdata"/><Relationship Id="rId42" Type="http://schemas.openxmlformats.org/officeDocument/2006/relationships/font" Target="fonts/Montserrat-regular.fntdata"/><Relationship Id="rId41" Type="http://schemas.openxmlformats.org/officeDocument/2006/relationships/font" Target="fonts/Audiowide-regular.fntdata"/><Relationship Id="rId44" Type="http://schemas.openxmlformats.org/officeDocument/2006/relationships/font" Target="fonts/Montserrat-italic.fntdata"/><Relationship Id="rId43" Type="http://schemas.openxmlformats.org/officeDocument/2006/relationships/font" Target="fonts/Montserrat-bold.fntdata"/><Relationship Id="rId46" Type="http://schemas.openxmlformats.org/officeDocument/2006/relationships/font" Target="fonts/Arvo-regular.fntdata"/><Relationship Id="rId45" Type="http://schemas.openxmlformats.org/officeDocument/2006/relationships/font" Target="fonts/Montserrat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Arvo-italic.fntdata"/><Relationship Id="rId47" Type="http://schemas.openxmlformats.org/officeDocument/2006/relationships/font" Target="fonts/Arvo-bold.fntdata"/><Relationship Id="rId49" Type="http://schemas.openxmlformats.org/officeDocument/2006/relationships/font" Target="fonts/Arv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font" Target="fonts/Ubuntu-regular.fntdata"/><Relationship Id="rId36" Type="http://schemas.openxmlformats.org/officeDocument/2006/relationships/slide" Target="slides/slide31.xml"/><Relationship Id="rId39" Type="http://schemas.openxmlformats.org/officeDocument/2006/relationships/font" Target="fonts/Ubuntu-italic.fntdata"/><Relationship Id="rId38" Type="http://schemas.openxmlformats.org/officeDocument/2006/relationships/font" Target="fonts/Ubuntu-bold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Bodoni-bold.fntdata"/><Relationship Id="rId50" Type="http://schemas.openxmlformats.org/officeDocument/2006/relationships/font" Target="fonts/Bodoni-regular.fntdata"/><Relationship Id="rId53" Type="http://schemas.openxmlformats.org/officeDocument/2006/relationships/font" Target="fonts/Bodoni-boldItalic.fntdata"/><Relationship Id="rId52" Type="http://schemas.openxmlformats.org/officeDocument/2006/relationships/font" Target="fonts/Bodoni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1eab0352df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1eab0352df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2b2548ad4e_0_3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2b2548ad4e_0_3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2b2548ad4e_0_2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12b2548ad4e_0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2b2548ad4e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12b2548ad4e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2b2548ad4e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12b2548ad4e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2b2548ad4e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2b2548ad4e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2b2548ad4e_0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12b2548ad4e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2b2548ad4e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2b2548ad4e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2b2548ad4e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12b2548ad4e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2b2548ad4e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12b2548ad4e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2b2548ad4e_0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12b2548ad4e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1da7ce97fc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1da7ce97fc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2ce116a0ac_0_173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12ce116a0ac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2ce116a0ac_0_178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12ce116a0ac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2ce116a0ac_0_190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2ce116a0ac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2ce116a0ac_0_184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2ce116a0ac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2ce116a0ac_0_181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2ce116a0ac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2ce116a0ac_0_193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12ce116a0ac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2ce116a0ac_0_187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12ce116a0ac_0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2ce116a0ac_0_196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2ce116a0ac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12ce116a0ac_0_199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12ce116a0ac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12ce1b66769_0_11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12ce1b66769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1ec49d7d71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1ec49d7d71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12b2548ad4e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12b2548ad4e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74aaae02bf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74aaae02bf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2b2548ad4e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2b2548ad4e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2ce116a0a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2ce116a0a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Y también otras para representar el sonido o el razonamiento abstracto.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2ce116a0ac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12ce116a0ac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En 1450 empezaron a imprimirse los primeros libros. A nivel mundial, en el siglo XX el nivel de alfabetización ha crecido del 20 al 80%.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2ce116a0ac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12ce116a0ac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Desde la infancia se aprende a leer y a escribir. ¿Por qué no adquirir también el lenguaje de los ordenadores?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2ce116a0ac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12ce116a0ac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Un ordenador es una máquina de propósito general, muy diferente del resto, de propósito específico.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2ce116a0ac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2ce116a0ac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 slide" type="title">
  <p:cSld name="TITLE">
    <p:bg>
      <p:bgPr>
        <a:solidFill>
          <a:srgbClr val="FFFFFF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1610650" y="1856275"/>
            <a:ext cx="6157800" cy="875700"/>
          </a:xfrm>
          <a:prstGeom prst="rect">
            <a:avLst/>
          </a:prstGeom>
          <a:ln cap="flat" cmpd="sng" w="38100">
            <a:solidFill>
              <a:srgbClr val="5353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2 columns slide" type="twoColTx">
  <p:cSld name="TITLE_AND_TWO_COLUMNS">
    <p:bg>
      <p:bgPr>
        <a:solidFill>
          <a:srgbClr val="FFFFFF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 txBox="1"/>
          <p:nvPr>
            <p:ph type="ctrTitle"/>
          </p:nvPr>
        </p:nvSpPr>
        <p:spPr>
          <a:xfrm>
            <a:off x="1113228" y="1571550"/>
            <a:ext cx="31695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44" name="Google Shape;44;p11"/>
          <p:cNvSpPr txBox="1"/>
          <p:nvPr>
            <p:ph idx="1" type="subTitle"/>
          </p:nvPr>
        </p:nvSpPr>
        <p:spPr>
          <a:xfrm>
            <a:off x="1113229" y="2177000"/>
            <a:ext cx="31014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45" name="Google Shape;45;p11"/>
          <p:cNvSpPr txBox="1"/>
          <p:nvPr>
            <p:ph idx="2" type="ctrTitle"/>
          </p:nvPr>
        </p:nvSpPr>
        <p:spPr>
          <a:xfrm>
            <a:off x="4818378" y="1571550"/>
            <a:ext cx="31695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46" name="Google Shape;46;p11"/>
          <p:cNvSpPr txBox="1"/>
          <p:nvPr>
            <p:ph idx="3" type="subTitle"/>
          </p:nvPr>
        </p:nvSpPr>
        <p:spPr>
          <a:xfrm>
            <a:off x="4818379" y="2177000"/>
            <a:ext cx="31014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47" name="Google Shape;47;p11"/>
          <p:cNvSpPr txBox="1"/>
          <p:nvPr>
            <p:ph idx="4" type="title"/>
          </p:nvPr>
        </p:nvSpPr>
        <p:spPr>
          <a:xfrm>
            <a:off x="-11850" y="927075"/>
            <a:ext cx="9144000" cy="4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2 columns slide 1">
  <p:cSld name="TITLE_AND_TWO_COLUMNS_2">
    <p:bg>
      <p:bgPr>
        <a:solidFill>
          <a:srgbClr val="FFFFFF"/>
        </a:solidFill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type="ctrTitle"/>
          </p:nvPr>
        </p:nvSpPr>
        <p:spPr>
          <a:xfrm>
            <a:off x="1113228" y="2151075"/>
            <a:ext cx="31695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50" name="Google Shape;50;p12"/>
          <p:cNvSpPr txBox="1"/>
          <p:nvPr>
            <p:ph idx="1" type="subTitle"/>
          </p:nvPr>
        </p:nvSpPr>
        <p:spPr>
          <a:xfrm>
            <a:off x="1147278" y="2756525"/>
            <a:ext cx="31014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1" name="Google Shape;51;p12"/>
          <p:cNvSpPr txBox="1"/>
          <p:nvPr>
            <p:ph idx="2" type="ctrTitle"/>
          </p:nvPr>
        </p:nvSpPr>
        <p:spPr>
          <a:xfrm>
            <a:off x="4818378" y="2151075"/>
            <a:ext cx="31695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52" name="Google Shape;52;p12"/>
          <p:cNvSpPr txBox="1"/>
          <p:nvPr>
            <p:ph idx="3" type="subTitle"/>
          </p:nvPr>
        </p:nvSpPr>
        <p:spPr>
          <a:xfrm>
            <a:off x="4852428" y="2756525"/>
            <a:ext cx="31014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3" name="Google Shape;53;p12"/>
          <p:cNvSpPr txBox="1"/>
          <p:nvPr>
            <p:ph idx="4" type="title"/>
          </p:nvPr>
        </p:nvSpPr>
        <p:spPr>
          <a:xfrm>
            <a:off x="-11850" y="927075"/>
            <a:ext cx="9144000" cy="4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3 columns slide">
  <p:cSld name="TITLE_AND_TWO_COLUMNS_1">
    <p:bg>
      <p:bgPr>
        <a:solidFill>
          <a:srgbClr val="FFFFFF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>
            <p:ph type="title"/>
          </p:nvPr>
        </p:nvSpPr>
        <p:spPr>
          <a:xfrm>
            <a:off x="-11850" y="927075"/>
            <a:ext cx="9144000" cy="4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6" name="Google Shape;56;p13"/>
          <p:cNvSpPr txBox="1"/>
          <p:nvPr>
            <p:ph idx="2" type="ctrTitle"/>
          </p:nvPr>
        </p:nvSpPr>
        <p:spPr>
          <a:xfrm>
            <a:off x="1105351" y="2062425"/>
            <a:ext cx="21135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57" name="Google Shape;57;p13"/>
          <p:cNvSpPr txBox="1"/>
          <p:nvPr>
            <p:ph idx="1" type="subTitle"/>
          </p:nvPr>
        </p:nvSpPr>
        <p:spPr>
          <a:xfrm>
            <a:off x="1105354" y="2667875"/>
            <a:ext cx="21135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8" name="Google Shape;58;p13"/>
          <p:cNvSpPr txBox="1"/>
          <p:nvPr>
            <p:ph idx="3" type="ctrTitle"/>
          </p:nvPr>
        </p:nvSpPr>
        <p:spPr>
          <a:xfrm>
            <a:off x="3515251" y="2062425"/>
            <a:ext cx="21135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59" name="Google Shape;59;p13"/>
          <p:cNvSpPr txBox="1"/>
          <p:nvPr>
            <p:ph idx="4" type="subTitle"/>
          </p:nvPr>
        </p:nvSpPr>
        <p:spPr>
          <a:xfrm>
            <a:off x="3515254" y="2667875"/>
            <a:ext cx="21135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60" name="Google Shape;60;p13"/>
          <p:cNvSpPr txBox="1"/>
          <p:nvPr>
            <p:ph idx="5" type="ctrTitle"/>
          </p:nvPr>
        </p:nvSpPr>
        <p:spPr>
          <a:xfrm>
            <a:off x="5925151" y="2062425"/>
            <a:ext cx="21135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61" name="Google Shape;61;p13"/>
          <p:cNvSpPr txBox="1"/>
          <p:nvPr>
            <p:ph idx="6" type="subTitle"/>
          </p:nvPr>
        </p:nvSpPr>
        <p:spPr>
          <a:xfrm>
            <a:off x="5925154" y="2667875"/>
            <a:ext cx="21135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6 columns slide">
  <p:cSld name="TITLE_AND_TWO_COLUMNS_1_1">
    <p:bg>
      <p:bgPr>
        <a:solidFill>
          <a:srgbClr val="FFFFFF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ctrTitle"/>
          </p:nvPr>
        </p:nvSpPr>
        <p:spPr>
          <a:xfrm>
            <a:off x="1105351" y="2765600"/>
            <a:ext cx="21135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64" name="Google Shape;64;p14"/>
          <p:cNvSpPr txBox="1"/>
          <p:nvPr>
            <p:ph idx="1" type="subTitle"/>
          </p:nvPr>
        </p:nvSpPr>
        <p:spPr>
          <a:xfrm>
            <a:off x="980600" y="3371050"/>
            <a:ext cx="2363100" cy="6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65" name="Google Shape;65;p14"/>
          <p:cNvSpPr txBox="1"/>
          <p:nvPr>
            <p:ph idx="2" type="ctrTitle"/>
          </p:nvPr>
        </p:nvSpPr>
        <p:spPr>
          <a:xfrm>
            <a:off x="3484651" y="2765600"/>
            <a:ext cx="21135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66" name="Google Shape;66;p14"/>
          <p:cNvSpPr txBox="1"/>
          <p:nvPr>
            <p:ph idx="3" type="subTitle"/>
          </p:nvPr>
        </p:nvSpPr>
        <p:spPr>
          <a:xfrm>
            <a:off x="3419975" y="3371050"/>
            <a:ext cx="2242800" cy="6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67" name="Google Shape;67;p14"/>
          <p:cNvSpPr txBox="1"/>
          <p:nvPr>
            <p:ph idx="4" type="ctrTitle"/>
          </p:nvPr>
        </p:nvSpPr>
        <p:spPr>
          <a:xfrm>
            <a:off x="5880251" y="2765600"/>
            <a:ext cx="21135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68" name="Google Shape;68;p14"/>
          <p:cNvSpPr txBox="1"/>
          <p:nvPr>
            <p:ph idx="5" type="subTitle"/>
          </p:nvPr>
        </p:nvSpPr>
        <p:spPr>
          <a:xfrm>
            <a:off x="5880250" y="3371050"/>
            <a:ext cx="2113500" cy="6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69" name="Google Shape;69;p14"/>
          <p:cNvSpPr txBox="1"/>
          <p:nvPr>
            <p:ph idx="6" type="title"/>
          </p:nvPr>
        </p:nvSpPr>
        <p:spPr>
          <a:xfrm>
            <a:off x="773850" y="638075"/>
            <a:ext cx="7672500" cy="48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0" name="Google Shape;70;p14"/>
          <p:cNvSpPr txBox="1"/>
          <p:nvPr>
            <p:ph idx="7" type="ctrTitle"/>
          </p:nvPr>
        </p:nvSpPr>
        <p:spPr>
          <a:xfrm>
            <a:off x="1105351" y="1436375"/>
            <a:ext cx="21135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71" name="Google Shape;71;p14"/>
          <p:cNvSpPr txBox="1"/>
          <p:nvPr>
            <p:ph idx="8" type="subTitle"/>
          </p:nvPr>
        </p:nvSpPr>
        <p:spPr>
          <a:xfrm>
            <a:off x="1073150" y="2041825"/>
            <a:ext cx="2178000" cy="6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72" name="Google Shape;72;p14"/>
          <p:cNvSpPr txBox="1"/>
          <p:nvPr>
            <p:ph idx="9" type="ctrTitle"/>
          </p:nvPr>
        </p:nvSpPr>
        <p:spPr>
          <a:xfrm>
            <a:off x="3484651" y="1436375"/>
            <a:ext cx="21135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73" name="Google Shape;73;p14"/>
          <p:cNvSpPr txBox="1"/>
          <p:nvPr>
            <p:ph idx="13" type="subTitle"/>
          </p:nvPr>
        </p:nvSpPr>
        <p:spPr>
          <a:xfrm>
            <a:off x="3452400" y="2041825"/>
            <a:ext cx="2178000" cy="6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74" name="Google Shape;74;p14"/>
          <p:cNvSpPr txBox="1"/>
          <p:nvPr>
            <p:ph idx="14" type="ctrTitle"/>
          </p:nvPr>
        </p:nvSpPr>
        <p:spPr>
          <a:xfrm>
            <a:off x="5880251" y="1436375"/>
            <a:ext cx="21135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75" name="Google Shape;75;p14"/>
          <p:cNvSpPr txBox="1"/>
          <p:nvPr>
            <p:ph idx="15" type="subTitle"/>
          </p:nvPr>
        </p:nvSpPr>
        <p:spPr>
          <a:xfrm>
            <a:off x="5831650" y="2041825"/>
            <a:ext cx="2210700" cy="6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ext &amp; some text slide">
  <p:cSld name="BIG_NUMBER">
    <p:bg>
      <p:bgPr>
        <a:solidFill>
          <a:srgbClr val="FFFFFF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/>
          <p:nvPr>
            <p:ph idx="1" type="subTitle"/>
          </p:nvPr>
        </p:nvSpPr>
        <p:spPr>
          <a:xfrm>
            <a:off x="2433300" y="3015325"/>
            <a:ext cx="4277400" cy="6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8" name="Google Shape;78;p15"/>
          <p:cNvSpPr txBox="1"/>
          <p:nvPr>
            <p:ph type="title"/>
          </p:nvPr>
        </p:nvSpPr>
        <p:spPr>
          <a:xfrm>
            <a:off x="0" y="2466400"/>
            <a:ext cx="9144000" cy="48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b="1"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 &amp; some text slide 2">
  <p:cSld name="BIG_NUMBER_2">
    <p:bg>
      <p:bgPr>
        <a:solidFill>
          <a:srgbClr val="FFFFFF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>
            <p:ph hasCustomPrompt="1" type="title"/>
          </p:nvPr>
        </p:nvSpPr>
        <p:spPr>
          <a:xfrm>
            <a:off x="742950" y="1238100"/>
            <a:ext cx="7729500" cy="19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b="1"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1" name="Google Shape;81;p16"/>
          <p:cNvSpPr txBox="1"/>
          <p:nvPr>
            <p:ph idx="1" type="subTitle"/>
          </p:nvPr>
        </p:nvSpPr>
        <p:spPr>
          <a:xfrm>
            <a:off x="2433300" y="3015325"/>
            <a:ext cx="4277400" cy="6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&amp; some text slide 1">
  <p:cSld name="BIG_NUMBER_1">
    <p:bg>
      <p:bgPr>
        <a:solidFill>
          <a:srgbClr val="FFFFFF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>
            <p:ph hasCustomPrompt="1" type="title"/>
          </p:nvPr>
        </p:nvSpPr>
        <p:spPr>
          <a:xfrm>
            <a:off x="742950" y="832600"/>
            <a:ext cx="7729500" cy="88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4" name="Google Shape;84;p17"/>
          <p:cNvSpPr txBox="1"/>
          <p:nvPr>
            <p:ph idx="1" type="subTitle"/>
          </p:nvPr>
        </p:nvSpPr>
        <p:spPr>
          <a:xfrm>
            <a:off x="1667075" y="1469500"/>
            <a:ext cx="5809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5" name="Google Shape;85;p17"/>
          <p:cNvSpPr txBox="1"/>
          <p:nvPr>
            <p:ph hasCustomPrompt="1" idx="2" type="title"/>
          </p:nvPr>
        </p:nvSpPr>
        <p:spPr>
          <a:xfrm>
            <a:off x="742950" y="1956000"/>
            <a:ext cx="7729500" cy="88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6" name="Google Shape;86;p17"/>
          <p:cNvSpPr txBox="1"/>
          <p:nvPr>
            <p:ph idx="3" type="subTitle"/>
          </p:nvPr>
        </p:nvSpPr>
        <p:spPr>
          <a:xfrm>
            <a:off x="1667075" y="2592900"/>
            <a:ext cx="5809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7" name="Google Shape;87;p17"/>
          <p:cNvSpPr txBox="1"/>
          <p:nvPr>
            <p:ph hasCustomPrompt="1" idx="4" type="title"/>
          </p:nvPr>
        </p:nvSpPr>
        <p:spPr>
          <a:xfrm>
            <a:off x="742950" y="3079400"/>
            <a:ext cx="7729500" cy="88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8" name="Google Shape;88;p17"/>
          <p:cNvSpPr txBox="1"/>
          <p:nvPr>
            <p:ph idx="5" type="subTitle"/>
          </p:nvPr>
        </p:nvSpPr>
        <p:spPr>
          <a:xfrm>
            <a:off x="1667075" y="3716300"/>
            <a:ext cx="5809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bg>
      <p:bgPr>
        <a:solidFill>
          <a:srgbClr val="FFFFFF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 frame">
  <p:cSld name="BLANK_1_1">
    <p:bg>
      <p:bgPr>
        <a:solidFill>
          <a:srgbClr val="FFFFFF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quare with title and text">
  <p:cSld name="CUSTOM_1">
    <p:bg>
      <p:bgPr>
        <a:solidFill>
          <a:srgbClr val="FFFFFF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 txBox="1"/>
          <p:nvPr>
            <p:ph type="title"/>
          </p:nvPr>
        </p:nvSpPr>
        <p:spPr>
          <a:xfrm>
            <a:off x="737850" y="980260"/>
            <a:ext cx="3571500" cy="57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93" name="Google Shape;93;p20"/>
          <p:cNvSpPr txBox="1"/>
          <p:nvPr>
            <p:ph idx="1" type="subTitle"/>
          </p:nvPr>
        </p:nvSpPr>
        <p:spPr>
          <a:xfrm>
            <a:off x="737850" y="2261500"/>
            <a:ext cx="3606600" cy="19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Content" type="secHead">
  <p:cSld name="SECTION_HEADER">
    <p:bg>
      <p:bgPr>
        <a:solidFill>
          <a:srgbClr val="FFFFFF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/>
          <p:nvPr>
            <p:ph type="title"/>
          </p:nvPr>
        </p:nvSpPr>
        <p:spPr>
          <a:xfrm>
            <a:off x="4698275" y="189950"/>
            <a:ext cx="5311200" cy="111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2" name="Google Shape;12;p3"/>
          <p:cNvSpPr txBox="1"/>
          <p:nvPr>
            <p:ph idx="1" type="subTitle"/>
          </p:nvPr>
        </p:nvSpPr>
        <p:spPr>
          <a:xfrm>
            <a:off x="4696224" y="1709442"/>
            <a:ext cx="3367200" cy="57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13" name="Google Shape;13;p3"/>
          <p:cNvSpPr/>
          <p:nvPr/>
        </p:nvSpPr>
        <p:spPr>
          <a:xfrm>
            <a:off x="4572000" y="372206"/>
            <a:ext cx="2520900" cy="578100"/>
          </a:xfrm>
          <a:prstGeom prst="rect">
            <a:avLst/>
          </a:prstGeom>
          <a:noFill/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4" name="Google Shape;14;p3"/>
          <p:cNvSpPr txBox="1"/>
          <p:nvPr>
            <p:ph idx="2" type="title"/>
          </p:nvPr>
        </p:nvSpPr>
        <p:spPr>
          <a:xfrm>
            <a:off x="4696225" y="1150718"/>
            <a:ext cx="5311200" cy="68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5" name="Google Shape;15;p3"/>
          <p:cNvSpPr txBox="1"/>
          <p:nvPr>
            <p:ph idx="3" type="subTitle"/>
          </p:nvPr>
        </p:nvSpPr>
        <p:spPr>
          <a:xfrm>
            <a:off x="4696224" y="2836672"/>
            <a:ext cx="3367200" cy="57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16" name="Google Shape;16;p3"/>
          <p:cNvSpPr txBox="1"/>
          <p:nvPr>
            <p:ph idx="4" type="title"/>
          </p:nvPr>
        </p:nvSpPr>
        <p:spPr>
          <a:xfrm>
            <a:off x="4696225" y="2277943"/>
            <a:ext cx="5311200" cy="68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5" type="subTitle"/>
          </p:nvPr>
        </p:nvSpPr>
        <p:spPr>
          <a:xfrm>
            <a:off x="4696224" y="3967490"/>
            <a:ext cx="3367200" cy="57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18" name="Google Shape;18;p3"/>
          <p:cNvSpPr txBox="1"/>
          <p:nvPr>
            <p:ph idx="6" type="title"/>
          </p:nvPr>
        </p:nvSpPr>
        <p:spPr>
          <a:xfrm>
            <a:off x="4696225" y="3405183"/>
            <a:ext cx="5311200" cy="68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9" name="Google Shape;19;p3"/>
          <p:cNvSpPr txBox="1"/>
          <p:nvPr>
            <p:ph hasCustomPrompt="1" idx="7" type="title"/>
          </p:nvPr>
        </p:nvSpPr>
        <p:spPr>
          <a:xfrm>
            <a:off x="3372225" y="1518275"/>
            <a:ext cx="1258800" cy="63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/>
          <p:nvPr>
            <p:ph hasCustomPrompt="1" idx="8" type="title"/>
          </p:nvPr>
        </p:nvSpPr>
        <p:spPr>
          <a:xfrm>
            <a:off x="3372225" y="2645500"/>
            <a:ext cx="1258800" cy="63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/>
          <p:nvPr>
            <p:ph hasCustomPrompt="1" idx="9" type="title"/>
          </p:nvPr>
        </p:nvSpPr>
        <p:spPr>
          <a:xfrm>
            <a:off x="3372225" y="3772725"/>
            <a:ext cx="1258800" cy="63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 with cyan frame">
  <p:cSld name="CUSTOM_1_1_1">
    <p:bg>
      <p:bgPr>
        <a:solidFill>
          <a:srgbClr val="FFFFFF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1"/>
          <p:cNvSpPr txBox="1"/>
          <p:nvPr>
            <p:ph type="title"/>
          </p:nvPr>
        </p:nvSpPr>
        <p:spPr>
          <a:xfrm>
            <a:off x="626079" y="980260"/>
            <a:ext cx="3571500" cy="57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96" name="Google Shape;96;p21"/>
          <p:cNvSpPr txBox="1"/>
          <p:nvPr>
            <p:ph idx="1" type="subTitle"/>
          </p:nvPr>
        </p:nvSpPr>
        <p:spPr>
          <a:xfrm>
            <a:off x="626079" y="2261500"/>
            <a:ext cx="3606600" cy="19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97" name="Google Shape;97;p21"/>
          <p:cNvSpPr txBox="1"/>
          <p:nvPr>
            <p:ph idx="2" type="subTitle"/>
          </p:nvPr>
        </p:nvSpPr>
        <p:spPr>
          <a:xfrm>
            <a:off x="5079304" y="2261500"/>
            <a:ext cx="3606600" cy="19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yan frame 1">
  <p:cSld name="CUSTOM_1_1_1_1">
    <p:bg>
      <p:bgPr>
        <a:solidFill>
          <a:srgbClr val="FFFFFF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yan with title and text ">
  <p:cSld name="CUSTOM_2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3"/>
          <p:cNvSpPr txBox="1"/>
          <p:nvPr>
            <p:ph type="title"/>
          </p:nvPr>
        </p:nvSpPr>
        <p:spPr>
          <a:xfrm>
            <a:off x="4696275" y="1725450"/>
            <a:ext cx="3055500" cy="111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01" name="Google Shape;101;p23"/>
          <p:cNvSpPr txBox="1"/>
          <p:nvPr>
            <p:ph idx="1" type="subTitle"/>
          </p:nvPr>
        </p:nvSpPr>
        <p:spPr>
          <a:xfrm>
            <a:off x="4696275" y="2839950"/>
            <a:ext cx="2770200" cy="57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yan with title and text  1">
  <p:cSld name="CUSTOM_2_1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4"/>
          <p:cNvSpPr txBox="1"/>
          <p:nvPr>
            <p:ph type="title"/>
          </p:nvPr>
        </p:nvSpPr>
        <p:spPr>
          <a:xfrm>
            <a:off x="1630100" y="1725450"/>
            <a:ext cx="3055500" cy="111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04" name="Google Shape;104;p24"/>
          <p:cNvSpPr txBox="1"/>
          <p:nvPr>
            <p:ph idx="1" type="subTitle"/>
          </p:nvPr>
        </p:nvSpPr>
        <p:spPr>
          <a:xfrm>
            <a:off x="1915400" y="2839950"/>
            <a:ext cx="2770200" cy="57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666666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yan with title and text">
  <p:cSld name="CUSTOM_7">
    <p:bg>
      <p:bgPr>
        <a:solidFill>
          <a:srgbClr val="D2D700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/>
          <p:nvPr>
            <p:ph type="title"/>
          </p:nvPr>
        </p:nvSpPr>
        <p:spPr>
          <a:xfrm>
            <a:off x="2675900" y="1220035"/>
            <a:ext cx="3926100" cy="4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07" name="Google Shape;107;p25"/>
          <p:cNvSpPr txBox="1"/>
          <p:nvPr>
            <p:ph idx="1" type="subTitle"/>
          </p:nvPr>
        </p:nvSpPr>
        <p:spPr>
          <a:xfrm>
            <a:off x="2675901" y="2547750"/>
            <a:ext cx="3136200" cy="19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with frame ">
  <p:cSld name="BLANK_1_1_1">
    <p:bg>
      <p:bgPr>
        <a:noFill/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6"/>
          <p:cNvSpPr txBox="1"/>
          <p:nvPr>
            <p:ph type="title"/>
          </p:nvPr>
        </p:nvSpPr>
        <p:spPr>
          <a:xfrm>
            <a:off x="783525" y="1738050"/>
            <a:ext cx="2545800" cy="166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ith frame  1">
  <p:cSld name="BLANK_1_1_1_1">
    <p:bg>
      <p:bgPr>
        <a:solidFill>
          <a:srgbClr val="85B016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7"/>
          <p:cNvSpPr/>
          <p:nvPr/>
        </p:nvSpPr>
        <p:spPr>
          <a:xfrm>
            <a:off x="406950" y="416250"/>
            <a:ext cx="8330100" cy="43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27"/>
          <p:cNvSpPr txBox="1"/>
          <p:nvPr>
            <p:ph type="title"/>
          </p:nvPr>
        </p:nvSpPr>
        <p:spPr>
          <a:xfrm>
            <a:off x="783525" y="621500"/>
            <a:ext cx="7618200" cy="39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1">
  <p:cSld name="TITLE_1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5" name="Google Shape;115;p2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16" name="Google Shape;116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">
  <p:cSld name="SECTION_HEADER_2">
    <p:bg>
      <p:bgPr>
        <a:solidFill>
          <a:srgbClr val="FFFFFF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/>
          <p:nvPr>
            <p:ph type="title"/>
          </p:nvPr>
        </p:nvSpPr>
        <p:spPr>
          <a:xfrm>
            <a:off x="956271" y="189950"/>
            <a:ext cx="5311200" cy="111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1" type="subTitle"/>
          </p:nvPr>
        </p:nvSpPr>
        <p:spPr>
          <a:xfrm>
            <a:off x="954225" y="1709475"/>
            <a:ext cx="3367200" cy="247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Content 1 1">
  <p:cSld name="SECTION_HEADER_2_1">
    <p:bg>
      <p:bgPr>
        <a:solidFill>
          <a:srgbClr val="FFFFFF"/>
        </a:solid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type="title"/>
          </p:nvPr>
        </p:nvSpPr>
        <p:spPr>
          <a:xfrm>
            <a:off x="956273" y="3469550"/>
            <a:ext cx="3483000" cy="111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">
  <p:cSld name="SECTION_HEADER_1">
    <p:bg>
      <p:bgPr>
        <a:solidFill>
          <a:srgbClr val="FFFFFF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570047" y="993900"/>
            <a:ext cx="3055500" cy="111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9" name="Google Shape;29;p6"/>
          <p:cNvSpPr txBox="1"/>
          <p:nvPr>
            <p:ph idx="1" type="subTitle"/>
          </p:nvPr>
        </p:nvSpPr>
        <p:spPr>
          <a:xfrm>
            <a:off x="614775" y="2564775"/>
            <a:ext cx="2920800" cy="57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cxnSp>
        <p:nvCxnSpPr>
          <p:cNvPr id="30" name="Google Shape;30;p6"/>
          <p:cNvCxnSpPr/>
          <p:nvPr/>
        </p:nvCxnSpPr>
        <p:spPr>
          <a:xfrm>
            <a:off x="678525" y="2060575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87EAD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slide">
  <p:cSld name="CUSTOM">
    <p:bg>
      <p:bgPr>
        <a:solidFill>
          <a:srgbClr val="FFFFFF"/>
        </a:solid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idx="1" type="subTitle"/>
          </p:nvPr>
        </p:nvSpPr>
        <p:spPr>
          <a:xfrm>
            <a:off x="1894475" y="1184100"/>
            <a:ext cx="5397600" cy="210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/>
        </p:txBody>
      </p:sp>
      <p:sp>
        <p:nvSpPr>
          <p:cNvPr id="33" name="Google Shape;33;p7"/>
          <p:cNvSpPr txBox="1"/>
          <p:nvPr>
            <p:ph idx="2" type="subTitle"/>
          </p:nvPr>
        </p:nvSpPr>
        <p:spPr>
          <a:xfrm>
            <a:off x="1894475" y="3034550"/>
            <a:ext cx="2920800" cy="57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ody slide" type="tx">
  <p:cSld name="TITLE_AND_BODY">
    <p:bg>
      <p:bgPr>
        <a:solidFill>
          <a:srgbClr val="FFFFFF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0" y="216225"/>
            <a:ext cx="9144000" cy="91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9pPr>
          </a:lstStyle>
          <a:p/>
        </p:txBody>
      </p:sp>
      <p:sp>
        <p:nvSpPr>
          <p:cNvPr id="36" name="Google Shape;36;p8"/>
          <p:cNvSpPr txBox="1"/>
          <p:nvPr>
            <p:ph idx="1" type="body"/>
          </p:nvPr>
        </p:nvSpPr>
        <p:spPr>
          <a:xfrm>
            <a:off x="1636869" y="1904925"/>
            <a:ext cx="5877000" cy="25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115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indent="-31115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indent="-3048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298450" lvl="6" marL="3200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2100" lvl="8" marL="4114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design 1">
  <p:cSld name="TITLE_AND_BODY_2">
    <p:bg>
      <p:bgPr>
        <a:solidFill>
          <a:srgbClr val="FFFFFF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/>
          <p:nvPr>
            <p:ph type="title"/>
          </p:nvPr>
        </p:nvSpPr>
        <p:spPr>
          <a:xfrm>
            <a:off x="0" y="216225"/>
            <a:ext cx="9144000" cy="91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">
  <p:cSld name="TITLE_AND_BODY_1">
    <p:bg>
      <p:bgPr>
        <a:solidFill>
          <a:srgbClr val="FFFFFF"/>
        </a:solid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 txBox="1"/>
          <p:nvPr>
            <p:ph type="title"/>
          </p:nvPr>
        </p:nvSpPr>
        <p:spPr>
          <a:xfrm>
            <a:off x="4598900" y="773100"/>
            <a:ext cx="3888000" cy="12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1" name="Google Shape;41;p10"/>
          <p:cNvSpPr txBox="1"/>
          <p:nvPr>
            <p:ph idx="1" type="subTitle"/>
          </p:nvPr>
        </p:nvSpPr>
        <p:spPr>
          <a:xfrm>
            <a:off x="4598900" y="2968204"/>
            <a:ext cx="2920800" cy="57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theme" Target="../theme/theme1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noFill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b="1" sz="2400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●"/>
              <a:defRPr>
                <a:solidFill>
                  <a:srgbClr val="999999"/>
                </a:solidFill>
              </a:defRPr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  <a:defRPr>
                <a:solidFill>
                  <a:srgbClr val="999999"/>
                </a:solidFill>
              </a:defRPr>
            </a:lvl2pPr>
            <a:lvl3pPr indent="-31115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Char char="■"/>
              <a:defRPr sz="1300">
                <a:solidFill>
                  <a:srgbClr val="999999"/>
                </a:solidFill>
              </a:defRPr>
            </a:lvl3pPr>
            <a:lvl4pPr indent="-31115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Char char="●"/>
              <a:defRPr sz="1300">
                <a:solidFill>
                  <a:srgbClr val="999999"/>
                </a:solidFill>
              </a:defRPr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Char char="○"/>
              <a:defRPr sz="1200">
                <a:solidFill>
                  <a:srgbClr val="999999"/>
                </a:solidFill>
              </a:defRPr>
            </a:lvl5pPr>
            <a:lvl6pPr indent="-3048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Char char="■"/>
              <a:defRPr sz="1200">
                <a:solidFill>
                  <a:srgbClr val="999999"/>
                </a:solidFill>
              </a:defRPr>
            </a:lvl6pPr>
            <a:lvl7pPr indent="-2984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Char char="●"/>
              <a:defRPr sz="1100">
                <a:solidFill>
                  <a:srgbClr val="999999"/>
                </a:solidFill>
              </a:defRPr>
            </a:lvl7pPr>
            <a:lvl8pPr indent="-2984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Char char="○"/>
              <a:defRPr sz="1100">
                <a:solidFill>
                  <a:srgbClr val="999999"/>
                </a:solidFill>
              </a:defRPr>
            </a:lvl8pPr>
            <a:lvl9pPr indent="-2921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jpg"/><Relationship Id="rId4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5" Type="http://schemas.openxmlformats.org/officeDocument/2006/relationships/image" Target="../media/image20.png"/><Relationship Id="rId6" Type="http://schemas.openxmlformats.org/officeDocument/2006/relationships/image" Target="../media/image25.png"/><Relationship Id="rId7" Type="http://schemas.openxmlformats.org/officeDocument/2006/relationships/image" Target="../media/image24.png"/><Relationship Id="rId8" Type="http://schemas.openxmlformats.org/officeDocument/2006/relationships/image" Target="../media/image28.png"/><Relationship Id="rId11" Type="http://schemas.openxmlformats.org/officeDocument/2006/relationships/image" Target="../media/image31.png"/><Relationship Id="rId10" Type="http://schemas.openxmlformats.org/officeDocument/2006/relationships/image" Target="../media/image3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0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46.png"/><Relationship Id="rId5" Type="http://schemas.openxmlformats.org/officeDocument/2006/relationships/image" Target="../media/image39.png"/><Relationship Id="rId6" Type="http://schemas.openxmlformats.org/officeDocument/2006/relationships/image" Target="../media/image37.png"/><Relationship Id="rId7" Type="http://schemas.openxmlformats.org/officeDocument/2006/relationships/image" Target="../media/image44.jpg"/><Relationship Id="rId8" Type="http://schemas.openxmlformats.org/officeDocument/2006/relationships/image" Target="../media/image45.jpg"/><Relationship Id="rId11" Type="http://schemas.openxmlformats.org/officeDocument/2006/relationships/image" Target="../media/image53.png"/><Relationship Id="rId10" Type="http://schemas.openxmlformats.org/officeDocument/2006/relationships/image" Target="../media/image57.png"/><Relationship Id="rId13" Type="http://schemas.openxmlformats.org/officeDocument/2006/relationships/image" Target="../media/image48.jpg"/><Relationship Id="rId12" Type="http://schemas.openxmlformats.org/officeDocument/2006/relationships/image" Target="../media/image41.jpg"/><Relationship Id="rId14" Type="http://schemas.openxmlformats.org/officeDocument/2006/relationships/image" Target="../media/image4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://slidesgo.com/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14.png"/><Relationship Id="rId5" Type="http://schemas.openxmlformats.org/officeDocument/2006/relationships/image" Target="../media/image13.png"/><Relationship Id="rId6" Type="http://schemas.openxmlformats.org/officeDocument/2006/relationships/image" Target="../media/image19.png"/><Relationship Id="rId7" Type="http://schemas.openxmlformats.org/officeDocument/2006/relationships/image" Target="../media/image15.png"/><Relationship Id="rId8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17.png"/><Relationship Id="rId6" Type="http://schemas.openxmlformats.org/officeDocument/2006/relationships/image" Target="../media/image12.png"/><Relationship Id="rId7" Type="http://schemas.openxmlformats.org/officeDocument/2006/relationships/image" Target="../media/image6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jp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9"/>
          <p:cNvSpPr/>
          <p:nvPr/>
        </p:nvSpPr>
        <p:spPr>
          <a:xfrm>
            <a:off x="426050" y="103185"/>
            <a:ext cx="5248800" cy="46797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22" name="Google Shape;122;p29"/>
          <p:cNvSpPr txBox="1"/>
          <p:nvPr/>
        </p:nvSpPr>
        <p:spPr>
          <a:xfrm>
            <a:off x="977949" y="823175"/>
            <a:ext cx="7239600" cy="1941900"/>
          </a:xfrm>
          <a:prstGeom prst="rect">
            <a:avLst/>
          </a:prstGeom>
          <a:noFill/>
          <a:ln cap="flat" cmpd="sng" w="38100">
            <a:solidFill>
              <a:srgbClr val="5353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100">
                <a:solidFill>
                  <a:srgbClr val="434343"/>
                </a:solidFill>
              </a:rPr>
              <a:t>Hacer accesible la programación:</a:t>
            </a:r>
            <a:endParaRPr b="1" sz="3100">
              <a:solidFill>
                <a:srgbClr val="434343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100">
                <a:solidFill>
                  <a:srgbClr val="434343"/>
                </a:solidFill>
              </a:rPr>
              <a:t>aspectos y herramientas útiles para enseñar y aprender</a:t>
            </a:r>
            <a:endParaRPr b="1" sz="3100">
              <a:solidFill>
                <a:srgbClr val="434343"/>
              </a:solidFill>
            </a:endParaRPr>
          </a:p>
        </p:txBody>
      </p:sp>
      <p:sp>
        <p:nvSpPr>
          <p:cNvPr id="123" name="Google Shape;123;p29"/>
          <p:cNvSpPr txBox="1"/>
          <p:nvPr/>
        </p:nvSpPr>
        <p:spPr>
          <a:xfrm>
            <a:off x="922497" y="2867088"/>
            <a:ext cx="4387200" cy="69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FFFFFF"/>
                </a:solidFill>
              </a:rPr>
              <a:t>Ponente: Francisco Vico</a:t>
            </a:r>
            <a:endParaRPr sz="16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FFFFFF"/>
                </a:solidFill>
              </a:rPr>
              <a:t>Conductora: María Sánchez (Innovación UNIA)</a:t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lt1"/>
                </a:solidFill>
              </a:rPr>
              <a:t>Fecha: 23/05/2021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124" name="Google Shape;124;p29"/>
          <p:cNvSpPr txBox="1"/>
          <p:nvPr/>
        </p:nvSpPr>
        <p:spPr>
          <a:xfrm>
            <a:off x="977971" y="187734"/>
            <a:ext cx="5551800" cy="69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434343"/>
                </a:solidFill>
                <a:highlight>
                  <a:srgbClr val="FFFFFF"/>
                </a:highlight>
              </a:rPr>
              <a:t>#WEBINARSUNIA</a:t>
            </a:r>
            <a:endParaRPr sz="1600">
              <a:solidFill>
                <a:srgbClr val="434343"/>
              </a:solidFill>
              <a:highlight>
                <a:srgbClr val="FFFFFF"/>
              </a:highlight>
            </a:endParaRPr>
          </a:p>
        </p:txBody>
      </p:sp>
      <p:pic>
        <p:nvPicPr>
          <p:cNvPr id="125" name="Google Shape;12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6046" y="4828590"/>
            <a:ext cx="496456" cy="179681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9"/>
          <p:cNvSpPr txBox="1"/>
          <p:nvPr/>
        </p:nvSpPr>
        <p:spPr>
          <a:xfrm>
            <a:off x="954279" y="3650465"/>
            <a:ext cx="4718700" cy="130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solidFill>
                  <a:srgbClr val="434343"/>
                </a:solidFill>
              </a:rPr>
              <a:t>Webinars sobre e-learning, innovación y competencias digitales. Plan de formación y apoyo al profesorado 2022-23.</a:t>
            </a:r>
            <a:endParaRPr sz="9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434343"/>
                </a:solidFill>
              </a:rPr>
              <a:t>Área de Innovación (@uniainnova)/ Vicerrectorado de Innovación Docente y Digitalización. Universidad Internacional de Andalucía</a:t>
            </a:r>
            <a:endParaRPr sz="8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434343"/>
              </a:solidFill>
            </a:endParaRPr>
          </a:p>
        </p:txBody>
      </p:sp>
      <p:pic>
        <p:nvPicPr>
          <p:cNvPr id="127" name="Google Shape;12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69702" y="3975023"/>
            <a:ext cx="941925" cy="974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8"/>
          <p:cNvSpPr/>
          <p:nvPr/>
        </p:nvSpPr>
        <p:spPr>
          <a:xfrm rot="946">
            <a:off x="741150" y="182093"/>
            <a:ext cx="7634700" cy="577200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666666"/>
                </a:solidFill>
              </a:rPr>
              <a:t>SE NECESITAN PERFILES TECNOLÓGICOS</a:t>
            </a:r>
            <a:endParaRPr sz="2000">
              <a:solidFill>
                <a:srgbClr val="666666"/>
              </a:solidFill>
            </a:endParaRPr>
          </a:p>
        </p:txBody>
      </p:sp>
      <p:sp>
        <p:nvSpPr>
          <p:cNvPr id="213" name="Google Shape;213;p38"/>
          <p:cNvSpPr/>
          <p:nvPr/>
        </p:nvSpPr>
        <p:spPr>
          <a:xfrm>
            <a:off x="430091" y="241338"/>
            <a:ext cx="8283900" cy="46608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4" name="Google Shape;214;p38"/>
          <p:cNvPicPr preferRelativeResize="0"/>
          <p:nvPr/>
        </p:nvPicPr>
        <p:blipFill rotWithShape="1">
          <a:blip r:embed="rId3">
            <a:alphaModFix/>
          </a:blip>
          <a:srcRect b="5469" l="14185" r="6832" t="15372"/>
          <a:stretch/>
        </p:blipFill>
        <p:spPr>
          <a:xfrm>
            <a:off x="1033499" y="903649"/>
            <a:ext cx="7050000" cy="3928200"/>
          </a:xfrm>
          <a:prstGeom prst="roundRect">
            <a:avLst>
              <a:gd fmla="val 4044" name="adj"/>
            </a:avLst>
          </a:prstGeom>
          <a:noFill/>
          <a:ln>
            <a:noFill/>
          </a:ln>
        </p:spPr>
      </p:pic>
      <p:sp>
        <p:nvSpPr>
          <p:cNvPr id="215" name="Google Shape;215;p38"/>
          <p:cNvSpPr/>
          <p:nvPr/>
        </p:nvSpPr>
        <p:spPr>
          <a:xfrm>
            <a:off x="819925" y="4150059"/>
            <a:ext cx="5166000" cy="579300"/>
          </a:xfrm>
          <a:prstGeom prst="roundRect">
            <a:avLst>
              <a:gd fmla="val 15962" name="adj"/>
            </a:avLst>
          </a:prstGeom>
          <a:solidFill>
            <a:srgbClr val="FFFAEA"/>
          </a:solidFill>
          <a:ln>
            <a:noFill/>
          </a:ln>
          <a:effectLst>
            <a:outerShdw blurRad="57150" rotWithShape="0" algn="bl" dir="2040000" dist="85725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666666"/>
                </a:solidFill>
              </a:rPr>
              <a:t>alta demanda de</a:t>
            </a:r>
            <a:r>
              <a:rPr lang="es" sz="2000">
                <a:solidFill>
                  <a:srgbClr val="666666"/>
                </a:solidFill>
              </a:rPr>
              <a:t> perfiles de programación</a:t>
            </a:r>
            <a:endParaRPr sz="2000">
              <a:solidFill>
                <a:srgbClr val="666666"/>
              </a:solidFill>
            </a:endParaRPr>
          </a:p>
        </p:txBody>
      </p:sp>
      <p:sp>
        <p:nvSpPr>
          <p:cNvPr id="216" name="Google Shape;216;p38"/>
          <p:cNvSpPr/>
          <p:nvPr/>
        </p:nvSpPr>
        <p:spPr>
          <a:xfrm rot="202">
            <a:off x="3305700" y="3043608"/>
            <a:ext cx="5117400" cy="579000"/>
          </a:xfrm>
          <a:prstGeom prst="roundRect">
            <a:avLst>
              <a:gd fmla="val 15962" name="adj"/>
            </a:avLst>
          </a:prstGeom>
          <a:solidFill>
            <a:srgbClr val="FFFAEA"/>
          </a:solidFill>
          <a:ln>
            <a:noFill/>
          </a:ln>
          <a:effectLst>
            <a:outerShdw blurRad="57150" rotWithShape="0" algn="bl" dir="2040000" dist="85725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666666"/>
                </a:solidFill>
              </a:rPr>
              <a:t>50% de nuevas empresas serán EBT</a:t>
            </a:r>
            <a:endParaRPr sz="2000">
              <a:solidFill>
                <a:srgbClr val="666666"/>
              </a:solidFill>
            </a:endParaRPr>
          </a:p>
        </p:txBody>
      </p:sp>
      <p:sp>
        <p:nvSpPr>
          <p:cNvPr id="217" name="Google Shape;217;p38"/>
          <p:cNvSpPr/>
          <p:nvPr/>
        </p:nvSpPr>
        <p:spPr>
          <a:xfrm>
            <a:off x="783650" y="2513477"/>
            <a:ext cx="4124400" cy="579300"/>
          </a:xfrm>
          <a:prstGeom prst="roundRect">
            <a:avLst>
              <a:gd fmla="val 15962" name="adj"/>
            </a:avLst>
          </a:prstGeom>
          <a:solidFill>
            <a:srgbClr val="FFFAEA"/>
          </a:solidFill>
          <a:ln>
            <a:noFill/>
          </a:ln>
          <a:effectLst>
            <a:outerShdw blurRad="57150" rotWithShape="0" algn="bl" dir="2040000" dist="85725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666666"/>
                </a:solidFill>
              </a:rPr>
              <a:t>brecha de género en ingenierías</a:t>
            </a:r>
            <a:endParaRPr sz="2000">
              <a:solidFill>
                <a:srgbClr val="666666"/>
              </a:solidFill>
            </a:endParaRPr>
          </a:p>
        </p:txBody>
      </p:sp>
      <p:pic>
        <p:nvPicPr>
          <p:cNvPr id="218" name="Google Shape;21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20553">
            <a:off x="6445311" y="3652196"/>
            <a:ext cx="1691001" cy="1265071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8"/>
          <p:cNvSpPr/>
          <p:nvPr/>
        </p:nvSpPr>
        <p:spPr>
          <a:xfrm>
            <a:off x="631250" y="800700"/>
            <a:ext cx="3620700" cy="579300"/>
          </a:xfrm>
          <a:prstGeom prst="roundRect">
            <a:avLst>
              <a:gd fmla="val 15962" name="adj"/>
            </a:avLst>
          </a:prstGeom>
          <a:solidFill>
            <a:srgbClr val="FFFAEA"/>
          </a:solidFill>
          <a:ln>
            <a:noFill/>
          </a:ln>
          <a:effectLst>
            <a:outerShdw blurRad="57150" rotWithShape="0" algn="bl" dir="2040000" dist="85725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666666"/>
                </a:solidFill>
              </a:rPr>
              <a:t>reskill 85% profesionales</a:t>
            </a:r>
            <a:endParaRPr sz="2000">
              <a:solidFill>
                <a:srgbClr val="666666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9"/>
          <p:cNvSpPr/>
          <p:nvPr/>
        </p:nvSpPr>
        <p:spPr>
          <a:xfrm>
            <a:off x="430091" y="241338"/>
            <a:ext cx="8283900" cy="46608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39"/>
          <p:cNvSpPr/>
          <p:nvPr/>
        </p:nvSpPr>
        <p:spPr>
          <a:xfrm rot="891">
            <a:off x="1099700" y="308600"/>
            <a:ext cx="6944700" cy="2558700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666666"/>
                </a:solidFill>
              </a:rPr>
              <a:t>... EL ORDENADOR DEBE ADAPTARSE A LOS NIÑOS,</a:t>
            </a:r>
            <a:endParaRPr sz="2000">
              <a:solidFill>
                <a:srgbClr val="666666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666666"/>
                </a:solidFill>
              </a:rPr>
              <a:t>NO LOS NIÑOS AL ORDENADOR.</a:t>
            </a:r>
            <a:endParaRPr sz="2000">
              <a:solidFill>
                <a:srgbClr val="666666"/>
              </a:solidFill>
            </a:endParaRPr>
          </a:p>
        </p:txBody>
      </p:sp>
      <p:pic>
        <p:nvPicPr>
          <p:cNvPr id="226" name="Google Shape;22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8607" y="2628600"/>
            <a:ext cx="4026775" cy="250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0"/>
          <p:cNvSpPr/>
          <p:nvPr/>
        </p:nvSpPr>
        <p:spPr>
          <a:xfrm>
            <a:off x="0" y="0"/>
            <a:ext cx="4345800" cy="5143500"/>
          </a:xfrm>
          <a:prstGeom prst="snip2DiagRect">
            <a:avLst>
              <a:gd fmla="val 0" name="adj1"/>
              <a:gd fmla="val 50000" name="adj2"/>
            </a:avLst>
          </a:prstGeom>
          <a:solidFill>
            <a:srgbClr val="D2D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2" name="Google Shape;232;p40"/>
          <p:cNvCxnSpPr/>
          <p:nvPr/>
        </p:nvCxnSpPr>
        <p:spPr>
          <a:xfrm>
            <a:off x="4909081" y="2594724"/>
            <a:ext cx="7344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3" name="Google Shape;233;p40"/>
          <p:cNvSpPr txBox="1"/>
          <p:nvPr>
            <p:ph type="title"/>
          </p:nvPr>
        </p:nvSpPr>
        <p:spPr>
          <a:xfrm>
            <a:off x="4714325" y="1272225"/>
            <a:ext cx="4345800" cy="123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/>
              <a:t>2</a:t>
            </a:r>
            <a:r>
              <a:rPr lang="es">
                <a:solidFill>
                  <a:srgbClr val="434343"/>
                </a:solidFill>
              </a:rPr>
              <a:t>. </a:t>
            </a:r>
            <a:r>
              <a:rPr lang="es"/>
              <a:t>Enfoques actuales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34" name="Google Shape;234;p40"/>
          <p:cNvSpPr txBox="1"/>
          <p:nvPr>
            <p:ph idx="1" type="subTitle"/>
          </p:nvPr>
        </p:nvSpPr>
        <p:spPr>
          <a:xfrm>
            <a:off x="4714325" y="2787200"/>
            <a:ext cx="3395100" cy="163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¿Cómo abordan la enseñanza de la programación las distintas plataformas?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1"/>
          <p:cNvSpPr/>
          <p:nvPr/>
        </p:nvSpPr>
        <p:spPr>
          <a:xfrm>
            <a:off x="430091" y="241338"/>
            <a:ext cx="8283900" cy="46608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0" name="Google Shape;24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0287" y="544468"/>
            <a:ext cx="2429850" cy="944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77723" y="2026450"/>
            <a:ext cx="2924452" cy="78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86575" y="544475"/>
            <a:ext cx="2309900" cy="108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41"/>
          <p:cNvPicPr preferRelativeResize="0"/>
          <p:nvPr/>
        </p:nvPicPr>
        <p:blipFill rotWithShape="1">
          <a:blip r:embed="rId6">
            <a:alphaModFix/>
          </a:blip>
          <a:srcRect b="13735" l="0" r="0" t="10460"/>
          <a:stretch/>
        </p:blipFill>
        <p:spPr>
          <a:xfrm>
            <a:off x="654673" y="356425"/>
            <a:ext cx="2143802" cy="1625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05263" y="2081325"/>
            <a:ext cx="828675" cy="82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05263" y="4000150"/>
            <a:ext cx="1133475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4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33974" y="2656116"/>
            <a:ext cx="2633100" cy="70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4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70625" y="3956450"/>
            <a:ext cx="2429850" cy="5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4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889350" y="3611700"/>
            <a:ext cx="2551725" cy="96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7432"/>
            <a:ext cx="9144003" cy="4808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43"/>
          <p:cNvPicPr preferRelativeResize="0"/>
          <p:nvPr/>
        </p:nvPicPr>
        <p:blipFill rotWithShape="1">
          <a:blip r:embed="rId3">
            <a:alphaModFix/>
          </a:blip>
          <a:srcRect b="4825" l="0" r="0" t="0"/>
          <a:stretch/>
        </p:blipFill>
        <p:spPr>
          <a:xfrm>
            <a:off x="0" y="469200"/>
            <a:ext cx="9143999" cy="400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3351" y="241362"/>
            <a:ext cx="1357650" cy="135765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44"/>
          <p:cNvSpPr/>
          <p:nvPr/>
        </p:nvSpPr>
        <p:spPr>
          <a:xfrm>
            <a:off x="430041" y="241338"/>
            <a:ext cx="8283900" cy="46608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5" name="Google Shape;265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9873" y="1777825"/>
            <a:ext cx="3896874" cy="298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4075" y="1143125"/>
            <a:ext cx="1632066" cy="63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44"/>
          <p:cNvPicPr preferRelativeResize="0"/>
          <p:nvPr/>
        </p:nvPicPr>
        <p:blipFill rotWithShape="1">
          <a:blip r:embed="rId6">
            <a:alphaModFix/>
          </a:blip>
          <a:srcRect b="0" l="64476" r="0" t="0"/>
          <a:stretch/>
        </p:blipFill>
        <p:spPr>
          <a:xfrm>
            <a:off x="5869325" y="411151"/>
            <a:ext cx="2461899" cy="4352225"/>
          </a:xfrm>
          <a:prstGeom prst="rect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525" y="156225"/>
            <a:ext cx="8543874" cy="481125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5"/>
          <p:cNvSpPr/>
          <p:nvPr/>
        </p:nvSpPr>
        <p:spPr>
          <a:xfrm>
            <a:off x="430091" y="241338"/>
            <a:ext cx="8283900" cy="46608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6"/>
          <p:cNvSpPr/>
          <p:nvPr/>
        </p:nvSpPr>
        <p:spPr>
          <a:xfrm>
            <a:off x="0" y="0"/>
            <a:ext cx="4345800" cy="5143500"/>
          </a:xfrm>
          <a:prstGeom prst="snip2DiagRect">
            <a:avLst>
              <a:gd fmla="val 0" name="adj1"/>
              <a:gd fmla="val 50000" name="adj2"/>
            </a:avLst>
          </a:prstGeom>
          <a:solidFill>
            <a:srgbClr val="D2D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79" name="Google Shape;279;p46"/>
          <p:cNvCxnSpPr/>
          <p:nvPr/>
        </p:nvCxnSpPr>
        <p:spPr>
          <a:xfrm>
            <a:off x="4909081" y="2594724"/>
            <a:ext cx="7344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0" name="Google Shape;280;p46"/>
          <p:cNvSpPr txBox="1"/>
          <p:nvPr>
            <p:ph type="title"/>
          </p:nvPr>
        </p:nvSpPr>
        <p:spPr>
          <a:xfrm>
            <a:off x="4714325" y="1272225"/>
            <a:ext cx="4345800" cy="123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/>
              <a:t>3</a:t>
            </a:r>
            <a:r>
              <a:rPr lang="es">
                <a:solidFill>
                  <a:srgbClr val="434343"/>
                </a:solidFill>
              </a:rPr>
              <a:t>. </a:t>
            </a:r>
            <a:r>
              <a:rPr lang="es"/>
              <a:t>ToolboX.Academy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81" name="Google Shape;281;p46"/>
          <p:cNvSpPr txBox="1"/>
          <p:nvPr>
            <p:ph idx="1" type="subTitle"/>
          </p:nvPr>
        </p:nvSpPr>
        <p:spPr>
          <a:xfrm>
            <a:off x="4714325" y="2787200"/>
            <a:ext cx="3457800" cy="163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¿Cómo utilizan docentes y alumnado la plataforma de la Universidad de Málaga?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47"/>
          <p:cNvPicPr preferRelativeResize="0"/>
          <p:nvPr/>
        </p:nvPicPr>
        <p:blipFill rotWithShape="1">
          <a:blip r:embed="rId3">
            <a:alphaModFix/>
          </a:blip>
          <a:srcRect b="4942" l="0" r="0" t="5202"/>
          <a:stretch/>
        </p:blipFill>
        <p:spPr>
          <a:xfrm>
            <a:off x="187650" y="820350"/>
            <a:ext cx="7630025" cy="4277025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287" name="Google Shape;287;p47"/>
          <p:cNvGrpSpPr/>
          <p:nvPr/>
        </p:nvGrpSpPr>
        <p:grpSpPr>
          <a:xfrm>
            <a:off x="245350" y="1242775"/>
            <a:ext cx="7472751" cy="3854599"/>
            <a:chOff x="245350" y="1242775"/>
            <a:chExt cx="7472751" cy="3854599"/>
          </a:xfrm>
        </p:grpSpPr>
        <p:pic>
          <p:nvPicPr>
            <p:cNvPr id="288" name="Google Shape;288;p47"/>
            <p:cNvPicPr preferRelativeResize="0"/>
            <p:nvPr/>
          </p:nvPicPr>
          <p:blipFill rotWithShape="1">
            <a:blip r:embed="rId4">
              <a:alphaModFix/>
            </a:blip>
            <a:srcRect b="2098" l="1414" r="51444" t="57551"/>
            <a:stretch/>
          </p:blipFill>
          <p:spPr>
            <a:xfrm>
              <a:off x="281591" y="3321318"/>
              <a:ext cx="3629451" cy="15909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9" name="Google Shape;289;p47"/>
            <p:cNvPicPr preferRelativeResize="0"/>
            <p:nvPr/>
          </p:nvPicPr>
          <p:blipFill rotWithShape="1">
            <a:blip r:embed="rId5">
              <a:alphaModFix/>
            </a:blip>
            <a:srcRect b="25059" l="0" r="29283" t="0"/>
            <a:stretch/>
          </p:blipFill>
          <p:spPr>
            <a:xfrm>
              <a:off x="4046325" y="1242775"/>
              <a:ext cx="3671776" cy="3854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0" name="Google Shape;290;p4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45350" y="1546650"/>
              <a:ext cx="3160199" cy="161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1" name="Google Shape;291;p47"/>
            <p:cNvPicPr preferRelativeResize="0"/>
            <p:nvPr/>
          </p:nvPicPr>
          <p:blipFill rotWithShape="1">
            <a:blip r:embed="rId6">
              <a:alphaModFix/>
            </a:blip>
            <a:srcRect b="0" l="85421" r="-1" t="0"/>
            <a:stretch/>
          </p:blipFill>
          <p:spPr>
            <a:xfrm>
              <a:off x="3402235" y="1546650"/>
              <a:ext cx="460749" cy="16187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2" name="Google Shape;292;p47"/>
          <p:cNvGrpSpPr/>
          <p:nvPr/>
        </p:nvGrpSpPr>
        <p:grpSpPr>
          <a:xfrm>
            <a:off x="4192675" y="2884400"/>
            <a:ext cx="4793175" cy="2096975"/>
            <a:chOff x="4192675" y="2960600"/>
            <a:chExt cx="4793175" cy="2096975"/>
          </a:xfrm>
        </p:grpSpPr>
        <p:pic>
          <p:nvPicPr>
            <p:cNvPr id="293" name="Google Shape;293;p47"/>
            <p:cNvPicPr preferRelativeResize="0"/>
            <p:nvPr/>
          </p:nvPicPr>
          <p:blipFill rotWithShape="1">
            <a:blip r:embed="rId7">
              <a:alphaModFix/>
            </a:blip>
            <a:srcRect b="19691" l="5962" r="0" t="0"/>
            <a:stretch/>
          </p:blipFill>
          <p:spPr>
            <a:xfrm>
              <a:off x="4192675" y="2960600"/>
              <a:ext cx="2460728" cy="2096975"/>
            </a:xfrm>
            <a:prstGeom prst="rect">
              <a:avLst/>
            </a:prstGeom>
            <a:noFill/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294" name="Google Shape;294;p4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402775" y="3334175"/>
              <a:ext cx="2583075" cy="1723400"/>
            </a:xfrm>
            <a:prstGeom prst="rect">
              <a:avLst/>
            </a:prstGeom>
            <a:noFill/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grpSp>
        <p:nvGrpSpPr>
          <p:cNvPr id="295" name="Google Shape;295;p47"/>
          <p:cNvGrpSpPr/>
          <p:nvPr/>
        </p:nvGrpSpPr>
        <p:grpSpPr>
          <a:xfrm>
            <a:off x="5983178" y="964300"/>
            <a:ext cx="3188751" cy="2505626"/>
            <a:chOff x="5983178" y="1040500"/>
            <a:chExt cx="3188751" cy="2505626"/>
          </a:xfrm>
        </p:grpSpPr>
        <p:pic>
          <p:nvPicPr>
            <p:cNvPr id="296" name="Google Shape;296;p47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5983178" y="1420300"/>
              <a:ext cx="3188751" cy="2125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7" name="Google Shape;297;p47"/>
            <p:cNvPicPr preferRelativeResize="0"/>
            <p:nvPr/>
          </p:nvPicPr>
          <p:blipFill rotWithShape="1">
            <a:blip r:embed="rId10">
              <a:alphaModFix/>
            </a:blip>
            <a:srcRect b="5328" l="0" r="0" t="6002"/>
            <a:stretch/>
          </p:blipFill>
          <p:spPr>
            <a:xfrm>
              <a:off x="7928798" y="1040500"/>
              <a:ext cx="1057055" cy="8295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8" name="Google Shape;298;p47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 rot="-1104485">
              <a:off x="8600622" y="2838555"/>
              <a:ext cx="459981" cy="45999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9" name="Google Shape;299;p47"/>
          <p:cNvGrpSpPr/>
          <p:nvPr/>
        </p:nvGrpSpPr>
        <p:grpSpPr>
          <a:xfrm>
            <a:off x="3849400" y="674475"/>
            <a:ext cx="3661449" cy="2970800"/>
            <a:chOff x="3849400" y="674475"/>
            <a:chExt cx="3661449" cy="2970800"/>
          </a:xfrm>
        </p:grpSpPr>
        <p:pic>
          <p:nvPicPr>
            <p:cNvPr id="300" name="Google Shape;300;p47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5357749" y="1492175"/>
              <a:ext cx="2153100" cy="2153100"/>
            </a:xfrm>
            <a:prstGeom prst="roundRect">
              <a:avLst>
                <a:gd fmla="val 10163" name="adj"/>
              </a:avLst>
            </a:prstGeom>
            <a:noFill/>
            <a:ln>
              <a:noFill/>
            </a:ln>
          </p:spPr>
        </p:pic>
        <p:pic>
          <p:nvPicPr>
            <p:cNvPr id="301" name="Google Shape;301;p47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3887800" y="674475"/>
              <a:ext cx="1927502" cy="2726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2" name="Google Shape;302;p47"/>
            <p:cNvSpPr/>
            <p:nvPr/>
          </p:nvSpPr>
          <p:spPr>
            <a:xfrm rot="1434">
              <a:off x="3849400" y="719325"/>
              <a:ext cx="1438800" cy="674100"/>
            </a:xfrm>
            <a:prstGeom prst="roundRect">
              <a:avLst>
                <a:gd fmla="val 14524" name="adj"/>
              </a:avLst>
            </a:prstGeom>
            <a:noFill/>
            <a:ln>
              <a:noFill/>
            </a:ln>
            <a:effectLst>
              <a:outerShdw blurRad="57150" rotWithShape="0" algn="bl" dir="2040000" dist="85725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700">
                  <a:solidFill>
                    <a:srgbClr val="FFFFFF"/>
                  </a:solidFill>
                  <a:latin typeface="Audiowide"/>
                  <a:ea typeface="Audiowide"/>
                  <a:cs typeface="Audiowide"/>
                  <a:sym typeface="Audiowide"/>
                </a:rPr>
                <a:t>El diario de Helia</a:t>
              </a:r>
              <a:endParaRPr sz="1700">
                <a:solidFill>
                  <a:srgbClr val="FFFFFF"/>
                </a:solidFill>
                <a:latin typeface="Audiowide"/>
                <a:ea typeface="Audiowide"/>
                <a:cs typeface="Audiowide"/>
                <a:sym typeface="Audiowide"/>
              </a:endParaRPr>
            </a:p>
          </p:txBody>
        </p:sp>
      </p:grpSp>
      <p:sp>
        <p:nvSpPr>
          <p:cNvPr id="303" name="Google Shape;303;p47"/>
          <p:cNvSpPr/>
          <p:nvPr/>
        </p:nvSpPr>
        <p:spPr>
          <a:xfrm rot="1127">
            <a:off x="0" y="600"/>
            <a:ext cx="3661500" cy="577200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EL ECOSISTEMA</a:t>
            </a:r>
            <a:endParaRPr sz="200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04" name="Google Shape;304;p47"/>
          <p:cNvPicPr preferRelativeResize="0"/>
          <p:nvPr/>
        </p:nvPicPr>
        <p:blipFill rotWithShape="1">
          <a:blip r:embed="rId14">
            <a:alphaModFix/>
          </a:blip>
          <a:srcRect b="39588" l="0" r="0" t="38285"/>
          <a:stretch/>
        </p:blipFill>
        <p:spPr>
          <a:xfrm>
            <a:off x="3793863" y="-5913"/>
            <a:ext cx="3842276" cy="63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0"/>
          <p:cNvSpPr txBox="1"/>
          <p:nvPr>
            <p:ph type="title"/>
          </p:nvPr>
        </p:nvSpPr>
        <p:spPr>
          <a:xfrm>
            <a:off x="363993" y="806056"/>
            <a:ext cx="3882000" cy="1341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/>
              <a:t>Francisco Vico</a:t>
            </a:r>
            <a:endParaRPr b="1" sz="2600">
              <a:solidFill>
                <a:srgbClr val="434343"/>
              </a:solidFill>
            </a:endParaRPr>
          </a:p>
        </p:txBody>
      </p:sp>
      <p:sp>
        <p:nvSpPr>
          <p:cNvPr id="133" name="Google Shape;133;p30"/>
          <p:cNvSpPr txBox="1"/>
          <p:nvPr>
            <p:ph idx="1" type="subTitle"/>
          </p:nvPr>
        </p:nvSpPr>
        <p:spPr>
          <a:xfrm>
            <a:off x="461300" y="2294425"/>
            <a:ext cx="4422300" cy="246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800"/>
              <a:t>Profesor en ETS Ingeniería Informática de la Universidad de Málaga. Investigador en modelado biológico y creatividad artificial.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800"/>
              <a:t>Preocupado por la enseñanza de los lenguajes de programación en niveles preuniversitarios y creador de ToolboX.Academy.</a:t>
            </a:r>
            <a:endParaRPr sz="1800"/>
          </a:p>
        </p:txBody>
      </p:sp>
      <p:cxnSp>
        <p:nvCxnSpPr>
          <p:cNvPr id="134" name="Google Shape;134;p30"/>
          <p:cNvCxnSpPr/>
          <p:nvPr/>
        </p:nvCxnSpPr>
        <p:spPr>
          <a:xfrm>
            <a:off x="555641" y="2059549"/>
            <a:ext cx="816300" cy="0"/>
          </a:xfrm>
          <a:prstGeom prst="straightConnector1">
            <a:avLst/>
          </a:prstGeom>
          <a:noFill/>
          <a:ln cap="flat" cmpd="sng" w="76200">
            <a:solidFill>
              <a:srgbClr val="D2D7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35" name="Google Shape;13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9609" y="526100"/>
            <a:ext cx="3243491" cy="409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845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55"/>
            <a:ext cx="9144001" cy="5140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7772"/>
            <a:ext cx="9143998" cy="4853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05"/>
            <a:ext cx="9144001" cy="5140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05"/>
            <a:ext cx="9144001" cy="5140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9" cy="4802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05"/>
            <a:ext cx="9144001" cy="5140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00"/>
            <a:ext cx="9144001" cy="514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05"/>
            <a:ext cx="9144001" cy="5140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05"/>
            <a:ext cx="9144001" cy="5140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1"/>
          <p:cNvSpPr/>
          <p:nvPr/>
        </p:nvSpPr>
        <p:spPr>
          <a:xfrm>
            <a:off x="3556203" y="3861464"/>
            <a:ext cx="680100" cy="669900"/>
          </a:xfrm>
          <a:prstGeom prst="rect">
            <a:avLst/>
          </a:prstGeom>
          <a:solidFill>
            <a:srgbClr val="E2E61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31"/>
          <p:cNvSpPr/>
          <p:nvPr/>
        </p:nvSpPr>
        <p:spPr>
          <a:xfrm>
            <a:off x="3556956" y="2955450"/>
            <a:ext cx="680100" cy="669900"/>
          </a:xfrm>
          <a:prstGeom prst="rect">
            <a:avLst/>
          </a:prstGeom>
          <a:solidFill>
            <a:srgbClr val="E2E61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31"/>
          <p:cNvSpPr/>
          <p:nvPr/>
        </p:nvSpPr>
        <p:spPr>
          <a:xfrm>
            <a:off x="3556203" y="2072994"/>
            <a:ext cx="680100" cy="669900"/>
          </a:xfrm>
          <a:prstGeom prst="rect">
            <a:avLst/>
          </a:prstGeom>
          <a:solidFill>
            <a:srgbClr val="E2E61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31"/>
          <p:cNvSpPr/>
          <p:nvPr/>
        </p:nvSpPr>
        <p:spPr>
          <a:xfrm>
            <a:off x="0" y="2"/>
            <a:ext cx="2608800" cy="51435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31"/>
          <p:cNvSpPr/>
          <p:nvPr/>
        </p:nvSpPr>
        <p:spPr>
          <a:xfrm>
            <a:off x="3556956" y="1219582"/>
            <a:ext cx="680100" cy="669900"/>
          </a:xfrm>
          <a:prstGeom prst="rect">
            <a:avLst/>
          </a:prstGeom>
          <a:solidFill>
            <a:srgbClr val="E2E61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31"/>
          <p:cNvSpPr txBox="1"/>
          <p:nvPr>
            <p:ph type="title"/>
          </p:nvPr>
        </p:nvSpPr>
        <p:spPr>
          <a:xfrm>
            <a:off x="4572000" y="193875"/>
            <a:ext cx="2532300" cy="102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/>
              <a:t>Contenidos</a:t>
            </a:r>
            <a:endParaRPr sz="2600">
              <a:solidFill>
                <a:srgbClr val="434343"/>
              </a:solidFill>
            </a:endParaRPr>
          </a:p>
        </p:txBody>
      </p:sp>
      <p:sp>
        <p:nvSpPr>
          <p:cNvPr id="146" name="Google Shape;146;p31"/>
          <p:cNvSpPr txBox="1"/>
          <p:nvPr>
            <p:ph idx="2" type="title"/>
          </p:nvPr>
        </p:nvSpPr>
        <p:spPr>
          <a:xfrm>
            <a:off x="4505023" y="913450"/>
            <a:ext cx="3604500" cy="62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Definición de un objetivo</a:t>
            </a:r>
            <a:endParaRPr/>
          </a:p>
        </p:txBody>
      </p:sp>
      <p:sp>
        <p:nvSpPr>
          <p:cNvPr id="147" name="Google Shape;147;p31"/>
          <p:cNvSpPr txBox="1"/>
          <p:nvPr>
            <p:ph idx="3" type="subTitle"/>
          </p:nvPr>
        </p:nvSpPr>
        <p:spPr>
          <a:xfrm>
            <a:off x="4505017" y="2307420"/>
            <a:ext cx="3075900" cy="53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¿Cómo abordan la enseñanza de la programación las distintas plataformas? </a:t>
            </a:r>
            <a:endParaRPr/>
          </a:p>
        </p:txBody>
      </p:sp>
      <p:sp>
        <p:nvSpPr>
          <p:cNvPr id="148" name="Google Shape;148;p31"/>
          <p:cNvSpPr txBox="1"/>
          <p:nvPr>
            <p:ph idx="4" type="title"/>
          </p:nvPr>
        </p:nvSpPr>
        <p:spPr>
          <a:xfrm>
            <a:off x="4505023" y="1793164"/>
            <a:ext cx="3604500" cy="62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Enfoques actuales</a:t>
            </a:r>
            <a:endParaRPr/>
          </a:p>
        </p:txBody>
      </p:sp>
      <p:sp>
        <p:nvSpPr>
          <p:cNvPr id="149" name="Google Shape;149;p31"/>
          <p:cNvSpPr txBox="1"/>
          <p:nvPr>
            <p:ph idx="1" type="subTitle"/>
          </p:nvPr>
        </p:nvSpPr>
        <p:spPr>
          <a:xfrm>
            <a:off x="4505017" y="1357202"/>
            <a:ext cx="3075900" cy="53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¿Qué implica aprender un lenguaje de programación de ordenadores?</a:t>
            </a:r>
            <a:endParaRPr/>
          </a:p>
        </p:txBody>
      </p:sp>
      <p:sp>
        <p:nvSpPr>
          <p:cNvPr id="150" name="Google Shape;150;p31"/>
          <p:cNvSpPr txBox="1"/>
          <p:nvPr>
            <p:ph idx="5" type="subTitle"/>
          </p:nvPr>
        </p:nvSpPr>
        <p:spPr>
          <a:xfrm>
            <a:off x="4505017" y="3190442"/>
            <a:ext cx="3075900" cy="53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¿Cómo utilizan docentes y alumnado la plataforma de la Universidad de Málaga?</a:t>
            </a:r>
            <a:endParaRPr/>
          </a:p>
        </p:txBody>
      </p:sp>
      <p:sp>
        <p:nvSpPr>
          <p:cNvPr id="151" name="Google Shape;151;p31"/>
          <p:cNvSpPr txBox="1"/>
          <p:nvPr>
            <p:ph idx="6" type="title"/>
          </p:nvPr>
        </p:nvSpPr>
        <p:spPr>
          <a:xfrm>
            <a:off x="4505023" y="2672892"/>
            <a:ext cx="3604500" cy="62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ToolboX.Academy</a:t>
            </a:r>
            <a:endParaRPr/>
          </a:p>
        </p:txBody>
      </p:sp>
      <p:sp>
        <p:nvSpPr>
          <p:cNvPr id="152" name="Google Shape;152;p31"/>
          <p:cNvSpPr txBox="1"/>
          <p:nvPr>
            <p:ph idx="7" type="title"/>
          </p:nvPr>
        </p:nvSpPr>
        <p:spPr>
          <a:xfrm>
            <a:off x="3295504" y="1251746"/>
            <a:ext cx="1149900" cy="58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1</a:t>
            </a:r>
            <a:endParaRPr/>
          </a:p>
        </p:txBody>
      </p:sp>
      <p:sp>
        <p:nvSpPr>
          <p:cNvPr id="153" name="Google Shape;153;p31"/>
          <p:cNvSpPr txBox="1"/>
          <p:nvPr>
            <p:ph idx="8" type="title"/>
          </p:nvPr>
        </p:nvSpPr>
        <p:spPr>
          <a:xfrm>
            <a:off x="3295504" y="2131461"/>
            <a:ext cx="1149900" cy="58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2</a:t>
            </a:r>
            <a:endParaRPr/>
          </a:p>
        </p:txBody>
      </p:sp>
      <p:sp>
        <p:nvSpPr>
          <p:cNvPr id="154" name="Google Shape;154;p31"/>
          <p:cNvSpPr txBox="1"/>
          <p:nvPr>
            <p:ph idx="9" type="title"/>
          </p:nvPr>
        </p:nvSpPr>
        <p:spPr>
          <a:xfrm>
            <a:off x="3295504" y="3011177"/>
            <a:ext cx="1149900" cy="58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3</a:t>
            </a:r>
            <a:endParaRPr/>
          </a:p>
        </p:txBody>
      </p:sp>
      <p:sp>
        <p:nvSpPr>
          <p:cNvPr id="155" name="Google Shape;155;p31"/>
          <p:cNvSpPr txBox="1"/>
          <p:nvPr>
            <p:ph idx="5" type="subTitle"/>
          </p:nvPr>
        </p:nvSpPr>
        <p:spPr>
          <a:xfrm>
            <a:off x="4505024" y="4084675"/>
            <a:ext cx="2608800" cy="53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¿Cómo y por qué debe acometerse la enseñanza de la programación?</a:t>
            </a:r>
            <a:endParaRPr/>
          </a:p>
        </p:txBody>
      </p:sp>
      <p:sp>
        <p:nvSpPr>
          <p:cNvPr id="156" name="Google Shape;156;p31"/>
          <p:cNvSpPr txBox="1"/>
          <p:nvPr>
            <p:ph idx="6" type="title"/>
          </p:nvPr>
        </p:nvSpPr>
        <p:spPr>
          <a:xfrm>
            <a:off x="4505023" y="3567126"/>
            <a:ext cx="3604500" cy="62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Conclusiones</a:t>
            </a:r>
            <a:endParaRPr/>
          </a:p>
        </p:txBody>
      </p:sp>
      <p:sp>
        <p:nvSpPr>
          <p:cNvPr id="157" name="Google Shape;157;p31"/>
          <p:cNvSpPr txBox="1"/>
          <p:nvPr>
            <p:ph idx="9" type="title"/>
          </p:nvPr>
        </p:nvSpPr>
        <p:spPr>
          <a:xfrm>
            <a:off x="3295504" y="3905412"/>
            <a:ext cx="1149900" cy="58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4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8"/>
          <p:cNvSpPr/>
          <p:nvPr/>
        </p:nvSpPr>
        <p:spPr>
          <a:xfrm>
            <a:off x="0" y="0"/>
            <a:ext cx="4345800" cy="5143500"/>
          </a:xfrm>
          <a:prstGeom prst="snip2DiagRect">
            <a:avLst>
              <a:gd fmla="val 0" name="adj1"/>
              <a:gd fmla="val 50000" name="adj2"/>
            </a:avLst>
          </a:prstGeom>
          <a:solidFill>
            <a:srgbClr val="D2D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60" name="Google Shape;360;p58"/>
          <p:cNvCxnSpPr/>
          <p:nvPr/>
        </p:nvCxnSpPr>
        <p:spPr>
          <a:xfrm>
            <a:off x="4909081" y="2594724"/>
            <a:ext cx="7344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1" name="Google Shape;361;p58"/>
          <p:cNvSpPr txBox="1"/>
          <p:nvPr>
            <p:ph type="title"/>
          </p:nvPr>
        </p:nvSpPr>
        <p:spPr>
          <a:xfrm>
            <a:off x="4714325" y="1272225"/>
            <a:ext cx="4345800" cy="123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/>
              <a:t>4</a:t>
            </a:r>
            <a:r>
              <a:rPr lang="es">
                <a:solidFill>
                  <a:srgbClr val="434343"/>
                </a:solidFill>
              </a:rPr>
              <a:t>. </a:t>
            </a:r>
            <a:r>
              <a:rPr lang="es"/>
              <a:t>Conclusiones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62" name="Google Shape;362;p58"/>
          <p:cNvSpPr txBox="1"/>
          <p:nvPr>
            <p:ph idx="1" type="subTitle"/>
          </p:nvPr>
        </p:nvSpPr>
        <p:spPr>
          <a:xfrm>
            <a:off x="4714325" y="2787200"/>
            <a:ext cx="3090600" cy="163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¿Cómo y por qué debe acometerse la enseñanza de la programación?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9"/>
          <p:cNvSpPr/>
          <p:nvPr/>
        </p:nvSpPr>
        <p:spPr>
          <a:xfrm>
            <a:off x="210277" y="233984"/>
            <a:ext cx="8616300" cy="4681800"/>
          </a:xfrm>
          <a:prstGeom prst="rect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59"/>
          <p:cNvSpPr txBox="1"/>
          <p:nvPr/>
        </p:nvSpPr>
        <p:spPr>
          <a:xfrm>
            <a:off x="210393" y="442641"/>
            <a:ext cx="8845800" cy="57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200">
                <a:solidFill>
                  <a:srgbClr val="434343"/>
                </a:solidFill>
              </a:rPr>
              <a:t>Credits</a:t>
            </a:r>
            <a:endParaRPr b="1" sz="2200">
              <a:solidFill>
                <a:srgbClr val="434343"/>
              </a:solidFill>
            </a:endParaRPr>
          </a:p>
        </p:txBody>
      </p:sp>
      <p:sp>
        <p:nvSpPr>
          <p:cNvPr id="369" name="Google Shape;369;p59"/>
          <p:cNvSpPr txBox="1"/>
          <p:nvPr/>
        </p:nvSpPr>
        <p:spPr>
          <a:xfrm>
            <a:off x="574866" y="1805084"/>
            <a:ext cx="8135100" cy="29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s" sz="1500">
                <a:solidFill>
                  <a:srgbClr val="666666"/>
                </a:solidFill>
              </a:rPr>
              <a:t>This is where you give credit to the ones who are part of this project.</a:t>
            </a:r>
            <a:endParaRPr sz="1500">
              <a:solidFill>
                <a:srgbClr val="666666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666666"/>
              </a:buClr>
              <a:buSzPts val="1500"/>
              <a:buChar char="●"/>
            </a:pPr>
            <a:r>
              <a:rPr lang="es" sz="1500">
                <a:solidFill>
                  <a:srgbClr val="666666"/>
                </a:solidFill>
                <a:highlight>
                  <a:srgbClr val="FFFFFF"/>
                </a:highlight>
              </a:rPr>
              <a:t>Presentation template by </a:t>
            </a:r>
            <a:r>
              <a:rPr lang="es" sz="1500" u="sng">
                <a:solidFill>
                  <a:srgbClr val="666666"/>
                </a:solidFill>
                <a:highlight>
                  <a:srgbClr val="FFFFFF"/>
                </a:highlight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endParaRPr sz="1500"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" sz="1500">
                <a:solidFill>
                  <a:srgbClr val="666666"/>
                </a:solidFill>
              </a:rPr>
              <a:t>Fuentes usadas: </a:t>
            </a:r>
            <a:endParaRPr sz="1500">
              <a:solidFill>
                <a:srgbClr val="666666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666666"/>
              </a:buClr>
              <a:buSzPts val="1500"/>
              <a:buChar char="●"/>
            </a:pPr>
            <a:r>
              <a:rPr lang="es" sz="1500">
                <a:solidFill>
                  <a:srgbClr val="666666"/>
                </a:solidFill>
              </a:rPr>
              <a:t>Arial </a:t>
            </a:r>
            <a:endParaRPr sz="1500"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" sz="1500">
                <a:solidFill>
                  <a:srgbClr val="666666"/>
                </a:solidFill>
              </a:rPr>
              <a:t>Colores usados:</a:t>
            </a:r>
            <a:endParaRPr sz="1500"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666666"/>
              </a:solidFill>
            </a:endParaRPr>
          </a:p>
        </p:txBody>
      </p:sp>
      <p:cxnSp>
        <p:nvCxnSpPr>
          <p:cNvPr id="370" name="Google Shape;370;p59"/>
          <p:cNvCxnSpPr/>
          <p:nvPr/>
        </p:nvCxnSpPr>
        <p:spPr>
          <a:xfrm>
            <a:off x="4340424" y="1144236"/>
            <a:ext cx="7299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371" name="Google Shape;371;p59"/>
          <p:cNvGrpSpPr/>
          <p:nvPr/>
        </p:nvGrpSpPr>
        <p:grpSpPr>
          <a:xfrm>
            <a:off x="5730189" y="3816997"/>
            <a:ext cx="1001066" cy="741229"/>
            <a:chOff x="3668942" y="4493813"/>
            <a:chExt cx="927600" cy="884100"/>
          </a:xfrm>
        </p:grpSpPr>
        <p:sp>
          <p:nvSpPr>
            <p:cNvPr id="372" name="Google Shape;372;p59"/>
            <p:cNvSpPr/>
            <p:nvPr/>
          </p:nvSpPr>
          <p:spPr>
            <a:xfrm>
              <a:off x="3668942" y="4493813"/>
              <a:ext cx="927600" cy="884100"/>
            </a:xfrm>
            <a:prstGeom prst="roundRect">
              <a:avLst>
                <a:gd fmla="val 16667" name="adj"/>
              </a:avLst>
            </a:prstGeom>
            <a:solidFill>
              <a:srgbClr val="D6D64D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/>
            </a:p>
          </p:txBody>
        </p:sp>
        <p:sp>
          <p:nvSpPr>
            <p:cNvPr id="373" name="Google Shape;373;p59"/>
            <p:cNvSpPr txBox="1"/>
            <p:nvPr/>
          </p:nvSpPr>
          <p:spPr>
            <a:xfrm>
              <a:off x="3668942" y="4677905"/>
              <a:ext cx="9276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000">
                  <a:solidFill>
                    <a:srgbClr val="434343"/>
                  </a:solidFill>
                </a:rPr>
                <a:t>#d6d64d</a:t>
              </a:r>
              <a:endParaRPr sz="1000">
                <a:solidFill>
                  <a:srgbClr val="434343"/>
                </a:solidFill>
              </a:endParaRPr>
            </a:p>
          </p:txBody>
        </p:sp>
      </p:grpSp>
      <p:grpSp>
        <p:nvGrpSpPr>
          <p:cNvPr id="374" name="Google Shape;374;p59"/>
          <p:cNvGrpSpPr/>
          <p:nvPr/>
        </p:nvGrpSpPr>
        <p:grpSpPr>
          <a:xfrm>
            <a:off x="2553276" y="3816997"/>
            <a:ext cx="1001066" cy="741229"/>
            <a:chOff x="2424283" y="4493813"/>
            <a:chExt cx="927600" cy="884100"/>
          </a:xfrm>
        </p:grpSpPr>
        <p:sp>
          <p:nvSpPr>
            <p:cNvPr id="375" name="Google Shape;375;p59"/>
            <p:cNvSpPr/>
            <p:nvPr/>
          </p:nvSpPr>
          <p:spPr>
            <a:xfrm>
              <a:off x="2424283" y="4493813"/>
              <a:ext cx="927600" cy="884100"/>
            </a:xfrm>
            <a:prstGeom prst="roundRect">
              <a:avLst>
                <a:gd fmla="val 16667" name="adj"/>
              </a:avLst>
            </a:prstGeom>
            <a:solidFill>
              <a:srgbClr val="999999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/>
            </a:p>
          </p:txBody>
        </p:sp>
        <p:sp>
          <p:nvSpPr>
            <p:cNvPr id="376" name="Google Shape;376;p59"/>
            <p:cNvSpPr txBox="1"/>
            <p:nvPr/>
          </p:nvSpPr>
          <p:spPr>
            <a:xfrm>
              <a:off x="2424283" y="4677905"/>
              <a:ext cx="9276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000">
                  <a:solidFill>
                    <a:srgbClr val="434343"/>
                  </a:solidFill>
                </a:rPr>
                <a:t>#999999</a:t>
              </a:r>
              <a:endParaRPr sz="1000">
                <a:solidFill>
                  <a:srgbClr val="434343"/>
                </a:solidFill>
              </a:endParaRPr>
            </a:p>
          </p:txBody>
        </p:sp>
      </p:grpSp>
      <p:grpSp>
        <p:nvGrpSpPr>
          <p:cNvPr id="377" name="Google Shape;377;p59"/>
          <p:cNvGrpSpPr/>
          <p:nvPr/>
        </p:nvGrpSpPr>
        <p:grpSpPr>
          <a:xfrm>
            <a:off x="964835" y="3816997"/>
            <a:ext cx="1001066" cy="741229"/>
            <a:chOff x="1179625" y="4493813"/>
            <a:chExt cx="927600" cy="884100"/>
          </a:xfrm>
        </p:grpSpPr>
        <p:sp>
          <p:nvSpPr>
            <p:cNvPr id="378" name="Google Shape;378;p59"/>
            <p:cNvSpPr/>
            <p:nvPr/>
          </p:nvSpPr>
          <p:spPr>
            <a:xfrm>
              <a:off x="1179625" y="4493813"/>
              <a:ext cx="927600" cy="884100"/>
            </a:xfrm>
            <a:prstGeom prst="roundRect">
              <a:avLst>
                <a:gd fmla="val 16667" name="adj"/>
              </a:avLst>
            </a:prstGeom>
            <a:solidFill>
              <a:srgbClr val="434343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/>
            </a:p>
          </p:txBody>
        </p:sp>
        <p:sp>
          <p:nvSpPr>
            <p:cNvPr id="379" name="Google Shape;379;p59"/>
            <p:cNvSpPr txBox="1"/>
            <p:nvPr/>
          </p:nvSpPr>
          <p:spPr>
            <a:xfrm>
              <a:off x="1179625" y="4677905"/>
              <a:ext cx="9276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000">
                  <a:solidFill>
                    <a:srgbClr val="FFFFFF"/>
                  </a:solidFill>
                </a:rPr>
                <a:t>#434343</a:t>
              </a:r>
              <a:endParaRPr sz="1000">
                <a:solidFill>
                  <a:srgbClr val="FFFFFF"/>
                </a:solidFill>
              </a:endParaRPr>
            </a:p>
          </p:txBody>
        </p:sp>
      </p:grpSp>
      <p:grpSp>
        <p:nvGrpSpPr>
          <p:cNvPr id="380" name="Google Shape;380;p59"/>
          <p:cNvGrpSpPr/>
          <p:nvPr/>
        </p:nvGrpSpPr>
        <p:grpSpPr>
          <a:xfrm>
            <a:off x="7318629" y="3816997"/>
            <a:ext cx="1001066" cy="741229"/>
            <a:chOff x="4913600" y="4493813"/>
            <a:chExt cx="927600" cy="884100"/>
          </a:xfrm>
        </p:grpSpPr>
        <p:sp>
          <p:nvSpPr>
            <p:cNvPr id="381" name="Google Shape;381;p59"/>
            <p:cNvSpPr/>
            <p:nvPr/>
          </p:nvSpPr>
          <p:spPr>
            <a:xfrm>
              <a:off x="4913600" y="4493813"/>
              <a:ext cx="927600" cy="884100"/>
            </a:xfrm>
            <a:prstGeom prst="roundRect">
              <a:avLst>
                <a:gd fmla="val 16667" name="adj"/>
              </a:avLst>
            </a:prstGeom>
            <a:solidFill>
              <a:srgbClr val="F6FF87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/>
            </a:p>
          </p:txBody>
        </p:sp>
        <p:sp>
          <p:nvSpPr>
            <p:cNvPr id="382" name="Google Shape;382;p59"/>
            <p:cNvSpPr txBox="1"/>
            <p:nvPr/>
          </p:nvSpPr>
          <p:spPr>
            <a:xfrm>
              <a:off x="4913600" y="4677905"/>
              <a:ext cx="9276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000">
                  <a:solidFill>
                    <a:srgbClr val="434343"/>
                  </a:solidFill>
                </a:rPr>
                <a:t>#f6ff87</a:t>
              </a:r>
              <a:endParaRPr sz="1000">
                <a:solidFill>
                  <a:srgbClr val="434343"/>
                </a:solidFill>
              </a:endParaRPr>
            </a:p>
          </p:txBody>
        </p:sp>
      </p:grpSp>
      <p:grpSp>
        <p:nvGrpSpPr>
          <p:cNvPr id="383" name="Google Shape;383;p59"/>
          <p:cNvGrpSpPr/>
          <p:nvPr/>
        </p:nvGrpSpPr>
        <p:grpSpPr>
          <a:xfrm>
            <a:off x="4141716" y="3816997"/>
            <a:ext cx="1001066" cy="741229"/>
            <a:chOff x="3668942" y="4493813"/>
            <a:chExt cx="927600" cy="884100"/>
          </a:xfrm>
        </p:grpSpPr>
        <p:sp>
          <p:nvSpPr>
            <p:cNvPr id="384" name="Google Shape;384;p59"/>
            <p:cNvSpPr/>
            <p:nvPr/>
          </p:nvSpPr>
          <p:spPr>
            <a:xfrm>
              <a:off x="3668942" y="4493813"/>
              <a:ext cx="927600" cy="884100"/>
            </a:xfrm>
            <a:prstGeom prst="roundRect">
              <a:avLst>
                <a:gd fmla="val 16667" name="adj"/>
              </a:avLst>
            </a:prstGeom>
            <a:solidFill>
              <a:srgbClr val="93C01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/>
            </a:p>
          </p:txBody>
        </p:sp>
        <p:sp>
          <p:nvSpPr>
            <p:cNvPr id="385" name="Google Shape;385;p59"/>
            <p:cNvSpPr txBox="1"/>
            <p:nvPr/>
          </p:nvSpPr>
          <p:spPr>
            <a:xfrm>
              <a:off x="3668942" y="4677905"/>
              <a:ext cx="9276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000">
                  <a:solidFill>
                    <a:srgbClr val="434343"/>
                  </a:solidFill>
                </a:rPr>
                <a:t>#93c01f</a:t>
              </a:r>
              <a:endParaRPr sz="1000">
                <a:solidFill>
                  <a:srgbClr val="434343"/>
                </a:solidFill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2"/>
          <p:cNvSpPr/>
          <p:nvPr/>
        </p:nvSpPr>
        <p:spPr>
          <a:xfrm>
            <a:off x="0" y="0"/>
            <a:ext cx="4345800" cy="5143500"/>
          </a:xfrm>
          <a:prstGeom prst="snip2DiagRect">
            <a:avLst>
              <a:gd fmla="val 0" name="adj1"/>
              <a:gd fmla="val 50000" name="adj2"/>
            </a:avLst>
          </a:prstGeom>
          <a:solidFill>
            <a:srgbClr val="D2D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63" name="Google Shape;163;p32"/>
          <p:cNvCxnSpPr/>
          <p:nvPr/>
        </p:nvCxnSpPr>
        <p:spPr>
          <a:xfrm>
            <a:off x="4909081" y="2594724"/>
            <a:ext cx="7344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4" name="Google Shape;164;p32"/>
          <p:cNvSpPr txBox="1"/>
          <p:nvPr>
            <p:ph type="title"/>
          </p:nvPr>
        </p:nvSpPr>
        <p:spPr>
          <a:xfrm>
            <a:off x="4714325" y="1272225"/>
            <a:ext cx="4345800" cy="123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>
                <a:solidFill>
                  <a:srgbClr val="434343"/>
                </a:solidFill>
              </a:rPr>
              <a:t>1. </a:t>
            </a:r>
            <a:r>
              <a:rPr lang="es"/>
              <a:t>Definición de un objetivo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65" name="Google Shape;165;p32"/>
          <p:cNvSpPr txBox="1"/>
          <p:nvPr>
            <p:ph idx="1" type="subTitle"/>
          </p:nvPr>
        </p:nvSpPr>
        <p:spPr>
          <a:xfrm>
            <a:off x="4714325" y="2787190"/>
            <a:ext cx="3172800" cy="163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¿Qué implica aprender un lenguaje de programación de ordenadores?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33"/>
          <p:cNvPicPr preferRelativeResize="0"/>
          <p:nvPr/>
        </p:nvPicPr>
        <p:blipFill rotWithShape="1">
          <a:blip r:embed="rId3">
            <a:alphaModFix/>
          </a:blip>
          <a:srcRect b="16708" l="0" r="0" t="0"/>
          <a:stretch/>
        </p:blipFill>
        <p:spPr>
          <a:xfrm rot="-1">
            <a:off x="254075" y="57339"/>
            <a:ext cx="2733424" cy="2208275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2760000" dist="66675">
              <a:srgbClr val="000000">
                <a:alpha val="50000"/>
              </a:srgbClr>
            </a:outerShdw>
          </a:effectLst>
        </p:spPr>
      </p:pic>
      <p:pic>
        <p:nvPicPr>
          <p:cNvPr id="171" name="Google Shape;17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">
            <a:off x="297788" y="2441799"/>
            <a:ext cx="2645977" cy="2651176"/>
          </a:xfrm>
          <a:prstGeom prst="rect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2760000" dist="66675">
              <a:srgbClr val="000000">
                <a:alpha val="50000"/>
              </a:srgbClr>
            </a:outerShdw>
          </a:effectLst>
        </p:spPr>
      </p:pic>
      <p:pic>
        <p:nvPicPr>
          <p:cNvPr id="172" name="Google Shape;172;p33"/>
          <p:cNvPicPr preferRelativeResize="0"/>
          <p:nvPr/>
        </p:nvPicPr>
        <p:blipFill rotWithShape="1">
          <a:blip r:embed="rId5">
            <a:alphaModFix/>
          </a:blip>
          <a:srcRect b="0" l="980" r="0" t="0"/>
          <a:stretch/>
        </p:blipFill>
        <p:spPr>
          <a:xfrm>
            <a:off x="3199612" y="2441811"/>
            <a:ext cx="2926775" cy="2651175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2760000" dist="66675">
              <a:srgbClr val="000000">
                <a:alpha val="50000"/>
              </a:srgbClr>
            </a:outerShdw>
          </a:effectLst>
        </p:spPr>
      </p:pic>
      <p:pic>
        <p:nvPicPr>
          <p:cNvPr id="173" name="Google Shape;173;p33"/>
          <p:cNvPicPr preferRelativeResize="0"/>
          <p:nvPr/>
        </p:nvPicPr>
        <p:blipFill rotWithShape="1">
          <a:blip r:embed="rId6">
            <a:alphaModFix/>
          </a:blip>
          <a:srcRect b="17083" l="0" r="0" t="-374"/>
          <a:stretch/>
        </p:blipFill>
        <p:spPr>
          <a:xfrm>
            <a:off x="3190863" y="57341"/>
            <a:ext cx="2944250" cy="2208275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2760000" dist="66675">
              <a:srgbClr val="000000">
                <a:alpha val="50000"/>
              </a:srgbClr>
            </a:outerShdw>
          </a:effectLst>
        </p:spPr>
      </p:pic>
      <p:grpSp>
        <p:nvGrpSpPr>
          <p:cNvPr id="174" name="Google Shape;174;p33"/>
          <p:cNvGrpSpPr/>
          <p:nvPr/>
        </p:nvGrpSpPr>
        <p:grpSpPr>
          <a:xfrm>
            <a:off x="6267400" y="52350"/>
            <a:ext cx="2712801" cy="5040625"/>
            <a:chOff x="6267400" y="52350"/>
            <a:chExt cx="2712801" cy="5040625"/>
          </a:xfrm>
        </p:grpSpPr>
        <p:pic>
          <p:nvPicPr>
            <p:cNvPr id="175" name="Google Shape;175;p33"/>
            <p:cNvPicPr preferRelativeResize="0"/>
            <p:nvPr/>
          </p:nvPicPr>
          <p:blipFill rotWithShape="1">
            <a:blip r:embed="rId7">
              <a:alphaModFix/>
            </a:blip>
            <a:srcRect b="2286" l="0" r="0" t="0"/>
            <a:stretch/>
          </p:blipFill>
          <p:spPr>
            <a:xfrm>
              <a:off x="6267400" y="52350"/>
              <a:ext cx="2712801" cy="2167600"/>
            </a:xfrm>
            <a:prstGeom prst="rect">
              <a:avLst/>
            </a:prstGeom>
            <a:noFill/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2460000" dist="76200">
                <a:srgbClr val="000000">
                  <a:alpha val="50000"/>
                </a:srgbClr>
              </a:outerShdw>
            </a:effectLst>
          </p:spPr>
        </p:pic>
        <p:pic>
          <p:nvPicPr>
            <p:cNvPr id="176" name="Google Shape;176;p3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318013" y="2441800"/>
              <a:ext cx="2611581" cy="2651175"/>
            </a:xfrm>
            <a:prstGeom prst="rect">
              <a:avLst/>
            </a:prstGeom>
            <a:noFill/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2460000" dist="76200">
                <a:srgbClr val="000000">
                  <a:alpha val="50000"/>
                </a:srgbClr>
              </a:outerShdw>
            </a:effectLst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34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836" y="0"/>
            <a:ext cx="831832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4"/>
          <p:cNvSpPr txBox="1"/>
          <p:nvPr/>
        </p:nvSpPr>
        <p:spPr>
          <a:xfrm rot="-5400000">
            <a:off x="7830300" y="3281170"/>
            <a:ext cx="23043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solidFill>
                  <a:srgbClr val="B7B7B7"/>
                </a:solidFill>
              </a:rPr>
              <a:t>Our world in data (OCDE y UNESCO)</a:t>
            </a:r>
            <a:endParaRPr sz="900"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35"/>
          <p:cNvGrpSpPr/>
          <p:nvPr/>
        </p:nvGrpSpPr>
        <p:grpSpPr>
          <a:xfrm>
            <a:off x="565475" y="320525"/>
            <a:ext cx="8013050" cy="4336425"/>
            <a:chOff x="528325" y="320525"/>
            <a:chExt cx="8013050" cy="4336425"/>
          </a:xfrm>
        </p:grpSpPr>
        <p:pic>
          <p:nvPicPr>
            <p:cNvPr id="188" name="Google Shape;188;p3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664575" y="1123175"/>
              <a:ext cx="4876800" cy="3533775"/>
            </a:xfrm>
            <a:prstGeom prst="rect">
              <a:avLst/>
            </a:prstGeom>
            <a:noFill/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3300000" dist="76200">
                <a:srgbClr val="000000">
                  <a:alpha val="50000"/>
                </a:srgbClr>
              </a:outerShdw>
            </a:effectLst>
          </p:spPr>
        </p:pic>
        <p:pic>
          <p:nvPicPr>
            <p:cNvPr id="189" name="Google Shape;189;p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28325" y="320525"/>
              <a:ext cx="2804150" cy="3705775"/>
            </a:xfrm>
            <a:prstGeom prst="rect">
              <a:avLst/>
            </a:prstGeom>
            <a:noFill/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3300000" dist="66675">
                <a:srgbClr val="000000">
                  <a:alpha val="50000"/>
                </a:srgbClr>
              </a:outerShdw>
            </a:effectLst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825" y="542925"/>
            <a:ext cx="5543550" cy="4057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5" name="Google Shape;195;p36"/>
          <p:cNvGrpSpPr/>
          <p:nvPr/>
        </p:nvGrpSpPr>
        <p:grpSpPr>
          <a:xfrm>
            <a:off x="6431100" y="1122675"/>
            <a:ext cx="2249250" cy="1233424"/>
            <a:chOff x="6431100" y="1122675"/>
            <a:chExt cx="2249250" cy="1233424"/>
          </a:xfrm>
        </p:grpSpPr>
        <p:pic>
          <p:nvPicPr>
            <p:cNvPr id="196" name="Google Shape;196;p3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431100" y="1122675"/>
              <a:ext cx="1233424" cy="12334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36"/>
            <p:cNvPicPr preferRelativeResize="0"/>
            <p:nvPr/>
          </p:nvPicPr>
          <p:blipFill rotWithShape="1">
            <a:blip r:embed="rId5">
              <a:alphaModFix/>
            </a:blip>
            <a:srcRect b="0" l="0" r="52148" t="0"/>
            <a:stretch/>
          </p:blipFill>
          <p:spPr>
            <a:xfrm rot="482813">
              <a:off x="8096555" y="1343529"/>
              <a:ext cx="520990" cy="93396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8" name="Google Shape;198;p36"/>
          <p:cNvGrpSpPr/>
          <p:nvPr/>
        </p:nvGrpSpPr>
        <p:grpSpPr>
          <a:xfrm>
            <a:off x="5686376" y="2556775"/>
            <a:ext cx="3129275" cy="1962525"/>
            <a:chOff x="191971" y="1630214"/>
            <a:chExt cx="4668469" cy="3213040"/>
          </a:xfrm>
        </p:grpSpPr>
        <p:pic>
          <p:nvPicPr>
            <p:cNvPr id="199" name="Google Shape;199;p36"/>
            <p:cNvPicPr preferRelativeResize="0"/>
            <p:nvPr/>
          </p:nvPicPr>
          <p:blipFill rotWithShape="1">
            <a:blip r:embed="rId6">
              <a:alphaModFix/>
            </a:blip>
            <a:srcRect b="0" l="0" r="15931" t="8833"/>
            <a:stretch/>
          </p:blipFill>
          <p:spPr>
            <a:xfrm>
              <a:off x="191971" y="1630214"/>
              <a:ext cx="4668469" cy="32130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3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979775" y="1918100"/>
              <a:ext cx="2689051" cy="15125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7"/>
          <p:cNvPicPr preferRelativeResize="0"/>
          <p:nvPr/>
        </p:nvPicPr>
        <p:blipFill rotWithShape="1">
          <a:blip r:embed="rId3">
            <a:alphaModFix/>
          </a:blip>
          <a:srcRect b="0" l="24836" r="7746" t="0"/>
          <a:stretch/>
        </p:blipFill>
        <p:spPr>
          <a:xfrm>
            <a:off x="2278388" y="301888"/>
            <a:ext cx="4587226" cy="4539725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6" name="Google Shape;206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87751" y="767981"/>
            <a:ext cx="1311350" cy="849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329001" y="3108925"/>
            <a:ext cx="1311350" cy="849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Minimal Charm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