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rvo" panose="020B0604020202020204" charset="0"/>
      <p:regular r:id="rId31"/>
      <p:bold r:id="rId32"/>
      <p:italic r:id="rId33"/>
      <p:boldItalic r:id="rId34"/>
    </p:embeddedFont>
    <p:embeddedFont>
      <p:font typeface="Quicksand Light" panose="020B0604020202020204" charset="0"/>
      <p:regular r:id="rId35"/>
      <p:bold r:id="rId36"/>
    </p:embeddedFont>
    <p:embeddedFont>
      <p:font typeface="Bodoni" panose="020B0604020202020204" charset="0"/>
      <p:regular r:id="rId37"/>
      <p:bold r:id="rId38"/>
      <p:italic r:id="rId39"/>
      <p:boldItalic r:id="rId40"/>
    </p:embeddedFont>
    <p:embeddedFont>
      <p:font typeface="Ubuntu Light" panose="020B0604020202020204" charset="0"/>
      <p:regular r:id="rId41"/>
      <p:bold r:id="rId42"/>
      <p:italic r:id="rId43"/>
      <p:boldItalic r:id="rId44"/>
    </p:embeddedFont>
    <p:embeddedFont>
      <p:font typeface="Ubuntu"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8">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orient="horz" pos="6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eab0352d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eab0352d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42eb61d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42eb61d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40185432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40185432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40185432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40185432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401854327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f40185432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401854327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401854327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401854327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f401854327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401854327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f40185432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f4018543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f4018543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f401854327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f401854327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401854327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401854327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da7ce97f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da7ce97f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f40185432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f40185432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401854327_2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401854327_2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f40185432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f40185432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f401854327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f401854327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f401854327_2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f401854327_2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f401854327_2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f401854327_2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f401854327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f401854327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2df66a4d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2df66a4d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f401854327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f401854327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ec49d7d71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ec49d7d7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ec49d7d7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ec49d7d7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40185432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40185432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40185432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40185432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40185432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40185432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401854327_2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401854327_2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401854327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40185432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0650" y="1856275"/>
            <a:ext cx="6157800" cy="875700"/>
          </a:xfrm>
          <a:prstGeom prst="rect">
            <a:avLst/>
          </a:prstGeom>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bg>
      <p:bgPr>
        <a:solidFill>
          <a:srgbClr val="FFFFFF"/>
        </a:solid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ctrTitle"/>
          </p:nvPr>
        </p:nvSpPr>
        <p:spPr>
          <a:xfrm>
            <a:off x="1113228" y="1571550"/>
            <a:ext cx="3169500" cy="644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66666"/>
              </a:buClr>
              <a:buSzPts val="1800"/>
              <a:buNone/>
              <a:defRPr sz="1800">
                <a:solidFill>
                  <a:srgbClr val="666666"/>
                </a:solidFill>
              </a:defRPr>
            </a:lvl1pPr>
            <a:lvl2pPr lvl="1" rtl="0">
              <a:spcBef>
                <a:spcPts val="0"/>
              </a:spcBef>
              <a:spcAft>
                <a:spcPts val="0"/>
              </a:spcAft>
              <a:buClr>
                <a:srgbClr val="666666"/>
              </a:buClr>
              <a:buSzPts val="1600"/>
              <a:buNone/>
              <a:defRPr sz="1600">
                <a:solidFill>
                  <a:srgbClr val="666666"/>
                </a:solidFill>
              </a:defRPr>
            </a:lvl2pPr>
            <a:lvl3pPr lvl="2" rtl="0">
              <a:spcBef>
                <a:spcPts val="0"/>
              </a:spcBef>
              <a:spcAft>
                <a:spcPts val="0"/>
              </a:spcAft>
              <a:buClr>
                <a:srgbClr val="666666"/>
              </a:buClr>
              <a:buSzPts val="1600"/>
              <a:buNone/>
              <a:defRPr sz="1600">
                <a:solidFill>
                  <a:srgbClr val="666666"/>
                </a:solidFill>
              </a:defRPr>
            </a:lvl3pPr>
            <a:lvl4pPr lvl="3" rtl="0">
              <a:spcBef>
                <a:spcPts val="0"/>
              </a:spcBef>
              <a:spcAft>
                <a:spcPts val="0"/>
              </a:spcAft>
              <a:buClr>
                <a:srgbClr val="666666"/>
              </a:buClr>
              <a:buSzPts val="1600"/>
              <a:buNone/>
              <a:defRPr sz="1600">
                <a:solidFill>
                  <a:srgbClr val="666666"/>
                </a:solidFill>
              </a:defRPr>
            </a:lvl4pPr>
            <a:lvl5pPr lvl="4" rtl="0">
              <a:spcBef>
                <a:spcPts val="0"/>
              </a:spcBef>
              <a:spcAft>
                <a:spcPts val="0"/>
              </a:spcAft>
              <a:buClr>
                <a:srgbClr val="666666"/>
              </a:buClr>
              <a:buSzPts val="1600"/>
              <a:buNone/>
              <a:defRPr sz="1600">
                <a:solidFill>
                  <a:srgbClr val="666666"/>
                </a:solidFill>
              </a:defRPr>
            </a:lvl5pPr>
            <a:lvl6pPr lvl="5" rtl="0">
              <a:spcBef>
                <a:spcPts val="0"/>
              </a:spcBef>
              <a:spcAft>
                <a:spcPts val="0"/>
              </a:spcAft>
              <a:buClr>
                <a:srgbClr val="666666"/>
              </a:buClr>
              <a:buSzPts val="1600"/>
              <a:buNone/>
              <a:defRPr sz="1600">
                <a:solidFill>
                  <a:srgbClr val="666666"/>
                </a:solidFill>
              </a:defRPr>
            </a:lvl6pPr>
            <a:lvl7pPr lvl="6" rtl="0">
              <a:spcBef>
                <a:spcPts val="0"/>
              </a:spcBef>
              <a:spcAft>
                <a:spcPts val="0"/>
              </a:spcAft>
              <a:buClr>
                <a:srgbClr val="666666"/>
              </a:buClr>
              <a:buSzPts val="1600"/>
              <a:buNone/>
              <a:defRPr sz="1600">
                <a:solidFill>
                  <a:srgbClr val="666666"/>
                </a:solidFill>
              </a:defRPr>
            </a:lvl7pPr>
            <a:lvl8pPr lvl="7" rtl="0">
              <a:spcBef>
                <a:spcPts val="0"/>
              </a:spcBef>
              <a:spcAft>
                <a:spcPts val="0"/>
              </a:spcAft>
              <a:buClr>
                <a:srgbClr val="666666"/>
              </a:buClr>
              <a:buSzPts val="1600"/>
              <a:buNone/>
              <a:defRPr sz="1600">
                <a:solidFill>
                  <a:srgbClr val="666666"/>
                </a:solidFill>
              </a:defRPr>
            </a:lvl8pPr>
            <a:lvl9pPr lvl="8" rtl="0">
              <a:spcBef>
                <a:spcPts val="0"/>
              </a:spcBef>
              <a:spcAft>
                <a:spcPts val="0"/>
              </a:spcAft>
              <a:buClr>
                <a:srgbClr val="666666"/>
              </a:buClr>
              <a:buSzPts val="1600"/>
              <a:buNone/>
              <a:defRPr sz="1600">
                <a:solidFill>
                  <a:srgbClr val="666666"/>
                </a:solidFill>
              </a:defRPr>
            </a:lvl9pPr>
          </a:lstStyle>
          <a:p>
            <a:endParaRPr/>
          </a:p>
        </p:txBody>
      </p:sp>
      <p:sp>
        <p:nvSpPr>
          <p:cNvPr id="44" name="Google Shape;44;p11"/>
          <p:cNvSpPr txBox="1">
            <a:spLocks noGrp="1"/>
          </p:cNvSpPr>
          <p:nvPr>
            <p:ph type="subTitle" idx="1"/>
          </p:nvPr>
        </p:nvSpPr>
        <p:spPr>
          <a:xfrm>
            <a:off x="1113229" y="2177000"/>
            <a:ext cx="3101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5" name="Google Shape;45;p11"/>
          <p:cNvSpPr txBox="1">
            <a:spLocks noGrp="1"/>
          </p:cNvSpPr>
          <p:nvPr>
            <p:ph type="ctrTitle" idx="2"/>
          </p:nvPr>
        </p:nvSpPr>
        <p:spPr>
          <a:xfrm>
            <a:off x="4818378" y="1571550"/>
            <a:ext cx="3169500" cy="644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66666"/>
              </a:buClr>
              <a:buSzPts val="1800"/>
              <a:buNone/>
              <a:defRPr sz="1800">
                <a:solidFill>
                  <a:srgbClr val="666666"/>
                </a:solidFill>
              </a:defRPr>
            </a:lvl1pPr>
            <a:lvl2pPr lvl="1" rtl="0">
              <a:spcBef>
                <a:spcPts val="0"/>
              </a:spcBef>
              <a:spcAft>
                <a:spcPts val="0"/>
              </a:spcAft>
              <a:buClr>
                <a:srgbClr val="666666"/>
              </a:buClr>
              <a:buSzPts val="1600"/>
              <a:buNone/>
              <a:defRPr sz="1600">
                <a:solidFill>
                  <a:srgbClr val="666666"/>
                </a:solidFill>
              </a:defRPr>
            </a:lvl2pPr>
            <a:lvl3pPr lvl="2" rtl="0">
              <a:spcBef>
                <a:spcPts val="0"/>
              </a:spcBef>
              <a:spcAft>
                <a:spcPts val="0"/>
              </a:spcAft>
              <a:buClr>
                <a:srgbClr val="666666"/>
              </a:buClr>
              <a:buSzPts val="1600"/>
              <a:buNone/>
              <a:defRPr sz="1600">
                <a:solidFill>
                  <a:srgbClr val="666666"/>
                </a:solidFill>
              </a:defRPr>
            </a:lvl3pPr>
            <a:lvl4pPr lvl="3" rtl="0">
              <a:spcBef>
                <a:spcPts val="0"/>
              </a:spcBef>
              <a:spcAft>
                <a:spcPts val="0"/>
              </a:spcAft>
              <a:buClr>
                <a:srgbClr val="666666"/>
              </a:buClr>
              <a:buSzPts val="1600"/>
              <a:buNone/>
              <a:defRPr sz="1600">
                <a:solidFill>
                  <a:srgbClr val="666666"/>
                </a:solidFill>
              </a:defRPr>
            </a:lvl4pPr>
            <a:lvl5pPr lvl="4" rtl="0">
              <a:spcBef>
                <a:spcPts val="0"/>
              </a:spcBef>
              <a:spcAft>
                <a:spcPts val="0"/>
              </a:spcAft>
              <a:buClr>
                <a:srgbClr val="666666"/>
              </a:buClr>
              <a:buSzPts val="1600"/>
              <a:buNone/>
              <a:defRPr sz="1600">
                <a:solidFill>
                  <a:srgbClr val="666666"/>
                </a:solidFill>
              </a:defRPr>
            </a:lvl5pPr>
            <a:lvl6pPr lvl="5" rtl="0">
              <a:spcBef>
                <a:spcPts val="0"/>
              </a:spcBef>
              <a:spcAft>
                <a:spcPts val="0"/>
              </a:spcAft>
              <a:buClr>
                <a:srgbClr val="666666"/>
              </a:buClr>
              <a:buSzPts val="1600"/>
              <a:buNone/>
              <a:defRPr sz="1600">
                <a:solidFill>
                  <a:srgbClr val="666666"/>
                </a:solidFill>
              </a:defRPr>
            </a:lvl6pPr>
            <a:lvl7pPr lvl="6" rtl="0">
              <a:spcBef>
                <a:spcPts val="0"/>
              </a:spcBef>
              <a:spcAft>
                <a:spcPts val="0"/>
              </a:spcAft>
              <a:buClr>
                <a:srgbClr val="666666"/>
              </a:buClr>
              <a:buSzPts val="1600"/>
              <a:buNone/>
              <a:defRPr sz="1600">
                <a:solidFill>
                  <a:srgbClr val="666666"/>
                </a:solidFill>
              </a:defRPr>
            </a:lvl7pPr>
            <a:lvl8pPr lvl="7" rtl="0">
              <a:spcBef>
                <a:spcPts val="0"/>
              </a:spcBef>
              <a:spcAft>
                <a:spcPts val="0"/>
              </a:spcAft>
              <a:buClr>
                <a:srgbClr val="666666"/>
              </a:buClr>
              <a:buSzPts val="1600"/>
              <a:buNone/>
              <a:defRPr sz="1600">
                <a:solidFill>
                  <a:srgbClr val="666666"/>
                </a:solidFill>
              </a:defRPr>
            </a:lvl8pPr>
            <a:lvl9pPr lvl="8" rtl="0">
              <a:spcBef>
                <a:spcPts val="0"/>
              </a:spcBef>
              <a:spcAft>
                <a:spcPts val="0"/>
              </a:spcAft>
              <a:buClr>
                <a:srgbClr val="666666"/>
              </a:buClr>
              <a:buSzPts val="1600"/>
              <a:buNone/>
              <a:defRPr sz="1600">
                <a:solidFill>
                  <a:srgbClr val="666666"/>
                </a:solidFill>
              </a:defRPr>
            </a:lvl9pPr>
          </a:lstStyle>
          <a:p>
            <a:endParaRPr/>
          </a:p>
        </p:txBody>
      </p:sp>
      <p:sp>
        <p:nvSpPr>
          <p:cNvPr id="46" name="Google Shape;46;p11"/>
          <p:cNvSpPr txBox="1">
            <a:spLocks noGrp="1"/>
          </p:cNvSpPr>
          <p:nvPr>
            <p:ph type="subTitle" idx="3"/>
          </p:nvPr>
        </p:nvSpPr>
        <p:spPr>
          <a:xfrm>
            <a:off x="4818379" y="2177000"/>
            <a:ext cx="3101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7" name="Google Shape;47;p11"/>
          <p:cNvSpPr txBox="1">
            <a:spLocks noGrp="1"/>
          </p:cNvSpPr>
          <p:nvPr>
            <p:ph type="title" idx="4"/>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2 columns slide 1">
  <p:cSld name="TITLE_AND_TWO_COLUMNS_2">
    <p:bg>
      <p:bgPr>
        <a:solidFill>
          <a:srgbClr val="FFFFFF"/>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1113228" y="2151075"/>
            <a:ext cx="3169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800"/>
              <a:buNone/>
              <a:defRPr sz="18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50" name="Google Shape;50;p12"/>
          <p:cNvSpPr txBox="1">
            <a:spLocks noGrp="1"/>
          </p:cNvSpPr>
          <p:nvPr>
            <p:ph type="subTitle" idx="1"/>
          </p:nvPr>
        </p:nvSpPr>
        <p:spPr>
          <a:xfrm>
            <a:off x="1147278" y="2756525"/>
            <a:ext cx="310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51" name="Google Shape;51;p12"/>
          <p:cNvSpPr txBox="1">
            <a:spLocks noGrp="1"/>
          </p:cNvSpPr>
          <p:nvPr>
            <p:ph type="ctrTitle" idx="2"/>
          </p:nvPr>
        </p:nvSpPr>
        <p:spPr>
          <a:xfrm>
            <a:off x="4818378" y="2151075"/>
            <a:ext cx="3169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800"/>
              <a:buNone/>
              <a:defRPr sz="18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52" name="Google Shape;52;p12"/>
          <p:cNvSpPr txBox="1">
            <a:spLocks noGrp="1"/>
          </p:cNvSpPr>
          <p:nvPr>
            <p:ph type="subTitle" idx="3"/>
          </p:nvPr>
        </p:nvSpPr>
        <p:spPr>
          <a:xfrm>
            <a:off x="4852428" y="2756525"/>
            <a:ext cx="310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53" name="Google Shape;53;p12"/>
          <p:cNvSpPr txBox="1">
            <a:spLocks noGrp="1"/>
          </p:cNvSpPr>
          <p:nvPr>
            <p:ph type="title" idx="4"/>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6" name="Google Shape;56;p13"/>
          <p:cNvSpPr txBox="1">
            <a:spLocks noGrp="1"/>
          </p:cNvSpPr>
          <p:nvPr>
            <p:ph type="ctrTitle" idx="2"/>
          </p:nvPr>
        </p:nvSpPr>
        <p:spPr>
          <a:xfrm>
            <a:off x="11053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800"/>
              <a:buNone/>
              <a:defRPr sz="18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57" name="Google Shape;57;p13"/>
          <p:cNvSpPr txBox="1">
            <a:spLocks noGrp="1"/>
          </p:cNvSpPr>
          <p:nvPr>
            <p:ph type="subTitle" idx="1"/>
          </p:nvPr>
        </p:nvSpPr>
        <p:spPr>
          <a:xfrm>
            <a:off x="11053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58" name="Google Shape;58;p13"/>
          <p:cNvSpPr txBox="1">
            <a:spLocks noGrp="1"/>
          </p:cNvSpPr>
          <p:nvPr>
            <p:ph type="ctrTitle" idx="3"/>
          </p:nvPr>
        </p:nvSpPr>
        <p:spPr>
          <a:xfrm>
            <a:off x="35152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800"/>
              <a:buNone/>
              <a:defRPr sz="18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59" name="Google Shape;59;p13"/>
          <p:cNvSpPr txBox="1">
            <a:spLocks noGrp="1"/>
          </p:cNvSpPr>
          <p:nvPr>
            <p:ph type="subTitle" idx="4"/>
          </p:nvPr>
        </p:nvSpPr>
        <p:spPr>
          <a:xfrm>
            <a:off x="35152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13"/>
          <p:cNvSpPr txBox="1">
            <a:spLocks noGrp="1"/>
          </p:cNvSpPr>
          <p:nvPr>
            <p:ph type="ctrTitle" idx="5"/>
          </p:nvPr>
        </p:nvSpPr>
        <p:spPr>
          <a:xfrm>
            <a:off x="59251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800"/>
              <a:buNone/>
              <a:defRPr sz="18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61" name="Google Shape;61;p13"/>
          <p:cNvSpPr txBox="1">
            <a:spLocks noGrp="1"/>
          </p:cNvSpPr>
          <p:nvPr>
            <p:ph type="subTitle" idx="6"/>
          </p:nvPr>
        </p:nvSpPr>
        <p:spPr>
          <a:xfrm>
            <a:off x="59251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6 columns slide">
  <p:cSld name="TITLE_AND_TWO_COLUMNS_1_1">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11053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64" name="Google Shape;64;p14"/>
          <p:cNvSpPr txBox="1">
            <a:spLocks noGrp="1"/>
          </p:cNvSpPr>
          <p:nvPr>
            <p:ph type="subTitle" idx="1"/>
          </p:nvPr>
        </p:nvSpPr>
        <p:spPr>
          <a:xfrm>
            <a:off x="980600" y="3371050"/>
            <a:ext cx="23631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5" name="Google Shape;65;p14"/>
          <p:cNvSpPr txBox="1">
            <a:spLocks noGrp="1"/>
          </p:cNvSpPr>
          <p:nvPr>
            <p:ph type="ctrTitle" idx="2"/>
          </p:nvPr>
        </p:nvSpPr>
        <p:spPr>
          <a:xfrm>
            <a:off x="34846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66" name="Google Shape;66;p14"/>
          <p:cNvSpPr txBox="1">
            <a:spLocks noGrp="1"/>
          </p:cNvSpPr>
          <p:nvPr>
            <p:ph type="subTitle" idx="3"/>
          </p:nvPr>
        </p:nvSpPr>
        <p:spPr>
          <a:xfrm>
            <a:off x="3419975" y="3371050"/>
            <a:ext cx="22428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7" name="Google Shape;67;p14"/>
          <p:cNvSpPr txBox="1">
            <a:spLocks noGrp="1"/>
          </p:cNvSpPr>
          <p:nvPr>
            <p:ph type="ctrTitle" idx="4"/>
          </p:nvPr>
        </p:nvSpPr>
        <p:spPr>
          <a:xfrm>
            <a:off x="5880251" y="2765600"/>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68" name="Google Shape;68;p14"/>
          <p:cNvSpPr txBox="1">
            <a:spLocks noGrp="1"/>
          </p:cNvSpPr>
          <p:nvPr>
            <p:ph type="subTitle" idx="5"/>
          </p:nvPr>
        </p:nvSpPr>
        <p:spPr>
          <a:xfrm>
            <a:off x="5880250" y="3371050"/>
            <a:ext cx="21135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9" name="Google Shape;69;p14"/>
          <p:cNvSpPr txBox="1">
            <a:spLocks noGrp="1"/>
          </p:cNvSpPr>
          <p:nvPr>
            <p:ph type="title" idx="6"/>
          </p:nvPr>
        </p:nvSpPr>
        <p:spPr>
          <a:xfrm>
            <a:off x="773850" y="638075"/>
            <a:ext cx="76725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0" name="Google Shape;70;p14"/>
          <p:cNvSpPr txBox="1">
            <a:spLocks noGrp="1"/>
          </p:cNvSpPr>
          <p:nvPr>
            <p:ph type="ctrTitle" idx="7"/>
          </p:nvPr>
        </p:nvSpPr>
        <p:spPr>
          <a:xfrm>
            <a:off x="11053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71" name="Google Shape;71;p14"/>
          <p:cNvSpPr txBox="1">
            <a:spLocks noGrp="1"/>
          </p:cNvSpPr>
          <p:nvPr>
            <p:ph type="subTitle" idx="8"/>
          </p:nvPr>
        </p:nvSpPr>
        <p:spPr>
          <a:xfrm>
            <a:off x="1073150" y="2041825"/>
            <a:ext cx="21780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72" name="Google Shape;72;p14"/>
          <p:cNvSpPr txBox="1">
            <a:spLocks noGrp="1"/>
          </p:cNvSpPr>
          <p:nvPr>
            <p:ph type="ctrTitle" idx="9"/>
          </p:nvPr>
        </p:nvSpPr>
        <p:spPr>
          <a:xfrm>
            <a:off x="34846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73" name="Google Shape;73;p14"/>
          <p:cNvSpPr txBox="1">
            <a:spLocks noGrp="1"/>
          </p:cNvSpPr>
          <p:nvPr>
            <p:ph type="subTitle" idx="13"/>
          </p:nvPr>
        </p:nvSpPr>
        <p:spPr>
          <a:xfrm>
            <a:off x="3452400" y="2041825"/>
            <a:ext cx="21780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74" name="Google Shape;74;p14"/>
          <p:cNvSpPr txBox="1">
            <a:spLocks noGrp="1"/>
          </p:cNvSpPr>
          <p:nvPr>
            <p:ph type="ctrTitle" idx="14"/>
          </p:nvPr>
        </p:nvSpPr>
        <p:spPr>
          <a:xfrm>
            <a:off x="5880251" y="143637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1400"/>
              <a:buNone/>
              <a:defRPr sz="1400">
                <a:solidFill>
                  <a:srgbClr val="666666"/>
                </a:solidFill>
              </a:defRPr>
            </a:lvl1pPr>
            <a:lvl2pPr lvl="1" algn="ctr" rtl="0">
              <a:spcBef>
                <a:spcPts val="0"/>
              </a:spcBef>
              <a:spcAft>
                <a:spcPts val="0"/>
              </a:spcAft>
              <a:buClr>
                <a:srgbClr val="666666"/>
              </a:buClr>
              <a:buSzPts val="1600"/>
              <a:buNone/>
              <a:defRPr sz="1600">
                <a:solidFill>
                  <a:srgbClr val="666666"/>
                </a:solidFill>
              </a:defRPr>
            </a:lvl2pPr>
            <a:lvl3pPr lvl="2" algn="ctr" rtl="0">
              <a:spcBef>
                <a:spcPts val="0"/>
              </a:spcBef>
              <a:spcAft>
                <a:spcPts val="0"/>
              </a:spcAft>
              <a:buClr>
                <a:srgbClr val="666666"/>
              </a:buClr>
              <a:buSzPts val="1600"/>
              <a:buNone/>
              <a:defRPr sz="1600">
                <a:solidFill>
                  <a:srgbClr val="666666"/>
                </a:solidFill>
              </a:defRPr>
            </a:lvl3pPr>
            <a:lvl4pPr lvl="3" algn="ctr" rtl="0">
              <a:spcBef>
                <a:spcPts val="0"/>
              </a:spcBef>
              <a:spcAft>
                <a:spcPts val="0"/>
              </a:spcAft>
              <a:buClr>
                <a:srgbClr val="666666"/>
              </a:buClr>
              <a:buSzPts val="1600"/>
              <a:buNone/>
              <a:defRPr sz="1600">
                <a:solidFill>
                  <a:srgbClr val="666666"/>
                </a:solidFill>
              </a:defRPr>
            </a:lvl4pPr>
            <a:lvl5pPr lvl="4" algn="ctr" rtl="0">
              <a:spcBef>
                <a:spcPts val="0"/>
              </a:spcBef>
              <a:spcAft>
                <a:spcPts val="0"/>
              </a:spcAft>
              <a:buClr>
                <a:srgbClr val="666666"/>
              </a:buClr>
              <a:buSzPts val="1600"/>
              <a:buNone/>
              <a:defRPr sz="1600">
                <a:solidFill>
                  <a:srgbClr val="666666"/>
                </a:solidFill>
              </a:defRPr>
            </a:lvl5pPr>
            <a:lvl6pPr lvl="5" algn="ctr" rtl="0">
              <a:spcBef>
                <a:spcPts val="0"/>
              </a:spcBef>
              <a:spcAft>
                <a:spcPts val="0"/>
              </a:spcAft>
              <a:buClr>
                <a:srgbClr val="666666"/>
              </a:buClr>
              <a:buSzPts val="1600"/>
              <a:buNone/>
              <a:defRPr sz="1600">
                <a:solidFill>
                  <a:srgbClr val="666666"/>
                </a:solidFill>
              </a:defRPr>
            </a:lvl6pPr>
            <a:lvl7pPr lvl="6" algn="ctr" rtl="0">
              <a:spcBef>
                <a:spcPts val="0"/>
              </a:spcBef>
              <a:spcAft>
                <a:spcPts val="0"/>
              </a:spcAft>
              <a:buClr>
                <a:srgbClr val="666666"/>
              </a:buClr>
              <a:buSzPts val="1600"/>
              <a:buNone/>
              <a:defRPr sz="1600">
                <a:solidFill>
                  <a:srgbClr val="666666"/>
                </a:solidFill>
              </a:defRPr>
            </a:lvl7pPr>
            <a:lvl8pPr lvl="7" algn="ctr" rtl="0">
              <a:spcBef>
                <a:spcPts val="0"/>
              </a:spcBef>
              <a:spcAft>
                <a:spcPts val="0"/>
              </a:spcAft>
              <a:buClr>
                <a:srgbClr val="666666"/>
              </a:buClr>
              <a:buSzPts val="1600"/>
              <a:buNone/>
              <a:defRPr sz="1600">
                <a:solidFill>
                  <a:srgbClr val="666666"/>
                </a:solidFill>
              </a:defRPr>
            </a:lvl8pPr>
            <a:lvl9pPr lvl="8" algn="ctr" rtl="0">
              <a:spcBef>
                <a:spcPts val="0"/>
              </a:spcBef>
              <a:spcAft>
                <a:spcPts val="0"/>
              </a:spcAft>
              <a:buClr>
                <a:srgbClr val="666666"/>
              </a:buClr>
              <a:buSzPts val="1600"/>
              <a:buNone/>
              <a:defRPr sz="1600">
                <a:solidFill>
                  <a:srgbClr val="666666"/>
                </a:solidFill>
              </a:defRPr>
            </a:lvl9pPr>
          </a:lstStyle>
          <a:p>
            <a:endParaRPr/>
          </a:p>
        </p:txBody>
      </p:sp>
      <p:sp>
        <p:nvSpPr>
          <p:cNvPr id="75" name="Google Shape;75;p14"/>
          <p:cNvSpPr txBox="1">
            <a:spLocks noGrp="1"/>
          </p:cNvSpPr>
          <p:nvPr>
            <p:ph type="subTitle" idx="15"/>
          </p:nvPr>
        </p:nvSpPr>
        <p:spPr>
          <a:xfrm>
            <a:off x="5831650" y="2041825"/>
            <a:ext cx="22107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amp; some text slide">
  <p:cSld name="BIG_NUMBER">
    <p:bg>
      <p:bgPr>
        <a:solidFill>
          <a:srgbClr val="FFFFFF"/>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78" name="Google Shape;78;p15"/>
          <p:cNvSpPr txBox="1">
            <a:spLocks noGrp="1"/>
          </p:cNvSpPr>
          <p:nvPr>
            <p:ph type="title"/>
          </p:nvPr>
        </p:nvSpPr>
        <p:spPr>
          <a:xfrm>
            <a:off x="0" y="2466400"/>
            <a:ext cx="91440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amp; some text slide 2">
  <p:cSld name="BIG_NUMBER_2">
    <p:bg>
      <p:bgPr>
        <a:solidFill>
          <a:srgbClr val="FFFFFF"/>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hasCustomPrompt="1"/>
          </p:nvPr>
        </p:nvSpPr>
        <p:spPr>
          <a:xfrm>
            <a:off x="742950" y="12381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 name="Google Shape;81;p16"/>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2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mp; some text slide 1">
  <p:cSld name="BIG_NUMBER_1">
    <p:bg>
      <p:bgPr>
        <a:solidFill>
          <a:srgbClr val="FFFFFF"/>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hasCustomPrompt="1"/>
          </p:nvPr>
        </p:nvSpPr>
        <p:spPr>
          <a:xfrm>
            <a:off x="742950" y="8326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 name="Google Shape;84;p17"/>
          <p:cNvSpPr txBox="1">
            <a:spLocks noGrp="1"/>
          </p:cNvSpPr>
          <p:nvPr>
            <p:ph type="subTitle" idx="1"/>
          </p:nvPr>
        </p:nvSpPr>
        <p:spPr>
          <a:xfrm>
            <a:off x="1667075" y="14695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2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85" name="Google Shape;85;p17"/>
          <p:cNvSpPr txBox="1">
            <a:spLocks noGrp="1"/>
          </p:cNvSpPr>
          <p:nvPr>
            <p:ph type="title" idx="2" hasCustomPrompt="1"/>
          </p:nvPr>
        </p:nvSpPr>
        <p:spPr>
          <a:xfrm>
            <a:off x="742950" y="19560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 name="Google Shape;86;p17"/>
          <p:cNvSpPr txBox="1">
            <a:spLocks noGrp="1"/>
          </p:cNvSpPr>
          <p:nvPr>
            <p:ph type="subTitle" idx="3"/>
          </p:nvPr>
        </p:nvSpPr>
        <p:spPr>
          <a:xfrm>
            <a:off x="1667075" y="25929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2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87" name="Google Shape;87;p17"/>
          <p:cNvSpPr txBox="1">
            <a:spLocks noGrp="1"/>
          </p:cNvSpPr>
          <p:nvPr>
            <p:ph type="title" idx="4" hasCustomPrompt="1"/>
          </p:nvPr>
        </p:nvSpPr>
        <p:spPr>
          <a:xfrm>
            <a:off x="742950" y="3079400"/>
            <a:ext cx="7729500" cy="88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17"/>
          <p:cNvSpPr txBox="1">
            <a:spLocks noGrp="1"/>
          </p:cNvSpPr>
          <p:nvPr>
            <p:ph type="subTitle" idx="5"/>
          </p:nvPr>
        </p:nvSpPr>
        <p:spPr>
          <a:xfrm>
            <a:off x="1667075" y="3716300"/>
            <a:ext cx="58098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2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FFFFFF"/>
        </a:solid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frame">
  <p:cSld name="BLANK_1_1">
    <p:bg>
      <p:bgPr>
        <a:solidFill>
          <a:srgbClr val="FFFFFF"/>
        </a:solid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quare with title and text">
  <p:cSld name="CUSTOM_1">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737850" y="980260"/>
            <a:ext cx="3571500" cy="578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b="1"/>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93" name="Google Shape;93;p20"/>
          <p:cNvSpPr txBox="1">
            <a:spLocks noGrp="1"/>
          </p:cNvSpPr>
          <p:nvPr>
            <p:ph type="subTitle" idx="1"/>
          </p:nvPr>
        </p:nvSpPr>
        <p:spPr>
          <a:xfrm>
            <a:off x="737850" y="2261500"/>
            <a:ext cx="3606600" cy="194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ntent" type="secHead">
  <p:cSld name="SECTION_HEADER">
    <p:bg>
      <p:bgPr>
        <a:solidFill>
          <a:srgbClr val="FFFFFF"/>
        </a:soli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698275"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12" name="Google Shape;12;p3"/>
          <p:cNvSpPr txBox="1">
            <a:spLocks noGrp="1"/>
          </p:cNvSpPr>
          <p:nvPr>
            <p:ph type="subTitle" idx="1"/>
          </p:nvPr>
        </p:nvSpPr>
        <p:spPr>
          <a:xfrm>
            <a:off x="4696224" y="170944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3" name="Google Shape;13;p3"/>
          <p:cNvSpPr/>
          <p:nvPr/>
        </p:nvSpPr>
        <p:spPr>
          <a:xfrm>
            <a:off x="4572000" y="372206"/>
            <a:ext cx="2520900" cy="5781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4" name="Google Shape;14;p3"/>
          <p:cNvSpPr txBox="1">
            <a:spLocks noGrp="1"/>
          </p:cNvSpPr>
          <p:nvPr>
            <p:ph type="title" idx="2"/>
          </p:nvPr>
        </p:nvSpPr>
        <p:spPr>
          <a:xfrm>
            <a:off x="4696225" y="1150718"/>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5" name="Google Shape;15;p3"/>
          <p:cNvSpPr txBox="1">
            <a:spLocks noGrp="1"/>
          </p:cNvSpPr>
          <p:nvPr>
            <p:ph type="subTitle" idx="3"/>
          </p:nvPr>
        </p:nvSpPr>
        <p:spPr>
          <a:xfrm>
            <a:off x="4696224" y="2836672"/>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6" name="Google Shape;16;p3"/>
          <p:cNvSpPr txBox="1">
            <a:spLocks noGrp="1"/>
          </p:cNvSpPr>
          <p:nvPr>
            <p:ph type="title" idx="4"/>
          </p:nvPr>
        </p:nvSpPr>
        <p:spPr>
          <a:xfrm>
            <a:off x="4696225" y="2277943"/>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7" name="Google Shape;17;p3"/>
          <p:cNvSpPr txBox="1">
            <a:spLocks noGrp="1"/>
          </p:cNvSpPr>
          <p:nvPr>
            <p:ph type="subTitle" idx="5"/>
          </p:nvPr>
        </p:nvSpPr>
        <p:spPr>
          <a:xfrm>
            <a:off x="4696224" y="3967490"/>
            <a:ext cx="3367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8" name="Google Shape;18;p3"/>
          <p:cNvSpPr txBox="1">
            <a:spLocks noGrp="1"/>
          </p:cNvSpPr>
          <p:nvPr>
            <p:ph type="title" idx="6"/>
          </p:nvPr>
        </p:nvSpPr>
        <p:spPr>
          <a:xfrm>
            <a:off x="4696225" y="3405183"/>
            <a:ext cx="5311200" cy="682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19" name="Google Shape;19;p3"/>
          <p:cNvSpPr txBox="1">
            <a:spLocks noGrp="1"/>
          </p:cNvSpPr>
          <p:nvPr>
            <p:ph type="title" idx="7" hasCustomPrompt="1"/>
          </p:nvPr>
        </p:nvSpPr>
        <p:spPr>
          <a:xfrm>
            <a:off x="3372225" y="151827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0" name="Google Shape;20;p3"/>
          <p:cNvSpPr txBox="1">
            <a:spLocks noGrp="1"/>
          </p:cNvSpPr>
          <p:nvPr>
            <p:ph type="title" idx="8" hasCustomPrompt="1"/>
          </p:nvPr>
        </p:nvSpPr>
        <p:spPr>
          <a:xfrm>
            <a:off x="3372225" y="2645500"/>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 name="Google Shape;21;p3"/>
          <p:cNvSpPr txBox="1">
            <a:spLocks noGrp="1"/>
          </p:cNvSpPr>
          <p:nvPr>
            <p:ph type="title" idx="9" hasCustomPrompt="1"/>
          </p:nvPr>
        </p:nvSpPr>
        <p:spPr>
          <a:xfrm>
            <a:off x="3372225" y="3772725"/>
            <a:ext cx="1258800" cy="63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b="1"/>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ubtitle with cyan frame">
  <p:cSld name="CUSTOM_1_1_1">
    <p:bg>
      <p:bgPr>
        <a:solidFill>
          <a:srgbClr val="FFFFFF"/>
        </a:solidFill>
        <a:effectLst/>
      </p:bgPr>
    </p:bg>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96" name="Google Shape;96;p21"/>
          <p:cNvSpPr txBox="1">
            <a:spLocks noGrp="1"/>
          </p:cNvSpPr>
          <p:nvPr>
            <p:ph type="subTitle" idx="1"/>
          </p:nvPr>
        </p:nvSpPr>
        <p:spPr>
          <a:xfrm>
            <a:off x="626079"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21"/>
          <p:cNvSpPr txBox="1">
            <a:spLocks noGrp="1"/>
          </p:cNvSpPr>
          <p:nvPr>
            <p:ph type="subTitle" idx="2"/>
          </p:nvPr>
        </p:nvSpPr>
        <p:spPr>
          <a:xfrm>
            <a:off x="5079304"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yan frame 1">
  <p:cSld name="CUSTOM_1_1_1_1">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yan with title and text ">
  <p:cSld name="CUSTOM_2">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4696275" y="172545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01" name="Google Shape;101;p23"/>
          <p:cNvSpPr txBox="1">
            <a:spLocks noGrp="1"/>
          </p:cNvSpPr>
          <p:nvPr>
            <p:ph type="subTitle" idx="1"/>
          </p:nvPr>
        </p:nvSpPr>
        <p:spPr>
          <a:xfrm>
            <a:off x="4696275" y="2839950"/>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yan with title and text  1">
  <p:cSld name="CUSTOM_2_1">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1630100" y="1725450"/>
            <a:ext cx="3055500" cy="1114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400"/>
              <a:buNone/>
              <a:defRPr b="1"/>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104" name="Google Shape;104;p24"/>
          <p:cNvSpPr txBox="1">
            <a:spLocks noGrp="1"/>
          </p:cNvSpPr>
          <p:nvPr>
            <p:ph type="subTitle" idx="1"/>
          </p:nvPr>
        </p:nvSpPr>
        <p:spPr>
          <a:xfrm>
            <a:off x="1915400" y="2839950"/>
            <a:ext cx="2770200" cy="578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defRPr>
            </a:lvl1pPr>
            <a:lvl2pPr lvl="1" algn="r" rtl="0">
              <a:spcBef>
                <a:spcPts val="0"/>
              </a:spcBef>
              <a:spcAft>
                <a:spcPts val="0"/>
              </a:spcAft>
              <a:buNone/>
              <a:defRPr>
                <a:solidFill>
                  <a:srgbClr val="666666"/>
                </a:solidFill>
              </a:defRPr>
            </a:lvl2pPr>
            <a:lvl3pPr lvl="2" algn="r" rtl="0">
              <a:spcBef>
                <a:spcPts val="0"/>
              </a:spcBef>
              <a:spcAft>
                <a:spcPts val="0"/>
              </a:spcAft>
              <a:buNone/>
              <a:defRPr>
                <a:solidFill>
                  <a:srgbClr val="666666"/>
                </a:solidFill>
              </a:defRPr>
            </a:lvl3pPr>
            <a:lvl4pPr lvl="3" algn="r" rtl="0">
              <a:spcBef>
                <a:spcPts val="0"/>
              </a:spcBef>
              <a:spcAft>
                <a:spcPts val="0"/>
              </a:spcAft>
              <a:buNone/>
              <a:defRPr>
                <a:solidFill>
                  <a:srgbClr val="666666"/>
                </a:solidFill>
              </a:defRPr>
            </a:lvl4pPr>
            <a:lvl5pPr lvl="4" algn="r" rtl="0">
              <a:spcBef>
                <a:spcPts val="0"/>
              </a:spcBef>
              <a:spcAft>
                <a:spcPts val="0"/>
              </a:spcAft>
              <a:buNone/>
              <a:defRPr>
                <a:solidFill>
                  <a:srgbClr val="666666"/>
                </a:solidFill>
              </a:defRPr>
            </a:lvl5pPr>
            <a:lvl6pPr lvl="5" algn="r" rtl="0">
              <a:spcBef>
                <a:spcPts val="0"/>
              </a:spcBef>
              <a:spcAft>
                <a:spcPts val="0"/>
              </a:spcAft>
              <a:buNone/>
              <a:defRPr>
                <a:solidFill>
                  <a:srgbClr val="666666"/>
                </a:solidFill>
              </a:defRPr>
            </a:lvl6pPr>
            <a:lvl7pPr lvl="6" algn="r" rtl="0">
              <a:spcBef>
                <a:spcPts val="0"/>
              </a:spcBef>
              <a:spcAft>
                <a:spcPts val="0"/>
              </a:spcAft>
              <a:buNone/>
              <a:defRPr>
                <a:solidFill>
                  <a:srgbClr val="666666"/>
                </a:solidFill>
              </a:defRPr>
            </a:lvl7pPr>
            <a:lvl8pPr lvl="7" algn="r" rtl="0">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yan with title and text">
  <p:cSld name="CUSTOM_7">
    <p:bg>
      <p:bgPr>
        <a:solidFill>
          <a:srgbClr val="D2D700"/>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2675900" y="1220035"/>
            <a:ext cx="39261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25"/>
          <p:cNvSpPr txBox="1">
            <a:spLocks noGrp="1"/>
          </p:cNvSpPr>
          <p:nvPr>
            <p:ph type="subTitle" idx="1"/>
          </p:nvPr>
        </p:nvSpPr>
        <p:spPr>
          <a:xfrm>
            <a:off x="2675901" y="2547750"/>
            <a:ext cx="31362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with frame ">
  <p:cSld name="BLANK_1_1_1">
    <p:bg>
      <p:bgPr>
        <a:noFill/>
        <a:effectLst/>
      </p:bgPr>
    </p:bg>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783525" y="1738050"/>
            <a:ext cx="2545800" cy="166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with frame  1">
  <p:cSld name="BLANK_1_1_1_1">
    <p:bg>
      <p:bgPr>
        <a:solidFill>
          <a:srgbClr val="85B016"/>
        </a:solidFill>
        <a:effectLst/>
      </p:bgPr>
    </p:bg>
    <p:spTree>
      <p:nvGrpSpPr>
        <p:cNvPr id="1" name="Shape 110"/>
        <p:cNvGrpSpPr/>
        <p:nvPr/>
      </p:nvGrpSpPr>
      <p:grpSpPr>
        <a:xfrm>
          <a:off x="0" y="0"/>
          <a:ext cx="0" cy="0"/>
          <a:chOff x="0" y="0"/>
          <a:chExt cx="0" cy="0"/>
        </a:xfrm>
      </p:grpSpPr>
      <p:sp>
        <p:nvSpPr>
          <p:cNvPr id="111" name="Google Shape;111;p27"/>
          <p:cNvSpPr/>
          <p:nvPr/>
        </p:nvSpPr>
        <p:spPr>
          <a:xfrm>
            <a:off x="406950" y="416250"/>
            <a:ext cx="8330100" cy="431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7"/>
          <p:cNvSpPr txBox="1">
            <a:spLocks noGrp="1"/>
          </p:cNvSpPr>
          <p:nvPr>
            <p:ph type="title"/>
          </p:nvPr>
        </p:nvSpPr>
        <p:spPr>
          <a:xfrm>
            <a:off x="783525" y="621500"/>
            <a:ext cx="7618200" cy="39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ubtitle">
  <p:cSld name="SECTION_HEADER_2">
    <p:bg>
      <p:bgPr>
        <a:solidFill>
          <a:srgbClr val="FFFFFF"/>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956271" y="189950"/>
            <a:ext cx="53112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4" name="Google Shape;24;p4"/>
          <p:cNvSpPr txBox="1">
            <a:spLocks noGrp="1"/>
          </p:cNvSpPr>
          <p:nvPr>
            <p:ph type="subTitle" idx="1"/>
          </p:nvPr>
        </p:nvSpPr>
        <p:spPr>
          <a:xfrm>
            <a:off x="954225" y="1709475"/>
            <a:ext cx="3367200" cy="247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Content 1 1">
  <p:cSld name="SECTION_HEADER_2_1">
    <p:bg>
      <p:bgPr>
        <a:solidFill>
          <a:srgbClr val="FFFFFF"/>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56273" y="3469550"/>
            <a:ext cx="34830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p:cSld name="SECTION_HEADER_1">
    <p:bg>
      <p:bgPr>
        <a:solidFill>
          <a:srgbClr val="FFFFFF"/>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9" name="Google Shape;29;p6"/>
          <p:cNvSpPr txBox="1">
            <a:spLocks noGrp="1"/>
          </p:cNvSpPr>
          <p:nvPr>
            <p:ph type="subTitle" idx="1"/>
          </p:nvPr>
        </p:nvSpPr>
        <p:spPr>
          <a:xfrm>
            <a:off x="614775" y="2564775"/>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30" name="Google Shape;30;p6"/>
          <p:cNvCxnSpPr/>
          <p:nvPr/>
        </p:nvCxnSpPr>
        <p:spPr>
          <a:xfrm>
            <a:off x="678525" y="2060575"/>
            <a:ext cx="676200" cy="0"/>
          </a:xfrm>
          <a:prstGeom prst="straightConnector1">
            <a:avLst/>
          </a:prstGeom>
          <a:noFill/>
          <a:ln w="76200" cap="flat" cmpd="sng">
            <a:solidFill>
              <a:srgbClr val="87EAD9"/>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CUSTOM">
    <p:bg>
      <p:bgPr>
        <a:solidFill>
          <a:srgbClr val="FFFFFF"/>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subTitle" idx="1"/>
          </p:nvPr>
        </p:nvSpPr>
        <p:spPr>
          <a:xfrm>
            <a:off x="1894475" y="1184100"/>
            <a:ext cx="5397600" cy="2100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solidFill>
                  <a:srgbClr val="434343"/>
                </a:solidFill>
                <a:latin typeface="Ubuntu"/>
                <a:ea typeface="Ubuntu"/>
                <a:cs typeface="Ubuntu"/>
                <a:sym typeface="Ubuntu"/>
              </a:defRPr>
            </a:lvl1pPr>
            <a:lvl2pPr lvl="1" rtl="0">
              <a:spcBef>
                <a:spcPts val="0"/>
              </a:spcBef>
              <a:spcAft>
                <a:spcPts val="0"/>
              </a:spcAft>
              <a:buNone/>
              <a:defRPr b="1">
                <a:solidFill>
                  <a:srgbClr val="434343"/>
                </a:solidFill>
                <a:latin typeface="Arvo"/>
                <a:ea typeface="Arvo"/>
                <a:cs typeface="Arvo"/>
                <a:sym typeface="Arvo"/>
              </a:defRPr>
            </a:lvl2pPr>
            <a:lvl3pPr lvl="2" rtl="0">
              <a:spcBef>
                <a:spcPts val="0"/>
              </a:spcBef>
              <a:spcAft>
                <a:spcPts val="0"/>
              </a:spcAft>
              <a:buNone/>
              <a:defRPr b="1">
                <a:solidFill>
                  <a:srgbClr val="434343"/>
                </a:solidFill>
                <a:latin typeface="Arvo"/>
                <a:ea typeface="Arvo"/>
                <a:cs typeface="Arvo"/>
                <a:sym typeface="Arvo"/>
              </a:defRPr>
            </a:lvl3pPr>
            <a:lvl4pPr lvl="3" rtl="0">
              <a:spcBef>
                <a:spcPts val="0"/>
              </a:spcBef>
              <a:spcAft>
                <a:spcPts val="0"/>
              </a:spcAft>
              <a:buNone/>
              <a:defRPr b="1">
                <a:solidFill>
                  <a:srgbClr val="434343"/>
                </a:solidFill>
                <a:latin typeface="Arvo"/>
                <a:ea typeface="Arvo"/>
                <a:cs typeface="Arvo"/>
                <a:sym typeface="Arvo"/>
              </a:defRPr>
            </a:lvl4pPr>
            <a:lvl5pPr lvl="4" rtl="0">
              <a:spcBef>
                <a:spcPts val="0"/>
              </a:spcBef>
              <a:spcAft>
                <a:spcPts val="0"/>
              </a:spcAft>
              <a:buNone/>
              <a:defRPr b="1">
                <a:solidFill>
                  <a:srgbClr val="434343"/>
                </a:solidFill>
                <a:latin typeface="Arvo"/>
                <a:ea typeface="Arvo"/>
                <a:cs typeface="Arvo"/>
                <a:sym typeface="Arvo"/>
              </a:defRPr>
            </a:lvl5pPr>
            <a:lvl6pPr lvl="5" rtl="0">
              <a:spcBef>
                <a:spcPts val="0"/>
              </a:spcBef>
              <a:spcAft>
                <a:spcPts val="0"/>
              </a:spcAft>
              <a:buNone/>
              <a:defRPr b="1">
                <a:solidFill>
                  <a:srgbClr val="434343"/>
                </a:solidFill>
                <a:latin typeface="Arvo"/>
                <a:ea typeface="Arvo"/>
                <a:cs typeface="Arvo"/>
                <a:sym typeface="Arvo"/>
              </a:defRPr>
            </a:lvl6pPr>
            <a:lvl7pPr lvl="6" rtl="0">
              <a:spcBef>
                <a:spcPts val="0"/>
              </a:spcBef>
              <a:spcAft>
                <a:spcPts val="0"/>
              </a:spcAft>
              <a:buNone/>
              <a:defRPr b="1">
                <a:solidFill>
                  <a:srgbClr val="434343"/>
                </a:solidFill>
                <a:latin typeface="Arvo"/>
                <a:ea typeface="Arvo"/>
                <a:cs typeface="Arvo"/>
                <a:sym typeface="Arvo"/>
              </a:defRPr>
            </a:lvl7pPr>
            <a:lvl8pPr lvl="7" rtl="0">
              <a:spcBef>
                <a:spcPts val="0"/>
              </a:spcBef>
              <a:spcAft>
                <a:spcPts val="0"/>
              </a:spcAft>
              <a:buNone/>
              <a:defRPr b="1">
                <a:solidFill>
                  <a:srgbClr val="434343"/>
                </a:solidFill>
                <a:latin typeface="Arvo"/>
                <a:ea typeface="Arvo"/>
                <a:cs typeface="Arvo"/>
                <a:sym typeface="Arvo"/>
              </a:defRPr>
            </a:lvl8pPr>
            <a:lvl9pPr lvl="8" rtl="0">
              <a:spcBef>
                <a:spcPts val="0"/>
              </a:spcBef>
              <a:spcAft>
                <a:spcPts val="0"/>
              </a:spcAft>
              <a:buNone/>
              <a:defRPr b="1">
                <a:solidFill>
                  <a:srgbClr val="434343"/>
                </a:solidFill>
                <a:latin typeface="Arvo"/>
                <a:ea typeface="Arvo"/>
                <a:cs typeface="Arvo"/>
                <a:sym typeface="Arvo"/>
              </a:defRPr>
            </a:lvl9pPr>
          </a:lstStyle>
          <a:p>
            <a:endParaRPr/>
          </a:p>
        </p:txBody>
      </p:sp>
      <p:sp>
        <p:nvSpPr>
          <p:cNvPr id="33" name="Google Shape;33;p7"/>
          <p:cNvSpPr txBox="1">
            <a:spLocks noGrp="1"/>
          </p:cNvSpPr>
          <p:nvPr>
            <p:ph type="subTitle" idx="2"/>
          </p:nvPr>
        </p:nvSpPr>
        <p:spPr>
          <a:xfrm>
            <a:off x="1894475" y="3034550"/>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bg>
      <p:bgPr>
        <a:solidFill>
          <a:srgbClr val="FFFFFF"/>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36" name="Google Shape;36;p8"/>
          <p:cNvSpPr txBox="1">
            <a:spLocks noGrp="1"/>
          </p:cNvSpPr>
          <p:nvPr>
            <p:ph type="body" idx="1"/>
          </p:nvPr>
        </p:nvSpPr>
        <p:spPr>
          <a:xfrm>
            <a:off x="1636869" y="1904925"/>
            <a:ext cx="5877000" cy="2502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algn="ctr" rtl="0">
              <a:lnSpc>
                <a:spcPct val="100000"/>
              </a:lnSpc>
              <a:spcBef>
                <a:spcPts val="0"/>
              </a:spcBef>
              <a:spcAft>
                <a:spcPts val="0"/>
              </a:spcAft>
              <a:buSzPts val="1400"/>
              <a:buChar char="○"/>
              <a:defRPr sz="1400"/>
            </a:lvl2pPr>
            <a:lvl3pPr marL="1371600" lvl="2" indent="-311150" algn="ctr" rtl="0">
              <a:lnSpc>
                <a:spcPct val="100000"/>
              </a:lnSpc>
              <a:spcBef>
                <a:spcPts val="0"/>
              </a:spcBef>
              <a:spcAft>
                <a:spcPts val="0"/>
              </a:spcAft>
              <a:buSzPts val="1300"/>
              <a:buChar char="■"/>
              <a:defRPr sz="1300"/>
            </a:lvl3pPr>
            <a:lvl4pPr marL="1828800" lvl="3" indent="-311150" algn="ctr" rtl="0">
              <a:lnSpc>
                <a:spcPct val="100000"/>
              </a:lnSpc>
              <a:spcBef>
                <a:spcPts val="0"/>
              </a:spcBef>
              <a:spcAft>
                <a:spcPts val="0"/>
              </a:spcAft>
              <a:buSzPts val="1300"/>
              <a:buChar char="●"/>
              <a:defRPr sz="1300"/>
            </a:lvl4pPr>
            <a:lvl5pPr marL="2286000" lvl="4" indent="-304800" algn="ctr" rtl="0">
              <a:lnSpc>
                <a:spcPct val="100000"/>
              </a:lnSpc>
              <a:spcBef>
                <a:spcPts val="0"/>
              </a:spcBef>
              <a:spcAft>
                <a:spcPts val="0"/>
              </a:spcAft>
              <a:buSzPts val="1200"/>
              <a:buChar char="○"/>
              <a:defRPr sz="1200"/>
            </a:lvl5pPr>
            <a:lvl6pPr marL="2743200" lvl="5" indent="-304800" algn="ctr" rtl="0">
              <a:lnSpc>
                <a:spcPct val="100000"/>
              </a:lnSpc>
              <a:spcBef>
                <a:spcPts val="0"/>
              </a:spcBef>
              <a:spcAft>
                <a:spcPts val="0"/>
              </a:spcAft>
              <a:buSzPts val="1200"/>
              <a:buChar char="■"/>
              <a:defRPr sz="12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2100" algn="ctr" rtl="0">
              <a:lnSpc>
                <a:spcPct val="100000"/>
              </a:lnSpc>
              <a:spcBef>
                <a:spcPts val="0"/>
              </a:spcBef>
              <a:spcAft>
                <a:spcPts val="0"/>
              </a:spcAft>
              <a:buSzPts val="1000"/>
              <a:buChar char="■"/>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design 1">
  <p:cSld name="TITLE_AND_BODY_2">
    <p:bg>
      <p:bgPr>
        <a:solidFill>
          <a:srgbClr val="FFFFFF"/>
        </a:solid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ubtitle">
  <p:cSld name="TITLE_AND_BODY_1">
    <p:bg>
      <p:bgPr>
        <a:solidFill>
          <a:srgbClr val="FFFFFF"/>
        </a:soli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98900" y="773100"/>
            <a:ext cx="3888000" cy="120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1" name="Google Shape;41;p10"/>
          <p:cNvSpPr txBox="1">
            <a:spLocks noGrp="1"/>
          </p:cNvSpPr>
          <p:nvPr>
            <p:ph type="subTitle" idx="1"/>
          </p:nvPr>
        </p:nvSpPr>
        <p:spPr>
          <a:xfrm>
            <a:off x="4598900" y="2968204"/>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sz="2400" b="1">
                <a:solidFill>
                  <a:srgbClr val="434343"/>
                </a:solidFill>
              </a:defRPr>
            </a:lvl1pPr>
            <a:lvl2pPr lvl="1"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2pPr>
            <a:lvl3pPr lvl="2"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3pPr>
            <a:lvl4pPr lvl="3"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4pPr>
            <a:lvl5pPr lvl="4"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5pPr>
            <a:lvl6pPr lvl="5"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6pPr>
            <a:lvl7pPr lvl="6"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7pPr>
            <a:lvl8pPr lvl="7"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8pPr>
            <a:lvl9pPr lvl="8"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999999"/>
              </a:buClr>
              <a:buSzPts val="1400"/>
              <a:buChar char="●"/>
              <a:defRPr>
                <a:solidFill>
                  <a:srgbClr val="999999"/>
                </a:solidFill>
              </a:defRPr>
            </a:lvl1pPr>
            <a:lvl2pPr marL="914400" lvl="1" indent="-317500" rtl="0">
              <a:lnSpc>
                <a:spcPct val="100000"/>
              </a:lnSpc>
              <a:spcBef>
                <a:spcPts val="0"/>
              </a:spcBef>
              <a:spcAft>
                <a:spcPts val="0"/>
              </a:spcAft>
              <a:buClr>
                <a:srgbClr val="999999"/>
              </a:buClr>
              <a:buSzPts val="1400"/>
              <a:buChar char="○"/>
              <a:defRPr>
                <a:solidFill>
                  <a:srgbClr val="999999"/>
                </a:solidFill>
              </a:defRPr>
            </a:lvl2pPr>
            <a:lvl3pPr marL="1371600" lvl="2" indent="-311150" rtl="0">
              <a:lnSpc>
                <a:spcPct val="100000"/>
              </a:lnSpc>
              <a:spcBef>
                <a:spcPts val="0"/>
              </a:spcBef>
              <a:spcAft>
                <a:spcPts val="0"/>
              </a:spcAft>
              <a:buClr>
                <a:srgbClr val="999999"/>
              </a:buClr>
              <a:buSzPts val="1300"/>
              <a:buChar char="■"/>
              <a:defRPr sz="1300">
                <a:solidFill>
                  <a:srgbClr val="999999"/>
                </a:solidFill>
              </a:defRPr>
            </a:lvl3pPr>
            <a:lvl4pPr marL="1828800" lvl="3" indent="-311150" rtl="0">
              <a:lnSpc>
                <a:spcPct val="100000"/>
              </a:lnSpc>
              <a:spcBef>
                <a:spcPts val="0"/>
              </a:spcBef>
              <a:spcAft>
                <a:spcPts val="0"/>
              </a:spcAft>
              <a:buClr>
                <a:srgbClr val="999999"/>
              </a:buClr>
              <a:buSzPts val="1300"/>
              <a:buChar char="●"/>
              <a:defRPr sz="1300">
                <a:solidFill>
                  <a:srgbClr val="999999"/>
                </a:solidFill>
              </a:defRPr>
            </a:lvl4pPr>
            <a:lvl5pPr marL="2286000" lvl="4" indent="-304800" rtl="0">
              <a:lnSpc>
                <a:spcPct val="100000"/>
              </a:lnSpc>
              <a:spcBef>
                <a:spcPts val="0"/>
              </a:spcBef>
              <a:spcAft>
                <a:spcPts val="0"/>
              </a:spcAft>
              <a:buClr>
                <a:srgbClr val="999999"/>
              </a:buClr>
              <a:buSzPts val="1200"/>
              <a:buChar char="○"/>
              <a:defRPr sz="1200">
                <a:solidFill>
                  <a:srgbClr val="999999"/>
                </a:solidFill>
              </a:defRPr>
            </a:lvl5pPr>
            <a:lvl6pPr marL="2743200" lvl="5" indent="-304800" rtl="0">
              <a:lnSpc>
                <a:spcPct val="100000"/>
              </a:lnSpc>
              <a:spcBef>
                <a:spcPts val="0"/>
              </a:spcBef>
              <a:spcAft>
                <a:spcPts val="0"/>
              </a:spcAft>
              <a:buClr>
                <a:srgbClr val="999999"/>
              </a:buClr>
              <a:buSzPts val="1200"/>
              <a:buChar char="■"/>
              <a:defRPr sz="1200">
                <a:solidFill>
                  <a:srgbClr val="999999"/>
                </a:solidFill>
              </a:defRPr>
            </a:lvl6pPr>
            <a:lvl7pPr marL="3200400" lvl="6" indent="-298450" rtl="0">
              <a:lnSpc>
                <a:spcPct val="100000"/>
              </a:lnSpc>
              <a:spcBef>
                <a:spcPts val="0"/>
              </a:spcBef>
              <a:spcAft>
                <a:spcPts val="0"/>
              </a:spcAft>
              <a:buClr>
                <a:srgbClr val="999999"/>
              </a:buClr>
              <a:buSzPts val="1100"/>
              <a:buChar char="●"/>
              <a:defRPr sz="1100">
                <a:solidFill>
                  <a:srgbClr val="999999"/>
                </a:solidFill>
              </a:defRPr>
            </a:lvl7pPr>
            <a:lvl8pPr marL="3657600" lvl="7" indent="-298450" rtl="0">
              <a:lnSpc>
                <a:spcPct val="100000"/>
              </a:lnSpc>
              <a:spcBef>
                <a:spcPts val="0"/>
              </a:spcBef>
              <a:spcAft>
                <a:spcPts val="0"/>
              </a:spcAft>
              <a:buClr>
                <a:srgbClr val="999999"/>
              </a:buClr>
              <a:buSzPts val="1100"/>
              <a:buChar char="○"/>
              <a:defRPr sz="1100">
                <a:solidFill>
                  <a:srgbClr val="999999"/>
                </a:solidFill>
              </a:defRPr>
            </a:lvl8pPr>
            <a:lvl9pPr marL="4114800" lvl="8" indent="-292100" rtl="0">
              <a:lnSpc>
                <a:spcPct val="100000"/>
              </a:lnSpc>
              <a:spcBef>
                <a:spcPts val="0"/>
              </a:spcBef>
              <a:spcAft>
                <a:spcPts val="0"/>
              </a:spcAft>
              <a:buClr>
                <a:srgbClr val="999999"/>
              </a:buClr>
              <a:buSzPts val="1000"/>
              <a:buChar char="■"/>
              <a:defRPr sz="1000">
                <a:solidFill>
                  <a:srgbClr val="999999"/>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OGr6EOh9JD4OZ1c2YMuN74iFs_FwZXQI/view"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rive.google.com/file/d/1R9_OjcV_5Kjzt8SICMgzel-hoVDe2E04/view"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jIac2FQhpNsrc95jxjSt3U9ejxavU-u3/view?resourcekey&amp;usp=slides_web"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drive.google.com/file/d/1jIac2FQhpNsrc95jxjSt3U9ejxavU-u3/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28"/>
          <p:cNvSpPr/>
          <p:nvPr/>
        </p:nvSpPr>
        <p:spPr>
          <a:xfrm>
            <a:off x="426050" y="103185"/>
            <a:ext cx="5248800" cy="4679700"/>
          </a:xfrm>
          <a:prstGeom prst="rect">
            <a:avLst/>
          </a:prstGeom>
          <a:solidFill>
            <a:srgbClr val="93C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18" name="Google Shape;118;p28"/>
          <p:cNvSpPr txBox="1"/>
          <p:nvPr/>
        </p:nvSpPr>
        <p:spPr>
          <a:xfrm>
            <a:off x="977958" y="823175"/>
            <a:ext cx="6555600" cy="1941900"/>
          </a:xfrm>
          <a:prstGeom prst="rect">
            <a:avLst/>
          </a:prstGeom>
          <a:noFill/>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s" sz="3100" b="1">
                <a:solidFill>
                  <a:srgbClr val="434343"/>
                </a:solidFill>
              </a:rPr>
              <a:t>Cooperación y resolución de problemas a través de escape rooms educativas</a:t>
            </a:r>
            <a:endParaRPr sz="3100" b="1">
              <a:solidFill>
                <a:srgbClr val="434343"/>
              </a:solidFill>
            </a:endParaRPr>
          </a:p>
        </p:txBody>
      </p:sp>
      <p:sp>
        <p:nvSpPr>
          <p:cNvPr id="119" name="Google Shape;119;p28"/>
          <p:cNvSpPr txBox="1"/>
          <p:nvPr/>
        </p:nvSpPr>
        <p:spPr>
          <a:xfrm>
            <a:off x="922497" y="2867088"/>
            <a:ext cx="4387200" cy="691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600">
                <a:solidFill>
                  <a:srgbClr val="FFFFFF"/>
                </a:solidFill>
              </a:rPr>
              <a:t>Ponente: SONSOLES LÓPEZ PERNAS</a:t>
            </a:r>
            <a:endParaRPr sz="1600">
              <a:solidFill>
                <a:srgbClr val="FFFFFF"/>
              </a:solidFill>
            </a:endParaRPr>
          </a:p>
          <a:p>
            <a:pPr marL="0" lvl="0" indent="0" algn="l" rtl="0">
              <a:lnSpc>
                <a:spcPct val="115000"/>
              </a:lnSpc>
              <a:spcBef>
                <a:spcPts val="0"/>
              </a:spcBef>
              <a:spcAft>
                <a:spcPts val="0"/>
              </a:spcAft>
              <a:buNone/>
            </a:pPr>
            <a:r>
              <a:rPr lang="es" sz="1100">
                <a:solidFill>
                  <a:srgbClr val="FFFFFF"/>
                </a:solidFill>
              </a:rPr>
              <a:t>Conductora: María Sánchez (Innovación UNIA)</a:t>
            </a:r>
            <a:endParaRPr sz="1100">
              <a:solidFill>
                <a:srgbClr val="FFFFFF"/>
              </a:solidFill>
            </a:endParaRPr>
          </a:p>
          <a:p>
            <a:pPr marL="0" lvl="0" indent="0" algn="l" rtl="0">
              <a:lnSpc>
                <a:spcPct val="115000"/>
              </a:lnSpc>
              <a:spcBef>
                <a:spcPts val="0"/>
              </a:spcBef>
              <a:spcAft>
                <a:spcPts val="0"/>
              </a:spcAft>
              <a:buNone/>
            </a:pPr>
            <a:r>
              <a:rPr lang="es" sz="1100">
                <a:solidFill>
                  <a:schemeClr val="lt1"/>
                </a:solidFill>
              </a:rPr>
              <a:t>Fecha: 30/05/2022</a:t>
            </a:r>
            <a:endParaRPr sz="1100">
              <a:solidFill>
                <a:srgbClr val="FFFFFF"/>
              </a:solidFill>
            </a:endParaRPr>
          </a:p>
        </p:txBody>
      </p:sp>
      <p:sp>
        <p:nvSpPr>
          <p:cNvPr id="120" name="Google Shape;120;p28"/>
          <p:cNvSpPr txBox="1"/>
          <p:nvPr/>
        </p:nvSpPr>
        <p:spPr>
          <a:xfrm>
            <a:off x="977971" y="187734"/>
            <a:ext cx="5551800" cy="691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600">
                <a:solidFill>
                  <a:srgbClr val="434343"/>
                </a:solidFill>
                <a:highlight>
                  <a:srgbClr val="FFFFFF"/>
                </a:highlight>
              </a:rPr>
              <a:t>#WEBINARSUNIA</a:t>
            </a:r>
            <a:endParaRPr sz="1600">
              <a:solidFill>
                <a:srgbClr val="434343"/>
              </a:solidFill>
              <a:highlight>
                <a:srgbClr val="FFFFFF"/>
              </a:highlight>
            </a:endParaRPr>
          </a:p>
        </p:txBody>
      </p:sp>
      <p:pic>
        <p:nvPicPr>
          <p:cNvPr id="121" name="Google Shape;121;p28"/>
          <p:cNvPicPr preferRelativeResize="0"/>
          <p:nvPr/>
        </p:nvPicPr>
        <p:blipFill rotWithShape="1">
          <a:blip r:embed="rId3">
            <a:alphaModFix/>
          </a:blip>
          <a:srcRect/>
          <a:stretch/>
        </p:blipFill>
        <p:spPr>
          <a:xfrm>
            <a:off x="426046" y="4828590"/>
            <a:ext cx="496456" cy="179681"/>
          </a:xfrm>
          <a:prstGeom prst="rect">
            <a:avLst/>
          </a:prstGeom>
          <a:noFill/>
          <a:ln>
            <a:noFill/>
          </a:ln>
        </p:spPr>
      </p:pic>
      <p:sp>
        <p:nvSpPr>
          <p:cNvPr id="122" name="Google Shape;122;p28"/>
          <p:cNvSpPr txBox="1"/>
          <p:nvPr/>
        </p:nvSpPr>
        <p:spPr>
          <a:xfrm>
            <a:off x="954279" y="3650465"/>
            <a:ext cx="4718700" cy="1305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900">
                <a:solidFill>
                  <a:srgbClr val="434343"/>
                </a:solidFill>
              </a:rPr>
              <a:t>Webinars sobre e-learning, innovación y competencias digitales. </a:t>
            </a:r>
            <a:br>
              <a:rPr lang="es" sz="900">
                <a:solidFill>
                  <a:srgbClr val="434343"/>
                </a:solidFill>
              </a:rPr>
            </a:br>
            <a:r>
              <a:rPr lang="es" sz="900">
                <a:solidFill>
                  <a:srgbClr val="434343"/>
                </a:solidFill>
              </a:rPr>
              <a:t>Plan de formación y apoyo al profesorado 2022-23.</a:t>
            </a:r>
            <a:endParaRPr sz="900">
              <a:solidFill>
                <a:srgbClr val="434343"/>
              </a:solidFill>
            </a:endParaRPr>
          </a:p>
          <a:p>
            <a:pPr marL="0" lvl="0" indent="0" algn="l" rtl="0">
              <a:lnSpc>
                <a:spcPct val="115000"/>
              </a:lnSpc>
              <a:spcBef>
                <a:spcPts val="0"/>
              </a:spcBef>
              <a:spcAft>
                <a:spcPts val="0"/>
              </a:spcAft>
              <a:buNone/>
            </a:pPr>
            <a:endParaRPr sz="800">
              <a:solidFill>
                <a:srgbClr val="434343"/>
              </a:solidFill>
            </a:endParaRPr>
          </a:p>
          <a:p>
            <a:pPr marL="0" lvl="0" indent="0" algn="l" rtl="0">
              <a:lnSpc>
                <a:spcPct val="115000"/>
              </a:lnSpc>
              <a:spcBef>
                <a:spcPts val="0"/>
              </a:spcBef>
              <a:spcAft>
                <a:spcPts val="0"/>
              </a:spcAft>
              <a:buNone/>
            </a:pPr>
            <a:r>
              <a:rPr lang="es" sz="800">
                <a:solidFill>
                  <a:srgbClr val="434343"/>
                </a:solidFill>
              </a:rPr>
              <a:t>Área de Innovación (@uniainnova)/ Vicerrectorado de Innovación Docente y Digitalización. Universidad Internacional de Andalucía</a:t>
            </a:r>
            <a:endParaRPr sz="800">
              <a:solidFill>
                <a:srgbClr val="434343"/>
              </a:solidFill>
            </a:endParaRPr>
          </a:p>
          <a:p>
            <a:pPr marL="0" lvl="0" indent="0" algn="l" rtl="0">
              <a:lnSpc>
                <a:spcPct val="115000"/>
              </a:lnSpc>
              <a:spcBef>
                <a:spcPts val="0"/>
              </a:spcBef>
              <a:spcAft>
                <a:spcPts val="0"/>
              </a:spcAft>
              <a:buNone/>
            </a:pPr>
            <a:endParaRPr sz="1700">
              <a:solidFill>
                <a:srgbClr val="434343"/>
              </a:solidFill>
            </a:endParaRPr>
          </a:p>
        </p:txBody>
      </p:sp>
      <p:pic>
        <p:nvPicPr>
          <p:cNvPr id="123" name="Google Shape;123;p28"/>
          <p:cNvPicPr preferRelativeResize="0"/>
          <p:nvPr/>
        </p:nvPicPr>
        <p:blipFill>
          <a:blip r:embed="rId4">
            <a:alphaModFix/>
          </a:blip>
          <a:stretch>
            <a:fillRect/>
          </a:stretch>
        </p:blipFill>
        <p:spPr>
          <a:xfrm>
            <a:off x="7869702" y="3975023"/>
            <a:ext cx="941925" cy="974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7"/>
          <p:cNvSpPr/>
          <p:nvPr/>
        </p:nvSpPr>
        <p:spPr>
          <a:xfrm>
            <a:off x="0" y="0"/>
            <a:ext cx="4345800" cy="5143500"/>
          </a:xfrm>
          <a:prstGeom prst="snip2DiagRect">
            <a:avLst>
              <a:gd name="adj1" fmla="val 0"/>
              <a:gd name="adj2" fmla="val 50000"/>
            </a:avLst>
          </a:pr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37"/>
          <p:cNvCxnSpPr/>
          <p:nvPr/>
        </p:nvCxnSpPr>
        <p:spPr>
          <a:xfrm>
            <a:off x="4909081" y="2594724"/>
            <a:ext cx="734400" cy="0"/>
          </a:xfrm>
          <a:prstGeom prst="straightConnector1">
            <a:avLst/>
          </a:prstGeom>
          <a:noFill/>
          <a:ln w="76200" cap="flat" cmpd="sng">
            <a:solidFill>
              <a:srgbClr val="93C01F"/>
            </a:solidFill>
            <a:prstDash val="solid"/>
            <a:round/>
            <a:headEnd type="none" w="med" len="med"/>
            <a:tailEnd type="none" w="med" len="med"/>
          </a:ln>
        </p:spPr>
      </p:cxnSp>
      <p:sp>
        <p:nvSpPr>
          <p:cNvPr id="225" name="Google Shape;225;p37"/>
          <p:cNvSpPr txBox="1">
            <a:spLocks noGrp="1"/>
          </p:cNvSpPr>
          <p:nvPr>
            <p:ph type="title"/>
          </p:nvPr>
        </p:nvSpPr>
        <p:spPr>
          <a:xfrm>
            <a:off x="4714325" y="1272236"/>
            <a:ext cx="3903600" cy="123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s"/>
              <a:t>Diseño de escape rooms educativas</a:t>
            </a:r>
            <a:endParaRPr>
              <a:solidFill>
                <a:srgbClr val="434343"/>
              </a:solidFill>
            </a:endParaRPr>
          </a:p>
        </p:txBody>
      </p:sp>
      <p:sp>
        <p:nvSpPr>
          <p:cNvPr id="226" name="Google Shape;226;p37"/>
          <p:cNvSpPr txBox="1">
            <a:spLocks noGrp="1"/>
          </p:cNvSpPr>
          <p:nvPr>
            <p:ph type="subTitle" idx="1"/>
          </p:nvPr>
        </p:nvSpPr>
        <p:spPr>
          <a:xfrm>
            <a:off x="4714325" y="2787190"/>
            <a:ext cx="3172800" cy="16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8"/>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txBox="1"/>
          <p:nvPr/>
        </p:nvSpPr>
        <p:spPr>
          <a:xfrm>
            <a:off x="574875" y="1271675"/>
            <a:ext cx="7896900" cy="2953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500">
                <a:solidFill>
                  <a:srgbClr val="666666"/>
                </a:solidFill>
              </a:rPr>
              <a:t>Establecer cómo integrar la escape room dentro de la asignatura definiendo los siguientes aspectos:</a:t>
            </a:r>
            <a:endParaRPr sz="1500">
              <a:solidFill>
                <a:srgbClr val="666666"/>
              </a:solidFill>
            </a:endParaRPr>
          </a:p>
          <a:p>
            <a:pPr marL="457200" lvl="0" indent="-323850" algn="l" rtl="0">
              <a:lnSpc>
                <a:spcPct val="115000"/>
              </a:lnSpc>
              <a:spcBef>
                <a:spcPts val="600"/>
              </a:spcBef>
              <a:spcAft>
                <a:spcPts val="0"/>
              </a:spcAft>
              <a:buClr>
                <a:srgbClr val="85B016"/>
              </a:buClr>
              <a:buSzPts val="1500"/>
              <a:buChar char="●"/>
            </a:pPr>
            <a:r>
              <a:rPr lang="es" sz="1500" b="1">
                <a:solidFill>
                  <a:srgbClr val="666666"/>
                </a:solidFill>
                <a:highlight>
                  <a:srgbClr val="FFFFFF"/>
                </a:highlight>
              </a:rPr>
              <a:t>Objetivo general </a:t>
            </a:r>
            <a:r>
              <a:rPr lang="es" sz="1500">
                <a:solidFill>
                  <a:srgbClr val="666666"/>
                </a:solidFill>
                <a:highlight>
                  <a:srgbClr val="FFFFFF"/>
                </a:highlight>
              </a:rPr>
              <a:t>(por ejemplo, introducir o repasar un tema).</a:t>
            </a:r>
            <a:endParaRPr sz="1500">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a:solidFill>
                  <a:srgbClr val="666666"/>
                </a:solidFill>
                <a:highlight>
                  <a:srgbClr val="FFFFFF"/>
                </a:highlight>
              </a:rPr>
              <a:t>Forma de realización: </a:t>
            </a:r>
            <a:r>
              <a:rPr lang="es" sz="1500" b="1">
                <a:solidFill>
                  <a:srgbClr val="666666"/>
                </a:solidFill>
                <a:highlight>
                  <a:srgbClr val="FFFFFF"/>
                </a:highlight>
              </a:rPr>
              <a:t>presencial o remota</a:t>
            </a:r>
            <a:r>
              <a:rPr lang="es" sz="1500">
                <a:solidFill>
                  <a:srgbClr val="666666"/>
                </a:solidFill>
                <a:highlight>
                  <a:srgbClr val="FFFFFF"/>
                </a:highlight>
              </a:rPr>
              <a:t>.</a:t>
            </a:r>
            <a:endParaRPr sz="1500">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b="1">
                <a:solidFill>
                  <a:srgbClr val="666666"/>
                </a:solidFill>
                <a:highlight>
                  <a:srgbClr val="FFFFFF"/>
                </a:highlight>
              </a:rPr>
              <a:t>Duración</a:t>
            </a:r>
            <a:r>
              <a:rPr lang="es" sz="1500">
                <a:solidFill>
                  <a:srgbClr val="666666"/>
                </a:solidFill>
                <a:highlight>
                  <a:srgbClr val="FFFFFF"/>
                </a:highlight>
              </a:rPr>
              <a:t>.</a:t>
            </a:r>
            <a:endParaRPr sz="1500">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b="1">
                <a:solidFill>
                  <a:srgbClr val="666666"/>
                </a:solidFill>
                <a:highlight>
                  <a:srgbClr val="FFFFFF"/>
                </a:highlight>
              </a:rPr>
              <a:t>Recursos necesarios.</a:t>
            </a:r>
            <a:endParaRPr sz="1500" b="1">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a:solidFill>
                  <a:srgbClr val="666666"/>
                </a:solidFill>
                <a:highlight>
                  <a:srgbClr val="FFFFFF"/>
                </a:highlight>
              </a:rPr>
              <a:t>Tamaño de los equipos (grupos de 3+, parejas, individual).</a:t>
            </a:r>
            <a:endParaRPr sz="1500">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a:solidFill>
                  <a:srgbClr val="666666"/>
                </a:solidFill>
                <a:highlight>
                  <a:srgbClr val="FFFFFF"/>
                </a:highlight>
              </a:rPr>
              <a:t>Planificación temporal.</a:t>
            </a:r>
            <a:endParaRPr sz="1500">
              <a:solidFill>
                <a:srgbClr val="666666"/>
              </a:solidFill>
              <a:highlight>
                <a:srgbClr val="FFFFFF"/>
              </a:highlight>
            </a:endParaRPr>
          </a:p>
          <a:p>
            <a:pPr marL="457200" lvl="0" indent="-323850" algn="l" rtl="0">
              <a:lnSpc>
                <a:spcPct val="115000"/>
              </a:lnSpc>
              <a:spcBef>
                <a:spcPts val="0"/>
              </a:spcBef>
              <a:spcAft>
                <a:spcPts val="0"/>
              </a:spcAft>
              <a:buClr>
                <a:srgbClr val="85B016"/>
              </a:buClr>
              <a:buSzPts val="1500"/>
              <a:buChar char="●"/>
            </a:pPr>
            <a:r>
              <a:rPr lang="es" sz="1500">
                <a:solidFill>
                  <a:srgbClr val="666666"/>
                </a:solidFill>
                <a:highlight>
                  <a:srgbClr val="FFFFFF"/>
                </a:highlight>
              </a:rPr>
              <a:t>Obligatoriedad y criterios de evaluación.</a:t>
            </a:r>
            <a:endParaRPr sz="1600">
              <a:solidFill>
                <a:srgbClr val="666666"/>
              </a:solidFill>
            </a:endParaRPr>
          </a:p>
        </p:txBody>
      </p:sp>
      <p:sp>
        <p:nvSpPr>
          <p:cNvPr id="233" name="Google Shape;233;p38"/>
          <p:cNvSpPr txBox="1"/>
          <p:nvPr/>
        </p:nvSpPr>
        <p:spPr>
          <a:xfrm>
            <a:off x="210393" y="442641"/>
            <a:ext cx="8845800" cy="57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1: Establecer el planteamiento general</a:t>
            </a:r>
            <a:endParaRPr sz="2200" b="1">
              <a:solidFill>
                <a:srgbClr val="434343"/>
              </a:solidFill>
            </a:endParaRPr>
          </a:p>
        </p:txBody>
      </p:sp>
      <p:cxnSp>
        <p:nvCxnSpPr>
          <p:cNvPr id="234" name="Google Shape;234;p38"/>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235" name="Google Shape;235;p38"/>
          <p:cNvGrpSpPr/>
          <p:nvPr/>
        </p:nvGrpSpPr>
        <p:grpSpPr>
          <a:xfrm>
            <a:off x="6387469" y="4537802"/>
            <a:ext cx="2327474" cy="289281"/>
            <a:chOff x="6387469" y="4537802"/>
            <a:chExt cx="2327474" cy="289281"/>
          </a:xfrm>
        </p:grpSpPr>
        <p:grpSp>
          <p:nvGrpSpPr>
            <p:cNvPr id="236" name="Google Shape;236;p38"/>
            <p:cNvGrpSpPr/>
            <p:nvPr/>
          </p:nvGrpSpPr>
          <p:grpSpPr>
            <a:xfrm>
              <a:off x="7551051" y="4537802"/>
              <a:ext cx="1163892" cy="289281"/>
              <a:chOff x="5762724" y="3183751"/>
              <a:chExt cx="1219374" cy="303071"/>
            </a:xfrm>
          </p:grpSpPr>
          <p:sp>
            <p:nvSpPr>
              <p:cNvPr id="237" name="Google Shape;237;p38"/>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8"/>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8"/>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8"/>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8"/>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8"/>
            <p:cNvGrpSpPr/>
            <p:nvPr/>
          </p:nvGrpSpPr>
          <p:grpSpPr>
            <a:xfrm>
              <a:off x="6387469" y="4537802"/>
              <a:ext cx="1163578" cy="289281"/>
              <a:chOff x="5778536" y="3183751"/>
              <a:chExt cx="1219044" cy="303071"/>
            </a:xfrm>
          </p:grpSpPr>
          <p:sp>
            <p:nvSpPr>
              <p:cNvPr id="255" name="Google Shape;255;p38"/>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8"/>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8"/>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8"/>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8"/>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 name="Google Shape;272;p38"/>
          <p:cNvSpPr txBox="1"/>
          <p:nvPr/>
        </p:nvSpPr>
        <p:spPr>
          <a:xfrm>
            <a:off x="4840950" y="4482350"/>
            <a:ext cx="13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9"/>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9"/>
          <p:cNvSpPr txBox="1"/>
          <p:nvPr/>
        </p:nvSpPr>
        <p:spPr>
          <a:xfrm>
            <a:off x="574866" y="1271684"/>
            <a:ext cx="81351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Identificar claramente todos los objetivos de aprendizaje a cubrir por la escape room.</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lmportante distinguir entre aprender algo de cero o repasar/practicar algo que ya se conoce.</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Deben de ser </a:t>
            </a:r>
            <a:r>
              <a:rPr lang="es" sz="1500" b="1">
                <a:solidFill>
                  <a:srgbClr val="666666"/>
                </a:solidFill>
                <a:highlight>
                  <a:srgbClr val="FFFFFF"/>
                </a:highlight>
              </a:rPr>
              <a:t>abordables en el tiempo de la escape room</a:t>
            </a:r>
            <a:r>
              <a:rPr lang="es" sz="1500">
                <a:solidFill>
                  <a:srgbClr val="666666"/>
                </a:solidFill>
                <a:highlight>
                  <a:srgbClr val="FFFFFF"/>
                </a:highlight>
              </a:rPr>
              <a:t>.</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Ejemplos: </a:t>
            </a:r>
            <a:endParaRPr sz="1500">
              <a:solidFill>
                <a:srgbClr val="666666"/>
              </a:solidFill>
              <a:highlight>
                <a:srgbClr val="FFFFFF"/>
              </a:highlight>
            </a:endParaRPr>
          </a:p>
          <a:p>
            <a:pPr marL="914400" lvl="1" indent="-323850" algn="l" rtl="0">
              <a:lnSpc>
                <a:spcPct val="115000"/>
              </a:lnSpc>
              <a:spcBef>
                <a:spcPts val="0"/>
              </a:spcBef>
              <a:spcAft>
                <a:spcPts val="0"/>
              </a:spcAft>
              <a:buClr>
                <a:srgbClr val="999999"/>
              </a:buClr>
              <a:buSzPts val="1500"/>
              <a:buChar char="○"/>
            </a:pPr>
            <a:r>
              <a:rPr lang="es" sz="1500">
                <a:solidFill>
                  <a:srgbClr val="666666"/>
                </a:solidFill>
                <a:highlight>
                  <a:srgbClr val="FFFFFF"/>
                </a:highlight>
              </a:rPr>
              <a:t>Interpretar electrocardiogramas.</a:t>
            </a:r>
            <a:endParaRPr sz="1500">
              <a:solidFill>
                <a:srgbClr val="666666"/>
              </a:solidFill>
              <a:highlight>
                <a:srgbClr val="FFFFFF"/>
              </a:highlight>
            </a:endParaRPr>
          </a:p>
          <a:p>
            <a:pPr marL="914400" lvl="1" indent="-323850" algn="l" rtl="0">
              <a:lnSpc>
                <a:spcPct val="115000"/>
              </a:lnSpc>
              <a:spcBef>
                <a:spcPts val="0"/>
              </a:spcBef>
              <a:spcAft>
                <a:spcPts val="0"/>
              </a:spcAft>
              <a:buClr>
                <a:srgbClr val="999999"/>
              </a:buClr>
              <a:buSzPts val="1500"/>
              <a:buChar char="○"/>
            </a:pPr>
            <a:r>
              <a:rPr lang="es" sz="1500">
                <a:solidFill>
                  <a:srgbClr val="666666"/>
                </a:solidFill>
                <a:highlight>
                  <a:srgbClr val="FFFFFF"/>
                </a:highlight>
              </a:rPr>
              <a:t>Depurar errores en una aplicación web.</a:t>
            </a:r>
            <a:endParaRPr sz="1500">
              <a:solidFill>
                <a:srgbClr val="666666"/>
              </a:solidFill>
              <a:highlight>
                <a:srgbClr val="FFFFFF"/>
              </a:highlight>
            </a:endParaRPr>
          </a:p>
          <a:p>
            <a:pPr marL="914400" lvl="1" indent="-323850" algn="l" rtl="0">
              <a:lnSpc>
                <a:spcPct val="115000"/>
              </a:lnSpc>
              <a:spcBef>
                <a:spcPts val="0"/>
              </a:spcBef>
              <a:spcAft>
                <a:spcPts val="0"/>
              </a:spcAft>
              <a:buClr>
                <a:srgbClr val="999999"/>
              </a:buClr>
              <a:buSzPts val="1500"/>
              <a:buChar char="○"/>
            </a:pPr>
            <a:r>
              <a:rPr lang="es" sz="1500">
                <a:solidFill>
                  <a:srgbClr val="666666"/>
                </a:solidFill>
                <a:highlight>
                  <a:srgbClr val="FFFFFF"/>
                </a:highlight>
              </a:rPr>
              <a:t>Interpretar diagramas de clases UML.</a:t>
            </a:r>
            <a:endParaRPr sz="1500">
              <a:solidFill>
                <a:srgbClr val="666666"/>
              </a:solidFill>
              <a:highlight>
                <a:srgbClr val="FFFFFF"/>
              </a:highlight>
            </a:endParaRPr>
          </a:p>
          <a:p>
            <a:pPr marL="914400" lvl="1" indent="-323850" algn="l" rtl="0">
              <a:lnSpc>
                <a:spcPct val="115000"/>
              </a:lnSpc>
              <a:spcBef>
                <a:spcPts val="0"/>
              </a:spcBef>
              <a:spcAft>
                <a:spcPts val="0"/>
              </a:spcAft>
              <a:buClr>
                <a:srgbClr val="999999"/>
              </a:buClr>
              <a:buSzPts val="1500"/>
              <a:buChar char="○"/>
            </a:pPr>
            <a:r>
              <a:rPr lang="es" sz="1500">
                <a:solidFill>
                  <a:srgbClr val="666666"/>
                </a:solidFill>
                <a:highlight>
                  <a:srgbClr val="FFFFFF"/>
                </a:highlight>
              </a:rPr>
              <a:t>Operar con números complejos.</a:t>
            </a:r>
            <a:endParaRPr sz="1500">
              <a:solidFill>
                <a:srgbClr val="666666"/>
              </a:solidFill>
              <a:highlight>
                <a:srgbClr val="FFFFFF"/>
              </a:highlight>
            </a:endParaRPr>
          </a:p>
          <a:p>
            <a:pPr marL="914400" lvl="1" indent="-323850" algn="l" rtl="0">
              <a:lnSpc>
                <a:spcPct val="115000"/>
              </a:lnSpc>
              <a:spcBef>
                <a:spcPts val="0"/>
              </a:spcBef>
              <a:spcAft>
                <a:spcPts val="0"/>
              </a:spcAft>
              <a:buClr>
                <a:srgbClr val="999999"/>
              </a:buClr>
              <a:buSzPts val="1500"/>
              <a:buChar char="○"/>
            </a:pPr>
            <a:r>
              <a:rPr lang="es" sz="1500">
                <a:solidFill>
                  <a:srgbClr val="666666"/>
                </a:solidFill>
                <a:highlight>
                  <a:srgbClr val="FFFFFF"/>
                </a:highlight>
              </a:rPr>
              <a:t>Conocer los elementos de la tabla periódica.</a:t>
            </a:r>
            <a:endParaRPr sz="1500">
              <a:solidFill>
                <a:srgbClr val="666666"/>
              </a:solidFill>
              <a:highlight>
                <a:srgbClr val="FFFFFF"/>
              </a:highlight>
            </a:endParaRPr>
          </a:p>
          <a:p>
            <a:pPr marL="914400" lvl="0" indent="0" algn="l" rtl="0">
              <a:lnSpc>
                <a:spcPct val="115000"/>
              </a:lnSpc>
              <a:spcBef>
                <a:spcPts val="600"/>
              </a:spcBef>
              <a:spcAft>
                <a:spcPts val="0"/>
              </a:spcAft>
              <a:buNone/>
            </a:pPr>
            <a:endParaRPr sz="1500">
              <a:solidFill>
                <a:srgbClr val="666666"/>
              </a:solidFill>
              <a:highlight>
                <a:srgbClr val="FFFFFF"/>
              </a:highlight>
            </a:endParaRPr>
          </a:p>
        </p:txBody>
      </p:sp>
      <p:sp>
        <p:nvSpPr>
          <p:cNvPr id="279" name="Google Shape;279;p39"/>
          <p:cNvSpPr txBox="1"/>
          <p:nvPr/>
        </p:nvSpPr>
        <p:spPr>
          <a:xfrm>
            <a:off x="210393" y="442641"/>
            <a:ext cx="8845800" cy="57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2: Definir los objetivos de aprendizaje</a:t>
            </a:r>
            <a:endParaRPr sz="2200" b="1">
              <a:solidFill>
                <a:srgbClr val="434343"/>
              </a:solidFill>
            </a:endParaRPr>
          </a:p>
        </p:txBody>
      </p:sp>
      <p:cxnSp>
        <p:nvCxnSpPr>
          <p:cNvPr id="280" name="Google Shape;280;p39"/>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281" name="Google Shape;281;p39"/>
          <p:cNvGrpSpPr/>
          <p:nvPr/>
        </p:nvGrpSpPr>
        <p:grpSpPr>
          <a:xfrm>
            <a:off x="7551051" y="4537802"/>
            <a:ext cx="1163892" cy="289281"/>
            <a:chOff x="5762724" y="3183751"/>
            <a:chExt cx="1219374" cy="303071"/>
          </a:xfrm>
        </p:grpSpPr>
        <p:sp>
          <p:nvSpPr>
            <p:cNvPr id="282" name="Google Shape;282;p39"/>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9"/>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9"/>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9"/>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9"/>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9"/>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9"/>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9"/>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9"/>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9"/>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9"/>
          <p:cNvGrpSpPr/>
          <p:nvPr/>
        </p:nvGrpSpPr>
        <p:grpSpPr>
          <a:xfrm>
            <a:off x="6387469" y="4537802"/>
            <a:ext cx="1163578" cy="289281"/>
            <a:chOff x="5778536" y="3183751"/>
            <a:chExt cx="1219044" cy="303071"/>
          </a:xfrm>
        </p:grpSpPr>
        <p:sp>
          <p:nvSpPr>
            <p:cNvPr id="300" name="Google Shape;300;p39"/>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9"/>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9"/>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9"/>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9"/>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9"/>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9"/>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9"/>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9"/>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9"/>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9"/>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9"/>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9"/>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9"/>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9"/>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40"/>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txBox="1"/>
          <p:nvPr/>
        </p:nvSpPr>
        <p:spPr>
          <a:xfrm>
            <a:off x="574875" y="1271675"/>
            <a:ext cx="79191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La narrativa es una de las </a:t>
            </a:r>
            <a:r>
              <a:rPr lang="es" sz="1500" b="1">
                <a:solidFill>
                  <a:srgbClr val="666666"/>
                </a:solidFill>
                <a:highlight>
                  <a:srgbClr val="FFFFFF"/>
                </a:highlight>
              </a:rPr>
              <a:t>piezas clave </a:t>
            </a:r>
            <a:r>
              <a:rPr lang="es" sz="1500">
                <a:solidFill>
                  <a:srgbClr val="666666"/>
                </a:solidFill>
                <a:highlight>
                  <a:srgbClr val="FFFFFF"/>
                </a:highlight>
              </a:rPr>
              <a:t>que diferencian una escape room de una actividad en grupo no gamificada.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Se trata de la </a:t>
            </a:r>
            <a:r>
              <a:rPr lang="es" sz="1500" b="1">
                <a:solidFill>
                  <a:srgbClr val="666666"/>
                </a:solidFill>
                <a:highlight>
                  <a:srgbClr val="FFFFFF"/>
                </a:highlight>
              </a:rPr>
              <a:t>historia</a:t>
            </a:r>
            <a:r>
              <a:rPr lang="es" sz="1500">
                <a:solidFill>
                  <a:srgbClr val="666666"/>
                </a:solidFill>
                <a:highlight>
                  <a:srgbClr val="FFFFFF"/>
                </a:highlight>
              </a:rPr>
              <a:t> que envuelve toda la experiencia y que proporciona el carácter inmersivo del juego.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Aporta </a:t>
            </a:r>
            <a:r>
              <a:rPr lang="es" sz="1500" b="1">
                <a:solidFill>
                  <a:srgbClr val="666666"/>
                </a:solidFill>
                <a:highlight>
                  <a:srgbClr val="FFFFFF"/>
                </a:highlight>
              </a:rPr>
              <a:t>sentido</a:t>
            </a:r>
            <a:r>
              <a:rPr lang="es" sz="1500">
                <a:solidFill>
                  <a:srgbClr val="666666"/>
                </a:solidFill>
                <a:highlight>
                  <a:srgbClr val="FFFFFF"/>
                </a:highlight>
              </a:rPr>
              <a:t> a las tareas que los alumnos deben realizar durante la escape room y </a:t>
            </a:r>
            <a:r>
              <a:rPr lang="es" sz="1500" b="1">
                <a:solidFill>
                  <a:srgbClr val="666666"/>
                </a:solidFill>
                <a:highlight>
                  <a:srgbClr val="FFFFFF"/>
                </a:highlight>
              </a:rPr>
              <a:t>cohesiona</a:t>
            </a:r>
            <a:r>
              <a:rPr lang="es" sz="1500">
                <a:solidFill>
                  <a:srgbClr val="666666"/>
                </a:solidFill>
                <a:highlight>
                  <a:srgbClr val="FFFFFF"/>
                </a:highlight>
              </a:rPr>
              <a:t> todos los retos de la actividad. </a:t>
            </a:r>
            <a:endParaRPr sz="1500">
              <a:solidFill>
                <a:srgbClr val="666666"/>
              </a:solidFill>
              <a:highlight>
                <a:srgbClr val="FFFFFF"/>
              </a:highlight>
            </a:endParaRPr>
          </a:p>
          <a:p>
            <a:pPr marL="457200" lvl="0" indent="-323850" algn="l" rtl="0">
              <a:lnSpc>
                <a:spcPct val="115000"/>
              </a:lnSpc>
              <a:spcBef>
                <a:spcPts val="1000"/>
              </a:spcBef>
              <a:spcAft>
                <a:spcPts val="1000"/>
              </a:spcAft>
              <a:buClr>
                <a:srgbClr val="85B016"/>
              </a:buClr>
              <a:buSzPts val="1500"/>
              <a:buChar char="●"/>
            </a:pPr>
            <a:r>
              <a:rPr lang="es" sz="1500">
                <a:solidFill>
                  <a:srgbClr val="666666"/>
                </a:solidFill>
                <a:highlight>
                  <a:srgbClr val="FFFFFF"/>
                </a:highlight>
              </a:rPr>
              <a:t>Definir la narrativa de la escape room implica también definir su </a:t>
            </a:r>
            <a:r>
              <a:rPr lang="es" sz="1500" b="1">
                <a:solidFill>
                  <a:srgbClr val="666666"/>
                </a:solidFill>
                <a:highlight>
                  <a:srgbClr val="FFFFFF"/>
                </a:highlight>
              </a:rPr>
              <a:t>temática</a:t>
            </a:r>
            <a:r>
              <a:rPr lang="es" sz="1500">
                <a:solidFill>
                  <a:srgbClr val="666666"/>
                </a:solidFill>
                <a:highlight>
                  <a:srgbClr val="FFFFFF"/>
                </a:highlight>
              </a:rPr>
              <a:t>, incluyendo el </a:t>
            </a:r>
            <a:r>
              <a:rPr lang="es" sz="1500" b="1">
                <a:solidFill>
                  <a:srgbClr val="666666"/>
                </a:solidFill>
                <a:highlight>
                  <a:srgbClr val="FFFFFF"/>
                </a:highlight>
              </a:rPr>
              <a:t>contexto</a:t>
            </a:r>
            <a:r>
              <a:rPr lang="es" sz="1500">
                <a:solidFill>
                  <a:srgbClr val="666666"/>
                </a:solidFill>
                <a:highlight>
                  <a:srgbClr val="FFFFFF"/>
                </a:highlight>
              </a:rPr>
              <a:t> temporal y espacial. </a:t>
            </a:r>
            <a:endParaRPr sz="1500">
              <a:solidFill>
                <a:srgbClr val="666666"/>
              </a:solidFill>
              <a:highlight>
                <a:srgbClr val="FFFFFF"/>
              </a:highlight>
            </a:endParaRPr>
          </a:p>
        </p:txBody>
      </p:sp>
      <p:sp>
        <p:nvSpPr>
          <p:cNvPr id="323" name="Google Shape;323;p40"/>
          <p:cNvSpPr txBox="1"/>
          <p:nvPr/>
        </p:nvSpPr>
        <p:spPr>
          <a:xfrm>
            <a:off x="210393" y="442641"/>
            <a:ext cx="8845800" cy="57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3: Seleccionar una narrativa apropiada</a:t>
            </a:r>
            <a:endParaRPr sz="2200" b="1">
              <a:solidFill>
                <a:srgbClr val="434343"/>
              </a:solidFill>
            </a:endParaRPr>
          </a:p>
        </p:txBody>
      </p:sp>
      <p:cxnSp>
        <p:nvCxnSpPr>
          <p:cNvPr id="324" name="Google Shape;324;p40"/>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325" name="Google Shape;325;p40"/>
          <p:cNvGrpSpPr/>
          <p:nvPr/>
        </p:nvGrpSpPr>
        <p:grpSpPr>
          <a:xfrm>
            <a:off x="7551051" y="4537802"/>
            <a:ext cx="1163892" cy="289281"/>
            <a:chOff x="5762724" y="3183751"/>
            <a:chExt cx="1219374" cy="303071"/>
          </a:xfrm>
        </p:grpSpPr>
        <p:sp>
          <p:nvSpPr>
            <p:cNvPr id="326" name="Google Shape;326;p40"/>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40"/>
          <p:cNvGrpSpPr/>
          <p:nvPr/>
        </p:nvGrpSpPr>
        <p:grpSpPr>
          <a:xfrm>
            <a:off x="6387469" y="4537802"/>
            <a:ext cx="1163578" cy="289281"/>
            <a:chOff x="5778536" y="3183751"/>
            <a:chExt cx="1219044" cy="303071"/>
          </a:xfrm>
        </p:grpSpPr>
        <p:sp>
          <p:nvSpPr>
            <p:cNvPr id="344" name="Google Shape;344;p40"/>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41"/>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txBox="1"/>
          <p:nvPr/>
        </p:nvSpPr>
        <p:spPr>
          <a:xfrm>
            <a:off x="574875" y="1271675"/>
            <a:ext cx="78744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Diseñar los retos de la escape room de tal manera que </a:t>
            </a:r>
            <a:r>
              <a:rPr lang="es" sz="1500" b="1" u="sng">
                <a:solidFill>
                  <a:srgbClr val="666666"/>
                </a:solidFill>
                <a:highlight>
                  <a:srgbClr val="FFFFFF"/>
                </a:highlight>
              </a:rPr>
              <a:t>todo objetivo de aprendizaje sea abordado al menos por un reto.</a:t>
            </a:r>
            <a:endParaRPr sz="1500" b="1" u="sng">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Los retos son muy dependientes de la </a:t>
            </a:r>
            <a:r>
              <a:rPr lang="es" sz="1500" b="1">
                <a:solidFill>
                  <a:srgbClr val="666666"/>
                </a:solidFill>
                <a:highlight>
                  <a:srgbClr val="FFFFFF"/>
                </a:highlight>
              </a:rPr>
              <a:t>materia</a:t>
            </a:r>
            <a:r>
              <a:rPr lang="es" sz="1500">
                <a:solidFill>
                  <a:srgbClr val="666666"/>
                </a:solidFill>
                <a:highlight>
                  <a:srgbClr val="FFFFFF"/>
                </a:highlight>
              </a:rPr>
              <a:t> y de la </a:t>
            </a:r>
            <a:r>
              <a:rPr lang="es" sz="1500" b="1">
                <a:solidFill>
                  <a:srgbClr val="666666"/>
                </a:solidFill>
                <a:highlight>
                  <a:srgbClr val="FFFFFF"/>
                </a:highlight>
              </a:rPr>
              <a:t>temática</a:t>
            </a:r>
            <a:r>
              <a:rPr lang="es" sz="1500">
                <a:solidFill>
                  <a:srgbClr val="666666"/>
                </a:solidFill>
                <a:highlight>
                  <a:srgbClr val="FFFFFF"/>
                </a:highlight>
              </a:rPr>
              <a:t>.</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b="1">
                <a:solidFill>
                  <a:srgbClr val="666666"/>
                </a:solidFill>
                <a:highlight>
                  <a:srgbClr val="FFFFFF"/>
                </a:highlight>
              </a:rPr>
              <a:t>Procedimiento habitual:</a:t>
            </a:r>
            <a:r>
              <a:rPr lang="es" sz="1500">
                <a:solidFill>
                  <a:srgbClr val="666666"/>
                </a:solidFill>
                <a:highlight>
                  <a:srgbClr val="FFFFFF"/>
                </a:highlight>
              </a:rPr>
              <a:t> combinar en cada reto mecánicas de juego con actividades que cubran objetivos de aprendizaje.</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Tener en cuenta tanto la </a:t>
            </a:r>
            <a:r>
              <a:rPr lang="es" sz="1500" b="1">
                <a:solidFill>
                  <a:srgbClr val="666666"/>
                </a:solidFill>
                <a:highlight>
                  <a:srgbClr val="FFFFFF"/>
                </a:highlight>
              </a:rPr>
              <a:t>dificultad</a:t>
            </a:r>
            <a:r>
              <a:rPr lang="es" sz="1500">
                <a:solidFill>
                  <a:srgbClr val="666666"/>
                </a:solidFill>
                <a:highlight>
                  <a:srgbClr val="FFFFFF"/>
                </a:highlight>
              </a:rPr>
              <a:t> de los contenidos de aprendizaje como de las mecánicas de juego.</a:t>
            </a:r>
            <a:endParaRPr sz="1500">
              <a:solidFill>
                <a:srgbClr val="666666"/>
              </a:solidFill>
              <a:highlight>
                <a:srgbClr val="FFFFFF"/>
              </a:highlight>
            </a:endParaRPr>
          </a:p>
          <a:p>
            <a:pPr marL="0" lvl="0" indent="0" algn="l" rtl="0">
              <a:lnSpc>
                <a:spcPct val="115000"/>
              </a:lnSpc>
              <a:spcBef>
                <a:spcPts val="1000"/>
              </a:spcBef>
              <a:spcAft>
                <a:spcPts val="1000"/>
              </a:spcAft>
              <a:buNone/>
            </a:pPr>
            <a:endParaRPr sz="1500">
              <a:solidFill>
                <a:srgbClr val="666666"/>
              </a:solidFill>
              <a:highlight>
                <a:srgbClr val="FFFFFF"/>
              </a:highlight>
            </a:endParaRPr>
          </a:p>
        </p:txBody>
      </p:sp>
      <p:sp>
        <p:nvSpPr>
          <p:cNvPr id="367" name="Google Shape;367;p41"/>
          <p:cNvSpPr txBox="1"/>
          <p:nvPr/>
        </p:nvSpPr>
        <p:spPr>
          <a:xfrm>
            <a:off x="210393" y="442641"/>
            <a:ext cx="8845800" cy="57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4: Diseñar los retos</a:t>
            </a:r>
            <a:endParaRPr sz="2200" b="1">
              <a:solidFill>
                <a:srgbClr val="434343"/>
              </a:solidFill>
            </a:endParaRPr>
          </a:p>
        </p:txBody>
      </p:sp>
      <p:cxnSp>
        <p:nvCxnSpPr>
          <p:cNvPr id="368" name="Google Shape;368;p41"/>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369" name="Google Shape;369;p41"/>
          <p:cNvGrpSpPr/>
          <p:nvPr/>
        </p:nvGrpSpPr>
        <p:grpSpPr>
          <a:xfrm>
            <a:off x="7551051" y="4537802"/>
            <a:ext cx="1163892" cy="289281"/>
            <a:chOff x="5762724" y="3183751"/>
            <a:chExt cx="1219374" cy="303071"/>
          </a:xfrm>
        </p:grpSpPr>
        <p:sp>
          <p:nvSpPr>
            <p:cNvPr id="370" name="Google Shape;370;p41"/>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1"/>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41"/>
          <p:cNvGrpSpPr/>
          <p:nvPr/>
        </p:nvGrpSpPr>
        <p:grpSpPr>
          <a:xfrm>
            <a:off x="6387469" y="4537802"/>
            <a:ext cx="1163578" cy="289281"/>
            <a:chOff x="5778536" y="3183751"/>
            <a:chExt cx="1219044" cy="303071"/>
          </a:xfrm>
        </p:grpSpPr>
        <p:sp>
          <p:nvSpPr>
            <p:cNvPr id="388" name="Google Shape;388;p41"/>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42"/>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txBox="1"/>
          <p:nvPr/>
        </p:nvSpPr>
        <p:spPr>
          <a:xfrm>
            <a:off x="574875" y="1271675"/>
            <a:ext cx="81402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En general, no existen retos 100% hechos que podamos utilizar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Es necesario elaborarlos ad-hoc (físicos o virtuales) combinando distintos recursos:</a:t>
            </a:r>
            <a:endParaRPr sz="1500">
              <a:solidFill>
                <a:srgbClr val="666666"/>
              </a:solidFill>
              <a:highlight>
                <a:srgbClr val="FFFFFF"/>
              </a:highlight>
            </a:endParaRPr>
          </a:p>
          <a:p>
            <a:pPr marL="914400" lvl="1" indent="-311150" algn="l" rtl="0">
              <a:lnSpc>
                <a:spcPct val="115000"/>
              </a:lnSpc>
              <a:spcBef>
                <a:spcPts val="400"/>
              </a:spcBef>
              <a:spcAft>
                <a:spcPts val="0"/>
              </a:spcAft>
              <a:buClr>
                <a:srgbClr val="999999"/>
              </a:buClr>
              <a:buSzPts val="1300"/>
              <a:buChar char="○"/>
            </a:pPr>
            <a:r>
              <a:rPr lang="es" sz="1300">
                <a:solidFill>
                  <a:srgbClr val="666666"/>
                </a:solidFill>
                <a:highlight>
                  <a:srgbClr val="FFFFFF"/>
                </a:highlight>
              </a:rPr>
              <a:t>emplear </a:t>
            </a:r>
            <a:r>
              <a:rPr lang="es" sz="1300" b="1">
                <a:solidFill>
                  <a:srgbClr val="666666"/>
                </a:solidFill>
                <a:highlight>
                  <a:srgbClr val="FFFFFF"/>
                </a:highlight>
              </a:rPr>
              <a:t>material</a:t>
            </a:r>
            <a:r>
              <a:rPr lang="es" sz="1300">
                <a:solidFill>
                  <a:srgbClr val="666666"/>
                </a:solidFill>
                <a:highlight>
                  <a:srgbClr val="FFFFFF"/>
                </a:highlight>
              </a:rPr>
              <a:t> de laboratorio o </a:t>
            </a:r>
            <a:r>
              <a:rPr lang="es" sz="1300" b="1">
                <a:solidFill>
                  <a:srgbClr val="666666"/>
                </a:solidFill>
                <a:highlight>
                  <a:srgbClr val="FFFFFF"/>
                </a:highlight>
              </a:rPr>
              <a:t>específico de la asignatura</a:t>
            </a:r>
            <a:r>
              <a:rPr lang="es" sz="1300">
                <a:solidFill>
                  <a:srgbClr val="666666"/>
                </a:solidFill>
                <a:highlight>
                  <a:srgbClr val="FFFFFF"/>
                </a:highlight>
              </a:rPr>
              <a:t> (ej: microscopios, lentes...)</a:t>
            </a:r>
            <a:endParaRPr sz="1300">
              <a:solidFill>
                <a:srgbClr val="666666"/>
              </a:solidFill>
              <a:highlight>
                <a:srgbClr val="FFFFFF"/>
              </a:highlight>
            </a:endParaRPr>
          </a:p>
          <a:p>
            <a:pPr marL="914400" lvl="1" indent="-311150" algn="l" rtl="0">
              <a:lnSpc>
                <a:spcPct val="115000"/>
              </a:lnSpc>
              <a:spcBef>
                <a:spcPts val="0"/>
              </a:spcBef>
              <a:spcAft>
                <a:spcPts val="0"/>
              </a:spcAft>
              <a:buClr>
                <a:srgbClr val="999999"/>
              </a:buClr>
              <a:buSzPts val="1300"/>
              <a:buChar char="○"/>
            </a:pPr>
            <a:r>
              <a:rPr lang="es" sz="1300" b="1">
                <a:solidFill>
                  <a:srgbClr val="666666"/>
                </a:solidFill>
                <a:highlight>
                  <a:srgbClr val="FFFFFF"/>
                </a:highlight>
              </a:rPr>
              <a:t>comprar</a:t>
            </a:r>
            <a:r>
              <a:rPr lang="es" sz="1300">
                <a:solidFill>
                  <a:srgbClr val="666666"/>
                </a:solidFill>
                <a:highlight>
                  <a:srgbClr val="FFFFFF"/>
                </a:highlight>
              </a:rPr>
              <a:t> recursos comunes de escape rooms de ocio (ej: candados, cajas, linternas UV...)</a:t>
            </a:r>
            <a:endParaRPr sz="1300">
              <a:solidFill>
                <a:srgbClr val="666666"/>
              </a:solidFill>
              <a:highlight>
                <a:srgbClr val="FFFFFF"/>
              </a:highlight>
            </a:endParaRPr>
          </a:p>
          <a:p>
            <a:pPr marL="914400" lvl="1" indent="-311150" algn="l" rtl="0">
              <a:lnSpc>
                <a:spcPct val="115000"/>
              </a:lnSpc>
              <a:spcBef>
                <a:spcPts val="0"/>
              </a:spcBef>
              <a:spcAft>
                <a:spcPts val="0"/>
              </a:spcAft>
              <a:buClr>
                <a:srgbClr val="999999"/>
              </a:buClr>
              <a:buSzPts val="1300"/>
              <a:buChar char="○"/>
            </a:pPr>
            <a:r>
              <a:rPr lang="es" sz="1300" b="1">
                <a:solidFill>
                  <a:srgbClr val="666666"/>
                </a:solidFill>
                <a:highlight>
                  <a:srgbClr val="FFFFFF"/>
                </a:highlight>
              </a:rPr>
              <a:t>crear</a:t>
            </a:r>
            <a:r>
              <a:rPr lang="es" sz="1300">
                <a:solidFill>
                  <a:srgbClr val="666666"/>
                </a:solidFill>
                <a:highlight>
                  <a:srgbClr val="FFFFFF"/>
                </a:highlight>
              </a:rPr>
              <a:t> recursos </a:t>
            </a:r>
            <a:r>
              <a:rPr lang="es" sz="1300" b="1">
                <a:solidFill>
                  <a:srgbClr val="666666"/>
                </a:solidFill>
                <a:highlight>
                  <a:srgbClr val="FFFFFF"/>
                </a:highlight>
              </a:rPr>
              <a:t>de cero</a:t>
            </a:r>
            <a:r>
              <a:rPr lang="es" sz="1300">
                <a:solidFill>
                  <a:srgbClr val="666666"/>
                </a:solidFill>
                <a:highlight>
                  <a:srgbClr val="FFFFFF"/>
                </a:highlight>
              </a:rPr>
              <a:t> (ej: con papel/cartón imprimibles, recursos web…)</a:t>
            </a:r>
            <a:endParaRPr sz="1300">
              <a:solidFill>
                <a:srgbClr val="666666"/>
              </a:solidFill>
              <a:highlight>
                <a:srgbClr val="FFFFFF"/>
              </a:highlight>
            </a:endParaRPr>
          </a:p>
          <a:p>
            <a:pPr marL="457200" lvl="0" indent="-323850" algn="l" rtl="0">
              <a:lnSpc>
                <a:spcPct val="115000"/>
              </a:lnSpc>
              <a:spcBef>
                <a:spcPts val="1200"/>
              </a:spcBef>
              <a:spcAft>
                <a:spcPts val="0"/>
              </a:spcAft>
              <a:buClr>
                <a:srgbClr val="85B016"/>
              </a:buClr>
              <a:buSzPts val="1500"/>
              <a:buChar char="●"/>
            </a:pPr>
            <a:r>
              <a:rPr lang="es" sz="1500">
                <a:solidFill>
                  <a:srgbClr val="666666"/>
                </a:solidFill>
                <a:highlight>
                  <a:srgbClr val="FFFFFF"/>
                </a:highlight>
              </a:rPr>
              <a:t>Definir las pistas para proporcionar a los alumnos en caso de quedarse atascados.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Redactar las instrucciones para los alumnos, incluyendo las normas de la actividad. </a:t>
            </a:r>
            <a:endParaRPr sz="1500">
              <a:solidFill>
                <a:srgbClr val="666666"/>
              </a:solidFill>
              <a:highlight>
                <a:srgbClr val="FFFFFF"/>
              </a:highlight>
            </a:endParaRPr>
          </a:p>
          <a:p>
            <a:pPr marL="457200" lvl="0" indent="-323850" algn="l" rtl="0">
              <a:lnSpc>
                <a:spcPct val="115000"/>
              </a:lnSpc>
              <a:spcBef>
                <a:spcPts val="1000"/>
              </a:spcBef>
              <a:spcAft>
                <a:spcPts val="1000"/>
              </a:spcAft>
              <a:buClr>
                <a:srgbClr val="85B016"/>
              </a:buClr>
              <a:buSzPts val="1500"/>
              <a:buChar char="●"/>
            </a:pPr>
            <a:r>
              <a:rPr lang="es" sz="1500">
                <a:solidFill>
                  <a:srgbClr val="666666"/>
                </a:solidFill>
                <a:highlight>
                  <a:srgbClr val="FFFFFF"/>
                </a:highlight>
              </a:rPr>
              <a:t>Es recomendable producir un vídeo introductorio para proyectarlo al principio de la actividad en el que se desvele el objetivo a cumplir y el tiempo disponible.</a:t>
            </a:r>
            <a:endParaRPr sz="1500">
              <a:solidFill>
                <a:srgbClr val="666666"/>
              </a:solidFill>
              <a:highlight>
                <a:srgbClr val="FFFFFF"/>
              </a:highlight>
            </a:endParaRPr>
          </a:p>
        </p:txBody>
      </p:sp>
      <p:sp>
        <p:nvSpPr>
          <p:cNvPr id="411" name="Google Shape;411;p42"/>
          <p:cNvSpPr txBox="1"/>
          <p:nvPr/>
        </p:nvSpPr>
        <p:spPr>
          <a:xfrm>
            <a:off x="210400" y="370800"/>
            <a:ext cx="8845800" cy="70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5: Construir los retos, pistas, instrucciones y otros recursos necesarios</a:t>
            </a:r>
            <a:endParaRPr sz="2200" b="1">
              <a:solidFill>
                <a:srgbClr val="434343"/>
              </a:solidFill>
            </a:endParaRPr>
          </a:p>
        </p:txBody>
      </p:sp>
      <p:cxnSp>
        <p:nvCxnSpPr>
          <p:cNvPr id="412" name="Google Shape;412;p42"/>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413" name="Google Shape;413;p42"/>
          <p:cNvGrpSpPr/>
          <p:nvPr/>
        </p:nvGrpSpPr>
        <p:grpSpPr>
          <a:xfrm>
            <a:off x="7551051" y="4537802"/>
            <a:ext cx="1163892" cy="289281"/>
            <a:chOff x="5762724" y="3183751"/>
            <a:chExt cx="1219374" cy="303071"/>
          </a:xfrm>
        </p:grpSpPr>
        <p:sp>
          <p:nvSpPr>
            <p:cNvPr id="414" name="Google Shape;414;p42"/>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2"/>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42"/>
          <p:cNvGrpSpPr/>
          <p:nvPr/>
        </p:nvGrpSpPr>
        <p:grpSpPr>
          <a:xfrm>
            <a:off x="6387469" y="4537802"/>
            <a:ext cx="1163578" cy="289281"/>
            <a:chOff x="5778536" y="3183751"/>
            <a:chExt cx="1219044" cy="303071"/>
          </a:xfrm>
        </p:grpSpPr>
        <p:sp>
          <p:nvSpPr>
            <p:cNvPr id="432" name="Google Shape;432;p42"/>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2"/>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2"/>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2"/>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2"/>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2"/>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2"/>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2"/>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2"/>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2"/>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43"/>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3"/>
          <p:cNvSpPr txBox="1"/>
          <p:nvPr/>
        </p:nvSpPr>
        <p:spPr>
          <a:xfrm>
            <a:off x="574875" y="1271675"/>
            <a:ext cx="79416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Los errores en la escape rooms pueden ser especialmente perniciosos porque los alumnos pueden pensar que son parte de la narrativa y por tanto pueden  impedir que los alumnos progresen hacia los siguientes retos.</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Para probar una escape room se recomienda probar primero cada reto de forma individual y posteriormente la escape room en su totalidad.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Al realizar la prueba individual de un reto se debe comprobar que éste puede ser resuelto utilizando la información y objetos requeridos y que produce el resultado esperado. </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Es recomendable que la escape room sea probada al menos por un equipo de personas ajeno al proceso de diseño de la actividad (idealmente con un perfil similar al de los futuros participantes).</a:t>
            </a:r>
            <a:endParaRPr sz="1500">
              <a:solidFill>
                <a:srgbClr val="666666"/>
              </a:solidFill>
              <a:highlight>
                <a:srgbClr val="FFFFFF"/>
              </a:highlight>
            </a:endParaRPr>
          </a:p>
          <a:p>
            <a:pPr marL="0" lvl="0" indent="0" algn="l" rtl="0">
              <a:lnSpc>
                <a:spcPct val="115000"/>
              </a:lnSpc>
              <a:spcBef>
                <a:spcPts val="1000"/>
              </a:spcBef>
              <a:spcAft>
                <a:spcPts val="1000"/>
              </a:spcAft>
              <a:buNone/>
            </a:pPr>
            <a:endParaRPr sz="1500">
              <a:solidFill>
                <a:srgbClr val="666666"/>
              </a:solidFill>
              <a:highlight>
                <a:srgbClr val="FFFFFF"/>
              </a:highlight>
            </a:endParaRPr>
          </a:p>
        </p:txBody>
      </p:sp>
      <p:sp>
        <p:nvSpPr>
          <p:cNvPr id="455" name="Google Shape;455;p43"/>
          <p:cNvSpPr txBox="1"/>
          <p:nvPr/>
        </p:nvSpPr>
        <p:spPr>
          <a:xfrm>
            <a:off x="210400" y="370800"/>
            <a:ext cx="8845800" cy="70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6: Probar la escape room</a:t>
            </a:r>
            <a:endParaRPr sz="2200" b="1">
              <a:solidFill>
                <a:srgbClr val="434343"/>
              </a:solidFill>
            </a:endParaRPr>
          </a:p>
        </p:txBody>
      </p:sp>
      <p:cxnSp>
        <p:nvCxnSpPr>
          <p:cNvPr id="456" name="Google Shape;456;p43"/>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457" name="Google Shape;457;p43"/>
          <p:cNvGrpSpPr/>
          <p:nvPr/>
        </p:nvGrpSpPr>
        <p:grpSpPr>
          <a:xfrm>
            <a:off x="7551051" y="4537802"/>
            <a:ext cx="1163892" cy="289281"/>
            <a:chOff x="5762724" y="3183751"/>
            <a:chExt cx="1219374" cy="303071"/>
          </a:xfrm>
        </p:grpSpPr>
        <p:sp>
          <p:nvSpPr>
            <p:cNvPr id="458" name="Google Shape;458;p43"/>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3"/>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3"/>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3"/>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3"/>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3"/>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3"/>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3"/>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3"/>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3"/>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3"/>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3"/>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3"/>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3"/>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3"/>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43"/>
          <p:cNvGrpSpPr/>
          <p:nvPr/>
        </p:nvGrpSpPr>
        <p:grpSpPr>
          <a:xfrm>
            <a:off x="6387469" y="4537802"/>
            <a:ext cx="1163578" cy="289281"/>
            <a:chOff x="5778536" y="3183751"/>
            <a:chExt cx="1219044" cy="303071"/>
          </a:xfrm>
        </p:grpSpPr>
        <p:sp>
          <p:nvSpPr>
            <p:cNvPr id="476" name="Google Shape;476;p43"/>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3"/>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3"/>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3"/>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3"/>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3"/>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3"/>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3"/>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3"/>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sp>
        <p:nvSpPr>
          <p:cNvPr id="497" name="Google Shape;497;p44"/>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txBox="1"/>
          <p:nvPr/>
        </p:nvSpPr>
        <p:spPr>
          <a:xfrm>
            <a:off x="574875" y="1271675"/>
            <a:ext cx="79416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Comprobar que están todos los recursos accesibles y listos para usar.</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Resumir las normas antes de empezar.</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Pasar asistencia y otras tareas que afecten a la evaluación.</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Introducir objetivo de la escape room (ej: vídeo) e iniciar cuenta atrás.</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Observar a los participantes para detectar dificultades y problemas.</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Proporcionar pistas según estrategia escogida.</a:t>
            </a:r>
            <a:endParaRPr sz="1500">
              <a:solidFill>
                <a:srgbClr val="666666"/>
              </a:solidFill>
              <a:highlight>
                <a:srgbClr val="FFFFFF"/>
              </a:highlight>
            </a:endParaRPr>
          </a:p>
          <a:p>
            <a:pPr marL="457200" lvl="0" indent="0" algn="l" rtl="0">
              <a:lnSpc>
                <a:spcPct val="115000"/>
              </a:lnSpc>
              <a:spcBef>
                <a:spcPts val="1000"/>
              </a:spcBef>
              <a:spcAft>
                <a:spcPts val="0"/>
              </a:spcAft>
              <a:buNone/>
            </a:pPr>
            <a:endParaRPr sz="1500">
              <a:solidFill>
                <a:srgbClr val="666666"/>
              </a:solidFill>
              <a:highlight>
                <a:srgbClr val="FFFFFF"/>
              </a:highlight>
            </a:endParaRPr>
          </a:p>
          <a:p>
            <a:pPr marL="0" lvl="0" indent="0" algn="l" rtl="0">
              <a:lnSpc>
                <a:spcPct val="115000"/>
              </a:lnSpc>
              <a:spcBef>
                <a:spcPts val="1000"/>
              </a:spcBef>
              <a:spcAft>
                <a:spcPts val="1000"/>
              </a:spcAft>
              <a:buNone/>
            </a:pPr>
            <a:endParaRPr sz="1500">
              <a:solidFill>
                <a:srgbClr val="666666"/>
              </a:solidFill>
              <a:highlight>
                <a:srgbClr val="FFFFFF"/>
              </a:highlight>
            </a:endParaRPr>
          </a:p>
        </p:txBody>
      </p:sp>
      <p:sp>
        <p:nvSpPr>
          <p:cNvPr id="499" name="Google Shape;499;p44"/>
          <p:cNvSpPr txBox="1"/>
          <p:nvPr/>
        </p:nvSpPr>
        <p:spPr>
          <a:xfrm>
            <a:off x="210400" y="370800"/>
            <a:ext cx="8845800" cy="70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7: Ejecutar la escape room</a:t>
            </a:r>
            <a:endParaRPr sz="2200" b="1">
              <a:solidFill>
                <a:srgbClr val="434343"/>
              </a:solidFill>
            </a:endParaRPr>
          </a:p>
        </p:txBody>
      </p:sp>
      <p:cxnSp>
        <p:nvCxnSpPr>
          <p:cNvPr id="500" name="Google Shape;500;p44"/>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501" name="Google Shape;501;p44"/>
          <p:cNvGrpSpPr/>
          <p:nvPr/>
        </p:nvGrpSpPr>
        <p:grpSpPr>
          <a:xfrm>
            <a:off x="7551051" y="4537802"/>
            <a:ext cx="1163892" cy="289281"/>
            <a:chOff x="5762724" y="3183751"/>
            <a:chExt cx="1219374" cy="303071"/>
          </a:xfrm>
        </p:grpSpPr>
        <p:sp>
          <p:nvSpPr>
            <p:cNvPr id="502" name="Google Shape;502;p44"/>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4"/>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4"/>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44"/>
          <p:cNvGrpSpPr/>
          <p:nvPr/>
        </p:nvGrpSpPr>
        <p:grpSpPr>
          <a:xfrm>
            <a:off x="6387469" y="4537802"/>
            <a:ext cx="1163578" cy="289281"/>
            <a:chOff x="5778536" y="3183751"/>
            <a:chExt cx="1219044" cy="303071"/>
          </a:xfrm>
        </p:grpSpPr>
        <p:sp>
          <p:nvSpPr>
            <p:cNvPr id="520" name="Google Shape;520;p44"/>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4"/>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4"/>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0"/>
        <p:cNvGrpSpPr/>
        <p:nvPr/>
      </p:nvGrpSpPr>
      <p:grpSpPr>
        <a:xfrm>
          <a:off x="0" y="0"/>
          <a:ext cx="0" cy="0"/>
          <a:chOff x="0" y="0"/>
          <a:chExt cx="0" cy="0"/>
        </a:xfrm>
      </p:grpSpPr>
      <p:sp>
        <p:nvSpPr>
          <p:cNvPr id="541" name="Google Shape;541;p45"/>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5"/>
          <p:cNvSpPr txBox="1"/>
          <p:nvPr/>
        </p:nvSpPr>
        <p:spPr>
          <a:xfrm>
            <a:off x="574875" y="1271675"/>
            <a:ext cx="7941600" cy="2953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600"/>
              </a:spcBef>
              <a:spcAft>
                <a:spcPts val="0"/>
              </a:spcAft>
              <a:buClr>
                <a:srgbClr val="85B016"/>
              </a:buClr>
              <a:buSzPts val="1500"/>
              <a:buChar char="●"/>
            </a:pPr>
            <a:r>
              <a:rPr lang="es" sz="1500">
                <a:solidFill>
                  <a:srgbClr val="666666"/>
                </a:solidFill>
                <a:highlight>
                  <a:srgbClr val="FFFFFF"/>
                </a:highlight>
              </a:rPr>
              <a:t>Este paso solo se realiza si se ha decidido que la escape room repercuta en la calificación de los alumnos.</a:t>
            </a:r>
            <a:endParaRPr sz="1500">
              <a:solidFill>
                <a:srgbClr val="666666"/>
              </a:solidFill>
              <a:highlight>
                <a:srgbClr val="FFFFFF"/>
              </a:highlight>
            </a:endParaRPr>
          </a:p>
          <a:p>
            <a:pPr marL="457200" lvl="0" indent="-323850" algn="l" rtl="0">
              <a:lnSpc>
                <a:spcPct val="115000"/>
              </a:lnSpc>
              <a:spcBef>
                <a:spcPts val="1000"/>
              </a:spcBef>
              <a:spcAft>
                <a:spcPts val="0"/>
              </a:spcAft>
              <a:buClr>
                <a:srgbClr val="85B016"/>
              </a:buClr>
              <a:buSzPts val="1500"/>
              <a:buChar char="●"/>
            </a:pPr>
            <a:r>
              <a:rPr lang="es" sz="1500">
                <a:solidFill>
                  <a:srgbClr val="666666"/>
                </a:solidFill>
                <a:highlight>
                  <a:srgbClr val="FFFFFF"/>
                </a:highlight>
              </a:rPr>
              <a:t>La participación de un alumno en una escape room se puede calificar de acuerdo a: </a:t>
            </a:r>
            <a:endParaRPr sz="1500">
              <a:solidFill>
                <a:srgbClr val="666666"/>
              </a:solidFill>
              <a:highlight>
                <a:srgbClr val="FFFFFF"/>
              </a:highlight>
            </a:endParaRPr>
          </a:p>
          <a:p>
            <a:pPr marL="914400" lvl="1" indent="-323850" algn="l" rtl="0">
              <a:lnSpc>
                <a:spcPct val="115000"/>
              </a:lnSpc>
              <a:spcBef>
                <a:spcPts val="1000"/>
              </a:spcBef>
              <a:spcAft>
                <a:spcPts val="0"/>
              </a:spcAft>
              <a:buClr>
                <a:srgbClr val="999999"/>
              </a:buClr>
              <a:buSzPts val="1500"/>
              <a:buChar char="○"/>
            </a:pPr>
            <a:r>
              <a:rPr lang="es" sz="1500">
                <a:solidFill>
                  <a:srgbClr val="666666"/>
                </a:solidFill>
                <a:highlight>
                  <a:srgbClr val="FFFFFF"/>
                </a:highlight>
              </a:rPr>
              <a:t>Asistencia.</a:t>
            </a:r>
            <a:endParaRPr sz="1500">
              <a:solidFill>
                <a:srgbClr val="666666"/>
              </a:solidFill>
              <a:highlight>
                <a:srgbClr val="FFFFFF"/>
              </a:highlight>
            </a:endParaRPr>
          </a:p>
          <a:p>
            <a:pPr marL="914400" lvl="1" indent="-323850" algn="l" rtl="0">
              <a:lnSpc>
                <a:spcPct val="115000"/>
              </a:lnSpc>
              <a:spcBef>
                <a:spcPts val="600"/>
              </a:spcBef>
              <a:spcAft>
                <a:spcPts val="0"/>
              </a:spcAft>
              <a:buClr>
                <a:srgbClr val="999999"/>
              </a:buClr>
              <a:buSzPts val="1500"/>
              <a:buChar char="○"/>
            </a:pPr>
            <a:r>
              <a:rPr lang="es" sz="1500">
                <a:solidFill>
                  <a:srgbClr val="666666"/>
                </a:solidFill>
                <a:highlight>
                  <a:srgbClr val="FFFFFF"/>
                </a:highlight>
              </a:rPr>
              <a:t>Cantidad de retos superados.</a:t>
            </a:r>
            <a:endParaRPr sz="1500">
              <a:solidFill>
                <a:srgbClr val="666666"/>
              </a:solidFill>
              <a:highlight>
                <a:srgbClr val="FFFFFF"/>
              </a:highlight>
            </a:endParaRPr>
          </a:p>
          <a:p>
            <a:pPr marL="914400" lvl="1" indent="-323850" algn="l" rtl="0">
              <a:lnSpc>
                <a:spcPct val="115000"/>
              </a:lnSpc>
              <a:spcBef>
                <a:spcPts val="600"/>
              </a:spcBef>
              <a:spcAft>
                <a:spcPts val="0"/>
              </a:spcAft>
              <a:buClr>
                <a:srgbClr val="999999"/>
              </a:buClr>
              <a:buSzPts val="1500"/>
              <a:buChar char="○"/>
            </a:pPr>
            <a:r>
              <a:rPr lang="es" sz="1500">
                <a:solidFill>
                  <a:srgbClr val="666666"/>
                </a:solidFill>
                <a:highlight>
                  <a:srgbClr val="FFFFFF"/>
                </a:highlight>
              </a:rPr>
              <a:t>Superación de la actividad y tiempo empleado.</a:t>
            </a:r>
            <a:endParaRPr sz="1500">
              <a:solidFill>
                <a:srgbClr val="666666"/>
              </a:solidFill>
              <a:highlight>
                <a:srgbClr val="FFFFFF"/>
              </a:highlight>
            </a:endParaRPr>
          </a:p>
          <a:p>
            <a:pPr marL="914400" lvl="1" indent="-323850" algn="l" rtl="0">
              <a:lnSpc>
                <a:spcPct val="115000"/>
              </a:lnSpc>
              <a:spcBef>
                <a:spcPts val="600"/>
              </a:spcBef>
              <a:spcAft>
                <a:spcPts val="0"/>
              </a:spcAft>
              <a:buClr>
                <a:srgbClr val="999999"/>
              </a:buClr>
              <a:buSzPts val="1500"/>
              <a:buChar char="○"/>
            </a:pPr>
            <a:r>
              <a:rPr lang="es" sz="1500">
                <a:solidFill>
                  <a:srgbClr val="666666"/>
                </a:solidFill>
                <a:highlight>
                  <a:srgbClr val="FFFFFF"/>
                </a:highlight>
              </a:rPr>
              <a:t>Pistas obtenidas.</a:t>
            </a:r>
            <a:endParaRPr sz="1500">
              <a:solidFill>
                <a:srgbClr val="666666"/>
              </a:solidFill>
              <a:highlight>
                <a:srgbClr val="FFFFFF"/>
              </a:highlight>
            </a:endParaRPr>
          </a:p>
          <a:p>
            <a:pPr marL="914400" lvl="1" indent="-323850" algn="l" rtl="0">
              <a:lnSpc>
                <a:spcPct val="115000"/>
              </a:lnSpc>
              <a:spcBef>
                <a:spcPts val="600"/>
              </a:spcBef>
              <a:spcAft>
                <a:spcPts val="0"/>
              </a:spcAft>
              <a:buClr>
                <a:srgbClr val="999999"/>
              </a:buClr>
              <a:buSzPts val="1500"/>
              <a:buChar char="○"/>
            </a:pPr>
            <a:r>
              <a:rPr lang="es" sz="1500">
                <a:solidFill>
                  <a:srgbClr val="666666"/>
                </a:solidFill>
                <a:highlight>
                  <a:srgbClr val="FFFFFF"/>
                </a:highlight>
              </a:rPr>
              <a:t>Trabajo en equipo.</a:t>
            </a:r>
            <a:endParaRPr sz="1500">
              <a:solidFill>
                <a:srgbClr val="666666"/>
              </a:solidFill>
              <a:highlight>
                <a:srgbClr val="FFFFFF"/>
              </a:highlight>
            </a:endParaRPr>
          </a:p>
        </p:txBody>
      </p:sp>
      <p:sp>
        <p:nvSpPr>
          <p:cNvPr id="543" name="Google Shape;543;p45"/>
          <p:cNvSpPr txBox="1"/>
          <p:nvPr/>
        </p:nvSpPr>
        <p:spPr>
          <a:xfrm>
            <a:off x="210400" y="370800"/>
            <a:ext cx="8845800" cy="70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Paso 8: Calificación</a:t>
            </a:r>
            <a:endParaRPr sz="2200" b="1">
              <a:solidFill>
                <a:srgbClr val="434343"/>
              </a:solidFill>
            </a:endParaRPr>
          </a:p>
        </p:txBody>
      </p:sp>
      <p:cxnSp>
        <p:nvCxnSpPr>
          <p:cNvPr id="544" name="Google Shape;544;p45"/>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545" name="Google Shape;545;p45"/>
          <p:cNvGrpSpPr/>
          <p:nvPr/>
        </p:nvGrpSpPr>
        <p:grpSpPr>
          <a:xfrm>
            <a:off x="7551051" y="4537802"/>
            <a:ext cx="1163892" cy="289281"/>
            <a:chOff x="5762724" y="3183751"/>
            <a:chExt cx="1219374" cy="303071"/>
          </a:xfrm>
        </p:grpSpPr>
        <p:sp>
          <p:nvSpPr>
            <p:cNvPr id="546" name="Google Shape;546;p45"/>
            <p:cNvSpPr/>
            <p:nvPr/>
          </p:nvSpPr>
          <p:spPr>
            <a:xfrm>
              <a:off x="6866007" y="3457539"/>
              <a:ext cx="116090" cy="12876"/>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5"/>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5"/>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5"/>
            <p:cNvSpPr/>
            <p:nvPr/>
          </p:nvSpPr>
          <p:spPr>
            <a:xfrm>
              <a:off x="5762724" y="3457549"/>
              <a:ext cx="131573" cy="11961"/>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5"/>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5"/>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5"/>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5"/>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5"/>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85B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5"/>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5"/>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5"/>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5"/>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5"/>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5"/>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5"/>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5"/>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45"/>
          <p:cNvGrpSpPr/>
          <p:nvPr/>
        </p:nvGrpSpPr>
        <p:grpSpPr>
          <a:xfrm>
            <a:off x="6387469" y="4537802"/>
            <a:ext cx="1163578" cy="289281"/>
            <a:chOff x="5778536" y="3183751"/>
            <a:chExt cx="1219044" cy="303071"/>
          </a:xfrm>
        </p:grpSpPr>
        <p:sp>
          <p:nvSpPr>
            <p:cNvPr id="564" name="Google Shape;564;p45"/>
            <p:cNvSpPr/>
            <p:nvPr/>
          </p:nvSpPr>
          <p:spPr>
            <a:xfrm>
              <a:off x="6866007" y="3457539"/>
              <a:ext cx="131573" cy="15299"/>
            </a:xfrm>
            <a:custGeom>
              <a:avLst/>
              <a:gdLst/>
              <a:ahLst/>
              <a:cxnLst/>
              <a:rect l="l" t="t" r="r" b="b"/>
              <a:pathLst>
                <a:path w="1677" h="186" extrusionOk="0">
                  <a:moveTo>
                    <a:pt x="1" y="0"/>
                  </a:moveTo>
                  <a:cubicBezTo>
                    <a:pt x="13" y="25"/>
                    <a:pt x="13" y="62"/>
                    <a:pt x="13" y="87"/>
                  </a:cubicBezTo>
                  <a:cubicBezTo>
                    <a:pt x="13" y="124"/>
                    <a:pt x="13" y="148"/>
                    <a:pt x="1" y="185"/>
                  </a:cubicBezTo>
                  <a:lnTo>
                    <a:pt x="1677" y="185"/>
                  </a:lnTo>
                  <a:lnTo>
                    <a:pt x="1677" y="0"/>
                  </a:ln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5"/>
            <p:cNvSpPr/>
            <p:nvPr/>
          </p:nvSpPr>
          <p:spPr>
            <a:xfrm>
              <a:off x="5943156" y="3457539"/>
              <a:ext cx="263609" cy="11976"/>
            </a:xfrm>
            <a:custGeom>
              <a:avLst/>
              <a:gdLst/>
              <a:ahLst/>
              <a:cxnLst/>
              <a:rect l="l" t="t" r="r" b="b"/>
              <a:pathLst>
                <a:path w="3808" h="173" extrusionOk="0">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5"/>
            <p:cNvSpPr/>
            <p:nvPr/>
          </p:nvSpPr>
          <p:spPr>
            <a:xfrm>
              <a:off x="6558090" y="3457539"/>
              <a:ext cx="261947" cy="11976"/>
            </a:xfrm>
            <a:custGeom>
              <a:avLst/>
              <a:gdLst/>
              <a:ahLst/>
              <a:cxnLst/>
              <a:rect l="l" t="t" r="r" b="b"/>
              <a:pathLst>
                <a:path w="3784" h="173" extrusionOk="0">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5"/>
            <p:cNvSpPr/>
            <p:nvPr/>
          </p:nvSpPr>
          <p:spPr>
            <a:xfrm>
              <a:off x="5778536" y="3457539"/>
              <a:ext cx="119482" cy="11976"/>
            </a:xfrm>
            <a:custGeom>
              <a:avLst/>
              <a:gdLst/>
              <a:ahLst/>
              <a:cxnLst/>
              <a:rect l="l" t="t" r="r" b="b"/>
              <a:pathLst>
                <a:path w="1726" h="173" extrusionOk="0">
                  <a:moveTo>
                    <a:pt x="0" y="0"/>
                  </a:moveTo>
                  <a:lnTo>
                    <a:pt x="0" y="173"/>
                  </a:lnTo>
                  <a:lnTo>
                    <a:pt x="1725" y="173"/>
                  </a:lnTo>
                  <a:cubicBezTo>
                    <a:pt x="1713" y="148"/>
                    <a:pt x="1713" y="111"/>
                    <a:pt x="1713" y="74"/>
                  </a:cubicBezTo>
                  <a:cubicBezTo>
                    <a:pt x="1713" y="50"/>
                    <a:pt x="1713" y="25"/>
                    <a:pt x="1725"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5"/>
            <p:cNvSpPr/>
            <p:nvPr/>
          </p:nvSpPr>
          <p:spPr>
            <a:xfrm>
              <a:off x="6251904" y="3457539"/>
              <a:ext cx="261047" cy="11976"/>
            </a:xfrm>
            <a:custGeom>
              <a:avLst/>
              <a:gdLst/>
              <a:ahLst/>
              <a:cxnLst/>
              <a:rect l="l" t="t" r="r" b="b"/>
              <a:pathLst>
                <a:path w="3771" h="173" extrusionOk="0">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5"/>
            <p:cNvSpPr/>
            <p:nvPr/>
          </p:nvSpPr>
          <p:spPr>
            <a:xfrm>
              <a:off x="5827133" y="3187143"/>
              <a:ext cx="194522" cy="25253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5"/>
            <p:cNvSpPr/>
            <p:nvPr/>
          </p:nvSpPr>
          <p:spPr>
            <a:xfrm>
              <a:off x="6132489" y="3183751"/>
              <a:ext cx="197084" cy="255925"/>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5"/>
            <p:cNvSpPr/>
            <p:nvPr/>
          </p:nvSpPr>
          <p:spPr>
            <a:xfrm>
              <a:off x="6441237" y="3187143"/>
              <a:ext cx="195145" cy="252533"/>
            </a:xfrm>
            <a:custGeom>
              <a:avLst/>
              <a:gdLst/>
              <a:ahLst/>
              <a:cxnLst/>
              <a:rect l="l" t="t" r="r" b="b"/>
              <a:pathLst>
                <a:path w="2819" h="3648" extrusionOk="0">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5"/>
            <p:cNvSpPr/>
            <p:nvPr/>
          </p:nvSpPr>
          <p:spPr>
            <a:xfrm>
              <a:off x="6749154" y="3187143"/>
              <a:ext cx="194591" cy="252533"/>
            </a:xfrm>
            <a:custGeom>
              <a:avLst/>
              <a:gdLst/>
              <a:ahLst/>
              <a:cxnLst/>
              <a:rect l="l" t="t" r="r" b="b"/>
              <a:pathLst>
                <a:path w="2811" h="3648" extrusionOk="0">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5"/>
            <p:cNvSpPr/>
            <p:nvPr/>
          </p:nvSpPr>
          <p:spPr>
            <a:xfrm>
              <a:off x="5904735" y="3450824"/>
              <a:ext cx="27967" cy="23813"/>
            </a:xfrm>
            <a:custGeom>
              <a:avLst/>
              <a:gdLst/>
              <a:ahLst/>
              <a:cxnLst/>
              <a:rect l="l" t="t" r="r" b="b"/>
              <a:pathLst>
                <a:path w="404" h="344" extrusionOk="0">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p:nvPr/>
          </p:nvSpPr>
          <p:spPr>
            <a:xfrm>
              <a:off x="5897051" y="3439610"/>
              <a:ext cx="47834" cy="47211"/>
            </a:xfrm>
            <a:custGeom>
              <a:avLst/>
              <a:gdLst/>
              <a:ahLst/>
              <a:cxnLst/>
              <a:rect l="l" t="t" r="r" b="b"/>
              <a:pathLst>
                <a:path w="691" h="682" extrusionOk="0">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5"/>
            <p:cNvSpPr/>
            <p:nvPr/>
          </p:nvSpPr>
          <p:spPr>
            <a:xfrm>
              <a:off x="6212929" y="3450686"/>
              <a:ext cx="28521" cy="24021"/>
            </a:xfrm>
            <a:custGeom>
              <a:avLst/>
              <a:gdLst/>
              <a:ahLst/>
              <a:cxnLst/>
              <a:rect l="l" t="t" r="r" b="b"/>
              <a:pathLst>
                <a:path w="412" h="347" extrusionOk="0">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p:nvPr/>
          </p:nvSpPr>
          <p:spPr>
            <a:xfrm>
              <a:off x="6204968" y="3439610"/>
              <a:ext cx="47834" cy="47211"/>
            </a:xfrm>
            <a:custGeom>
              <a:avLst/>
              <a:gdLst/>
              <a:ahLst/>
              <a:cxnLst/>
              <a:rect l="l" t="t" r="r" b="b"/>
              <a:pathLst>
                <a:path w="691" h="682" extrusionOk="0">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5"/>
            <p:cNvSpPr/>
            <p:nvPr/>
          </p:nvSpPr>
          <p:spPr>
            <a:xfrm>
              <a:off x="6519739" y="3450824"/>
              <a:ext cx="27967" cy="23813"/>
            </a:xfrm>
            <a:custGeom>
              <a:avLst/>
              <a:gdLst/>
              <a:ahLst/>
              <a:cxnLst/>
              <a:rect l="l" t="t" r="r" b="b"/>
              <a:pathLst>
                <a:path w="404" h="344" extrusionOk="0">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5"/>
            <p:cNvSpPr/>
            <p:nvPr/>
          </p:nvSpPr>
          <p:spPr>
            <a:xfrm>
              <a:off x="6512055" y="3439610"/>
              <a:ext cx="47834" cy="47211"/>
            </a:xfrm>
            <a:custGeom>
              <a:avLst/>
              <a:gdLst/>
              <a:ahLst/>
              <a:cxnLst/>
              <a:rect l="l" t="t" r="r" b="b"/>
              <a:pathLst>
                <a:path w="691" h="682" extrusionOk="0">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6827656" y="3450824"/>
              <a:ext cx="27967" cy="23813"/>
            </a:xfrm>
            <a:custGeom>
              <a:avLst/>
              <a:gdLst/>
              <a:ahLst/>
              <a:cxnLst/>
              <a:rect l="l" t="t" r="r" b="b"/>
              <a:pathLst>
                <a:path w="404" h="344" extrusionOk="0">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p:nvPr/>
          </p:nvSpPr>
          <p:spPr>
            <a:xfrm>
              <a:off x="6819141" y="3439610"/>
              <a:ext cx="47834" cy="47211"/>
            </a:xfrm>
            <a:custGeom>
              <a:avLst/>
              <a:gdLst/>
              <a:ahLst/>
              <a:cxnLst/>
              <a:rect l="l" t="t" r="r" b="b"/>
              <a:pathLst>
                <a:path w="691" h="682" extrusionOk="0">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F4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2D700"/>
        </a:solidFill>
        <a:effectLst/>
      </p:bgPr>
    </p:bg>
    <p:spTree>
      <p:nvGrpSpPr>
        <p:cNvPr id="1" name="Shape 584"/>
        <p:cNvGrpSpPr/>
        <p:nvPr/>
      </p:nvGrpSpPr>
      <p:grpSpPr>
        <a:xfrm>
          <a:off x="0" y="0"/>
          <a:ext cx="0" cy="0"/>
          <a:chOff x="0" y="0"/>
          <a:chExt cx="0" cy="0"/>
        </a:xfrm>
      </p:grpSpPr>
      <p:sp>
        <p:nvSpPr>
          <p:cNvPr id="585" name="Google Shape;585;p46"/>
          <p:cNvSpPr/>
          <p:nvPr/>
        </p:nvSpPr>
        <p:spPr>
          <a:xfrm>
            <a:off x="413402" y="243611"/>
            <a:ext cx="8317200" cy="465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6" name="Google Shape;586;p46"/>
          <p:cNvCxnSpPr/>
          <p:nvPr/>
        </p:nvCxnSpPr>
        <p:spPr>
          <a:xfrm>
            <a:off x="754363" y="3123008"/>
            <a:ext cx="757800" cy="0"/>
          </a:xfrm>
          <a:prstGeom prst="straightConnector1">
            <a:avLst/>
          </a:prstGeom>
          <a:noFill/>
          <a:ln w="76200" cap="flat" cmpd="sng">
            <a:solidFill>
              <a:srgbClr val="93C01F"/>
            </a:solidFill>
            <a:prstDash val="solid"/>
            <a:round/>
            <a:headEnd type="none" w="med" len="med"/>
            <a:tailEnd type="none" w="med" len="med"/>
          </a:ln>
        </p:spPr>
      </p:cxnSp>
      <p:sp>
        <p:nvSpPr>
          <p:cNvPr id="587" name="Google Shape;587;p46"/>
          <p:cNvSpPr/>
          <p:nvPr/>
        </p:nvSpPr>
        <p:spPr>
          <a:xfrm>
            <a:off x="3007228" y="525453"/>
            <a:ext cx="2636100" cy="1992300"/>
          </a:xfrm>
          <a:prstGeom prst="rect">
            <a:avLst/>
          </a:prstGeom>
          <a:noFill/>
          <a:ln w="28575"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5782321" y="525453"/>
            <a:ext cx="2636100" cy="1992300"/>
          </a:xfrm>
          <a:prstGeom prst="rect">
            <a:avLst/>
          </a:prstGeom>
          <a:noFill/>
          <a:ln w="28575"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99999"/>
              </a:solidFill>
            </a:endParaRPr>
          </a:p>
        </p:txBody>
      </p:sp>
      <p:sp>
        <p:nvSpPr>
          <p:cNvPr id="589" name="Google Shape;589;p46"/>
          <p:cNvSpPr/>
          <p:nvPr/>
        </p:nvSpPr>
        <p:spPr>
          <a:xfrm>
            <a:off x="3007228" y="2625583"/>
            <a:ext cx="2636100" cy="1992300"/>
          </a:xfrm>
          <a:prstGeom prst="rect">
            <a:avLst/>
          </a:prstGeom>
          <a:noFill/>
          <a:ln w="28575"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6"/>
          <p:cNvSpPr/>
          <p:nvPr/>
        </p:nvSpPr>
        <p:spPr>
          <a:xfrm>
            <a:off x="5782321" y="2625583"/>
            <a:ext cx="2636100" cy="1992300"/>
          </a:xfrm>
          <a:prstGeom prst="rect">
            <a:avLst/>
          </a:prstGeom>
          <a:noFill/>
          <a:ln w="28575"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6"/>
          <p:cNvSpPr txBox="1"/>
          <p:nvPr/>
        </p:nvSpPr>
        <p:spPr>
          <a:xfrm>
            <a:off x="3123898" y="605625"/>
            <a:ext cx="1741800" cy="12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666666"/>
                </a:solidFill>
                <a:latin typeface="Ubuntu"/>
                <a:ea typeface="Ubuntu"/>
                <a:cs typeface="Ubuntu"/>
                <a:sym typeface="Ubuntu"/>
              </a:rPr>
              <a:t>Breakout</a:t>
            </a:r>
            <a:br>
              <a:rPr lang="es" sz="1600">
                <a:solidFill>
                  <a:srgbClr val="666666"/>
                </a:solidFill>
                <a:latin typeface="Ubuntu"/>
                <a:ea typeface="Ubuntu"/>
                <a:cs typeface="Ubuntu"/>
                <a:sym typeface="Ubuntu"/>
              </a:rPr>
            </a:br>
            <a:r>
              <a:rPr lang="es" sz="1600">
                <a:solidFill>
                  <a:srgbClr val="666666"/>
                </a:solidFill>
                <a:latin typeface="Ubuntu"/>
                <a:ea typeface="Ubuntu"/>
                <a:cs typeface="Ubuntu"/>
                <a:sym typeface="Ubuntu"/>
              </a:rPr>
              <a:t>Edu</a:t>
            </a:r>
            <a:r>
              <a:rPr lang="es">
                <a:solidFill>
                  <a:srgbClr val="999999"/>
                </a:solidFill>
                <a:latin typeface="Ubuntu"/>
                <a:ea typeface="Ubuntu"/>
                <a:cs typeface="Ubuntu"/>
                <a:sym typeface="Ubuntu"/>
              </a:rPr>
              <a:t/>
            </a:r>
            <a:br>
              <a:rPr lang="es">
                <a:solidFill>
                  <a:srgbClr val="999999"/>
                </a:solidFill>
                <a:latin typeface="Ubuntu"/>
                <a:ea typeface="Ubuntu"/>
                <a:cs typeface="Ubuntu"/>
                <a:sym typeface="Ubuntu"/>
              </a:rPr>
            </a:br>
            <a:endParaRPr sz="1200">
              <a:solidFill>
                <a:srgbClr val="999999"/>
              </a:solidFill>
              <a:latin typeface="Ubuntu"/>
              <a:ea typeface="Ubuntu"/>
              <a:cs typeface="Ubuntu"/>
              <a:sym typeface="Ubuntu"/>
            </a:endParaRPr>
          </a:p>
        </p:txBody>
      </p:sp>
      <p:sp>
        <p:nvSpPr>
          <p:cNvPr id="592" name="Google Shape;592;p46"/>
          <p:cNvSpPr txBox="1"/>
          <p:nvPr/>
        </p:nvSpPr>
        <p:spPr>
          <a:xfrm>
            <a:off x="5900750" y="605629"/>
            <a:ext cx="2233200" cy="12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666666"/>
                </a:solidFill>
                <a:latin typeface="Ubuntu"/>
                <a:ea typeface="Ubuntu"/>
                <a:cs typeface="Ubuntu"/>
                <a:sym typeface="Ubuntu"/>
              </a:rPr>
              <a:t>Códigos QR</a:t>
            </a:r>
            <a:r>
              <a:rPr lang="es">
                <a:solidFill>
                  <a:srgbClr val="999999"/>
                </a:solidFill>
                <a:latin typeface="Ubuntu"/>
                <a:ea typeface="Ubuntu"/>
                <a:cs typeface="Ubuntu"/>
                <a:sym typeface="Ubuntu"/>
              </a:rPr>
              <a:t/>
            </a:r>
            <a:br>
              <a:rPr lang="es">
                <a:solidFill>
                  <a:srgbClr val="999999"/>
                </a:solidFill>
                <a:latin typeface="Ubuntu"/>
                <a:ea typeface="Ubuntu"/>
                <a:cs typeface="Ubuntu"/>
                <a:sym typeface="Ubuntu"/>
              </a:rPr>
            </a:br>
            <a:endParaRPr sz="1200">
              <a:solidFill>
                <a:srgbClr val="999999"/>
              </a:solidFill>
              <a:latin typeface="Ubuntu"/>
              <a:ea typeface="Ubuntu"/>
              <a:cs typeface="Ubuntu"/>
              <a:sym typeface="Ubuntu"/>
            </a:endParaRPr>
          </a:p>
        </p:txBody>
      </p:sp>
      <p:sp>
        <p:nvSpPr>
          <p:cNvPr id="593" name="Google Shape;593;p46"/>
          <p:cNvSpPr txBox="1"/>
          <p:nvPr/>
        </p:nvSpPr>
        <p:spPr>
          <a:xfrm>
            <a:off x="3120338" y="2719532"/>
            <a:ext cx="21948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666666"/>
                </a:solidFill>
                <a:latin typeface="Ubuntu"/>
                <a:ea typeface="Ubuntu"/>
                <a:cs typeface="Ubuntu"/>
                <a:sym typeface="Ubuntu"/>
              </a:rPr>
              <a:t>Genially</a:t>
            </a:r>
            <a:r>
              <a:rPr lang="es">
                <a:solidFill>
                  <a:srgbClr val="B7B7B7"/>
                </a:solidFill>
                <a:latin typeface="Ubuntu"/>
                <a:ea typeface="Ubuntu"/>
                <a:cs typeface="Ubuntu"/>
                <a:sym typeface="Ubuntu"/>
              </a:rPr>
              <a:t/>
            </a:r>
            <a:br>
              <a:rPr lang="es">
                <a:solidFill>
                  <a:srgbClr val="B7B7B7"/>
                </a:solidFill>
                <a:latin typeface="Ubuntu"/>
                <a:ea typeface="Ubuntu"/>
                <a:cs typeface="Ubuntu"/>
                <a:sym typeface="Ubuntu"/>
              </a:rPr>
            </a:br>
            <a:endParaRPr sz="1200">
              <a:solidFill>
                <a:srgbClr val="999999"/>
              </a:solidFill>
              <a:latin typeface="Ubuntu"/>
              <a:ea typeface="Ubuntu"/>
              <a:cs typeface="Ubuntu"/>
              <a:sym typeface="Ubuntu"/>
            </a:endParaRPr>
          </a:p>
        </p:txBody>
      </p:sp>
      <p:sp>
        <p:nvSpPr>
          <p:cNvPr id="594" name="Google Shape;594;p46"/>
          <p:cNvSpPr txBox="1"/>
          <p:nvPr/>
        </p:nvSpPr>
        <p:spPr>
          <a:xfrm>
            <a:off x="5900775" y="2719533"/>
            <a:ext cx="2233200" cy="12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666666"/>
                </a:solidFill>
                <a:latin typeface="Ubuntu"/>
                <a:ea typeface="Ubuntu"/>
                <a:cs typeface="Ubuntu"/>
                <a:sym typeface="Ubuntu"/>
              </a:rPr>
              <a:t>Google Forms</a:t>
            </a:r>
            <a:endParaRPr sz="1200">
              <a:solidFill>
                <a:srgbClr val="999999"/>
              </a:solidFill>
              <a:latin typeface="Ubuntu"/>
              <a:ea typeface="Ubuntu"/>
              <a:cs typeface="Ubuntu"/>
              <a:sym typeface="Ubuntu"/>
            </a:endParaRPr>
          </a:p>
        </p:txBody>
      </p:sp>
      <p:sp>
        <p:nvSpPr>
          <p:cNvPr id="595" name="Google Shape;595;p46"/>
          <p:cNvSpPr txBox="1">
            <a:spLocks noGrp="1"/>
          </p:cNvSpPr>
          <p:nvPr>
            <p:ph type="title"/>
          </p:nvPr>
        </p:nvSpPr>
        <p:spPr>
          <a:xfrm>
            <a:off x="609625" y="1130700"/>
            <a:ext cx="2001300" cy="19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2200"/>
              <a:t>Herramientas para crear escape rooms educativas</a:t>
            </a:r>
            <a:endParaRPr sz="1000" b="0">
              <a:solidFill>
                <a:srgbClr val="999999"/>
              </a:solidFill>
              <a:latin typeface="Ubuntu Light"/>
              <a:ea typeface="Ubuntu Light"/>
              <a:cs typeface="Ubuntu Light"/>
              <a:sym typeface="Ubuntu Light"/>
            </a:endParaRPr>
          </a:p>
        </p:txBody>
      </p:sp>
      <p:pic>
        <p:nvPicPr>
          <p:cNvPr id="596" name="Google Shape;596;p46"/>
          <p:cNvPicPr preferRelativeResize="0"/>
          <p:nvPr/>
        </p:nvPicPr>
        <p:blipFill rotWithShape="1">
          <a:blip r:embed="rId3">
            <a:alphaModFix/>
          </a:blip>
          <a:srcRect l="23276" r="27792"/>
          <a:stretch/>
        </p:blipFill>
        <p:spPr>
          <a:xfrm>
            <a:off x="4252725" y="608113"/>
            <a:ext cx="1321251" cy="1826975"/>
          </a:xfrm>
          <a:prstGeom prst="rect">
            <a:avLst/>
          </a:prstGeom>
          <a:noFill/>
          <a:ln>
            <a:noFill/>
          </a:ln>
        </p:spPr>
      </p:pic>
      <p:pic>
        <p:nvPicPr>
          <p:cNvPr id="597" name="Google Shape;597;p46"/>
          <p:cNvPicPr preferRelativeResize="0"/>
          <p:nvPr/>
        </p:nvPicPr>
        <p:blipFill>
          <a:blip r:embed="rId4">
            <a:alphaModFix/>
          </a:blip>
          <a:stretch>
            <a:fillRect/>
          </a:stretch>
        </p:blipFill>
        <p:spPr>
          <a:xfrm>
            <a:off x="7052729" y="1130700"/>
            <a:ext cx="1321247" cy="1311350"/>
          </a:xfrm>
          <a:prstGeom prst="rect">
            <a:avLst/>
          </a:prstGeom>
          <a:noFill/>
          <a:ln>
            <a:noFill/>
          </a:ln>
        </p:spPr>
      </p:pic>
      <p:pic>
        <p:nvPicPr>
          <p:cNvPr id="598" name="Google Shape;598;p46"/>
          <p:cNvPicPr preferRelativeResize="0"/>
          <p:nvPr/>
        </p:nvPicPr>
        <p:blipFill rotWithShape="1">
          <a:blip r:embed="rId5">
            <a:alphaModFix/>
          </a:blip>
          <a:srcRect t="5621" b="3717"/>
          <a:stretch/>
        </p:blipFill>
        <p:spPr>
          <a:xfrm>
            <a:off x="3242242" y="3242900"/>
            <a:ext cx="2166071" cy="1227300"/>
          </a:xfrm>
          <a:prstGeom prst="rect">
            <a:avLst/>
          </a:prstGeom>
          <a:noFill/>
          <a:ln>
            <a:noFill/>
          </a:ln>
        </p:spPr>
      </p:pic>
      <p:pic>
        <p:nvPicPr>
          <p:cNvPr id="599" name="Google Shape;599;p46"/>
          <p:cNvPicPr preferRelativeResize="0"/>
          <p:nvPr/>
        </p:nvPicPr>
        <p:blipFill>
          <a:blip r:embed="rId6">
            <a:alphaModFix/>
          </a:blip>
          <a:stretch>
            <a:fillRect/>
          </a:stretch>
        </p:blipFill>
        <p:spPr>
          <a:xfrm>
            <a:off x="5976970" y="3247194"/>
            <a:ext cx="2233200" cy="1256180"/>
          </a:xfrm>
          <a:prstGeom prst="rect">
            <a:avLst/>
          </a:prstGeom>
          <a:noFill/>
          <a:ln>
            <a:noFill/>
          </a:ln>
        </p:spPr>
      </p:pic>
      <p:sp>
        <p:nvSpPr>
          <p:cNvPr id="600" name="Google Shape;600;p46"/>
          <p:cNvSpPr txBox="1"/>
          <p:nvPr/>
        </p:nvSpPr>
        <p:spPr>
          <a:xfrm>
            <a:off x="795625" y="3429000"/>
            <a:ext cx="20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solidFill>
                  <a:srgbClr val="B7B7B7"/>
                </a:solidFill>
              </a:rPr>
              <a:t>… y muchas más</a:t>
            </a:r>
            <a:endParaRPr>
              <a:solidFill>
                <a:srgbClr val="B7B7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461300" y="32750"/>
            <a:ext cx="4019100" cy="134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600"/>
              <a:t>Sonsoles López Pernas</a:t>
            </a:r>
            <a:endParaRPr sz="2600"/>
          </a:p>
          <a:p>
            <a:pPr marL="0" lvl="0" indent="0" algn="l" rtl="0">
              <a:spcBef>
                <a:spcPts val="0"/>
              </a:spcBef>
              <a:spcAft>
                <a:spcPts val="0"/>
              </a:spcAft>
              <a:buNone/>
            </a:pPr>
            <a:r>
              <a:rPr lang="es" sz="1900" b="0"/>
              <a:t>&lt;sonsoles.lopez.pernas@upm.es&gt;</a:t>
            </a:r>
            <a:endParaRPr sz="1900" b="0"/>
          </a:p>
        </p:txBody>
      </p:sp>
      <p:sp>
        <p:nvSpPr>
          <p:cNvPr id="129" name="Google Shape;129;p29"/>
          <p:cNvSpPr txBox="1">
            <a:spLocks noGrp="1"/>
          </p:cNvSpPr>
          <p:nvPr>
            <p:ph type="subTitle" idx="1"/>
          </p:nvPr>
        </p:nvSpPr>
        <p:spPr>
          <a:xfrm>
            <a:off x="502275" y="1977325"/>
            <a:ext cx="5470800" cy="24657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s" sz="1800"/>
              <a:t>Ingeniera de Telecomunicaciones</a:t>
            </a:r>
            <a:endParaRPr sz="1800"/>
          </a:p>
          <a:p>
            <a:pPr marL="0" lvl="0" indent="0" algn="l" rtl="0">
              <a:spcBef>
                <a:spcPts val="900"/>
              </a:spcBef>
              <a:spcAft>
                <a:spcPts val="0"/>
              </a:spcAft>
              <a:buClr>
                <a:srgbClr val="000000"/>
              </a:buClr>
              <a:buSzPts val="1100"/>
              <a:buFont typeface="Arial"/>
              <a:buNone/>
            </a:pPr>
            <a:r>
              <a:rPr lang="es" sz="1800"/>
              <a:t>Doctora en Ingeniería Telemática </a:t>
            </a:r>
            <a:endParaRPr sz="1800"/>
          </a:p>
          <a:p>
            <a:pPr marL="0" lvl="0" indent="0" algn="l" rtl="0">
              <a:spcBef>
                <a:spcPts val="900"/>
              </a:spcBef>
              <a:spcAft>
                <a:spcPts val="0"/>
              </a:spcAft>
              <a:buClr>
                <a:srgbClr val="000000"/>
              </a:buClr>
              <a:buSzPts val="1100"/>
              <a:buFont typeface="Arial"/>
              <a:buNone/>
            </a:pPr>
            <a:r>
              <a:rPr lang="es" sz="1800"/>
              <a:t>Profesora Ayudante en la ETSI Sistemas Informáticos en la UPM </a:t>
            </a:r>
            <a:endParaRPr sz="1800"/>
          </a:p>
          <a:p>
            <a:pPr marL="0" lvl="0" indent="0" algn="l" rtl="0">
              <a:spcBef>
                <a:spcPts val="900"/>
              </a:spcBef>
              <a:spcAft>
                <a:spcPts val="0"/>
              </a:spcAft>
              <a:buClr>
                <a:srgbClr val="000000"/>
              </a:buClr>
              <a:buSzPts val="1100"/>
              <a:buFont typeface="Arial"/>
              <a:buNone/>
            </a:pPr>
            <a:r>
              <a:rPr lang="es" sz="1800"/>
              <a:t>Líneas de investigación principales: analíticas de aprendizaje, tecnologías educativas y aprendizaje de programación basado en juegos</a:t>
            </a:r>
            <a:endParaRPr sz="1800"/>
          </a:p>
          <a:p>
            <a:pPr marL="0" lvl="0" indent="0" algn="l" rtl="0">
              <a:spcBef>
                <a:spcPts val="900"/>
              </a:spcBef>
              <a:spcAft>
                <a:spcPts val="0"/>
              </a:spcAft>
              <a:buClr>
                <a:srgbClr val="000000"/>
              </a:buClr>
              <a:buSzPts val="1100"/>
              <a:buFont typeface="Arial"/>
              <a:buNone/>
            </a:pPr>
            <a:endParaRPr sz="1800"/>
          </a:p>
          <a:p>
            <a:pPr marL="0" lvl="0" indent="0" algn="l" rtl="0">
              <a:spcBef>
                <a:spcPts val="900"/>
              </a:spcBef>
              <a:spcAft>
                <a:spcPts val="900"/>
              </a:spcAft>
              <a:buClr>
                <a:srgbClr val="000000"/>
              </a:buClr>
              <a:buSzPts val="1100"/>
              <a:buFont typeface="Arial"/>
              <a:buNone/>
            </a:pPr>
            <a:endParaRPr sz="1800"/>
          </a:p>
        </p:txBody>
      </p:sp>
      <p:cxnSp>
        <p:nvCxnSpPr>
          <p:cNvPr id="130" name="Google Shape;130;p29"/>
          <p:cNvCxnSpPr/>
          <p:nvPr/>
        </p:nvCxnSpPr>
        <p:spPr>
          <a:xfrm>
            <a:off x="555641" y="1373749"/>
            <a:ext cx="816300" cy="0"/>
          </a:xfrm>
          <a:prstGeom prst="straightConnector1">
            <a:avLst/>
          </a:prstGeom>
          <a:noFill/>
          <a:ln w="76200" cap="flat" cmpd="sng">
            <a:solidFill>
              <a:srgbClr val="D2D700"/>
            </a:solidFill>
            <a:prstDash val="solid"/>
            <a:round/>
            <a:headEnd type="none" w="med" len="med"/>
            <a:tailEnd type="none" w="med" len="med"/>
          </a:ln>
        </p:spPr>
      </p:cxnSp>
      <p:pic>
        <p:nvPicPr>
          <p:cNvPr id="131" name="Google Shape;131;p29"/>
          <p:cNvPicPr preferRelativeResize="0"/>
          <p:nvPr/>
        </p:nvPicPr>
        <p:blipFill>
          <a:blip r:embed="rId3">
            <a:alphaModFix/>
          </a:blip>
          <a:stretch>
            <a:fillRect/>
          </a:stretch>
        </p:blipFill>
        <p:spPr>
          <a:xfrm>
            <a:off x="6348300" y="300625"/>
            <a:ext cx="2525300" cy="2525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2D700"/>
        </a:solidFill>
        <a:effectLst/>
      </p:bgPr>
    </p:bg>
    <p:spTree>
      <p:nvGrpSpPr>
        <p:cNvPr id="1" name="Shape 604"/>
        <p:cNvGrpSpPr/>
        <p:nvPr/>
      </p:nvGrpSpPr>
      <p:grpSpPr>
        <a:xfrm>
          <a:off x="0" y="0"/>
          <a:ext cx="0" cy="0"/>
          <a:chOff x="0" y="0"/>
          <a:chExt cx="0" cy="0"/>
        </a:xfrm>
      </p:grpSpPr>
      <p:sp>
        <p:nvSpPr>
          <p:cNvPr id="605" name="Google Shape;605;p47"/>
          <p:cNvSpPr txBox="1">
            <a:spLocks noGrp="1"/>
          </p:cNvSpPr>
          <p:nvPr>
            <p:ph type="title"/>
          </p:nvPr>
        </p:nvSpPr>
        <p:spPr>
          <a:xfrm>
            <a:off x="0" y="1602451"/>
            <a:ext cx="9144000" cy="890400"/>
          </a:xfrm>
          <a:prstGeom prst="rect">
            <a:avLst/>
          </a:prstGeom>
        </p:spPr>
        <p:txBody>
          <a:bodyPr spcFirstLastPara="1" wrap="square" lIns="91425" tIns="91425" rIns="91425" bIns="91425" anchor="b" anchorCtr="0">
            <a:noAutofit/>
          </a:bodyPr>
          <a:lstStyle/>
          <a:p>
            <a:pPr marL="457200" lvl="0" indent="-730250" algn="ctr" rtl="0">
              <a:spcBef>
                <a:spcPts val="0"/>
              </a:spcBef>
              <a:spcAft>
                <a:spcPts val="0"/>
              </a:spcAft>
              <a:buSzPts val="7900"/>
              <a:buChar char="+"/>
            </a:pPr>
            <a:r>
              <a:rPr lang="es" sz="7900"/>
              <a:t>material</a:t>
            </a:r>
            <a:endParaRPr sz="7900"/>
          </a:p>
        </p:txBody>
      </p:sp>
      <p:sp>
        <p:nvSpPr>
          <p:cNvPr id="606" name="Google Shape;606;p47"/>
          <p:cNvSpPr txBox="1">
            <a:spLocks noGrp="1"/>
          </p:cNvSpPr>
          <p:nvPr>
            <p:ph type="subTitle" idx="1"/>
          </p:nvPr>
        </p:nvSpPr>
        <p:spPr>
          <a:xfrm>
            <a:off x="0" y="2781793"/>
            <a:ext cx="9144000" cy="119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4100">
                <a:solidFill>
                  <a:schemeClr val="lt1"/>
                </a:solidFill>
              </a:rPr>
              <a:t>https://vishub.org/workshops/187</a:t>
            </a:r>
            <a:endParaRPr sz="4100">
              <a:solidFill>
                <a:schemeClr val="lt1"/>
              </a:solidFill>
            </a:endParaRPr>
          </a:p>
          <a:p>
            <a:pPr marL="0" lvl="0" indent="0" algn="ctr" rtl="0">
              <a:spcBef>
                <a:spcPts val="0"/>
              </a:spcBef>
              <a:spcAft>
                <a:spcPts val="0"/>
              </a:spcAft>
              <a:buClr>
                <a:schemeClr val="dk1"/>
              </a:buClr>
              <a:buSzPts val="1100"/>
              <a:buFont typeface="Arial"/>
              <a:buNone/>
            </a:pPr>
            <a:endParaRPr sz="4100">
              <a:solidFill>
                <a:schemeClr val="lt1"/>
              </a:solidFill>
            </a:endParaRPr>
          </a:p>
          <a:p>
            <a:pPr marL="0" lvl="0" indent="0" algn="ctr" rtl="0">
              <a:spcBef>
                <a:spcPts val="0"/>
              </a:spcBef>
              <a:spcAft>
                <a:spcPts val="0"/>
              </a:spcAft>
              <a:buNone/>
            </a:pPr>
            <a:endParaRPr sz="41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0"/>
        <p:cNvGrpSpPr/>
        <p:nvPr/>
      </p:nvGrpSpPr>
      <p:grpSpPr>
        <a:xfrm>
          <a:off x="0" y="0"/>
          <a:ext cx="0" cy="0"/>
          <a:chOff x="0" y="0"/>
          <a:chExt cx="0" cy="0"/>
        </a:xfrm>
      </p:grpSpPr>
      <p:sp>
        <p:nvSpPr>
          <p:cNvPr id="611" name="Google Shape;611;p48"/>
          <p:cNvSpPr/>
          <p:nvPr/>
        </p:nvSpPr>
        <p:spPr>
          <a:xfrm>
            <a:off x="212900" y="249425"/>
            <a:ext cx="8751900" cy="4665900"/>
          </a:xfrm>
          <a:prstGeom prst="rect">
            <a:avLst/>
          </a:prstGeom>
          <a:noFill/>
          <a:ln w="38100" cap="flat" cmpd="sng">
            <a:solidFill>
              <a:srgbClr val="D2D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8"/>
          <p:cNvSpPr txBox="1">
            <a:spLocks noGrp="1"/>
          </p:cNvSpPr>
          <p:nvPr>
            <p:ph type="subTitle" idx="6"/>
          </p:nvPr>
        </p:nvSpPr>
        <p:spPr>
          <a:xfrm>
            <a:off x="6230875" y="1723925"/>
            <a:ext cx="2584200" cy="1716900"/>
          </a:xfrm>
          <a:prstGeom prst="rect">
            <a:avLst/>
          </a:prstGeom>
        </p:spPr>
        <p:txBody>
          <a:bodyPr spcFirstLastPara="1" wrap="square" lIns="91425" tIns="91425" rIns="91425" bIns="91425" anchor="t" anchorCtr="0">
            <a:noAutofit/>
          </a:bodyPr>
          <a:lstStyle/>
          <a:p>
            <a:pPr marL="89999" marR="0" lvl="0" indent="-153499" algn="l" rtl="0">
              <a:lnSpc>
                <a:spcPct val="100000"/>
              </a:lnSpc>
              <a:spcBef>
                <a:spcPts val="0"/>
              </a:spcBef>
              <a:spcAft>
                <a:spcPts val="0"/>
              </a:spcAft>
              <a:buClr>
                <a:srgbClr val="F6FF87"/>
              </a:buClr>
              <a:buSzPts val="1000"/>
              <a:buChar char="●"/>
            </a:pPr>
            <a:r>
              <a:rPr lang="es" sz="1000"/>
              <a:t>Gestión del contenido según el progreso en la escape room.</a:t>
            </a:r>
            <a:endParaRPr sz="1000"/>
          </a:p>
          <a:p>
            <a:pPr marL="89999" marR="0" lvl="0" indent="-153499" algn="l" rtl="0">
              <a:lnSpc>
                <a:spcPct val="100000"/>
              </a:lnSpc>
              <a:spcBef>
                <a:spcPts val="1000"/>
              </a:spcBef>
              <a:spcAft>
                <a:spcPts val="0"/>
              </a:spcAft>
              <a:buClr>
                <a:srgbClr val="F6FF87"/>
              </a:buClr>
              <a:buSzPts val="1000"/>
              <a:buChar char="●"/>
            </a:pPr>
            <a:r>
              <a:rPr lang="es" sz="1000"/>
              <a:t>Comprobación automática de las soluciones de los retos.</a:t>
            </a:r>
            <a:endParaRPr sz="1000"/>
          </a:p>
          <a:p>
            <a:pPr marL="89999" marR="0" lvl="0" indent="-153499" algn="l" rtl="0">
              <a:lnSpc>
                <a:spcPct val="100000"/>
              </a:lnSpc>
              <a:spcBef>
                <a:spcPts val="1000"/>
              </a:spcBef>
              <a:spcAft>
                <a:spcPts val="0"/>
              </a:spcAft>
              <a:buClr>
                <a:srgbClr val="F6FF87"/>
              </a:buClr>
              <a:buSzPts val="1000"/>
              <a:buChar char="●"/>
            </a:pPr>
            <a:r>
              <a:rPr lang="es" sz="1000"/>
              <a:t>Sincronización del progreso entre los miembros de cada equipo en tiempo real</a:t>
            </a:r>
            <a:endParaRPr sz="1000"/>
          </a:p>
          <a:p>
            <a:pPr marL="89999" marR="0" lvl="0" indent="-153499" algn="l" rtl="0">
              <a:lnSpc>
                <a:spcPct val="100000"/>
              </a:lnSpc>
              <a:spcBef>
                <a:spcPts val="1000"/>
              </a:spcBef>
              <a:spcAft>
                <a:spcPts val="0"/>
              </a:spcAft>
              <a:buClr>
                <a:srgbClr val="F6FF87"/>
              </a:buClr>
              <a:buSzPts val="1000"/>
              <a:buChar char="●"/>
            </a:pPr>
            <a:r>
              <a:rPr lang="es" sz="1000"/>
              <a:t>Automatización de pistas.</a:t>
            </a:r>
            <a:endParaRPr sz="1000"/>
          </a:p>
          <a:p>
            <a:pPr marL="89999" marR="0" lvl="0" indent="-153499" algn="l" rtl="0">
              <a:lnSpc>
                <a:spcPct val="100000"/>
              </a:lnSpc>
              <a:spcBef>
                <a:spcPts val="1000"/>
              </a:spcBef>
              <a:spcAft>
                <a:spcPts val="0"/>
              </a:spcAft>
              <a:buClr>
                <a:srgbClr val="F6FF87"/>
              </a:buClr>
              <a:buSzPts val="1000"/>
              <a:buChar char="●"/>
            </a:pPr>
            <a:r>
              <a:rPr lang="es" sz="1000"/>
              <a:t>Control de asistencia.</a:t>
            </a:r>
            <a:endParaRPr sz="1000"/>
          </a:p>
          <a:p>
            <a:pPr marL="89999" marR="0" lvl="0" indent="-153499" algn="l" rtl="0">
              <a:lnSpc>
                <a:spcPct val="100000"/>
              </a:lnSpc>
              <a:spcBef>
                <a:spcPts val="1000"/>
              </a:spcBef>
              <a:spcAft>
                <a:spcPts val="0"/>
              </a:spcAft>
              <a:buClr>
                <a:srgbClr val="F6FF87"/>
              </a:buClr>
              <a:buSzPts val="1000"/>
              <a:buChar char="●"/>
            </a:pPr>
            <a:r>
              <a:rPr lang="es" sz="1000"/>
              <a:t>Monitorización del progreso de los participantes mediante un panel de analíticas de aprendizaje.</a:t>
            </a:r>
            <a:endParaRPr sz="1000"/>
          </a:p>
          <a:p>
            <a:pPr marL="89999" marR="0" lvl="0" indent="-153499" algn="l" rtl="0">
              <a:lnSpc>
                <a:spcPct val="100000"/>
              </a:lnSpc>
              <a:spcBef>
                <a:spcPts val="1000"/>
              </a:spcBef>
              <a:spcAft>
                <a:spcPts val="0"/>
              </a:spcAft>
              <a:buClr>
                <a:srgbClr val="F6FF87"/>
              </a:buClr>
              <a:buSzPts val="1000"/>
              <a:buChar char="●"/>
            </a:pPr>
            <a:r>
              <a:rPr lang="es" sz="1000"/>
              <a:t>Envío de mensajes a los participantes mientras juegan.</a:t>
            </a:r>
            <a:endParaRPr sz="1000"/>
          </a:p>
          <a:p>
            <a:pPr marL="457200" marR="0" lvl="0" indent="0" algn="l" rtl="0">
              <a:lnSpc>
                <a:spcPct val="100000"/>
              </a:lnSpc>
              <a:spcBef>
                <a:spcPts val="1000"/>
              </a:spcBef>
              <a:spcAft>
                <a:spcPts val="0"/>
              </a:spcAft>
              <a:buNone/>
            </a:pPr>
            <a:endParaRPr sz="1000"/>
          </a:p>
          <a:p>
            <a:pPr marL="0" marR="0" lvl="0" indent="0" algn="l" rtl="0">
              <a:lnSpc>
                <a:spcPct val="100000"/>
              </a:lnSpc>
              <a:spcBef>
                <a:spcPts val="1000"/>
              </a:spcBef>
              <a:spcAft>
                <a:spcPts val="1000"/>
              </a:spcAft>
              <a:buNone/>
            </a:pPr>
            <a:endParaRPr sz="1000"/>
          </a:p>
        </p:txBody>
      </p:sp>
      <p:sp>
        <p:nvSpPr>
          <p:cNvPr id="613" name="Google Shape;613;p48"/>
          <p:cNvSpPr txBox="1">
            <a:spLocks noGrp="1"/>
          </p:cNvSpPr>
          <p:nvPr>
            <p:ph type="title"/>
          </p:nvPr>
        </p:nvSpPr>
        <p:spPr>
          <a:xfrm>
            <a:off x="375462" y="593886"/>
            <a:ext cx="8407800" cy="5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a:t>La plataforma Escapp</a:t>
            </a:r>
            <a:endParaRPr sz="2400">
              <a:solidFill>
                <a:srgbClr val="434343"/>
              </a:solidFill>
            </a:endParaRPr>
          </a:p>
        </p:txBody>
      </p:sp>
      <p:sp>
        <p:nvSpPr>
          <p:cNvPr id="614" name="Google Shape;614;p48"/>
          <p:cNvSpPr txBox="1">
            <a:spLocks noGrp="1"/>
          </p:cNvSpPr>
          <p:nvPr>
            <p:ph type="ctrTitle" idx="2"/>
          </p:nvPr>
        </p:nvSpPr>
        <p:spPr>
          <a:xfrm>
            <a:off x="479221" y="1164091"/>
            <a:ext cx="2389800" cy="7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sz="1300"/>
              <a:t>1) Fase de creación</a:t>
            </a:r>
            <a:endParaRPr sz="1300"/>
          </a:p>
          <a:p>
            <a:pPr marL="0" lvl="0" indent="0" algn="l" rtl="0">
              <a:spcBef>
                <a:spcPts val="0"/>
              </a:spcBef>
              <a:spcAft>
                <a:spcPts val="0"/>
              </a:spcAft>
              <a:buNone/>
            </a:pPr>
            <a:endParaRPr sz="1300"/>
          </a:p>
        </p:txBody>
      </p:sp>
      <p:sp>
        <p:nvSpPr>
          <p:cNvPr id="615" name="Google Shape;615;p48"/>
          <p:cNvSpPr txBox="1">
            <a:spLocks noGrp="1"/>
          </p:cNvSpPr>
          <p:nvPr>
            <p:ph type="subTitle" idx="1"/>
          </p:nvPr>
        </p:nvSpPr>
        <p:spPr>
          <a:xfrm>
            <a:off x="323825" y="1723925"/>
            <a:ext cx="2700600" cy="1716900"/>
          </a:xfrm>
          <a:prstGeom prst="rect">
            <a:avLst/>
          </a:prstGeom>
        </p:spPr>
        <p:txBody>
          <a:bodyPr spcFirstLastPara="1" wrap="square" lIns="91425" tIns="91425" rIns="91425" bIns="91425" anchor="t" anchorCtr="0">
            <a:noAutofit/>
          </a:bodyPr>
          <a:lstStyle/>
          <a:p>
            <a:pPr marL="89999" lvl="0" indent="-153499" algn="l" rtl="0">
              <a:spcBef>
                <a:spcPts val="0"/>
              </a:spcBef>
              <a:spcAft>
                <a:spcPts val="0"/>
              </a:spcAft>
              <a:buClr>
                <a:srgbClr val="F6FF87"/>
              </a:buClr>
              <a:buSzPts val="1000"/>
              <a:buChar char="●"/>
            </a:pPr>
            <a:r>
              <a:rPr lang="es" sz="1000"/>
              <a:t>Creación del contenido de la escape room.</a:t>
            </a:r>
            <a:endParaRPr sz="1000"/>
          </a:p>
          <a:p>
            <a:pPr marL="89999" lvl="0" indent="-153499" algn="l" rtl="0">
              <a:spcBef>
                <a:spcPts val="1000"/>
              </a:spcBef>
              <a:spcAft>
                <a:spcPts val="0"/>
              </a:spcAft>
              <a:buClr>
                <a:srgbClr val="F6FF87"/>
              </a:buClr>
              <a:buSzPts val="1000"/>
              <a:buChar char="●"/>
            </a:pPr>
            <a:r>
              <a:rPr lang="es" sz="1000"/>
              <a:t>Creación de pistas para cada reto: generales o categorizadas.</a:t>
            </a:r>
            <a:endParaRPr sz="1000"/>
          </a:p>
          <a:p>
            <a:pPr marL="89999" lvl="0" indent="-153499" algn="l" rtl="0">
              <a:spcBef>
                <a:spcPts val="1000"/>
              </a:spcBef>
              <a:spcAft>
                <a:spcPts val="0"/>
              </a:spcAft>
              <a:buClr>
                <a:srgbClr val="F6FF87"/>
              </a:buClr>
              <a:buSzPts val="1000"/>
              <a:buChar char="●"/>
            </a:pPr>
            <a:r>
              <a:rPr lang="es" sz="1000"/>
              <a:t>Soporte de distintas estrategias para gestionar las pistas.</a:t>
            </a:r>
            <a:endParaRPr sz="1000"/>
          </a:p>
          <a:p>
            <a:pPr marL="89999" lvl="0" indent="-153499" algn="l" rtl="0">
              <a:spcBef>
                <a:spcPts val="1000"/>
              </a:spcBef>
              <a:spcAft>
                <a:spcPts val="0"/>
              </a:spcAft>
              <a:buClr>
                <a:srgbClr val="F6FF87"/>
              </a:buClr>
              <a:buSzPts val="1000"/>
              <a:buChar char="●"/>
            </a:pPr>
            <a:r>
              <a:rPr lang="es" sz="1000"/>
              <a:t>Confección de las normas de la actividad.</a:t>
            </a:r>
            <a:endParaRPr sz="1000"/>
          </a:p>
          <a:p>
            <a:pPr marL="89999" lvl="0" indent="-153499" algn="l" rtl="0">
              <a:spcBef>
                <a:spcPts val="1000"/>
              </a:spcBef>
              <a:spcAft>
                <a:spcPts val="0"/>
              </a:spcAft>
              <a:buClr>
                <a:srgbClr val="F6FF87"/>
              </a:buClr>
              <a:buSzPts val="1000"/>
              <a:buChar char="●"/>
            </a:pPr>
            <a:r>
              <a:rPr lang="es" sz="1000"/>
              <a:t>Inclusión de elementos de gamificación (ranking, progreso, cuenta atrás…).</a:t>
            </a:r>
            <a:endParaRPr sz="1000"/>
          </a:p>
          <a:p>
            <a:pPr marL="89999" lvl="0" indent="-89999" algn="l" rtl="0">
              <a:spcBef>
                <a:spcPts val="1000"/>
              </a:spcBef>
              <a:spcAft>
                <a:spcPts val="0"/>
              </a:spcAft>
              <a:buNone/>
            </a:pPr>
            <a:endParaRPr sz="1000"/>
          </a:p>
          <a:p>
            <a:pPr marL="89999" lvl="0" indent="-89999" algn="l" rtl="0">
              <a:spcBef>
                <a:spcPts val="1000"/>
              </a:spcBef>
              <a:spcAft>
                <a:spcPts val="1000"/>
              </a:spcAft>
              <a:buNone/>
            </a:pPr>
            <a:endParaRPr sz="1000"/>
          </a:p>
        </p:txBody>
      </p:sp>
      <p:sp>
        <p:nvSpPr>
          <p:cNvPr id="616" name="Google Shape;616;p48"/>
          <p:cNvSpPr txBox="1">
            <a:spLocks noGrp="1"/>
          </p:cNvSpPr>
          <p:nvPr>
            <p:ph type="ctrTitle" idx="3"/>
          </p:nvPr>
        </p:nvSpPr>
        <p:spPr>
          <a:xfrm>
            <a:off x="3266763" y="1127575"/>
            <a:ext cx="2700600" cy="713100"/>
          </a:xfrm>
          <a:prstGeom prst="rect">
            <a:avLst/>
          </a:prstGeom>
        </p:spPr>
        <p:txBody>
          <a:bodyPr spcFirstLastPara="1" wrap="square" lIns="0" tIns="91425" rIns="0" bIns="91425" anchor="b" anchorCtr="0">
            <a:noAutofit/>
          </a:bodyPr>
          <a:lstStyle/>
          <a:p>
            <a:pPr marL="0" lvl="0" indent="0" algn="ctr" rtl="0">
              <a:spcBef>
                <a:spcPts val="0"/>
              </a:spcBef>
              <a:spcAft>
                <a:spcPts val="0"/>
              </a:spcAft>
              <a:buNone/>
            </a:pPr>
            <a:r>
              <a:rPr lang="es" sz="1300"/>
              <a:t>2) Fase de gestión pre-ejecución</a:t>
            </a:r>
            <a:endParaRPr sz="1300"/>
          </a:p>
          <a:p>
            <a:pPr marL="0" lvl="0" indent="0" algn="ctr" rtl="0">
              <a:spcBef>
                <a:spcPts val="0"/>
              </a:spcBef>
              <a:spcAft>
                <a:spcPts val="0"/>
              </a:spcAft>
              <a:buNone/>
            </a:pPr>
            <a:endParaRPr sz="1300"/>
          </a:p>
        </p:txBody>
      </p:sp>
      <p:sp>
        <p:nvSpPr>
          <p:cNvPr id="617" name="Google Shape;617;p48"/>
          <p:cNvSpPr txBox="1">
            <a:spLocks noGrp="1"/>
          </p:cNvSpPr>
          <p:nvPr>
            <p:ph type="subTitle" idx="4"/>
          </p:nvPr>
        </p:nvSpPr>
        <p:spPr>
          <a:xfrm>
            <a:off x="3324962" y="1713300"/>
            <a:ext cx="2584200" cy="1716900"/>
          </a:xfrm>
          <a:prstGeom prst="rect">
            <a:avLst/>
          </a:prstGeom>
        </p:spPr>
        <p:txBody>
          <a:bodyPr spcFirstLastPara="1" wrap="square" lIns="91425" tIns="91425" rIns="91425" bIns="91425" anchor="t" anchorCtr="0">
            <a:noAutofit/>
          </a:bodyPr>
          <a:lstStyle/>
          <a:p>
            <a:pPr marL="89999" marR="0" lvl="0" indent="-153499" algn="l" rtl="0">
              <a:lnSpc>
                <a:spcPct val="100000"/>
              </a:lnSpc>
              <a:spcBef>
                <a:spcPts val="0"/>
              </a:spcBef>
              <a:spcAft>
                <a:spcPts val="0"/>
              </a:spcAft>
              <a:buClr>
                <a:srgbClr val="F6FF87"/>
              </a:buClr>
              <a:buSzPts val="1000"/>
              <a:buChar char="●"/>
            </a:pPr>
            <a:r>
              <a:rPr lang="es" sz="1000"/>
              <a:t>Configuración de turnos (programados o autónomos), aforo y tamaño de los equipos.</a:t>
            </a:r>
            <a:endParaRPr sz="1000"/>
          </a:p>
          <a:p>
            <a:pPr marL="89999" marR="0" lvl="0" indent="-153499" algn="l" rtl="0">
              <a:lnSpc>
                <a:spcPct val="100000"/>
              </a:lnSpc>
              <a:spcBef>
                <a:spcPts val="1000"/>
              </a:spcBef>
              <a:spcAft>
                <a:spcPts val="0"/>
              </a:spcAft>
              <a:buClr>
                <a:srgbClr val="F6FF87"/>
              </a:buClr>
              <a:buSzPts val="1000"/>
              <a:buChar char="●"/>
            </a:pPr>
            <a:r>
              <a:rPr lang="es" sz="1000"/>
              <a:t>Invitación por enlace/QR.</a:t>
            </a:r>
            <a:endParaRPr sz="1000"/>
          </a:p>
          <a:p>
            <a:pPr marL="89999" marR="0" lvl="0" indent="-153499" algn="l" rtl="0">
              <a:lnSpc>
                <a:spcPct val="100000"/>
              </a:lnSpc>
              <a:spcBef>
                <a:spcPts val="1000"/>
              </a:spcBef>
              <a:spcAft>
                <a:spcPts val="0"/>
              </a:spcAft>
              <a:buClr>
                <a:srgbClr val="F6FF87"/>
              </a:buClr>
              <a:buSzPts val="1000"/>
              <a:buChar char="●"/>
            </a:pPr>
            <a:r>
              <a:rPr lang="es" sz="1000"/>
              <a:t>Registro e inscripción de los participantes.</a:t>
            </a:r>
            <a:endParaRPr sz="1000"/>
          </a:p>
          <a:p>
            <a:pPr marL="89999" marR="0" lvl="0" indent="-153499" algn="l" rtl="0">
              <a:lnSpc>
                <a:spcPct val="100000"/>
              </a:lnSpc>
              <a:spcBef>
                <a:spcPts val="1000"/>
              </a:spcBef>
              <a:spcAft>
                <a:spcPts val="0"/>
              </a:spcAft>
              <a:buClr>
                <a:srgbClr val="F6FF87"/>
              </a:buClr>
              <a:buSzPts val="1000"/>
              <a:buChar char="●"/>
            </a:pPr>
            <a:r>
              <a:rPr lang="es" sz="1000"/>
              <a:t>Posibilidad de restringir la inscripción por contraseña a nivel general o de turno.</a:t>
            </a:r>
            <a:endParaRPr sz="1000"/>
          </a:p>
          <a:p>
            <a:pPr marL="89999" marR="0" lvl="0" indent="-153499" algn="l" rtl="0">
              <a:lnSpc>
                <a:spcPct val="100000"/>
              </a:lnSpc>
              <a:spcBef>
                <a:spcPts val="1000"/>
              </a:spcBef>
              <a:spcAft>
                <a:spcPts val="0"/>
              </a:spcAft>
              <a:buClr>
                <a:srgbClr val="F6FF87"/>
              </a:buClr>
              <a:buSzPts val="1000"/>
              <a:buChar char="●"/>
            </a:pPr>
            <a:r>
              <a:rPr lang="es" sz="1000"/>
              <a:t>Formación de equipos.</a:t>
            </a:r>
            <a:endParaRPr sz="1000"/>
          </a:p>
          <a:p>
            <a:pPr marL="457200" marR="0" lvl="0" indent="0" algn="l" rtl="0">
              <a:lnSpc>
                <a:spcPct val="100000"/>
              </a:lnSpc>
              <a:spcBef>
                <a:spcPts val="1000"/>
              </a:spcBef>
              <a:spcAft>
                <a:spcPts val="1000"/>
              </a:spcAft>
              <a:buNone/>
            </a:pPr>
            <a:endParaRPr sz="1000"/>
          </a:p>
        </p:txBody>
      </p:sp>
      <p:sp>
        <p:nvSpPr>
          <p:cNvPr id="618" name="Google Shape;618;p48"/>
          <p:cNvSpPr txBox="1">
            <a:spLocks noGrp="1"/>
          </p:cNvSpPr>
          <p:nvPr>
            <p:ph type="ctrTitle" idx="5"/>
          </p:nvPr>
        </p:nvSpPr>
        <p:spPr>
          <a:xfrm>
            <a:off x="6297111" y="1127566"/>
            <a:ext cx="2389800" cy="7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300"/>
              <a:t>3) Fase de ejecución</a:t>
            </a:r>
            <a:endParaRPr sz="1300"/>
          </a:p>
          <a:p>
            <a:pPr marL="0" lvl="0" indent="0" algn="ctr" rtl="0">
              <a:spcBef>
                <a:spcPts val="0"/>
              </a:spcBef>
              <a:spcAft>
                <a:spcPts val="0"/>
              </a:spcAft>
              <a:buNone/>
            </a:pPr>
            <a:endParaRPr sz="1300"/>
          </a:p>
        </p:txBody>
      </p:sp>
      <p:cxnSp>
        <p:nvCxnSpPr>
          <p:cNvPr id="619" name="Google Shape;619;p48"/>
          <p:cNvCxnSpPr/>
          <p:nvPr/>
        </p:nvCxnSpPr>
        <p:spPr>
          <a:xfrm>
            <a:off x="3135000" y="1395053"/>
            <a:ext cx="0" cy="2148000"/>
          </a:xfrm>
          <a:prstGeom prst="straightConnector1">
            <a:avLst/>
          </a:prstGeom>
          <a:noFill/>
          <a:ln w="38100" cap="flat" cmpd="sng">
            <a:solidFill>
              <a:srgbClr val="93C01F"/>
            </a:solidFill>
            <a:prstDash val="solid"/>
            <a:round/>
            <a:headEnd type="none" w="med" len="med"/>
            <a:tailEnd type="none" w="med" len="med"/>
          </a:ln>
        </p:spPr>
      </p:cxnSp>
      <p:cxnSp>
        <p:nvCxnSpPr>
          <p:cNvPr id="620" name="Google Shape;620;p48"/>
          <p:cNvCxnSpPr/>
          <p:nvPr/>
        </p:nvCxnSpPr>
        <p:spPr>
          <a:xfrm>
            <a:off x="6099125" y="1395053"/>
            <a:ext cx="0" cy="2148000"/>
          </a:xfrm>
          <a:prstGeom prst="straightConnector1">
            <a:avLst/>
          </a:prstGeom>
          <a:noFill/>
          <a:ln w="38100" cap="flat" cmpd="sng">
            <a:solidFill>
              <a:srgbClr val="93C01F"/>
            </a:solidFill>
            <a:prstDash val="solid"/>
            <a:round/>
            <a:headEnd type="none" w="med" len="med"/>
            <a:tailEnd type="none" w="med" len="med"/>
          </a:ln>
        </p:spPr>
      </p:cxnSp>
      <p:sp>
        <p:nvSpPr>
          <p:cNvPr id="621" name="Google Shape;621;p48"/>
          <p:cNvSpPr txBox="1"/>
          <p:nvPr/>
        </p:nvSpPr>
        <p:spPr>
          <a:xfrm>
            <a:off x="543600" y="3886525"/>
            <a:ext cx="8130900" cy="911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300" b="1">
                <a:solidFill>
                  <a:srgbClr val="666666"/>
                </a:solidFill>
              </a:rPr>
              <a:t>4) Fase de calificación</a:t>
            </a:r>
            <a:endParaRPr sz="1000">
              <a:solidFill>
                <a:srgbClr val="999999"/>
              </a:solidFill>
            </a:endParaRPr>
          </a:p>
          <a:p>
            <a:pPr marL="89999" marR="0" lvl="0" indent="-153499" algn="l" rtl="0">
              <a:lnSpc>
                <a:spcPct val="100000"/>
              </a:lnSpc>
              <a:spcBef>
                <a:spcPts val="1000"/>
              </a:spcBef>
              <a:spcAft>
                <a:spcPts val="0"/>
              </a:spcAft>
              <a:buClr>
                <a:srgbClr val="F6FF87"/>
              </a:buClr>
              <a:buSzPts val="1000"/>
              <a:buChar char="●"/>
            </a:pPr>
            <a:r>
              <a:rPr lang="es" sz="1000">
                <a:solidFill>
                  <a:srgbClr val="999999"/>
                </a:solidFill>
              </a:rPr>
              <a:t>Análisis del desempeño mediante la interfaz de analíticas de aprendizaje </a:t>
            </a:r>
            <a:endParaRPr sz="1000">
              <a:solidFill>
                <a:srgbClr val="999999"/>
              </a:solidFill>
            </a:endParaRPr>
          </a:p>
          <a:p>
            <a:pPr marL="89999" marR="0" lvl="0" indent="-153499" algn="l" rtl="0">
              <a:lnSpc>
                <a:spcPct val="100000"/>
              </a:lnSpc>
              <a:spcBef>
                <a:spcPts val="0"/>
              </a:spcBef>
              <a:spcAft>
                <a:spcPts val="0"/>
              </a:spcAft>
              <a:buClr>
                <a:srgbClr val="F6FF87"/>
              </a:buClr>
              <a:buSzPts val="1000"/>
              <a:buChar char="●"/>
            </a:pPr>
            <a:r>
              <a:rPr lang="es" sz="1000">
                <a:solidFill>
                  <a:srgbClr val="999999"/>
                </a:solidFill>
              </a:rPr>
              <a:t>Exportación de calificaciones (formato soportado por Moodle)</a:t>
            </a:r>
            <a:endParaRPr sz="1000">
              <a:solidFill>
                <a:srgbClr val="999999"/>
              </a:solidFill>
            </a:endParaRPr>
          </a:p>
        </p:txBody>
      </p:sp>
      <p:cxnSp>
        <p:nvCxnSpPr>
          <p:cNvPr id="622" name="Google Shape;622;p48"/>
          <p:cNvCxnSpPr/>
          <p:nvPr/>
        </p:nvCxnSpPr>
        <p:spPr>
          <a:xfrm rot="10800000">
            <a:off x="3423150" y="3886525"/>
            <a:ext cx="2371800" cy="0"/>
          </a:xfrm>
          <a:prstGeom prst="straightConnector1">
            <a:avLst/>
          </a:prstGeom>
          <a:noFill/>
          <a:ln w="38100" cap="flat" cmpd="sng">
            <a:solidFill>
              <a:srgbClr val="93C01F"/>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sp>
        <p:nvSpPr>
          <p:cNvPr id="627" name="Google Shape;627;p49"/>
          <p:cNvSpPr/>
          <p:nvPr/>
        </p:nvSpPr>
        <p:spPr>
          <a:xfrm>
            <a:off x="0" y="916208"/>
            <a:ext cx="9144000" cy="3311100"/>
          </a:xfrm>
          <a:prstGeom prst="rect">
            <a:avLst/>
          </a:prstGeom>
          <a:solidFill>
            <a:srgbClr val="93C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9"/>
          <p:cNvSpPr txBox="1">
            <a:spLocks noGrp="1"/>
          </p:cNvSpPr>
          <p:nvPr>
            <p:ph type="title"/>
          </p:nvPr>
        </p:nvSpPr>
        <p:spPr>
          <a:xfrm>
            <a:off x="1199933" y="1738668"/>
            <a:ext cx="3227700" cy="968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000">
                <a:solidFill>
                  <a:srgbClr val="FFFFFF"/>
                </a:solidFill>
              </a:rPr>
              <a:t>Guía de Escapp</a:t>
            </a:r>
            <a:endParaRPr sz="3000">
              <a:solidFill>
                <a:srgbClr val="FFFFFF"/>
              </a:solidFill>
            </a:endParaRPr>
          </a:p>
        </p:txBody>
      </p:sp>
      <p:sp>
        <p:nvSpPr>
          <p:cNvPr id="629" name="Google Shape;629;p49"/>
          <p:cNvSpPr txBox="1">
            <a:spLocks noGrp="1"/>
          </p:cNvSpPr>
          <p:nvPr>
            <p:ph type="subTitle" idx="1"/>
          </p:nvPr>
        </p:nvSpPr>
        <p:spPr>
          <a:xfrm>
            <a:off x="1434058" y="2637154"/>
            <a:ext cx="2926500" cy="1104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700">
                <a:solidFill>
                  <a:srgbClr val="FFFFFF"/>
                </a:solidFill>
              </a:rPr>
              <a:t>https://short.upm.es/1g05p</a:t>
            </a:r>
            <a:endParaRPr sz="1700">
              <a:solidFill>
                <a:srgbClr val="FFFFFF"/>
              </a:solidFill>
            </a:endParaRPr>
          </a:p>
        </p:txBody>
      </p:sp>
      <p:pic>
        <p:nvPicPr>
          <p:cNvPr id="630" name="Google Shape;630;p49"/>
          <p:cNvPicPr preferRelativeResize="0"/>
          <p:nvPr/>
        </p:nvPicPr>
        <p:blipFill rotWithShape="1">
          <a:blip r:embed="rId3">
            <a:alphaModFix/>
          </a:blip>
          <a:srcRect b="13217"/>
          <a:stretch/>
        </p:blipFill>
        <p:spPr>
          <a:xfrm>
            <a:off x="5490825" y="1176959"/>
            <a:ext cx="1689487" cy="2789311"/>
          </a:xfrm>
          <a:prstGeom prst="rect">
            <a:avLst/>
          </a:prstGeom>
          <a:noFill/>
          <a:ln>
            <a:noFill/>
          </a:ln>
        </p:spPr>
      </p:pic>
      <p:sp>
        <p:nvSpPr>
          <p:cNvPr id="631" name="Google Shape;631;p49"/>
          <p:cNvSpPr/>
          <p:nvPr/>
        </p:nvSpPr>
        <p:spPr>
          <a:xfrm>
            <a:off x="5425964" y="916205"/>
            <a:ext cx="1812452" cy="3311321"/>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632" name="Google Shape;632;p49"/>
          <p:cNvPicPr preferRelativeResize="0"/>
          <p:nvPr/>
        </p:nvPicPr>
        <p:blipFill>
          <a:blip r:embed="rId4">
            <a:alphaModFix/>
          </a:blip>
          <a:stretch>
            <a:fillRect/>
          </a:stretch>
        </p:blipFill>
        <p:spPr>
          <a:xfrm>
            <a:off x="5095825" y="586275"/>
            <a:ext cx="3140500" cy="3971175"/>
          </a:xfrm>
          <a:prstGeom prst="rect">
            <a:avLst/>
          </a:prstGeom>
          <a:noFill/>
          <a:ln>
            <a:noFill/>
          </a:ln>
          <a:effectLst>
            <a:outerShdw blurRad="128588" dist="47625" dir="1560000" algn="bl" rotWithShape="0">
              <a:srgbClr val="666666">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2A51"/>
        </a:solidFill>
        <a:effectLst/>
      </p:bgPr>
    </p:bg>
    <p:spTree>
      <p:nvGrpSpPr>
        <p:cNvPr id="1" name="Shape 636"/>
        <p:cNvGrpSpPr/>
        <p:nvPr/>
      </p:nvGrpSpPr>
      <p:grpSpPr>
        <a:xfrm>
          <a:off x="0" y="0"/>
          <a:ext cx="0" cy="0"/>
          <a:chOff x="0" y="0"/>
          <a:chExt cx="0" cy="0"/>
        </a:xfrm>
      </p:grpSpPr>
      <p:sp>
        <p:nvSpPr>
          <p:cNvPr id="637" name="Google Shape;637;p50"/>
          <p:cNvSpPr/>
          <p:nvPr/>
        </p:nvSpPr>
        <p:spPr>
          <a:xfrm>
            <a:off x="5831475" y="433675"/>
            <a:ext cx="609000" cy="520800"/>
          </a:xfrm>
          <a:prstGeom prst="rect">
            <a:avLst/>
          </a:prstGeom>
          <a:solidFill>
            <a:srgbClr val="232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0"/>
          <p:cNvSpPr txBox="1">
            <a:spLocks noGrp="1"/>
          </p:cNvSpPr>
          <p:nvPr>
            <p:ph type="title"/>
          </p:nvPr>
        </p:nvSpPr>
        <p:spPr>
          <a:xfrm>
            <a:off x="311700" y="66650"/>
            <a:ext cx="8520600" cy="48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Demo: </a:t>
            </a:r>
            <a:r>
              <a:rPr lang="es" b="0">
                <a:solidFill>
                  <a:schemeClr val="lt1"/>
                </a:solidFill>
              </a:rPr>
              <a:t>crear escape room ‘Planeta B’</a:t>
            </a:r>
            <a:endParaRPr b="0">
              <a:solidFill>
                <a:schemeClr val="lt1"/>
              </a:solidFill>
            </a:endParaRPr>
          </a:p>
        </p:txBody>
      </p:sp>
      <p:pic>
        <p:nvPicPr>
          <p:cNvPr id="639" name="Google Shape;639;p50"/>
          <p:cNvPicPr preferRelativeResize="0"/>
          <p:nvPr/>
        </p:nvPicPr>
        <p:blipFill>
          <a:blip r:embed="rId3">
            <a:alphaModFix/>
          </a:blip>
          <a:stretch>
            <a:fillRect/>
          </a:stretch>
        </p:blipFill>
        <p:spPr>
          <a:xfrm>
            <a:off x="-12" y="433675"/>
            <a:ext cx="9267674" cy="5213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32951"/>
        </a:solidFill>
        <a:effectLst/>
      </p:bgPr>
    </p:bg>
    <p:spTree>
      <p:nvGrpSpPr>
        <p:cNvPr id="1" name="Shape 643"/>
        <p:cNvGrpSpPr/>
        <p:nvPr/>
      </p:nvGrpSpPr>
      <p:grpSpPr>
        <a:xfrm>
          <a:off x="0" y="0"/>
          <a:ext cx="0" cy="0"/>
          <a:chOff x="0" y="0"/>
          <a:chExt cx="0" cy="0"/>
        </a:xfrm>
      </p:grpSpPr>
      <p:pic>
        <p:nvPicPr>
          <p:cNvPr id="644" name="Google Shape;644;p51"/>
          <p:cNvPicPr preferRelativeResize="0"/>
          <p:nvPr/>
        </p:nvPicPr>
        <p:blipFill>
          <a:blip r:embed="rId3">
            <a:alphaModFix/>
          </a:blip>
          <a:stretch>
            <a:fillRect/>
          </a:stretch>
        </p:blipFill>
        <p:spPr>
          <a:xfrm>
            <a:off x="0" y="131646"/>
            <a:ext cx="9144000" cy="4880204"/>
          </a:xfrm>
          <a:prstGeom prst="rect">
            <a:avLst/>
          </a:prstGeom>
          <a:noFill/>
          <a:ln>
            <a:noFill/>
          </a:ln>
        </p:spPr>
      </p:pic>
      <p:sp>
        <p:nvSpPr>
          <p:cNvPr id="645" name="Google Shape;645;p51"/>
          <p:cNvSpPr/>
          <p:nvPr/>
        </p:nvSpPr>
        <p:spPr>
          <a:xfrm>
            <a:off x="0" y="3877225"/>
            <a:ext cx="6118500" cy="126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1"/>
          <p:cNvSpPr txBox="1">
            <a:spLocks noGrp="1"/>
          </p:cNvSpPr>
          <p:nvPr>
            <p:ph type="subTitle" idx="1"/>
          </p:nvPr>
        </p:nvSpPr>
        <p:spPr>
          <a:xfrm>
            <a:off x="151800" y="4459950"/>
            <a:ext cx="58770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200" b="1"/>
              <a:t>Dos cuentas: </a:t>
            </a:r>
            <a:r>
              <a:rPr lang="es" sz="1200"/>
              <a:t> Profesor (para crear la escape room) y Alumno (para probarla)</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sz="1200"/>
          </a:p>
        </p:txBody>
      </p:sp>
      <p:sp>
        <p:nvSpPr>
          <p:cNvPr id="647" name="Google Shape;647;p51"/>
          <p:cNvSpPr txBox="1">
            <a:spLocks noGrp="1"/>
          </p:cNvSpPr>
          <p:nvPr>
            <p:ph type="title"/>
          </p:nvPr>
        </p:nvSpPr>
        <p:spPr>
          <a:xfrm>
            <a:off x="151800" y="3966875"/>
            <a:ext cx="5193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700" b="0">
                <a:solidFill>
                  <a:srgbClr val="85B016"/>
                </a:solidFill>
              </a:rPr>
              <a:t>https://escapp.dit.upm.es/</a:t>
            </a:r>
            <a:endParaRPr sz="3300"/>
          </a:p>
        </p:txBody>
      </p:sp>
      <p:sp>
        <p:nvSpPr>
          <p:cNvPr id="648" name="Google Shape;648;p51"/>
          <p:cNvSpPr txBox="1"/>
          <p:nvPr/>
        </p:nvSpPr>
        <p:spPr>
          <a:xfrm>
            <a:off x="1389550" y="0"/>
            <a:ext cx="3541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600" b="1">
                <a:solidFill>
                  <a:schemeClr val="lt1"/>
                </a:solidFill>
              </a:rPr>
              <a:t>Registro en Escapp</a:t>
            </a:r>
            <a:endParaRPr sz="2600" b="1">
              <a:solidFill>
                <a:schemeClr val="lt1"/>
              </a:solidFill>
            </a:endParaRPr>
          </a:p>
        </p:txBody>
      </p:sp>
      <p:sp>
        <p:nvSpPr>
          <p:cNvPr id="649" name="Google Shape;649;p51"/>
          <p:cNvSpPr/>
          <p:nvPr/>
        </p:nvSpPr>
        <p:spPr>
          <a:xfrm>
            <a:off x="6775975" y="2554850"/>
            <a:ext cx="1785292" cy="437396"/>
          </a:xfrm>
          <a:custGeom>
            <a:avLst/>
            <a:gdLst/>
            <a:ahLst/>
            <a:cxnLst/>
            <a:rect l="l" t="t" r="r" b="b"/>
            <a:pathLst>
              <a:path w="51932" h="13010" extrusionOk="0">
                <a:moveTo>
                  <a:pt x="27442" y="448"/>
                </a:moveTo>
                <a:cubicBezTo>
                  <a:pt x="19673" y="448"/>
                  <a:pt x="11903" y="448"/>
                  <a:pt x="4134" y="448"/>
                </a:cubicBezTo>
                <a:cubicBezTo>
                  <a:pt x="2596" y="448"/>
                  <a:pt x="291" y="1163"/>
                  <a:pt x="100" y="2689"/>
                </a:cubicBezTo>
                <a:cubicBezTo>
                  <a:pt x="-704" y="9121"/>
                  <a:pt x="11150" y="10400"/>
                  <a:pt x="17581" y="11205"/>
                </a:cubicBezTo>
                <a:cubicBezTo>
                  <a:pt x="28945" y="12628"/>
                  <a:pt x="44774" y="15885"/>
                  <a:pt x="51647" y="6723"/>
                </a:cubicBezTo>
                <a:cubicBezTo>
                  <a:pt x="52727" y="5284"/>
                  <a:pt x="49722" y="3381"/>
                  <a:pt x="48061" y="2689"/>
                </a:cubicBezTo>
                <a:cubicBezTo>
                  <a:pt x="41800" y="80"/>
                  <a:pt x="34673" y="0"/>
                  <a:pt x="27890" y="0"/>
                </a:cubicBezTo>
              </a:path>
            </a:pathLst>
          </a:custGeom>
          <a:noFill/>
          <a:ln w="28575" cap="flat" cmpd="sng">
            <a:solidFill>
              <a:srgbClr val="F6FF87"/>
            </a:solidFill>
            <a:prstDash val="solid"/>
            <a:round/>
            <a:headEnd type="none" w="med" len="med"/>
            <a:tailEnd type="none" w="med" len="me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52" title="PlanetaB.mp4">
            <a:hlinkClick r:id="rId3"/>
          </p:cNvPr>
          <p:cNvPicPr preferRelativeResize="0"/>
          <p:nvPr/>
        </p:nvPicPr>
        <p:blipFill>
          <a:blip r:embed="rId4">
            <a:alphaModFix/>
          </a:blip>
          <a:stretch>
            <a:fillRect/>
          </a:stretch>
        </p:blipFill>
        <p:spPr>
          <a:xfrm>
            <a:off x="0" y="0"/>
            <a:ext cx="914399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10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alpha val="0"/>
          </a:srgbClr>
        </a:solidFill>
        <a:effectLst/>
      </p:bgPr>
    </p:bg>
    <p:spTree>
      <p:nvGrpSpPr>
        <p:cNvPr id="1" name="Shape 658"/>
        <p:cNvGrpSpPr/>
        <p:nvPr/>
      </p:nvGrpSpPr>
      <p:grpSpPr>
        <a:xfrm>
          <a:off x="0" y="0"/>
          <a:ext cx="0" cy="0"/>
          <a:chOff x="0" y="0"/>
          <a:chExt cx="0" cy="0"/>
        </a:xfrm>
      </p:grpSpPr>
      <p:sp>
        <p:nvSpPr>
          <p:cNvPr id="659" name="Google Shape;659;p53"/>
          <p:cNvSpPr/>
          <p:nvPr/>
        </p:nvSpPr>
        <p:spPr>
          <a:xfrm>
            <a:off x="322300" y="242275"/>
            <a:ext cx="8568000" cy="4686300"/>
          </a:xfrm>
          <a:prstGeom prst="rect">
            <a:avLst/>
          </a:pr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3"/>
          <p:cNvSpPr txBox="1">
            <a:spLocks noGrp="1"/>
          </p:cNvSpPr>
          <p:nvPr>
            <p:ph type="ctrTitle"/>
          </p:nvPr>
        </p:nvSpPr>
        <p:spPr>
          <a:xfrm>
            <a:off x="883353" y="1510428"/>
            <a:ext cx="7377300" cy="938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s" sz="4800"/>
              <a:t>¡Muchas gracias!</a:t>
            </a:r>
            <a:endParaRPr sz="4800" i="1">
              <a:solidFill>
                <a:srgbClr val="434343"/>
              </a:solidFill>
            </a:endParaRPr>
          </a:p>
        </p:txBody>
      </p:sp>
      <p:sp>
        <p:nvSpPr>
          <p:cNvPr id="661" name="Google Shape;661;p53"/>
          <p:cNvSpPr txBox="1"/>
          <p:nvPr/>
        </p:nvSpPr>
        <p:spPr>
          <a:xfrm>
            <a:off x="1355357" y="2865559"/>
            <a:ext cx="6510000" cy="7245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 sz="2400">
                <a:solidFill>
                  <a:srgbClr val="434343"/>
                </a:solidFill>
                <a:highlight>
                  <a:srgbClr val="FFFFFF"/>
                </a:highlight>
              </a:rPr>
              <a:t>#WEBINARSUNIA </a:t>
            </a:r>
            <a:endParaRPr sz="2400">
              <a:solidFill>
                <a:srgbClr val="434343"/>
              </a:solidFill>
              <a:highlight>
                <a:srgbClr val="FFFFFF"/>
              </a:highlight>
            </a:endParaRPr>
          </a:p>
          <a:p>
            <a:pPr marL="0" lvl="0" indent="0" algn="ctr" rtl="0">
              <a:lnSpc>
                <a:spcPct val="150000"/>
              </a:lnSpc>
              <a:spcBef>
                <a:spcPts val="0"/>
              </a:spcBef>
              <a:spcAft>
                <a:spcPts val="0"/>
              </a:spcAft>
              <a:buNone/>
            </a:pPr>
            <a:r>
              <a:rPr lang="es" sz="2000">
                <a:solidFill>
                  <a:srgbClr val="434343"/>
                </a:solidFill>
                <a:highlight>
                  <a:srgbClr val="FFFFFF"/>
                </a:highlight>
              </a:rPr>
              <a:t>@UNIAINNOVA @UNIAUNIVERSIDAD</a:t>
            </a:r>
            <a:endParaRPr sz="2000">
              <a:solidFill>
                <a:srgbClr val="434343"/>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sp>
        <p:nvSpPr>
          <p:cNvPr id="666" name="Google Shape;666;p54"/>
          <p:cNvSpPr/>
          <p:nvPr/>
        </p:nvSpPr>
        <p:spPr>
          <a:xfrm>
            <a:off x="210277" y="233984"/>
            <a:ext cx="8616300" cy="4681800"/>
          </a:xfrm>
          <a:prstGeom prst="rect">
            <a:avLst/>
          </a:prstGeom>
          <a:noFill/>
          <a:ln w="38100" cap="flat" cmpd="sng">
            <a:solidFill>
              <a:srgbClr val="93C0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4"/>
          <p:cNvSpPr txBox="1"/>
          <p:nvPr/>
        </p:nvSpPr>
        <p:spPr>
          <a:xfrm>
            <a:off x="210393" y="442641"/>
            <a:ext cx="8845800" cy="574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200" b="1">
                <a:solidFill>
                  <a:srgbClr val="434343"/>
                </a:solidFill>
              </a:rPr>
              <a:t>Credits</a:t>
            </a:r>
            <a:endParaRPr sz="2200" b="1">
              <a:solidFill>
                <a:srgbClr val="434343"/>
              </a:solidFill>
            </a:endParaRPr>
          </a:p>
        </p:txBody>
      </p:sp>
      <p:sp>
        <p:nvSpPr>
          <p:cNvPr id="668" name="Google Shape;668;p54"/>
          <p:cNvSpPr txBox="1"/>
          <p:nvPr/>
        </p:nvSpPr>
        <p:spPr>
          <a:xfrm>
            <a:off x="574866" y="1271684"/>
            <a:ext cx="8135100" cy="2953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500">
                <a:solidFill>
                  <a:srgbClr val="666666"/>
                </a:solidFill>
              </a:rPr>
              <a:t>This is where you give credit to the ones who are part of this project.</a:t>
            </a:r>
            <a:endParaRPr sz="1500">
              <a:solidFill>
                <a:srgbClr val="666666"/>
              </a:solidFill>
            </a:endParaRPr>
          </a:p>
          <a:p>
            <a:pPr marL="457200" lvl="0" indent="-323850" algn="l" rtl="0">
              <a:lnSpc>
                <a:spcPct val="115000"/>
              </a:lnSpc>
              <a:spcBef>
                <a:spcPts val="600"/>
              </a:spcBef>
              <a:spcAft>
                <a:spcPts val="0"/>
              </a:spcAft>
              <a:buClr>
                <a:srgbClr val="666666"/>
              </a:buClr>
              <a:buSzPts val="1500"/>
              <a:buChar char="●"/>
            </a:pPr>
            <a:r>
              <a:rPr lang="es" sz="1500">
                <a:solidFill>
                  <a:srgbClr val="666666"/>
                </a:solidFill>
                <a:highlight>
                  <a:srgbClr val="FFFFFF"/>
                </a:highlight>
              </a:rPr>
              <a:t>Presentation template by </a:t>
            </a:r>
            <a:r>
              <a:rPr lang="es" sz="1500" u="sng">
                <a:solidFill>
                  <a:srgbClr val="666666"/>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endParaRPr sz="1500">
              <a:solidFill>
                <a:srgbClr val="666666"/>
              </a:solidFill>
            </a:endParaRPr>
          </a:p>
          <a:p>
            <a:pPr marL="457200" lvl="0" indent="-323850" algn="l" rtl="0">
              <a:lnSpc>
                <a:spcPct val="115000"/>
              </a:lnSpc>
              <a:spcBef>
                <a:spcPts val="0"/>
              </a:spcBef>
              <a:spcAft>
                <a:spcPts val="0"/>
              </a:spcAft>
              <a:buClr>
                <a:srgbClr val="666666"/>
              </a:buClr>
              <a:buSzPts val="1500"/>
              <a:buChar char="●"/>
            </a:pPr>
            <a:r>
              <a:rPr lang="es" sz="1500">
                <a:solidFill>
                  <a:srgbClr val="666666"/>
                </a:solidFill>
              </a:rPr>
              <a:t>Icons by </a:t>
            </a:r>
            <a:r>
              <a:rPr lang="es" sz="1500" u="sng">
                <a:solidFill>
                  <a:srgbClr val="66666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endParaRPr sz="1500">
              <a:solidFill>
                <a:srgbClr val="666666"/>
              </a:solidFill>
            </a:endParaRPr>
          </a:p>
          <a:p>
            <a:pPr marL="457200" lvl="0" indent="-323850" algn="l" rtl="0">
              <a:lnSpc>
                <a:spcPct val="115000"/>
              </a:lnSpc>
              <a:spcBef>
                <a:spcPts val="0"/>
              </a:spcBef>
              <a:spcAft>
                <a:spcPts val="0"/>
              </a:spcAft>
              <a:buClr>
                <a:srgbClr val="666666"/>
              </a:buClr>
              <a:buSzPts val="1500"/>
              <a:buChar char="●"/>
            </a:pPr>
            <a:r>
              <a:rPr lang="es" sz="1500">
                <a:solidFill>
                  <a:srgbClr val="666666"/>
                </a:solidFill>
              </a:rPr>
              <a:t>Images &amp; infographics by </a:t>
            </a:r>
            <a:r>
              <a:rPr lang="es" sz="1500" u="sng">
                <a:solidFill>
                  <a:srgbClr val="66666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500">
              <a:solidFill>
                <a:srgbClr val="666666"/>
              </a:solidFill>
            </a:endParaRPr>
          </a:p>
          <a:p>
            <a:pPr marL="0" lvl="0" indent="0" algn="l" rtl="0">
              <a:lnSpc>
                <a:spcPct val="115000"/>
              </a:lnSpc>
              <a:spcBef>
                <a:spcPts val="600"/>
              </a:spcBef>
              <a:spcAft>
                <a:spcPts val="0"/>
              </a:spcAft>
              <a:buNone/>
            </a:pPr>
            <a:r>
              <a:rPr lang="es" sz="1500">
                <a:solidFill>
                  <a:srgbClr val="666666"/>
                </a:solidFill>
              </a:rPr>
              <a:t>Fuentes usadas: </a:t>
            </a:r>
            <a:endParaRPr sz="1500">
              <a:solidFill>
                <a:srgbClr val="666666"/>
              </a:solidFill>
            </a:endParaRPr>
          </a:p>
          <a:p>
            <a:pPr marL="457200" lvl="0" indent="-323850" algn="l" rtl="0">
              <a:lnSpc>
                <a:spcPct val="115000"/>
              </a:lnSpc>
              <a:spcBef>
                <a:spcPts val="600"/>
              </a:spcBef>
              <a:spcAft>
                <a:spcPts val="0"/>
              </a:spcAft>
              <a:buClr>
                <a:srgbClr val="666666"/>
              </a:buClr>
              <a:buSzPts val="1500"/>
              <a:buChar char="●"/>
            </a:pPr>
            <a:r>
              <a:rPr lang="es" sz="1500">
                <a:solidFill>
                  <a:srgbClr val="666666"/>
                </a:solidFill>
              </a:rPr>
              <a:t>Arial </a:t>
            </a:r>
            <a:endParaRPr sz="1500">
              <a:solidFill>
                <a:srgbClr val="666666"/>
              </a:solidFill>
            </a:endParaRPr>
          </a:p>
          <a:p>
            <a:pPr marL="0" lvl="0" indent="0" algn="l" rtl="0">
              <a:lnSpc>
                <a:spcPct val="115000"/>
              </a:lnSpc>
              <a:spcBef>
                <a:spcPts val="600"/>
              </a:spcBef>
              <a:spcAft>
                <a:spcPts val="0"/>
              </a:spcAft>
              <a:buNone/>
            </a:pPr>
            <a:r>
              <a:rPr lang="es" sz="1500">
                <a:solidFill>
                  <a:srgbClr val="666666"/>
                </a:solidFill>
              </a:rPr>
              <a:t>Colores usados:</a:t>
            </a:r>
            <a:endParaRPr sz="1500">
              <a:solidFill>
                <a:srgbClr val="666666"/>
              </a:solidFill>
            </a:endParaRPr>
          </a:p>
          <a:p>
            <a:pPr marL="0" lvl="0" indent="0" algn="l" rtl="0">
              <a:lnSpc>
                <a:spcPct val="115000"/>
              </a:lnSpc>
              <a:spcBef>
                <a:spcPts val="600"/>
              </a:spcBef>
              <a:spcAft>
                <a:spcPts val="0"/>
              </a:spcAft>
              <a:buNone/>
            </a:pPr>
            <a:endParaRPr sz="1600">
              <a:solidFill>
                <a:srgbClr val="666666"/>
              </a:solidFill>
            </a:endParaRPr>
          </a:p>
        </p:txBody>
      </p:sp>
      <p:cxnSp>
        <p:nvCxnSpPr>
          <p:cNvPr id="669" name="Google Shape;669;p54"/>
          <p:cNvCxnSpPr/>
          <p:nvPr/>
        </p:nvCxnSpPr>
        <p:spPr>
          <a:xfrm>
            <a:off x="4340424" y="1144236"/>
            <a:ext cx="729900" cy="0"/>
          </a:xfrm>
          <a:prstGeom prst="straightConnector1">
            <a:avLst/>
          </a:prstGeom>
          <a:noFill/>
          <a:ln w="76200" cap="flat" cmpd="sng">
            <a:solidFill>
              <a:srgbClr val="93C01F"/>
            </a:solidFill>
            <a:prstDash val="solid"/>
            <a:round/>
            <a:headEnd type="none" w="med" len="med"/>
            <a:tailEnd type="none" w="med" len="med"/>
          </a:ln>
        </p:spPr>
      </p:cxnSp>
      <p:grpSp>
        <p:nvGrpSpPr>
          <p:cNvPr id="670" name="Google Shape;670;p54"/>
          <p:cNvGrpSpPr/>
          <p:nvPr/>
        </p:nvGrpSpPr>
        <p:grpSpPr>
          <a:xfrm>
            <a:off x="5730189" y="3816997"/>
            <a:ext cx="1001066" cy="741229"/>
            <a:chOff x="3668942" y="4493813"/>
            <a:chExt cx="927600" cy="884100"/>
          </a:xfrm>
        </p:grpSpPr>
        <p:sp>
          <p:nvSpPr>
            <p:cNvPr id="671" name="Google Shape;671;p54"/>
            <p:cNvSpPr/>
            <p:nvPr/>
          </p:nvSpPr>
          <p:spPr>
            <a:xfrm>
              <a:off x="3668942" y="4493813"/>
              <a:ext cx="927600" cy="884100"/>
            </a:xfrm>
            <a:prstGeom prst="roundRect">
              <a:avLst>
                <a:gd name="adj" fmla="val 16667"/>
              </a:avLst>
            </a:prstGeom>
            <a:solidFill>
              <a:srgbClr val="D6D64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2" name="Google Shape;672;p54"/>
            <p:cNvSpPr txBox="1"/>
            <p:nvPr/>
          </p:nvSpPr>
          <p:spPr>
            <a:xfrm>
              <a:off x="3668942" y="4677905"/>
              <a:ext cx="927600" cy="5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434343"/>
                  </a:solidFill>
                </a:rPr>
                <a:t>#d6d64d</a:t>
              </a:r>
              <a:endParaRPr sz="1000">
                <a:solidFill>
                  <a:srgbClr val="434343"/>
                </a:solidFill>
              </a:endParaRPr>
            </a:p>
          </p:txBody>
        </p:sp>
      </p:grpSp>
      <p:grpSp>
        <p:nvGrpSpPr>
          <p:cNvPr id="673" name="Google Shape;673;p54"/>
          <p:cNvGrpSpPr/>
          <p:nvPr/>
        </p:nvGrpSpPr>
        <p:grpSpPr>
          <a:xfrm>
            <a:off x="2553276" y="3816997"/>
            <a:ext cx="1001066" cy="741229"/>
            <a:chOff x="2424283" y="4493813"/>
            <a:chExt cx="927600" cy="884100"/>
          </a:xfrm>
        </p:grpSpPr>
        <p:sp>
          <p:nvSpPr>
            <p:cNvPr id="674" name="Google Shape;674;p54"/>
            <p:cNvSpPr/>
            <p:nvPr/>
          </p:nvSpPr>
          <p:spPr>
            <a:xfrm>
              <a:off x="2424283" y="4493813"/>
              <a:ext cx="927600" cy="884100"/>
            </a:xfrm>
            <a:prstGeom prst="roundRect">
              <a:avLst>
                <a:gd name="adj" fmla="val 16667"/>
              </a:avLst>
            </a:prstGeom>
            <a:solidFill>
              <a:srgbClr val="99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5" name="Google Shape;675;p54"/>
            <p:cNvSpPr txBox="1"/>
            <p:nvPr/>
          </p:nvSpPr>
          <p:spPr>
            <a:xfrm>
              <a:off x="2424283" y="4677905"/>
              <a:ext cx="927600" cy="5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434343"/>
                  </a:solidFill>
                </a:rPr>
                <a:t>#999999</a:t>
              </a:r>
              <a:endParaRPr sz="1000">
                <a:solidFill>
                  <a:srgbClr val="434343"/>
                </a:solidFill>
              </a:endParaRPr>
            </a:p>
          </p:txBody>
        </p:sp>
      </p:grpSp>
      <p:grpSp>
        <p:nvGrpSpPr>
          <p:cNvPr id="676" name="Google Shape;676;p54"/>
          <p:cNvGrpSpPr/>
          <p:nvPr/>
        </p:nvGrpSpPr>
        <p:grpSpPr>
          <a:xfrm>
            <a:off x="964835" y="3816997"/>
            <a:ext cx="1001066" cy="741229"/>
            <a:chOff x="1179625" y="4493813"/>
            <a:chExt cx="927600" cy="884100"/>
          </a:xfrm>
        </p:grpSpPr>
        <p:sp>
          <p:nvSpPr>
            <p:cNvPr id="677" name="Google Shape;677;p54"/>
            <p:cNvSpPr/>
            <p:nvPr/>
          </p:nvSpPr>
          <p:spPr>
            <a:xfrm>
              <a:off x="1179625" y="4493813"/>
              <a:ext cx="927600" cy="884100"/>
            </a:xfrm>
            <a:prstGeom prst="roundRect">
              <a:avLst>
                <a:gd name="adj" fmla="val 16667"/>
              </a:avLst>
            </a:prstGeom>
            <a:solidFill>
              <a:srgbClr val="43434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8" name="Google Shape;678;p54"/>
            <p:cNvSpPr txBox="1"/>
            <p:nvPr/>
          </p:nvSpPr>
          <p:spPr>
            <a:xfrm>
              <a:off x="1179625" y="4677905"/>
              <a:ext cx="927600" cy="5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FFFFFF"/>
                  </a:solidFill>
                </a:rPr>
                <a:t>#434343</a:t>
              </a:r>
              <a:endParaRPr sz="1000">
                <a:solidFill>
                  <a:srgbClr val="FFFFFF"/>
                </a:solidFill>
              </a:endParaRPr>
            </a:p>
          </p:txBody>
        </p:sp>
      </p:grpSp>
      <p:grpSp>
        <p:nvGrpSpPr>
          <p:cNvPr id="679" name="Google Shape;679;p54"/>
          <p:cNvGrpSpPr/>
          <p:nvPr/>
        </p:nvGrpSpPr>
        <p:grpSpPr>
          <a:xfrm>
            <a:off x="7318629" y="3816997"/>
            <a:ext cx="1001066" cy="741229"/>
            <a:chOff x="4913600" y="4493813"/>
            <a:chExt cx="927600" cy="884100"/>
          </a:xfrm>
        </p:grpSpPr>
        <p:sp>
          <p:nvSpPr>
            <p:cNvPr id="680" name="Google Shape;680;p54"/>
            <p:cNvSpPr/>
            <p:nvPr/>
          </p:nvSpPr>
          <p:spPr>
            <a:xfrm>
              <a:off x="4913600" y="4493813"/>
              <a:ext cx="927600" cy="884100"/>
            </a:xfrm>
            <a:prstGeom prst="roundRect">
              <a:avLst>
                <a:gd name="adj" fmla="val 16667"/>
              </a:avLst>
            </a:prstGeom>
            <a:solidFill>
              <a:srgbClr val="F6FF8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1" name="Google Shape;681;p54"/>
            <p:cNvSpPr txBox="1"/>
            <p:nvPr/>
          </p:nvSpPr>
          <p:spPr>
            <a:xfrm>
              <a:off x="4913600" y="4677905"/>
              <a:ext cx="927600" cy="5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434343"/>
                  </a:solidFill>
                </a:rPr>
                <a:t>#f6ff87</a:t>
              </a:r>
              <a:endParaRPr sz="1000">
                <a:solidFill>
                  <a:srgbClr val="434343"/>
                </a:solidFill>
              </a:endParaRPr>
            </a:p>
          </p:txBody>
        </p:sp>
      </p:grpSp>
      <p:grpSp>
        <p:nvGrpSpPr>
          <p:cNvPr id="682" name="Google Shape;682;p54"/>
          <p:cNvGrpSpPr/>
          <p:nvPr/>
        </p:nvGrpSpPr>
        <p:grpSpPr>
          <a:xfrm>
            <a:off x="4141716" y="3816997"/>
            <a:ext cx="1001066" cy="741229"/>
            <a:chOff x="3668942" y="4493813"/>
            <a:chExt cx="927600" cy="884100"/>
          </a:xfrm>
        </p:grpSpPr>
        <p:sp>
          <p:nvSpPr>
            <p:cNvPr id="683" name="Google Shape;683;p54"/>
            <p:cNvSpPr/>
            <p:nvPr/>
          </p:nvSpPr>
          <p:spPr>
            <a:xfrm>
              <a:off x="3668942" y="4493813"/>
              <a:ext cx="927600" cy="884100"/>
            </a:xfrm>
            <a:prstGeom prst="roundRect">
              <a:avLst>
                <a:gd name="adj" fmla="val 16667"/>
              </a:avLst>
            </a:prstGeom>
            <a:solidFill>
              <a:srgbClr val="93C01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4" name="Google Shape;684;p54"/>
            <p:cNvSpPr txBox="1"/>
            <p:nvPr/>
          </p:nvSpPr>
          <p:spPr>
            <a:xfrm>
              <a:off x="3668942" y="4677905"/>
              <a:ext cx="927600" cy="5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a:solidFill>
                    <a:srgbClr val="434343"/>
                  </a:solidFill>
                </a:rPr>
                <a:t>#93c01f</a:t>
              </a:r>
              <a:endParaRPr sz="1000">
                <a:solidFill>
                  <a:srgbClr val="434343"/>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88"/>
        <p:cNvGrpSpPr/>
        <p:nvPr/>
      </p:nvGrpSpPr>
      <p:grpSpPr>
        <a:xfrm>
          <a:off x="0" y="0"/>
          <a:ext cx="0" cy="0"/>
          <a:chOff x="0" y="0"/>
          <a:chExt cx="0" cy="0"/>
        </a:xfrm>
      </p:grpSpPr>
      <p:pic>
        <p:nvPicPr>
          <p:cNvPr id="689" name="Google Shape;689;p55" title="ER_CORE_Presencial.mp4">
            <a:hlinkClick r:id="rId3"/>
          </p:cNvPr>
          <p:cNvPicPr preferRelativeResize="0"/>
          <p:nvPr/>
        </p:nvPicPr>
        <p:blipFill>
          <a:blip r:embed="rId4">
            <a:alphaModFix/>
          </a:blip>
          <a:stretch>
            <a:fillRect/>
          </a:stretch>
        </p:blipFill>
        <p:spPr>
          <a:xfrm>
            <a:off x="0" y="0"/>
            <a:ext cx="9144000" cy="51435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animEffect transition="in" filter="fade">
                                      <p:cBhvr>
                                        <p:cTn id="7" dur="10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0"/>
          <p:cNvSpPr/>
          <p:nvPr/>
        </p:nvSpPr>
        <p:spPr>
          <a:xfrm>
            <a:off x="3108731" y="3282675"/>
            <a:ext cx="680100" cy="669900"/>
          </a:xfrm>
          <a:prstGeom prst="rect">
            <a:avLst/>
          </a:prstGeom>
          <a:solidFill>
            <a:srgbClr val="E2E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3107978" y="2400219"/>
            <a:ext cx="680100" cy="669900"/>
          </a:xfrm>
          <a:prstGeom prst="rect">
            <a:avLst/>
          </a:prstGeom>
          <a:solidFill>
            <a:srgbClr val="E2E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0"/>
          <p:cNvSpPr/>
          <p:nvPr/>
        </p:nvSpPr>
        <p:spPr>
          <a:xfrm>
            <a:off x="0" y="2"/>
            <a:ext cx="2608800" cy="5143500"/>
          </a:xfrm>
          <a:prstGeom prst="rect">
            <a:avLst/>
          </a:prstGeom>
          <a:solidFill>
            <a:srgbClr val="93C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0"/>
          <p:cNvSpPr/>
          <p:nvPr/>
        </p:nvSpPr>
        <p:spPr>
          <a:xfrm>
            <a:off x="3108731" y="1546807"/>
            <a:ext cx="680100" cy="669900"/>
          </a:xfrm>
          <a:prstGeom prst="rect">
            <a:avLst/>
          </a:prstGeom>
          <a:solidFill>
            <a:srgbClr val="E2E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0"/>
          <p:cNvSpPr txBox="1">
            <a:spLocks noGrp="1"/>
          </p:cNvSpPr>
          <p:nvPr>
            <p:ph type="title"/>
          </p:nvPr>
        </p:nvSpPr>
        <p:spPr>
          <a:xfrm>
            <a:off x="4572000" y="193875"/>
            <a:ext cx="2532300" cy="10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600"/>
              <a:t>Contenidos</a:t>
            </a:r>
            <a:endParaRPr sz="2600">
              <a:solidFill>
                <a:srgbClr val="434343"/>
              </a:solidFill>
            </a:endParaRPr>
          </a:p>
        </p:txBody>
      </p:sp>
      <p:sp>
        <p:nvSpPr>
          <p:cNvPr id="141" name="Google Shape;141;p30"/>
          <p:cNvSpPr txBox="1">
            <a:spLocks noGrp="1"/>
          </p:cNvSpPr>
          <p:nvPr>
            <p:ph type="title" idx="2"/>
          </p:nvPr>
        </p:nvSpPr>
        <p:spPr>
          <a:xfrm>
            <a:off x="4056800" y="1546375"/>
            <a:ext cx="4997700" cy="66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700"/>
              <a:t>Introducción a las escape rooms educativas</a:t>
            </a:r>
            <a:endParaRPr sz="1700"/>
          </a:p>
        </p:txBody>
      </p:sp>
      <p:sp>
        <p:nvSpPr>
          <p:cNvPr id="142" name="Google Shape;142;p30"/>
          <p:cNvSpPr txBox="1">
            <a:spLocks noGrp="1"/>
          </p:cNvSpPr>
          <p:nvPr>
            <p:ph type="title" idx="4"/>
          </p:nvPr>
        </p:nvSpPr>
        <p:spPr>
          <a:xfrm>
            <a:off x="4056793" y="2420929"/>
            <a:ext cx="4851900" cy="628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sz="1700"/>
              <a:t>Diseño de escape rooms educativas</a:t>
            </a:r>
            <a:endParaRPr sz="1700"/>
          </a:p>
        </p:txBody>
      </p:sp>
      <p:sp>
        <p:nvSpPr>
          <p:cNvPr id="143" name="Google Shape;143;p30"/>
          <p:cNvSpPr txBox="1">
            <a:spLocks noGrp="1"/>
          </p:cNvSpPr>
          <p:nvPr>
            <p:ph type="title" idx="6"/>
          </p:nvPr>
        </p:nvSpPr>
        <p:spPr>
          <a:xfrm>
            <a:off x="4056793" y="3316959"/>
            <a:ext cx="4851900" cy="628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sz="1700"/>
              <a:t>Demo con la plataforma Escapp</a:t>
            </a:r>
            <a:endParaRPr sz="1700"/>
          </a:p>
        </p:txBody>
      </p:sp>
      <p:sp>
        <p:nvSpPr>
          <p:cNvPr id="144" name="Google Shape;144;p30"/>
          <p:cNvSpPr txBox="1">
            <a:spLocks noGrp="1"/>
          </p:cNvSpPr>
          <p:nvPr>
            <p:ph type="title" idx="7"/>
          </p:nvPr>
        </p:nvSpPr>
        <p:spPr>
          <a:xfrm>
            <a:off x="2878175" y="1578971"/>
            <a:ext cx="1149900" cy="58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1</a:t>
            </a:r>
            <a:endParaRPr/>
          </a:p>
        </p:txBody>
      </p:sp>
      <p:sp>
        <p:nvSpPr>
          <p:cNvPr id="145" name="Google Shape;145;p30"/>
          <p:cNvSpPr txBox="1">
            <a:spLocks noGrp="1"/>
          </p:cNvSpPr>
          <p:nvPr>
            <p:ph type="title" idx="8"/>
          </p:nvPr>
        </p:nvSpPr>
        <p:spPr>
          <a:xfrm>
            <a:off x="2878175" y="2458686"/>
            <a:ext cx="1149900" cy="58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2</a:t>
            </a:r>
            <a:endParaRPr/>
          </a:p>
        </p:txBody>
      </p:sp>
      <p:sp>
        <p:nvSpPr>
          <p:cNvPr id="146" name="Google Shape;146;p30"/>
          <p:cNvSpPr txBox="1">
            <a:spLocks noGrp="1"/>
          </p:cNvSpPr>
          <p:nvPr>
            <p:ph type="title" idx="9"/>
          </p:nvPr>
        </p:nvSpPr>
        <p:spPr>
          <a:xfrm>
            <a:off x="2878175" y="3338402"/>
            <a:ext cx="1149900" cy="58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31"/>
          <p:cNvSpPr/>
          <p:nvPr/>
        </p:nvSpPr>
        <p:spPr>
          <a:xfrm rot="5400000">
            <a:off x="2000250" y="-2000250"/>
            <a:ext cx="5143500" cy="9144000"/>
          </a:xfrm>
          <a:prstGeom prst="rect">
            <a:avLst/>
          </a:prstGeom>
          <a:solidFill>
            <a:srgbClr val="D2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p:nvPr/>
        </p:nvSpPr>
        <p:spPr>
          <a:xfrm>
            <a:off x="742857" y="205187"/>
            <a:ext cx="7576500" cy="458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1"/>
          <p:cNvSpPr txBox="1">
            <a:spLocks noGrp="1"/>
          </p:cNvSpPr>
          <p:nvPr>
            <p:ph type="subTitle" idx="1"/>
          </p:nvPr>
        </p:nvSpPr>
        <p:spPr>
          <a:xfrm>
            <a:off x="2244725" y="1946400"/>
            <a:ext cx="4973700" cy="24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900"/>
              <a:t>Las escape rooms son juegos en equipo en los que los jugadores descubren pistas y resuelven retos en un determinado escenario para lograr un objetivo específico (generalmente escapar de una sala) en un tiempo limitado.                 </a:t>
            </a:r>
            <a:endParaRPr sz="1900"/>
          </a:p>
          <a:p>
            <a:pPr marL="0" lvl="0" indent="0" algn="l" rtl="0">
              <a:spcBef>
                <a:spcPts val="0"/>
              </a:spcBef>
              <a:spcAft>
                <a:spcPts val="0"/>
              </a:spcAft>
              <a:buClr>
                <a:schemeClr val="dk1"/>
              </a:buClr>
              <a:buSzPts val="1100"/>
              <a:buFont typeface="Arial"/>
              <a:buNone/>
            </a:pPr>
            <a:endParaRPr sz="1900"/>
          </a:p>
          <a:p>
            <a:pPr marL="0" lvl="0" indent="0" algn="l" rtl="0">
              <a:spcBef>
                <a:spcPts val="0"/>
              </a:spcBef>
              <a:spcAft>
                <a:spcPts val="0"/>
              </a:spcAft>
              <a:buNone/>
            </a:pPr>
            <a:endParaRPr sz="1900"/>
          </a:p>
        </p:txBody>
      </p:sp>
      <p:sp>
        <p:nvSpPr>
          <p:cNvPr id="154" name="Google Shape;154;p31"/>
          <p:cNvSpPr txBox="1">
            <a:spLocks noGrp="1"/>
          </p:cNvSpPr>
          <p:nvPr>
            <p:ph type="title"/>
          </p:nvPr>
        </p:nvSpPr>
        <p:spPr>
          <a:xfrm>
            <a:off x="2244730" y="747321"/>
            <a:ext cx="4734300" cy="14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600"/>
              <a:t>Escape rooms</a:t>
            </a:r>
            <a:endParaRPr sz="3600"/>
          </a:p>
        </p:txBody>
      </p:sp>
      <p:pic>
        <p:nvPicPr>
          <p:cNvPr id="155" name="Google Shape;155;p31"/>
          <p:cNvPicPr preferRelativeResize="0"/>
          <p:nvPr/>
        </p:nvPicPr>
        <p:blipFill>
          <a:blip r:embed="rId3">
            <a:alphaModFix/>
          </a:blip>
          <a:stretch>
            <a:fillRect/>
          </a:stretch>
        </p:blipFill>
        <p:spPr>
          <a:xfrm>
            <a:off x="6818275" y="428375"/>
            <a:ext cx="1136075" cy="126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2"/>
          <p:cNvSpPr/>
          <p:nvPr/>
        </p:nvSpPr>
        <p:spPr>
          <a:xfrm>
            <a:off x="430091" y="241338"/>
            <a:ext cx="8283900" cy="4660800"/>
          </a:xfrm>
          <a:prstGeom prst="rect">
            <a:avLst/>
          </a:prstGeom>
          <a:noFill/>
          <a:ln w="38100" cap="flat" cmpd="sng">
            <a:solidFill>
              <a:srgbClr val="D2D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32"/>
          <p:cNvCxnSpPr/>
          <p:nvPr/>
        </p:nvCxnSpPr>
        <p:spPr>
          <a:xfrm>
            <a:off x="4193330" y="1271703"/>
            <a:ext cx="757200" cy="0"/>
          </a:xfrm>
          <a:prstGeom prst="straightConnector1">
            <a:avLst/>
          </a:prstGeom>
          <a:noFill/>
          <a:ln w="76200" cap="flat" cmpd="sng">
            <a:solidFill>
              <a:srgbClr val="93C01F"/>
            </a:solidFill>
            <a:prstDash val="solid"/>
            <a:round/>
            <a:headEnd type="none" w="med" len="med"/>
            <a:tailEnd type="none" w="med" len="med"/>
          </a:ln>
        </p:spPr>
      </p:cxnSp>
      <p:sp>
        <p:nvSpPr>
          <p:cNvPr id="162" name="Google Shape;162;p32"/>
          <p:cNvSpPr txBox="1">
            <a:spLocks noGrp="1"/>
          </p:cNvSpPr>
          <p:nvPr>
            <p:ph type="body" idx="1"/>
          </p:nvPr>
        </p:nvSpPr>
        <p:spPr>
          <a:xfrm>
            <a:off x="1073450" y="1648375"/>
            <a:ext cx="6997200" cy="2704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s" sz="1500"/>
              <a:t>Primera escape room: “Real Escape Game” by SCRAP, Kyoto, Japón (2007)</a:t>
            </a:r>
            <a:endParaRPr sz="1500"/>
          </a:p>
          <a:p>
            <a:pPr marL="0" lvl="0" indent="0" algn="ctr" rtl="0">
              <a:lnSpc>
                <a:spcPct val="150000"/>
              </a:lnSpc>
              <a:spcBef>
                <a:spcPts val="0"/>
              </a:spcBef>
              <a:spcAft>
                <a:spcPts val="0"/>
              </a:spcAft>
              <a:buClr>
                <a:schemeClr val="dk1"/>
              </a:buClr>
              <a:buSzPts val="1100"/>
              <a:buFont typeface="Arial"/>
              <a:buNone/>
            </a:pPr>
            <a:r>
              <a:rPr lang="es" sz="1500"/>
              <a:t>Hoy en día 12.000+  escape rooms en todo el mundo (World of Escapes, 2020)</a:t>
            </a:r>
            <a:endParaRPr sz="1500"/>
          </a:p>
          <a:p>
            <a:pPr marL="0" lvl="0" indent="0" algn="ctr" rtl="0">
              <a:lnSpc>
                <a:spcPct val="150000"/>
              </a:lnSpc>
              <a:spcBef>
                <a:spcPts val="0"/>
              </a:spcBef>
              <a:spcAft>
                <a:spcPts val="0"/>
              </a:spcAft>
              <a:buClr>
                <a:schemeClr val="dk1"/>
              </a:buClr>
              <a:buSzPts val="1100"/>
              <a:buFont typeface="Arial"/>
              <a:buNone/>
            </a:pPr>
            <a:endParaRPr sz="1500"/>
          </a:p>
          <a:p>
            <a:pPr marL="0" lvl="0" indent="0" algn="ctr" rtl="0">
              <a:lnSpc>
                <a:spcPct val="150000"/>
              </a:lnSpc>
              <a:spcBef>
                <a:spcPts val="0"/>
              </a:spcBef>
              <a:spcAft>
                <a:spcPts val="0"/>
              </a:spcAft>
              <a:buNone/>
            </a:pPr>
            <a:endParaRPr sz="1500"/>
          </a:p>
        </p:txBody>
      </p:sp>
      <p:sp>
        <p:nvSpPr>
          <p:cNvPr id="163" name="Google Shape;163;p32"/>
          <p:cNvSpPr txBox="1">
            <a:spLocks noGrp="1"/>
          </p:cNvSpPr>
          <p:nvPr>
            <p:ph type="title"/>
          </p:nvPr>
        </p:nvSpPr>
        <p:spPr>
          <a:xfrm>
            <a:off x="430091" y="189024"/>
            <a:ext cx="8283900" cy="9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a:t>Escape rooms: Origen</a:t>
            </a:r>
            <a:endParaRPr sz="2400"/>
          </a:p>
        </p:txBody>
      </p:sp>
      <p:pic>
        <p:nvPicPr>
          <p:cNvPr id="164" name="Google Shape;164;p32"/>
          <p:cNvPicPr preferRelativeResize="0"/>
          <p:nvPr/>
        </p:nvPicPr>
        <p:blipFill>
          <a:blip r:embed="rId3">
            <a:alphaModFix/>
          </a:blip>
          <a:stretch>
            <a:fillRect/>
          </a:stretch>
        </p:blipFill>
        <p:spPr>
          <a:xfrm>
            <a:off x="1073452" y="2577350"/>
            <a:ext cx="3067100" cy="2044750"/>
          </a:xfrm>
          <a:prstGeom prst="rect">
            <a:avLst/>
          </a:prstGeom>
          <a:noFill/>
          <a:ln>
            <a:noFill/>
          </a:ln>
        </p:spPr>
      </p:pic>
      <p:pic>
        <p:nvPicPr>
          <p:cNvPr id="165" name="Google Shape;165;p32"/>
          <p:cNvPicPr preferRelativeResize="0"/>
          <p:nvPr/>
        </p:nvPicPr>
        <p:blipFill rotWithShape="1">
          <a:blip r:embed="rId4">
            <a:alphaModFix/>
          </a:blip>
          <a:srcRect l="15487" r="6956"/>
          <a:stretch/>
        </p:blipFill>
        <p:spPr>
          <a:xfrm>
            <a:off x="4337600" y="2577350"/>
            <a:ext cx="3733039" cy="204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3"/>
          <p:cNvSpPr/>
          <p:nvPr/>
        </p:nvSpPr>
        <p:spPr>
          <a:xfrm>
            <a:off x="375450" y="249425"/>
            <a:ext cx="8407800" cy="4665900"/>
          </a:xfrm>
          <a:prstGeom prst="rect">
            <a:avLst/>
          </a:prstGeom>
          <a:noFill/>
          <a:ln w="38100" cap="flat" cmpd="sng">
            <a:solidFill>
              <a:srgbClr val="D2D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txBox="1">
            <a:spLocks noGrp="1"/>
          </p:cNvSpPr>
          <p:nvPr>
            <p:ph type="title"/>
          </p:nvPr>
        </p:nvSpPr>
        <p:spPr>
          <a:xfrm>
            <a:off x="375462" y="593886"/>
            <a:ext cx="8407800" cy="53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a:t>Escape rooms en educación</a:t>
            </a:r>
            <a:endParaRPr sz="2400">
              <a:solidFill>
                <a:srgbClr val="434343"/>
              </a:solidFill>
            </a:endParaRPr>
          </a:p>
        </p:txBody>
      </p:sp>
      <p:sp>
        <p:nvSpPr>
          <p:cNvPr id="172" name="Google Shape;172;p33"/>
          <p:cNvSpPr txBox="1">
            <a:spLocks noGrp="1"/>
          </p:cNvSpPr>
          <p:nvPr>
            <p:ph type="ctrTitle" idx="2"/>
          </p:nvPr>
        </p:nvSpPr>
        <p:spPr>
          <a:xfrm>
            <a:off x="631621" y="2840491"/>
            <a:ext cx="2389800" cy="7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ESCAPE ROOMS LÚDICAS</a:t>
            </a:r>
            <a:endParaRPr/>
          </a:p>
        </p:txBody>
      </p:sp>
      <p:sp>
        <p:nvSpPr>
          <p:cNvPr id="173" name="Google Shape;173;p33"/>
          <p:cNvSpPr txBox="1">
            <a:spLocks noGrp="1"/>
          </p:cNvSpPr>
          <p:nvPr>
            <p:ph type="subTitle" idx="1"/>
          </p:nvPr>
        </p:nvSpPr>
        <p:spPr>
          <a:xfrm>
            <a:off x="453525" y="3510401"/>
            <a:ext cx="2568000" cy="112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t>Practicar </a:t>
            </a:r>
            <a:r>
              <a:rPr lang="es" i="1"/>
              <a:t>soft skills</a:t>
            </a:r>
            <a:endParaRPr i="1"/>
          </a:p>
        </p:txBody>
      </p:sp>
      <p:sp>
        <p:nvSpPr>
          <p:cNvPr id="174" name="Google Shape;174;p33"/>
          <p:cNvSpPr txBox="1">
            <a:spLocks noGrp="1"/>
          </p:cNvSpPr>
          <p:nvPr>
            <p:ph type="ctrTitle" idx="3"/>
          </p:nvPr>
        </p:nvSpPr>
        <p:spPr>
          <a:xfrm>
            <a:off x="3348200" y="2840500"/>
            <a:ext cx="2528400" cy="7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ESCAPE ROOMS SOCIO-CULTURALES</a:t>
            </a:r>
            <a:endParaRPr/>
          </a:p>
        </p:txBody>
      </p:sp>
      <p:sp>
        <p:nvSpPr>
          <p:cNvPr id="175" name="Google Shape;175;p33"/>
          <p:cNvSpPr txBox="1">
            <a:spLocks noGrp="1"/>
          </p:cNvSpPr>
          <p:nvPr>
            <p:ph type="subTitle" idx="4"/>
          </p:nvPr>
        </p:nvSpPr>
        <p:spPr>
          <a:xfrm>
            <a:off x="3417536" y="3510401"/>
            <a:ext cx="2389800" cy="112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t>“Cultura general” o función social</a:t>
            </a:r>
            <a:endParaRPr/>
          </a:p>
        </p:txBody>
      </p:sp>
      <p:sp>
        <p:nvSpPr>
          <p:cNvPr id="176" name="Google Shape;176;p33"/>
          <p:cNvSpPr txBox="1">
            <a:spLocks noGrp="1"/>
          </p:cNvSpPr>
          <p:nvPr>
            <p:ph type="ctrTitle" idx="5"/>
          </p:nvPr>
        </p:nvSpPr>
        <p:spPr>
          <a:xfrm>
            <a:off x="6189986" y="2840491"/>
            <a:ext cx="2389800" cy="7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ESCAPE ROOMS EDUCATIVAS</a:t>
            </a:r>
            <a:endParaRPr/>
          </a:p>
        </p:txBody>
      </p:sp>
      <p:sp>
        <p:nvSpPr>
          <p:cNvPr id="177" name="Google Shape;177;p33"/>
          <p:cNvSpPr txBox="1">
            <a:spLocks noGrp="1"/>
          </p:cNvSpPr>
          <p:nvPr>
            <p:ph type="subTitle" idx="6"/>
          </p:nvPr>
        </p:nvSpPr>
        <p:spPr>
          <a:xfrm>
            <a:off x="6189975" y="3510401"/>
            <a:ext cx="2389800" cy="112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a:t>Dominar una materia específica</a:t>
            </a:r>
            <a:endParaRPr/>
          </a:p>
        </p:txBody>
      </p:sp>
      <p:cxnSp>
        <p:nvCxnSpPr>
          <p:cNvPr id="178" name="Google Shape;178;p33"/>
          <p:cNvCxnSpPr/>
          <p:nvPr/>
        </p:nvCxnSpPr>
        <p:spPr>
          <a:xfrm>
            <a:off x="3201865" y="1928453"/>
            <a:ext cx="0" cy="2148000"/>
          </a:xfrm>
          <a:prstGeom prst="straightConnector1">
            <a:avLst/>
          </a:prstGeom>
          <a:noFill/>
          <a:ln w="38100" cap="flat" cmpd="sng">
            <a:solidFill>
              <a:srgbClr val="93C01F"/>
            </a:solidFill>
            <a:prstDash val="solid"/>
            <a:round/>
            <a:headEnd type="none" w="med" len="med"/>
            <a:tailEnd type="none" w="med" len="med"/>
          </a:ln>
        </p:spPr>
      </p:cxnSp>
      <p:cxnSp>
        <p:nvCxnSpPr>
          <p:cNvPr id="179" name="Google Shape;179;p33"/>
          <p:cNvCxnSpPr/>
          <p:nvPr/>
        </p:nvCxnSpPr>
        <p:spPr>
          <a:xfrm>
            <a:off x="6022925" y="1928453"/>
            <a:ext cx="0" cy="2148000"/>
          </a:xfrm>
          <a:prstGeom prst="straightConnector1">
            <a:avLst/>
          </a:prstGeom>
          <a:noFill/>
          <a:ln w="38100" cap="flat" cmpd="sng">
            <a:solidFill>
              <a:srgbClr val="93C01F"/>
            </a:solidFill>
            <a:prstDash val="solid"/>
            <a:round/>
            <a:headEnd type="none" w="med" len="med"/>
            <a:tailEnd type="none" w="med" len="med"/>
          </a:ln>
        </p:spPr>
      </p:cxnSp>
      <p:grpSp>
        <p:nvGrpSpPr>
          <p:cNvPr id="180" name="Google Shape;180;p33"/>
          <p:cNvGrpSpPr/>
          <p:nvPr/>
        </p:nvGrpSpPr>
        <p:grpSpPr>
          <a:xfrm>
            <a:off x="6965448" y="1563591"/>
            <a:ext cx="936008" cy="1013172"/>
            <a:chOff x="-42778750" y="2320125"/>
            <a:chExt cx="285125" cy="309375"/>
          </a:xfrm>
        </p:grpSpPr>
        <p:sp>
          <p:nvSpPr>
            <p:cNvPr id="181" name="Google Shape;181;p33"/>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33"/>
          <p:cNvSpPr/>
          <p:nvPr/>
        </p:nvSpPr>
        <p:spPr>
          <a:xfrm>
            <a:off x="4144395" y="1607385"/>
            <a:ext cx="936015" cy="925589"/>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3"/>
          <p:cNvGrpSpPr/>
          <p:nvPr/>
        </p:nvGrpSpPr>
        <p:grpSpPr>
          <a:xfrm>
            <a:off x="1261294" y="1540080"/>
            <a:ext cx="1080009" cy="1060183"/>
            <a:chOff x="-42430625" y="1949750"/>
            <a:chExt cx="322950" cy="315775"/>
          </a:xfrm>
        </p:grpSpPr>
        <p:sp>
          <p:nvSpPr>
            <p:cNvPr id="185" name="Google Shape;185;p33"/>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solidFill>
              <a:srgbClr val="F6F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34"/>
          <p:cNvSpPr/>
          <p:nvPr/>
        </p:nvSpPr>
        <p:spPr>
          <a:xfrm>
            <a:off x="313498" y="189024"/>
            <a:ext cx="4629000" cy="4599600"/>
          </a:xfrm>
          <a:prstGeom prst="rect">
            <a:avLst/>
          </a:prstGeom>
          <a:noFill/>
          <a:ln w="38100" cap="flat" cmpd="sng">
            <a:solidFill>
              <a:srgbClr val="D2D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 name="Google Shape;194;p34"/>
          <p:cNvCxnSpPr/>
          <p:nvPr/>
        </p:nvCxnSpPr>
        <p:spPr>
          <a:xfrm>
            <a:off x="2153421" y="1643056"/>
            <a:ext cx="708000" cy="0"/>
          </a:xfrm>
          <a:prstGeom prst="straightConnector1">
            <a:avLst/>
          </a:prstGeom>
          <a:noFill/>
          <a:ln w="76200" cap="flat" cmpd="sng">
            <a:solidFill>
              <a:srgbClr val="93C01F"/>
            </a:solidFill>
            <a:prstDash val="solid"/>
            <a:round/>
            <a:headEnd type="none" w="med" len="med"/>
            <a:tailEnd type="none" w="med" len="med"/>
          </a:ln>
        </p:spPr>
      </p:cxnSp>
      <p:sp>
        <p:nvSpPr>
          <p:cNvPr id="195" name="Google Shape;195;p34"/>
          <p:cNvSpPr txBox="1">
            <a:spLocks noGrp="1"/>
          </p:cNvSpPr>
          <p:nvPr>
            <p:ph type="title"/>
          </p:nvPr>
        </p:nvSpPr>
        <p:spPr>
          <a:xfrm>
            <a:off x="313498" y="914663"/>
            <a:ext cx="462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a:t>Escape rooms educativas</a:t>
            </a:r>
            <a:endParaRPr/>
          </a:p>
        </p:txBody>
      </p:sp>
      <p:sp>
        <p:nvSpPr>
          <p:cNvPr id="196" name="Google Shape;196;p34"/>
          <p:cNvSpPr txBox="1">
            <a:spLocks noGrp="1"/>
          </p:cNvSpPr>
          <p:nvPr>
            <p:ph type="subTitle" idx="1"/>
          </p:nvPr>
        </p:nvSpPr>
        <p:spPr>
          <a:xfrm>
            <a:off x="449579" y="1871370"/>
            <a:ext cx="4115700" cy="25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600"/>
              <a:t>Las escape rooms educativas son escape rooms diseñadas específicamente con fines educativos, las cuales requieren a los estudiantes dominar conocimientos y habilidades específicas a fin de resolver los retos y superar con éxito la actividad.</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endParaRPr sz="1600"/>
          </a:p>
        </p:txBody>
      </p:sp>
      <p:pic>
        <p:nvPicPr>
          <p:cNvPr id="197" name="Google Shape;197;p34"/>
          <p:cNvPicPr preferRelativeResize="0"/>
          <p:nvPr/>
        </p:nvPicPr>
        <p:blipFill>
          <a:blip r:embed="rId3">
            <a:alphaModFix/>
          </a:blip>
          <a:stretch>
            <a:fillRect/>
          </a:stretch>
        </p:blipFill>
        <p:spPr>
          <a:xfrm>
            <a:off x="5100525" y="865274"/>
            <a:ext cx="3931425" cy="3247100"/>
          </a:xfrm>
          <a:prstGeom prst="rect">
            <a:avLst/>
          </a:prstGeom>
          <a:noFill/>
          <a:ln>
            <a:noFill/>
          </a:ln>
        </p:spPr>
      </p:pic>
      <p:sp>
        <p:nvSpPr>
          <p:cNvPr id="198" name="Google Shape;198;p34"/>
          <p:cNvSpPr txBox="1"/>
          <p:nvPr/>
        </p:nvSpPr>
        <p:spPr>
          <a:xfrm>
            <a:off x="4942500" y="4112377"/>
            <a:ext cx="40023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000" b="1"/>
              <a:t>Fuente</a:t>
            </a:r>
            <a:r>
              <a:rPr lang="es" sz="1000"/>
              <a:t>: https://doi.org/10.1016/j.jsurg.2018.06.030</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35"/>
          <p:cNvSpPr/>
          <p:nvPr/>
        </p:nvSpPr>
        <p:spPr>
          <a:xfrm>
            <a:off x="4889146" y="2"/>
            <a:ext cx="4254900" cy="5143500"/>
          </a:xfrm>
          <a:prstGeom prst="rect">
            <a:avLst/>
          </a:prstGeom>
          <a:solidFill>
            <a:srgbClr val="93C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txBox="1"/>
          <p:nvPr/>
        </p:nvSpPr>
        <p:spPr>
          <a:xfrm>
            <a:off x="16681609" y="4445101"/>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 sz="1300">
                <a:solidFill>
                  <a:srgbClr val="FFFFFF"/>
                </a:solidFill>
                <a:latin typeface="Quicksand Light"/>
                <a:ea typeface="Quicksand Light"/>
                <a:cs typeface="Quicksand Light"/>
                <a:sym typeface="Quicksand Light"/>
              </a:rPr>
              <a:t>8</a:t>
            </a:fld>
            <a:endParaRPr sz="1300">
              <a:solidFill>
                <a:srgbClr val="FFFFFF"/>
              </a:solidFill>
              <a:latin typeface="Quicksand Light"/>
              <a:ea typeface="Quicksand Light"/>
              <a:cs typeface="Quicksand Light"/>
              <a:sym typeface="Quicksand Light"/>
            </a:endParaRPr>
          </a:p>
        </p:txBody>
      </p:sp>
      <p:sp>
        <p:nvSpPr>
          <p:cNvPr id="205" name="Google Shape;205;p35"/>
          <p:cNvSpPr txBox="1">
            <a:spLocks noGrp="1"/>
          </p:cNvSpPr>
          <p:nvPr>
            <p:ph type="body" idx="4294967295"/>
          </p:nvPr>
        </p:nvSpPr>
        <p:spPr>
          <a:xfrm>
            <a:off x="5053850" y="1588025"/>
            <a:ext cx="3798900" cy="30399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3F2551"/>
              </a:buClr>
              <a:buSzPts val="1600"/>
              <a:buFont typeface="Ubuntu"/>
              <a:buChar char="●"/>
            </a:pPr>
            <a:r>
              <a:rPr lang="es" sz="1600" b="1">
                <a:solidFill>
                  <a:srgbClr val="3F2551"/>
                </a:solidFill>
                <a:latin typeface="Ubuntu"/>
                <a:ea typeface="Ubuntu"/>
                <a:cs typeface="Ubuntu"/>
                <a:sym typeface="Ubuntu"/>
              </a:rPr>
              <a:t>Asignaturas UPM</a:t>
            </a:r>
            <a:r>
              <a:rPr lang="es" sz="1600" b="1">
                <a:solidFill>
                  <a:schemeClr val="lt2"/>
                </a:solidFill>
                <a:latin typeface="Ubuntu"/>
                <a:ea typeface="Ubuntu"/>
                <a:cs typeface="Ubuntu"/>
                <a:sym typeface="Ubuntu"/>
              </a:rPr>
              <a:t> </a:t>
            </a:r>
            <a:r>
              <a:rPr lang="es" sz="1600">
                <a:solidFill>
                  <a:schemeClr val="lt2"/>
                </a:solidFill>
                <a:latin typeface="Ubuntu"/>
                <a:ea typeface="Ubuntu"/>
                <a:cs typeface="Ubuntu"/>
                <a:sym typeface="Ubuntu"/>
              </a:rPr>
              <a:t>(remoto y presencial)</a:t>
            </a:r>
            <a:r>
              <a:rPr lang="es" sz="1600">
                <a:solidFill>
                  <a:srgbClr val="FFFFFF"/>
                </a:solidFill>
                <a:latin typeface="Ubuntu"/>
                <a:ea typeface="Ubuntu"/>
                <a:cs typeface="Ubuntu"/>
                <a:sym typeface="Ubuntu"/>
              </a:rPr>
              <a:t>: Computación en red, Ingeniería web, Fundamentos de ingeniería del software, Bases de datos</a:t>
            </a:r>
            <a:endParaRPr sz="1600">
              <a:solidFill>
                <a:srgbClr val="FFFFFF"/>
              </a:solidFill>
              <a:latin typeface="Ubuntu"/>
              <a:ea typeface="Ubuntu"/>
              <a:cs typeface="Ubuntu"/>
              <a:sym typeface="Ubuntu"/>
            </a:endParaRPr>
          </a:p>
          <a:p>
            <a:pPr marL="457200" lvl="0" indent="-330200" algn="l" rtl="0">
              <a:lnSpc>
                <a:spcPct val="115000"/>
              </a:lnSpc>
              <a:spcBef>
                <a:spcPts val="1000"/>
              </a:spcBef>
              <a:spcAft>
                <a:spcPts val="0"/>
              </a:spcAft>
              <a:buClr>
                <a:srgbClr val="3F2551"/>
              </a:buClr>
              <a:buSzPts val="1600"/>
              <a:buFont typeface="Ubuntu"/>
              <a:buChar char="●"/>
            </a:pPr>
            <a:r>
              <a:rPr lang="es" sz="1600" b="1">
                <a:solidFill>
                  <a:srgbClr val="3F2551"/>
                </a:solidFill>
                <a:latin typeface="Ubuntu"/>
                <a:ea typeface="Ubuntu"/>
                <a:cs typeface="Ubuntu"/>
                <a:sym typeface="Ubuntu"/>
              </a:rPr>
              <a:t>Competencia digital docente</a:t>
            </a:r>
            <a:r>
              <a:rPr lang="es" sz="1600">
                <a:solidFill>
                  <a:srgbClr val="3F2551"/>
                </a:solidFill>
                <a:latin typeface="Ubuntu"/>
                <a:ea typeface="Ubuntu"/>
                <a:cs typeface="Ubuntu"/>
                <a:sym typeface="Ubuntu"/>
              </a:rPr>
              <a:t> </a:t>
            </a:r>
            <a:r>
              <a:rPr lang="es" sz="1600">
                <a:solidFill>
                  <a:srgbClr val="FFFFFF"/>
                </a:solidFill>
                <a:latin typeface="Ubuntu"/>
                <a:ea typeface="Ubuntu"/>
                <a:cs typeface="Ubuntu"/>
                <a:sym typeface="Ubuntu"/>
              </a:rPr>
              <a:t>(MOOC Junta CyL)</a:t>
            </a:r>
            <a:endParaRPr sz="1600">
              <a:solidFill>
                <a:srgbClr val="FFFFFF"/>
              </a:solidFill>
              <a:latin typeface="Ubuntu"/>
              <a:ea typeface="Ubuntu"/>
              <a:cs typeface="Ubuntu"/>
              <a:sym typeface="Ubuntu"/>
            </a:endParaRPr>
          </a:p>
          <a:p>
            <a:pPr marL="457200" lvl="0" indent="-330200" algn="l" rtl="0">
              <a:lnSpc>
                <a:spcPct val="115000"/>
              </a:lnSpc>
              <a:spcBef>
                <a:spcPts val="1000"/>
              </a:spcBef>
              <a:spcAft>
                <a:spcPts val="0"/>
              </a:spcAft>
              <a:buClr>
                <a:srgbClr val="3F2551"/>
              </a:buClr>
              <a:buSzPts val="1600"/>
              <a:buFont typeface="Ubuntu"/>
              <a:buChar char="●"/>
            </a:pPr>
            <a:r>
              <a:rPr lang="es" sz="1600" b="1">
                <a:solidFill>
                  <a:srgbClr val="3F2551"/>
                </a:solidFill>
                <a:latin typeface="Ubuntu"/>
                <a:ea typeface="Ubuntu"/>
                <a:cs typeface="Ubuntu"/>
                <a:sym typeface="Ubuntu"/>
              </a:rPr>
              <a:t>Contra el discurso del odio</a:t>
            </a:r>
            <a:r>
              <a:rPr lang="es" sz="1600" b="1">
                <a:solidFill>
                  <a:srgbClr val="FFFFFF"/>
                </a:solidFill>
                <a:latin typeface="Ubuntu"/>
                <a:ea typeface="Ubuntu"/>
                <a:cs typeface="Ubuntu"/>
                <a:sym typeface="Ubuntu"/>
              </a:rPr>
              <a:t> </a:t>
            </a:r>
            <a:r>
              <a:rPr lang="es" sz="1600">
                <a:solidFill>
                  <a:srgbClr val="FFFFFF"/>
                </a:solidFill>
                <a:latin typeface="Ubuntu"/>
                <a:ea typeface="Ubuntu"/>
                <a:cs typeface="Ubuntu"/>
                <a:sym typeface="Ubuntu"/>
              </a:rPr>
              <a:t>(maldita.es)</a:t>
            </a:r>
            <a:endParaRPr sz="1600">
              <a:solidFill>
                <a:srgbClr val="FFFFFF"/>
              </a:solidFill>
              <a:latin typeface="Ubuntu"/>
              <a:ea typeface="Ubuntu"/>
              <a:cs typeface="Ubuntu"/>
              <a:sym typeface="Ubuntu"/>
            </a:endParaRPr>
          </a:p>
          <a:p>
            <a:pPr marL="457200" lvl="0" indent="0" algn="l" rtl="0">
              <a:lnSpc>
                <a:spcPct val="115000"/>
              </a:lnSpc>
              <a:spcBef>
                <a:spcPts val="1000"/>
              </a:spcBef>
              <a:spcAft>
                <a:spcPts val="1000"/>
              </a:spcAft>
              <a:buNone/>
            </a:pPr>
            <a:endParaRPr sz="1600">
              <a:solidFill>
                <a:srgbClr val="FFFFFF"/>
              </a:solidFill>
              <a:latin typeface="Ubuntu"/>
              <a:ea typeface="Ubuntu"/>
              <a:cs typeface="Ubuntu"/>
              <a:sym typeface="Ubuntu"/>
            </a:endParaRPr>
          </a:p>
        </p:txBody>
      </p:sp>
      <p:pic>
        <p:nvPicPr>
          <p:cNvPr id="206" name="Google Shape;206;p35"/>
          <p:cNvPicPr preferRelativeResize="0"/>
          <p:nvPr/>
        </p:nvPicPr>
        <p:blipFill>
          <a:blip r:embed="rId3">
            <a:alphaModFix/>
          </a:blip>
          <a:stretch>
            <a:fillRect/>
          </a:stretch>
        </p:blipFill>
        <p:spPr>
          <a:xfrm>
            <a:off x="356788" y="201150"/>
            <a:ext cx="3057075" cy="1386865"/>
          </a:xfrm>
          <a:prstGeom prst="rect">
            <a:avLst/>
          </a:prstGeom>
          <a:noFill/>
          <a:ln>
            <a:noFill/>
          </a:ln>
        </p:spPr>
      </p:pic>
      <p:pic>
        <p:nvPicPr>
          <p:cNvPr id="207" name="Google Shape;207;p35"/>
          <p:cNvPicPr preferRelativeResize="0"/>
          <p:nvPr/>
        </p:nvPicPr>
        <p:blipFill>
          <a:blip r:embed="rId4">
            <a:alphaModFix/>
          </a:blip>
          <a:stretch>
            <a:fillRect/>
          </a:stretch>
        </p:blipFill>
        <p:spPr>
          <a:xfrm>
            <a:off x="356788" y="1738712"/>
            <a:ext cx="3102150" cy="1452713"/>
          </a:xfrm>
          <a:prstGeom prst="rect">
            <a:avLst/>
          </a:prstGeom>
          <a:noFill/>
          <a:ln>
            <a:noFill/>
          </a:ln>
        </p:spPr>
      </p:pic>
      <p:pic>
        <p:nvPicPr>
          <p:cNvPr id="208" name="Google Shape;208;p35"/>
          <p:cNvPicPr preferRelativeResize="0"/>
          <p:nvPr/>
        </p:nvPicPr>
        <p:blipFill>
          <a:blip r:embed="rId5">
            <a:alphaModFix/>
          </a:blip>
          <a:stretch>
            <a:fillRect/>
          </a:stretch>
        </p:blipFill>
        <p:spPr>
          <a:xfrm>
            <a:off x="449275" y="3420712"/>
            <a:ext cx="2314776" cy="1417975"/>
          </a:xfrm>
          <a:prstGeom prst="rect">
            <a:avLst/>
          </a:prstGeom>
          <a:noFill/>
          <a:ln>
            <a:noFill/>
          </a:ln>
        </p:spPr>
      </p:pic>
      <p:pic>
        <p:nvPicPr>
          <p:cNvPr id="209" name="Google Shape;209;p35"/>
          <p:cNvPicPr preferRelativeResize="0"/>
          <p:nvPr/>
        </p:nvPicPr>
        <p:blipFill>
          <a:blip r:embed="rId6">
            <a:alphaModFix/>
          </a:blip>
          <a:stretch>
            <a:fillRect/>
          </a:stretch>
        </p:blipFill>
        <p:spPr>
          <a:xfrm>
            <a:off x="3177900" y="2977969"/>
            <a:ext cx="1297400" cy="1762781"/>
          </a:xfrm>
          <a:prstGeom prst="rect">
            <a:avLst/>
          </a:prstGeom>
          <a:noFill/>
          <a:ln>
            <a:noFill/>
          </a:ln>
          <a:effectLst>
            <a:outerShdw blurRad="57150" dist="19050" dir="5400000" algn="bl" rotWithShape="0">
              <a:srgbClr val="B7B7B7">
                <a:alpha val="50000"/>
              </a:srgbClr>
            </a:outerShdw>
          </a:effectLst>
        </p:spPr>
      </p:pic>
      <p:sp>
        <p:nvSpPr>
          <p:cNvPr id="210" name="Google Shape;210;p35"/>
          <p:cNvSpPr txBox="1">
            <a:spLocks noGrp="1"/>
          </p:cNvSpPr>
          <p:nvPr>
            <p:ph type="title" idx="4294967295"/>
          </p:nvPr>
        </p:nvSpPr>
        <p:spPr>
          <a:xfrm>
            <a:off x="5244350" y="340725"/>
            <a:ext cx="37404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3600">
                <a:solidFill>
                  <a:schemeClr val="lt1"/>
                </a:solidFill>
              </a:rPr>
              <a:t>Mi experiencia</a:t>
            </a:r>
            <a:endParaRPr sz="36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p:nvPr/>
        </p:nvSpPr>
        <p:spPr>
          <a:xfrm>
            <a:off x="666750" y="774000"/>
            <a:ext cx="7810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900" b="1">
                <a:solidFill>
                  <a:schemeClr val="lt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Vídeo de ejemplo de escape room sobre uso seguro de las TIC</a:t>
            </a:r>
            <a:endParaRPr sz="1900" b="1">
              <a:solidFill>
                <a:schemeClr val="lt1"/>
              </a:solidFill>
            </a:endParaRPr>
          </a:p>
        </p:txBody>
      </p:sp>
      <p:sp>
        <p:nvSpPr>
          <p:cNvPr id="216" name="Google Shape;216;p36"/>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7" name="Google Shape;217;p36"/>
          <p:cNvSpPr txBox="1">
            <a:spLocks noGrp="1"/>
          </p:cNvSpPr>
          <p:nvPr>
            <p:ph type="body" idx="1"/>
          </p:nvPr>
        </p:nvSpPr>
        <p:spPr>
          <a:xfrm>
            <a:off x="1636869" y="1904925"/>
            <a:ext cx="5877000" cy="250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18" name="Google Shape;218;p36" title="escape_victor_lustig.mp4">
            <a:hlinkClick r:id="rId4"/>
          </p:cNvPr>
          <p:cNvPicPr preferRelativeResize="0"/>
          <p:nvPr/>
        </p:nvPicPr>
        <p:blipFill>
          <a:blip r:embed="rId5">
            <a:alphaModFix/>
          </a:blip>
          <a:stretch>
            <a:fillRect/>
          </a:stretch>
        </p:blipFill>
        <p:spPr>
          <a:xfrm>
            <a:off x="0" y="0"/>
            <a:ext cx="9144000" cy="519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mal Charm">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Presentación en pantalla (16:9)</PresentationFormat>
  <Paragraphs>157</Paragraphs>
  <Slides>28</Slides>
  <Notes>28</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Arvo</vt:lpstr>
      <vt:lpstr>Quicksand Light</vt:lpstr>
      <vt:lpstr>Bodoni</vt:lpstr>
      <vt:lpstr>Ubuntu Light</vt:lpstr>
      <vt:lpstr>Ubuntu</vt:lpstr>
      <vt:lpstr>Arial</vt:lpstr>
      <vt:lpstr>Minimal Charm</vt:lpstr>
      <vt:lpstr>Presentación de PowerPoint</vt:lpstr>
      <vt:lpstr>Sonsoles López Pernas &lt;sonsoles.lopez.pernas@upm.es&gt;</vt:lpstr>
      <vt:lpstr>Contenidos</vt:lpstr>
      <vt:lpstr>Escape rooms</vt:lpstr>
      <vt:lpstr>Escape rooms: Origen</vt:lpstr>
      <vt:lpstr>Escape rooms en educación</vt:lpstr>
      <vt:lpstr>Escape rooms educativas</vt:lpstr>
      <vt:lpstr>Mi experiencia</vt:lpstr>
      <vt:lpstr>Presentación de PowerPoint</vt:lpstr>
      <vt:lpstr>Diseño de escape rooms educativas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Herramientas para crear escape rooms educativas</vt:lpstr>
      <vt:lpstr>material</vt:lpstr>
      <vt:lpstr>La plataforma Escapp</vt:lpstr>
      <vt:lpstr>Guía de Escapp</vt:lpstr>
      <vt:lpstr>Demo: crear escape room ‘Planeta B’</vt:lpstr>
      <vt:lpstr>https://escapp.dit.upm.es/</vt:lpstr>
      <vt:lpstr>Presentación de PowerPoint</vt:lpstr>
      <vt:lpstr>¡Muchas gracias!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Sánchez González</dc:creator>
  <cp:lastModifiedBy>María Sánchez González</cp:lastModifiedBy>
  <cp:revision>1</cp:revision>
  <dcterms:modified xsi:type="dcterms:W3CDTF">2022-05-24T07:31:04Z</dcterms:modified>
</cp:coreProperties>
</file>