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6858000" cx="9144000"/>
  <p:notesSz cx="6858000" cy="9144000"/>
  <p:embeddedFontLst>
    <p:embeddedFont>
      <p:font typeface="Ubuntu"/>
      <p:regular r:id="rId69"/>
      <p:bold r:id="rId70"/>
      <p:italic r:id="rId71"/>
      <p:boldItalic r:id="rId72"/>
    </p:embeddedFont>
    <p:embeddedFont>
      <p:font typeface="Playfair Display"/>
      <p:regular r:id="rId73"/>
      <p:bold r:id="rId74"/>
      <p:italic r:id="rId75"/>
      <p:boldItalic r:id="rId76"/>
    </p:embeddedFont>
    <p:embeddedFont>
      <p:font typeface="Nunito"/>
      <p:regular r:id="rId77"/>
      <p:bold r:id="rId78"/>
      <p:italic r:id="rId79"/>
      <p:boldItalic r:id="rId80"/>
    </p:embeddedFont>
    <p:embeddedFont>
      <p:font typeface="Lato"/>
      <p:regular r:id="rId81"/>
      <p:bold r:id="rId82"/>
      <p:italic r:id="rId83"/>
      <p:boldItalic r:id="rId84"/>
    </p:embeddedFont>
    <p:embeddedFont>
      <p:font typeface="Abril Fatface"/>
      <p:regular r:id="rId85"/>
    </p:embeddedFont>
    <p:embeddedFont>
      <p:font typeface="Arvo"/>
      <p:regular r:id="rId86"/>
      <p:bold r:id="rId87"/>
      <p:italic r:id="rId88"/>
      <p:boldItalic r:id="rId89"/>
    </p:embeddedFont>
    <p:embeddedFont>
      <p:font typeface="Fjalla One"/>
      <p:regular r:id="rId90"/>
    </p:embeddedFont>
    <p:embeddedFont>
      <p:font typeface="Bodoni"/>
      <p:regular r:id="rId91"/>
      <p:bold r:id="rId92"/>
      <p:italic r:id="rId93"/>
      <p:boldItalic r:id="rId94"/>
    </p:embeddedFont>
    <p:embeddedFont>
      <p:font typeface="Helvetica Neue"/>
      <p:regular r:id="rId95"/>
      <p:bold r:id="rId96"/>
      <p:italic r:id="rId97"/>
      <p:boldItalic r:id="rId98"/>
    </p:embeddedFont>
    <p:embeddedFont>
      <p:font typeface="Quicksand Light"/>
      <p:regular r:id="rId99"/>
      <p:bold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85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E3DECB-7BEB-4B41-A66D-E252E026E0A2}">
  <a:tblStyle styleId="{8BE3DECB-7BEB-4B41-A66D-E252E026E0A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85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0" Type="http://schemas.openxmlformats.org/officeDocument/2006/relationships/font" Target="fonts/QuicksandLight-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HelveticaNeue-regular.fntdata"/><Relationship Id="rId94" Type="http://schemas.openxmlformats.org/officeDocument/2006/relationships/font" Target="fonts/Bodoni-boldItalic.fntdata"/><Relationship Id="rId97" Type="http://schemas.openxmlformats.org/officeDocument/2006/relationships/font" Target="fonts/HelveticaNeue-italic.fntdata"/><Relationship Id="rId96" Type="http://schemas.openxmlformats.org/officeDocument/2006/relationships/font" Target="fonts/HelveticaNeue-bold.fntdata"/><Relationship Id="rId11" Type="http://schemas.openxmlformats.org/officeDocument/2006/relationships/slide" Target="slides/slide5.xml"/><Relationship Id="rId99" Type="http://schemas.openxmlformats.org/officeDocument/2006/relationships/font" Target="fonts/QuicksandLight-regular.fntdata"/><Relationship Id="rId10" Type="http://schemas.openxmlformats.org/officeDocument/2006/relationships/slide" Target="slides/slide4.xml"/><Relationship Id="rId98" Type="http://schemas.openxmlformats.org/officeDocument/2006/relationships/font" Target="fonts/HelveticaNeue-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Bodoni-regular.fntdata"/><Relationship Id="rId90" Type="http://schemas.openxmlformats.org/officeDocument/2006/relationships/font" Target="fonts/FjallaOne-regular.fntdata"/><Relationship Id="rId93" Type="http://schemas.openxmlformats.org/officeDocument/2006/relationships/font" Target="fonts/Bodoni-italic.fntdata"/><Relationship Id="rId92" Type="http://schemas.openxmlformats.org/officeDocument/2006/relationships/font" Target="fonts/Bodoni-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Lato-boldItalic.fntdata"/><Relationship Id="rId83" Type="http://schemas.openxmlformats.org/officeDocument/2006/relationships/font" Target="fonts/Lato-italic.fntdata"/><Relationship Id="rId86" Type="http://schemas.openxmlformats.org/officeDocument/2006/relationships/font" Target="fonts/Arvo-regular.fntdata"/><Relationship Id="rId85" Type="http://schemas.openxmlformats.org/officeDocument/2006/relationships/font" Target="fonts/AbrilFatface-regular.fntdata"/><Relationship Id="rId88" Type="http://schemas.openxmlformats.org/officeDocument/2006/relationships/font" Target="fonts/Arvo-italic.fntdata"/><Relationship Id="rId87" Type="http://schemas.openxmlformats.org/officeDocument/2006/relationships/font" Target="fonts/Arvo-bold.fntdata"/><Relationship Id="rId89" Type="http://schemas.openxmlformats.org/officeDocument/2006/relationships/font" Target="fonts/Arvo-boldItalic.fntdata"/><Relationship Id="rId80" Type="http://schemas.openxmlformats.org/officeDocument/2006/relationships/font" Target="fonts/Nunito-boldItalic.fntdata"/><Relationship Id="rId82" Type="http://schemas.openxmlformats.org/officeDocument/2006/relationships/font" Target="fonts/Lato-bold.fntdata"/><Relationship Id="rId81"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layfairDisplay-regular.fntdata"/><Relationship Id="rId72" Type="http://schemas.openxmlformats.org/officeDocument/2006/relationships/font" Target="fonts/Ubuntu-boldItalic.fntdata"/><Relationship Id="rId75" Type="http://schemas.openxmlformats.org/officeDocument/2006/relationships/font" Target="fonts/PlayfairDisplay-italic.fntdata"/><Relationship Id="rId74" Type="http://schemas.openxmlformats.org/officeDocument/2006/relationships/font" Target="fonts/PlayfairDisplay-bold.fntdata"/><Relationship Id="rId77" Type="http://schemas.openxmlformats.org/officeDocument/2006/relationships/font" Target="fonts/Nunito-regular.fntdata"/><Relationship Id="rId76" Type="http://schemas.openxmlformats.org/officeDocument/2006/relationships/font" Target="fonts/PlayfairDisplay-boldItalic.fntdata"/><Relationship Id="rId79" Type="http://schemas.openxmlformats.org/officeDocument/2006/relationships/font" Target="fonts/Nunito-italic.fntdata"/><Relationship Id="rId78" Type="http://schemas.openxmlformats.org/officeDocument/2006/relationships/font" Target="fonts/Nunito-bold.fntdata"/><Relationship Id="rId71" Type="http://schemas.openxmlformats.org/officeDocument/2006/relationships/font" Target="fonts/Ubuntu-italic.fntdata"/><Relationship Id="rId70" Type="http://schemas.openxmlformats.org/officeDocument/2006/relationships/font" Target="fonts/Ubuntu-bold.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font" Target="fonts/Ubuntu-regular.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enturebeat.com/2020/04/30/udemy-online-course-enrollment-surged-425-amid-lockdowns/" TargetMode="External"/><Relationship Id="rId3" Type="http://schemas.openxmlformats.org/officeDocument/2006/relationships/hyperlink" Target="https://www.classcentral.com/report/coursera-conference-2020-highlights/" TargetMode="External"/><Relationship Id="rId4" Type="http://schemas.openxmlformats.org/officeDocument/2006/relationships/hyperlink" Target="https://www.classcentral.com/report/edx-top-1000-website/" TargetMode="External"/><Relationship Id="rId5" Type="http://schemas.openxmlformats.org/officeDocument/2006/relationships/hyperlink" Target="https://www.prnewswire.com/news-releases/surge-in-online-learning-amid-coronavirus-outbreak-throws-limelight-on-classin-301018841.html" TargetMode="External"/><Relationship Id="rId6" Type="http://schemas.openxmlformats.org/officeDocument/2006/relationships/hyperlink" Target="https://www.classcentral.com/report/mooc-providers-response-to-the-pandemic/"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ia.es/servicio-de-comunicacion-e-informacion/los-webinarsunia-de-innovacion-docente-entran-en-su-recta-final-con-mas-de-10-000-inscrito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riadax.net/es/web/potenciate-con-redes-sociales" TargetMode="External"/><Relationship Id="rId3" Type="http://schemas.openxmlformats.org/officeDocument/2006/relationships/hyperlink" Target="https://miriadax.net/es/web/tendencias-en-investigacion-educativa-y-social" TargetMode="External"/><Relationship Id="rId4" Type="http://schemas.openxmlformats.org/officeDocument/2006/relationships/hyperlink" Target="https://miriadax.net/es/web/efecto-de-los-toxicos-sobre-el-sistema-nervioso" TargetMode="External"/><Relationship Id="rId9" Type="http://schemas.openxmlformats.org/officeDocument/2006/relationships/hyperlink" Target="https://miriadax.net/es/web/patentes-y-propiedad-industrial" TargetMode="External"/><Relationship Id="rId5" Type="http://schemas.openxmlformats.org/officeDocument/2006/relationships/hyperlink" Target="https://miriadax.net/es/web/expresion-oral-comunicacion-y-oratoria" TargetMode="External"/><Relationship Id="rId6" Type="http://schemas.openxmlformats.org/officeDocument/2006/relationships/hyperlink" Target="https://miriadax.net/es/web/competencia-digital-docente-inovacao-no-ensino-de-linguas-estrangeiras" TargetMode="External"/><Relationship Id="rId7" Type="http://schemas.openxmlformats.org/officeDocument/2006/relationships/hyperlink" Target="https://miriadax.net/es/web/musica-para-el-siglo-xxi-aportaciones-del-software-libre-a-la-educacion-musical" TargetMode="External"/><Relationship Id="rId8" Type="http://schemas.openxmlformats.org/officeDocument/2006/relationships/hyperlink" Target="https://miriadax.net/es/web/aprender-a-tomar-decisiones-economicas-acertada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442eb61d9d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42eb61d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b61698df50_0_7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b61698df50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b61698df50_0_8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b61698df50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ae392c6503_0_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ae392c650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afe34651a0_0_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afe34651a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ae392c6503_0_1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ae392c650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b61698df50_0_1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b61698df50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838200" rtl="0" algn="l">
              <a:lnSpc>
                <a:spcPct val="115000"/>
              </a:lnSpc>
              <a:spcBef>
                <a:spcPts val="0"/>
              </a:spcBef>
              <a:spcAft>
                <a:spcPts val="0"/>
              </a:spcAft>
              <a:buClr>
                <a:srgbClr val="4C4C4C"/>
              </a:buClr>
              <a:buSzPts val="1200"/>
              <a:buChar char="●"/>
            </a:pPr>
            <a:r>
              <a:rPr b="1" lang="es" sz="1200">
                <a:solidFill>
                  <a:srgbClr val="4C4C4C"/>
                </a:solidFill>
                <a:highlight>
                  <a:schemeClr val="lt1"/>
                </a:highlight>
              </a:rPr>
              <a:t>Udemy. </a:t>
            </a:r>
            <a:r>
              <a:rPr lang="es" sz="1200">
                <a:solidFill>
                  <a:srgbClr val="4C4C4C"/>
                </a:solidFill>
                <a:highlight>
                  <a:schemeClr val="lt1"/>
                </a:highlight>
              </a:rPr>
              <a:t>Uno de los líderes de MOOC, </a:t>
            </a:r>
            <a:r>
              <a:rPr lang="es" sz="1200">
                <a:solidFill>
                  <a:srgbClr val="D74100"/>
                </a:solidFill>
                <a:highlight>
                  <a:schemeClr val="lt1"/>
                </a:highlight>
                <a:uFill>
                  <a:noFill/>
                </a:uFill>
                <a:hlinkClick r:id="rId2">
                  <a:extLst>
                    <a:ext uri="{A12FA001-AC4F-418D-AE19-62706E023703}">
                      <ahyp:hlinkClr val="tx"/>
                    </a:ext>
                  </a:extLst>
                </a:hlinkClick>
              </a:rPr>
              <a:t>aumentó las inscripciones más del 400 por ciento </a:t>
            </a:r>
            <a:r>
              <a:rPr lang="es" sz="1200">
                <a:solidFill>
                  <a:srgbClr val="4C4C4C"/>
                </a:solidFill>
                <a:highlight>
                  <a:schemeClr val="lt1"/>
                </a:highlight>
              </a:rPr>
              <a:t>entre febrero y marzo.</a:t>
            </a:r>
            <a:endParaRPr sz="1200">
              <a:solidFill>
                <a:srgbClr val="4C4C4C"/>
              </a:solidFill>
              <a:highlight>
                <a:schemeClr val="lt1"/>
              </a:highlight>
            </a:endParaRPr>
          </a:p>
          <a:p>
            <a:pPr indent="-304800" lvl="0" marL="838200" rtl="0" algn="l">
              <a:lnSpc>
                <a:spcPct val="115000"/>
              </a:lnSpc>
              <a:spcBef>
                <a:spcPts val="0"/>
              </a:spcBef>
              <a:spcAft>
                <a:spcPts val="0"/>
              </a:spcAft>
              <a:buClr>
                <a:srgbClr val="4C4C4C"/>
              </a:buClr>
              <a:buSzPts val="1200"/>
              <a:buChar char="●"/>
            </a:pPr>
            <a:r>
              <a:rPr b="1" lang="es" sz="1200">
                <a:solidFill>
                  <a:srgbClr val="4C4C4C"/>
                </a:solidFill>
                <a:highlight>
                  <a:schemeClr val="lt1"/>
                </a:highlight>
              </a:rPr>
              <a:t>Las inscripciones en Coursera,</a:t>
            </a:r>
            <a:r>
              <a:rPr lang="es" sz="1200">
                <a:solidFill>
                  <a:srgbClr val="4C4C4C"/>
                </a:solidFill>
                <a:highlight>
                  <a:schemeClr val="lt1"/>
                </a:highlight>
              </a:rPr>
              <a:t> otro de los líderes, fueron un 640 por ciento más, desde mediados de marzo hasta mediados de abril, que durante el mismo período del año pasado, </a:t>
            </a:r>
            <a:r>
              <a:rPr lang="es" sz="1200">
                <a:solidFill>
                  <a:srgbClr val="D74100"/>
                </a:solidFill>
                <a:highlight>
                  <a:schemeClr val="lt1"/>
                </a:highlight>
                <a:uFill>
                  <a:noFill/>
                </a:uFill>
                <a:hlinkClick r:id="rId3">
                  <a:extLst>
                    <a:ext uri="{A12FA001-AC4F-418D-AE19-62706E023703}">
                      <ahyp:hlinkClr val="tx"/>
                    </a:ext>
                  </a:extLst>
                </a:hlinkClick>
              </a:rPr>
              <a:t>pasando de 1.6 a 10.3 millones de nuevos inscritos</a:t>
            </a:r>
            <a:r>
              <a:rPr lang="es" sz="1200">
                <a:solidFill>
                  <a:srgbClr val="4C4C4C"/>
                </a:solidFill>
                <a:highlight>
                  <a:schemeClr val="lt1"/>
                </a:highlight>
              </a:rPr>
              <a:t> en un solo mes. El aumento se debió en parte al acceso gratuito al catálogo de 3.800 cursos de sus universidades asociadas.</a:t>
            </a:r>
            <a:endParaRPr sz="1200">
              <a:solidFill>
                <a:srgbClr val="4C4C4C"/>
              </a:solidFill>
              <a:highlight>
                <a:schemeClr val="lt1"/>
              </a:highlight>
            </a:endParaRPr>
          </a:p>
          <a:p>
            <a:pPr indent="-304800" lvl="0" marL="838200" rtl="0" algn="l">
              <a:lnSpc>
                <a:spcPct val="115000"/>
              </a:lnSpc>
              <a:spcBef>
                <a:spcPts val="0"/>
              </a:spcBef>
              <a:spcAft>
                <a:spcPts val="0"/>
              </a:spcAft>
              <a:buClr>
                <a:srgbClr val="4C4C4C"/>
              </a:buClr>
              <a:buSzPts val="1200"/>
              <a:buChar char="●"/>
            </a:pPr>
            <a:r>
              <a:rPr b="1" lang="es" sz="1200">
                <a:solidFill>
                  <a:srgbClr val="4C4C4C"/>
                </a:solidFill>
                <a:highlight>
                  <a:schemeClr val="lt1"/>
                </a:highlight>
              </a:rPr>
              <a:t>EdX.</a:t>
            </a:r>
            <a:r>
              <a:rPr lang="es" sz="1200">
                <a:solidFill>
                  <a:srgbClr val="4C4C4C"/>
                </a:solidFill>
                <a:highlight>
                  <a:schemeClr val="lt1"/>
                </a:highlight>
              </a:rPr>
              <a:t> El proveedor de MOOC creado por la Universidad de Harvard y el MIT, ha conseguido </a:t>
            </a:r>
            <a:r>
              <a:rPr lang="es" sz="1200">
                <a:solidFill>
                  <a:srgbClr val="D74100"/>
                </a:solidFill>
                <a:highlight>
                  <a:schemeClr val="lt1"/>
                </a:highlight>
                <a:uFill>
                  <a:noFill/>
                </a:uFill>
                <a:hlinkClick r:id="rId4">
                  <a:extLst>
                    <a:ext uri="{A12FA001-AC4F-418D-AE19-62706E023703}">
                      <ahyp:hlinkClr val="tx"/>
                    </a:ext>
                  </a:extLst>
                </a:hlinkClick>
              </a:rPr>
              <a:t>posicionarse entre los 1.000 sitios web más importantes del mundo</a:t>
            </a:r>
            <a:r>
              <a:rPr lang="es" sz="1200">
                <a:solidFill>
                  <a:srgbClr val="4C4C4C"/>
                </a:solidFill>
                <a:highlight>
                  <a:schemeClr val="lt1"/>
                </a:highlight>
              </a:rPr>
              <a:t>, uniéndose así a Coursera, que ocupa el puesto 373. Dos de los sitios web más grandes del mundo son ahora proveedores de MOOC.</a:t>
            </a:r>
            <a:endParaRPr sz="1200">
              <a:solidFill>
                <a:srgbClr val="4C4C4C"/>
              </a:solidFill>
              <a:highlight>
                <a:schemeClr val="lt1"/>
              </a:highlight>
            </a:endParaRPr>
          </a:p>
          <a:p>
            <a:pPr indent="-304800" lvl="0" marL="838200" rtl="0" algn="l">
              <a:lnSpc>
                <a:spcPct val="115000"/>
              </a:lnSpc>
              <a:spcBef>
                <a:spcPts val="0"/>
              </a:spcBef>
              <a:spcAft>
                <a:spcPts val="0"/>
              </a:spcAft>
              <a:buClr>
                <a:srgbClr val="4C4C4C"/>
              </a:buClr>
              <a:buSzPts val="1200"/>
              <a:buChar char="●"/>
            </a:pPr>
            <a:r>
              <a:rPr b="1" lang="es" sz="1200">
                <a:solidFill>
                  <a:srgbClr val="4C4C4C"/>
                </a:solidFill>
                <a:highlight>
                  <a:schemeClr val="lt1"/>
                </a:highlight>
              </a:rPr>
              <a:t>La china ClassIn</a:t>
            </a:r>
            <a:r>
              <a:rPr lang="es" sz="1200">
                <a:solidFill>
                  <a:srgbClr val="4C4C4C"/>
                </a:solidFill>
                <a:highlight>
                  <a:schemeClr val="lt1"/>
                </a:highlight>
              </a:rPr>
              <a:t> </a:t>
            </a:r>
            <a:r>
              <a:rPr lang="es" sz="1200">
                <a:solidFill>
                  <a:srgbClr val="D74100"/>
                </a:solidFill>
                <a:highlight>
                  <a:schemeClr val="lt1"/>
                </a:highlight>
                <a:uFill>
                  <a:noFill/>
                </a:uFill>
                <a:hlinkClick r:id="rId5">
                  <a:extLst>
                    <a:ext uri="{A12FA001-AC4F-418D-AE19-62706E023703}">
                      <ahyp:hlinkClr val="tx"/>
                    </a:ext>
                  </a:extLst>
                </a:hlinkClick>
              </a:rPr>
              <a:t>multiplicó por 40 el número de usuarios</a:t>
            </a:r>
            <a:r>
              <a:rPr lang="es" sz="1200">
                <a:solidFill>
                  <a:srgbClr val="4C4C4C"/>
                </a:solidFill>
                <a:highlight>
                  <a:schemeClr val="lt1"/>
                </a:highlight>
              </a:rPr>
              <a:t>, registrando 1.6 millones de usuarios activos diarios del 4 al 5 de febrero.</a:t>
            </a:r>
            <a:endParaRPr sz="1200">
              <a:solidFill>
                <a:srgbClr val="4C4C4C"/>
              </a:solidFill>
              <a:highlight>
                <a:schemeClr val="lt1"/>
              </a:highlight>
            </a:endParaRPr>
          </a:p>
          <a:p>
            <a:pPr indent="-304800" lvl="0" marL="838200" rtl="0" algn="l">
              <a:lnSpc>
                <a:spcPct val="115000"/>
              </a:lnSpc>
              <a:spcBef>
                <a:spcPts val="0"/>
              </a:spcBef>
              <a:spcAft>
                <a:spcPts val="0"/>
              </a:spcAft>
              <a:buClr>
                <a:srgbClr val="4C4C4C"/>
              </a:buClr>
              <a:buSzPts val="1200"/>
              <a:buChar char="●"/>
            </a:pPr>
            <a:r>
              <a:rPr b="1" lang="es" sz="1200">
                <a:solidFill>
                  <a:srgbClr val="4C4C4C"/>
                </a:solidFill>
                <a:highlight>
                  <a:schemeClr val="lt1"/>
                </a:highlight>
              </a:rPr>
              <a:t>El agregador de cursos, Class Central, </a:t>
            </a:r>
            <a:r>
              <a:rPr lang="es" sz="1200">
                <a:solidFill>
                  <a:srgbClr val="D74100"/>
                </a:solidFill>
                <a:highlight>
                  <a:schemeClr val="lt1"/>
                </a:highlight>
                <a:uFill>
                  <a:noFill/>
                </a:uFill>
                <a:hlinkClick r:id="rId6">
                  <a:extLst>
                    <a:ext uri="{A12FA001-AC4F-418D-AE19-62706E023703}">
                      <ahyp:hlinkClr val="tx"/>
                    </a:ext>
                  </a:extLst>
                </a:hlinkClick>
              </a:rPr>
              <a:t>recibió más visitantes en abril que en todo el año anterior</a:t>
            </a:r>
            <a:r>
              <a:rPr lang="es" sz="1200">
                <a:solidFill>
                  <a:srgbClr val="4C4C4C"/>
                </a:solidFill>
                <a:highlight>
                  <a:schemeClr val="lt1"/>
                </a:highlight>
              </a:rPr>
              <a:t>.</a:t>
            </a:r>
            <a:endParaRPr sz="1200">
              <a:solidFill>
                <a:srgbClr val="4C4C4C"/>
              </a:solidFill>
              <a:highlight>
                <a:schemeClr val="lt1"/>
              </a:highlight>
            </a:endParaRPr>
          </a:p>
          <a:p>
            <a:pPr indent="0" lvl="0" marL="0" rtl="0" algn="l">
              <a:spcBef>
                <a:spcPts val="450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b61698df50_0_1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b61698df50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u="sng">
                <a:solidFill>
                  <a:srgbClr val="0097A7"/>
                </a:solidFill>
                <a:hlinkClick r:id="rId2">
                  <a:extLst>
                    <a:ext uri="{A12FA001-AC4F-418D-AE19-62706E023703}">
                      <ahyp:hlinkClr val="tx"/>
                    </a:ext>
                  </a:extLst>
                </a:hlinkClick>
              </a:rPr>
              <a:t>https://www.unia.es/servicio-de-comunicacion-e-informacion/los-webinarsunia-de-innovacion-docente-entran-en-su-recta-final-con-mas-de-10-000-inscritos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s" sz="1400">
                <a:solidFill>
                  <a:schemeClr val="dk1"/>
                </a:solidFill>
              </a:rPr>
              <a:t>evolución de cifras de inscripciones para ver que se mantienen...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b61698df50_0_1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b61698df50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800"/>
              <a:buFont typeface="Arial"/>
              <a:buNone/>
            </a:pPr>
            <a:r>
              <a:rPr lang="es" sz="2000">
                <a:solidFill>
                  <a:schemeClr val="lt1"/>
                </a:solidFill>
                <a:latin typeface="Fjalla One"/>
                <a:ea typeface="Fjalla One"/>
                <a:cs typeface="Fjalla One"/>
                <a:sym typeface="Fjalla One"/>
              </a:rPr>
              <a:t>En todo caso, oportunidad… siempre que tengan calidad y estén orientados a ODS</a:t>
            </a:r>
            <a:endParaRPr sz="2000">
              <a:solidFill>
                <a:schemeClr val="lt1"/>
              </a:solidFill>
              <a:latin typeface="Fjalla One"/>
              <a:ea typeface="Fjalla One"/>
              <a:cs typeface="Fjalla One"/>
              <a:sym typeface="Fjalla One"/>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b61698df50_0_3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b61698df50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b61698df50_0_4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gb61698df50_0_4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b61698df50_0_118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b61698df50_0_1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afe34651a0_0_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afe34651a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afe34651a0_0_6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afe34651a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b61698df50_0_17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b61698df50_0_1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b61698df50_0_4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b61698df50_0_4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b61698df50_0_4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b61698df50_0_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b61698df50_0_47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b61698df50_0_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b61698df50_0_4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gb61698df50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b61698df50_0_48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b61698df50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4286"/>
              </a:lnSpc>
              <a:spcBef>
                <a:spcPts val="0"/>
              </a:spcBef>
              <a:spcAft>
                <a:spcPts val="0"/>
              </a:spcAft>
              <a:buClr>
                <a:schemeClr val="dk1"/>
              </a:buClr>
              <a:buSzPts val="1100"/>
              <a:buFont typeface="Arial"/>
              <a:buNone/>
            </a:pPr>
            <a:r>
              <a:rPr b="1" lang="es" sz="1250">
                <a:solidFill>
                  <a:srgbClr val="555555"/>
                </a:solidFill>
                <a:highlight>
                  <a:srgbClr val="FFFFFF"/>
                </a:highlight>
              </a:rPr>
              <a:t>Primer Premio:</a:t>
            </a:r>
            <a:endParaRPr b="1"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Universidad Rey Juan Carlos, España.</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“Poténciate con redes sociales” (20 horas)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Da a conocer las posibilidades que ofrece Internet para convertir la huella digital en una auténtica marca personal a través de diferentes estrategias (marketing digital, SEO, analíticas web, vídeo, etc.) que mejoran aspectos como la visibilidad para alcanzar las metas profesionales.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Realizado por Oriol Borras Gene</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2">
                  <a:extLst>
                    <a:ext uri="{A12FA001-AC4F-418D-AE19-62706E023703}">
                      <ahyp:hlinkClr val="tx"/>
                    </a:ext>
                  </a:extLst>
                </a:hlinkClick>
              </a:rPr>
              <a:t>https://miriadax.net/es/web/potenciate-con-redes-sociales</a:t>
            </a:r>
            <a:endParaRPr sz="1250">
              <a:solidFill>
                <a:srgbClr val="00C6D7"/>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 </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b="1" lang="es" sz="1250">
                <a:solidFill>
                  <a:srgbClr val="555555"/>
                </a:solidFill>
                <a:highlight>
                  <a:srgbClr val="FFFFFF"/>
                </a:highlight>
              </a:rPr>
              <a:t>Accesit</a:t>
            </a:r>
            <a:r>
              <a:rPr lang="es" sz="1250">
                <a:solidFill>
                  <a:srgbClr val="555555"/>
                </a:solidFill>
                <a:highlight>
                  <a:srgbClr val="FFFFFF"/>
                </a:highlight>
              </a:rPr>
              <a:t>:</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Universidad de La Laguna, España</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“Tendencias en investigación educativa y social” (25 horas)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Ofrece una panorámica del proceso de investigación educativa desde una perspectiva emergente. Se plantea la identificación de los nuevos problemas y temáticas que están aflorando en el marco de los nuevos escenarios socio-políticos y los cambios en el conocimiento científico y educativo.</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Está desarrollado por investigadores e investigadoras pertenecientes a la Red de Excelencia en Investigación e Innovación Educativa REUNI+D</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3">
                  <a:extLst>
                    <a:ext uri="{A12FA001-AC4F-418D-AE19-62706E023703}">
                      <ahyp:hlinkClr val="tx"/>
                    </a:ext>
                  </a:extLst>
                </a:hlinkClick>
              </a:rPr>
              <a:t>https://miriadax.net/es/web/tendencias-en-investigacion-educativa-y-social</a:t>
            </a:r>
            <a:endParaRPr sz="1250">
              <a:solidFill>
                <a:srgbClr val="00C6D7"/>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 </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b="1" lang="es" sz="1250">
                <a:solidFill>
                  <a:srgbClr val="555555"/>
                </a:solidFill>
                <a:highlight>
                  <a:srgbClr val="FFFFFF"/>
                </a:highlight>
              </a:rPr>
              <a:t>Mención especial</a:t>
            </a:r>
            <a:endParaRPr b="1"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Universidad de Salamanca, España</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“Efecto de los tóxicos sobre el Sistema Nervioso” (20 horas)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El alumno conocerá cómo la exposición a muchos productos, tanto naturales como sintéticos, puede dañar el sistema nervioso. Se detallan los mecanismos de toxicidad involucrados en el daño y las principales manifestaciones neurológicas que estos agentes producen, y la relación con la aparición de algunas enfermedades neurodegerativas.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4">
                  <a:extLst>
                    <a:ext uri="{A12FA001-AC4F-418D-AE19-62706E023703}">
                      <ahyp:hlinkClr val="tx"/>
                    </a:ext>
                  </a:extLst>
                </a:hlinkClick>
              </a:rPr>
              <a:t>https://miriadax.net/es/web/efecto-de-los-toxicos-sobre-el-sistema-nervioso</a:t>
            </a:r>
            <a:endParaRPr sz="1250">
              <a:solidFill>
                <a:srgbClr val="00C6D7"/>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 </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b="1" lang="es" sz="1250">
                <a:solidFill>
                  <a:srgbClr val="555555"/>
                </a:solidFill>
                <a:highlight>
                  <a:srgbClr val="FFFFFF"/>
                </a:highlight>
              </a:rPr>
              <a:t>MCA Business &amp; Postgraduate School, EE. UU</a:t>
            </a:r>
            <a:endParaRPr b="1"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“Expresión Oral, Comunicación y Oratoria” (42 horas)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Prepara para dominar técnicas y habilidades para hablar al público de forma profesional, efectiva y con alto nivel de impacto, en presentaciones, charlas, discursos u otros eventos en los el alumno tenga la necesidad de comunicarse con otras personas e influir positivamente sobre ellas.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5">
                  <a:extLst>
                    <a:ext uri="{A12FA001-AC4F-418D-AE19-62706E023703}">
                      <ahyp:hlinkClr val="tx"/>
                    </a:ext>
                  </a:extLst>
                </a:hlinkClick>
              </a:rPr>
              <a:t>https://miriadax.net/es/web/expresion-oral-comunicacion-y-oratoria</a:t>
            </a:r>
            <a:endParaRPr sz="1250">
              <a:solidFill>
                <a:srgbClr val="00C6D7"/>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 </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b="1" lang="es" sz="1250">
                <a:solidFill>
                  <a:srgbClr val="555555"/>
                </a:solidFill>
                <a:highlight>
                  <a:srgbClr val="FFFFFF"/>
                </a:highlight>
              </a:rPr>
              <a:t>Reconocimientos</a:t>
            </a:r>
            <a:endParaRPr b="1"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Universidad de Porto</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“Competência digital docente: inovação no ensino de línguas estrangeiras” (20 h.)</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El curso identifica las ventajas que ofrece la enseñanza de una lengua a través de las tecnologías digitales y ofrece conocimiento sobre herramientas y recursos para desarrollar didácticas digitales y crear y editar contenidos transmedia</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6">
                  <a:extLst>
                    <a:ext uri="{A12FA001-AC4F-418D-AE19-62706E023703}">
                      <ahyp:hlinkClr val="tx"/>
                    </a:ext>
                  </a:extLst>
                </a:hlinkClick>
              </a:rPr>
              <a:t>https://miriadax.net/es/web/competencia-digital-docente-inovacao-no-ensino-de-linguas-estrangeiras</a:t>
            </a:r>
            <a:endParaRPr sz="1250">
              <a:solidFill>
                <a:srgbClr val="00C6D7"/>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 </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b="1" lang="es" sz="1250">
                <a:solidFill>
                  <a:srgbClr val="555555"/>
                </a:solidFill>
                <a:highlight>
                  <a:srgbClr val="FFFFFF"/>
                </a:highlight>
              </a:rPr>
              <a:t>Universidad de Cádiz y Universidad da Coruña</a:t>
            </a:r>
            <a:endParaRPr b="1"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“Música para el siglo XXI. Aportaciones del software libre a la educación musical” (16 h.)</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Se pretende que el alumnado desarrolle las competencias musical y digital utilizando la metodología de e-music Learning, dando a conocer los beneficios de la utilización del software libre en esta enseñanza realizando edición de partituras, creaciones musicales y elaborando materiales prácticos.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7">
                  <a:extLst>
                    <a:ext uri="{A12FA001-AC4F-418D-AE19-62706E023703}">
                      <ahyp:hlinkClr val="tx"/>
                    </a:ext>
                  </a:extLst>
                </a:hlinkClick>
              </a:rPr>
              <a:t>https://miriadax.net/es/web/musica-para-el-siglo-xxi-aportaciones-del-software-libre-a-la-educacion-musical</a:t>
            </a:r>
            <a:endParaRPr sz="1250">
              <a:solidFill>
                <a:srgbClr val="00C6D7"/>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 </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b="1" lang="es" sz="1250">
                <a:solidFill>
                  <a:srgbClr val="555555"/>
                </a:solidFill>
                <a:highlight>
                  <a:srgbClr val="FFFFFF"/>
                </a:highlight>
              </a:rPr>
              <a:t>Universidad Rey Juan Carlos</a:t>
            </a:r>
            <a:endParaRPr b="1"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“Aprende a tomar decisiones económicas acertadas” (20 h.)</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El curso muestra a los alumnos las herramientas necesarias para que sean capaces de realizar un análisis adecuado de los problemas de decisión, plasmando estos problemas en árboles o en matrices aprendiendo a calcular igualmente el valor de la información perfecta e imperfecta, lo que permitirá tomar mejores decisiones.</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8">
                  <a:extLst>
                    <a:ext uri="{A12FA001-AC4F-418D-AE19-62706E023703}">
                      <ahyp:hlinkClr val="tx"/>
                    </a:ext>
                  </a:extLst>
                </a:hlinkClick>
              </a:rPr>
              <a:t>https://miriadax.net/es/web/aprender-a-tomar-decisiones-economicas-acertadas</a:t>
            </a:r>
            <a:endParaRPr sz="1250">
              <a:solidFill>
                <a:srgbClr val="00C6D7"/>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 </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b="1" lang="es" sz="1250">
                <a:solidFill>
                  <a:srgbClr val="555555"/>
                </a:solidFill>
                <a:highlight>
                  <a:srgbClr val="FFFFFF"/>
                </a:highlight>
              </a:rPr>
              <a:t>Universidad Cooperativa de Colombia</a:t>
            </a:r>
            <a:endParaRPr b="1"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MOOC “Patentes y propiedad industrial” (30 h.)</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555555"/>
                </a:solidFill>
                <a:highlight>
                  <a:srgbClr val="FFFFFF"/>
                </a:highlight>
              </a:rPr>
              <a:t>Pretende incorporar conocimientos básicos en patentes, conceptos, requisitos y procedimientos exigidos para su solicitud de acuerdo con lo establecido en el Convenio de París para la protección de la Propiedad Industrial.</a:t>
            </a:r>
            <a:endParaRPr sz="1250">
              <a:solidFill>
                <a:srgbClr val="555555"/>
              </a:solidFill>
              <a:highlight>
                <a:srgbClr val="FFFFFF"/>
              </a:highlight>
            </a:endParaRPr>
          </a:p>
          <a:p>
            <a:pPr indent="0" lvl="0" marL="0" rtl="0" algn="l">
              <a:lnSpc>
                <a:spcPct val="114286"/>
              </a:lnSpc>
              <a:spcBef>
                <a:spcPts val="800"/>
              </a:spcBef>
              <a:spcAft>
                <a:spcPts val="0"/>
              </a:spcAft>
              <a:buClr>
                <a:schemeClr val="dk1"/>
              </a:buClr>
              <a:buSzPts val="1100"/>
              <a:buFont typeface="Arial"/>
              <a:buNone/>
            </a:pPr>
            <a:r>
              <a:rPr lang="es" sz="1250">
                <a:solidFill>
                  <a:srgbClr val="00C6D7"/>
                </a:solidFill>
                <a:highlight>
                  <a:srgbClr val="FFFFFF"/>
                </a:highlight>
                <a:uFill>
                  <a:noFill/>
                </a:uFill>
                <a:hlinkClick r:id="rId9">
                  <a:extLst>
                    <a:ext uri="{A12FA001-AC4F-418D-AE19-62706E023703}">
                      <ahyp:hlinkClr val="tx"/>
                    </a:ext>
                  </a:extLst>
                </a:hlinkClick>
              </a:rPr>
              <a:t>https://miriadax.net/es/web/patentes-y-propiedad-industrial</a:t>
            </a:r>
            <a:endParaRPr sz="1250">
              <a:solidFill>
                <a:srgbClr val="00C6D7"/>
              </a:solidFill>
              <a:highlight>
                <a:srgbClr val="FFFFFF"/>
              </a:highlight>
            </a:endParaRPr>
          </a:p>
          <a:p>
            <a:pPr indent="0" lvl="0" marL="0" rtl="0" algn="l">
              <a:lnSpc>
                <a:spcPct val="100000"/>
              </a:lnSpc>
              <a:spcBef>
                <a:spcPts val="80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b61698df50_0_49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b61698df50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b61698df50_0_50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gb61698df50_0_5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61698df50_0_12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b61698df50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b61698df50_0_5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b61698df50_0_5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s" sz="900">
                <a:solidFill>
                  <a:srgbClr val="595959"/>
                </a:solidFill>
              </a:rPr>
              <a:t>Más reciente (2019), nuevo proyecto sobre la misma temática para dar respuesta a necesidad (profesorado como guía de Alhambra para sus estudiantes), con destinatarios específicos y acceso limitado. Proyecto de UNIA/ Patronato… en el que participo, en fase de producción. 1 ECTS. Impartido a través de campus virtual de la UNIA. Certificado autodescargable online..</a:t>
            </a:r>
            <a:endParaRPr sz="9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b61698df50_0_51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b61698df50_0_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b61698df50_0_5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b61698df50_0_5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afe34651a0_0_1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gafe34651a0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b61698df50_0_15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b61698df50_0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b61698df50_0_5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b61698df50_0_5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a:solidFill>
                  <a:srgbClr val="999999"/>
                </a:solidFill>
                <a:latin typeface="Nunito"/>
                <a:ea typeface="Nunito"/>
                <a:cs typeface="Nunito"/>
                <a:sym typeface="Nunito"/>
              </a:rPr>
              <a:t>Algunos de carácter “marketiniano” o “reputacional”:</a:t>
            </a:r>
            <a:endParaRPr sz="1400">
              <a:solidFill>
                <a:srgbClr val="999999"/>
              </a:solidFill>
              <a:latin typeface="Nunito"/>
              <a:ea typeface="Nunito"/>
              <a:cs typeface="Nunito"/>
              <a:sym typeface="Nunito"/>
            </a:endParaRPr>
          </a:p>
          <a:p>
            <a:pPr indent="-330200" lvl="0" marL="457200" rtl="0" algn="l">
              <a:spcBef>
                <a:spcPts val="0"/>
              </a:spcBef>
              <a:spcAft>
                <a:spcPts val="0"/>
              </a:spcAft>
              <a:buClr>
                <a:srgbClr val="434343"/>
              </a:buClr>
              <a:buSzPts val="1600"/>
              <a:buFont typeface="Nunito"/>
              <a:buChar char="●"/>
            </a:pPr>
            <a:r>
              <a:rPr lang="es" sz="1400">
                <a:solidFill>
                  <a:srgbClr val="999999"/>
                </a:solidFill>
                <a:latin typeface="Nunito"/>
                <a:ea typeface="Nunito"/>
                <a:cs typeface="Nunito"/>
                <a:sym typeface="Nunito"/>
              </a:rPr>
              <a:t>Afianzar prestigio/ conseguirlo en determinadas áreas de conocimiento.</a:t>
            </a:r>
            <a:endParaRPr sz="1400">
              <a:solidFill>
                <a:srgbClr val="999999"/>
              </a:solidFill>
              <a:latin typeface="Nunito"/>
              <a:ea typeface="Nunito"/>
              <a:cs typeface="Nunito"/>
              <a:sym typeface="Nunito"/>
            </a:endParaRPr>
          </a:p>
          <a:p>
            <a:pPr indent="-330200" lvl="0" marL="457200" rtl="0" algn="l">
              <a:spcBef>
                <a:spcPts val="0"/>
              </a:spcBef>
              <a:spcAft>
                <a:spcPts val="0"/>
              </a:spcAft>
              <a:buClr>
                <a:srgbClr val="434343"/>
              </a:buClr>
              <a:buSzPts val="1600"/>
              <a:buFont typeface="Nunito"/>
              <a:buChar char="●"/>
            </a:pPr>
            <a:r>
              <a:rPr lang="es" sz="1400">
                <a:solidFill>
                  <a:srgbClr val="999999"/>
                </a:solidFill>
                <a:latin typeface="Nunito"/>
                <a:ea typeface="Nunito"/>
                <a:cs typeface="Nunito"/>
                <a:sym typeface="Nunito"/>
              </a:rPr>
              <a:t>Mejorar la visibilidad online y reputación digital de la universidad.</a:t>
            </a:r>
            <a:endParaRPr sz="1400">
              <a:solidFill>
                <a:srgbClr val="999999"/>
              </a:solidFill>
              <a:latin typeface="Nunito"/>
              <a:ea typeface="Nunito"/>
              <a:cs typeface="Nunito"/>
              <a:sym typeface="Nunito"/>
            </a:endParaRPr>
          </a:p>
          <a:p>
            <a:pPr indent="-330200" lvl="0" marL="457200" rtl="0" algn="l">
              <a:spcBef>
                <a:spcPts val="0"/>
              </a:spcBef>
              <a:spcAft>
                <a:spcPts val="0"/>
              </a:spcAft>
              <a:buClr>
                <a:srgbClr val="434343"/>
              </a:buClr>
              <a:buSzPts val="1600"/>
              <a:buFont typeface="Nunito"/>
              <a:buChar char="●"/>
            </a:pPr>
            <a:r>
              <a:rPr lang="es" sz="1400">
                <a:solidFill>
                  <a:srgbClr val="999999"/>
                </a:solidFill>
                <a:latin typeface="Nunito"/>
                <a:ea typeface="Nunito"/>
                <a:cs typeface="Nunito"/>
                <a:sym typeface="Nunito"/>
              </a:rPr>
              <a:t>Atraer nuevos estudiantes en red.</a:t>
            </a:r>
            <a:endParaRPr sz="1400">
              <a:solidFill>
                <a:srgbClr val="999999"/>
              </a:solidFill>
              <a:latin typeface="Nunito"/>
              <a:ea typeface="Nunito"/>
              <a:cs typeface="Nunito"/>
              <a:sym typeface="Nunito"/>
            </a:endParaRPr>
          </a:p>
          <a:p>
            <a:pPr indent="0" lvl="0" marL="457200" rtl="0" algn="l">
              <a:spcBef>
                <a:spcPts val="0"/>
              </a:spcBef>
              <a:spcAft>
                <a:spcPts val="0"/>
              </a:spcAft>
              <a:buClr>
                <a:schemeClr val="dk1"/>
              </a:buClr>
              <a:buSzPts val="1100"/>
              <a:buFont typeface="Arial"/>
              <a:buNone/>
            </a:pPr>
            <a:r>
              <a:t/>
            </a:r>
            <a:endParaRPr sz="1400">
              <a:solidFill>
                <a:srgbClr val="99999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s" sz="1400">
                <a:solidFill>
                  <a:srgbClr val="999999"/>
                </a:solidFill>
                <a:latin typeface="Nunito"/>
                <a:ea typeface="Nunito"/>
                <a:cs typeface="Nunito"/>
                <a:sym typeface="Nunito"/>
              </a:rPr>
              <a:t>… Y otros más ligados a políticas de la Universidad sobre oferta formativa o innovación docente:</a:t>
            </a:r>
            <a:endParaRPr sz="1400">
              <a:solidFill>
                <a:srgbClr val="999999"/>
              </a:solidFill>
              <a:latin typeface="Nunito"/>
              <a:ea typeface="Nunito"/>
              <a:cs typeface="Nunito"/>
              <a:sym typeface="Nunito"/>
            </a:endParaRPr>
          </a:p>
          <a:p>
            <a:pPr indent="-330200" lvl="0" marL="457200" rtl="0" algn="l">
              <a:spcBef>
                <a:spcPts val="0"/>
              </a:spcBef>
              <a:spcAft>
                <a:spcPts val="0"/>
              </a:spcAft>
              <a:buClr>
                <a:srgbClr val="434343"/>
              </a:buClr>
              <a:buSzPts val="1600"/>
              <a:buFont typeface="Nunito"/>
              <a:buChar char="●"/>
            </a:pPr>
            <a:r>
              <a:rPr lang="es" sz="1400">
                <a:solidFill>
                  <a:srgbClr val="999999"/>
                </a:solidFill>
                <a:latin typeface="Nunito"/>
                <a:ea typeface="Nunito"/>
                <a:cs typeface="Nunito"/>
                <a:sym typeface="Nunito"/>
              </a:rPr>
              <a:t>Diversificar su oferta formativa: cursos “cero” como apoyo a Grados, long life learning y posgrado…</a:t>
            </a:r>
            <a:endParaRPr sz="1400">
              <a:solidFill>
                <a:srgbClr val="999999"/>
              </a:solidFill>
              <a:latin typeface="Nunito"/>
              <a:ea typeface="Nunito"/>
              <a:cs typeface="Nunito"/>
              <a:sym typeface="Nunito"/>
            </a:endParaRPr>
          </a:p>
          <a:p>
            <a:pPr indent="-330200" lvl="0" marL="457200" rtl="0" algn="l">
              <a:spcBef>
                <a:spcPts val="0"/>
              </a:spcBef>
              <a:spcAft>
                <a:spcPts val="0"/>
              </a:spcAft>
              <a:buClr>
                <a:srgbClr val="434343"/>
              </a:buClr>
              <a:buSzPts val="1600"/>
              <a:buFont typeface="Nunito"/>
              <a:buChar char="●"/>
            </a:pPr>
            <a:r>
              <a:rPr lang="es" sz="1400">
                <a:solidFill>
                  <a:srgbClr val="999999"/>
                </a:solidFill>
                <a:latin typeface="Nunito"/>
                <a:ea typeface="Nunito"/>
                <a:cs typeface="Nunito"/>
                <a:sym typeface="Nunito"/>
              </a:rPr>
              <a:t>Integrarlos en planes de innovación educativa: MOOCs como excelentes laboratorios de aprendizaje y mejora docente.</a:t>
            </a:r>
            <a:endParaRPr sz="1400">
              <a:solidFill>
                <a:srgbClr val="999999"/>
              </a:solidFill>
              <a:latin typeface="Nunito"/>
              <a:ea typeface="Nunito"/>
              <a:cs typeface="Nunito"/>
              <a:sym typeface="Nunito"/>
            </a:endParaRPr>
          </a:p>
          <a:p>
            <a:pPr indent="-330200" lvl="0" marL="457200" rtl="0" algn="l">
              <a:spcBef>
                <a:spcPts val="0"/>
              </a:spcBef>
              <a:spcAft>
                <a:spcPts val="0"/>
              </a:spcAft>
              <a:buClr>
                <a:srgbClr val="434343"/>
              </a:buClr>
              <a:buSzPts val="1600"/>
              <a:buFont typeface="Nunito"/>
              <a:buChar char="●"/>
            </a:pPr>
            <a:r>
              <a:rPr lang="es" sz="1400">
                <a:solidFill>
                  <a:srgbClr val="999999"/>
                </a:solidFill>
                <a:latin typeface="Nunito"/>
                <a:ea typeface="Nunito"/>
                <a:cs typeface="Nunito"/>
                <a:sym typeface="Nunito"/>
              </a:rPr>
              <a:t>Ofrecerlos como parte de sus políticas de open access o aprendizaje abierto.</a:t>
            </a:r>
            <a:endParaRPr sz="1400">
              <a:solidFill>
                <a:srgbClr val="99999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b="1" sz="1400">
              <a:solidFill>
                <a:srgbClr val="99999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s" sz="1400">
                <a:solidFill>
                  <a:srgbClr val="999999"/>
                </a:solidFill>
                <a:latin typeface="Nunito"/>
                <a:ea typeface="Nunito"/>
                <a:cs typeface="Nunito"/>
                <a:sym typeface="Nunito"/>
              </a:rPr>
              <a:t>La propia naturaleza y la función social de la universidad</a:t>
            </a:r>
            <a:r>
              <a:rPr lang="es" sz="1400">
                <a:solidFill>
                  <a:srgbClr val="999999"/>
                </a:solidFill>
                <a:latin typeface="Nunito"/>
                <a:ea typeface="Nunito"/>
                <a:cs typeface="Nunito"/>
                <a:sym typeface="Nunito"/>
              </a:rPr>
              <a:t>: responsabilidad social corporativa, expandir conocimiento, acceso a la educación…</a:t>
            </a:r>
            <a:endParaRPr sz="1400">
              <a:solidFill>
                <a:srgbClr val="999999"/>
              </a:solidFill>
              <a:latin typeface="Nunito"/>
              <a:ea typeface="Nunito"/>
              <a:cs typeface="Nunito"/>
              <a:sym typeface="Nuni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b61698df50_0_56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b61698df50_0_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b61698df50_0_5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gb61698df50_0_5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afe34651a0_0_15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gafe34651a0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afe34651a0_0_29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afe34651a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b61698df50_0_143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b61698df50_0_1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afe34651a0_0_4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afe34651a0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afe34651a0_0_4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gafe34651a0_0_4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slow learning?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afe34651a0_0_45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afe34651a0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afe34651a0_0_4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afe34651a0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afe34651a0_0_5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afe34651a0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b61698df50_0_76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gb61698df50_0_7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b61698df50_0_78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 name="Google Shape;857;gb61698df50_0_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b61698df50_0_7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gb61698df50_0_7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b93813989d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3" name="Google Shape;893;gb93813989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b61698df50_0_8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gb61698df50_0_8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b61698df50_0_14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b61698df50_0_1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b61698df50_0_156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b61698df50_0_1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b61698df50_0_8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b61698df50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b61698df50_0_8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b61698df50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b61698df50_0_8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b61698df50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b93813989d_0_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b93813989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b61698df50_0_88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b61698df50_0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b61698df50_0_90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b61698df50_0_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b61698df50_0_9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b61698df50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solidFill>
                  <a:srgbClr val="444444"/>
                </a:solidFill>
                <a:latin typeface="Ubuntu"/>
                <a:ea typeface="Ubuntu"/>
                <a:cs typeface="Ubuntu"/>
                <a:sym typeface="Ubuntu"/>
              </a:rPr>
              <a:t>¿Cómo plantear proyectos reusables y mejorados a medio plazo? (varias ediciones)</a:t>
            </a:r>
            <a:endParaRPr>
              <a:solidFill>
                <a:srgbClr val="444444"/>
              </a:solidFill>
              <a:latin typeface="Ubuntu"/>
              <a:ea typeface="Ubuntu"/>
              <a:cs typeface="Ubuntu"/>
              <a:sym typeface="Ubuntu"/>
            </a:endParaRPr>
          </a:p>
          <a:p>
            <a:pPr indent="0" lvl="0" marL="0" rtl="0" algn="l">
              <a:spcBef>
                <a:spcPts val="100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b93813989d_0_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b93813989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b61698df50_0_9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b61698df50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b61698df50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b61698df5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s" sz="1050">
                <a:solidFill>
                  <a:srgbClr val="666666"/>
                </a:solidFill>
                <a:highlight>
                  <a:schemeClr val="lt1"/>
                </a:highlight>
                <a:latin typeface="Lato"/>
                <a:ea typeface="Lato"/>
                <a:cs typeface="Lato"/>
                <a:sym typeface="Lato"/>
              </a:rPr>
              <a:t>La tecnología como parte, y herramienta, de una revolución cultural, y respuesta a nuevas demandas (long life learning…)</a:t>
            </a:r>
            <a:endParaRPr sz="12000">
              <a:solidFill>
                <a:schemeClr val="lt1"/>
              </a:solidFill>
              <a:latin typeface="Fjalla One"/>
              <a:ea typeface="Fjalla One"/>
              <a:cs typeface="Fjalla One"/>
              <a:sym typeface="Fjalla One"/>
            </a:endParaRPr>
          </a:p>
          <a:p>
            <a:pPr indent="0" lvl="0" marL="0" rtl="0" algn="ctr">
              <a:spcBef>
                <a:spcPts val="0"/>
              </a:spcBef>
              <a:spcAft>
                <a:spcPts val="0"/>
              </a:spcAft>
              <a:buClr>
                <a:schemeClr val="dk1"/>
              </a:buClr>
              <a:buSzPts val="1100"/>
              <a:buFont typeface="Arial"/>
              <a:buNone/>
            </a:pPr>
            <a:r>
              <a:rPr lang="es" sz="1800">
                <a:solidFill>
                  <a:schemeClr val="dk1"/>
                </a:solidFill>
                <a:latin typeface="Abril Fatface"/>
                <a:ea typeface="Abril Fatface"/>
                <a:cs typeface="Abril Fatface"/>
                <a:sym typeface="Abril Fatface"/>
              </a:rPr>
              <a:t>FORTALEZAS</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rPr lang="es" sz="1800">
                <a:solidFill>
                  <a:schemeClr val="dk1"/>
                </a:solidFill>
                <a:latin typeface="Abril Fatface"/>
                <a:ea typeface="Abril Fatface"/>
                <a:cs typeface="Abril Fatface"/>
                <a:sym typeface="Abril Fatface"/>
              </a:rPr>
              <a:t>Formar a ciudadanos/as para el siglo XXI</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rPr lang="es" sz="1800">
                <a:solidFill>
                  <a:schemeClr val="dk1"/>
                </a:solidFill>
                <a:latin typeface="Abril Fatface"/>
                <a:ea typeface="Abril Fatface"/>
                <a:cs typeface="Abril Fatface"/>
                <a:sym typeface="Abril Fatface"/>
              </a:rPr>
              <a:t>Prepararse/adaptarse a nuevas demandas</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rPr lang="es" sz="1800">
                <a:solidFill>
                  <a:schemeClr val="dk1"/>
                </a:solidFill>
                <a:latin typeface="Abril Fatface"/>
                <a:ea typeface="Abril Fatface"/>
                <a:cs typeface="Abril Fatface"/>
                <a:sym typeface="Abril Fatface"/>
              </a:rPr>
              <a:t>Formarse en perfiles profesionales vinculados a la tecnología en alza</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t/>
            </a:r>
            <a:endParaRPr sz="1800">
              <a:solidFill>
                <a:schemeClr val="dk1"/>
              </a:solidFill>
              <a:latin typeface="Abril Fatface"/>
              <a:ea typeface="Abril Fatface"/>
              <a:cs typeface="Abril Fatface"/>
              <a:sym typeface="Abril Fatface"/>
            </a:endParaRPr>
          </a:p>
          <a:p>
            <a:pPr indent="0" lvl="0" marL="0" rtl="0" algn="ctr">
              <a:spcBef>
                <a:spcPts val="0"/>
              </a:spcBef>
              <a:spcAft>
                <a:spcPts val="0"/>
              </a:spcAft>
              <a:buClr>
                <a:schemeClr val="dk1"/>
              </a:buClr>
              <a:buSzPts val="1100"/>
              <a:buFont typeface="Arial"/>
              <a:buNone/>
            </a:pPr>
            <a:r>
              <a:rPr lang="es" sz="1800">
                <a:solidFill>
                  <a:schemeClr val="dk1"/>
                </a:solidFill>
                <a:latin typeface="Abril Fatface"/>
                <a:ea typeface="Abril Fatface"/>
                <a:cs typeface="Abril Fatface"/>
                <a:sym typeface="Abril Fatface"/>
              </a:rPr>
              <a:t>Competencias digitales básicas y específicas</a:t>
            </a:r>
            <a:endParaRPr sz="1800">
              <a:solidFill>
                <a:schemeClr val="dk1"/>
              </a:solidFill>
              <a:latin typeface="Abril Fatface"/>
              <a:ea typeface="Abril Fatface"/>
              <a:cs typeface="Abril Fatface"/>
              <a:sym typeface="Abril Fatface"/>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afe6e282e9_1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afe6e282e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b61698df50_0_15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b61698df50_0_1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b61698df50_0_15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b61698df50_0_1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b61698df50_0_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b61698df50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afe34651a0_0_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afe34651a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ae392c6503_0_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ae392c650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type="title">
  <p:cSld name="TITLE">
    <p:bg>
      <p:bgPr>
        <a:solidFill>
          <a:srgbClr val="FFFFFF"/>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610650" y="2475033"/>
            <a:ext cx="6157800" cy="11676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600"/>
              <a:buNone/>
              <a:defRPr b="1" sz="3600"/>
            </a:lvl1pPr>
            <a:lvl2pPr lvl="1" rtl="0" algn="ctr">
              <a:spcBef>
                <a:spcPts val="0"/>
              </a:spcBef>
              <a:spcAft>
                <a:spcPts val="0"/>
              </a:spcAft>
              <a:buClr>
                <a:srgbClr val="434343"/>
              </a:buClr>
              <a:buSzPts val="6000"/>
              <a:buNone/>
              <a:defRPr sz="6000">
                <a:solidFill>
                  <a:srgbClr val="434343"/>
                </a:solidFill>
              </a:defRPr>
            </a:lvl2pPr>
            <a:lvl3pPr lvl="2" rtl="0" algn="ctr">
              <a:spcBef>
                <a:spcPts val="0"/>
              </a:spcBef>
              <a:spcAft>
                <a:spcPts val="0"/>
              </a:spcAft>
              <a:buClr>
                <a:srgbClr val="434343"/>
              </a:buClr>
              <a:buSzPts val="6000"/>
              <a:buNone/>
              <a:defRPr sz="6000">
                <a:solidFill>
                  <a:srgbClr val="434343"/>
                </a:solidFill>
              </a:defRPr>
            </a:lvl3pPr>
            <a:lvl4pPr lvl="3" rtl="0" algn="ctr">
              <a:spcBef>
                <a:spcPts val="0"/>
              </a:spcBef>
              <a:spcAft>
                <a:spcPts val="0"/>
              </a:spcAft>
              <a:buClr>
                <a:srgbClr val="434343"/>
              </a:buClr>
              <a:buSzPts val="6000"/>
              <a:buNone/>
              <a:defRPr sz="6000">
                <a:solidFill>
                  <a:srgbClr val="434343"/>
                </a:solidFill>
              </a:defRPr>
            </a:lvl4pPr>
            <a:lvl5pPr lvl="4" rtl="0" algn="ctr">
              <a:spcBef>
                <a:spcPts val="0"/>
              </a:spcBef>
              <a:spcAft>
                <a:spcPts val="0"/>
              </a:spcAft>
              <a:buClr>
                <a:srgbClr val="434343"/>
              </a:buClr>
              <a:buSzPts val="6000"/>
              <a:buNone/>
              <a:defRPr sz="6000">
                <a:solidFill>
                  <a:srgbClr val="434343"/>
                </a:solidFill>
              </a:defRPr>
            </a:lvl5pPr>
            <a:lvl6pPr lvl="5" rtl="0" algn="ctr">
              <a:spcBef>
                <a:spcPts val="0"/>
              </a:spcBef>
              <a:spcAft>
                <a:spcPts val="0"/>
              </a:spcAft>
              <a:buClr>
                <a:srgbClr val="434343"/>
              </a:buClr>
              <a:buSzPts val="6000"/>
              <a:buNone/>
              <a:defRPr sz="6000">
                <a:solidFill>
                  <a:srgbClr val="434343"/>
                </a:solidFill>
              </a:defRPr>
            </a:lvl6pPr>
            <a:lvl7pPr lvl="6" rtl="0" algn="ctr">
              <a:spcBef>
                <a:spcPts val="0"/>
              </a:spcBef>
              <a:spcAft>
                <a:spcPts val="0"/>
              </a:spcAft>
              <a:buClr>
                <a:srgbClr val="434343"/>
              </a:buClr>
              <a:buSzPts val="6000"/>
              <a:buNone/>
              <a:defRPr sz="6000">
                <a:solidFill>
                  <a:srgbClr val="434343"/>
                </a:solidFill>
              </a:defRPr>
            </a:lvl7pPr>
            <a:lvl8pPr lvl="7" rtl="0" algn="ctr">
              <a:spcBef>
                <a:spcPts val="0"/>
              </a:spcBef>
              <a:spcAft>
                <a:spcPts val="0"/>
              </a:spcAft>
              <a:buClr>
                <a:srgbClr val="434343"/>
              </a:buClr>
              <a:buSzPts val="6000"/>
              <a:buNone/>
              <a:defRPr sz="6000">
                <a:solidFill>
                  <a:srgbClr val="434343"/>
                </a:solidFill>
              </a:defRPr>
            </a:lvl8pPr>
            <a:lvl9pPr lvl="8" rtl="0" algn="ctr">
              <a:spcBef>
                <a:spcPts val="0"/>
              </a:spcBef>
              <a:spcAft>
                <a:spcPts val="0"/>
              </a:spcAft>
              <a:buClr>
                <a:srgbClr val="434343"/>
              </a:buClr>
              <a:buSzPts val="6000"/>
              <a:buNone/>
              <a:defRPr sz="6000">
                <a:solidFill>
                  <a:srgbClr val="434343"/>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bg>
      <p:bgPr>
        <a:solidFill>
          <a:srgbClr val="FFFFFF"/>
        </a:solidFill>
      </p:bgPr>
    </p:bg>
    <p:spTree>
      <p:nvGrpSpPr>
        <p:cNvPr id="42" name="Shape 42"/>
        <p:cNvGrpSpPr/>
        <p:nvPr/>
      </p:nvGrpSpPr>
      <p:grpSpPr>
        <a:xfrm>
          <a:off x="0" y="0"/>
          <a:ext cx="0" cy="0"/>
          <a:chOff x="0" y="0"/>
          <a:chExt cx="0" cy="0"/>
        </a:xfrm>
      </p:grpSpPr>
      <p:sp>
        <p:nvSpPr>
          <p:cNvPr id="43" name="Google Shape;43;p11"/>
          <p:cNvSpPr txBox="1"/>
          <p:nvPr>
            <p:ph type="ctrTitle"/>
          </p:nvPr>
        </p:nvSpPr>
        <p:spPr>
          <a:xfrm>
            <a:off x="1113228" y="2095400"/>
            <a:ext cx="3169500" cy="85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44" name="Google Shape;44;p11"/>
          <p:cNvSpPr txBox="1"/>
          <p:nvPr>
            <p:ph idx="1" type="subTitle"/>
          </p:nvPr>
        </p:nvSpPr>
        <p:spPr>
          <a:xfrm>
            <a:off x="1113229" y="2902667"/>
            <a:ext cx="31014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5" name="Google Shape;45;p11"/>
          <p:cNvSpPr txBox="1"/>
          <p:nvPr>
            <p:ph idx="2" type="ctrTitle"/>
          </p:nvPr>
        </p:nvSpPr>
        <p:spPr>
          <a:xfrm>
            <a:off x="4818378" y="2095400"/>
            <a:ext cx="3169500" cy="85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46" name="Google Shape;46;p11"/>
          <p:cNvSpPr txBox="1"/>
          <p:nvPr>
            <p:ph idx="3" type="subTitle"/>
          </p:nvPr>
        </p:nvSpPr>
        <p:spPr>
          <a:xfrm>
            <a:off x="4818379" y="2902667"/>
            <a:ext cx="31014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7" name="Google Shape;47;p11"/>
          <p:cNvSpPr txBox="1"/>
          <p:nvPr>
            <p:ph idx="4"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1">
  <p:cSld name="TITLE_AND_TWO_COLUMNS_2">
    <p:bg>
      <p:bgPr>
        <a:solidFill>
          <a:srgbClr val="FFFFFF"/>
        </a:solidFill>
      </p:bgPr>
    </p:bg>
    <p:spTree>
      <p:nvGrpSpPr>
        <p:cNvPr id="48" name="Shape 48"/>
        <p:cNvGrpSpPr/>
        <p:nvPr/>
      </p:nvGrpSpPr>
      <p:grpSpPr>
        <a:xfrm>
          <a:off x="0" y="0"/>
          <a:ext cx="0" cy="0"/>
          <a:chOff x="0" y="0"/>
          <a:chExt cx="0" cy="0"/>
        </a:xfrm>
      </p:grpSpPr>
      <p:sp>
        <p:nvSpPr>
          <p:cNvPr id="49" name="Google Shape;49;p12"/>
          <p:cNvSpPr txBox="1"/>
          <p:nvPr>
            <p:ph type="ctrTitle"/>
          </p:nvPr>
        </p:nvSpPr>
        <p:spPr>
          <a:xfrm>
            <a:off x="1113228" y="2868100"/>
            <a:ext cx="3169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0" name="Google Shape;50;p12"/>
          <p:cNvSpPr txBox="1"/>
          <p:nvPr>
            <p:ph idx="1" type="subTitle"/>
          </p:nvPr>
        </p:nvSpPr>
        <p:spPr>
          <a:xfrm>
            <a:off x="1147278" y="3675367"/>
            <a:ext cx="310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1" name="Google Shape;51;p12"/>
          <p:cNvSpPr txBox="1"/>
          <p:nvPr>
            <p:ph idx="2" type="ctrTitle"/>
          </p:nvPr>
        </p:nvSpPr>
        <p:spPr>
          <a:xfrm>
            <a:off x="4818378" y="2868100"/>
            <a:ext cx="3169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2" name="Google Shape;52;p12"/>
          <p:cNvSpPr txBox="1"/>
          <p:nvPr>
            <p:ph idx="3" type="subTitle"/>
          </p:nvPr>
        </p:nvSpPr>
        <p:spPr>
          <a:xfrm>
            <a:off x="4852428" y="3675367"/>
            <a:ext cx="310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3" name="Google Shape;53;p12"/>
          <p:cNvSpPr txBox="1"/>
          <p:nvPr>
            <p:ph idx="4"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_AND_TWO_COLUMNS_1">
    <p:bg>
      <p:bgPr>
        <a:solidFill>
          <a:srgbClr val="FFFFFF"/>
        </a:solid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3"/>
          <p:cNvSpPr txBox="1"/>
          <p:nvPr>
            <p:ph idx="2" type="ctrTitle"/>
          </p:nvPr>
        </p:nvSpPr>
        <p:spPr>
          <a:xfrm>
            <a:off x="11053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7" name="Google Shape;57;p13"/>
          <p:cNvSpPr txBox="1"/>
          <p:nvPr>
            <p:ph idx="1" type="subTitle"/>
          </p:nvPr>
        </p:nvSpPr>
        <p:spPr>
          <a:xfrm>
            <a:off x="11053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8" name="Google Shape;58;p13"/>
          <p:cNvSpPr txBox="1"/>
          <p:nvPr>
            <p:ph idx="3" type="ctrTitle"/>
          </p:nvPr>
        </p:nvSpPr>
        <p:spPr>
          <a:xfrm>
            <a:off x="35152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9" name="Google Shape;59;p13"/>
          <p:cNvSpPr txBox="1"/>
          <p:nvPr>
            <p:ph idx="4" type="subTitle"/>
          </p:nvPr>
        </p:nvSpPr>
        <p:spPr>
          <a:xfrm>
            <a:off x="35152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0" name="Google Shape;60;p13"/>
          <p:cNvSpPr txBox="1"/>
          <p:nvPr>
            <p:ph idx="5" type="ctrTitle"/>
          </p:nvPr>
        </p:nvSpPr>
        <p:spPr>
          <a:xfrm>
            <a:off x="59251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1" name="Google Shape;61;p13"/>
          <p:cNvSpPr txBox="1"/>
          <p:nvPr>
            <p:ph idx="6" type="subTitle"/>
          </p:nvPr>
        </p:nvSpPr>
        <p:spPr>
          <a:xfrm>
            <a:off x="59251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TITLE_AND_TWO_COLUMNS_1_1">
    <p:bg>
      <p:bgPr>
        <a:solidFill>
          <a:srgbClr val="FFFFFF"/>
        </a:solidFill>
      </p:bgPr>
    </p:bg>
    <p:spTree>
      <p:nvGrpSpPr>
        <p:cNvPr id="62" name="Shape 62"/>
        <p:cNvGrpSpPr/>
        <p:nvPr/>
      </p:nvGrpSpPr>
      <p:grpSpPr>
        <a:xfrm>
          <a:off x="0" y="0"/>
          <a:ext cx="0" cy="0"/>
          <a:chOff x="0" y="0"/>
          <a:chExt cx="0" cy="0"/>
        </a:xfrm>
      </p:grpSpPr>
      <p:sp>
        <p:nvSpPr>
          <p:cNvPr id="63" name="Google Shape;63;p14"/>
          <p:cNvSpPr txBox="1"/>
          <p:nvPr>
            <p:ph type="ctrTitle"/>
          </p:nvPr>
        </p:nvSpPr>
        <p:spPr>
          <a:xfrm>
            <a:off x="11053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4" name="Google Shape;64;p14"/>
          <p:cNvSpPr txBox="1"/>
          <p:nvPr>
            <p:ph idx="1" type="subTitle"/>
          </p:nvPr>
        </p:nvSpPr>
        <p:spPr>
          <a:xfrm>
            <a:off x="980600" y="4494733"/>
            <a:ext cx="23631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5" name="Google Shape;65;p14"/>
          <p:cNvSpPr txBox="1"/>
          <p:nvPr>
            <p:ph idx="2" type="ctrTitle"/>
          </p:nvPr>
        </p:nvSpPr>
        <p:spPr>
          <a:xfrm>
            <a:off x="34846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6" name="Google Shape;66;p14"/>
          <p:cNvSpPr txBox="1"/>
          <p:nvPr>
            <p:ph idx="3" type="subTitle"/>
          </p:nvPr>
        </p:nvSpPr>
        <p:spPr>
          <a:xfrm>
            <a:off x="3419975" y="4494733"/>
            <a:ext cx="22428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7" name="Google Shape;67;p14"/>
          <p:cNvSpPr txBox="1"/>
          <p:nvPr>
            <p:ph idx="4" type="ctrTitle"/>
          </p:nvPr>
        </p:nvSpPr>
        <p:spPr>
          <a:xfrm>
            <a:off x="58802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8" name="Google Shape;68;p14"/>
          <p:cNvSpPr txBox="1"/>
          <p:nvPr>
            <p:ph idx="5" type="subTitle"/>
          </p:nvPr>
        </p:nvSpPr>
        <p:spPr>
          <a:xfrm>
            <a:off x="5880250" y="4494733"/>
            <a:ext cx="21135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9" name="Google Shape;69;p14"/>
          <p:cNvSpPr txBox="1"/>
          <p:nvPr>
            <p:ph idx="6" type="title"/>
          </p:nvPr>
        </p:nvSpPr>
        <p:spPr>
          <a:xfrm>
            <a:off x="773850" y="850767"/>
            <a:ext cx="7672500" cy="643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0" name="Google Shape;70;p14"/>
          <p:cNvSpPr txBox="1"/>
          <p:nvPr>
            <p:ph idx="7" type="ctrTitle"/>
          </p:nvPr>
        </p:nvSpPr>
        <p:spPr>
          <a:xfrm>
            <a:off x="11053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1" name="Google Shape;71;p14"/>
          <p:cNvSpPr txBox="1"/>
          <p:nvPr>
            <p:ph idx="8" type="subTitle"/>
          </p:nvPr>
        </p:nvSpPr>
        <p:spPr>
          <a:xfrm>
            <a:off x="1073150" y="2722433"/>
            <a:ext cx="21780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2" name="Google Shape;72;p14"/>
          <p:cNvSpPr txBox="1"/>
          <p:nvPr>
            <p:ph idx="9" type="ctrTitle"/>
          </p:nvPr>
        </p:nvSpPr>
        <p:spPr>
          <a:xfrm>
            <a:off x="34846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3" name="Google Shape;73;p14"/>
          <p:cNvSpPr txBox="1"/>
          <p:nvPr>
            <p:ph idx="13" type="subTitle"/>
          </p:nvPr>
        </p:nvSpPr>
        <p:spPr>
          <a:xfrm>
            <a:off x="3452400" y="2722433"/>
            <a:ext cx="21780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4" name="Google Shape;74;p14"/>
          <p:cNvSpPr txBox="1"/>
          <p:nvPr>
            <p:ph idx="14" type="ctrTitle"/>
          </p:nvPr>
        </p:nvSpPr>
        <p:spPr>
          <a:xfrm>
            <a:off x="58802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5" name="Google Shape;75;p14"/>
          <p:cNvSpPr txBox="1"/>
          <p:nvPr>
            <p:ph idx="15" type="subTitle"/>
          </p:nvPr>
        </p:nvSpPr>
        <p:spPr>
          <a:xfrm>
            <a:off x="5831650" y="2722433"/>
            <a:ext cx="22107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p:cSld name="BIG_NUMBER">
    <p:bg>
      <p:bgPr>
        <a:solidFill>
          <a:srgbClr val="FFFFFF"/>
        </a:solidFill>
      </p:bgPr>
    </p:bg>
    <p:spTree>
      <p:nvGrpSpPr>
        <p:cNvPr id="76" name="Shape 76"/>
        <p:cNvGrpSpPr/>
        <p:nvPr/>
      </p:nvGrpSpPr>
      <p:grpSpPr>
        <a:xfrm>
          <a:off x="0" y="0"/>
          <a:ext cx="0" cy="0"/>
          <a:chOff x="0" y="0"/>
          <a:chExt cx="0" cy="0"/>
        </a:xfrm>
      </p:grpSpPr>
      <p:sp>
        <p:nvSpPr>
          <p:cNvPr id="77" name="Google Shape;77;p15"/>
          <p:cNvSpPr txBox="1"/>
          <p:nvPr>
            <p:ph idx="1" type="subTitle"/>
          </p:nvPr>
        </p:nvSpPr>
        <p:spPr>
          <a:xfrm>
            <a:off x="2433300" y="4020433"/>
            <a:ext cx="42774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78" name="Google Shape;78;p15"/>
          <p:cNvSpPr txBox="1"/>
          <p:nvPr>
            <p:ph type="title"/>
          </p:nvPr>
        </p:nvSpPr>
        <p:spPr>
          <a:xfrm>
            <a:off x="0" y="3288533"/>
            <a:ext cx="9144000" cy="643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mp; some text slide 2">
  <p:cSld name="BIG_NUMBER_2">
    <p:bg>
      <p:bgPr>
        <a:solidFill>
          <a:srgbClr val="FFFFFF"/>
        </a:solidFill>
      </p:bgPr>
    </p:bg>
    <p:spTree>
      <p:nvGrpSpPr>
        <p:cNvPr id="79" name="Shape 79"/>
        <p:cNvGrpSpPr/>
        <p:nvPr/>
      </p:nvGrpSpPr>
      <p:grpSpPr>
        <a:xfrm>
          <a:off x="0" y="0"/>
          <a:ext cx="0" cy="0"/>
          <a:chOff x="0" y="0"/>
          <a:chExt cx="0" cy="0"/>
        </a:xfrm>
      </p:grpSpPr>
      <p:sp>
        <p:nvSpPr>
          <p:cNvPr id="80" name="Google Shape;80;p16"/>
          <p:cNvSpPr txBox="1"/>
          <p:nvPr>
            <p:ph hasCustomPrompt="1" type="title"/>
          </p:nvPr>
        </p:nvSpPr>
        <p:spPr>
          <a:xfrm>
            <a:off x="742950" y="1650800"/>
            <a:ext cx="7729500" cy="2618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b="1"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6"/>
          <p:cNvSpPr txBox="1"/>
          <p:nvPr>
            <p:ph idx="1" type="subTitle"/>
          </p:nvPr>
        </p:nvSpPr>
        <p:spPr>
          <a:xfrm>
            <a:off x="2433300" y="4020433"/>
            <a:ext cx="42774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mp; some text slide 1">
  <p:cSld name="BIG_NUMBER_1">
    <p:bg>
      <p:bgPr>
        <a:solidFill>
          <a:srgbClr val="FFFFFF"/>
        </a:solidFill>
      </p:bgPr>
    </p:bg>
    <p:spTree>
      <p:nvGrpSpPr>
        <p:cNvPr id="82" name="Shape 82"/>
        <p:cNvGrpSpPr/>
        <p:nvPr/>
      </p:nvGrpSpPr>
      <p:grpSpPr>
        <a:xfrm>
          <a:off x="0" y="0"/>
          <a:ext cx="0" cy="0"/>
          <a:chOff x="0" y="0"/>
          <a:chExt cx="0" cy="0"/>
        </a:xfrm>
      </p:grpSpPr>
      <p:sp>
        <p:nvSpPr>
          <p:cNvPr id="83" name="Google Shape;83;p17"/>
          <p:cNvSpPr txBox="1"/>
          <p:nvPr>
            <p:ph hasCustomPrompt="1" type="title"/>
          </p:nvPr>
        </p:nvSpPr>
        <p:spPr>
          <a:xfrm>
            <a:off x="742950" y="1110133"/>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4" name="Google Shape;84;p17"/>
          <p:cNvSpPr txBox="1"/>
          <p:nvPr>
            <p:ph idx="1" type="subTitle"/>
          </p:nvPr>
        </p:nvSpPr>
        <p:spPr>
          <a:xfrm>
            <a:off x="1667075" y="1959333"/>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5" name="Google Shape;85;p17"/>
          <p:cNvSpPr txBox="1"/>
          <p:nvPr>
            <p:ph hasCustomPrompt="1" idx="2" type="title"/>
          </p:nvPr>
        </p:nvSpPr>
        <p:spPr>
          <a:xfrm>
            <a:off x="742950" y="2608000"/>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6" name="Google Shape;86;p17"/>
          <p:cNvSpPr txBox="1"/>
          <p:nvPr>
            <p:ph idx="3" type="subTitle"/>
          </p:nvPr>
        </p:nvSpPr>
        <p:spPr>
          <a:xfrm>
            <a:off x="1667075" y="3457200"/>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7" name="Google Shape;87;p17"/>
          <p:cNvSpPr txBox="1"/>
          <p:nvPr>
            <p:ph hasCustomPrompt="1" idx="4" type="title"/>
          </p:nvPr>
        </p:nvSpPr>
        <p:spPr>
          <a:xfrm>
            <a:off x="742950" y="4105867"/>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8" name="Google Shape;88;p17"/>
          <p:cNvSpPr txBox="1"/>
          <p:nvPr>
            <p:ph idx="5" type="subTitle"/>
          </p:nvPr>
        </p:nvSpPr>
        <p:spPr>
          <a:xfrm>
            <a:off x="1667075" y="4955067"/>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bg>
      <p:bgPr>
        <a:solidFill>
          <a:srgbClr val="FFFFFF"/>
        </a:solidFill>
      </p:bgPr>
    </p:bg>
    <p:spTree>
      <p:nvGrpSpPr>
        <p:cNvPr id="89" name="Shape 8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frame">
  <p:cSld name="BLANK_1_1">
    <p:bg>
      <p:bgPr>
        <a:solidFill>
          <a:srgbClr val="FFFFFF"/>
        </a:solidFill>
      </p:bgPr>
    </p:bg>
    <p:spTree>
      <p:nvGrpSpPr>
        <p:cNvPr id="90" name="Shape 9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quare with title and text">
  <p:cSld name="CUSTOM_1">
    <p:bg>
      <p:bgPr>
        <a:solidFill>
          <a:srgbClr val="FFFFFF"/>
        </a:solidFill>
      </p:bgPr>
    </p:bg>
    <p:spTree>
      <p:nvGrpSpPr>
        <p:cNvPr id="91" name="Shape 91"/>
        <p:cNvGrpSpPr/>
        <p:nvPr/>
      </p:nvGrpSpPr>
      <p:grpSpPr>
        <a:xfrm>
          <a:off x="0" y="0"/>
          <a:ext cx="0" cy="0"/>
          <a:chOff x="0" y="0"/>
          <a:chExt cx="0" cy="0"/>
        </a:xfrm>
      </p:grpSpPr>
      <p:sp>
        <p:nvSpPr>
          <p:cNvPr id="92" name="Google Shape;92;p20"/>
          <p:cNvSpPr txBox="1"/>
          <p:nvPr>
            <p:ph type="title"/>
          </p:nvPr>
        </p:nvSpPr>
        <p:spPr>
          <a:xfrm>
            <a:off x="737850" y="1307013"/>
            <a:ext cx="3571500" cy="770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b="1"/>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93" name="Google Shape;93;p20"/>
          <p:cNvSpPr txBox="1"/>
          <p:nvPr>
            <p:ph idx="1" type="subTitle"/>
          </p:nvPr>
        </p:nvSpPr>
        <p:spPr>
          <a:xfrm>
            <a:off x="737850" y="3015333"/>
            <a:ext cx="3606600" cy="2589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type="secHead">
  <p:cSld name="SECTION_HEADER">
    <p:bg>
      <p:bgPr>
        <a:solidFill>
          <a:srgbClr val="FFFFFF"/>
        </a:solidFill>
      </p:bgPr>
    </p:bg>
    <p:spTree>
      <p:nvGrpSpPr>
        <p:cNvPr id="10" name="Shape 10"/>
        <p:cNvGrpSpPr/>
        <p:nvPr/>
      </p:nvGrpSpPr>
      <p:grpSpPr>
        <a:xfrm>
          <a:off x="0" y="0"/>
          <a:ext cx="0" cy="0"/>
          <a:chOff x="0" y="0"/>
          <a:chExt cx="0" cy="0"/>
        </a:xfrm>
      </p:grpSpPr>
      <p:sp>
        <p:nvSpPr>
          <p:cNvPr id="11" name="Google Shape;11;p3"/>
          <p:cNvSpPr txBox="1"/>
          <p:nvPr>
            <p:ph type="title"/>
          </p:nvPr>
        </p:nvSpPr>
        <p:spPr>
          <a:xfrm>
            <a:off x="4698275" y="253267"/>
            <a:ext cx="53112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12" name="Google Shape;12;p3"/>
          <p:cNvSpPr txBox="1"/>
          <p:nvPr>
            <p:ph idx="1" type="subTitle"/>
          </p:nvPr>
        </p:nvSpPr>
        <p:spPr>
          <a:xfrm>
            <a:off x="4696224" y="2279256"/>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3" name="Google Shape;13;p3"/>
          <p:cNvSpPr/>
          <p:nvPr/>
        </p:nvSpPr>
        <p:spPr>
          <a:xfrm>
            <a:off x="4572000" y="496274"/>
            <a:ext cx="2520900" cy="770700"/>
          </a:xfrm>
          <a:prstGeom prst="rect">
            <a:avLst/>
          </a:prstGeom>
          <a:no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 name="Google Shape;14;p3"/>
          <p:cNvSpPr txBox="1"/>
          <p:nvPr>
            <p:ph idx="2" type="title"/>
          </p:nvPr>
        </p:nvSpPr>
        <p:spPr>
          <a:xfrm>
            <a:off x="4696225" y="1534290"/>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5" name="Google Shape;15;p3"/>
          <p:cNvSpPr txBox="1"/>
          <p:nvPr>
            <p:ph idx="3" type="subTitle"/>
          </p:nvPr>
        </p:nvSpPr>
        <p:spPr>
          <a:xfrm>
            <a:off x="4696224" y="3782230"/>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6" name="Google Shape;16;p3"/>
          <p:cNvSpPr txBox="1"/>
          <p:nvPr>
            <p:ph idx="4" type="title"/>
          </p:nvPr>
        </p:nvSpPr>
        <p:spPr>
          <a:xfrm>
            <a:off x="4696225" y="3037257"/>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7" name="Google Shape;17;p3"/>
          <p:cNvSpPr txBox="1"/>
          <p:nvPr>
            <p:ph idx="5" type="subTitle"/>
          </p:nvPr>
        </p:nvSpPr>
        <p:spPr>
          <a:xfrm>
            <a:off x="4696224" y="5289986"/>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8" name="Google Shape;18;p3"/>
          <p:cNvSpPr txBox="1"/>
          <p:nvPr>
            <p:ph idx="6" type="title"/>
          </p:nvPr>
        </p:nvSpPr>
        <p:spPr>
          <a:xfrm>
            <a:off x="4696225" y="4540245"/>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9" name="Google Shape;19;p3"/>
          <p:cNvSpPr txBox="1"/>
          <p:nvPr>
            <p:ph hasCustomPrompt="1" idx="7" type="title"/>
          </p:nvPr>
        </p:nvSpPr>
        <p:spPr>
          <a:xfrm>
            <a:off x="3372225" y="2024367"/>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20" name="Google Shape;20;p3"/>
          <p:cNvSpPr txBox="1"/>
          <p:nvPr>
            <p:ph hasCustomPrompt="1" idx="8" type="title"/>
          </p:nvPr>
        </p:nvSpPr>
        <p:spPr>
          <a:xfrm>
            <a:off x="3372225" y="3527333"/>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21" name="Google Shape;21;p3"/>
          <p:cNvSpPr txBox="1"/>
          <p:nvPr>
            <p:ph hasCustomPrompt="1" idx="9" type="title"/>
          </p:nvPr>
        </p:nvSpPr>
        <p:spPr>
          <a:xfrm>
            <a:off x="3372225" y="5030300"/>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with cyan frame">
  <p:cSld name="CUSTOM_1_1_1">
    <p:bg>
      <p:bgPr>
        <a:solidFill>
          <a:srgbClr val="FFFFFF"/>
        </a:solidFill>
      </p:bgPr>
    </p:bg>
    <p:spTree>
      <p:nvGrpSpPr>
        <p:cNvPr id="94" name="Shape 94"/>
        <p:cNvGrpSpPr/>
        <p:nvPr/>
      </p:nvGrpSpPr>
      <p:grpSpPr>
        <a:xfrm>
          <a:off x="0" y="0"/>
          <a:ext cx="0" cy="0"/>
          <a:chOff x="0" y="0"/>
          <a:chExt cx="0" cy="0"/>
        </a:xfrm>
      </p:grpSpPr>
      <p:sp>
        <p:nvSpPr>
          <p:cNvPr id="95" name="Google Shape;95;p21"/>
          <p:cNvSpPr txBox="1"/>
          <p:nvPr>
            <p:ph type="title"/>
          </p:nvPr>
        </p:nvSpPr>
        <p:spPr>
          <a:xfrm>
            <a:off x="626079" y="1307013"/>
            <a:ext cx="3571500" cy="7707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96" name="Google Shape;96;p21"/>
          <p:cNvSpPr txBox="1"/>
          <p:nvPr>
            <p:ph idx="1" type="subTitle"/>
          </p:nvPr>
        </p:nvSpPr>
        <p:spPr>
          <a:xfrm>
            <a:off x="626079" y="3015333"/>
            <a:ext cx="36066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 name="Google Shape;97;p21"/>
          <p:cNvSpPr txBox="1"/>
          <p:nvPr>
            <p:ph idx="2" type="subTitle"/>
          </p:nvPr>
        </p:nvSpPr>
        <p:spPr>
          <a:xfrm>
            <a:off x="5079304" y="3015333"/>
            <a:ext cx="36066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frame 1">
  <p:cSld name="CUSTOM_1_1_1_1">
    <p:bg>
      <p:bgPr>
        <a:solidFill>
          <a:srgbClr val="FFFFFF"/>
        </a:solidFill>
      </p:bgPr>
    </p:bg>
    <p:spTree>
      <p:nvGrpSpPr>
        <p:cNvPr id="98"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
  <p:cSld name="CUSTOM_2">
    <p:spTree>
      <p:nvGrpSpPr>
        <p:cNvPr id="99" name="Shape 99"/>
        <p:cNvGrpSpPr/>
        <p:nvPr/>
      </p:nvGrpSpPr>
      <p:grpSpPr>
        <a:xfrm>
          <a:off x="0" y="0"/>
          <a:ext cx="0" cy="0"/>
          <a:chOff x="0" y="0"/>
          <a:chExt cx="0" cy="0"/>
        </a:xfrm>
      </p:grpSpPr>
      <p:sp>
        <p:nvSpPr>
          <p:cNvPr id="100" name="Google Shape;100;p23"/>
          <p:cNvSpPr txBox="1"/>
          <p:nvPr>
            <p:ph type="title"/>
          </p:nvPr>
        </p:nvSpPr>
        <p:spPr>
          <a:xfrm>
            <a:off x="4696275" y="2300600"/>
            <a:ext cx="30555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01" name="Google Shape;101;p23"/>
          <p:cNvSpPr txBox="1"/>
          <p:nvPr>
            <p:ph idx="1" type="subTitle"/>
          </p:nvPr>
        </p:nvSpPr>
        <p:spPr>
          <a:xfrm>
            <a:off x="4696275" y="3786600"/>
            <a:ext cx="2770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1">
  <p:cSld name="CUSTOM_2_1">
    <p:spTree>
      <p:nvGrpSpPr>
        <p:cNvPr id="102" name="Shape 102"/>
        <p:cNvGrpSpPr/>
        <p:nvPr/>
      </p:nvGrpSpPr>
      <p:grpSpPr>
        <a:xfrm>
          <a:off x="0" y="0"/>
          <a:ext cx="0" cy="0"/>
          <a:chOff x="0" y="0"/>
          <a:chExt cx="0" cy="0"/>
        </a:xfrm>
      </p:grpSpPr>
      <p:sp>
        <p:nvSpPr>
          <p:cNvPr id="103" name="Google Shape;103;p24"/>
          <p:cNvSpPr txBox="1"/>
          <p:nvPr>
            <p:ph type="title"/>
          </p:nvPr>
        </p:nvSpPr>
        <p:spPr>
          <a:xfrm>
            <a:off x="1630100" y="2300600"/>
            <a:ext cx="3055500" cy="14859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2400"/>
              <a:buNone/>
              <a:defRPr b="1"/>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p:txBody>
      </p:sp>
      <p:sp>
        <p:nvSpPr>
          <p:cNvPr id="104" name="Google Shape;104;p24"/>
          <p:cNvSpPr txBox="1"/>
          <p:nvPr>
            <p:ph idx="1" type="subTitle"/>
          </p:nvPr>
        </p:nvSpPr>
        <p:spPr>
          <a:xfrm>
            <a:off x="1915400" y="3786600"/>
            <a:ext cx="2770200" cy="770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rgbClr val="666666"/>
                </a:solidFill>
              </a:defRPr>
            </a:lvl1pPr>
            <a:lvl2pPr lvl="1" rtl="0" algn="r">
              <a:spcBef>
                <a:spcPts val="0"/>
              </a:spcBef>
              <a:spcAft>
                <a:spcPts val="0"/>
              </a:spcAft>
              <a:buNone/>
              <a:defRPr>
                <a:solidFill>
                  <a:srgbClr val="666666"/>
                </a:solidFill>
              </a:defRPr>
            </a:lvl2pPr>
            <a:lvl3pPr lvl="2" rtl="0" algn="r">
              <a:spcBef>
                <a:spcPts val="0"/>
              </a:spcBef>
              <a:spcAft>
                <a:spcPts val="0"/>
              </a:spcAft>
              <a:buNone/>
              <a:defRPr>
                <a:solidFill>
                  <a:srgbClr val="666666"/>
                </a:solidFill>
              </a:defRPr>
            </a:lvl3pPr>
            <a:lvl4pPr lvl="3" rtl="0" algn="r">
              <a:spcBef>
                <a:spcPts val="0"/>
              </a:spcBef>
              <a:spcAft>
                <a:spcPts val="0"/>
              </a:spcAft>
              <a:buNone/>
              <a:defRPr>
                <a:solidFill>
                  <a:srgbClr val="666666"/>
                </a:solidFill>
              </a:defRPr>
            </a:lvl4pPr>
            <a:lvl5pPr lvl="4" rtl="0" algn="r">
              <a:spcBef>
                <a:spcPts val="0"/>
              </a:spcBef>
              <a:spcAft>
                <a:spcPts val="0"/>
              </a:spcAft>
              <a:buNone/>
              <a:defRPr>
                <a:solidFill>
                  <a:srgbClr val="666666"/>
                </a:solidFill>
              </a:defRPr>
            </a:lvl5pPr>
            <a:lvl6pPr lvl="5" rtl="0" algn="r">
              <a:spcBef>
                <a:spcPts val="0"/>
              </a:spcBef>
              <a:spcAft>
                <a:spcPts val="0"/>
              </a:spcAft>
              <a:buNone/>
              <a:defRPr>
                <a:solidFill>
                  <a:srgbClr val="666666"/>
                </a:solidFill>
              </a:defRPr>
            </a:lvl6pPr>
            <a:lvl7pPr lvl="6" rtl="0" algn="r">
              <a:spcBef>
                <a:spcPts val="0"/>
              </a:spcBef>
              <a:spcAft>
                <a:spcPts val="0"/>
              </a:spcAft>
              <a:buNone/>
              <a:defRPr>
                <a:solidFill>
                  <a:srgbClr val="666666"/>
                </a:solidFill>
              </a:defRPr>
            </a:lvl7pPr>
            <a:lvl8pPr lvl="7" rtl="0" algn="r">
              <a:spcBef>
                <a:spcPts val="0"/>
              </a:spcBef>
              <a:spcAft>
                <a:spcPts val="0"/>
              </a:spcAft>
              <a:buNone/>
              <a:defRPr>
                <a:solidFill>
                  <a:srgbClr val="666666"/>
                </a:solidFill>
              </a:defRPr>
            </a:lvl8pPr>
            <a:lvl9pPr lvl="8" rtl="0" algn="r">
              <a:spcBef>
                <a:spcPts val="0"/>
              </a:spcBef>
              <a:spcAft>
                <a:spcPts val="0"/>
              </a:spcAft>
              <a:buNone/>
              <a:defRPr>
                <a:solidFill>
                  <a:srgbClr val="666666"/>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USTOM_7">
    <p:bg>
      <p:bgPr>
        <a:solidFill>
          <a:srgbClr val="D2D700"/>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2675900" y="1626713"/>
            <a:ext cx="3926100" cy="6432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7" name="Google Shape;107;p25"/>
          <p:cNvSpPr txBox="1"/>
          <p:nvPr>
            <p:ph idx="1" type="subTitle"/>
          </p:nvPr>
        </p:nvSpPr>
        <p:spPr>
          <a:xfrm>
            <a:off x="2675901" y="3397000"/>
            <a:ext cx="31362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frame ">
  <p:cSld name="BLANK_1_1_1">
    <p:bg>
      <p:bgPr>
        <a:noFill/>
      </p:bgPr>
    </p:bg>
    <p:spTree>
      <p:nvGrpSpPr>
        <p:cNvPr id="108" name="Shape 108"/>
        <p:cNvGrpSpPr/>
        <p:nvPr/>
      </p:nvGrpSpPr>
      <p:grpSpPr>
        <a:xfrm>
          <a:off x="0" y="0"/>
          <a:ext cx="0" cy="0"/>
          <a:chOff x="0" y="0"/>
          <a:chExt cx="0" cy="0"/>
        </a:xfrm>
      </p:grpSpPr>
      <p:sp>
        <p:nvSpPr>
          <p:cNvPr id="109" name="Google Shape;109;p26"/>
          <p:cNvSpPr txBox="1"/>
          <p:nvPr>
            <p:ph type="title"/>
          </p:nvPr>
        </p:nvSpPr>
        <p:spPr>
          <a:xfrm>
            <a:off x="783525" y="2317400"/>
            <a:ext cx="2545800" cy="222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p:cSld name="BLANK_1_1_1_1">
    <p:bg>
      <p:bgPr>
        <a:solidFill>
          <a:srgbClr val="D2D700"/>
        </a:solidFill>
      </p:bgPr>
    </p:bg>
    <p:spTree>
      <p:nvGrpSpPr>
        <p:cNvPr id="110" name="Shape 110"/>
        <p:cNvGrpSpPr/>
        <p:nvPr/>
      </p:nvGrpSpPr>
      <p:grpSpPr>
        <a:xfrm>
          <a:off x="0" y="0"/>
          <a:ext cx="0" cy="0"/>
          <a:chOff x="0" y="0"/>
          <a:chExt cx="0" cy="0"/>
        </a:xfrm>
      </p:grpSpPr>
      <p:sp>
        <p:nvSpPr>
          <p:cNvPr id="111" name="Google Shape;111;p27"/>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7"/>
          <p:cNvSpPr txBox="1"/>
          <p:nvPr>
            <p:ph type="title"/>
          </p:nvPr>
        </p:nvSpPr>
        <p:spPr>
          <a:xfrm>
            <a:off x="783525" y="828667"/>
            <a:ext cx="7618200" cy="524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1">
  <p:cSld name="BLANK_1_1_1_1_1">
    <p:bg>
      <p:bgPr>
        <a:solidFill>
          <a:srgbClr val="85B016"/>
        </a:solidFill>
      </p:bgPr>
    </p:bg>
    <p:spTree>
      <p:nvGrpSpPr>
        <p:cNvPr id="113" name="Shape 113"/>
        <p:cNvGrpSpPr/>
        <p:nvPr/>
      </p:nvGrpSpPr>
      <p:grpSpPr>
        <a:xfrm>
          <a:off x="0" y="0"/>
          <a:ext cx="0" cy="0"/>
          <a:chOff x="0" y="0"/>
          <a:chExt cx="0" cy="0"/>
        </a:xfrm>
      </p:grpSpPr>
      <p:sp>
        <p:nvSpPr>
          <p:cNvPr id="114" name="Google Shape;114;p28"/>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8"/>
          <p:cNvSpPr txBox="1"/>
          <p:nvPr>
            <p:ph type="title"/>
          </p:nvPr>
        </p:nvSpPr>
        <p:spPr>
          <a:xfrm>
            <a:off x="783525" y="828667"/>
            <a:ext cx="7618200" cy="524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1">
    <p:spTree>
      <p:nvGrpSpPr>
        <p:cNvPr id="116" name="Shape 116"/>
        <p:cNvGrpSpPr/>
        <p:nvPr/>
      </p:nvGrpSpPr>
      <p:grpSpPr>
        <a:xfrm>
          <a:off x="0" y="0"/>
          <a:ext cx="0" cy="0"/>
          <a:chOff x="0" y="0"/>
          <a:chExt cx="0" cy="0"/>
        </a:xfrm>
      </p:grpSpPr>
      <p:sp>
        <p:nvSpPr>
          <p:cNvPr id="117" name="Google Shape;117;p29"/>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118" name="Google Shape;118;p29"/>
          <p:cNvSpPr/>
          <p:nvPr/>
        </p:nvSpPr>
        <p:spPr>
          <a:xfrm>
            <a:off x="4211800" y="790000"/>
            <a:ext cx="4932300" cy="5277900"/>
          </a:xfrm>
          <a:prstGeom prst="rect">
            <a:avLst/>
          </a:prstGeom>
          <a:solidFill>
            <a:srgbClr val="9CC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9"/>
          <p:cNvSpPr txBox="1"/>
          <p:nvPr>
            <p:ph type="ctrTitle"/>
          </p:nvPr>
        </p:nvSpPr>
        <p:spPr>
          <a:xfrm>
            <a:off x="5488725" y="1165133"/>
            <a:ext cx="2598600" cy="1599900"/>
          </a:xfrm>
          <a:prstGeom prst="rect">
            <a:avLst/>
          </a:prstGeom>
          <a:noFill/>
          <a:ln>
            <a:noFill/>
          </a:ln>
        </p:spPr>
        <p:txBody>
          <a:bodyPr anchorCtr="0" anchor="b" bIns="91425" lIns="91425" spcFirstLastPara="1" rIns="91425" wrap="square" tIns="91425">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5200"/>
              <a:buNone/>
              <a:defRPr sz="5200">
                <a:solidFill>
                  <a:srgbClr val="FFFFFF"/>
                </a:solidFill>
              </a:defRPr>
            </a:lvl2pPr>
            <a:lvl3pPr lvl="2" rtl="0">
              <a:lnSpc>
                <a:spcPct val="100000"/>
              </a:lnSpc>
              <a:spcBef>
                <a:spcPts val="0"/>
              </a:spcBef>
              <a:spcAft>
                <a:spcPts val="0"/>
              </a:spcAft>
              <a:buClr>
                <a:srgbClr val="FFFFFF"/>
              </a:buClr>
              <a:buSzPts val="5200"/>
              <a:buNone/>
              <a:defRPr sz="5200">
                <a:solidFill>
                  <a:srgbClr val="FFFFFF"/>
                </a:solidFill>
              </a:defRPr>
            </a:lvl3pPr>
            <a:lvl4pPr lvl="3" rtl="0">
              <a:lnSpc>
                <a:spcPct val="100000"/>
              </a:lnSpc>
              <a:spcBef>
                <a:spcPts val="0"/>
              </a:spcBef>
              <a:spcAft>
                <a:spcPts val="0"/>
              </a:spcAft>
              <a:buClr>
                <a:srgbClr val="FFFFFF"/>
              </a:buClr>
              <a:buSzPts val="5200"/>
              <a:buNone/>
              <a:defRPr sz="5200">
                <a:solidFill>
                  <a:srgbClr val="FFFFFF"/>
                </a:solidFill>
              </a:defRPr>
            </a:lvl4pPr>
            <a:lvl5pPr lvl="4" rtl="0">
              <a:lnSpc>
                <a:spcPct val="100000"/>
              </a:lnSpc>
              <a:spcBef>
                <a:spcPts val="0"/>
              </a:spcBef>
              <a:spcAft>
                <a:spcPts val="0"/>
              </a:spcAft>
              <a:buClr>
                <a:srgbClr val="FFFFFF"/>
              </a:buClr>
              <a:buSzPts val="5200"/>
              <a:buNone/>
              <a:defRPr sz="5200">
                <a:solidFill>
                  <a:srgbClr val="FFFFFF"/>
                </a:solidFill>
              </a:defRPr>
            </a:lvl5pPr>
            <a:lvl6pPr lvl="5" rtl="0">
              <a:lnSpc>
                <a:spcPct val="100000"/>
              </a:lnSpc>
              <a:spcBef>
                <a:spcPts val="0"/>
              </a:spcBef>
              <a:spcAft>
                <a:spcPts val="0"/>
              </a:spcAft>
              <a:buClr>
                <a:srgbClr val="FFFFFF"/>
              </a:buClr>
              <a:buSzPts val="5200"/>
              <a:buNone/>
              <a:defRPr sz="5200">
                <a:solidFill>
                  <a:srgbClr val="FFFFFF"/>
                </a:solidFill>
              </a:defRPr>
            </a:lvl6pPr>
            <a:lvl7pPr lvl="6" rtl="0">
              <a:lnSpc>
                <a:spcPct val="100000"/>
              </a:lnSpc>
              <a:spcBef>
                <a:spcPts val="0"/>
              </a:spcBef>
              <a:spcAft>
                <a:spcPts val="0"/>
              </a:spcAft>
              <a:buClr>
                <a:srgbClr val="FFFFFF"/>
              </a:buClr>
              <a:buSzPts val="5200"/>
              <a:buNone/>
              <a:defRPr sz="5200">
                <a:solidFill>
                  <a:srgbClr val="FFFFFF"/>
                </a:solidFill>
              </a:defRPr>
            </a:lvl7pPr>
            <a:lvl8pPr lvl="7" rtl="0">
              <a:lnSpc>
                <a:spcPct val="100000"/>
              </a:lnSpc>
              <a:spcBef>
                <a:spcPts val="0"/>
              </a:spcBef>
              <a:spcAft>
                <a:spcPts val="0"/>
              </a:spcAft>
              <a:buClr>
                <a:srgbClr val="FFFFFF"/>
              </a:buClr>
              <a:buSzPts val="5200"/>
              <a:buNone/>
              <a:defRPr sz="5200">
                <a:solidFill>
                  <a:srgbClr val="FFFFFF"/>
                </a:solidFill>
              </a:defRPr>
            </a:lvl8pPr>
            <a:lvl9pPr lvl="8" rtl="0">
              <a:lnSpc>
                <a:spcPct val="100000"/>
              </a:lnSpc>
              <a:spcBef>
                <a:spcPts val="0"/>
              </a:spcBef>
              <a:spcAft>
                <a:spcPts val="0"/>
              </a:spcAft>
              <a:buClr>
                <a:srgbClr val="FFFFFF"/>
              </a:buClr>
              <a:buSzPts val="5200"/>
              <a:buNone/>
              <a:defRPr sz="5200">
                <a:solidFill>
                  <a:srgbClr val="FFFFFF"/>
                </a:solidFill>
              </a:defRPr>
            </a:lvl9pPr>
          </a:lstStyle>
          <a:p/>
        </p:txBody>
      </p:sp>
      <p:sp>
        <p:nvSpPr>
          <p:cNvPr id="120" name="Google Shape;120;p29"/>
          <p:cNvSpPr txBox="1"/>
          <p:nvPr>
            <p:ph idx="1" type="subTitle"/>
          </p:nvPr>
        </p:nvSpPr>
        <p:spPr>
          <a:xfrm>
            <a:off x="5488825" y="2765133"/>
            <a:ext cx="3375600" cy="233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2">
    <p:spTree>
      <p:nvGrpSpPr>
        <p:cNvPr id="121" name="Shape 1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2">
    <p:bg>
      <p:bgPr>
        <a:solidFill>
          <a:srgbClr val="FFFFFF"/>
        </a:solid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956271" y="253267"/>
            <a:ext cx="53112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24" name="Google Shape;24;p4"/>
          <p:cNvSpPr txBox="1"/>
          <p:nvPr>
            <p:ph idx="1" type="subTitle"/>
          </p:nvPr>
        </p:nvSpPr>
        <p:spPr>
          <a:xfrm>
            <a:off x="954225" y="2279300"/>
            <a:ext cx="3367200" cy="3303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BLANK_2">
    <p:spTree>
      <p:nvGrpSpPr>
        <p:cNvPr id="122" name="Shape 122"/>
        <p:cNvGrpSpPr/>
        <p:nvPr/>
      </p:nvGrpSpPr>
      <p:grpSpPr>
        <a:xfrm>
          <a:off x="0" y="0"/>
          <a:ext cx="0" cy="0"/>
          <a:chOff x="0" y="0"/>
          <a:chExt cx="0" cy="0"/>
        </a:xfrm>
      </p:grpSpPr>
      <p:sp>
        <p:nvSpPr>
          <p:cNvPr id="123" name="Google Shape;123;p31"/>
          <p:cNvSpPr/>
          <p:nvPr/>
        </p:nvSpPr>
        <p:spPr>
          <a:xfrm>
            <a:off x="5420075" y="419667"/>
            <a:ext cx="3451800" cy="2244300"/>
          </a:xfrm>
          <a:prstGeom prst="rect">
            <a:avLst/>
          </a:prstGeom>
          <a:solidFill>
            <a:srgbClr val="9CC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31"/>
          <p:cNvSpPr/>
          <p:nvPr/>
        </p:nvSpPr>
        <p:spPr>
          <a:xfrm>
            <a:off x="6805025" y="891967"/>
            <a:ext cx="681900" cy="45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3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126" name="Google Shape;126;p31"/>
          <p:cNvSpPr txBox="1"/>
          <p:nvPr>
            <p:ph type="ctrTitle"/>
          </p:nvPr>
        </p:nvSpPr>
        <p:spPr>
          <a:xfrm>
            <a:off x="5854150" y="937567"/>
            <a:ext cx="2598600" cy="1599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2400"/>
              <a:buNone/>
              <a:defRPr sz="2400">
                <a:solidFill>
                  <a:srgbClr val="FFFFFF"/>
                </a:solidFill>
              </a:defRPr>
            </a:lvl1pPr>
            <a:lvl2pPr lvl="1" rtl="0" algn="ctr">
              <a:lnSpc>
                <a:spcPct val="100000"/>
              </a:lnSpc>
              <a:spcBef>
                <a:spcPts val="0"/>
              </a:spcBef>
              <a:spcAft>
                <a:spcPts val="0"/>
              </a:spcAft>
              <a:buClr>
                <a:srgbClr val="FFFFFF"/>
              </a:buClr>
              <a:buSzPts val="5200"/>
              <a:buNone/>
              <a:defRPr sz="5200">
                <a:solidFill>
                  <a:srgbClr val="FFFFFF"/>
                </a:solidFill>
              </a:defRPr>
            </a:lvl2pPr>
            <a:lvl3pPr lvl="2" rtl="0" algn="ctr">
              <a:lnSpc>
                <a:spcPct val="100000"/>
              </a:lnSpc>
              <a:spcBef>
                <a:spcPts val="0"/>
              </a:spcBef>
              <a:spcAft>
                <a:spcPts val="0"/>
              </a:spcAft>
              <a:buClr>
                <a:srgbClr val="FFFFFF"/>
              </a:buClr>
              <a:buSzPts val="5200"/>
              <a:buNone/>
              <a:defRPr sz="5200">
                <a:solidFill>
                  <a:srgbClr val="FFFFFF"/>
                </a:solidFill>
              </a:defRPr>
            </a:lvl3pPr>
            <a:lvl4pPr lvl="3" rtl="0" algn="ctr">
              <a:lnSpc>
                <a:spcPct val="100000"/>
              </a:lnSpc>
              <a:spcBef>
                <a:spcPts val="0"/>
              </a:spcBef>
              <a:spcAft>
                <a:spcPts val="0"/>
              </a:spcAft>
              <a:buClr>
                <a:srgbClr val="FFFFFF"/>
              </a:buClr>
              <a:buSzPts val="5200"/>
              <a:buNone/>
              <a:defRPr sz="5200">
                <a:solidFill>
                  <a:srgbClr val="FFFFFF"/>
                </a:solidFill>
              </a:defRPr>
            </a:lvl4pPr>
            <a:lvl5pPr lvl="4" rtl="0" algn="ctr">
              <a:lnSpc>
                <a:spcPct val="100000"/>
              </a:lnSpc>
              <a:spcBef>
                <a:spcPts val="0"/>
              </a:spcBef>
              <a:spcAft>
                <a:spcPts val="0"/>
              </a:spcAft>
              <a:buClr>
                <a:srgbClr val="FFFFFF"/>
              </a:buClr>
              <a:buSzPts val="5200"/>
              <a:buNone/>
              <a:defRPr sz="5200">
                <a:solidFill>
                  <a:srgbClr val="FFFFFF"/>
                </a:solidFill>
              </a:defRPr>
            </a:lvl5pPr>
            <a:lvl6pPr lvl="5" rtl="0" algn="ctr">
              <a:lnSpc>
                <a:spcPct val="100000"/>
              </a:lnSpc>
              <a:spcBef>
                <a:spcPts val="0"/>
              </a:spcBef>
              <a:spcAft>
                <a:spcPts val="0"/>
              </a:spcAft>
              <a:buClr>
                <a:srgbClr val="FFFFFF"/>
              </a:buClr>
              <a:buSzPts val="5200"/>
              <a:buNone/>
              <a:defRPr sz="5200">
                <a:solidFill>
                  <a:srgbClr val="FFFFFF"/>
                </a:solidFill>
              </a:defRPr>
            </a:lvl6pPr>
            <a:lvl7pPr lvl="6" rtl="0" algn="ctr">
              <a:lnSpc>
                <a:spcPct val="100000"/>
              </a:lnSpc>
              <a:spcBef>
                <a:spcPts val="0"/>
              </a:spcBef>
              <a:spcAft>
                <a:spcPts val="0"/>
              </a:spcAft>
              <a:buClr>
                <a:srgbClr val="FFFFFF"/>
              </a:buClr>
              <a:buSzPts val="5200"/>
              <a:buNone/>
              <a:defRPr sz="5200">
                <a:solidFill>
                  <a:srgbClr val="FFFFFF"/>
                </a:solidFill>
              </a:defRPr>
            </a:lvl7pPr>
            <a:lvl8pPr lvl="7" rtl="0" algn="ctr">
              <a:lnSpc>
                <a:spcPct val="100000"/>
              </a:lnSpc>
              <a:spcBef>
                <a:spcPts val="0"/>
              </a:spcBef>
              <a:spcAft>
                <a:spcPts val="0"/>
              </a:spcAft>
              <a:buClr>
                <a:srgbClr val="FFFFFF"/>
              </a:buClr>
              <a:buSzPts val="5200"/>
              <a:buNone/>
              <a:defRPr sz="5200">
                <a:solidFill>
                  <a:srgbClr val="FFFFFF"/>
                </a:solidFill>
              </a:defRPr>
            </a:lvl8pPr>
            <a:lvl9pPr lvl="8" rtl="0" algn="ctr">
              <a:lnSpc>
                <a:spcPct val="100000"/>
              </a:lnSpc>
              <a:spcBef>
                <a:spcPts val="0"/>
              </a:spcBef>
              <a:spcAft>
                <a:spcPts val="0"/>
              </a:spcAft>
              <a:buClr>
                <a:srgbClr val="FFFFFF"/>
              </a:buClr>
              <a:buSzPts val="5200"/>
              <a:buNone/>
              <a:defRPr sz="5200">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title">
  <p:cSld name="CUSTOM_8">
    <p:spTree>
      <p:nvGrpSpPr>
        <p:cNvPr id="127" name="Shape 127"/>
        <p:cNvGrpSpPr/>
        <p:nvPr/>
      </p:nvGrpSpPr>
      <p:grpSpPr>
        <a:xfrm>
          <a:off x="0" y="0"/>
          <a:ext cx="0" cy="0"/>
          <a:chOff x="0" y="0"/>
          <a:chExt cx="0" cy="0"/>
        </a:xfrm>
      </p:grpSpPr>
      <p:sp>
        <p:nvSpPr>
          <p:cNvPr id="128" name="Google Shape;128;p32"/>
          <p:cNvSpPr txBox="1"/>
          <p:nvPr>
            <p:ph type="title"/>
          </p:nvPr>
        </p:nvSpPr>
        <p:spPr>
          <a:xfrm>
            <a:off x="299700" y="1215100"/>
            <a:ext cx="8544600" cy="76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CB5289"/>
              </a:buClr>
              <a:buSzPts val="2800"/>
              <a:buNone/>
              <a:defRPr>
                <a:solidFill>
                  <a:srgbClr val="CB5289"/>
                </a:solidFill>
              </a:defRPr>
            </a:lvl1pPr>
            <a:lvl2pPr lvl="1" rtl="0" algn="ctr">
              <a:lnSpc>
                <a:spcPct val="100000"/>
              </a:lnSpc>
              <a:spcBef>
                <a:spcPts val="0"/>
              </a:spcBef>
              <a:spcAft>
                <a:spcPts val="0"/>
              </a:spcAft>
              <a:buSzPts val="2800"/>
              <a:buNone/>
              <a:defRPr>
                <a:solidFill>
                  <a:srgbClr val="CC3F3A"/>
                </a:solidFill>
              </a:defRPr>
            </a:lvl2pPr>
            <a:lvl3pPr lvl="2" rtl="0" algn="ctr">
              <a:lnSpc>
                <a:spcPct val="100000"/>
              </a:lnSpc>
              <a:spcBef>
                <a:spcPts val="0"/>
              </a:spcBef>
              <a:spcAft>
                <a:spcPts val="0"/>
              </a:spcAft>
              <a:buSzPts val="2800"/>
              <a:buNone/>
              <a:defRPr>
                <a:solidFill>
                  <a:srgbClr val="CC3F3A"/>
                </a:solidFill>
              </a:defRPr>
            </a:lvl3pPr>
            <a:lvl4pPr lvl="3" rtl="0" algn="ctr">
              <a:lnSpc>
                <a:spcPct val="100000"/>
              </a:lnSpc>
              <a:spcBef>
                <a:spcPts val="0"/>
              </a:spcBef>
              <a:spcAft>
                <a:spcPts val="0"/>
              </a:spcAft>
              <a:buSzPts val="2800"/>
              <a:buNone/>
              <a:defRPr>
                <a:solidFill>
                  <a:srgbClr val="CC3F3A"/>
                </a:solidFill>
              </a:defRPr>
            </a:lvl4pPr>
            <a:lvl5pPr lvl="4" rtl="0" algn="ctr">
              <a:lnSpc>
                <a:spcPct val="100000"/>
              </a:lnSpc>
              <a:spcBef>
                <a:spcPts val="0"/>
              </a:spcBef>
              <a:spcAft>
                <a:spcPts val="0"/>
              </a:spcAft>
              <a:buSzPts val="2800"/>
              <a:buNone/>
              <a:defRPr>
                <a:solidFill>
                  <a:srgbClr val="CC3F3A"/>
                </a:solidFill>
              </a:defRPr>
            </a:lvl5pPr>
            <a:lvl6pPr lvl="5" rtl="0" algn="ctr">
              <a:lnSpc>
                <a:spcPct val="100000"/>
              </a:lnSpc>
              <a:spcBef>
                <a:spcPts val="0"/>
              </a:spcBef>
              <a:spcAft>
                <a:spcPts val="0"/>
              </a:spcAft>
              <a:buSzPts val="2800"/>
              <a:buNone/>
              <a:defRPr>
                <a:solidFill>
                  <a:srgbClr val="CC3F3A"/>
                </a:solidFill>
              </a:defRPr>
            </a:lvl6pPr>
            <a:lvl7pPr lvl="6" rtl="0" algn="ctr">
              <a:lnSpc>
                <a:spcPct val="100000"/>
              </a:lnSpc>
              <a:spcBef>
                <a:spcPts val="0"/>
              </a:spcBef>
              <a:spcAft>
                <a:spcPts val="0"/>
              </a:spcAft>
              <a:buSzPts val="2800"/>
              <a:buNone/>
              <a:defRPr>
                <a:solidFill>
                  <a:srgbClr val="CC3F3A"/>
                </a:solidFill>
              </a:defRPr>
            </a:lvl7pPr>
            <a:lvl8pPr lvl="7" rtl="0" algn="ctr">
              <a:lnSpc>
                <a:spcPct val="100000"/>
              </a:lnSpc>
              <a:spcBef>
                <a:spcPts val="0"/>
              </a:spcBef>
              <a:spcAft>
                <a:spcPts val="0"/>
              </a:spcAft>
              <a:buSzPts val="2800"/>
              <a:buNone/>
              <a:defRPr>
                <a:solidFill>
                  <a:srgbClr val="CC3F3A"/>
                </a:solidFill>
              </a:defRPr>
            </a:lvl8pPr>
            <a:lvl9pPr lvl="8" rtl="0" algn="ctr">
              <a:lnSpc>
                <a:spcPct val="100000"/>
              </a:lnSpc>
              <a:spcBef>
                <a:spcPts val="0"/>
              </a:spcBef>
              <a:spcAft>
                <a:spcPts val="0"/>
              </a:spcAft>
              <a:buSzPts val="2800"/>
              <a:buNone/>
              <a:defRPr>
                <a:solidFill>
                  <a:srgbClr val="CC3F3A"/>
                </a:solidFill>
              </a:defRPr>
            </a:lvl9pPr>
          </a:lstStyle>
          <a:p/>
        </p:txBody>
      </p:sp>
      <p:sp>
        <p:nvSpPr>
          <p:cNvPr id="129" name="Google Shape;129;p32"/>
          <p:cNvSpPr/>
          <p:nvPr/>
        </p:nvSpPr>
        <p:spPr>
          <a:xfrm>
            <a:off x="-9100" y="-12133"/>
            <a:ext cx="28659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32"/>
          <p:cNvSpPr/>
          <p:nvPr/>
        </p:nvSpPr>
        <p:spPr>
          <a:xfrm>
            <a:off x="2247325" y="-24267"/>
            <a:ext cx="6896700" cy="375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title">
  <p:cSld name="TITLE_1">
    <p:spTree>
      <p:nvGrpSpPr>
        <p:cNvPr id="131" name="Shape 131"/>
        <p:cNvGrpSpPr/>
        <p:nvPr/>
      </p:nvGrpSpPr>
      <p:grpSpPr>
        <a:xfrm>
          <a:off x="0" y="0"/>
          <a:ext cx="0" cy="0"/>
          <a:chOff x="0" y="0"/>
          <a:chExt cx="0" cy="0"/>
        </a:xfrm>
      </p:grpSpPr>
      <p:sp>
        <p:nvSpPr>
          <p:cNvPr id="132" name="Google Shape;132;p33"/>
          <p:cNvSpPr/>
          <p:nvPr/>
        </p:nvSpPr>
        <p:spPr>
          <a:xfrm>
            <a:off x="2247325" y="6239200"/>
            <a:ext cx="68967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3"/>
          <p:cNvSpPr/>
          <p:nvPr/>
        </p:nvSpPr>
        <p:spPr>
          <a:xfrm>
            <a:off x="-9100" y="5713867"/>
            <a:ext cx="2865900" cy="1143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33"/>
          <p:cNvSpPr txBox="1"/>
          <p:nvPr>
            <p:ph type="ctrTitle"/>
          </p:nvPr>
        </p:nvSpPr>
        <p:spPr>
          <a:xfrm>
            <a:off x="548800" y="1326333"/>
            <a:ext cx="6694200" cy="2017200"/>
          </a:xfrm>
          <a:prstGeom prst="rect">
            <a:avLst/>
          </a:prstGeom>
          <a:noFill/>
          <a:ln>
            <a:noFill/>
          </a:ln>
        </p:spPr>
        <p:txBody>
          <a:bodyPr anchorCtr="0" anchor="b" bIns="91425" lIns="91425" spcFirstLastPara="1" rIns="91425" wrap="square" tIns="91425">
            <a:noAutofit/>
          </a:bodyPr>
          <a:lstStyle>
            <a:lvl1pPr lvl="0" rtl="0">
              <a:lnSpc>
                <a:spcPct val="100000"/>
              </a:lnSpc>
              <a:spcBef>
                <a:spcPts val="0"/>
              </a:spcBef>
              <a:spcAft>
                <a:spcPts val="0"/>
              </a:spcAft>
              <a:buClr>
                <a:srgbClr val="434343"/>
              </a:buClr>
              <a:buSzPts val="5200"/>
              <a:buNone/>
              <a:defRPr sz="5200">
                <a:solidFill>
                  <a:srgbClr val="43434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5" name="Google Shape;135;p33"/>
          <p:cNvSpPr/>
          <p:nvPr/>
        </p:nvSpPr>
        <p:spPr>
          <a:xfrm>
            <a:off x="-9100" y="-12133"/>
            <a:ext cx="28659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33"/>
          <p:cNvSpPr/>
          <p:nvPr/>
        </p:nvSpPr>
        <p:spPr>
          <a:xfrm>
            <a:off x="2247325" y="-24267"/>
            <a:ext cx="6896700" cy="375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3"/>
          <p:cNvSpPr txBox="1"/>
          <p:nvPr>
            <p:ph idx="1" type="subTitle"/>
          </p:nvPr>
        </p:nvSpPr>
        <p:spPr>
          <a:xfrm>
            <a:off x="548800" y="3556300"/>
            <a:ext cx="3047100" cy="412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999999"/>
                </a:solidFill>
              </a:defRPr>
            </a:lvl1pPr>
            <a:lvl2pPr lvl="1" rtl="0">
              <a:spcBef>
                <a:spcPts val="0"/>
              </a:spcBef>
              <a:spcAft>
                <a:spcPts val="0"/>
              </a:spcAft>
              <a:buNone/>
              <a:defRPr>
                <a:solidFill>
                  <a:srgbClr val="999999"/>
                </a:solidFill>
              </a:defRPr>
            </a:lvl2pPr>
            <a:lvl3pPr lvl="2" rtl="0">
              <a:spcBef>
                <a:spcPts val="0"/>
              </a:spcBef>
              <a:spcAft>
                <a:spcPts val="0"/>
              </a:spcAft>
              <a:buNone/>
              <a:defRPr>
                <a:solidFill>
                  <a:srgbClr val="999999"/>
                </a:solidFill>
              </a:defRPr>
            </a:lvl3pPr>
            <a:lvl4pPr lvl="3" rtl="0">
              <a:spcBef>
                <a:spcPts val="0"/>
              </a:spcBef>
              <a:spcAft>
                <a:spcPts val="0"/>
              </a:spcAft>
              <a:buNone/>
              <a:defRPr>
                <a:solidFill>
                  <a:srgbClr val="999999"/>
                </a:solidFill>
              </a:defRPr>
            </a:lvl4pPr>
            <a:lvl5pPr lvl="4" rtl="0">
              <a:spcBef>
                <a:spcPts val="0"/>
              </a:spcBef>
              <a:spcAft>
                <a:spcPts val="0"/>
              </a:spcAft>
              <a:buNone/>
              <a:defRPr>
                <a:solidFill>
                  <a:srgbClr val="999999"/>
                </a:solidFill>
              </a:defRPr>
            </a:lvl5pPr>
            <a:lvl6pPr lvl="5" rtl="0">
              <a:spcBef>
                <a:spcPts val="0"/>
              </a:spcBef>
              <a:spcAft>
                <a:spcPts val="0"/>
              </a:spcAft>
              <a:buNone/>
              <a:defRPr>
                <a:solidFill>
                  <a:srgbClr val="999999"/>
                </a:solidFill>
              </a:defRPr>
            </a:lvl6pPr>
            <a:lvl7pPr lvl="6" rtl="0">
              <a:spcBef>
                <a:spcPts val="0"/>
              </a:spcBef>
              <a:spcAft>
                <a:spcPts val="0"/>
              </a:spcAft>
              <a:buNone/>
              <a:defRPr>
                <a:solidFill>
                  <a:srgbClr val="999999"/>
                </a:solidFill>
              </a:defRPr>
            </a:lvl7pPr>
            <a:lvl8pPr lvl="7" rtl="0">
              <a:spcBef>
                <a:spcPts val="0"/>
              </a:spcBef>
              <a:spcAft>
                <a:spcPts val="0"/>
              </a:spcAft>
              <a:buNone/>
              <a:defRPr>
                <a:solidFill>
                  <a:srgbClr val="999999"/>
                </a:solidFill>
              </a:defRPr>
            </a:lvl8pPr>
            <a:lvl9pPr lvl="8" rtl="0">
              <a:spcBef>
                <a:spcPts val="0"/>
              </a:spcBef>
              <a:spcAft>
                <a:spcPts val="0"/>
              </a:spcAft>
              <a:buNone/>
              <a:defRPr>
                <a:solidFill>
                  <a:srgbClr val="999999"/>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two columns">
  <p:cSld name="TITLE_AND_TWO_COLUMNS_3">
    <p:spTree>
      <p:nvGrpSpPr>
        <p:cNvPr id="138" name="Shape 138"/>
        <p:cNvGrpSpPr/>
        <p:nvPr/>
      </p:nvGrpSpPr>
      <p:grpSpPr>
        <a:xfrm>
          <a:off x="0" y="0"/>
          <a:ext cx="0" cy="0"/>
          <a:chOff x="0" y="0"/>
          <a:chExt cx="0" cy="0"/>
        </a:xfrm>
      </p:grpSpPr>
      <p:sp>
        <p:nvSpPr>
          <p:cNvPr id="139" name="Google Shape;139;p34"/>
          <p:cNvSpPr txBox="1"/>
          <p:nvPr>
            <p:ph type="title"/>
          </p:nvPr>
        </p:nvSpPr>
        <p:spPr>
          <a:xfrm>
            <a:off x="311700" y="1406167"/>
            <a:ext cx="8520600" cy="76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CB5289"/>
              </a:buClr>
              <a:buSzPts val="2800"/>
              <a:buNone/>
              <a:defRPr>
                <a:solidFill>
                  <a:srgbClr val="CB5289"/>
                </a:solidFill>
              </a:defRPr>
            </a:lvl1pPr>
            <a:lvl2pPr lvl="1" rtl="0" algn="ctr">
              <a:lnSpc>
                <a:spcPct val="100000"/>
              </a:lnSpc>
              <a:spcBef>
                <a:spcPts val="0"/>
              </a:spcBef>
              <a:spcAft>
                <a:spcPts val="0"/>
              </a:spcAft>
              <a:buClr>
                <a:srgbClr val="CB5289"/>
              </a:buClr>
              <a:buSzPts val="2800"/>
              <a:buNone/>
              <a:defRPr>
                <a:solidFill>
                  <a:srgbClr val="CB5289"/>
                </a:solidFill>
              </a:defRPr>
            </a:lvl2pPr>
            <a:lvl3pPr lvl="2" rtl="0" algn="ctr">
              <a:lnSpc>
                <a:spcPct val="100000"/>
              </a:lnSpc>
              <a:spcBef>
                <a:spcPts val="0"/>
              </a:spcBef>
              <a:spcAft>
                <a:spcPts val="0"/>
              </a:spcAft>
              <a:buClr>
                <a:srgbClr val="CB5289"/>
              </a:buClr>
              <a:buSzPts val="2800"/>
              <a:buNone/>
              <a:defRPr>
                <a:solidFill>
                  <a:srgbClr val="CB5289"/>
                </a:solidFill>
              </a:defRPr>
            </a:lvl3pPr>
            <a:lvl4pPr lvl="3" rtl="0" algn="ctr">
              <a:lnSpc>
                <a:spcPct val="100000"/>
              </a:lnSpc>
              <a:spcBef>
                <a:spcPts val="0"/>
              </a:spcBef>
              <a:spcAft>
                <a:spcPts val="0"/>
              </a:spcAft>
              <a:buClr>
                <a:srgbClr val="CB5289"/>
              </a:buClr>
              <a:buSzPts val="2800"/>
              <a:buNone/>
              <a:defRPr>
                <a:solidFill>
                  <a:srgbClr val="CB5289"/>
                </a:solidFill>
              </a:defRPr>
            </a:lvl4pPr>
            <a:lvl5pPr lvl="4" rtl="0" algn="ctr">
              <a:lnSpc>
                <a:spcPct val="100000"/>
              </a:lnSpc>
              <a:spcBef>
                <a:spcPts val="0"/>
              </a:spcBef>
              <a:spcAft>
                <a:spcPts val="0"/>
              </a:spcAft>
              <a:buClr>
                <a:srgbClr val="CB5289"/>
              </a:buClr>
              <a:buSzPts val="2800"/>
              <a:buNone/>
              <a:defRPr>
                <a:solidFill>
                  <a:srgbClr val="CB5289"/>
                </a:solidFill>
              </a:defRPr>
            </a:lvl5pPr>
            <a:lvl6pPr lvl="5" rtl="0" algn="ctr">
              <a:lnSpc>
                <a:spcPct val="100000"/>
              </a:lnSpc>
              <a:spcBef>
                <a:spcPts val="0"/>
              </a:spcBef>
              <a:spcAft>
                <a:spcPts val="0"/>
              </a:spcAft>
              <a:buClr>
                <a:srgbClr val="CB5289"/>
              </a:buClr>
              <a:buSzPts val="2800"/>
              <a:buNone/>
              <a:defRPr>
                <a:solidFill>
                  <a:srgbClr val="CB5289"/>
                </a:solidFill>
              </a:defRPr>
            </a:lvl6pPr>
            <a:lvl7pPr lvl="6" rtl="0" algn="ctr">
              <a:lnSpc>
                <a:spcPct val="100000"/>
              </a:lnSpc>
              <a:spcBef>
                <a:spcPts val="0"/>
              </a:spcBef>
              <a:spcAft>
                <a:spcPts val="0"/>
              </a:spcAft>
              <a:buClr>
                <a:srgbClr val="CB5289"/>
              </a:buClr>
              <a:buSzPts val="2800"/>
              <a:buNone/>
              <a:defRPr>
                <a:solidFill>
                  <a:srgbClr val="CB5289"/>
                </a:solidFill>
              </a:defRPr>
            </a:lvl7pPr>
            <a:lvl8pPr lvl="7" rtl="0" algn="ctr">
              <a:lnSpc>
                <a:spcPct val="100000"/>
              </a:lnSpc>
              <a:spcBef>
                <a:spcPts val="0"/>
              </a:spcBef>
              <a:spcAft>
                <a:spcPts val="0"/>
              </a:spcAft>
              <a:buClr>
                <a:srgbClr val="CB5289"/>
              </a:buClr>
              <a:buSzPts val="2800"/>
              <a:buNone/>
              <a:defRPr>
                <a:solidFill>
                  <a:srgbClr val="CB5289"/>
                </a:solidFill>
              </a:defRPr>
            </a:lvl8pPr>
            <a:lvl9pPr lvl="8" rtl="0" algn="ctr">
              <a:lnSpc>
                <a:spcPct val="100000"/>
              </a:lnSpc>
              <a:spcBef>
                <a:spcPts val="0"/>
              </a:spcBef>
              <a:spcAft>
                <a:spcPts val="0"/>
              </a:spcAft>
              <a:buClr>
                <a:srgbClr val="CB5289"/>
              </a:buClr>
              <a:buSzPts val="2800"/>
              <a:buNone/>
              <a:defRPr>
                <a:solidFill>
                  <a:srgbClr val="CB5289"/>
                </a:solidFill>
              </a:defRPr>
            </a:lvl9pPr>
          </a:lstStyle>
          <a:p/>
        </p:txBody>
      </p:sp>
      <p:sp>
        <p:nvSpPr>
          <p:cNvPr id="140" name="Google Shape;140;p34"/>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141" name="Google Shape;141;p34"/>
          <p:cNvSpPr/>
          <p:nvPr/>
        </p:nvSpPr>
        <p:spPr>
          <a:xfrm>
            <a:off x="-9100" y="-12133"/>
            <a:ext cx="28659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34"/>
          <p:cNvSpPr/>
          <p:nvPr/>
        </p:nvSpPr>
        <p:spPr>
          <a:xfrm>
            <a:off x="2247325" y="-24267"/>
            <a:ext cx="6896700" cy="375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34"/>
          <p:cNvSpPr/>
          <p:nvPr/>
        </p:nvSpPr>
        <p:spPr>
          <a:xfrm>
            <a:off x="791700" y="5583167"/>
            <a:ext cx="1132200" cy="45600"/>
          </a:xfrm>
          <a:prstGeom prst="rect">
            <a:avLst/>
          </a:prstGeom>
          <a:solidFill>
            <a:srgbClr val="7F8D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34"/>
          <p:cNvSpPr/>
          <p:nvPr/>
        </p:nvSpPr>
        <p:spPr>
          <a:xfrm>
            <a:off x="4910450" y="5583167"/>
            <a:ext cx="1132200" cy="45600"/>
          </a:xfrm>
          <a:prstGeom prst="rect">
            <a:avLst/>
          </a:prstGeom>
          <a:solidFill>
            <a:srgbClr val="7F8D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34"/>
          <p:cNvSpPr txBox="1"/>
          <p:nvPr>
            <p:ph idx="1" type="subTitle"/>
          </p:nvPr>
        </p:nvSpPr>
        <p:spPr>
          <a:xfrm>
            <a:off x="673179" y="2969267"/>
            <a:ext cx="32520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p:txBody>
      </p:sp>
      <p:sp>
        <p:nvSpPr>
          <p:cNvPr id="146" name="Google Shape;146;p34"/>
          <p:cNvSpPr txBox="1"/>
          <p:nvPr>
            <p:ph idx="2" type="subTitle"/>
          </p:nvPr>
        </p:nvSpPr>
        <p:spPr>
          <a:xfrm>
            <a:off x="673179" y="3549300"/>
            <a:ext cx="3252000" cy="1715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147" name="Google Shape;147;p34"/>
          <p:cNvSpPr txBox="1"/>
          <p:nvPr>
            <p:ph idx="3" type="subTitle"/>
          </p:nvPr>
        </p:nvSpPr>
        <p:spPr>
          <a:xfrm>
            <a:off x="4785325" y="2969267"/>
            <a:ext cx="32520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p:txBody>
      </p:sp>
      <p:sp>
        <p:nvSpPr>
          <p:cNvPr id="148" name="Google Shape;148;p34"/>
          <p:cNvSpPr txBox="1"/>
          <p:nvPr>
            <p:ph idx="4" type="subTitle"/>
          </p:nvPr>
        </p:nvSpPr>
        <p:spPr>
          <a:xfrm>
            <a:off x="4785325" y="3549300"/>
            <a:ext cx="3252000" cy="1715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lide with big number">
  <p:cSld name="BIG_NUMBER_3">
    <p:bg>
      <p:bgPr>
        <a:solidFill>
          <a:srgbClr val="444444"/>
        </a:solidFill>
      </p:bgPr>
    </p:bg>
    <p:spTree>
      <p:nvGrpSpPr>
        <p:cNvPr id="149" name="Shape 149"/>
        <p:cNvGrpSpPr/>
        <p:nvPr/>
      </p:nvGrpSpPr>
      <p:grpSpPr>
        <a:xfrm>
          <a:off x="0" y="0"/>
          <a:ext cx="0" cy="0"/>
          <a:chOff x="0" y="0"/>
          <a:chExt cx="0" cy="0"/>
        </a:xfrm>
      </p:grpSpPr>
      <p:sp>
        <p:nvSpPr>
          <p:cNvPr id="150" name="Google Shape;150;p35"/>
          <p:cNvSpPr txBox="1"/>
          <p:nvPr>
            <p:ph hasCustomPrompt="1" type="title"/>
          </p:nvPr>
        </p:nvSpPr>
        <p:spPr>
          <a:xfrm>
            <a:off x="311700" y="1678033"/>
            <a:ext cx="8520600" cy="2618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2000"/>
              <a:buNone/>
              <a:defRPr sz="12000">
                <a:solidFill>
                  <a:schemeClr val="lt1"/>
                </a:solidFill>
              </a:defRPr>
            </a:lvl1pPr>
            <a:lvl2pPr lvl="1" rtl="0" algn="ctr">
              <a:lnSpc>
                <a:spcPct val="100000"/>
              </a:lnSpc>
              <a:spcBef>
                <a:spcPts val="0"/>
              </a:spcBef>
              <a:spcAft>
                <a:spcPts val="0"/>
              </a:spcAft>
              <a:buClr>
                <a:schemeClr val="lt1"/>
              </a:buClr>
              <a:buSzPts val="12000"/>
              <a:buNone/>
              <a:defRPr sz="12000">
                <a:solidFill>
                  <a:schemeClr val="lt1"/>
                </a:solidFill>
              </a:defRPr>
            </a:lvl2pPr>
            <a:lvl3pPr lvl="2" rtl="0" algn="ctr">
              <a:lnSpc>
                <a:spcPct val="100000"/>
              </a:lnSpc>
              <a:spcBef>
                <a:spcPts val="0"/>
              </a:spcBef>
              <a:spcAft>
                <a:spcPts val="0"/>
              </a:spcAft>
              <a:buClr>
                <a:schemeClr val="lt1"/>
              </a:buClr>
              <a:buSzPts val="12000"/>
              <a:buNone/>
              <a:defRPr sz="12000">
                <a:solidFill>
                  <a:schemeClr val="lt1"/>
                </a:solidFill>
              </a:defRPr>
            </a:lvl3pPr>
            <a:lvl4pPr lvl="3" rtl="0" algn="ctr">
              <a:lnSpc>
                <a:spcPct val="100000"/>
              </a:lnSpc>
              <a:spcBef>
                <a:spcPts val="0"/>
              </a:spcBef>
              <a:spcAft>
                <a:spcPts val="0"/>
              </a:spcAft>
              <a:buClr>
                <a:schemeClr val="lt1"/>
              </a:buClr>
              <a:buSzPts val="12000"/>
              <a:buNone/>
              <a:defRPr sz="12000">
                <a:solidFill>
                  <a:schemeClr val="lt1"/>
                </a:solidFill>
              </a:defRPr>
            </a:lvl4pPr>
            <a:lvl5pPr lvl="4" rtl="0" algn="ctr">
              <a:lnSpc>
                <a:spcPct val="100000"/>
              </a:lnSpc>
              <a:spcBef>
                <a:spcPts val="0"/>
              </a:spcBef>
              <a:spcAft>
                <a:spcPts val="0"/>
              </a:spcAft>
              <a:buClr>
                <a:schemeClr val="lt1"/>
              </a:buClr>
              <a:buSzPts val="12000"/>
              <a:buNone/>
              <a:defRPr sz="12000">
                <a:solidFill>
                  <a:schemeClr val="lt1"/>
                </a:solidFill>
              </a:defRPr>
            </a:lvl5pPr>
            <a:lvl6pPr lvl="5" rtl="0" algn="ctr">
              <a:lnSpc>
                <a:spcPct val="100000"/>
              </a:lnSpc>
              <a:spcBef>
                <a:spcPts val="0"/>
              </a:spcBef>
              <a:spcAft>
                <a:spcPts val="0"/>
              </a:spcAft>
              <a:buClr>
                <a:schemeClr val="lt1"/>
              </a:buClr>
              <a:buSzPts val="12000"/>
              <a:buNone/>
              <a:defRPr sz="12000">
                <a:solidFill>
                  <a:schemeClr val="lt1"/>
                </a:solidFill>
              </a:defRPr>
            </a:lvl6pPr>
            <a:lvl7pPr lvl="6" rtl="0" algn="ctr">
              <a:lnSpc>
                <a:spcPct val="100000"/>
              </a:lnSpc>
              <a:spcBef>
                <a:spcPts val="0"/>
              </a:spcBef>
              <a:spcAft>
                <a:spcPts val="0"/>
              </a:spcAft>
              <a:buClr>
                <a:schemeClr val="lt1"/>
              </a:buClr>
              <a:buSzPts val="12000"/>
              <a:buNone/>
              <a:defRPr sz="12000">
                <a:solidFill>
                  <a:schemeClr val="lt1"/>
                </a:solidFill>
              </a:defRPr>
            </a:lvl7pPr>
            <a:lvl8pPr lvl="7" rtl="0" algn="ctr">
              <a:lnSpc>
                <a:spcPct val="100000"/>
              </a:lnSpc>
              <a:spcBef>
                <a:spcPts val="0"/>
              </a:spcBef>
              <a:spcAft>
                <a:spcPts val="0"/>
              </a:spcAft>
              <a:buClr>
                <a:schemeClr val="lt1"/>
              </a:buClr>
              <a:buSzPts val="12000"/>
              <a:buNone/>
              <a:defRPr sz="12000">
                <a:solidFill>
                  <a:schemeClr val="lt1"/>
                </a:solidFill>
              </a:defRPr>
            </a:lvl8pPr>
            <a:lvl9pPr lvl="8" rtl="0"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51" name="Google Shape;151;p35"/>
          <p:cNvSpPr txBox="1"/>
          <p:nvPr>
            <p:ph idx="1" type="subTitle"/>
          </p:nvPr>
        </p:nvSpPr>
        <p:spPr>
          <a:xfrm>
            <a:off x="1881147" y="4102800"/>
            <a:ext cx="5381700" cy="1058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FFFFFF"/>
                </a:solidFill>
              </a:defRPr>
            </a:lvl1pPr>
            <a:lvl2pPr lvl="1" rtl="0" algn="ctr">
              <a:spcBef>
                <a:spcPts val="0"/>
              </a:spcBef>
              <a:spcAft>
                <a:spcPts val="0"/>
              </a:spcAft>
              <a:buNone/>
              <a:defRPr sz="1200">
                <a:solidFill>
                  <a:srgbClr val="FFFFFF"/>
                </a:solidFill>
              </a:defRPr>
            </a:lvl2pPr>
            <a:lvl3pPr lvl="2" rtl="0" algn="ctr">
              <a:spcBef>
                <a:spcPts val="0"/>
              </a:spcBef>
              <a:spcAft>
                <a:spcPts val="0"/>
              </a:spcAft>
              <a:buNone/>
              <a:defRPr sz="1200">
                <a:solidFill>
                  <a:srgbClr val="FFFFFF"/>
                </a:solidFill>
              </a:defRPr>
            </a:lvl3pPr>
            <a:lvl4pPr lvl="3" rtl="0" algn="ctr">
              <a:spcBef>
                <a:spcPts val="0"/>
              </a:spcBef>
              <a:spcAft>
                <a:spcPts val="0"/>
              </a:spcAft>
              <a:buNone/>
              <a:defRPr sz="1200">
                <a:solidFill>
                  <a:srgbClr val="FFFFFF"/>
                </a:solidFill>
              </a:defRPr>
            </a:lvl4pPr>
            <a:lvl5pPr lvl="4" rtl="0" algn="ctr">
              <a:spcBef>
                <a:spcPts val="0"/>
              </a:spcBef>
              <a:spcAft>
                <a:spcPts val="0"/>
              </a:spcAft>
              <a:buNone/>
              <a:defRPr sz="1200">
                <a:solidFill>
                  <a:srgbClr val="FFFFFF"/>
                </a:solidFill>
              </a:defRPr>
            </a:lvl5pPr>
            <a:lvl6pPr lvl="5" rtl="0" algn="ctr">
              <a:spcBef>
                <a:spcPts val="0"/>
              </a:spcBef>
              <a:spcAft>
                <a:spcPts val="0"/>
              </a:spcAft>
              <a:buNone/>
              <a:defRPr sz="1200">
                <a:solidFill>
                  <a:srgbClr val="FFFFFF"/>
                </a:solidFill>
              </a:defRPr>
            </a:lvl6pPr>
            <a:lvl7pPr lvl="6" rtl="0" algn="ctr">
              <a:spcBef>
                <a:spcPts val="0"/>
              </a:spcBef>
              <a:spcAft>
                <a:spcPts val="0"/>
              </a:spcAft>
              <a:buNone/>
              <a:defRPr sz="1200">
                <a:solidFill>
                  <a:srgbClr val="FFFFFF"/>
                </a:solidFill>
              </a:defRPr>
            </a:lvl7pPr>
            <a:lvl8pPr lvl="7" rtl="0" algn="ctr">
              <a:spcBef>
                <a:spcPts val="0"/>
              </a:spcBef>
              <a:spcAft>
                <a:spcPts val="0"/>
              </a:spcAft>
              <a:buNone/>
              <a:defRPr sz="1200">
                <a:solidFill>
                  <a:srgbClr val="FFFFFF"/>
                </a:solidFill>
              </a:defRPr>
            </a:lvl8pPr>
            <a:lvl9pPr lvl="8" rtl="0" algn="ctr">
              <a:spcBef>
                <a:spcPts val="0"/>
              </a:spcBef>
              <a:spcAft>
                <a:spcPts val="0"/>
              </a:spcAft>
              <a:buNone/>
              <a:defRPr sz="1200">
                <a:solidFill>
                  <a:srgbClr val="FFFFFF"/>
                </a:solidFill>
              </a:defRPr>
            </a:lvl9pPr>
          </a:lstStyle>
          <a:p/>
        </p:txBody>
      </p:sp>
      <p:sp>
        <p:nvSpPr>
          <p:cNvPr id="152" name="Google Shape;152;p35"/>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153" name="Google Shape;153;p35"/>
          <p:cNvSpPr/>
          <p:nvPr/>
        </p:nvSpPr>
        <p:spPr>
          <a:xfrm>
            <a:off x="1291950" y="0"/>
            <a:ext cx="6560100" cy="1821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title 1">
  <p:cSld name="TITLE_2">
    <p:spTree>
      <p:nvGrpSpPr>
        <p:cNvPr id="154" name="Shape 154"/>
        <p:cNvGrpSpPr/>
        <p:nvPr/>
      </p:nvGrpSpPr>
      <p:grpSpPr>
        <a:xfrm>
          <a:off x="0" y="0"/>
          <a:ext cx="0" cy="0"/>
          <a:chOff x="0" y="0"/>
          <a:chExt cx="0" cy="0"/>
        </a:xfrm>
      </p:grpSpPr>
      <p:sp>
        <p:nvSpPr>
          <p:cNvPr id="155" name="Google Shape;155;p36"/>
          <p:cNvSpPr/>
          <p:nvPr/>
        </p:nvSpPr>
        <p:spPr>
          <a:xfrm>
            <a:off x="2247325" y="6239200"/>
            <a:ext cx="68967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36"/>
          <p:cNvSpPr/>
          <p:nvPr/>
        </p:nvSpPr>
        <p:spPr>
          <a:xfrm>
            <a:off x="-9100" y="5713867"/>
            <a:ext cx="2865900" cy="1143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6"/>
          <p:cNvSpPr txBox="1"/>
          <p:nvPr>
            <p:ph type="ctrTitle"/>
          </p:nvPr>
        </p:nvSpPr>
        <p:spPr>
          <a:xfrm>
            <a:off x="548800" y="1326333"/>
            <a:ext cx="6694200" cy="2017200"/>
          </a:xfrm>
          <a:prstGeom prst="rect">
            <a:avLst/>
          </a:prstGeom>
          <a:noFill/>
          <a:ln>
            <a:noFill/>
          </a:ln>
        </p:spPr>
        <p:txBody>
          <a:bodyPr anchorCtr="0" anchor="b" bIns="91425" lIns="91425" spcFirstLastPara="1" rIns="91425" wrap="square" tIns="91425">
            <a:noAutofit/>
          </a:bodyPr>
          <a:lstStyle>
            <a:lvl1pPr lvl="0" rtl="0">
              <a:lnSpc>
                <a:spcPct val="100000"/>
              </a:lnSpc>
              <a:spcBef>
                <a:spcPts val="0"/>
              </a:spcBef>
              <a:spcAft>
                <a:spcPts val="0"/>
              </a:spcAft>
              <a:buClr>
                <a:srgbClr val="434343"/>
              </a:buClr>
              <a:buSzPts val="5200"/>
              <a:buNone/>
              <a:defRPr sz="5200">
                <a:solidFill>
                  <a:srgbClr val="43434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8" name="Google Shape;158;p36"/>
          <p:cNvSpPr/>
          <p:nvPr/>
        </p:nvSpPr>
        <p:spPr>
          <a:xfrm>
            <a:off x="-9100" y="-12133"/>
            <a:ext cx="28659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6"/>
          <p:cNvSpPr/>
          <p:nvPr/>
        </p:nvSpPr>
        <p:spPr>
          <a:xfrm>
            <a:off x="2247325" y="-24267"/>
            <a:ext cx="6896700" cy="375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6"/>
          <p:cNvSpPr txBox="1"/>
          <p:nvPr>
            <p:ph idx="1" type="subTitle"/>
          </p:nvPr>
        </p:nvSpPr>
        <p:spPr>
          <a:xfrm>
            <a:off x="548800" y="3556300"/>
            <a:ext cx="3047100" cy="412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999999"/>
                </a:solidFill>
              </a:defRPr>
            </a:lvl1pPr>
            <a:lvl2pPr lvl="1" rtl="0">
              <a:spcBef>
                <a:spcPts val="0"/>
              </a:spcBef>
              <a:spcAft>
                <a:spcPts val="0"/>
              </a:spcAft>
              <a:buNone/>
              <a:defRPr>
                <a:solidFill>
                  <a:srgbClr val="999999"/>
                </a:solidFill>
              </a:defRPr>
            </a:lvl2pPr>
            <a:lvl3pPr lvl="2" rtl="0">
              <a:spcBef>
                <a:spcPts val="0"/>
              </a:spcBef>
              <a:spcAft>
                <a:spcPts val="0"/>
              </a:spcAft>
              <a:buNone/>
              <a:defRPr>
                <a:solidFill>
                  <a:srgbClr val="999999"/>
                </a:solidFill>
              </a:defRPr>
            </a:lvl3pPr>
            <a:lvl4pPr lvl="3" rtl="0">
              <a:spcBef>
                <a:spcPts val="0"/>
              </a:spcBef>
              <a:spcAft>
                <a:spcPts val="0"/>
              </a:spcAft>
              <a:buNone/>
              <a:defRPr>
                <a:solidFill>
                  <a:srgbClr val="999999"/>
                </a:solidFill>
              </a:defRPr>
            </a:lvl4pPr>
            <a:lvl5pPr lvl="4" rtl="0">
              <a:spcBef>
                <a:spcPts val="0"/>
              </a:spcBef>
              <a:spcAft>
                <a:spcPts val="0"/>
              </a:spcAft>
              <a:buNone/>
              <a:defRPr>
                <a:solidFill>
                  <a:srgbClr val="999999"/>
                </a:solidFill>
              </a:defRPr>
            </a:lvl5pPr>
            <a:lvl6pPr lvl="5" rtl="0">
              <a:spcBef>
                <a:spcPts val="0"/>
              </a:spcBef>
              <a:spcAft>
                <a:spcPts val="0"/>
              </a:spcAft>
              <a:buNone/>
              <a:defRPr>
                <a:solidFill>
                  <a:srgbClr val="999999"/>
                </a:solidFill>
              </a:defRPr>
            </a:lvl6pPr>
            <a:lvl7pPr lvl="6" rtl="0">
              <a:spcBef>
                <a:spcPts val="0"/>
              </a:spcBef>
              <a:spcAft>
                <a:spcPts val="0"/>
              </a:spcAft>
              <a:buNone/>
              <a:defRPr>
                <a:solidFill>
                  <a:srgbClr val="999999"/>
                </a:solidFill>
              </a:defRPr>
            </a:lvl7pPr>
            <a:lvl8pPr lvl="7" rtl="0">
              <a:spcBef>
                <a:spcPts val="0"/>
              </a:spcBef>
              <a:spcAft>
                <a:spcPts val="0"/>
              </a:spcAft>
              <a:buNone/>
              <a:defRPr>
                <a:solidFill>
                  <a:srgbClr val="999999"/>
                </a:solidFill>
              </a:defRPr>
            </a:lvl8pPr>
            <a:lvl9pPr lvl="8" rtl="0">
              <a:spcBef>
                <a:spcPts val="0"/>
              </a:spcBef>
              <a:spcAft>
                <a:spcPts val="0"/>
              </a:spcAft>
              <a:buNone/>
              <a:defRPr>
                <a:solidFill>
                  <a:srgbClr val="999999"/>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subtitles 1">
  <p:cSld name="CUSTOM_10_1">
    <p:spTree>
      <p:nvGrpSpPr>
        <p:cNvPr id="161" name="Shape 161"/>
        <p:cNvGrpSpPr/>
        <p:nvPr/>
      </p:nvGrpSpPr>
      <p:grpSpPr>
        <a:xfrm>
          <a:off x="0" y="0"/>
          <a:ext cx="0" cy="0"/>
          <a:chOff x="0" y="0"/>
          <a:chExt cx="0" cy="0"/>
        </a:xfrm>
      </p:grpSpPr>
      <p:sp>
        <p:nvSpPr>
          <p:cNvPr id="162" name="Google Shape;162;p37"/>
          <p:cNvSpPr/>
          <p:nvPr/>
        </p:nvSpPr>
        <p:spPr>
          <a:xfrm>
            <a:off x="323375" y="0"/>
            <a:ext cx="2520000" cy="1371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37"/>
          <p:cNvSpPr/>
          <p:nvPr/>
        </p:nvSpPr>
        <p:spPr>
          <a:xfrm>
            <a:off x="323375" y="6720800"/>
            <a:ext cx="2520000" cy="1371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and white slide">
  <p:cSld name="CUSTOM_5">
    <p:spTree>
      <p:nvGrpSpPr>
        <p:cNvPr id="164" name="Shape 164"/>
        <p:cNvGrpSpPr/>
        <p:nvPr/>
      </p:nvGrpSpPr>
      <p:grpSpPr>
        <a:xfrm>
          <a:off x="0" y="0"/>
          <a:ext cx="0" cy="0"/>
          <a:chOff x="0" y="0"/>
          <a:chExt cx="0" cy="0"/>
        </a:xfrm>
      </p:grpSpPr>
      <p:sp>
        <p:nvSpPr>
          <p:cNvPr id="165" name="Google Shape;165;p38"/>
          <p:cNvSpPr/>
          <p:nvPr/>
        </p:nvSpPr>
        <p:spPr>
          <a:xfrm>
            <a:off x="0" y="0"/>
            <a:ext cx="2853000" cy="6858000"/>
          </a:xfrm>
          <a:prstGeom prst="rect">
            <a:avLst/>
          </a:prstGeom>
          <a:solidFill>
            <a:srgbClr val="9CC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38"/>
          <p:cNvSpPr txBox="1"/>
          <p:nvPr>
            <p:ph type="title"/>
          </p:nvPr>
        </p:nvSpPr>
        <p:spPr>
          <a:xfrm>
            <a:off x="269550" y="3047200"/>
            <a:ext cx="2408700" cy="76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a:solidFill>
                  <a:srgbClr val="FFFFFF"/>
                </a:solidFill>
              </a:defRPr>
            </a:lvl1pPr>
            <a:lvl2pPr lvl="1" rtl="0" algn="ctr">
              <a:lnSpc>
                <a:spcPct val="100000"/>
              </a:lnSpc>
              <a:spcBef>
                <a:spcPts val="0"/>
              </a:spcBef>
              <a:spcAft>
                <a:spcPts val="0"/>
              </a:spcAft>
              <a:buClr>
                <a:srgbClr val="FFFFFF"/>
              </a:buClr>
              <a:buSzPts val="2800"/>
              <a:buNone/>
              <a:defRPr>
                <a:solidFill>
                  <a:srgbClr val="FFFFFF"/>
                </a:solidFill>
              </a:defRPr>
            </a:lvl2pPr>
            <a:lvl3pPr lvl="2" rtl="0" algn="ctr">
              <a:lnSpc>
                <a:spcPct val="100000"/>
              </a:lnSpc>
              <a:spcBef>
                <a:spcPts val="0"/>
              </a:spcBef>
              <a:spcAft>
                <a:spcPts val="0"/>
              </a:spcAft>
              <a:buClr>
                <a:srgbClr val="FFFFFF"/>
              </a:buClr>
              <a:buSzPts val="2800"/>
              <a:buNone/>
              <a:defRPr>
                <a:solidFill>
                  <a:srgbClr val="FFFFFF"/>
                </a:solidFill>
              </a:defRPr>
            </a:lvl3pPr>
            <a:lvl4pPr lvl="3" rtl="0" algn="ctr">
              <a:lnSpc>
                <a:spcPct val="100000"/>
              </a:lnSpc>
              <a:spcBef>
                <a:spcPts val="0"/>
              </a:spcBef>
              <a:spcAft>
                <a:spcPts val="0"/>
              </a:spcAft>
              <a:buClr>
                <a:srgbClr val="FFFFFF"/>
              </a:buClr>
              <a:buSzPts val="2800"/>
              <a:buNone/>
              <a:defRPr>
                <a:solidFill>
                  <a:srgbClr val="FFFFFF"/>
                </a:solidFill>
              </a:defRPr>
            </a:lvl4pPr>
            <a:lvl5pPr lvl="4" rtl="0" algn="ctr">
              <a:lnSpc>
                <a:spcPct val="100000"/>
              </a:lnSpc>
              <a:spcBef>
                <a:spcPts val="0"/>
              </a:spcBef>
              <a:spcAft>
                <a:spcPts val="0"/>
              </a:spcAft>
              <a:buClr>
                <a:srgbClr val="FFFFFF"/>
              </a:buClr>
              <a:buSzPts val="2800"/>
              <a:buNone/>
              <a:defRPr>
                <a:solidFill>
                  <a:srgbClr val="FFFFFF"/>
                </a:solidFill>
              </a:defRPr>
            </a:lvl5pPr>
            <a:lvl6pPr lvl="5" rtl="0" algn="ctr">
              <a:lnSpc>
                <a:spcPct val="100000"/>
              </a:lnSpc>
              <a:spcBef>
                <a:spcPts val="0"/>
              </a:spcBef>
              <a:spcAft>
                <a:spcPts val="0"/>
              </a:spcAft>
              <a:buClr>
                <a:srgbClr val="FFFFFF"/>
              </a:buClr>
              <a:buSzPts val="2800"/>
              <a:buNone/>
              <a:defRPr>
                <a:solidFill>
                  <a:srgbClr val="FFFFFF"/>
                </a:solidFill>
              </a:defRPr>
            </a:lvl6pPr>
            <a:lvl7pPr lvl="6" rtl="0" algn="ctr">
              <a:lnSpc>
                <a:spcPct val="100000"/>
              </a:lnSpc>
              <a:spcBef>
                <a:spcPts val="0"/>
              </a:spcBef>
              <a:spcAft>
                <a:spcPts val="0"/>
              </a:spcAft>
              <a:buClr>
                <a:srgbClr val="FFFFFF"/>
              </a:buClr>
              <a:buSzPts val="2800"/>
              <a:buNone/>
              <a:defRPr>
                <a:solidFill>
                  <a:srgbClr val="FFFFFF"/>
                </a:solidFill>
              </a:defRPr>
            </a:lvl7pPr>
            <a:lvl8pPr lvl="7" rtl="0" algn="ctr">
              <a:lnSpc>
                <a:spcPct val="100000"/>
              </a:lnSpc>
              <a:spcBef>
                <a:spcPts val="0"/>
              </a:spcBef>
              <a:spcAft>
                <a:spcPts val="0"/>
              </a:spcAft>
              <a:buClr>
                <a:srgbClr val="FFFFFF"/>
              </a:buClr>
              <a:buSzPts val="2800"/>
              <a:buNone/>
              <a:defRPr>
                <a:solidFill>
                  <a:srgbClr val="FFFFFF"/>
                </a:solidFill>
              </a:defRPr>
            </a:lvl8pPr>
            <a:lvl9pPr lvl="8" rtl="0" algn="ctr">
              <a:lnSpc>
                <a:spcPct val="100000"/>
              </a:lnSpc>
              <a:spcBef>
                <a:spcPts val="0"/>
              </a:spcBef>
              <a:spcAft>
                <a:spcPts val="0"/>
              </a:spcAft>
              <a:buClr>
                <a:srgbClr val="FFFFFF"/>
              </a:buClr>
              <a:buSzPts val="2800"/>
              <a:buNone/>
              <a:defRPr>
                <a:solidFill>
                  <a:srgbClr val="FFFFFF"/>
                </a:solidFill>
              </a:defRPr>
            </a:lvl9pPr>
          </a:lstStyle>
          <a:p/>
        </p:txBody>
      </p:sp>
      <p:sp>
        <p:nvSpPr>
          <p:cNvPr id="167" name="Google Shape;167;p38"/>
          <p:cNvSpPr txBox="1"/>
          <p:nvPr>
            <p:ph idx="2" type="title"/>
          </p:nvPr>
        </p:nvSpPr>
        <p:spPr>
          <a:xfrm>
            <a:off x="3148075" y="205433"/>
            <a:ext cx="58014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434343"/>
              </a:buClr>
              <a:buSzPts val="2400"/>
              <a:buNone/>
              <a:defRPr sz="2400">
                <a:solidFill>
                  <a:srgbClr val="434343"/>
                </a:solidFill>
              </a:defRPr>
            </a:lvl1pPr>
            <a:lvl2pPr lvl="1" rtl="0" algn="l">
              <a:lnSpc>
                <a:spcPct val="100000"/>
              </a:lnSpc>
              <a:spcBef>
                <a:spcPts val="0"/>
              </a:spcBef>
              <a:spcAft>
                <a:spcPts val="0"/>
              </a:spcAft>
              <a:buClr>
                <a:srgbClr val="A0A0A0"/>
              </a:buClr>
              <a:buSzPts val="2400"/>
              <a:buNone/>
              <a:defRPr sz="2400">
                <a:solidFill>
                  <a:srgbClr val="A0A0A0"/>
                </a:solidFill>
              </a:defRPr>
            </a:lvl2pPr>
            <a:lvl3pPr lvl="2" rtl="0" algn="l">
              <a:lnSpc>
                <a:spcPct val="100000"/>
              </a:lnSpc>
              <a:spcBef>
                <a:spcPts val="0"/>
              </a:spcBef>
              <a:spcAft>
                <a:spcPts val="0"/>
              </a:spcAft>
              <a:buClr>
                <a:srgbClr val="A0A0A0"/>
              </a:buClr>
              <a:buSzPts val="2400"/>
              <a:buNone/>
              <a:defRPr sz="2400">
                <a:solidFill>
                  <a:srgbClr val="A0A0A0"/>
                </a:solidFill>
              </a:defRPr>
            </a:lvl3pPr>
            <a:lvl4pPr lvl="3" rtl="0" algn="l">
              <a:lnSpc>
                <a:spcPct val="100000"/>
              </a:lnSpc>
              <a:spcBef>
                <a:spcPts val="0"/>
              </a:spcBef>
              <a:spcAft>
                <a:spcPts val="0"/>
              </a:spcAft>
              <a:buClr>
                <a:srgbClr val="A0A0A0"/>
              </a:buClr>
              <a:buSzPts val="2400"/>
              <a:buNone/>
              <a:defRPr sz="2400">
                <a:solidFill>
                  <a:srgbClr val="A0A0A0"/>
                </a:solidFill>
              </a:defRPr>
            </a:lvl4pPr>
            <a:lvl5pPr lvl="4" rtl="0" algn="l">
              <a:lnSpc>
                <a:spcPct val="100000"/>
              </a:lnSpc>
              <a:spcBef>
                <a:spcPts val="0"/>
              </a:spcBef>
              <a:spcAft>
                <a:spcPts val="0"/>
              </a:spcAft>
              <a:buClr>
                <a:srgbClr val="A0A0A0"/>
              </a:buClr>
              <a:buSzPts val="2400"/>
              <a:buNone/>
              <a:defRPr sz="2400">
                <a:solidFill>
                  <a:srgbClr val="A0A0A0"/>
                </a:solidFill>
              </a:defRPr>
            </a:lvl5pPr>
            <a:lvl6pPr lvl="5" rtl="0" algn="l">
              <a:lnSpc>
                <a:spcPct val="100000"/>
              </a:lnSpc>
              <a:spcBef>
                <a:spcPts val="0"/>
              </a:spcBef>
              <a:spcAft>
                <a:spcPts val="0"/>
              </a:spcAft>
              <a:buClr>
                <a:srgbClr val="A0A0A0"/>
              </a:buClr>
              <a:buSzPts val="2400"/>
              <a:buNone/>
              <a:defRPr sz="2400">
                <a:solidFill>
                  <a:srgbClr val="A0A0A0"/>
                </a:solidFill>
              </a:defRPr>
            </a:lvl6pPr>
            <a:lvl7pPr lvl="6" rtl="0" algn="l">
              <a:lnSpc>
                <a:spcPct val="100000"/>
              </a:lnSpc>
              <a:spcBef>
                <a:spcPts val="0"/>
              </a:spcBef>
              <a:spcAft>
                <a:spcPts val="0"/>
              </a:spcAft>
              <a:buClr>
                <a:srgbClr val="A0A0A0"/>
              </a:buClr>
              <a:buSzPts val="2400"/>
              <a:buNone/>
              <a:defRPr sz="2400">
                <a:solidFill>
                  <a:srgbClr val="A0A0A0"/>
                </a:solidFill>
              </a:defRPr>
            </a:lvl7pPr>
            <a:lvl8pPr lvl="7" rtl="0" algn="l">
              <a:lnSpc>
                <a:spcPct val="100000"/>
              </a:lnSpc>
              <a:spcBef>
                <a:spcPts val="0"/>
              </a:spcBef>
              <a:spcAft>
                <a:spcPts val="0"/>
              </a:spcAft>
              <a:buClr>
                <a:srgbClr val="A0A0A0"/>
              </a:buClr>
              <a:buSzPts val="2400"/>
              <a:buNone/>
              <a:defRPr sz="2400">
                <a:solidFill>
                  <a:srgbClr val="A0A0A0"/>
                </a:solidFill>
              </a:defRPr>
            </a:lvl8pPr>
            <a:lvl9pPr lvl="8" rtl="0" algn="l">
              <a:lnSpc>
                <a:spcPct val="100000"/>
              </a:lnSpc>
              <a:spcBef>
                <a:spcPts val="0"/>
              </a:spcBef>
              <a:spcAft>
                <a:spcPts val="0"/>
              </a:spcAft>
              <a:buClr>
                <a:srgbClr val="A0A0A0"/>
              </a:buClr>
              <a:buSzPts val="2400"/>
              <a:buNone/>
              <a:defRPr sz="2400">
                <a:solidFill>
                  <a:srgbClr val="A0A0A0"/>
                </a:solidFill>
              </a:defRPr>
            </a:lvl9pPr>
          </a:lstStyle>
          <a:p/>
        </p:txBody>
      </p:sp>
      <p:sp>
        <p:nvSpPr>
          <p:cNvPr id="168" name="Google Shape;168;p38"/>
          <p:cNvSpPr/>
          <p:nvPr/>
        </p:nvSpPr>
        <p:spPr>
          <a:xfrm>
            <a:off x="1099408" y="2656733"/>
            <a:ext cx="747600" cy="45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38"/>
          <p:cNvSpPr txBox="1"/>
          <p:nvPr>
            <p:ph idx="1" type="subTitle"/>
          </p:nvPr>
        </p:nvSpPr>
        <p:spPr>
          <a:xfrm>
            <a:off x="3720475" y="1699367"/>
            <a:ext cx="20580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solidFill>
                  <a:srgbClr val="CC3F3A"/>
                </a:solidFill>
              </a:defRPr>
            </a:lvl1pPr>
            <a:lvl2pPr lvl="1" rtl="0">
              <a:spcBef>
                <a:spcPts val="0"/>
              </a:spcBef>
              <a:spcAft>
                <a:spcPts val="0"/>
              </a:spcAft>
              <a:buNone/>
              <a:defRPr b="1" sz="1400">
                <a:solidFill>
                  <a:srgbClr val="CC3F3A"/>
                </a:solidFill>
              </a:defRPr>
            </a:lvl2pPr>
            <a:lvl3pPr lvl="2" rtl="0">
              <a:spcBef>
                <a:spcPts val="0"/>
              </a:spcBef>
              <a:spcAft>
                <a:spcPts val="0"/>
              </a:spcAft>
              <a:buNone/>
              <a:defRPr b="1" sz="1400">
                <a:solidFill>
                  <a:srgbClr val="CC3F3A"/>
                </a:solidFill>
              </a:defRPr>
            </a:lvl3pPr>
            <a:lvl4pPr lvl="3" rtl="0">
              <a:spcBef>
                <a:spcPts val="0"/>
              </a:spcBef>
              <a:spcAft>
                <a:spcPts val="0"/>
              </a:spcAft>
              <a:buNone/>
              <a:defRPr b="1" sz="1400">
                <a:solidFill>
                  <a:srgbClr val="CC3F3A"/>
                </a:solidFill>
              </a:defRPr>
            </a:lvl4pPr>
            <a:lvl5pPr lvl="4" rtl="0">
              <a:spcBef>
                <a:spcPts val="0"/>
              </a:spcBef>
              <a:spcAft>
                <a:spcPts val="0"/>
              </a:spcAft>
              <a:buNone/>
              <a:defRPr b="1" sz="1400">
                <a:solidFill>
                  <a:srgbClr val="CC3F3A"/>
                </a:solidFill>
              </a:defRPr>
            </a:lvl5pPr>
            <a:lvl6pPr lvl="5" rtl="0">
              <a:spcBef>
                <a:spcPts val="0"/>
              </a:spcBef>
              <a:spcAft>
                <a:spcPts val="0"/>
              </a:spcAft>
              <a:buNone/>
              <a:defRPr b="1" sz="1400">
                <a:solidFill>
                  <a:srgbClr val="CC3F3A"/>
                </a:solidFill>
              </a:defRPr>
            </a:lvl6pPr>
            <a:lvl7pPr lvl="6" rtl="0">
              <a:spcBef>
                <a:spcPts val="0"/>
              </a:spcBef>
              <a:spcAft>
                <a:spcPts val="0"/>
              </a:spcAft>
              <a:buNone/>
              <a:defRPr b="1" sz="1400">
                <a:solidFill>
                  <a:srgbClr val="CC3F3A"/>
                </a:solidFill>
              </a:defRPr>
            </a:lvl7pPr>
            <a:lvl8pPr lvl="7" rtl="0">
              <a:spcBef>
                <a:spcPts val="0"/>
              </a:spcBef>
              <a:spcAft>
                <a:spcPts val="0"/>
              </a:spcAft>
              <a:buNone/>
              <a:defRPr b="1" sz="1400">
                <a:solidFill>
                  <a:srgbClr val="CC3F3A"/>
                </a:solidFill>
              </a:defRPr>
            </a:lvl8pPr>
            <a:lvl9pPr lvl="8" rtl="0">
              <a:spcBef>
                <a:spcPts val="0"/>
              </a:spcBef>
              <a:spcAft>
                <a:spcPts val="0"/>
              </a:spcAft>
              <a:buNone/>
              <a:defRPr b="1" sz="1400">
                <a:solidFill>
                  <a:srgbClr val="CC3F3A"/>
                </a:solidFill>
              </a:defRPr>
            </a:lvl9pPr>
          </a:lstStyle>
          <a:p/>
        </p:txBody>
      </p:sp>
      <p:sp>
        <p:nvSpPr>
          <p:cNvPr id="170" name="Google Shape;170;p38"/>
          <p:cNvSpPr txBox="1"/>
          <p:nvPr>
            <p:ph idx="3" type="subTitle"/>
          </p:nvPr>
        </p:nvSpPr>
        <p:spPr>
          <a:xfrm>
            <a:off x="3720475" y="2147700"/>
            <a:ext cx="1962900" cy="1715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171" name="Google Shape;171;p38"/>
          <p:cNvSpPr txBox="1"/>
          <p:nvPr>
            <p:ph idx="4" type="subTitle"/>
          </p:nvPr>
        </p:nvSpPr>
        <p:spPr>
          <a:xfrm>
            <a:off x="3720475" y="3852133"/>
            <a:ext cx="20580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172" name="Google Shape;172;p38"/>
          <p:cNvSpPr txBox="1"/>
          <p:nvPr>
            <p:ph idx="5" type="subTitle"/>
          </p:nvPr>
        </p:nvSpPr>
        <p:spPr>
          <a:xfrm>
            <a:off x="3720475" y="4300467"/>
            <a:ext cx="1962900" cy="1715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173" name="Google Shape;173;p38"/>
          <p:cNvSpPr txBox="1"/>
          <p:nvPr>
            <p:ph idx="6" type="subTitle"/>
          </p:nvPr>
        </p:nvSpPr>
        <p:spPr>
          <a:xfrm>
            <a:off x="6820700" y="1688600"/>
            <a:ext cx="20580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solidFill>
                  <a:srgbClr val="CC3F3A"/>
                </a:solidFill>
              </a:defRPr>
            </a:lvl1pPr>
            <a:lvl2pPr lvl="1" rtl="0">
              <a:spcBef>
                <a:spcPts val="0"/>
              </a:spcBef>
              <a:spcAft>
                <a:spcPts val="0"/>
              </a:spcAft>
              <a:buNone/>
              <a:defRPr b="1" sz="1400">
                <a:solidFill>
                  <a:srgbClr val="CC3F3A"/>
                </a:solidFill>
              </a:defRPr>
            </a:lvl2pPr>
            <a:lvl3pPr lvl="2" rtl="0">
              <a:spcBef>
                <a:spcPts val="0"/>
              </a:spcBef>
              <a:spcAft>
                <a:spcPts val="0"/>
              </a:spcAft>
              <a:buNone/>
              <a:defRPr b="1" sz="1400">
                <a:solidFill>
                  <a:srgbClr val="CC3F3A"/>
                </a:solidFill>
              </a:defRPr>
            </a:lvl3pPr>
            <a:lvl4pPr lvl="3" rtl="0">
              <a:spcBef>
                <a:spcPts val="0"/>
              </a:spcBef>
              <a:spcAft>
                <a:spcPts val="0"/>
              </a:spcAft>
              <a:buNone/>
              <a:defRPr b="1" sz="1400">
                <a:solidFill>
                  <a:srgbClr val="CC3F3A"/>
                </a:solidFill>
              </a:defRPr>
            </a:lvl4pPr>
            <a:lvl5pPr lvl="4" rtl="0">
              <a:spcBef>
                <a:spcPts val="0"/>
              </a:spcBef>
              <a:spcAft>
                <a:spcPts val="0"/>
              </a:spcAft>
              <a:buNone/>
              <a:defRPr b="1" sz="1400">
                <a:solidFill>
                  <a:srgbClr val="CC3F3A"/>
                </a:solidFill>
              </a:defRPr>
            </a:lvl5pPr>
            <a:lvl6pPr lvl="5" rtl="0">
              <a:spcBef>
                <a:spcPts val="0"/>
              </a:spcBef>
              <a:spcAft>
                <a:spcPts val="0"/>
              </a:spcAft>
              <a:buNone/>
              <a:defRPr b="1" sz="1400">
                <a:solidFill>
                  <a:srgbClr val="CC3F3A"/>
                </a:solidFill>
              </a:defRPr>
            </a:lvl6pPr>
            <a:lvl7pPr lvl="6" rtl="0">
              <a:spcBef>
                <a:spcPts val="0"/>
              </a:spcBef>
              <a:spcAft>
                <a:spcPts val="0"/>
              </a:spcAft>
              <a:buNone/>
              <a:defRPr b="1" sz="1400">
                <a:solidFill>
                  <a:srgbClr val="CC3F3A"/>
                </a:solidFill>
              </a:defRPr>
            </a:lvl7pPr>
            <a:lvl8pPr lvl="7" rtl="0">
              <a:spcBef>
                <a:spcPts val="0"/>
              </a:spcBef>
              <a:spcAft>
                <a:spcPts val="0"/>
              </a:spcAft>
              <a:buNone/>
              <a:defRPr b="1" sz="1400">
                <a:solidFill>
                  <a:srgbClr val="CC3F3A"/>
                </a:solidFill>
              </a:defRPr>
            </a:lvl8pPr>
            <a:lvl9pPr lvl="8" rtl="0">
              <a:spcBef>
                <a:spcPts val="0"/>
              </a:spcBef>
              <a:spcAft>
                <a:spcPts val="0"/>
              </a:spcAft>
              <a:buNone/>
              <a:defRPr b="1" sz="1400">
                <a:solidFill>
                  <a:srgbClr val="CC3F3A"/>
                </a:solidFill>
              </a:defRPr>
            </a:lvl9pPr>
          </a:lstStyle>
          <a:p/>
        </p:txBody>
      </p:sp>
      <p:sp>
        <p:nvSpPr>
          <p:cNvPr id="174" name="Google Shape;174;p38"/>
          <p:cNvSpPr txBox="1"/>
          <p:nvPr>
            <p:ph idx="7" type="subTitle"/>
          </p:nvPr>
        </p:nvSpPr>
        <p:spPr>
          <a:xfrm>
            <a:off x="6820700" y="2136933"/>
            <a:ext cx="1962900" cy="1715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175" name="Google Shape;175;p38"/>
          <p:cNvSpPr txBox="1"/>
          <p:nvPr>
            <p:ph idx="8" type="subTitle"/>
          </p:nvPr>
        </p:nvSpPr>
        <p:spPr>
          <a:xfrm>
            <a:off x="6820700" y="3852133"/>
            <a:ext cx="20580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176" name="Google Shape;176;p38"/>
          <p:cNvSpPr txBox="1"/>
          <p:nvPr>
            <p:ph idx="9" type="subTitle"/>
          </p:nvPr>
        </p:nvSpPr>
        <p:spPr>
          <a:xfrm>
            <a:off x="6820700" y="4300467"/>
            <a:ext cx="1962900" cy="1715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text and quote">
  <p:cSld name="CAPTION_ONLY">
    <p:spTree>
      <p:nvGrpSpPr>
        <p:cNvPr id="177" name="Shape 177"/>
        <p:cNvGrpSpPr/>
        <p:nvPr/>
      </p:nvGrpSpPr>
      <p:grpSpPr>
        <a:xfrm>
          <a:off x="0" y="0"/>
          <a:ext cx="0" cy="0"/>
          <a:chOff x="0" y="0"/>
          <a:chExt cx="0" cy="0"/>
        </a:xfrm>
      </p:grpSpPr>
      <p:sp>
        <p:nvSpPr>
          <p:cNvPr id="178" name="Google Shape;178;p39"/>
          <p:cNvSpPr/>
          <p:nvPr/>
        </p:nvSpPr>
        <p:spPr>
          <a:xfrm>
            <a:off x="-70225" y="6239200"/>
            <a:ext cx="92142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39"/>
          <p:cNvSpPr/>
          <p:nvPr/>
        </p:nvSpPr>
        <p:spPr>
          <a:xfrm>
            <a:off x="6278125" y="5695233"/>
            <a:ext cx="2865900" cy="1143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39"/>
          <p:cNvSpPr txBox="1"/>
          <p:nvPr>
            <p:ph type="title"/>
          </p:nvPr>
        </p:nvSpPr>
        <p:spPr>
          <a:xfrm>
            <a:off x="345175" y="3624667"/>
            <a:ext cx="3658800" cy="1858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CB5289"/>
              </a:buClr>
              <a:buSzPts val="2800"/>
              <a:buNone/>
              <a:defRPr>
                <a:solidFill>
                  <a:srgbClr val="CB5289"/>
                </a:solidFill>
              </a:defRPr>
            </a:lvl1pPr>
            <a:lvl2pPr lvl="1" rtl="0" algn="ctr">
              <a:lnSpc>
                <a:spcPct val="100000"/>
              </a:lnSpc>
              <a:spcBef>
                <a:spcPts val="0"/>
              </a:spcBef>
              <a:spcAft>
                <a:spcPts val="0"/>
              </a:spcAft>
              <a:buClr>
                <a:srgbClr val="CB5289"/>
              </a:buClr>
              <a:buSzPts val="2800"/>
              <a:buNone/>
              <a:defRPr>
                <a:solidFill>
                  <a:srgbClr val="CB5289"/>
                </a:solidFill>
              </a:defRPr>
            </a:lvl2pPr>
            <a:lvl3pPr lvl="2" rtl="0" algn="ctr">
              <a:lnSpc>
                <a:spcPct val="100000"/>
              </a:lnSpc>
              <a:spcBef>
                <a:spcPts val="0"/>
              </a:spcBef>
              <a:spcAft>
                <a:spcPts val="0"/>
              </a:spcAft>
              <a:buClr>
                <a:srgbClr val="CB5289"/>
              </a:buClr>
              <a:buSzPts val="2800"/>
              <a:buNone/>
              <a:defRPr>
                <a:solidFill>
                  <a:srgbClr val="CB5289"/>
                </a:solidFill>
              </a:defRPr>
            </a:lvl3pPr>
            <a:lvl4pPr lvl="3" rtl="0" algn="ctr">
              <a:lnSpc>
                <a:spcPct val="100000"/>
              </a:lnSpc>
              <a:spcBef>
                <a:spcPts val="0"/>
              </a:spcBef>
              <a:spcAft>
                <a:spcPts val="0"/>
              </a:spcAft>
              <a:buClr>
                <a:srgbClr val="CB5289"/>
              </a:buClr>
              <a:buSzPts val="2800"/>
              <a:buNone/>
              <a:defRPr>
                <a:solidFill>
                  <a:srgbClr val="CB5289"/>
                </a:solidFill>
              </a:defRPr>
            </a:lvl4pPr>
            <a:lvl5pPr lvl="4" rtl="0" algn="ctr">
              <a:lnSpc>
                <a:spcPct val="100000"/>
              </a:lnSpc>
              <a:spcBef>
                <a:spcPts val="0"/>
              </a:spcBef>
              <a:spcAft>
                <a:spcPts val="0"/>
              </a:spcAft>
              <a:buClr>
                <a:srgbClr val="CB5289"/>
              </a:buClr>
              <a:buSzPts val="2800"/>
              <a:buNone/>
              <a:defRPr>
                <a:solidFill>
                  <a:srgbClr val="CB5289"/>
                </a:solidFill>
              </a:defRPr>
            </a:lvl5pPr>
            <a:lvl6pPr lvl="5" rtl="0" algn="ctr">
              <a:lnSpc>
                <a:spcPct val="100000"/>
              </a:lnSpc>
              <a:spcBef>
                <a:spcPts val="0"/>
              </a:spcBef>
              <a:spcAft>
                <a:spcPts val="0"/>
              </a:spcAft>
              <a:buClr>
                <a:srgbClr val="CB5289"/>
              </a:buClr>
              <a:buSzPts val="2800"/>
              <a:buNone/>
              <a:defRPr>
                <a:solidFill>
                  <a:srgbClr val="CB5289"/>
                </a:solidFill>
              </a:defRPr>
            </a:lvl6pPr>
            <a:lvl7pPr lvl="6" rtl="0" algn="ctr">
              <a:lnSpc>
                <a:spcPct val="100000"/>
              </a:lnSpc>
              <a:spcBef>
                <a:spcPts val="0"/>
              </a:spcBef>
              <a:spcAft>
                <a:spcPts val="0"/>
              </a:spcAft>
              <a:buClr>
                <a:srgbClr val="CB5289"/>
              </a:buClr>
              <a:buSzPts val="2800"/>
              <a:buNone/>
              <a:defRPr>
                <a:solidFill>
                  <a:srgbClr val="CB5289"/>
                </a:solidFill>
              </a:defRPr>
            </a:lvl7pPr>
            <a:lvl8pPr lvl="7" rtl="0" algn="ctr">
              <a:lnSpc>
                <a:spcPct val="100000"/>
              </a:lnSpc>
              <a:spcBef>
                <a:spcPts val="0"/>
              </a:spcBef>
              <a:spcAft>
                <a:spcPts val="0"/>
              </a:spcAft>
              <a:buClr>
                <a:srgbClr val="CB5289"/>
              </a:buClr>
              <a:buSzPts val="2800"/>
              <a:buNone/>
              <a:defRPr>
                <a:solidFill>
                  <a:srgbClr val="CB5289"/>
                </a:solidFill>
              </a:defRPr>
            </a:lvl8pPr>
            <a:lvl9pPr lvl="8" rtl="0" algn="ctr">
              <a:lnSpc>
                <a:spcPct val="100000"/>
              </a:lnSpc>
              <a:spcBef>
                <a:spcPts val="0"/>
              </a:spcBef>
              <a:spcAft>
                <a:spcPts val="0"/>
              </a:spcAft>
              <a:buClr>
                <a:srgbClr val="CB5289"/>
              </a:buClr>
              <a:buSzPts val="2800"/>
              <a:buNone/>
              <a:defRPr>
                <a:solidFill>
                  <a:srgbClr val="CB5289"/>
                </a:solidFill>
              </a:defRPr>
            </a:lvl9pPr>
          </a:lstStyle>
          <a:p/>
        </p:txBody>
      </p:sp>
      <p:sp>
        <p:nvSpPr>
          <p:cNvPr id="181" name="Google Shape;181;p39"/>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182" name="Google Shape;182;p39"/>
          <p:cNvSpPr txBox="1"/>
          <p:nvPr>
            <p:ph idx="2" type="title"/>
          </p:nvPr>
        </p:nvSpPr>
        <p:spPr>
          <a:xfrm>
            <a:off x="5010425" y="570633"/>
            <a:ext cx="3788400" cy="11439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CB5289"/>
              </a:buClr>
              <a:buSzPts val="2800"/>
              <a:buNone/>
              <a:defRPr sz="2400">
                <a:solidFill>
                  <a:srgbClr val="CB5289"/>
                </a:solidFill>
              </a:defRPr>
            </a:lvl1pPr>
            <a:lvl2pPr lvl="1" rtl="0" algn="l">
              <a:lnSpc>
                <a:spcPct val="100000"/>
              </a:lnSpc>
              <a:spcBef>
                <a:spcPts val="0"/>
              </a:spcBef>
              <a:spcAft>
                <a:spcPts val="0"/>
              </a:spcAft>
              <a:buClr>
                <a:srgbClr val="CB5289"/>
              </a:buClr>
              <a:buSzPts val="2800"/>
              <a:buNone/>
              <a:defRPr sz="2400">
                <a:solidFill>
                  <a:srgbClr val="CB5289"/>
                </a:solidFill>
              </a:defRPr>
            </a:lvl2pPr>
            <a:lvl3pPr lvl="2" rtl="0" algn="l">
              <a:lnSpc>
                <a:spcPct val="100000"/>
              </a:lnSpc>
              <a:spcBef>
                <a:spcPts val="0"/>
              </a:spcBef>
              <a:spcAft>
                <a:spcPts val="0"/>
              </a:spcAft>
              <a:buClr>
                <a:srgbClr val="CB5289"/>
              </a:buClr>
              <a:buSzPts val="2800"/>
              <a:buNone/>
              <a:defRPr sz="2400">
                <a:solidFill>
                  <a:srgbClr val="CB5289"/>
                </a:solidFill>
              </a:defRPr>
            </a:lvl3pPr>
            <a:lvl4pPr lvl="3" rtl="0" algn="l">
              <a:lnSpc>
                <a:spcPct val="100000"/>
              </a:lnSpc>
              <a:spcBef>
                <a:spcPts val="0"/>
              </a:spcBef>
              <a:spcAft>
                <a:spcPts val="0"/>
              </a:spcAft>
              <a:buClr>
                <a:srgbClr val="CB5289"/>
              </a:buClr>
              <a:buSzPts val="2800"/>
              <a:buNone/>
              <a:defRPr sz="2400">
                <a:solidFill>
                  <a:srgbClr val="CB5289"/>
                </a:solidFill>
              </a:defRPr>
            </a:lvl4pPr>
            <a:lvl5pPr lvl="4" rtl="0" algn="l">
              <a:lnSpc>
                <a:spcPct val="100000"/>
              </a:lnSpc>
              <a:spcBef>
                <a:spcPts val="0"/>
              </a:spcBef>
              <a:spcAft>
                <a:spcPts val="0"/>
              </a:spcAft>
              <a:buClr>
                <a:srgbClr val="CB5289"/>
              </a:buClr>
              <a:buSzPts val="2800"/>
              <a:buNone/>
              <a:defRPr sz="2400">
                <a:solidFill>
                  <a:srgbClr val="CB5289"/>
                </a:solidFill>
              </a:defRPr>
            </a:lvl5pPr>
            <a:lvl6pPr lvl="5" rtl="0" algn="l">
              <a:lnSpc>
                <a:spcPct val="100000"/>
              </a:lnSpc>
              <a:spcBef>
                <a:spcPts val="0"/>
              </a:spcBef>
              <a:spcAft>
                <a:spcPts val="0"/>
              </a:spcAft>
              <a:buClr>
                <a:srgbClr val="CB5289"/>
              </a:buClr>
              <a:buSzPts val="2800"/>
              <a:buNone/>
              <a:defRPr sz="2400">
                <a:solidFill>
                  <a:srgbClr val="CB5289"/>
                </a:solidFill>
              </a:defRPr>
            </a:lvl6pPr>
            <a:lvl7pPr lvl="6" rtl="0" algn="l">
              <a:lnSpc>
                <a:spcPct val="100000"/>
              </a:lnSpc>
              <a:spcBef>
                <a:spcPts val="0"/>
              </a:spcBef>
              <a:spcAft>
                <a:spcPts val="0"/>
              </a:spcAft>
              <a:buClr>
                <a:srgbClr val="CB5289"/>
              </a:buClr>
              <a:buSzPts val="2800"/>
              <a:buNone/>
              <a:defRPr sz="2400">
                <a:solidFill>
                  <a:srgbClr val="CB5289"/>
                </a:solidFill>
              </a:defRPr>
            </a:lvl7pPr>
            <a:lvl8pPr lvl="7" rtl="0" algn="l">
              <a:lnSpc>
                <a:spcPct val="100000"/>
              </a:lnSpc>
              <a:spcBef>
                <a:spcPts val="0"/>
              </a:spcBef>
              <a:spcAft>
                <a:spcPts val="0"/>
              </a:spcAft>
              <a:buClr>
                <a:srgbClr val="CB5289"/>
              </a:buClr>
              <a:buSzPts val="2800"/>
              <a:buNone/>
              <a:defRPr sz="2400">
                <a:solidFill>
                  <a:srgbClr val="CB5289"/>
                </a:solidFill>
              </a:defRPr>
            </a:lvl8pPr>
            <a:lvl9pPr lvl="8" rtl="0" algn="l">
              <a:lnSpc>
                <a:spcPct val="100000"/>
              </a:lnSpc>
              <a:spcBef>
                <a:spcPts val="0"/>
              </a:spcBef>
              <a:spcAft>
                <a:spcPts val="0"/>
              </a:spcAft>
              <a:buClr>
                <a:srgbClr val="CB5289"/>
              </a:buClr>
              <a:buSzPts val="2800"/>
              <a:buNone/>
              <a:defRPr sz="2400">
                <a:solidFill>
                  <a:srgbClr val="CB5289"/>
                </a:solidFill>
              </a:defRPr>
            </a:lvl9pPr>
          </a:lstStyle>
          <a:p/>
        </p:txBody>
      </p:sp>
      <p:sp>
        <p:nvSpPr>
          <p:cNvPr id="183" name="Google Shape;183;p39"/>
          <p:cNvSpPr txBox="1"/>
          <p:nvPr>
            <p:ph idx="1" type="subTitle"/>
          </p:nvPr>
        </p:nvSpPr>
        <p:spPr>
          <a:xfrm>
            <a:off x="5010425" y="1896233"/>
            <a:ext cx="3722400" cy="1858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p:txBody>
      </p:sp>
      <p:sp>
        <p:nvSpPr>
          <p:cNvPr id="184" name="Google Shape;184;p39"/>
          <p:cNvSpPr txBox="1"/>
          <p:nvPr>
            <p:ph idx="3" type="subTitle"/>
          </p:nvPr>
        </p:nvSpPr>
        <p:spPr>
          <a:xfrm>
            <a:off x="5010425" y="3795742"/>
            <a:ext cx="3722400" cy="1858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subtitles">
  <p:cSld name="CUSTOM_10_2">
    <p:spTree>
      <p:nvGrpSpPr>
        <p:cNvPr id="185" name="Shape 185"/>
        <p:cNvGrpSpPr/>
        <p:nvPr/>
      </p:nvGrpSpPr>
      <p:grpSpPr>
        <a:xfrm>
          <a:off x="0" y="0"/>
          <a:ext cx="0" cy="0"/>
          <a:chOff x="0" y="0"/>
          <a:chExt cx="0" cy="0"/>
        </a:xfrm>
      </p:grpSpPr>
      <p:sp>
        <p:nvSpPr>
          <p:cNvPr id="186" name="Google Shape;186;p40"/>
          <p:cNvSpPr/>
          <p:nvPr/>
        </p:nvSpPr>
        <p:spPr>
          <a:xfrm>
            <a:off x="5271600" y="0"/>
            <a:ext cx="2786700" cy="1371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0"/>
          <p:cNvSpPr/>
          <p:nvPr/>
        </p:nvSpPr>
        <p:spPr>
          <a:xfrm>
            <a:off x="5271600" y="6720800"/>
            <a:ext cx="2786700" cy="1371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0"/>
          <p:cNvSpPr txBox="1"/>
          <p:nvPr>
            <p:ph hasCustomPrompt="1" type="title"/>
          </p:nvPr>
        </p:nvSpPr>
        <p:spPr>
          <a:xfrm>
            <a:off x="5836600" y="900300"/>
            <a:ext cx="1656600" cy="1160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CC3F3A"/>
              </a:buClr>
              <a:buSzPts val="4800"/>
              <a:buNone/>
              <a:defRPr sz="4800">
                <a:solidFill>
                  <a:srgbClr val="CC3F3A"/>
                </a:solidFill>
              </a:defRPr>
            </a:lvl1pPr>
            <a:lvl2pPr lvl="1" rtl="0" algn="ctr">
              <a:lnSpc>
                <a:spcPct val="100000"/>
              </a:lnSpc>
              <a:spcBef>
                <a:spcPts val="0"/>
              </a:spcBef>
              <a:spcAft>
                <a:spcPts val="0"/>
              </a:spcAft>
              <a:buClr>
                <a:schemeClr val="lt1"/>
              </a:buClr>
              <a:buSzPts val="12000"/>
              <a:buNone/>
              <a:defRPr sz="12000">
                <a:solidFill>
                  <a:schemeClr val="lt1"/>
                </a:solidFill>
              </a:defRPr>
            </a:lvl2pPr>
            <a:lvl3pPr lvl="2" rtl="0" algn="ctr">
              <a:lnSpc>
                <a:spcPct val="100000"/>
              </a:lnSpc>
              <a:spcBef>
                <a:spcPts val="0"/>
              </a:spcBef>
              <a:spcAft>
                <a:spcPts val="0"/>
              </a:spcAft>
              <a:buClr>
                <a:schemeClr val="lt1"/>
              </a:buClr>
              <a:buSzPts val="12000"/>
              <a:buNone/>
              <a:defRPr sz="12000">
                <a:solidFill>
                  <a:schemeClr val="lt1"/>
                </a:solidFill>
              </a:defRPr>
            </a:lvl3pPr>
            <a:lvl4pPr lvl="3" rtl="0" algn="ctr">
              <a:lnSpc>
                <a:spcPct val="100000"/>
              </a:lnSpc>
              <a:spcBef>
                <a:spcPts val="0"/>
              </a:spcBef>
              <a:spcAft>
                <a:spcPts val="0"/>
              </a:spcAft>
              <a:buClr>
                <a:schemeClr val="lt1"/>
              </a:buClr>
              <a:buSzPts val="12000"/>
              <a:buNone/>
              <a:defRPr sz="12000">
                <a:solidFill>
                  <a:schemeClr val="lt1"/>
                </a:solidFill>
              </a:defRPr>
            </a:lvl4pPr>
            <a:lvl5pPr lvl="4" rtl="0" algn="ctr">
              <a:lnSpc>
                <a:spcPct val="100000"/>
              </a:lnSpc>
              <a:spcBef>
                <a:spcPts val="0"/>
              </a:spcBef>
              <a:spcAft>
                <a:spcPts val="0"/>
              </a:spcAft>
              <a:buClr>
                <a:schemeClr val="lt1"/>
              </a:buClr>
              <a:buSzPts val="12000"/>
              <a:buNone/>
              <a:defRPr sz="12000">
                <a:solidFill>
                  <a:schemeClr val="lt1"/>
                </a:solidFill>
              </a:defRPr>
            </a:lvl5pPr>
            <a:lvl6pPr lvl="5" rtl="0" algn="ctr">
              <a:lnSpc>
                <a:spcPct val="100000"/>
              </a:lnSpc>
              <a:spcBef>
                <a:spcPts val="0"/>
              </a:spcBef>
              <a:spcAft>
                <a:spcPts val="0"/>
              </a:spcAft>
              <a:buClr>
                <a:schemeClr val="lt1"/>
              </a:buClr>
              <a:buSzPts val="12000"/>
              <a:buNone/>
              <a:defRPr sz="12000">
                <a:solidFill>
                  <a:schemeClr val="lt1"/>
                </a:solidFill>
              </a:defRPr>
            </a:lvl6pPr>
            <a:lvl7pPr lvl="6" rtl="0" algn="ctr">
              <a:lnSpc>
                <a:spcPct val="100000"/>
              </a:lnSpc>
              <a:spcBef>
                <a:spcPts val="0"/>
              </a:spcBef>
              <a:spcAft>
                <a:spcPts val="0"/>
              </a:spcAft>
              <a:buClr>
                <a:schemeClr val="lt1"/>
              </a:buClr>
              <a:buSzPts val="12000"/>
              <a:buNone/>
              <a:defRPr sz="12000">
                <a:solidFill>
                  <a:schemeClr val="lt1"/>
                </a:solidFill>
              </a:defRPr>
            </a:lvl7pPr>
            <a:lvl8pPr lvl="7" rtl="0" algn="ctr">
              <a:lnSpc>
                <a:spcPct val="100000"/>
              </a:lnSpc>
              <a:spcBef>
                <a:spcPts val="0"/>
              </a:spcBef>
              <a:spcAft>
                <a:spcPts val="0"/>
              </a:spcAft>
              <a:buClr>
                <a:schemeClr val="lt1"/>
              </a:buClr>
              <a:buSzPts val="12000"/>
              <a:buNone/>
              <a:defRPr sz="12000">
                <a:solidFill>
                  <a:schemeClr val="lt1"/>
                </a:solidFill>
              </a:defRPr>
            </a:lvl8pPr>
            <a:lvl9pPr lvl="8" rtl="0"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89" name="Google Shape;189;p40"/>
          <p:cNvSpPr txBox="1"/>
          <p:nvPr>
            <p:ph idx="1" type="subTitle"/>
          </p:nvPr>
        </p:nvSpPr>
        <p:spPr>
          <a:xfrm>
            <a:off x="3582925" y="1866900"/>
            <a:ext cx="6164100" cy="719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999999"/>
                </a:solidFill>
              </a:defRPr>
            </a:lvl1pPr>
            <a:lvl2pPr lvl="1" rtl="0" algn="ctr">
              <a:spcBef>
                <a:spcPts val="0"/>
              </a:spcBef>
              <a:spcAft>
                <a:spcPts val="0"/>
              </a:spcAft>
              <a:buNone/>
              <a:defRPr sz="1200">
                <a:solidFill>
                  <a:srgbClr val="FFFFFF"/>
                </a:solidFill>
              </a:defRPr>
            </a:lvl2pPr>
            <a:lvl3pPr lvl="2" rtl="0" algn="ctr">
              <a:spcBef>
                <a:spcPts val="0"/>
              </a:spcBef>
              <a:spcAft>
                <a:spcPts val="0"/>
              </a:spcAft>
              <a:buNone/>
              <a:defRPr sz="1200">
                <a:solidFill>
                  <a:srgbClr val="FFFFFF"/>
                </a:solidFill>
              </a:defRPr>
            </a:lvl3pPr>
            <a:lvl4pPr lvl="3" rtl="0" algn="ctr">
              <a:spcBef>
                <a:spcPts val="0"/>
              </a:spcBef>
              <a:spcAft>
                <a:spcPts val="0"/>
              </a:spcAft>
              <a:buNone/>
              <a:defRPr sz="1200">
                <a:solidFill>
                  <a:srgbClr val="FFFFFF"/>
                </a:solidFill>
              </a:defRPr>
            </a:lvl4pPr>
            <a:lvl5pPr lvl="4" rtl="0" algn="ctr">
              <a:spcBef>
                <a:spcPts val="0"/>
              </a:spcBef>
              <a:spcAft>
                <a:spcPts val="0"/>
              </a:spcAft>
              <a:buNone/>
              <a:defRPr sz="1200">
                <a:solidFill>
                  <a:srgbClr val="FFFFFF"/>
                </a:solidFill>
              </a:defRPr>
            </a:lvl5pPr>
            <a:lvl6pPr lvl="5" rtl="0" algn="ctr">
              <a:spcBef>
                <a:spcPts val="0"/>
              </a:spcBef>
              <a:spcAft>
                <a:spcPts val="0"/>
              </a:spcAft>
              <a:buNone/>
              <a:defRPr sz="1200">
                <a:solidFill>
                  <a:srgbClr val="FFFFFF"/>
                </a:solidFill>
              </a:defRPr>
            </a:lvl6pPr>
            <a:lvl7pPr lvl="6" rtl="0" algn="ctr">
              <a:spcBef>
                <a:spcPts val="0"/>
              </a:spcBef>
              <a:spcAft>
                <a:spcPts val="0"/>
              </a:spcAft>
              <a:buNone/>
              <a:defRPr sz="1200">
                <a:solidFill>
                  <a:srgbClr val="FFFFFF"/>
                </a:solidFill>
              </a:defRPr>
            </a:lvl7pPr>
            <a:lvl8pPr lvl="7" rtl="0" algn="ctr">
              <a:spcBef>
                <a:spcPts val="0"/>
              </a:spcBef>
              <a:spcAft>
                <a:spcPts val="0"/>
              </a:spcAft>
              <a:buNone/>
              <a:defRPr sz="1200">
                <a:solidFill>
                  <a:srgbClr val="FFFFFF"/>
                </a:solidFill>
              </a:defRPr>
            </a:lvl8pPr>
            <a:lvl9pPr lvl="8" rtl="0" algn="ctr">
              <a:spcBef>
                <a:spcPts val="0"/>
              </a:spcBef>
              <a:spcAft>
                <a:spcPts val="0"/>
              </a:spcAft>
              <a:buNone/>
              <a:defRPr sz="1200">
                <a:solidFill>
                  <a:srgbClr val="FFFFFF"/>
                </a:solidFill>
              </a:defRPr>
            </a:lvl9pPr>
          </a:lstStyle>
          <a:p/>
        </p:txBody>
      </p:sp>
      <p:sp>
        <p:nvSpPr>
          <p:cNvPr id="190" name="Google Shape;190;p40"/>
          <p:cNvSpPr txBox="1"/>
          <p:nvPr>
            <p:ph hasCustomPrompt="1" idx="2" type="title"/>
          </p:nvPr>
        </p:nvSpPr>
        <p:spPr>
          <a:xfrm>
            <a:off x="5836600" y="2586100"/>
            <a:ext cx="1656600" cy="1160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CC3F3A"/>
              </a:buClr>
              <a:buSzPts val="4800"/>
              <a:buNone/>
              <a:defRPr sz="4800">
                <a:solidFill>
                  <a:srgbClr val="CC3F3A"/>
                </a:solidFill>
              </a:defRPr>
            </a:lvl1pPr>
            <a:lvl2pPr lvl="1" rtl="0" algn="ctr">
              <a:lnSpc>
                <a:spcPct val="100000"/>
              </a:lnSpc>
              <a:spcBef>
                <a:spcPts val="0"/>
              </a:spcBef>
              <a:spcAft>
                <a:spcPts val="0"/>
              </a:spcAft>
              <a:buClr>
                <a:schemeClr val="lt1"/>
              </a:buClr>
              <a:buSzPts val="12000"/>
              <a:buNone/>
              <a:defRPr sz="12000">
                <a:solidFill>
                  <a:schemeClr val="lt1"/>
                </a:solidFill>
              </a:defRPr>
            </a:lvl2pPr>
            <a:lvl3pPr lvl="2" rtl="0" algn="ctr">
              <a:lnSpc>
                <a:spcPct val="100000"/>
              </a:lnSpc>
              <a:spcBef>
                <a:spcPts val="0"/>
              </a:spcBef>
              <a:spcAft>
                <a:spcPts val="0"/>
              </a:spcAft>
              <a:buClr>
                <a:schemeClr val="lt1"/>
              </a:buClr>
              <a:buSzPts val="12000"/>
              <a:buNone/>
              <a:defRPr sz="12000">
                <a:solidFill>
                  <a:schemeClr val="lt1"/>
                </a:solidFill>
              </a:defRPr>
            </a:lvl3pPr>
            <a:lvl4pPr lvl="3" rtl="0" algn="ctr">
              <a:lnSpc>
                <a:spcPct val="100000"/>
              </a:lnSpc>
              <a:spcBef>
                <a:spcPts val="0"/>
              </a:spcBef>
              <a:spcAft>
                <a:spcPts val="0"/>
              </a:spcAft>
              <a:buClr>
                <a:schemeClr val="lt1"/>
              </a:buClr>
              <a:buSzPts val="12000"/>
              <a:buNone/>
              <a:defRPr sz="12000">
                <a:solidFill>
                  <a:schemeClr val="lt1"/>
                </a:solidFill>
              </a:defRPr>
            </a:lvl4pPr>
            <a:lvl5pPr lvl="4" rtl="0" algn="ctr">
              <a:lnSpc>
                <a:spcPct val="100000"/>
              </a:lnSpc>
              <a:spcBef>
                <a:spcPts val="0"/>
              </a:spcBef>
              <a:spcAft>
                <a:spcPts val="0"/>
              </a:spcAft>
              <a:buClr>
                <a:schemeClr val="lt1"/>
              </a:buClr>
              <a:buSzPts val="12000"/>
              <a:buNone/>
              <a:defRPr sz="12000">
                <a:solidFill>
                  <a:schemeClr val="lt1"/>
                </a:solidFill>
              </a:defRPr>
            </a:lvl5pPr>
            <a:lvl6pPr lvl="5" rtl="0" algn="ctr">
              <a:lnSpc>
                <a:spcPct val="100000"/>
              </a:lnSpc>
              <a:spcBef>
                <a:spcPts val="0"/>
              </a:spcBef>
              <a:spcAft>
                <a:spcPts val="0"/>
              </a:spcAft>
              <a:buClr>
                <a:schemeClr val="lt1"/>
              </a:buClr>
              <a:buSzPts val="12000"/>
              <a:buNone/>
              <a:defRPr sz="12000">
                <a:solidFill>
                  <a:schemeClr val="lt1"/>
                </a:solidFill>
              </a:defRPr>
            </a:lvl6pPr>
            <a:lvl7pPr lvl="6" rtl="0" algn="ctr">
              <a:lnSpc>
                <a:spcPct val="100000"/>
              </a:lnSpc>
              <a:spcBef>
                <a:spcPts val="0"/>
              </a:spcBef>
              <a:spcAft>
                <a:spcPts val="0"/>
              </a:spcAft>
              <a:buClr>
                <a:schemeClr val="lt1"/>
              </a:buClr>
              <a:buSzPts val="12000"/>
              <a:buNone/>
              <a:defRPr sz="12000">
                <a:solidFill>
                  <a:schemeClr val="lt1"/>
                </a:solidFill>
              </a:defRPr>
            </a:lvl7pPr>
            <a:lvl8pPr lvl="7" rtl="0" algn="ctr">
              <a:lnSpc>
                <a:spcPct val="100000"/>
              </a:lnSpc>
              <a:spcBef>
                <a:spcPts val="0"/>
              </a:spcBef>
              <a:spcAft>
                <a:spcPts val="0"/>
              </a:spcAft>
              <a:buClr>
                <a:schemeClr val="lt1"/>
              </a:buClr>
              <a:buSzPts val="12000"/>
              <a:buNone/>
              <a:defRPr sz="12000">
                <a:solidFill>
                  <a:schemeClr val="lt1"/>
                </a:solidFill>
              </a:defRPr>
            </a:lvl8pPr>
            <a:lvl9pPr lvl="8" rtl="0"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91" name="Google Shape;191;p40"/>
          <p:cNvSpPr txBox="1"/>
          <p:nvPr>
            <p:ph idx="3" type="subTitle"/>
          </p:nvPr>
        </p:nvSpPr>
        <p:spPr>
          <a:xfrm>
            <a:off x="3582925" y="3552700"/>
            <a:ext cx="6164100" cy="719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999999"/>
                </a:solidFill>
              </a:defRPr>
            </a:lvl1pPr>
            <a:lvl2pPr lvl="1" rtl="0" algn="ctr">
              <a:spcBef>
                <a:spcPts val="0"/>
              </a:spcBef>
              <a:spcAft>
                <a:spcPts val="0"/>
              </a:spcAft>
              <a:buNone/>
              <a:defRPr sz="1200">
                <a:solidFill>
                  <a:srgbClr val="FFFFFF"/>
                </a:solidFill>
              </a:defRPr>
            </a:lvl2pPr>
            <a:lvl3pPr lvl="2" rtl="0" algn="ctr">
              <a:spcBef>
                <a:spcPts val="0"/>
              </a:spcBef>
              <a:spcAft>
                <a:spcPts val="0"/>
              </a:spcAft>
              <a:buNone/>
              <a:defRPr sz="1200">
                <a:solidFill>
                  <a:srgbClr val="FFFFFF"/>
                </a:solidFill>
              </a:defRPr>
            </a:lvl3pPr>
            <a:lvl4pPr lvl="3" rtl="0" algn="ctr">
              <a:spcBef>
                <a:spcPts val="0"/>
              </a:spcBef>
              <a:spcAft>
                <a:spcPts val="0"/>
              </a:spcAft>
              <a:buNone/>
              <a:defRPr sz="1200">
                <a:solidFill>
                  <a:srgbClr val="FFFFFF"/>
                </a:solidFill>
              </a:defRPr>
            </a:lvl4pPr>
            <a:lvl5pPr lvl="4" rtl="0" algn="ctr">
              <a:spcBef>
                <a:spcPts val="0"/>
              </a:spcBef>
              <a:spcAft>
                <a:spcPts val="0"/>
              </a:spcAft>
              <a:buNone/>
              <a:defRPr sz="1200">
                <a:solidFill>
                  <a:srgbClr val="FFFFFF"/>
                </a:solidFill>
              </a:defRPr>
            </a:lvl5pPr>
            <a:lvl6pPr lvl="5" rtl="0" algn="ctr">
              <a:spcBef>
                <a:spcPts val="0"/>
              </a:spcBef>
              <a:spcAft>
                <a:spcPts val="0"/>
              </a:spcAft>
              <a:buNone/>
              <a:defRPr sz="1200">
                <a:solidFill>
                  <a:srgbClr val="FFFFFF"/>
                </a:solidFill>
              </a:defRPr>
            </a:lvl6pPr>
            <a:lvl7pPr lvl="6" rtl="0" algn="ctr">
              <a:spcBef>
                <a:spcPts val="0"/>
              </a:spcBef>
              <a:spcAft>
                <a:spcPts val="0"/>
              </a:spcAft>
              <a:buNone/>
              <a:defRPr sz="1200">
                <a:solidFill>
                  <a:srgbClr val="FFFFFF"/>
                </a:solidFill>
              </a:defRPr>
            </a:lvl7pPr>
            <a:lvl8pPr lvl="7" rtl="0" algn="ctr">
              <a:spcBef>
                <a:spcPts val="0"/>
              </a:spcBef>
              <a:spcAft>
                <a:spcPts val="0"/>
              </a:spcAft>
              <a:buNone/>
              <a:defRPr sz="1200">
                <a:solidFill>
                  <a:srgbClr val="FFFFFF"/>
                </a:solidFill>
              </a:defRPr>
            </a:lvl8pPr>
            <a:lvl9pPr lvl="8" rtl="0" algn="ctr">
              <a:spcBef>
                <a:spcPts val="0"/>
              </a:spcBef>
              <a:spcAft>
                <a:spcPts val="0"/>
              </a:spcAft>
              <a:buNone/>
              <a:defRPr sz="1200">
                <a:solidFill>
                  <a:srgbClr val="FFFFFF"/>
                </a:solidFill>
              </a:defRPr>
            </a:lvl9pPr>
          </a:lstStyle>
          <a:p/>
        </p:txBody>
      </p:sp>
      <p:sp>
        <p:nvSpPr>
          <p:cNvPr id="192" name="Google Shape;192;p40"/>
          <p:cNvSpPr txBox="1"/>
          <p:nvPr>
            <p:ph hasCustomPrompt="1" idx="4" type="title"/>
          </p:nvPr>
        </p:nvSpPr>
        <p:spPr>
          <a:xfrm>
            <a:off x="5836600" y="4271900"/>
            <a:ext cx="1656600" cy="1160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CC3F3A"/>
              </a:buClr>
              <a:buSzPts val="4800"/>
              <a:buNone/>
              <a:defRPr sz="4800">
                <a:solidFill>
                  <a:srgbClr val="CC3F3A"/>
                </a:solidFill>
              </a:defRPr>
            </a:lvl1pPr>
            <a:lvl2pPr lvl="1" rtl="0" algn="ctr">
              <a:lnSpc>
                <a:spcPct val="100000"/>
              </a:lnSpc>
              <a:spcBef>
                <a:spcPts val="0"/>
              </a:spcBef>
              <a:spcAft>
                <a:spcPts val="0"/>
              </a:spcAft>
              <a:buClr>
                <a:schemeClr val="lt1"/>
              </a:buClr>
              <a:buSzPts val="12000"/>
              <a:buNone/>
              <a:defRPr sz="12000">
                <a:solidFill>
                  <a:schemeClr val="lt1"/>
                </a:solidFill>
              </a:defRPr>
            </a:lvl2pPr>
            <a:lvl3pPr lvl="2" rtl="0" algn="ctr">
              <a:lnSpc>
                <a:spcPct val="100000"/>
              </a:lnSpc>
              <a:spcBef>
                <a:spcPts val="0"/>
              </a:spcBef>
              <a:spcAft>
                <a:spcPts val="0"/>
              </a:spcAft>
              <a:buClr>
                <a:schemeClr val="lt1"/>
              </a:buClr>
              <a:buSzPts val="12000"/>
              <a:buNone/>
              <a:defRPr sz="12000">
                <a:solidFill>
                  <a:schemeClr val="lt1"/>
                </a:solidFill>
              </a:defRPr>
            </a:lvl3pPr>
            <a:lvl4pPr lvl="3" rtl="0" algn="ctr">
              <a:lnSpc>
                <a:spcPct val="100000"/>
              </a:lnSpc>
              <a:spcBef>
                <a:spcPts val="0"/>
              </a:spcBef>
              <a:spcAft>
                <a:spcPts val="0"/>
              </a:spcAft>
              <a:buClr>
                <a:schemeClr val="lt1"/>
              </a:buClr>
              <a:buSzPts val="12000"/>
              <a:buNone/>
              <a:defRPr sz="12000">
                <a:solidFill>
                  <a:schemeClr val="lt1"/>
                </a:solidFill>
              </a:defRPr>
            </a:lvl4pPr>
            <a:lvl5pPr lvl="4" rtl="0" algn="ctr">
              <a:lnSpc>
                <a:spcPct val="100000"/>
              </a:lnSpc>
              <a:spcBef>
                <a:spcPts val="0"/>
              </a:spcBef>
              <a:spcAft>
                <a:spcPts val="0"/>
              </a:spcAft>
              <a:buClr>
                <a:schemeClr val="lt1"/>
              </a:buClr>
              <a:buSzPts val="12000"/>
              <a:buNone/>
              <a:defRPr sz="12000">
                <a:solidFill>
                  <a:schemeClr val="lt1"/>
                </a:solidFill>
              </a:defRPr>
            </a:lvl5pPr>
            <a:lvl6pPr lvl="5" rtl="0" algn="ctr">
              <a:lnSpc>
                <a:spcPct val="100000"/>
              </a:lnSpc>
              <a:spcBef>
                <a:spcPts val="0"/>
              </a:spcBef>
              <a:spcAft>
                <a:spcPts val="0"/>
              </a:spcAft>
              <a:buClr>
                <a:schemeClr val="lt1"/>
              </a:buClr>
              <a:buSzPts val="12000"/>
              <a:buNone/>
              <a:defRPr sz="12000">
                <a:solidFill>
                  <a:schemeClr val="lt1"/>
                </a:solidFill>
              </a:defRPr>
            </a:lvl6pPr>
            <a:lvl7pPr lvl="6" rtl="0" algn="ctr">
              <a:lnSpc>
                <a:spcPct val="100000"/>
              </a:lnSpc>
              <a:spcBef>
                <a:spcPts val="0"/>
              </a:spcBef>
              <a:spcAft>
                <a:spcPts val="0"/>
              </a:spcAft>
              <a:buClr>
                <a:schemeClr val="lt1"/>
              </a:buClr>
              <a:buSzPts val="12000"/>
              <a:buNone/>
              <a:defRPr sz="12000">
                <a:solidFill>
                  <a:schemeClr val="lt1"/>
                </a:solidFill>
              </a:defRPr>
            </a:lvl7pPr>
            <a:lvl8pPr lvl="7" rtl="0" algn="ctr">
              <a:lnSpc>
                <a:spcPct val="100000"/>
              </a:lnSpc>
              <a:spcBef>
                <a:spcPts val="0"/>
              </a:spcBef>
              <a:spcAft>
                <a:spcPts val="0"/>
              </a:spcAft>
              <a:buClr>
                <a:schemeClr val="lt1"/>
              </a:buClr>
              <a:buSzPts val="12000"/>
              <a:buNone/>
              <a:defRPr sz="12000">
                <a:solidFill>
                  <a:schemeClr val="lt1"/>
                </a:solidFill>
              </a:defRPr>
            </a:lvl8pPr>
            <a:lvl9pPr lvl="8" rtl="0"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93" name="Google Shape;193;p40"/>
          <p:cNvSpPr txBox="1"/>
          <p:nvPr>
            <p:ph idx="5" type="subTitle"/>
          </p:nvPr>
        </p:nvSpPr>
        <p:spPr>
          <a:xfrm>
            <a:off x="3582925" y="5238500"/>
            <a:ext cx="6164100" cy="719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999999"/>
                </a:solidFill>
              </a:defRPr>
            </a:lvl1pPr>
            <a:lvl2pPr lvl="1" rtl="0" algn="ctr">
              <a:spcBef>
                <a:spcPts val="0"/>
              </a:spcBef>
              <a:spcAft>
                <a:spcPts val="0"/>
              </a:spcAft>
              <a:buNone/>
              <a:defRPr sz="1200">
                <a:solidFill>
                  <a:srgbClr val="FFFFFF"/>
                </a:solidFill>
              </a:defRPr>
            </a:lvl2pPr>
            <a:lvl3pPr lvl="2" rtl="0" algn="ctr">
              <a:spcBef>
                <a:spcPts val="0"/>
              </a:spcBef>
              <a:spcAft>
                <a:spcPts val="0"/>
              </a:spcAft>
              <a:buNone/>
              <a:defRPr sz="1200">
                <a:solidFill>
                  <a:srgbClr val="FFFFFF"/>
                </a:solidFill>
              </a:defRPr>
            </a:lvl3pPr>
            <a:lvl4pPr lvl="3" rtl="0" algn="ctr">
              <a:spcBef>
                <a:spcPts val="0"/>
              </a:spcBef>
              <a:spcAft>
                <a:spcPts val="0"/>
              </a:spcAft>
              <a:buNone/>
              <a:defRPr sz="1200">
                <a:solidFill>
                  <a:srgbClr val="FFFFFF"/>
                </a:solidFill>
              </a:defRPr>
            </a:lvl4pPr>
            <a:lvl5pPr lvl="4" rtl="0" algn="ctr">
              <a:spcBef>
                <a:spcPts val="0"/>
              </a:spcBef>
              <a:spcAft>
                <a:spcPts val="0"/>
              </a:spcAft>
              <a:buNone/>
              <a:defRPr sz="1200">
                <a:solidFill>
                  <a:srgbClr val="FFFFFF"/>
                </a:solidFill>
              </a:defRPr>
            </a:lvl5pPr>
            <a:lvl6pPr lvl="5" rtl="0" algn="ctr">
              <a:spcBef>
                <a:spcPts val="0"/>
              </a:spcBef>
              <a:spcAft>
                <a:spcPts val="0"/>
              </a:spcAft>
              <a:buNone/>
              <a:defRPr sz="1200">
                <a:solidFill>
                  <a:srgbClr val="FFFFFF"/>
                </a:solidFill>
              </a:defRPr>
            </a:lvl6pPr>
            <a:lvl7pPr lvl="6" rtl="0" algn="ctr">
              <a:spcBef>
                <a:spcPts val="0"/>
              </a:spcBef>
              <a:spcAft>
                <a:spcPts val="0"/>
              </a:spcAft>
              <a:buNone/>
              <a:defRPr sz="1200">
                <a:solidFill>
                  <a:srgbClr val="FFFFFF"/>
                </a:solidFill>
              </a:defRPr>
            </a:lvl7pPr>
            <a:lvl8pPr lvl="7" rtl="0" algn="ctr">
              <a:spcBef>
                <a:spcPts val="0"/>
              </a:spcBef>
              <a:spcAft>
                <a:spcPts val="0"/>
              </a:spcAft>
              <a:buNone/>
              <a:defRPr sz="1200">
                <a:solidFill>
                  <a:srgbClr val="FFFFFF"/>
                </a:solidFill>
              </a:defRPr>
            </a:lvl8pPr>
            <a:lvl9pPr lvl="8" rtl="0" algn="ctr">
              <a:spcBef>
                <a:spcPts val="0"/>
              </a:spcBef>
              <a:spcAft>
                <a:spcPts val="0"/>
              </a:spcAft>
              <a:buNone/>
              <a:defRPr sz="120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SECTION_HEADER_2_1">
    <p:bg>
      <p:bgPr>
        <a:solidFill>
          <a:srgbClr val="FFFFFF"/>
        </a:solidFill>
      </p:bgPr>
    </p:bg>
    <p:spTree>
      <p:nvGrpSpPr>
        <p:cNvPr id="25" name="Shape 25"/>
        <p:cNvGrpSpPr/>
        <p:nvPr/>
      </p:nvGrpSpPr>
      <p:grpSpPr>
        <a:xfrm>
          <a:off x="0" y="0"/>
          <a:ext cx="0" cy="0"/>
          <a:chOff x="0" y="0"/>
          <a:chExt cx="0" cy="0"/>
        </a:xfrm>
      </p:grpSpPr>
      <p:sp>
        <p:nvSpPr>
          <p:cNvPr id="26" name="Google Shape;26;p5"/>
          <p:cNvSpPr txBox="1"/>
          <p:nvPr>
            <p:ph type="title"/>
          </p:nvPr>
        </p:nvSpPr>
        <p:spPr>
          <a:xfrm>
            <a:off x="956273" y="4626067"/>
            <a:ext cx="34830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six columns 1">
  <p:cSld name="CUSTOM_2_1_1">
    <p:spTree>
      <p:nvGrpSpPr>
        <p:cNvPr id="194" name="Shape 194"/>
        <p:cNvGrpSpPr/>
        <p:nvPr/>
      </p:nvGrpSpPr>
      <p:grpSpPr>
        <a:xfrm>
          <a:off x="0" y="0"/>
          <a:ext cx="0" cy="0"/>
          <a:chOff x="0" y="0"/>
          <a:chExt cx="0" cy="0"/>
        </a:xfrm>
      </p:grpSpPr>
      <p:sp>
        <p:nvSpPr>
          <p:cNvPr id="195" name="Google Shape;195;p41"/>
          <p:cNvSpPr/>
          <p:nvPr/>
        </p:nvSpPr>
        <p:spPr>
          <a:xfrm>
            <a:off x="1291950" y="0"/>
            <a:ext cx="6560100" cy="182100"/>
          </a:xfrm>
          <a:prstGeom prst="rect">
            <a:avLst/>
          </a:prstGeom>
          <a:solidFill>
            <a:srgbClr val="5555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41"/>
          <p:cNvSpPr/>
          <p:nvPr/>
        </p:nvSpPr>
        <p:spPr>
          <a:xfrm>
            <a:off x="1242825" y="6672000"/>
            <a:ext cx="6560100" cy="182100"/>
          </a:xfrm>
          <a:prstGeom prst="rect">
            <a:avLst/>
          </a:prstGeom>
          <a:solidFill>
            <a:srgbClr val="5555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six columns">
  <p:cSld name="CUSTOM_2_2">
    <p:spTree>
      <p:nvGrpSpPr>
        <p:cNvPr id="197" name="Shape 197"/>
        <p:cNvGrpSpPr/>
        <p:nvPr/>
      </p:nvGrpSpPr>
      <p:grpSpPr>
        <a:xfrm>
          <a:off x="0" y="0"/>
          <a:ext cx="0" cy="0"/>
          <a:chOff x="0" y="0"/>
          <a:chExt cx="0" cy="0"/>
        </a:xfrm>
      </p:grpSpPr>
      <p:sp>
        <p:nvSpPr>
          <p:cNvPr id="198" name="Google Shape;198;p42"/>
          <p:cNvSpPr txBox="1"/>
          <p:nvPr>
            <p:ph type="title"/>
          </p:nvPr>
        </p:nvSpPr>
        <p:spPr>
          <a:xfrm>
            <a:off x="-510875" y="1016667"/>
            <a:ext cx="10165800" cy="7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CC3F3A"/>
              </a:buClr>
              <a:buSzPts val="2800"/>
              <a:buNone/>
              <a:defRPr>
                <a:solidFill>
                  <a:srgbClr val="CC3F3A"/>
                </a:solidFill>
              </a:defRPr>
            </a:lvl1pPr>
            <a:lvl2pPr lvl="1" rtl="0" algn="ctr">
              <a:lnSpc>
                <a:spcPct val="100000"/>
              </a:lnSpc>
              <a:spcBef>
                <a:spcPts val="0"/>
              </a:spcBef>
              <a:spcAft>
                <a:spcPts val="0"/>
              </a:spcAft>
              <a:buClr>
                <a:srgbClr val="CC3F3A"/>
              </a:buClr>
              <a:buSzPts val="2800"/>
              <a:buNone/>
              <a:defRPr>
                <a:solidFill>
                  <a:srgbClr val="CC3F3A"/>
                </a:solidFill>
              </a:defRPr>
            </a:lvl2pPr>
            <a:lvl3pPr lvl="2" rtl="0" algn="ctr">
              <a:lnSpc>
                <a:spcPct val="100000"/>
              </a:lnSpc>
              <a:spcBef>
                <a:spcPts val="0"/>
              </a:spcBef>
              <a:spcAft>
                <a:spcPts val="0"/>
              </a:spcAft>
              <a:buClr>
                <a:srgbClr val="CC3F3A"/>
              </a:buClr>
              <a:buSzPts val="2800"/>
              <a:buNone/>
              <a:defRPr>
                <a:solidFill>
                  <a:srgbClr val="CC3F3A"/>
                </a:solidFill>
              </a:defRPr>
            </a:lvl3pPr>
            <a:lvl4pPr lvl="3" rtl="0" algn="ctr">
              <a:lnSpc>
                <a:spcPct val="100000"/>
              </a:lnSpc>
              <a:spcBef>
                <a:spcPts val="0"/>
              </a:spcBef>
              <a:spcAft>
                <a:spcPts val="0"/>
              </a:spcAft>
              <a:buClr>
                <a:srgbClr val="CC3F3A"/>
              </a:buClr>
              <a:buSzPts val="2800"/>
              <a:buNone/>
              <a:defRPr>
                <a:solidFill>
                  <a:srgbClr val="CC3F3A"/>
                </a:solidFill>
              </a:defRPr>
            </a:lvl4pPr>
            <a:lvl5pPr lvl="4" rtl="0" algn="ctr">
              <a:lnSpc>
                <a:spcPct val="100000"/>
              </a:lnSpc>
              <a:spcBef>
                <a:spcPts val="0"/>
              </a:spcBef>
              <a:spcAft>
                <a:spcPts val="0"/>
              </a:spcAft>
              <a:buClr>
                <a:srgbClr val="CC3F3A"/>
              </a:buClr>
              <a:buSzPts val="2800"/>
              <a:buNone/>
              <a:defRPr>
                <a:solidFill>
                  <a:srgbClr val="CC3F3A"/>
                </a:solidFill>
              </a:defRPr>
            </a:lvl5pPr>
            <a:lvl6pPr lvl="5" rtl="0" algn="ctr">
              <a:lnSpc>
                <a:spcPct val="100000"/>
              </a:lnSpc>
              <a:spcBef>
                <a:spcPts val="0"/>
              </a:spcBef>
              <a:spcAft>
                <a:spcPts val="0"/>
              </a:spcAft>
              <a:buClr>
                <a:srgbClr val="CC3F3A"/>
              </a:buClr>
              <a:buSzPts val="2800"/>
              <a:buNone/>
              <a:defRPr>
                <a:solidFill>
                  <a:srgbClr val="CC3F3A"/>
                </a:solidFill>
              </a:defRPr>
            </a:lvl6pPr>
            <a:lvl7pPr lvl="6" rtl="0" algn="ctr">
              <a:lnSpc>
                <a:spcPct val="100000"/>
              </a:lnSpc>
              <a:spcBef>
                <a:spcPts val="0"/>
              </a:spcBef>
              <a:spcAft>
                <a:spcPts val="0"/>
              </a:spcAft>
              <a:buClr>
                <a:srgbClr val="CC3F3A"/>
              </a:buClr>
              <a:buSzPts val="2800"/>
              <a:buNone/>
              <a:defRPr>
                <a:solidFill>
                  <a:srgbClr val="CC3F3A"/>
                </a:solidFill>
              </a:defRPr>
            </a:lvl7pPr>
            <a:lvl8pPr lvl="7" rtl="0" algn="ctr">
              <a:lnSpc>
                <a:spcPct val="100000"/>
              </a:lnSpc>
              <a:spcBef>
                <a:spcPts val="0"/>
              </a:spcBef>
              <a:spcAft>
                <a:spcPts val="0"/>
              </a:spcAft>
              <a:buClr>
                <a:srgbClr val="CC3F3A"/>
              </a:buClr>
              <a:buSzPts val="2800"/>
              <a:buNone/>
              <a:defRPr>
                <a:solidFill>
                  <a:srgbClr val="CC3F3A"/>
                </a:solidFill>
              </a:defRPr>
            </a:lvl8pPr>
            <a:lvl9pPr lvl="8" rtl="0" algn="ctr">
              <a:lnSpc>
                <a:spcPct val="100000"/>
              </a:lnSpc>
              <a:spcBef>
                <a:spcPts val="0"/>
              </a:spcBef>
              <a:spcAft>
                <a:spcPts val="0"/>
              </a:spcAft>
              <a:buClr>
                <a:srgbClr val="CC3F3A"/>
              </a:buClr>
              <a:buSzPts val="2800"/>
              <a:buNone/>
              <a:defRPr>
                <a:solidFill>
                  <a:srgbClr val="CC3F3A"/>
                </a:solidFill>
              </a:defRPr>
            </a:lvl9pPr>
          </a:lstStyle>
          <a:p/>
        </p:txBody>
      </p:sp>
      <p:sp>
        <p:nvSpPr>
          <p:cNvPr id="199" name="Google Shape;199;p42"/>
          <p:cNvSpPr/>
          <p:nvPr/>
        </p:nvSpPr>
        <p:spPr>
          <a:xfrm>
            <a:off x="0" y="6482000"/>
            <a:ext cx="9144000" cy="3759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42"/>
          <p:cNvSpPr/>
          <p:nvPr/>
        </p:nvSpPr>
        <p:spPr>
          <a:xfrm>
            <a:off x="-9100" y="-12133"/>
            <a:ext cx="2865900" cy="6189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42"/>
          <p:cNvSpPr/>
          <p:nvPr/>
        </p:nvSpPr>
        <p:spPr>
          <a:xfrm>
            <a:off x="2247325" y="-24267"/>
            <a:ext cx="6896700" cy="375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2"/>
          <p:cNvSpPr txBox="1"/>
          <p:nvPr>
            <p:ph idx="12" type="sldNum"/>
          </p:nvPr>
        </p:nvSpPr>
        <p:spPr>
          <a:xfrm>
            <a:off x="8472458" y="63192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203" name="Google Shape;203;p42"/>
          <p:cNvSpPr txBox="1"/>
          <p:nvPr>
            <p:ph idx="1" type="subTitle"/>
          </p:nvPr>
        </p:nvSpPr>
        <p:spPr>
          <a:xfrm>
            <a:off x="575640" y="2445183"/>
            <a:ext cx="24486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204" name="Google Shape;204;p42"/>
          <p:cNvSpPr txBox="1"/>
          <p:nvPr>
            <p:ph idx="2" type="subTitle"/>
          </p:nvPr>
        </p:nvSpPr>
        <p:spPr>
          <a:xfrm>
            <a:off x="575650" y="2893527"/>
            <a:ext cx="2448600" cy="105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205" name="Google Shape;205;p42"/>
          <p:cNvSpPr txBox="1"/>
          <p:nvPr>
            <p:ph idx="3" type="subTitle"/>
          </p:nvPr>
        </p:nvSpPr>
        <p:spPr>
          <a:xfrm>
            <a:off x="3355575" y="2445183"/>
            <a:ext cx="24486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solidFill>
                  <a:srgbClr val="CC3F3A"/>
                </a:solidFill>
              </a:defRPr>
            </a:lvl1pPr>
            <a:lvl2pPr lvl="1" rtl="0">
              <a:spcBef>
                <a:spcPts val="0"/>
              </a:spcBef>
              <a:spcAft>
                <a:spcPts val="0"/>
              </a:spcAft>
              <a:buNone/>
              <a:defRPr b="1" sz="1400">
                <a:solidFill>
                  <a:srgbClr val="CC3F3A"/>
                </a:solidFill>
              </a:defRPr>
            </a:lvl2pPr>
            <a:lvl3pPr lvl="2" rtl="0">
              <a:spcBef>
                <a:spcPts val="0"/>
              </a:spcBef>
              <a:spcAft>
                <a:spcPts val="0"/>
              </a:spcAft>
              <a:buNone/>
              <a:defRPr b="1" sz="1400">
                <a:solidFill>
                  <a:srgbClr val="CC3F3A"/>
                </a:solidFill>
              </a:defRPr>
            </a:lvl3pPr>
            <a:lvl4pPr lvl="3" rtl="0">
              <a:spcBef>
                <a:spcPts val="0"/>
              </a:spcBef>
              <a:spcAft>
                <a:spcPts val="0"/>
              </a:spcAft>
              <a:buNone/>
              <a:defRPr b="1" sz="1400">
                <a:solidFill>
                  <a:srgbClr val="CC3F3A"/>
                </a:solidFill>
              </a:defRPr>
            </a:lvl4pPr>
            <a:lvl5pPr lvl="4" rtl="0">
              <a:spcBef>
                <a:spcPts val="0"/>
              </a:spcBef>
              <a:spcAft>
                <a:spcPts val="0"/>
              </a:spcAft>
              <a:buNone/>
              <a:defRPr b="1" sz="1400">
                <a:solidFill>
                  <a:srgbClr val="CC3F3A"/>
                </a:solidFill>
              </a:defRPr>
            </a:lvl5pPr>
            <a:lvl6pPr lvl="5" rtl="0">
              <a:spcBef>
                <a:spcPts val="0"/>
              </a:spcBef>
              <a:spcAft>
                <a:spcPts val="0"/>
              </a:spcAft>
              <a:buNone/>
              <a:defRPr b="1" sz="1400">
                <a:solidFill>
                  <a:srgbClr val="CC3F3A"/>
                </a:solidFill>
              </a:defRPr>
            </a:lvl6pPr>
            <a:lvl7pPr lvl="6" rtl="0">
              <a:spcBef>
                <a:spcPts val="0"/>
              </a:spcBef>
              <a:spcAft>
                <a:spcPts val="0"/>
              </a:spcAft>
              <a:buNone/>
              <a:defRPr b="1" sz="1400">
                <a:solidFill>
                  <a:srgbClr val="CC3F3A"/>
                </a:solidFill>
              </a:defRPr>
            </a:lvl7pPr>
            <a:lvl8pPr lvl="7" rtl="0">
              <a:spcBef>
                <a:spcPts val="0"/>
              </a:spcBef>
              <a:spcAft>
                <a:spcPts val="0"/>
              </a:spcAft>
              <a:buNone/>
              <a:defRPr b="1" sz="1400">
                <a:solidFill>
                  <a:srgbClr val="CC3F3A"/>
                </a:solidFill>
              </a:defRPr>
            </a:lvl8pPr>
            <a:lvl9pPr lvl="8" rtl="0">
              <a:spcBef>
                <a:spcPts val="0"/>
              </a:spcBef>
              <a:spcAft>
                <a:spcPts val="0"/>
              </a:spcAft>
              <a:buNone/>
              <a:defRPr b="1" sz="1400">
                <a:solidFill>
                  <a:srgbClr val="CC3F3A"/>
                </a:solidFill>
              </a:defRPr>
            </a:lvl9pPr>
          </a:lstStyle>
          <a:p/>
        </p:txBody>
      </p:sp>
      <p:sp>
        <p:nvSpPr>
          <p:cNvPr id="206" name="Google Shape;206;p42"/>
          <p:cNvSpPr txBox="1"/>
          <p:nvPr>
            <p:ph idx="4" type="subTitle"/>
          </p:nvPr>
        </p:nvSpPr>
        <p:spPr>
          <a:xfrm>
            <a:off x="3355577" y="2893527"/>
            <a:ext cx="2448600" cy="105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207" name="Google Shape;207;p42"/>
          <p:cNvSpPr txBox="1"/>
          <p:nvPr>
            <p:ph idx="5" type="subTitle"/>
          </p:nvPr>
        </p:nvSpPr>
        <p:spPr>
          <a:xfrm>
            <a:off x="6119761" y="2445183"/>
            <a:ext cx="24486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208" name="Google Shape;208;p42"/>
          <p:cNvSpPr txBox="1"/>
          <p:nvPr>
            <p:ph idx="6" type="subTitle"/>
          </p:nvPr>
        </p:nvSpPr>
        <p:spPr>
          <a:xfrm>
            <a:off x="6119756" y="2893527"/>
            <a:ext cx="2448600" cy="105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209" name="Google Shape;209;p42"/>
          <p:cNvSpPr txBox="1"/>
          <p:nvPr>
            <p:ph idx="7" type="subTitle"/>
          </p:nvPr>
        </p:nvSpPr>
        <p:spPr>
          <a:xfrm>
            <a:off x="575640" y="4192617"/>
            <a:ext cx="24486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solidFill>
                  <a:srgbClr val="CC3F3A"/>
                </a:solidFill>
              </a:defRPr>
            </a:lvl1pPr>
            <a:lvl2pPr lvl="1" rtl="0">
              <a:spcBef>
                <a:spcPts val="0"/>
              </a:spcBef>
              <a:spcAft>
                <a:spcPts val="0"/>
              </a:spcAft>
              <a:buNone/>
              <a:defRPr b="1" sz="1400">
                <a:solidFill>
                  <a:srgbClr val="CC3F3A"/>
                </a:solidFill>
              </a:defRPr>
            </a:lvl2pPr>
            <a:lvl3pPr lvl="2" rtl="0">
              <a:spcBef>
                <a:spcPts val="0"/>
              </a:spcBef>
              <a:spcAft>
                <a:spcPts val="0"/>
              </a:spcAft>
              <a:buNone/>
              <a:defRPr b="1" sz="1400">
                <a:solidFill>
                  <a:srgbClr val="CC3F3A"/>
                </a:solidFill>
              </a:defRPr>
            </a:lvl3pPr>
            <a:lvl4pPr lvl="3" rtl="0">
              <a:spcBef>
                <a:spcPts val="0"/>
              </a:spcBef>
              <a:spcAft>
                <a:spcPts val="0"/>
              </a:spcAft>
              <a:buNone/>
              <a:defRPr b="1" sz="1400">
                <a:solidFill>
                  <a:srgbClr val="CC3F3A"/>
                </a:solidFill>
              </a:defRPr>
            </a:lvl4pPr>
            <a:lvl5pPr lvl="4" rtl="0">
              <a:spcBef>
                <a:spcPts val="0"/>
              </a:spcBef>
              <a:spcAft>
                <a:spcPts val="0"/>
              </a:spcAft>
              <a:buNone/>
              <a:defRPr b="1" sz="1400">
                <a:solidFill>
                  <a:srgbClr val="CC3F3A"/>
                </a:solidFill>
              </a:defRPr>
            </a:lvl5pPr>
            <a:lvl6pPr lvl="5" rtl="0">
              <a:spcBef>
                <a:spcPts val="0"/>
              </a:spcBef>
              <a:spcAft>
                <a:spcPts val="0"/>
              </a:spcAft>
              <a:buNone/>
              <a:defRPr b="1" sz="1400">
                <a:solidFill>
                  <a:srgbClr val="CC3F3A"/>
                </a:solidFill>
              </a:defRPr>
            </a:lvl6pPr>
            <a:lvl7pPr lvl="6" rtl="0">
              <a:spcBef>
                <a:spcPts val="0"/>
              </a:spcBef>
              <a:spcAft>
                <a:spcPts val="0"/>
              </a:spcAft>
              <a:buNone/>
              <a:defRPr b="1" sz="1400">
                <a:solidFill>
                  <a:srgbClr val="CC3F3A"/>
                </a:solidFill>
              </a:defRPr>
            </a:lvl7pPr>
            <a:lvl8pPr lvl="7" rtl="0">
              <a:spcBef>
                <a:spcPts val="0"/>
              </a:spcBef>
              <a:spcAft>
                <a:spcPts val="0"/>
              </a:spcAft>
              <a:buNone/>
              <a:defRPr b="1" sz="1400">
                <a:solidFill>
                  <a:srgbClr val="CC3F3A"/>
                </a:solidFill>
              </a:defRPr>
            </a:lvl8pPr>
            <a:lvl9pPr lvl="8" rtl="0">
              <a:spcBef>
                <a:spcPts val="0"/>
              </a:spcBef>
              <a:spcAft>
                <a:spcPts val="0"/>
              </a:spcAft>
              <a:buNone/>
              <a:defRPr b="1" sz="1400">
                <a:solidFill>
                  <a:srgbClr val="CC3F3A"/>
                </a:solidFill>
              </a:defRPr>
            </a:lvl9pPr>
          </a:lstStyle>
          <a:p/>
        </p:txBody>
      </p:sp>
      <p:sp>
        <p:nvSpPr>
          <p:cNvPr id="210" name="Google Shape;210;p42"/>
          <p:cNvSpPr txBox="1"/>
          <p:nvPr>
            <p:ph idx="8" type="subTitle"/>
          </p:nvPr>
        </p:nvSpPr>
        <p:spPr>
          <a:xfrm>
            <a:off x="575650" y="4640961"/>
            <a:ext cx="2448600" cy="105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211" name="Google Shape;211;p42"/>
          <p:cNvSpPr txBox="1"/>
          <p:nvPr>
            <p:ph idx="9" type="subTitle"/>
          </p:nvPr>
        </p:nvSpPr>
        <p:spPr>
          <a:xfrm>
            <a:off x="3355575" y="4192617"/>
            <a:ext cx="24486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212" name="Google Shape;212;p42"/>
          <p:cNvSpPr txBox="1"/>
          <p:nvPr>
            <p:ph idx="13" type="subTitle"/>
          </p:nvPr>
        </p:nvSpPr>
        <p:spPr>
          <a:xfrm>
            <a:off x="3355577" y="4640961"/>
            <a:ext cx="2448600" cy="105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213" name="Google Shape;213;p42"/>
          <p:cNvSpPr txBox="1"/>
          <p:nvPr>
            <p:ph idx="14" type="subTitle"/>
          </p:nvPr>
        </p:nvSpPr>
        <p:spPr>
          <a:xfrm>
            <a:off x="6119761" y="4192617"/>
            <a:ext cx="2448600" cy="618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400">
                <a:solidFill>
                  <a:srgbClr val="CC3F3A"/>
                </a:solidFill>
              </a:defRPr>
            </a:lvl1pPr>
            <a:lvl2pPr lvl="1" rtl="0">
              <a:spcBef>
                <a:spcPts val="0"/>
              </a:spcBef>
              <a:spcAft>
                <a:spcPts val="0"/>
              </a:spcAft>
              <a:buNone/>
              <a:defRPr b="1" sz="1400">
                <a:solidFill>
                  <a:srgbClr val="CC3F3A"/>
                </a:solidFill>
              </a:defRPr>
            </a:lvl2pPr>
            <a:lvl3pPr lvl="2" rtl="0">
              <a:spcBef>
                <a:spcPts val="0"/>
              </a:spcBef>
              <a:spcAft>
                <a:spcPts val="0"/>
              </a:spcAft>
              <a:buNone/>
              <a:defRPr b="1" sz="1400">
                <a:solidFill>
                  <a:srgbClr val="CC3F3A"/>
                </a:solidFill>
              </a:defRPr>
            </a:lvl3pPr>
            <a:lvl4pPr lvl="3" rtl="0">
              <a:spcBef>
                <a:spcPts val="0"/>
              </a:spcBef>
              <a:spcAft>
                <a:spcPts val="0"/>
              </a:spcAft>
              <a:buNone/>
              <a:defRPr b="1" sz="1400">
                <a:solidFill>
                  <a:srgbClr val="CC3F3A"/>
                </a:solidFill>
              </a:defRPr>
            </a:lvl4pPr>
            <a:lvl5pPr lvl="4" rtl="0">
              <a:spcBef>
                <a:spcPts val="0"/>
              </a:spcBef>
              <a:spcAft>
                <a:spcPts val="0"/>
              </a:spcAft>
              <a:buNone/>
              <a:defRPr b="1" sz="1400">
                <a:solidFill>
                  <a:srgbClr val="CC3F3A"/>
                </a:solidFill>
              </a:defRPr>
            </a:lvl5pPr>
            <a:lvl6pPr lvl="5" rtl="0">
              <a:spcBef>
                <a:spcPts val="0"/>
              </a:spcBef>
              <a:spcAft>
                <a:spcPts val="0"/>
              </a:spcAft>
              <a:buNone/>
              <a:defRPr b="1" sz="1400">
                <a:solidFill>
                  <a:srgbClr val="CC3F3A"/>
                </a:solidFill>
              </a:defRPr>
            </a:lvl6pPr>
            <a:lvl7pPr lvl="6" rtl="0">
              <a:spcBef>
                <a:spcPts val="0"/>
              </a:spcBef>
              <a:spcAft>
                <a:spcPts val="0"/>
              </a:spcAft>
              <a:buNone/>
              <a:defRPr b="1" sz="1400">
                <a:solidFill>
                  <a:srgbClr val="CC3F3A"/>
                </a:solidFill>
              </a:defRPr>
            </a:lvl7pPr>
            <a:lvl8pPr lvl="7" rtl="0">
              <a:spcBef>
                <a:spcPts val="0"/>
              </a:spcBef>
              <a:spcAft>
                <a:spcPts val="0"/>
              </a:spcAft>
              <a:buNone/>
              <a:defRPr b="1" sz="1400">
                <a:solidFill>
                  <a:srgbClr val="CC3F3A"/>
                </a:solidFill>
              </a:defRPr>
            </a:lvl8pPr>
            <a:lvl9pPr lvl="8" rtl="0">
              <a:spcBef>
                <a:spcPts val="0"/>
              </a:spcBef>
              <a:spcAft>
                <a:spcPts val="0"/>
              </a:spcAft>
              <a:buNone/>
              <a:defRPr b="1" sz="1400">
                <a:solidFill>
                  <a:srgbClr val="CC3F3A"/>
                </a:solidFill>
              </a:defRPr>
            </a:lvl9pPr>
          </a:lstStyle>
          <a:p/>
        </p:txBody>
      </p:sp>
      <p:sp>
        <p:nvSpPr>
          <p:cNvPr id="214" name="Google Shape;214;p42"/>
          <p:cNvSpPr txBox="1"/>
          <p:nvPr>
            <p:ph idx="15" type="subTitle"/>
          </p:nvPr>
        </p:nvSpPr>
        <p:spPr>
          <a:xfrm>
            <a:off x="6119756" y="4640961"/>
            <a:ext cx="2448600" cy="105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slide with text and title">
  <p:cSld name="TITLE_AND_BODY_3">
    <p:spTree>
      <p:nvGrpSpPr>
        <p:cNvPr id="215" name="Shape 215"/>
        <p:cNvGrpSpPr/>
        <p:nvPr/>
      </p:nvGrpSpPr>
      <p:grpSpPr>
        <a:xfrm>
          <a:off x="0" y="0"/>
          <a:ext cx="0" cy="0"/>
          <a:chOff x="0" y="0"/>
          <a:chExt cx="0" cy="0"/>
        </a:xfrm>
      </p:grpSpPr>
      <p:sp>
        <p:nvSpPr>
          <p:cNvPr id="216" name="Google Shape;216;p43"/>
          <p:cNvSpPr txBox="1"/>
          <p:nvPr>
            <p:ph type="ctrTitle"/>
          </p:nvPr>
        </p:nvSpPr>
        <p:spPr>
          <a:xfrm>
            <a:off x="581729" y="1399917"/>
            <a:ext cx="3396000" cy="201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CC3F3A"/>
              </a:buClr>
              <a:buSzPts val="2400"/>
              <a:buNone/>
              <a:defRPr sz="2400">
                <a:solidFill>
                  <a:srgbClr val="CC3F3A"/>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17" name="Google Shape;217;p43"/>
          <p:cNvSpPr txBox="1"/>
          <p:nvPr>
            <p:ph idx="1" type="subTitle"/>
          </p:nvPr>
        </p:nvSpPr>
        <p:spPr>
          <a:xfrm>
            <a:off x="756179" y="4144633"/>
            <a:ext cx="3047100" cy="412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CC3F3A"/>
                </a:solidFill>
              </a:defRPr>
            </a:lvl1pPr>
            <a:lvl2pPr lvl="1" rtl="0">
              <a:spcBef>
                <a:spcPts val="0"/>
              </a:spcBef>
              <a:spcAft>
                <a:spcPts val="0"/>
              </a:spcAft>
              <a:buNone/>
              <a:defRPr>
                <a:solidFill>
                  <a:srgbClr val="CC3F3A"/>
                </a:solidFill>
              </a:defRPr>
            </a:lvl2pPr>
            <a:lvl3pPr lvl="2" rtl="0">
              <a:spcBef>
                <a:spcPts val="0"/>
              </a:spcBef>
              <a:spcAft>
                <a:spcPts val="0"/>
              </a:spcAft>
              <a:buNone/>
              <a:defRPr>
                <a:solidFill>
                  <a:srgbClr val="CC3F3A"/>
                </a:solidFill>
              </a:defRPr>
            </a:lvl3pPr>
            <a:lvl4pPr lvl="3" rtl="0">
              <a:spcBef>
                <a:spcPts val="0"/>
              </a:spcBef>
              <a:spcAft>
                <a:spcPts val="0"/>
              </a:spcAft>
              <a:buNone/>
              <a:defRPr>
                <a:solidFill>
                  <a:srgbClr val="CC3F3A"/>
                </a:solidFill>
              </a:defRPr>
            </a:lvl4pPr>
            <a:lvl5pPr lvl="4" rtl="0">
              <a:spcBef>
                <a:spcPts val="0"/>
              </a:spcBef>
              <a:spcAft>
                <a:spcPts val="0"/>
              </a:spcAft>
              <a:buNone/>
              <a:defRPr>
                <a:solidFill>
                  <a:srgbClr val="CC3F3A"/>
                </a:solidFill>
              </a:defRPr>
            </a:lvl5pPr>
            <a:lvl6pPr lvl="5" rtl="0">
              <a:spcBef>
                <a:spcPts val="0"/>
              </a:spcBef>
              <a:spcAft>
                <a:spcPts val="0"/>
              </a:spcAft>
              <a:buNone/>
              <a:defRPr>
                <a:solidFill>
                  <a:srgbClr val="CC3F3A"/>
                </a:solidFill>
              </a:defRPr>
            </a:lvl6pPr>
            <a:lvl7pPr lvl="6" rtl="0">
              <a:spcBef>
                <a:spcPts val="0"/>
              </a:spcBef>
              <a:spcAft>
                <a:spcPts val="0"/>
              </a:spcAft>
              <a:buNone/>
              <a:defRPr>
                <a:solidFill>
                  <a:srgbClr val="CC3F3A"/>
                </a:solidFill>
              </a:defRPr>
            </a:lvl7pPr>
            <a:lvl8pPr lvl="7" rtl="0">
              <a:spcBef>
                <a:spcPts val="0"/>
              </a:spcBef>
              <a:spcAft>
                <a:spcPts val="0"/>
              </a:spcAft>
              <a:buNone/>
              <a:defRPr>
                <a:solidFill>
                  <a:srgbClr val="CC3F3A"/>
                </a:solidFill>
              </a:defRPr>
            </a:lvl8pPr>
            <a:lvl9pPr lvl="8" rtl="0">
              <a:spcBef>
                <a:spcPts val="0"/>
              </a:spcBef>
              <a:spcAft>
                <a:spcPts val="0"/>
              </a:spcAft>
              <a:buNone/>
              <a:defRPr>
                <a:solidFill>
                  <a:srgbClr val="CC3F3A"/>
                </a:solidFill>
              </a:defRPr>
            </a:lvl9pPr>
          </a:lstStyle>
          <a:p/>
        </p:txBody>
      </p:sp>
      <p:sp>
        <p:nvSpPr>
          <p:cNvPr id="218" name="Google Shape;218;p43"/>
          <p:cNvSpPr/>
          <p:nvPr/>
        </p:nvSpPr>
        <p:spPr>
          <a:xfrm>
            <a:off x="2196629" y="1718667"/>
            <a:ext cx="166200" cy="50100"/>
          </a:xfrm>
          <a:prstGeom prst="rect">
            <a:avLst/>
          </a:prstGeom>
          <a:solidFill>
            <a:srgbClr val="85B0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B5289"/>
              </a:solidFill>
              <a:latin typeface="Arial"/>
              <a:ea typeface="Arial"/>
              <a:cs typeface="Arial"/>
              <a:sym typeface="Arial"/>
            </a:endParaRPr>
          </a:p>
        </p:txBody>
      </p:sp>
      <p:sp>
        <p:nvSpPr>
          <p:cNvPr id="219" name="Google Shape;219;p43"/>
          <p:cNvSpPr/>
          <p:nvPr/>
        </p:nvSpPr>
        <p:spPr>
          <a:xfrm>
            <a:off x="2196629" y="5040767"/>
            <a:ext cx="166200" cy="50100"/>
          </a:xfrm>
          <a:prstGeom prst="rect">
            <a:avLst/>
          </a:prstGeom>
          <a:solidFill>
            <a:srgbClr val="85B0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B5289"/>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text and title 1">
  <p:cSld name="CUSTOM_11">
    <p:spTree>
      <p:nvGrpSpPr>
        <p:cNvPr id="220" name="Shape 220"/>
        <p:cNvGrpSpPr/>
        <p:nvPr/>
      </p:nvGrpSpPr>
      <p:grpSpPr>
        <a:xfrm>
          <a:off x="0" y="0"/>
          <a:ext cx="0" cy="0"/>
          <a:chOff x="0" y="0"/>
          <a:chExt cx="0" cy="0"/>
        </a:xfrm>
      </p:grpSpPr>
      <p:sp>
        <p:nvSpPr>
          <p:cNvPr id="221" name="Google Shape;221;p44"/>
          <p:cNvSpPr/>
          <p:nvPr/>
        </p:nvSpPr>
        <p:spPr>
          <a:xfrm>
            <a:off x="-9100" y="-12133"/>
            <a:ext cx="2865900" cy="618900"/>
          </a:xfrm>
          <a:prstGeom prst="rect">
            <a:avLst/>
          </a:prstGeom>
          <a:solidFill>
            <a:srgbClr val="444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4"/>
          <p:cNvSpPr/>
          <p:nvPr/>
        </p:nvSpPr>
        <p:spPr>
          <a:xfrm>
            <a:off x="2247325" y="-24267"/>
            <a:ext cx="6896700" cy="375900"/>
          </a:xfrm>
          <a:prstGeom prst="rect">
            <a:avLst/>
          </a:prstGeom>
          <a:solidFill>
            <a:srgbClr val="CB52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4"/>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224" name="Google Shape;224;p44"/>
          <p:cNvSpPr txBox="1"/>
          <p:nvPr>
            <p:ph idx="1" type="subTitle"/>
          </p:nvPr>
        </p:nvSpPr>
        <p:spPr>
          <a:xfrm>
            <a:off x="798800" y="2997500"/>
            <a:ext cx="3139500" cy="17151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p:txBody>
      </p:sp>
      <p:sp>
        <p:nvSpPr>
          <p:cNvPr id="225" name="Google Shape;225;p44"/>
          <p:cNvSpPr txBox="1"/>
          <p:nvPr>
            <p:ph type="title"/>
          </p:nvPr>
        </p:nvSpPr>
        <p:spPr>
          <a:xfrm>
            <a:off x="798800" y="2110767"/>
            <a:ext cx="3427800" cy="763500"/>
          </a:xfrm>
          <a:prstGeom prst="rect">
            <a:avLst/>
          </a:prstGeom>
          <a:noFill/>
          <a:ln>
            <a:noFill/>
          </a:ln>
        </p:spPr>
        <p:txBody>
          <a:bodyPr anchorCtr="0" anchor="b" bIns="91425" lIns="91425" spcFirstLastPara="1" rIns="91425" wrap="square" tIns="91425">
            <a:noAutofit/>
          </a:bodyPr>
          <a:lstStyle>
            <a:lvl1pPr lvl="0" rtl="0">
              <a:lnSpc>
                <a:spcPct val="100000"/>
              </a:lnSpc>
              <a:spcBef>
                <a:spcPts val="0"/>
              </a:spcBef>
              <a:spcAft>
                <a:spcPts val="0"/>
              </a:spcAft>
              <a:buClr>
                <a:srgbClr val="CB5289"/>
              </a:buClr>
              <a:buSzPts val="2800"/>
              <a:buNone/>
              <a:defRPr>
                <a:solidFill>
                  <a:srgbClr val="CB5289"/>
                </a:solidFill>
              </a:defRPr>
            </a:lvl1pPr>
            <a:lvl2pPr lvl="1" rtl="0">
              <a:lnSpc>
                <a:spcPct val="100000"/>
              </a:lnSpc>
              <a:spcBef>
                <a:spcPts val="0"/>
              </a:spcBef>
              <a:spcAft>
                <a:spcPts val="0"/>
              </a:spcAft>
              <a:buSzPts val="2800"/>
              <a:buNone/>
              <a:defRPr>
                <a:solidFill>
                  <a:srgbClr val="CC3F3A"/>
                </a:solidFill>
              </a:defRPr>
            </a:lvl2pPr>
            <a:lvl3pPr lvl="2" rtl="0">
              <a:lnSpc>
                <a:spcPct val="100000"/>
              </a:lnSpc>
              <a:spcBef>
                <a:spcPts val="0"/>
              </a:spcBef>
              <a:spcAft>
                <a:spcPts val="0"/>
              </a:spcAft>
              <a:buSzPts val="2800"/>
              <a:buNone/>
              <a:defRPr>
                <a:solidFill>
                  <a:srgbClr val="CC3F3A"/>
                </a:solidFill>
              </a:defRPr>
            </a:lvl3pPr>
            <a:lvl4pPr lvl="3" rtl="0">
              <a:lnSpc>
                <a:spcPct val="100000"/>
              </a:lnSpc>
              <a:spcBef>
                <a:spcPts val="0"/>
              </a:spcBef>
              <a:spcAft>
                <a:spcPts val="0"/>
              </a:spcAft>
              <a:buSzPts val="2800"/>
              <a:buNone/>
              <a:defRPr>
                <a:solidFill>
                  <a:srgbClr val="CC3F3A"/>
                </a:solidFill>
              </a:defRPr>
            </a:lvl4pPr>
            <a:lvl5pPr lvl="4" rtl="0">
              <a:lnSpc>
                <a:spcPct val="100000"/>
              </a:lnSpc>
              <a:spcBef>
                <a:spcPts val="0"/>
              </a:spcBef>
              <a:spcAft>
                <a:spcPts val="0"/>
              </a:spcAft>
              <a:buSzPts val="2800"/>
              <a:buNone/>
              <a:defRPr>
                <a:solidFill>
                  <a:srgbClr val="CC3F3A"/>
                </a:solidFill>
              </a:defRPr>
            </a:lvl5pPr>
            <a:lvl6pPr lvl="5" rtl="0">
              <a:lnSpc>
                <a:spcPct val="100000"/>
              </a:lnSpc>
              <a:spcBef>
                <a:spcPts val="0"/>
              </a:spcBef>
              <a:spcAft>
                <a:spcPts val="0"/>
              </a:spcAft>
              <a:buSzPts val="2800"/>
              <a:buNone/>
              <a:defRPr>
                <a:solidFill>
                  <a:srgbClr val="CC3F3A"/>
                </a:solidFill>
              </a:defRPr>
            </a:lvl6pPr>
            <a:lvl7pPr lvl="6" rtl="0">
              <a:lnSpc>
                <a:spcPct val="100000"/>
              </a:lnSpc>
              <a:spcBef>
                <a:spcPts val="0"/>
              </a:spcBef>
              <a:spcAft>
                <a:spcPts val="0"/>
              </a:spcAft>
              <a:buSzPts val="2800"/>
              <a:buNone/>
              <a:defRPr>
                <a:solidFill>
                  <a:srgbClr val="CC3F3A"/>
                </a:solidFill>
              </a:defRPr>
            </a:lvl7pPr>
            <a:lvl8pPr lvl="7" rtl="0">
              <a:lnSpc>
                <a:spcPct val="100000"/>
              </a:lnSpc>
              <a:spcBef>
                <a:spcPts val="0"/>
              </a:spcBef>
              <a:spcAft>
                <a:spcPts val="0"/>
              </a:spcAft>
              <a:buSzPts val="2800"/>
              <a:buNone/>
              <a:defRPr>
                <a:solidFill>
                  <a:srgbClr val="CC3F3A"/>
                </a:solidFill>
              </a:defRPr>
            </a:lvl8pPr>
            <a:lvl9pPr lvl="8" rtl="0">
              <a:lnSpc>
                <a:spcPct val="100000"/>
              </a:lnSpc>
              <a:spcBef>
                <a:spcPts val="0"/>
              </a:spcBef>
              <a:spcAft>
                <a:spcPts val="0"/>
              </a:spcAft>
              <a:buSzPts val="2800"/>
              <a:buNone/>
              <a:defRPr>
                <a:solidFill>
                  <a:srgbClr val="CC3F3A"/>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1">
    <p:bg>
      <p:bgPr>
        <a:solidFill>
          <a:srgbClr val="FFFFFF"/>
        </a:solid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570047" y="1325200"/>
            <a:ext cx="30555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29" name="Google Shape;29;p6"/>
          <p:cNvSpPr txBox="1"/>
          <p:nvPr>
            <p:ph idx="1" type="subTitle"/>
          </p:nvPr>
        </p:nvSpPr>
        <p:spPr>
          <a:xfrm>
            <a:off x="614775" y="3419700"/>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30" name="Google Shape;30;p6"/>
          <p:cNvCxnSpPr/>
          <p:nvPr/>
        </p:nvCxnSpPr>
        <p:spPr>
          <a:xfrm>
            <a:off x="678525" y="2747433"/>
            <a:ext cx="676200" cy="0"/>
          </a:xfrm>
          <a:prstGeom prst="straightConnector1">
            <a:avLst/>
          </a:prstGeom>
          <a:noFill/>
          <a:ln cap="flat" cmpd="sng" w="76200">
            <a:solidFill>
              <a:srgbClr val="87EAD9"/>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CUSTOM">
    <p:bg>
      <p:bgPr>
        <a:solidFill>
          <a:srgbClr val="FFFFFF"/>
        </a:solidFill>
      </p:bgPr>
    </p:bg>
    <p:spTree>
      <p:nvGrpSpPr>
        <p:cNvPr id="31" name="Shape 31"/>
        <p:cNvGrpSpPr/>
        <p:nvPr/>
      </p:nvGrpSpPr>
      <p:grpSpPr>
        <a:xfrm>
          <a:off x="0" y="0"/>
          <a:ext cx="0" cy="0"/>
          <a:chOff x="0" y="0"/>
          <a:chExt cx="0" cy="0"/>
        </a:xfrm>
      </p:grpSpPr>
      <p:sp>
        <p:nvSpPr>
          <p:cNvPr id="32" name="Google Shape;32;p7"/>
          <p:cNvSpPr txBox="1"/>
          <p:nvPr>
            <p:ph idx="1" type="subTitle"/>
          </p:nvPr>
        </p:nvSpPr>
        <p:spPr>
          <a:xfrm>
            <a:off x="1894475" y="1578800"/>
            <a:ext cx="5397600" cy="28011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3000">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p:txBody>
      </p:sp>
      <p:sp>
        <p:nvSpPr>
          <p:cNvPr id="33" name="Google Shape;33;p7"/>
          <p:cNvSpPr txBox="1"/>
          <p:nvPr>
            <p:ph idx="2" type="subTitle"/>
          </p:nvPr>
        </p:nvSpPr>
        <p:spPr>
          <a:xfrm>
            <a:off x="1894475" y="4046067"/>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type="tx">
  <p:cSld name="TITLE_AND_BODY">
    <p:bg>
      <p:bgPr>
        <a:solidFill>
          <a:srgbClr val="FFFFFF"/>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0" y="288300"/>
            <a:ext cx="9144000" cy="121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
        <p:nvSpPr>
          <p:cNvPr id="36" name="Google Shape;36;p8"/>
          <p:cNvSpPr txBox="1"/>
          <p:nvPr>
            <p:ph idx="1" type="body"/>
          </p:nvPr>
        </p:nvSpPr>
        <p:spPr>
          <a:xfrm>
            <a:off x="1636869" y="2539900"/>
            <a:ext cx="5877000" cy="33360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0"/>
              </a:spcBef>
              <a:spcAft>
                <a:spcPts val="0"/>
              </a:spcAft>
              <a:buSzPts val="1400"/>
              <a:buChar char="○"/>
              <a:defRPr sz="1400"/>
            </a:lvl2pPr>
            <a:lvl3pPr indent="-311150" lvl="2" marL="1371600" rtl="0" algn="ctr">
              <a:lnSpc>
                <a:spcPct val="100000"/>
              </a:lnSpc>
              <a:spcBef>
                <a:spcPts val="0"/>
              </a:spcBef>
              <a:spcAft>
                <a:spcPts val="0"/>
              </a:spcAft>
              <a:buSzPts val="1300"/>
              <a:buChar char="■"/>
              <a:defRPr sz="1300"/>
            </a:lvl3pPr>
            <a:lvl4pPr indent="-311150" lvl="3" marL="1828800" rtl="0" algn="ctr">
              <a:lnSpc>
                <a:spcPct val="100000"/>
              </a:lnSpc>
              <a:spcBef>
                <a:spcPts val="0"/>
              </a:spcBef>
              <a:spcAft>
                <a:spcPts val="0"/>
              </a:spcAft>
              <a:buSzPts val="1300"/>
              <a:buChar char="●"/>
              <a:defRPr sz="1300"/>
            </a:lvl4pPr>
            <a:lvl5pPr indent="-304800" lvl="4" marL="2286000" rtl="0" algn="ctr">
              <a:lnSpc>
                <a:spcPct val="100000"/>
              </a:lnSpc>
              <a:spcBef>
                <a:spcPts val="0"/>
              </a:spcBef>
              <a:spcAft>
                <a:spcPts val="0"/>
              </a:spcAft>
              <a:buSzPts val="1200"/>
              <a:buChar char="○"/>
              <a:defRPr sz="1200"/>
            </a:lvl5pPr>
            <a:lvl6pPr indent="-304800" lvl="5" marL="2743200" rtl="0" algn="ctr">
              <a:lnSpc>
                <a:spcPct val="100000"/>
              </a:lnSpc>
              <a:spcBef>
                <a:spcPts val="0"/>
              </a:spcBef>
              <a:spcAft>
                <a:spcPts val="0"/>
              </a:spcAft>
              <a:buSzPts val="1200"/>
              <a:buChar char="■"/>
              <a:defRPr sz="1200"/>
            </a:lvl6pPr>
            <a:lvl7pPr indent="-298450" lvl="6" marL="3200400" rtl="0" algn="ctr">
              <a:lnSpc>
                <a:spcPct val="100000"/>
              </a:lnSpc>
              <a:spcBef>
                <a:spcPts val="0"/>
              </a:spcBef>
              <a:spcAft>
                <a:spcPts val="0"/>
              </a:spcAft>
              <a:buSzPts val="1100"/>
              <a:buChar char="●"/>
              <a:defRPr sz="1100"/>
            </a:lvl7pPr>
            <a:lvl8pPr indent="-298450" lvl="7" marL="3657600" rtl="0" algn="ctr">
              <a:lnSpc>
                <a:spcPct val="100000"/>
              </a:lnSpc>
              <a:spcBef>
                <a:spcPts val="0"/>
              </a:spcBef>
              <a:spcAft>
                <a:spcPts val="0"/>
              </a:spcAft>
              <a:buSzPts val="1100"/>
              <a:buChar char="○"/>
              <a:defRPr sz="1100"/>
            </a:lvl8pPr>
            <a:lvl9pPr indent="-292100" lvl="8" marL="4114800" rtl="0" algn="ctr">
              <a:lnSpc>
                <a:spcPct val="100000"/>
              </a:lnSpc>
              <a:spcBef>
                <a:spcPts val="0"/>
              </a:spcBef>
              <a:spcAft>
                <a:spcPts val="0"/>
              </a:spcAft>
              <a:buSzPts val="1000"/>
              <a:buChar char="■"/>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_AND_BODY_2">
    <p:bg>
      <p:bgPr>
        <a:solidFill>
          <a:srgbClr val="FFFFFF"/>
        </a:solidFill>
      </p:bgPr>
    </p:bg>
    <p:spTree>
      <p:nvGrpSpPr>
        <p:cNvPr id="37" name="Shape 37"/>
        <p:cNvGrpSpPr/>
        <p:nvPr/>
      </p:nvGrpSpPr>
      <p:grpSpPr>
        <a:xfrm>
          <a:off x="0" y="0"/>
          <a:ext cx="0" cy="0"/>
          <a:chOff x="0" y="0"/>
          <a:chExt cx="0" cy="0"/>
        </a:xfrm>
      </p:grpSpPr>
      <p:sp>
        <p:nvSpPr>
          <p:cNvPr id="38" name="Google Shape;38;p9"/>
          <p:cNvSpPr txBox="1"/>
          <p:nvPr>
            <p:ph type="title"/>
          </p:nvPr>
        </p:nvSpPr>
        <p:spPr>
          <a:xfrm>
            <a:off x="0" y="288300"/>
            <a:ext cx="9144000" cy="121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_AND_BODY_1">
    <p:bg>
      <p:bgPr>
        <a:solidFill>
          <a:srgbClr val="FFFFFF"/>
        </a:solidFill>
      </p:bgPr>
    </p:bg>
    <p:spTree>
      <p:nvGrpSpPr>
        <p:cNvPr id="39" name="Shape 39"/>
        <p:cNvGrpSpPr/>
        <p:nvPr/>
      </p:nvGrpSpPr>
      <p:grpSpPr>
        <a:xfrm>
          <a:off x="0" y="0"/>
          <a:ext cx="0" cy="0"/>
          <a:chOff x="0" y="0"/>
          <a:chExt cx="0" cy="0"/>
        </a:xfrm>
      </p:grpSpPr>
      <p:sp>
        <p:nvSpPr>
          <p:cNvPr id="40" name="Google Shape;40;p10"/>
          <p:cNvSpPr txBox="1"/>
          <p:nvPr>
            <p:ph type="title"/>
          </p:nvPr>
        </p:nvSpPr>
        <p:spPr>
          <a:xfrm>
            <a:off x="4598900" y="1030800"/>
            <a:ext cx="3888000" cy="1608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1" name="Google Shape;41;p10"/>
          <p:cNvSpPr txBox="1"/>
          <p:nvPr>
            <p:ph idx="1" type="subTitle"/>
          </p:nvPr>
        </p:nvSpPr>
        <p:spPr>
          <a:xfrm>
            <a:off x="4598900" y="3957606"/>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1.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8100" y="1244600"/>
            <a:ext cx="7047300" cy="64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400"/>
              <a:buNone/>
              <a:defRPr b="1" sz="2400">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p:txBody>
      </p:sp>
      <p:sp>
        <p:nvSpPr>
          <p:cNvPr id="7" name="Google Shape;7;p1"/>
          <p:cNvSpPr txBox="1"/>
          <p:nvPr>
            <p:ph idx="1" type="body"/>
          </p:nvPr>
        </p:nvSpPr>
        <p:spPr>
          <a:xfrm>
            <a:off x="1068100" y="2260600"/>
            <a:ext cx="7047300" cy="3336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999999"/>
              </a:buClr>
              <a:buSzPts val="1400"/>
              <a:buChar char="●"/>
              <a:defRPr>
                <a:solidFill>
                  <a:srgbClr val="999999"/>
                </a:solidFill>
              </a:defRPr>
            </a:lvl1pPr>
            <a:lvl2pPr indent="-317500" lvl="1" marL="914400" rtl="0">
              <a:lnSpc>
                <a:spcPct val="100000"/>
              </a:lnSpc>
              <a:spcBef>
                <a:spcPts val="0"/>
              </a:spcBef>
              <a:spcAft>
                <a:spcPts val="0"/>
              </a:spcAft>
              <a:buClr>
                <a:srgbClr val="999999"/>
              </a:buClr>
              <a:buSzPts val="1400"/>
              <a:buChar char="○"/>
              <a:defRPr>
                <a:solidFill>
                  <a:srgbClr val="999999"/>
                </a:solidFill>
              </a:defRPr>
            </a:lvl2pPr>
            <a:lvl3pPr indent="-311150" lvl="2" marL="1371600" rtl="0">
              <a:lnSpc>
                <a:spcPct val="100000"/>
              </a:lnSpc>
              <a:spcBef>
                <a:spcPts val="0"/>
              </a:spcBef>
              <a:spcAft>
                <a:spcPts val="0"/>
              </a:spcAft>
              <a:buClr>
                <a:srgbClr val="999999"/>
              </a:buClr>
              <a:buSzPts val="1300"/>
              <a:buChar char="■"/>
              <a:defRPr sz="1300">
                <a:solidFill>
                  <a:srgbClr val="999999"/>
                </a:solidFill>
              </a:defRPr>
            </a:lvl3pPr>
            <a:lvl4pPr indent="-311150" lvl="3" marL="1828800" rtl="0">
              <a:lnSpc>
                <a:spcPct val="100000"/>
              </a:lnSpc>
              <a:spcBef>
                <a:spcPts val="0"/>
              </a:spcBef>
              <a:spcAft>
                <a:spcPts val="0"/>
              </a:spcAft>
              <a:buClr>
                <a:srgbClr val="999999"/>
              </a:buClr>
              <a:buSzPts val="1300"/>
              <a:buChar char="●"/>
              <a:defRPr sz="1300">
                <a:solidFill>
                  <a:srgbClr val="999999"/>
                </a:solidFill>
              </a:defRPr>
            </a:lvl4pPr>
            <a:lvl5pPr indent="-304800" lvl="4" marL="2286000" rtl="0">
              <a:lnSpc>
                <a:spcPct val="100000"/>
              </a:lnSpc>
              <a:spcBef>
                <a:spcPts val="0"/>
              </a:spcBef>
              <a:spcAft>
                <a:spcPts val="0"/>
              </a:spcAft>
              <a:buClr>
                <a:srgbClr val="999999"/>
              </a:buClr>
              <a:buSzPts val="1200"/>
              <a:buChar char="○"/>
              <a:defRPr sz="1200">
                <a:solidFill>
                  <a:srgbClr val="999999"/>
                </a:solidFill>
              </a:defRPr>
            </a:lvl5pPr>
            <a:lvl6pPr indent="-304800" lvl="5" marL="2743200" rtl="0">
              <a:lnSpc>
                <a:spcPct val="100000"/>
              </a:lnSpc>
              <a:spcBef>
                <a:spcPts val="0"/>
              </a:spcBef>
              <a:spcAft>
                <a:spcPts val="0"/>
              </a:spcAft>
              <a:buClr>
                <a:srgbClr val="999999"/>
              </a:buClr>
              <a:buSzPts val="1200"/>
              <a:buChar char="■"/>
              <a:defRPr sz="1200">
                <a:solidFill>
                  <a:srgbClr val="999999"/>
                </a:solidFill>
              </a:defRPr>
            </a:lvl6pPr>
            <a:lvl7pPr indent="-298450" lvl="6" marL="3200400" rtl="0">
              <a:lnSpc>
                <a:spcPct val="100000"/>
              </a:lnSpc>
              <a:spcBef>
                <a:spcPts val="0"/>
              </a:spcBef>
              <a:spcAft>
                <a:spcPts val="0"/>
              </a:spcAft>
              <a:buClr>
                <a:srgbClr val="999999"/>
              </a:buClr>
              <a:buSzPts val="1100"/>
              <a:buChar char="●"/>
              <a:defRPr sz="1100">
                <a:solidFill>
                  <a:srgbClr val="999999"/>
                </a:solidFill>
              </a:defRPr>
            </a:lvl7pPr>
            <a:lvl8pPr indent="-298450" lvl="7" marL="3657600" rtl="0">
              <a:lnSpc>
                <a:spcPct val="100000"/>
              </a:lnSpc>
              <a:spcBef>
                <a:spcPts val="0"/>
              </a:spcBef>
              <a:spcAft>
                <a:spcPts val="0"/>
              </a:spcAft>
              <a:buClr>
                <a:srgbClr val="999999"/>
              </a:buClr>
              <a:buSzPts val="1100"/>
              <a:buChar char="○"/>
              <a:defRPr sz="1100">
                <a:solidFill>
                  <a:srgbClr val="999999"/>
                </a:solidFill>
              </a:defRPr>
            </a:lvl8pPr>
            <a:lvl9pPr indent="-292100" lvl="8" marL="4114800" rtl="0">
              <a:lnSpc>
                <a:spcPct val="100000"/>
              </a:lnSpc>
              <a:spcBef>
                <a:spcPts val="0"/>
              </a:spcBef>
              <a:spcAft>
                <a:spcPts val="0"/>
              </a:spcAft>
              <a:buClr>
                <a:srgbClr val="999999"/>
              </a:buClr>
              <a:buSzPts val="1000"/>
              <a:buChar char="■"/>
              <a:defRPr sz="1000">
                <a:solidFill>
                  <a:srgbClr val="999999"/>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hyperlink" Target="https://www.cibermarikiya.com/asi-fue-mi-intervencion-en-actitud-social-sobre-los-moocs-video-y-presentac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hyperlink" Target="https://www.fundacionbankinter.org/blog/noticia/akademia/los-mooc-toman-impulso-con-la-pandemia-del-covid-19" TargetMode="External"/><Relationship Id="rId5" Type="http://schemas.openxmlformats.org/officeDocument/2006/relationships/hyperlink" Target="https://www.fundacionbankinter.org/blog/noticia/akademia/los-mooc-toman-impulso-con-la-pandemia-del-covid-19" TargetMode="External"/><Relationship Id="rId6" Type="http://schemas.openxmlformats.org/officeDocument/2006/relationships/hyperlink" Target="https://www.classcentral.com/report/edx-top-1000-websit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s://www.unia.es/servicio-de-comunicacion-e-informacion/los-webinarsunia-de-innovacion-docente-entran-en-su-recta-final-con-mas-de-10-000-inscrito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enlinea.intef.es/courses" TargetMode="External"/><Relationship Id="rId4" Type="http://schemas.openxmlformats.org/officeDocument/2006/relationships/hyperlink" Target="https://enlinea.intef.es/courses" TargetMode="External"/><Relationship Id="rId9" Type="http://schemas.openxmlformats.org/officeDocument/2006/relationships/hyperlink" Target="https://intef.es/formacion-y-colaboracion/etwinning/" TargetMode="External"/><Relationship Id="rId5" Type="http://schemas.openxmlformats.org/officeDocument/2006/relationships/hyperlink" Target="https://enlinea.intef.es/courses" TargetMode="External"/><Relationship Id="rId6" Type="http://schemas.openxmlformats.org/officeDocument/2006/relationships/hyperlink" Target="https://edupills.intef.es/" TargetMode="External"/><Relationship Id="rId7" Type="http://schemas.openxmlformats.org/officeDocument/2006/relationships/hyperlink" Target="https://edupills.intef.es/" TargetMode="External"/><Relationship Id="rId8" Type="http://schemas.openxmlformats.org/officeDocument/2006/relationships/hyperlink" Target="https://edupills.intef.es/" TargetMode="External"/><Relationship Id="rId11" Type="http://schemas.openxmlformats.org/officeDocument/2006/relationships/hyperlink" Target="https://intef.es/formacion-y-colaboracion/etwinning/" TargetMode="External"/><Relationship Id="rId10" Type="http://schemas.openxmlformats.org/officeDocument/2006/relationships/hyperlink" Target="https://intef.es/formacion-y-colaboracion/etwinning/" TargetMode="External"/><Relationship Id="rId13" Type="http://schemas.openxmlformats.org/officeDocument/2006/relationships/image" Target="../media/image22.png"/><Relationship Id="rId12" Type="http://schemas.openxmlformats.org/officeDocument/2006/relationships/image" Target="../media/image27.png"/><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hyperlink" Target="https://journalismcourses.org/es/" TargetMode="External"/><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hyperlink" Target="https://www.iebschool.com/moocs/" TargetMode="External"/><Relationship Id="rId4" Type="http://schemas.openxmlformats.org/officeDocument/2006/relationships/image" Target="../media/image23.png"/><Relationship Id="rId5"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hyperlink" Target="https://moocecompetentes.wordpress.com/" TargetMode="External"/><Relationship Id="rId4" Type="http://schemas.openxmlformats.org/officeDocument/2006/relationships/hyperlink" Target="https://moocecompetentes.wordpress.com/" TargetMode="External"/><Relationship Id="rId9" Type="http://schemas.openxmlformats.org/officeDocument/2006/relationships/image" Target="../media/image36.png"/><Relationship Id="rId5" Type="http://schemas.openxmlformats.org/officeDocument/2006/relationships/hyperlink" Target="https://moocecompetentes.wordpress.com/" TargetMode="External"/><Relationship Id="rId6" Type="http://schemas.openxmlformats.org/officeDocument/2006/relationships/hyperlink" Target="https://moocecompetentes.wordpress.com/" TargetMode="External"/><Relationship Id="rId7" Type="http://schemas.openxmlformats.org/officeDocument/2006/relationships/image" Target="../media/image28.png"/><Relationship Id="rId8"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s://www.uma.es/plan-propio-integral-de-docencia/info/118412/creacion-de-moocs-y-spocs/" TargetMode="External"/><Relationship Id="rId4" Type="http://schemas.openxmlformats.org/officeDocument/2006/relationships/hyperlink" Target="https://www.uma.es/media/files/ConvocatoriaRegistrada_vVbgRRQ.pdf" TargetMode="External"/><Relationship Id="rId5" Type="http://schemas.openxmlformats.org/officeDocument/2006/relationships/image" Target="../media/image40.png"/><Relationship Id="rId6"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hyperlink" Target="https://miriadax.net/es/web/potenciate-con-redes-sociales" TargetMode="External"/><Relationship Id="rId4" Type="http://schemas.openxmlformats.org/officeDocument/2006/relationships/hyperlink" Target="https://miriadax.net/es/web/potenciate-con-redes-sociales" TargetMode="External"/><Relationship Id="rId9" Type="http://schemas.openxmlformats.org/officeDocument/2006/relationships/hyperlink" Target="https://miriadax.net/es/web/tendencias-en-investigacion-educativa-y-social" TargetMode="External"/><Relationship Id="rId5" Type="http://schemas.openxmlformats.org/officeDocument/2006/relationships/hyperlink" Target="https://miriadax.net/es/web/potenciate-con-redes-sociales" TargetMode="External"/><Relationship Id="rId6" Type="http://schemas.openxmlformats.org/officeDocument/2006/relationships/hyperlink" Target="https://miriadax.net/es/web/potenciate-con-redes-sociales" TargetMode="External"/><Relationship Id="rId7" Type="http://schemas.openxmlformats.org/officeDocument/2006/relationships/hyperlink" Target="https://miriadax.net/es/web/potenciate-con-redes-sociales" TargetMode="External"/><Relationship Id="rId8" Type="http://schemas.openxmlformats.org/officeDocument/2006/relationships/hyperlink" Target="https://miriadax.net/es/web/tendencias-en-investigacion-educativa-y-social" TargetMode="External"/><Relationship Id="rId11" Type="http://schemas.openxmlformats.org/officeDocument/2006/relationships/hyperlink" Target="https://www.telefonica.com/es/web/sala-de-prensa/-/miriadax-entrega-los-premios-innovacion-educativa-en-moocs-2018-" TargetMode="External"/><Relationship Id="rId10" Type="http://schemas.openxmlformats.org/officeDocument/2006/relationships/image" Target="../media/image31.png"/><Relationship Id="rId1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hyperlink" Target="https://abierta.ugr.es/la_alhambra/index.html?lang=es" TargetMode="External"/><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hyperlink" Target="http://www.orienta.uma.es/enfocatufuturo/" TargetMode="External"/><Relationship Id="rId4" Type="http://schemas.openxmlformats.org/officeDocument/2006/relationships/hyperlink" Target="https://www.cibermarikiya.com/estamos-de-estreno-spoc-de-orientacion-profesional-para-estudiantes-de-la-universidad-de-malaga/" TargetMode="External"/><Relationship Id="rId5" Type="http://schemas.openxmlformats.org/officeDocument/2006/relationships/hyperlink" Target="http://www.orienta.uma.es/enfocatufuturo/" TargetMode="External"/><Relationship Id="rId6" Type="http://schemas.openxmlformats.org/officeDocument/2006/relationships/image" Target="../media/image41.png"/><Relationship Id="rId7"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hyperlink" Target="https://www.unia.es/innovacion/nuestro-primer-spoc-sobre-la-alhambra-para-profesorado-iniciado-con-exito" TargetMode="External"/><Relationship Id="rId4" Type="http://schemas.openxmlformats.org/officeDocument/2006/relationships/hyperlink" Target="https://vimeo.com/370688679" TargetMode="External"/><Relationship Id="rId5" Type="http://schemas.openxmlformats.org/officeDocument/2006/relationships/hyperlink" Target="https://www.unia.es/innovacion/nuestro-primer-spoc-sobre-la-alhambra-para-profesorado-iniciado-con-exito" TargetMode="External"/><Relationship Id="rId6" Type="http://schemas.openxmlformats.org/officeDocument/2006/relationships/image" Target="../media/image44.png"/><Relationship Id="rId7" Type="http://schemas.openxmlformats.org/officeDocument/2006/relationships/image" Target="../media/image42.png"/><Relationship Id="rId8"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hyperlink" Target="https://www.slideshare.net/innovaciondocenteunia/webinar-cero-presentacin-del-programa-y-claves-para-organizar-actividades-de-este-tipo-webinarsunia-2019" TargetMode="External"/><Relationship Id="rId9" Type="http://schemas.openxmlformats.org/officeDocument/2006/relationships/image" Target="../media/image46.png"/><Relationship Id="rId5" Type="http://schemas.openxmlformats.org/officeDocument/2006/relationships/hyperlink" Target="https://www.unia.es/servicio-de-comunicacion-e-informacion/los-webinarsunia-sobre-innovacion-cierran-su-edicion-de-2019-con-mas-de-1-300-participantes" TargetMode="External"/><Relationship Id="rId6" Type="http://schemas.openxmlformats.org/officeDocument/2006/relationships/hyperlink" Target="https://vimeo.com/search?q=webinarsunia" TargetMode="External"/><Relationship Id="rId7" Type="http://schemas.openxmlformats.org/officeDocument/2006/relationships/hyperlink" Target="https://www.unia.es/oferta-academica/webinars-unia" TargetMode="External"/><Relationship Id="rId8"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hyperlink" Target="https://www.unia.es/servicio-de-comunicacion-e-informacion/la-unia-lanza-un-curso-gratuito-en-abierto-para-potenciar-la-docencia-innovadora-y-la-ensenanza-virtual" TargetMode="External"/><Relationship Id="rId5" Type="http://schemas.openxmlformats.org/officeDocument/2006/relationships/image" Target="../media/image52.png"/><Relationship Id="rId6" Type="http://schemas.openxmlformats.org/officeDocument/2006/relationships/image" Target="../media/image61.png"/><Relationship Id="rId7" Type="http://schemas.openxmlformats.org/officeDocument/2006/relationships/image" Target="../media/image64.png"/><Relationship Id="rId8"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image" Target="../media/image57.png"/><Relationship Id="rId5" Type="http://schemas.openxmlformats.org/officeDocument/2006/relationships/hyperlink" Target="https://www.unia.es/servicio-de-comunicacion-e-informacion/la-unia-promueve-en-marruecos-un-curso-de-formacion-en-ensenanza-virtual-e-innovador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7.xml"/><Relationship Id="rId3" Type="http://schemas.openxmlformats.org/officeDocument/2006/relationships/image" Target="../media/image68.png"/><Relationship Id="rId4" Type="http://schemas.openxmlformats.org/officeDocument/2006/relationships/hyperlink" Target="https://www.diariosur.es/cronica-universitaria/desarrollar-competencias-digitales-20181113000532-ntvo.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hyperlink" Target="https://esmoocecompetentes.wordpress.com/2017/02/19/la-experiencia-de-coordinar-un-mooc-en-vide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hyperlink" Target="https://www.cibermarikiya.com/lo-que-aprendimos-haciendo-un-mooc-grabacion-de-webinar-para-miriadax-por-si-te-lo-perdiste/" TargetMode="External"/><Relationship Id="rId4" Type="http://schemas.openxmlformats.org/officeDocument/2006/relationships/hyperlink" Target="https://miriadax.net/es/web/mooc-making-of-lo-que-aprendimos-como-profesores/reto?p_auth=4k5bZTH5&amp;p_p_id=lmsactivitieslist_WAR_liferaylmsportlet&amp;p_p_lifecycle=1&amp;p_p_state=normal&amp;p_p_col_id=column-5&amp;p_p_col_count=1&amp;r_p_r_p564233524_actId=1&amp;_lmsactivitieslist_WAR_liferaylmsportlet_javax.portlet.action=goToModule&amp;p_r_p_564233524_moduleId=87101&amp;_lmsactivitieslist_WAR_liferaylmsportlet_themeId=1&amp;p_r_p_564233524_actionEditing=false" TargetMode="External"/><Relationship Id="rId5"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59.png"/><Relationship Id="rId4" Type="http://schemas.openxmlformats.org/officeDocument/2006/relationships/image" Target="../media/image58.png"/><Relationship Id="rId5" Type="http://schemas.openxmlformats.org/officeDocument/2006/relationships/hyperlink" Target="https://goo.gl/9rBG7X" TargetMode="External"/><Relationship Id="rId6" Type="http://schemas.openxmlformats.org/officeDocument/2006/relationships/hyperlink" Target="https://goo.gl/szXaZa"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hyperlink" Target="http://hdl.handle.net/10334/5389" TargetMode="Externa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0.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5.png"/><Relationship Id="rId6"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hyperlink" Target="http://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 Id="rId6"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5"/>
          <p:cNvSpPr/>
          <p:nvPr/>
        </p:nvSpPr>
        <p:spPr>
          <a:xfrm>
            <a:off x="676300" y="428267"/>
            <a:ext cx="4885500" cy="59088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31" name="Google Shape;231;p45"/>
          <p:cNvSpPr txBox="1"/>
          <p:nvPr/>
        </p:nvSpPr>
        <p:spPr>
          <a:xfrm>
            <a:off x="1196600" y="1681175"/>
            <a:ext cx="5544600" cy="2469600"/>
          </a:xfrm>
          <a:prstGeom prst="rect">
            <a:avLst/>
          </a:prstGeom>
          <a:noFill/>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b="1" lang="es" sz="3400">
                <a:solidFill>
                  <a:srgbClr val="434343"/>
                </a:solidFill>
              </a:rPr>
              <a:t>CLAVES PARA EL DISEÑO E IMPARTICIÓN DE MOOCS y DERIVADOS</a:t>
            </a:r>
            <a:endParaRPr b="1" sz="3400">
              <a:solidFill>
                <a:srgbClr val="434343"/>
              </a:solidFill>
            </a:endParaRPr>
          </a:p>
        </p:txBody>
      </p:sp>
      <p:sp>
        <p:nvSpPr>
          <p:cNvPr id="232" name="Google Shape;232;p45"/>
          <p:cNvSpPr txBox="1"/>
          <p:nvPr/>
        </p:nvSpPr>
        <p:spPr>
          <a:xfrm>
            <a:off x="1107400" y="4342650"/>
            <a:ext cx="4327800" cy="87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 sz="1800">
                <a:solidFill>
                  <a:srgbClr val="FFFFFF"/>
                </a:solidFill>
              </a:rPr>
              <a:t>Ponente: María Sánchez González</a:t>
            </a:r>
            <a:endParaRPr sz="1800">
              <a:solidFill>
                <a:srgbClr val="FFFFFF"/>
              </a:solidFill>
            </a:endParaRPr>
          </a:p>
          <a:p>
            <a:pPr indent="0" lvl="0" marL="0" rtl="0" algn="l">
              <a:lnSpc>
                <a:spcPct val="115000"/>
              </a:lnSpc>
              <a:spcBef>
                <a:spcPts val="0"/>
              </a:spcBef>
              <a:spcAft>
                <a:spcPts val="0"/>
              </a:spcAft>
              <a:buNone/>
            </a:pPr>
            <a:r>
              <a:rPr lang="es">
                <a:solidFill>
                  <a:srgbClr val="FFFFFF"/>
                </a:solidFill>
              </a:rPr>
              <a:t>Innovación UNIA/ Periodismo UMA</a:t>
            </a:r>
            <a:endParaRPr>
              <a:solidFill>
                <a:srgbClr val="FFFFFF"/>
              </a:solidFill>
            </a:endParaRPr>
          </a:p>
          <a:p>
            <a:pPr indent="0" lvl="0" marL="0" rtl="0" algn="l">
              <a:lnSpc>
                <a:spcPct val="115000"/>
              </a:lnSpc>
              <a:spcBef>
                <a:spcPts val="0"/>
              </a:spcBef>
              <a:spcAft>
                <a:spcPts val="0"/>
              </a:spcAft>
              <a:buNone/>
            </a:pPr>
            <a:r>
              <a:rPr lang="es">
                <a:solidFill>
                  <a:schemeClr val="lt1"/>
                </a:solidFill>
              </a:rPr>
              <a:t>Fecha: 03/02/2021</a:t>
            </a:r>
            <a:endParaRPr>
              <a:solidFill>
                <a:srgbClr val="FFFFFF"/>
              </a:solidFill>
            </a:endParaRPr>
          </a:p>
        </p:txBody>
      </p:sp>
      <p:sp>
        <p:nvSpPr>
          <p:cNvPr id="233" name="Google Shape;233;p45"/>
          <p:cNvSpPr txBox="1"/>
          <p:nvPr/>
        </p:nvSpPr>
        <p:spPr>
          <a:xfrm>
            <a:off x="1127644" y="918740"/>
            <a:ext cx="5475600" cy="87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 sz="1800">
                <a:solidFill>
                  <a:srgbClr val="434343"/>
                </a:solidFill>
                <a:highlight>
                  <a:srgbClr val="FFFFFF"/>
                </a:highlight>
              </a:rPr>
              <a:t>#WEBINARSUNIA</a:t>
            </a:r>
            <a:endParaRPr sz="1800">
              <a:solidFill>
                <a:srgbClr val="434343"/>
              </a:solidFill>
              <a:highlight>
                <a:srgbClr val="FFFFFF"/>
              </a:highlight>
            </a:endParaRPr>
          </a:p>
        </p:txBody>
      </p:sp>
      <p:pic>
        <p:nvPicPr>
          <p:cNvPr id="234" name="Google Shape;234;p45"/>
          <p:cNvPicPr preferRelativeResize="0"/>
          <p:nvPr/>
        </p:nvPicPr>
        <p:blipFill rotWithShape="1">
          <a:blip r:embed="rId3">
            <a:alphaModFix/>
          </a:blip>
          <a:srcRect b="0" l="0" r="0" t="0"/>
          <a:stretch/>
        </p:blipFill>
        <p:spPr>
          <a:xfrm>
            <a:off x="676300" y="6403123"/>
            <a:ext cx="668151" cy="233700"/>
          </a:xfrm>
          <a:prstGeom prst="rect">
            <a:avLst/>
          </a:prstGeom>
          <a:noFill/>
          <a:ln>
            <a:noFill/>
          </a:ln>
        </p:spPr>
      </p:pic>
      <p:sp>
        <p:nvSpPr>
          <p:cNvPr id="235" name="Google Shape;235;p45"/>
          <p:cNvSpPr txBox="1"/>
          <p:nvPr/>
        </p:nvSpPr>
        <p:spPr>
          <a:xfrm>
            <a:off x="1107791" y="5462347"/>
            <a:ext cx="4265100" cy="87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 sz="1000">
                <a:solidFill>
                  <a:srgbClr val="434343"/>
                </a:solidFill>
              </a:rPr>
              <a:t>Webinars sobre e-learning, innovación y competencias digitales. Plan de formación, apoyo y reconocimiento al profesorado 2020-21</a:t>
            </a:r>
            <a:endParaRPr sz="1000">
              <a:solidFill>
                <a:srgbClr val="434343"/>
              </a:solidFill>
            </a:endParaRPr>
          </a:p>
          <a:p>
            <a:pPr indent="0" lvl="0" marL="0" rtl="0" algn="l">
              <a:lnSpc>
                <a:spcPct val="115000"/>
              </a:lnSpc>
              <a:spcBef>
                <a:spcPts val="0"/>
              </a:spcBef>
              <a:spcAft>
                <a:spcPts val="0"/>
              </a:spcAft>
              <a:buNone/>
            </a:pPr>
            <a:r>
              <a:t/>
            </a:r>
            <a:endParaRPr sz="900">
              <a:solidFill>
                <a:srgbClr val="434343"/>
              </a:solidFill>
            </a:endParaRPr>
          </a:p>
          <a:p>
            <a:pPr indent="0" lvl="0" marL="0" rtl="0" algn="l">
              <a:lnSpc>
                <a:spcPct val="115000"/>
              </a:lnSpc>
              <a:spcBef>
                <a:spcPts val="0"/>
              </a:spcBef>
              <a:spcAft>
                <a:spcPts val="0"/>
              </a:spcAft>
              <a:buNone/>
            </a:pPr>
            <a:r>
              <a:rPr lang="es" sz="900">
                <a:solidFill>
                  <a:srgbClr val="434343"/>
                </a:solidFill>
              </a:rPr>
              <a:t>Área de Innovación (@uniainnova)/ Vicerrectorado de Innovación Docente y Digitalización. Universidad Internacional de Andalucía</a:t>
            </a:r>
            <a:endParaRPr sz="900">
              <a:solidFill>
                <a:srgbClr val="434343"/>
              </a:solidFill>
            </a:endParaRPr>
          </a:p>
          <a:p>
            <a:pPr indent="0" lvl="0" marL="0" rtl="0" algn="l">
              <a:lnSpc>
                <a:spcPct val="115000"/>
              </a:lnSpc>
              <a:spcBef>
                <a:spcPts val="0"/>
              </a:spcBef>
              <a:spcAft>
                <a:spcPts val="0"/>
              </a:spcAft>
              <a:buNone/>
            </a:pPr>
            <a:r>
              <a:t/>
            </a:r>
            <a:endParaRPr sz="1800">
              <a:solidFill>
                <a:srgbClr val="434343"/>
              </a:solidFill>
            </a:endParaRPr>
          </a:p>
        </p:txBody>
      </p:sp>
      <p:pic>
        <p:nvPicPr>
          <p:cNvPr id="236" name="Google Shape;236;p45"/>
          <p:cNvPicPr preferRelativeResize="0"/>
          <p:nvPr/>
        </p:nvPicPr>
        <p:blipFill>
          <a:blip r:embed="rId4">
            <a:alphaModFix/>
          </a:blip>
          <a:stretch>
            <a:fillRect/>
          </a:stretch>
        </p:blipFill>
        <p:spPr>
          <a:xfrm>
            <a:off x="7522225" y="5213688"/>
            <a:ext cx="1375425" cy="137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4"/>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4"/>
          <p:cNvSpPr txBox="1"/>
          <p:nvPr>
            <p:ph idx="4294967295" type="title"/>
          </p:nvPr>
        </p:nvSpPr>
        <p:spPr>
          <a:xfrm>
            <a:off x="299700" y="808700"/>
            <a:ext cx="8544600" cy="76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s">
                <a:solidFill>
                  <a:srgbClr val="434343"/>
                </a:solidFill>
              </a:rPr>
              <a:t>Las siglas de los MOOCs  “originarios”</a:t>
            </a:r>
            <a:endParaRPr>
              <a:solidFill>
                <a:srgbClr val="434343"/>
              </a:solidFill>
            </a:endParaRPr>
          </a:p>
        </p:txBody>
      </p:sp>
      <p:sp>
        <p:nvSpPr>
          <p:cNvPr id="357" name="Google Shape;357;p54"/>
          <p:cNvSpPr txBox="1"/>
          <p:nvPr>
            <p:ph idx="4294967295" type="body"/>
          </p:nvPr>
        </p:nvSpPr>
        <p:spPr>
          <a:xfrm>
            <a:off x="1554366" y="3729970"/>
            <a:ext cx="6529500" cy="64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 sz="1600">
                <a:latin typeface="Ubuntu"/>
                <a:ea typeface="Ubuntu"/>
                <a:cs typeface="Ubuntu"/>
                <a:sym typeface="Ubuntu"/>
              </a:rPr>
              <a:t>(POTENTIALLY)</a:t>
            </a:r>
            <a:r>
              <a:rPr b="1" lang="es"/>
              <a:t> </a:t>
            </a:r>
            <a:r>
              <a:rPr b="1" lang="es" sz="1600">
                <a:latin typeface="Ubuntu"/>
                <a:ea typeface="Ubuntu"/>
                <a:cs typeface="Ubuntu"/>
                <a:sym typeface="Ubuntu"/>
              </a:rPr>
              <a:t>MASSIVE</a:t>
            </a:r>
            <a:endParaRPr b="1"/>
          </a:p>
          <a:p>
            <a:pPr indent="0" lvl="0" marL="0" rtl="0" algn="l">
              <a:lnSpc>
                <a:spcPct val="100000"/>
              </a:lnSpc>
              <a:spcBef>
                <a:spcPts val="0"/>
              </a:spcBef>
              <a:spcAft>
                <a:spcPts val="0"/>
              </a:spcAft>
              <a:buSzPts val="1600"/>
              <a:buNone/>
            </a:pPr>
            <a:r>
              <a:rPr lang="es" sz="1200">
                <a:solidFill>
                  <a:srgbClr val="7F7F7F"/>
                </a:solidFill>
              </a:rPr>
              <a:t>Sin límite en cuanto a nº de participantes (o mayor que en e-learning convencional). Aunque ello no implica que siempre sean “masivos” (calidad y difusión, esenciales), lo frecuente es que haya centenares/ miles de estudiantes al menos.</a:t>
            </a:r>
            <a:endParaRPr sz="1200">
              <a:solidFill>
                <a:srgbClr val="7F7F7F"/>
              </a:solidFill>
            </a:endParaRPr>
          </a:p>
        </p:txBody>
      </p:sp>
      <p:sp>
        <p:nvSpPr>
          <p:cNvPr id="358" name="Google Shape;358;p54"/>
          <p:cNvSpPr txBox="1"/>
          <p:nvPr>
            <p:ph idx="4294967295" type="body"/>
          </p:nvPr>
        </p:nvSpPr>
        <p:spPr>
          <a:xfrm>
            <a:off x="1554392" y="4956101"/>
            <a:ext cx="6758700" cy="75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 sz="1600">
                <a:latin typeface="Ubuntu"/>
                <a:ea typeface="Ubuntu"/>
                <a:cs typeface="Ubuntu"/>
                <a:sym typeface="Ubuntu"/>
              </a:rPr>
              <a:t>COURSES</a:t>
            </a:r>
            <a:endParaRPr b="1"/>
          </a:p>
          <a:p>
            <a:pPr indent="0" lvl="0" marL="0" rtl="0" algn="l">
              <a:lnSpc>
                <a:spcPct val="100000"/>
              </a:lnSpc>
              <a:spcBef>
                <a:spcPts val="0"/>
              </a:spcBef>
              <a:spcAft>
                <a:spcPts val="0"/>
              </a:spcAft>
              <a:buSzPts val="1600"/>
              <a:buNone/>
            </a:pPr>
            <a:r>
              <a:rPr lang="es" sz="1200">
                <a:solidFill>
                  <a:srgbClr val="7F7F7F"/>
                </a:solidFill>
              </a:rPr>
              <a:t>No son abiertos como los REA, siempre disponibles, sino que su impartición se da en un calendario que puede ser más o menos flexible (sus contenidos sí quedan luego para su consulta online). Y aparte de los autores de éstos, hay personas que “median” y facilitan el aprendizaje (dinamizadores, técnicos…).</a:t>
            </a:r>
            <a:endParaRPr sz="1200">
              <a:solidFill>
                <a:srgbClr val="7F7F7F"/>
              </a:solidFill>
            </a:endParaRPr>
          </a:p>
        </p:txBody>
      </p:sp>
      <p:sp>
        <p:nvSpPr>
          <p:cNvPr id="359" name="Google Shape;359;p54"/>
          <p:cNvSpPr/>
          <p:nvPr/>
        </p:nvSpPr>
        <p:spPr>
          <a:xfrm>
            <a:off x="770800" y="1695000"/>
            <a:ext cx="721200" cy="699600"/>
          </a:xfrm>
          <a:prstGeom prst="ellipse">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1" lang="es" sz="1800">
                <a:solidFill>
                  <a:srgbClr val="FFFFFF"/>
                </a:solidFill>
                <a:latin typeface="Nunito"/>
                <a:ea typeface="Nunito"/>
                <a:cs typeface="Nunito"/>
                <a:sym typeface="Nunito"/>
              </a:rPr>
              <a:t>1</a:t>
            </a:r>
            <a:endParaRPr sz="1800">
              <a:latin typeface="Nunito"/>
              <a:ea typeface="Nunito"/>
              <a:cs typeface="Nunito"/>
              <a:sym typeface="Nunito"/>
            </a:endParaRPr>
          </a:p>
        </p:txBody>
      </p:sp>
      <p:sp>
        <p:nvSpPr>
          <p:cNvPr id="360" name="Google Shape;360;p54"/>
          <p:cNvSpPr/>
          <p:nvPr/>
        </p:nvSpPr>
        <p:spPr>
          <a:xfrm>
            <a:off x="770800" y="2710998"/>
            <a:ext cx="721200" cy="699600"/>
          </a:xfrm>
          <a:prstGeom prst="ellipse">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1" lang="es" sz="1800">
                <a:solidFill>
                  <a:srgbClr val="FFFFFF"/>
                </a:solidFill>
                <a:latin typeface="Nunito"/>
                <a:ea typeface="Nunito"/>
                <a:cs typeface="Nunito"/>
                <a:sym typeface="Nunito"/>
              </a:rPr>
              <a:t>2</a:t>
            </a:r>
            <a:endParaRPr sz="1800">
              <a:latin typeface="Nunito"/>
              <a:ea typeface="Nunito"/>
              <a:cs typeface="Nunito"/>
              <a:sym typeface="Nunito"/>
            </a:endParaRPr>
          </a:p>
        </p:txBody>
      </p:sp>
      <p:sp>
        <p:nvSpPr>
          <p:cNvPr id="361" name="Google Shape;361;p54"/>
          <p:cNvSpPr txBox="1"/>
          <p:nvPr>
            <p:ph idx="4294967295" type="body"/>
          </p:nvPr>
        </p:nvSpPr>
        <p:spPr>
          <a:xfrm>
            <a:off x="1554366" y="1697973"/>
            <a:ext cx="6579300" cy="64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 sz="1600">
                <a:latin typeface="Ubuntu"/>
                <a:ea typeface="Ubuntu"/>
                <a:cs typeface="Ubuntu"/>
                <a:sym typeface="Ubuntu"/>
              </a:rPr>
              <a:t>OPEN</a:t>
            </a:r>
            <a:endParaRPr b="1" sz="1600">
              <a:latin typeface="Ubuntu"/>
              <a:ea typeface="Ubuntu"/>
              <a:cs typeface="Ubuntu"/>
              <a:sym typeface="Ubuntu"/>
            </a:endParaRPr>
          </a:p>
          <a:p>
            <a:pPr indent="0" lvl="0" marL="0" rtl="0" algn="l">
              <a:lnSpc>
                <a:spcPct val="100000"/>
              </a:lnSpc>
              <a:spcBef>
                <a:spcPts val="0"/>
              </a:spcBef>
              <a:spcAft>
                <a:spcPts val="0"/>
              </a:spcAft>
              <a:buSzPts val="1600"/>
              <a:buNone/>
            </a:pPr>
            <a:r>
              <a:rPr lang="es" sz="1200">
                <a:solidFill>
                  <a:srgbClr val="7F7F7F"/>
                </a:solidFill>
              </a:rPr>
              <a:t>Acceso abierto (a cualquier perfil de estudiante, sin requisitos previos de conocimiento o titulación) y gratuito a la formación (otra cuestión es que para acreditarla haya que pagar la certificación).</a:t>
            </a:r>
            <a:endParaRPr sz="1200">
              <a:solidFill>
                <a:srgbClr val="7F7F7F"/>
              </a:solidFill>
            </a:endParaRPr>
          </a:p>
        </p:txBody>
      </p:sp>
      <p:sp>
        <p:nvSpPr>
          <p:cNvPr id="362" name="Google Shape;362;p54"/>
          <p:cNvSpPr txBox="1"/>
          <p:nvPr>
            <p:ph idx="4294967295" type="body"/>
          </p:nvPr>
        </p:nvSpPr>
        <p:spPr>
          <a:xfrm>
            <a:off x="1554366" y="2713971"/>
            <a:ext cx="6678000" cy="64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 sz="1600">
                <a:latin typeface="Ubuntu"/>
                <a:ea typeface="Ubuntu"/>
                <a:cs typeface="Ubuntu"/>
                <a:sym typeface="Ubuntu"/>
              </a:rPr>
              <a:t>ONLINE</a:t>
            </a:r>
            <a:endParaRPr b="1"/>
          </a:p>
          <a:p>
            <a:pPr indent="0" lvl="0" marL="0" rtl="0" algn="l">
              <a:lnSpc>
                <a:spcPct val="100000"/>
              </a:lnSpc>
              <a:spcBef>
                <a:spcPts val="0"/>
              </a:spcBef>
              <a:spcAft>
                <a:spcPts val="0"/>
              </a:spcAft>
              <a:buSzPts val="1600"/>
              <a:buNone/>
            </a:pPr>
            <a:r>
              <a:rPr lang="es" sz="1200">
                <a:solidFill>
                  <a:srgbClr val="7F7F7F"/>
                </a:solidFill>
              </a:rPr>
              <a:t>Impartidos de una plataforma virtual (de MOOCs o de elearning convencional) y con apoyo, en ocasiones, de otras herramientas (ej. videoconferencia) y espacios en red (ej. redes sociales).</a:t>
            </a:r>
            <a:endParaRPr sz="1200">
              <a:solidFill>
                <a:srgbClr val="7F7F7F"/>
              </a:solidFill>
            </a:endParaRPr>
          </a:p>
        </p:txBody>
      </p:sp>
      <p:sp>
        <p:nvSpPr>
          <p:cNvPr id="363" name="Google Shape;363;p54"/>
          <p:cNvSpPr/>
          <p:nvPr/>
        </p:nvSpPr>
        <p:spPr>
          <a:xfrm>
            <a:off x="770800" y="3726997"/>
            <a:ext cx="721200" cy="699600"/>
          </a:xfrm>
          <a:prstGeom prst="ellipse">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1" lang="es" sz="1800">
                <a:solidFill>
                  <a:srgbClr val="FFFFFF"/>
                </a:solidFill>
                <a:latin typeface="Nunito"/>
                <a:ea typeface="Nunito"/>
                <a:cs typeface="Nunito"/>
                <a:sym typeface="Nunito"/>
              </a:rPr>
              <a:t>3</a:t>
            </a:r>
            <a:endParaRPr sz="1800">
              <a:latin typeface="Nunito"/>
              <a:ea typeface="Nunito"/>
              <a:cs typeface="Nunito"/>
              <a:sym typeface="Nunito"/>
            </a:endParaRPr>
          </a:p>
        </p:txBody>
      </p:sp>
      <p:sp>
        <p:nvSpPr>
          <p:cNvPr id="364" name="Google Shape;364;p54"/>
          <p:cNvSpPr/>
          <p:nvPr/>
        </p:nvSpPr>
        <p:spPr>
          <a:xfrm>
            <a:off x="770800" y="4946195"/>
            <a:ext cx="721200" cy="699600"/>
          </a:xfrm>
          <a:prstGeom prst="ellipse">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1" lang="es" sz="1800">
                <a:solidFill>
                  <a:srgbClr val="FFFFFF"/>
                </a:solidFill>
                <a:latin typeface="Nunito"/>
                <a:ea typeface="Nunito"/>
                <a:cs typeface="Nunito"/>
                <a:sym typeface="Nunito"/>
              </a:rPr>
              <a:t>4</a:t>
            </a:r>
            <a:endParaRPr sz="1800">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5"/>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5"/>
          <p:cNvSpPr txBox="1"/>
          <p:nvPr>
            <p:ph idx="4294967295" type="body"/>
          </p:nvPr>
        </p:nvSpPr>
        <p:spPr>
          <a:xfrm>
            <a:off x="1529650" y="1647167"/>
            <a:ext cx="6735900" cy="64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 sz="1600">
                <a:latin typeface="Ubuntu"/>
                <a:ea typeface="Ubuntu"/>
                <a:cs typeface="Ubuntu"/>
                <a:sym typeface="Ubuntu"/>
              </a:rPr>
              <a:t>VISUAL LEARNING</a:t>
            </a:r>
            <a:endParaRPr b="1" sz="1600">
              <a:latin typeface="Ubuntu"/>
              <a:ea typeface="Ubuntu"/>
              <a:cs typeface="Ubuntu"/>
              <a:sym typeface="Ubuntu"/>
            </a:endParaRPr>
          </a:p>
          <a:p>
            <a:pPr indent="0" lvl="0" marL="0" rtl="0" algn="l">
              <a:lnSpc>
                <a:spcPct val="100000"/>
              </a:lnSpc>
              <a:spcBef>
                <a:spcPts val="0"/>
              </a:spcBef>
              <a:spcAft>
                <a:spcPts val="0"/>
              </a:spcAft>
              <a:buSzPts val="1600"/>
              <a:buNone/>
            </a:pPr>
            <a:r>
              <a:rPr lang="es" sz="1200">
                <a:solidFill>
                  <a:srgbClr val="7F7F7F"/>
                </a:solidFill>
              </a:rPr>
              <a:t>Aunque encontremos otro tipo de recursos para el aprendizaje, los </a:t>
            </a:r>
            <a:r>
              <a:rPr b="1" lang="es" sz="1200">
                <a:solidFill>
                  <a:srgbClr val="7F7F7F"/>
                </a:solidFill>
              </a:rPr>
              <a:t>vídeos </a:t>
            </a:r>
            <a:r>
              <a:rPr lang="es" sz="1200">
                <a:solidFill>
                  <a:srgbClr val="7F7F7F"/>
                </a:solidFill>
              </a:rPr>
              <a:t>son los protagonistas. </a:t>
            </a:r>
            <a:endParaRPr sz="1200">
              <a:solidFill>
                <a:srgbClr val="7F7F7F"/>
              </a:solidFill>
            </a:endParaRPr>
          </a:p>
          <a:p>
            <a:pPr indent="0" lvl="0" marL="0" rtl="0" algn="l">
              <a:lnSpc>
                <a:spcPct val="100000"/>
              </a:lnSpc>
              <a:spcBef>
                <a:spcPts val="0"/>
              </a:spcBef>
              <a:spcAft>
                <a:spcPts val="0"/>
              </a:spcAft>
              <a:buSzPts val="1600"/>
              <a:buNone/>
            </a:pPr>
            <a:r>
              <a:rPr lang="es" sz="1200">
                <a:solidFill>
                  <a:srgbClr val="7F7F7F"/>
                </a:solidFill>
              </a:rPr>
              <a:t>Y aunque como veremos (y se aconseja), caben diversos tipos de vídeo... los llamados </a:t>
            </a:r>
            <a:r>
              <a:rPr b="1" lang="es" sz="1200">
                <a:solidFill>
                  <a:srgbClr val="7F7F7F"/>
                </a:solidFill>
              </a:rPr>
              <a:t>“de busto parlante”</a:t>
            </a:r>
            <a:r>
              <a:rPr lang="es" sz="1200">
                <a:solidFill>
                  <a:srgbClr val="7F7F7F"/>
                </a:solidFill>
              </a:rPr>
              <a:t> (ponente frente a la cámara, con apoyo de presentación o recursos gráficos) han sido los más comunes.</a:t>
            </a:r>
            <a:endParaRPr sz="1200">
              <a:solidFill>
                <a:srgbClr val="7F7F7F"/>
              </a:solidFill>
            </a:endParaRPr>
          </a:p>
        </p:txBody>
      </p:sp>
      <p:sp>
        <p:nvSpPr>
          <p:cNvPr id="371" name="Google Shape;371;p55"/>
          <p:cNvSpPr txBox="1"/>
          <p:nvPr>
            <p:ph idx="4294967295" type="body"/>
          </p:nvPr>
        </p:nvSpPr>
        <p:spPr>
          <a:xfrm>
            <a:off x="1529650" y="2866367"/>
            <a:ext cx="6735900" cy="64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s" sz="1600">
                <a:latin typeface="Ubuntu"/>
                <a:ea typeface="Ubuntu"/>
                <a:cs typeface="Ubuntu"/>
                <a:sym typeface="Ubuntu"/>
              </a:rPr>
              <a:t>MOOCs</a:t>
            </a:r>
            <a:r>
              <a:rPr b="1" lang="es" sz="1500"/>
              <a:t> </a:t>
            </a:r>
            <a:r>
              <a:rPr b="1" lang="es" sz="1600">
                <a:latin typeface="Ubuntu"/>
                <a:ea typeface="Ubuntu"/>
                <a:cs typeface="Ubuntu"/>
                <a:sym typeface="Ubuntu"/>
              </a:rPr>
              <a:t>como</a:t>
            </a:r>
            <a:r>
              <a:rPr b="1" lang="es" sz="1500"/>
              <a:t> </a:t>
            </a:r>
            <a:r>
              <a:rPr b="1" lang="es" sz="1600">
                <a:latin typeface="Ubuntu"/>
                <a:ea typeface="Ubuntu"/>
                <a:cs typeface="Ubuntu"/>
                <a:sym typeface="Ubuntu"/>
              </a:rPr>
              <a:t>PELÍCULAS</a:t>
            </a:r>
            <a:endParaRPr b="1" sz="1500"/>
          </a:p>
          <a:p>
            <a:pPr indent="0" lvl="0" marL="0" rtl="0" algn="l">
              <a:lnSpc>
                <a:spcPct val="100000"/>
              </a:lnSpc>
              <a:spcBef>
                <a:spcPts val="0"/>
              </a:spcBef>
              <a:spcAft>
                <a:spcPts val="0"/>
              </a:spcAft>
              <a:buSzPts val="1600"/>
              <a:buNone/>
            </a:pPr>
            <a:r>
              <a:rPr lang="es" sz="1200">
                <a:solidFill>
                  <a:srgbClr val="7F7F7F"/>
                </a:solidFill>
              </a:rPr>
              <a:t>Por su </a:t>
            </a:r>
            <a:r>
              <a:rPr b="1" lang="es" sz="1200">
                <a:solidFill>
                  <a:srgbClr val="7F7F7F"/>
                </a:solidFill>
              </a:rPr>
              <a:t>carácter audiovisual y complejo</a:t>
            </a:r>
            <a:r>
              <a:rPr lang="es" sz="1200">
                <a:solidFill>
                  <a:srgbClr val="7F7F7F"/>
                </a:solidFill>
              </a:rPr>
              <a:t> requieren de un diseño instruccional, guionizado y preproducción/ rodaje/ postproducción bien organizados, del uso de </a:t>
            </a:r>
            <a:r>
              <a:rPr b="1" lang="es" sz="1200">
                <a:solidFill>
                  <a:srgbClr val="7F7F7F"/>
                </a:solidFill>
              </a:rPr>
              <a:t>formatos atractivos y narrativas como el storytelling</a:t>
            </a:r>
            <a:r>
              <a:rPr lang="es" sz="1200">
                <a:solidFill>
                  <a:srgbClr val="7F7F7F"/>
                </a:solidFill>
              </a:rPr>
              <a:t> para captar la atención y enganchar a potenciales estudiantes, y del </a:t>
            </a:r>
            <a:r>
              <a:rPr b="1" lang="es" sz="1200">
                <a:solidFill>
                  <a:srgbClr val="7F7F7F"/>
                </a:solidFill>
              </a:rPr>
              <a:t>trabajo en equipo y de diversos perfiles</a:t>
            </a:r>
            <a:r>
              <a:rPr lang="es" sz="1200">
                <a:solidFill>
                  <a:srgbClr val="7F7F7F"/>
                </a:solidFill>
              </a:rPr>
              <a:t> (docentes, técnicos audiovisuales, expertos en e-learning y comunicación…).</a:t>
            </a:r>
            <a:endParaRPr sz="1200">
              <a:solidFill>
                <a:srgbClr val="7F7F7F"/>
              </a:solidFill>
            </a:endParaRPr>
          </a:p>
        </p:txBody>
      </p:sp>
      <p:sp>
        <p:nvSpPr>
          <p:cNvPr id="372" name="Google Shape;372;p55"/>
          <p:cNvSpPr/>
          <p:nvPr/>
        </p:nvSpPr>
        <p:spPr>
          <a:xfrm>
            <a:off x="770763" y="3193594"/>
            <a:ext cx="698400" cy="699600"/>
          </a:xfrm>
          <a:prstGeom prst="ellipse">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sz="1800">
              <a:latin typeface="Nunito"/>
              <a:ea typeface="Nunito"/>
              <a:cs typeface="Nunito"/>
              <a:sym typeface="Nunito"/>
            </a:endParaRPr>
          </a:p>
        </p:txBody>
      </p:sp>
      <p:grpSp>
        <p:nvGrpSpPr>
          <p:cNvPr id="373" name="Google Shape;373;p55"/>
          <p:cNvGrpSpPr/>
          <p:nvPr/>
        </p:nvGrpSpPr>
        <p:grpSpPr>
          <a:xfrm>
            <a:off x="913697" y="3353936"/>
            <a:ext cx="402730" cy="402560"/>
            <a:chOff x="-13512225" y="4080275"/>
            <a:chExt cx="353675" cy="352875"/>
          </a:xfrm>
        </p:grpSpPr>
        <p:sp>
          <p:nvSpPr>
            <p:cNvPr id="374" name="Google Shape;374;p55"/>
            <p:cNvSpPr/>
            <p:nvPr/>
          </p:nvSpPr>
          <p:spPr>
            <a:xfrm>
              <a:off x="-13512225" y="4203925"/>
              <a:ext cx="353675" cy="229225"/>
            </a:xfrm>
            <a:custGeom>
              <a:rect b="b" l="l" r="r" t="t"/>
              <a:pathLst>
                <a:path extrusionOk="0" h="9169" w="14147">
                  <a:moveTo>
                    <a:pt x="5407" y="1717"/>
                  </a:moveTo>
                  <a:cubicBezTo>
                    <a:pt x="5482" y="1717"/>
                    <a:pt x="5561" y="1733"/>
                    <a:pt x="5640" y="1765"/>
                  </a:cubicBezTo>
                  <a:lnTo>
                    <a:pt x="9767" y="4254"/>
                  </a:lnTo>
                  <a:cubicBezTo>
                    <a:pt x="9893" y="4348"/>
                    <a:pt x="9987" y="4443"/>
                    <a:pt x="9987" y="4600"/>
                  </a:cubicBezTo>
                  <a:cubicBezTo>
                    <a:pt x="9987" y="4758"/>
                    <a:pt x="9893" y="4915"/>
                    <a:pt x="9767" y="5010"/>
                  </a:cubicBezTo>
                  <a:lnTo>
                    <a:pt x="5640" y="7499"/>
                  </a:lnTo>
                  <a:cubicBezTo>
                    <a:pt x="5577" y="7530"/>
                    <a:pt x="5506" y="7546"/>
                    <a:pt x="5431" y="7546"/>
                  </a:cubicBezTo>
                  <a:cubicBezTo>
                    <a:pt x="5356" y="7546"/>
                    <a:pt x="5277" y="7530"/>
                    <a:pt x="5199" y="7499"/>
                  </a:cubicBezTo>
                  <a:cubicBezTo>
                    <a:pt x="5104" y="7404"/>
                    <a:pt x="5010" y="7278"/>
                    <a:pt x="5010" y="7121"/>
                  </a:cubicBezTo>
                  <a:lnTo>
                    <a:pt x="5010" y="2143"/>
                  </a:lnTo>
                  <a:cubicBezTo>
                    <a:pt x="5010" y="1985"/>
                    <a:pt x="5104" y="1859"/>
                    <a:pt x="5199" y="1765"/>
                  </a:cubicBezTo>
                  <a:cubicBezTo>
                    <a:pt x="5262" y="1733"/>
                    <a:pt x="5333" y="1717"/>
                    <a:pt x="5407" y="1717"/>
                  </a:cubicBezTo>
                  <a:close/>
                  <a:moveTo>
                    <a:pt x="63" y="0"/>
                  </a:moveTo>
                  <a:lnTo>
                    <a:pt x="63" y="7971"/>
                  </a:lnTo>
                  <a:cubicBezTo>
                    <a:pt x="0" y="8633"/>
                    <a:pt x="568" y="9168"/>
                    <a:pt x="1261" y="9168"/>
                  </a:cubicBezTo>
                  <a:lnTo>
                    <a:pt x="12886" y="9168"/>
                  </a:lnTo>
                  <a:cubicBezTo>
                    <a:pt x="13548" y="9168"/>
                    <a:pt x="14146" y="8633"/>
                    <a:pt x="14146" y="7908"/>
                  </a:cubicBezTo>
                  <a:lnTo>
                    <a:pt x="1414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5"/>
            <p:cNvSpPr/>
            <p:nvPr/>
          </p:nvSpPr>
          <p:spPr>
            <a:xfrm>
              <a:off x="-13366525" y="4275600"/>
              <a:ext cx="73275" cy="88225"/>
            </a:xfrm>
            <a:custGeom>
              <a:rect b="b" l="l" r="r" t="t"/>
              <a:pathLst>
                <a:path extrusionOk="0" h="3529" w="2931">
                  <a:moveTo>
                    <a:pt x="1" y="0"/>
                  </a:moveTo>
                  <a:lnTo>
                    <a:pt x="1" y="3529"/>
                  </a:lnTo>
                  <a:lnTo>
                    <a:pt x="2931" y="1733"/>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5"/>
            <p:cNvSpPr/>
            <p:nvPr/>
          </p:nvSpPr>
          <p:spPr>
            <a:xfrm>
              <a:off x="-13398800" y="4143275"/>
              <a:ext cx="65375" cy="40975"/>
            </a:xfrm>
            <a:custGeom>
              <a:rect b="b" l="l" r="r" t="t"/>
              <a:pathLst>
                <a:path extrusionOk="0" h="1639" w="2615">
                  <a:moveTo>
                    <a:pt x="1103" y="1"/>
                  </a:moveTo>
                  <a:lnTo>
                    <a:pt x="0" y="1639"/>
                  </a:lnTo>
                  <a:lnTo>
                    <a:pt x="1512" y="1639"/>
                  </a:lnTo>
                  <a:lnTo>
                    <a:pt x="26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5"/>
            <p:cNvSpPr/>
            <p:nvPr/>
          </p:nvSpPr>
          <p:spPr>
            <a:xfrm>
              <a:off x="-13336575" y="4143275"/>
              <a:ext cx="64600" cy="40975"/>
            </a:xfrm>
            <a:custGeom>
              <a:rect b="b" l="l" r="r" t="t"/>
              <a:pathLst>
                <a:path extrusionOk="0" h="1639" w="2584">
                  <a:moveTo>
                    <a:pt x="1103" y="1"/>
                  </a:moveTo>
                  <a:lnTo>
                    <a:pt x="0" y="1639"/>
                  </a:lnTo>
                  <a:lnTo>
                    <a:pt x="1481" y="1639"/>
                  </a:lnTo>
                  <a:lnTo>
                    <a:pt x="25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5"/>
            <p:cNvSpPr/>
            <p:nvPr/>
          </p:nvSpPr>
          <p:spPr>
            <a:xfrm>
              <a:off x="-13398800" y="4081050"/>
              <a:ext cx="65375" cy="40975"/>
            </a:xfrm>
            <a:custGeom>
              <a:rect b="b" l="l" r="r" t="t"/>
              <a:pathLst>
                <a:path extrusionOk="0" h="1639" w="2615">
                  <a:moveTo>
                    <a:pt x="0" y="1"/>
                  </a:moveTo>
                  <a:lnTo>
                    <a:pt x="1103" y="1639"/>
                  </a:lnTo>
                  <a:lnTo>
                    <a:pt x="2615" y="1639"/>
                  </a:lnTo>
                  <a:lnTo>
                    <a:pt x="151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5"/>
            <p:cNvSpPr/>
            <p:nvPr/>
          </p:nvSpPr>
          <p:spPr>
            <a:xfrm>
              <a:off x="-13274375" y="4143275"/>
              <a:ext cx="64625" cy="40975"/>
            </a:xfrm>
            <a:custGeom>
              <a:rect b="b" l="l" r="r" t="t"/>
              <a:pathLst>
                <a:path extrusionOk="0" h="1639" w="2585">
                  <a:moveTo>
                    <a:pt x="1104" y="1"/>
                  </a:moveTo>
                  <a:lnTo>
                    <a:pt x="1" y="1639"/>
                  </a:lnTo>
                  <a:lnTo>
                    <a:pt x="1482" y="1639"/>
                  </a:lnTo>
                  <a:lnTo>
                    <a:pt x="258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5"/>
            <p:cNvSpPr/>
            <p:nvPr/>
          </p:nvSpPr>
          <p:spPr>
            <a:xfrm>
              <a:off x="-13212925" y="4081050"/>
              <a:ext cx="54375" cy="40975"/>
            </a:xfrm>
            <a:custGeom>
              <a:rect b="b" l="l" r="r" t="t"/>
              <a:pathLst>
                <a:path extrusionOk="0" h="1639" w="2175">
                  <a:moveTo>
                    <a:pt x="0" y="1"/>
                  </a:moveTo>
                  <a:lnTo>
                    <a:pt x="1103" y="1639"/>
                  </a:lnTo>
                  <a:lnTo>
                    <a:pt x="2174" y="1639"/>
                  </a:lnTo>
                  <a:lnTo>
                    <a:pt x="2174" y="820"/>
                  </a:lnTo>
                  <a:cubicBezTo>
                    <a:pt x="2174" y="347"/>
                    <a:pt x="1796" y="1"/>
                    <a:pt x="132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5"/>
            <p:cNvSpPr/>
            <p:nvPr/>
          </p:nvSpPr>
          <p:spPr>
            <a:xfrm>
              <a:off x="-13212925" y="4143275"/>
              <a:ext cx="54375" cy="40975"/>
            </a:xfrm>
            <a:custGeom>
              <a:rect b="b" l="l" r="r" t="t"/>
              <a:pathLst>
                <a:path extrusionOk="0" h="1639" w="2175">
                  <a:moveTo>
                    <a:pt x="1103" y="1"/>
                  </a:moveTo>
                  <a:lnTo>
                    <a:pt x="0" y="1639"/>
                  </a:lnTo>
                  <a:lnTo>
                    <a:pt x="2174" y="1639"/>
                  </a:lnTo>
                  <a:lnTo>
                    <a:pt x="217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5"/>
            <p:cNvSpPr/>
            <p:nvPr/>
          </p:nvSpPr>
          <p:spPr>
            <a:xfrm>
              <a:off x="-13274375" y="4081050"/>
              <a:ext cx="64625" cy="40975"/>
            </a:xfrm>
            <a:custGeom>
              <a:rect b="b" l="l" r="r" t="t"/>
              <a:pathLst>
                <a:path extrusionOk="0" h="1639" w="2585">
                  <a:moveTo>
                    <a:pt x="1" y="1"/>
                  </a:moveTo>
                  <a:lnTo>
                    <a:pt x="1104" y="1639"/>
                  </a:lnTo>
                  <a:lnTo>
                    <a:pt x="2584" y="1639"/>
                  </a:lnTo>
                  <a:lnTo>
                    <a:pt x="14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5"/>
            <p:cNvSpPr/>
            <p:nvPr/>
          </p:nvSpPr>
          <p:spPr>
            <a:xfrm>
              <a:off x="-13336575" y="4081050"/>
              <a:ext cx="64600" cy="40975"/>
            </a:xfrm>
            <a:custGeom>
              <a:rect b="b" l="l" r="r" t="t"/>
              <a:pathLst>
                <a:path extrusionOk="0" h="1639" w="2584">
                  <a:moveTo>
                    <a:pt x="0" y="1"/>
                  </a:moveTo>
                  <a:lnTo>
                    <a:pt x="1103" y="1639"/>
                  </a:lnTo>
                  <a:lnTo>
                    <a:pt x="2583" y="1639"/>
                  </a:lnTo>
                  <a:lnTo>
                    <a:pt x="148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5"/>
            <p:cNvSpPr/>
            <p:nvPr/>
          </p:nvSpPr>
          <p:spPr>
            <a:xfrm>
              <a:off x="-13512225" y="4080275"/>
              <a:ext cx="123675" cy="103200"/>
            </a:xfrm>
            <a:custGeom>
              <a:rect b="b" l="l" r="r" t="t"/>
              <a:pathLst>
                <a:path extrusionOk="0" h="4128" w="4947">
                  <a:moveTo>
                    <a:pt x="2489" y="1260"/>
                  </a:moveTo>
                  <a:cubicBezTo>
                    <a:pt x="2962" y="1260"/>
                    <a:pt x="3371" y="1607"/>
                    <a:pt x="3371" y="2080"/>
                  </a:cubicBezTo>
                  <a:cubicBezTo>
                    <a:pt x="3371" y="2552"/>
                    <a:pt x="2962" y="2899"/>
                    <a:pt x="2489" y="2899"/>
                  </a:cubicBezTo>
                  <a:cubicBezTo>
                    <a:pt x="2017" y="2899"/>
                    <a:pt x="1670" y="2552"/>
                    <a:pt x="1670" y="2080"/>
                  </a:cubicBezTo>
                  <a:cubicBezTo>
                    <a:pt x="1670" y="1607"/>
                    <a:pt x="2017" y="1260"/>
                    <a:pt x="2489" y="1260"/>
                  </a:cubicBezTo>
                  <a:close/>
                  <a:moveTo>
                    <a:pt x="1261" y="0"/>
                  </a:moveTo>
                  <a:cubicBezTo>
                    <a:pt x="599" y="0"/>
                    <a:pt x="0" y="536"/>
                    <a:pt x="0" y="1260"/>
                  </a:cubicBezTo>
                  <a:lnTo>
                    <a:pt x="0" y="4127"/>
                  </a:lnTo>
                  <a:lnTo>
                    <a:pt x="3560" y="4127"/>
                  </a:lnTo>
                  <a:lnTo>
                    <a:pt x="4947" y="2080"/>
                  </a:lnTo>
                  <a:lnTo>
                    <a:pt x="356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5" name="Google Shape;385;p55"/>
          <p:cNvSpPr txBox="1"/>
          <p:nvPr>
            <p:ph idx="4294967295" type="body"/>
          </p:nvPr>
        </p:nvSpPr>
        <p:spPr>
          <a:xfrm>
            <a:off x="1529675" y="4321100"/>
            <a:ext cx="6951600" cy="7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s" sz="1600">
                <a:latin typeface="Ubuntu"/>
                <a:ea typeface="Ubuntu"/>
                <a:cs typeface="Ubuntu"/>
                <a:sym typeface="Ubuntu"/>
              </a:rPr>
              <a:t>ECOSISTEMA DE (CO)APRENDIZAJE E IMPULSO DE COMPETENCIAS DIGITALES</a:t>
            </a:r>
            <a:endParaRPr b="1" sz="1600">
              <a:latin typeface="Ubuntu"/>
              <a:ea typeface="Ubuntu"/>
              <a:cs typeface="Ubuntu"/>
              <a:sym typeface="Ubuntu"/>
            </a:endParaRPr>
          </a:p>
          <a:p>
            <a:pPr indent="0" lvl="0" marL="0" rtl="0" algn="l">
              <a:lnSpc>
                <a:spcPct val="100000"/>
              </a:lnSpc>
              <a:spcBef>
                <a:spcPts val="0"/>
              </a:spcBef>
              <a:spcAft>
                <a:spcPts val="0"/>
              </a:spcAft>
              <a:buSzPts val="1600"/>
              <a:buNone/>
            </a:pPr>
            <a:r>
              <a:rPr lang="es" sz="1200">
                <a:solidFill>
                  <a:srgbClr val="7F7F7F"/>
                </a:solidFill>
              </a:rPr>
              <a:t>El aprendizaje no se limita a los contenidos básicos ni a la tutorización sino que se basa en la </a:t>
            </a:r>
            <a:r>
              <a:rPr b="1" lang="es" sz="1200">
                <a:solidFill>
                  <a:srgbClr val="7F7F7F"/>
                </a:solidFill>
              </a:rPr>
              <a:t>colaboración e interacción entre participantes</a:t>
            </a:r>
            <a:r>
              <a:rPr lang="es" sz="1200">
                <a:solidFill>
                  <a:srgbClr val="7F7F7F"/>
                </a:solidFill>
              </a:rPr>
              <a:t>, sobre todo en casos que incorporan recursos propios del modelo CMOOC originario (foros, co-evaluación…). Todo ello tiene una doble implicación: sobre todo, </a:t>
            </a:r>
            <a:r>
              <a:rPr b="1" lang="es" sz="1200">
                <a:solidFill>
                  <a:srgbClr val="7F7F7F"/>
                </a:solidFill>
              </a:rPr>
              <a:t>fomentan las competencias digitales</a:t>
            </a:r>
            <a:r>
              <a:rPr lang="es" sz="1200">
                <a:solidFill>
                  <a:srgbClr val="7F7F7F"/>
                </a:solidFill>
              </a:rPr>
              <a:t>, tanto de estudiantes como de docentes (¡oportunidad para experimentar e innovar!); pero también r</a:t>
            </a:r>
            <a:r>
              <a:rPr b="1" lang="es" sz="1200">
                <a:solidFill>
                  <a:srgbClr val="7F7F7F"/>
                </a:solidFill>
              </a:rPr>
              <a:t>equieren un mínimo previo de e-skills</a:t>
            </a:r>
            <a:r>
              <a:rPr lang="es" sz="1200">
                <a:solidFill>
                  <a:srgbClr val="7F7F7F"/>
                </a:solidFill>
              </a:rPr>
              <a:t> de los participantes para sacar partido.</a:t>
            </a:r>
            <a:endParaRPr sz="1200">
              <a:solidFill>
                <a:srgbClr val="7F7F7F"/>
              </a:solidFill>
            </a:endParaRPr>
          </a:p>
        </p:txBody>
      </p:sp>
      <p:sp>
        <p:nvSpPr>
          <p:cNvPr id="386" name="Google Shape;386;p55"/>
          <p:cNvSpPr/>
          <p:nvPr/>
        </p:nvSpPr>
        <p:spPr>
          <a:xfrm>
            <a:off x="770763" y="4717594"/>
            <a:ext cx="698400" cy="699600"/>
          </a:xfrm>
          <a:prstGeom prst="ellipse">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sz="1800">
              <a:latin typeface="Nunito"/>
              <a:ea typeface="Nunito"/>
              <a:cs typeface="Nunito"/>
              <a:sym typeface="Nunito"/>
            </a:endParaRPr>
          </a:p>
        </p:txBody>
      </p:sp>
      <p:grpSp>
        <p:nvGrpSpPr>
          <p:cNvPr id="387" name="Google Shape;387;p55"/>
          <p:cNvGrpSpPr/>
          <p:nvPr/>
        </p:nvGrpSpPr>
        <p:grpSpPr>
          <a:xfrm>
            <a:off x="911612" y="4888090"/>
            <a:ext cx="412557" cy="410390"/>
            <a:chOff x="-64781025" y="3361050"/>
            <a:chExt cx="317425" cy="315200"/>
          </a:xfrm>
        </p:grpSpPr>
        <p:sp>
          <p:nvSpPr>
            <p:cNvPr id="388" name="Google Shape;388;p55"/>
            <p:cNvSpPr/>
            <p:nvPr/>
          </p:nvSpPr>
          <p:spPr>
            <a:xfrm>
              <a:off x="-64764500" y="3388725"/>
              <a:ext cx="272550" cy="272550"/>
            </a:xfrm>
            <a:custGeom>
              <a:rect b="b" l="l" r="r" t="t"/>
              <a:pathLst>
                <a:path extrusionOk="0" h="10902" w="10902">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5"/>
            <p:cNvSpPr/>
            <p:nvPr/>
          </p:nvSpPr>
          <p:spPr>
            <a:xfrm>
              <a:off x="-64568375" y="3361050"/>
              <a:ext cx="104775" cy="105675"/>
            </a:xfrm>
            <a:custGeom>
              <a:rect b="b" l="l" r="r" t="t"/>
              <a:pathLst>
                <a:path extrusionOk="0" h="4227" w="4191">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5"/>
            <p:cNvSpPr/>
            <p:nvPr/>
          </p:nvSpPr>
          <p:spPr>
            <a:xfrm>
              <a:off x="-64645575" y="3596675"/>
              <a:ext cx="85100" cy="79575"/>
            </a:xfrm>
            <a:custGeom>
              <a:rect b="b" l="l" r="r" t="t"/>
              <a:pathLst>
                <a:path extrusionOk="0" h="3183" w="3404">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5"/>
            <p:cNvSpPr/>
            <p:nvPr/>
          </p:nvSpPr>
          <p:spPr>
            <a:xfrm>
              <a:off x="-64781025" y="3456475"/>
              <a:ext cx="80350" cy="85075"/>
            </a:xfrm>
            <a:custGeom>
              <a:rect b="b" l="l" r="r" t="t"/>
              <a:pathLst>
                <a:path extrusionOk="0" h="3403" w="3214">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p55"/>
          <p:cNvSpPr/>
          <p:nvPr/>
        </p:nvSpPr>
        <p:spPr>
          <a:xfrm>
            <a:off x="770763" y="1821994"/>
            <a:ext cx="698400" cy="699600"/>
          </a:xfrm>
          <a:prstGeom prst="ellipse">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sz="1800">
              <a:latin typeface="Nunito"/>
              <a:ea typeface="Nunito"/>
              <a:cs typeface="Nunito"/>
              <a:sym typeface="Nunito"/>
            </a:endParaRPr>
          </a:p>
        </p:txBody>
      </p:sp>
      <p:grpSp>
        <p:nvGrpSpPr>
          <p:cNvPr id="393" name="Google Shape;393;p55"/>
          <p:cNvGrpSpPr/>
          <p:nvPr/>
        </p:nvGrpSpPr>
        <p:grpSpPr>
          <a:xfrm>
            <a:off x="870722" y="2031200"/>
            <a:ext cx="480961" cy="318148"/>
            <a:chOff x="5358450" y="4015675"/>
            <a:chExt cx="289875" cy="191425"/>
          </a:xfrm>
        </p:grpSpPr>
        <p:sp>
          <p:nvSpPr>
            <p:cNvPr id="394" name="Google Shape;394;p55"/>
            <p:cNvSpPr/>
            <p:nvPr/>
          </p:nvSpPr>
          <p:spPr>
            <a:xfrm>
              <a:off x="5358450" y="4015675"/>
              <a:ext cx="289875" cy="89025"/>
            </a:xfrm>
            <a:custGeom>
              <a:rect b="b" l="l" r="r" t="t"/>
              <a:pathLst>
                <a:path extrusionOk="0" h="3561" w="11595">
                  <a:moveTo>
                    <a:pt x="5798" y="1"/>
                  </a:moveTo>
                  <a:cubicBezTo>
                    <a:pt x="2773" y="1"/>
                    <a:pt x="316" y="3120"/>
                    <a:pt x="1" y="3561"/>
                  </a:cubicBezTo>
                  <a:cubicBezTo>
                    <a:pt x="1229" y="2679"/>
                    <a:pt x="3561" y="1734"/>
                    <a:pt x="5798" y="1734"/>
                  </a:cubicBezTo>
                  <a:cubicBezTo>
                    <a:pt x="7751" y="1734"/>
                    <a:pt x="10051" y="2490"/>
                    <a:pt x="11595" y="3561"/>
                  </a:cubicBezTo>
                  <a:cubicBezTo>
                    <a:pt x="11280" y="3120"/>
                    <a:pt x="8822" y="1"/>
                    <a:pt x="57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5"/>
            <p:cNvSpPr/>
            <p:nvPr/>
          </p:nvSpPr>
          <p:spPr>
            <a:xfrm>
              <a:off x="5494725" y="4101525"/>
              <a:ext cx="17350" cy="18150"/>
            </a:xfrm>
            <a:custGeom>
              <a:rect b="b" l="l" r="r" t="t"/>
              <a:pathLst>
                <a:path extrusionOk="0" h="726" w="694">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5"/>
            <p:cNvSpPr/>
            <p:nvPr/>
          </p:nvSpPr>
          <p:spPr>
            <a:xfrm>
              <a:off x="5460050" y="4077125"/>
              <a:ext cx="86675" cy="78000"/>
            </a:xfrm>
            <a:custGeom>
              <a:rect b="b" l="l" r="r" t="t"/>
              <a:pathLst>
                <a:path extrusionOk="0" h="3120" w="3467">
                  <a:moveTo>
                    <a:pt x="1734" y="315"/>
                  </a:moveTo>
                  <a:cubicBezTo>
                    <a:pt x="2332" y="315"/>
                    <a:pt x="2773" y="788"/>
                    <a:pt x="2773" y="1323"/>
                  </a:cubicBezTo>
                  <a:cubicBezTo>
                    <a:pt x="2773" y="1922"/>
                    <a:pt x="2269" y="2363"/>
                    <a:pt x="1734" y="2363"/>
                  </a:cubicBezTo>
                  <a:cubicBezTo>
                    <a:pt x="1135" y="2363"/>
                    <a:pt x="694" y="1890"/>
                    <a:pt x="694" y="1323"/>
                  </a:cubicBezTo>
                  <a:cubicBezTo>
                    <a:pt x="663" y="788"/>
                    <a:pt x="1135" y="315"/>
                    <a:pt x="1734" y="315"/>
                  </a:cubicBezTo>
                  <a:close/>
                  <a:moveTo>
                    <a:pt x="1734" y="0"/>
                  </a:moveTo>
                  <a:cubicBezTo>
                    <a:pt x="1324" y="0"/>
                    <a:pt x="978" y="32"/>
                    <a:pt x="599" y="63"/>
                  </a:cubicBezTo>
                  <a:cubicBezTo>
                    <a:pt x="190" y="378"/>
                    <a:pt x="1" y="851"/>
                    <a:pt x="1" y="1386"/>
                  </a:cubicBezTo>
                  <a:cubicBezTo>
                    <a:pt x="1" y="2332"/>
                    <a:pt x="789" y="3119"/>
                    <a:pt x="1734" y="3119"/>
                  </a:cubicBezTo>
                  <a:cubicBezTo>
                    <a:pt x="2679" y="3119"/>
                    <a:pt x="3466" y="2332"/>
                    <a:pt x="3466" y="1386"/>
                  </a:cubicBezTo>
                  <a:cubicBezTo>
                    <a:pt x="3466" y="851"/>
                    <a:pt x="3214" y="378"/>
                    <a:pt x="2868" y="63"/>
                  </a:cubicBezTo>
                  <a:cubicBezTo>
                    <a:pt x="2521" y="32"/>
                    <a:pt x="2112" y="0"/>
                    <a:pt x="17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p:nvPr/>
          </p:nvSpPr>
          <p:spPr>
            <a:xfrm>
              <a:off x="5362400" y="4084200"/>
              <a:ext cx="282000" cy="122900"/>
            </a:xfrm>
            <a:custGeom>
              <a:rect b="b" l="l" r="r" t="t"/>
              <a:pathLst>
                <a:path extrusionOk="0" h="4916" w="11280">
                  <a:moveTo>
                    <a:pt x="3466" y="1"/>
                  </a:moveTo>
                  <a:lnTo>
                    <a:pt x="3466" y="1"/>
                  </a:lnTo>
                  <a:cubicBezTo>
                    <a:pt x="2332" y="253"/>
                    <a:pt x="1103" y="820"/>
                    <a:pt x="0" y="1576"/>
                  </a:cubicBezTo>
                  <a:cubicBezTo>
                    <a:pt x="693" y="2395"/>
                    <a:pt x="2899" y="4915"/>
                    <a:pt x="5640" y="4915"/>
                  </a:cubicBezTo>
                  <a:cubicBezTo>
                    <a:pt x="8349" y="4884"/>
                    <a:pt x="10617" y="2395"/>
                    <a:pt x="11279" y="1576"/>
                  </a:cubicBezTo>
                  <a:cubicBezTo>
                    <a:pt x="10176" y="820"/>
                    <a:pt x="8948" y="253"/>
                    <a:pt x="7814" y="1"/>
                  </a:cubicBezTo>
                  <a:lnTo>
                    <a:pt x="7814" y="1"/>
                  </a:lnTo>
                  <a:cubicBezTo>
                    <a:pt x="7971" y="347"/>
                    <a:pt x="8097" y="694"/>
                    <a:pt x="8097" y="1103"/>
                  </a:cubicBezTo>
                  <a:cubicBezTo>
                    <a:pt x="8097" y="2427"/>
                    <a:pt x="6994" y="3529"/>
                    <a:pt x="5640" y="3529"/>
                  </a:cubicBezTo>
                  <a:cubicBezTo>
                    <a:pt x="4316" y="3529"/>
                    <a:pt x="3214" y="2427"/>
                    <a:pt x="3214" y="1103"/>
                  </a:cubicBezTo>
                  <a:cubicBezTo>
                    <a:pt x="3214" y="694"/>
                    <a:pt x="3277" y="347"/>
                    <a:pt x="34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55"/>
          <p:cNvSpPr txBox="1"/>
          <p:nvPr>
            <p:ph idx="4294967295" type="title"/>
          </p:nvPr>
        </p:nvSpPr>
        <p:spPr>
          <a:xfrm>
            <a:off x="299700" y="808700"/>
            <a:ext cx="8544600" cy="76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s">
                <a:solidFill>
                  <a:srgbClr val="434343"/>
                </a:solidFill>
              </a:rPr>
              <a:t>Otros rasgos característicos del modelo MOOC</a:t>
            </a:r>
            <a:endParaRPr>
              <a:solidFill>
                <a:srgbClr val="43434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6"/>
          <p:cNvSpPr/>
          <p:nvPr/>
        </p:nvSpPr>
        <p:spPr>
          <a:xfrm>
            <a:off x="0" y="1369800"/>
            <a:ext cx="9144000" cy="4118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6"/>
          <p:cNvSpPr txBox="1"/>
          <p:nvPr>
            <p:ph type="title"/>
          </p:nvPr>
        </p:nvSpPr>
        <p:spPr>
          <a:xfrm>
            <a:off x="5153475" y="12338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Para saber más</a:t>
            </a:r>
            <a:endParaRPr sz="2200"/>
          </a:p>
        </p:txBody>
      </p:sp>
      <p:grpSp>
        <p:nvGrpSpPr>
          <p:cNvPr id="405" name="Google Shape;405;p56"/>
          <p:cNvGrpSpPr/>
          <p:nvPr/>
        </p:nvGrpSpPr>
        <p:grpSpPr>
          <a:xfrm rot="-5400000">
            <a:off x="1509542" y="1411406"/>
            <a:ext cx="2934646" cy="4035179"/>
            <a:chOff x="-734425" y="725975"/>
            <a:chExt cx="2684700" cy="3691500"/>
          </a:xfrm>
        </p:grpSpPr>
        <p:sp>
          <p:nvSpPr>
            <p:cNvPr id="406" name="Google Shape;406;p56"/>
            <p:cNvSpPr/>
            <p:nvPr/>
          </p:nvSpPr>
          <p:spPr>
            <a:xfrm>
              <a:off x="-734425" y="725975"/>
              <a:ext cx="2684700" cy="3691500"/>
            </a:xfrm>
            <a:prstGeom prst="roundRect">
              <a:avLst>
                <a:gd fmla="val 4846"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407" name="Google Shape;407;p56"/>
            <p:cNvSpPr/>
            <p:nvPr/>
          </p:nvSpPr>
          <p:spPr>
            <a:xfrm>
              <a:off x="515525" y="4253150"/>
              <a:ext cx="184800" cy="109500"/>
            </a:xfrm>
            <a:prstGeom prst="roundRect">
              <a:avLst>
                <a:gd fmla="val 50000"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6"/>
            <p:cNvSpPr/>
            <p:nvPr/>
          </p:nvSpPr>
          <p:spPr>
            <a:xfrm>
              <a:off x="577175" y="801325"/>
              <a:ext cx="61500" cy="61500"/>
            </a:xfrm>
            <a:prstGeom prst="ellipse">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6"/>
            <p:cNvSpPr/>
            <p:nvPr/>
          </p:nvSpPr>
          <p:spPr>
            <a:xfrm>
              <a:off x="-547806" y="945145"/>
              <a:ext cx="2311500" cy="3270000"/>
            </a:xfrm>
            <a:prstGeom prst="rect">
              <a:avLst/>
            </a:prstGeom>
            <a:solidFill>
              <a:schemeClr val="dk1"/>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0" name="Google Shape;410;p56"/>
          <p:cNvPicPr preferRelativeResize="0"/>
          <p:nvPr/>
        </p:nvPicPr>
        <p:blipFill rotWithShape="1">
          <a:blip r:embed="rId3">
            <a:alphaModFix/>
          </a:blip>
          <a:srcRect b="40197" l="21769" r="46444" t="27955"/>
          <a:stretch/>
        </p:blipFill>
        <p:spPr>
          <a:xfrm>
            <a:off x="1242550" y="2429477"/>
            <a:ext cx="3511349" cy="1979049"/>
          </a:xfrm>
          <a:prstGeom prst="rect">
            <a:avLst/>
          </a:prstGeom>
          <a:noFill/>
          <a:ln>
            <a:noFill/>
          </a:ln>
        </p:spPr>
      </p:pic>
      <p:sp>
        <p:nvSpPr>
          <p:cNvPr id="411" name="Google Shape;411;p56"/>
          <p:cNvSpPr txBox="1"/>
          <p:nvPr>
            <p:ph idx="4294967295" type="subTitle"/>
          </p:nvPr>
        </p:nvSpPr>
        <p:spPr>
          <a:xfrm>
            <a:off x="5209625" y="2719700"/>
            <a:ext cx="3329400" cy="17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66666"/>
                </a:solidFill>
              </a:rPr>
              <a:t>Sánchez (2013b). “El fenómeno MOOC: cómo aprender de forma gratuita y en red en universidades de prestigio”. </a:t>
            </a:r>
            <a:endParaRPr>
              <a:solidFill>
                <a:srgbClr val="666666"/>
              </a:solidFill>
            </a:endParaRPr>
          </a:p>
          <a:p>
            <a:pPr indent="0" lvl="0" marL="0" rtl="0" algn="l">
              <a:spcBef>
                <a:spcPts val="0"/>
              </a:spcBef>
              <a:spcAft>
                <a:spcPts val="0"/>
              </a:spcAft>
              <a:buNone/>
            </a:pPr>
            <a:r>
              <a:t/>
            </a:r>
            <a:endParaRPr sz="1200">
              <a:solidFill>
                <a:srgbClr val="666666"/>
              </a:solidFill>
            </a:endParaRPr>
          </a:p>
          <a:p>
            <a:pPr indent="0" lvl="0" marL="0" rtl="0" algn="l">
              <a:spcBef>
                <a:spcPts val="0"/>
              </a:spcBef>
              <a:spcAft>
                <a:spcPts val="0"/>
              </a:spcAft>
              <a:buNone/>
            </a:pPr>
            <a:r>
              <a:rPr lang="es" sz="1200">
                <a:solidFill>
                  <a:srgbClr val="666666"/>
                </a:solidFill>
              </a:rPr>
              <a:t>Ponencia invitada. Congreso de Marketing Online y Comunicación 2.0 Actitud Social 2013. Málaga, 21/03/2013 (...) </a:t>
            </a:r>
            <a:endParaRPr sz="1200">
              <a:solidFill>
                <a:srgbClr val="666666"/>
              </a:solidFill>
            </a:endParaRPr>
          </a:p>
          <a:p>
            <a:pPr indent="0" lvl="0" marL="0" rtl="0" algn="l">
              <a:spcBef>
                <a:spcPts val="0"/>
              </a:spcBef>
              <a:spcAft>
                <a:spcPts val="0"/>
              </a:spcAft>
              <a:buNone/>
            </a:pPr>
            <a:r>
              <a:t/>
            </a:r>
            <a:endParaRPr sz="1200">
              <a:solidFill>
                <a:srgbClr val="666666"/>
              </a:solidFill>
            </a:endParaRPr>
          </a:p>
          <a:p>
            <a:pPr indent="0" lvl="0" marL="0" rtl="0" algn="l">
              <a:spcBef>
                <a:spcPts val="0"/>
              </a:spcBef>
              <a:spcAft>
                <a:spcPts val="0"/>
              </a:spcAft>
              <a:buNone/>
            </a:pPr>
            <a:r>
              <a:rPr lang="es" sz="1200">
                <a:solidFill>
                  <a:srgbClr val="666666"/>
                </a:solidFill>
              </a:rPr>
              <a:t>Presentación y  vídeo vía </a:t>
            </a:r>
            <a:r>
              <a:rPr lang="es" sz="1200" u="sng">
                <a:solidFill>
                  <a:srgbClr val="666666"/>
                </a:solidFill>
                <a:hlinkClick r:id="rId4">
                  <a:extLst>
                    <a:ext uri="{A12FA001-AC4F-418D-AE19-62706E023703}">
                      <ahyp:hlinkClr val="tx"/>
                    </a:ext>
                  </a:extLst>
                </a:hlinkClick>
              </a:rPr>
              <a:t>Cibermarikiya.com</a:t>
            </a:r>
            <a:endParaRPr sz="1200">
              <a:solidFill>
                <a:srgbClr val="666666"/>
              </a:solidFill>
            </a:endParaRPr>
          </a:p>
          <a:p>
            <a:pPr indent="0" lvl="0" marL="0" rtl="0" algn="l">
              <a:spcBef>
                <a:spcPts val="0"/>
              </a:spcBef>
              <a:spcAft>
                <a:spcPts val="0"/>
              </a:spcAft>
              <a:buNone/>
            </a:pPr>
            <a:r>
              <a:t/>
            </a:r>
            <a:endParaRPr sz="1200">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7"/>
          <p:cNvSpPr txBox="1"/>
          <p:nvPr>
            <p:ph type="title"/>
          </p:nvPr>
        </p:nvSpPr>
        <p:spPr>
          <a:xfrm>
            <a:off x="0" y="288300"/>
            <a:ext cx="9144000" cy="76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400"/>
              <a:t>Auge más reciente: la curva de los MOOCs y </a:t>
            </a:r>
            <a:endParaRPr sz="2400"/>
          </a:p>
          <a:p>
            <a:pPr indent="0" lvl="0" marL="0" rtl="0" algn="ctr">
              <a:spcBef>
                <a:spcPts val="0"/>
              </a:spcBef>
              <a:spcAft>
                <a:spcPts val="0"/>
              </a:spcAft>
              <a:buNone/>
            </a:pPr>
            <a:r>
              <a:rPr lang="es" sz="2400"/>
              <a:t>derivados con la pandemia</a:t>
            </a:r>
            <a:endParaRPr sz="2400">
              <a:solidFill>
                <a:srgbClr val="434343"/>
              </a:solidFill>
            </a:endParaRPr>
          </a:p>
        </p:txBody>
      </p:sp>
      <p:sp>
        <p:nvSpPr>
          <p:cNvPr id="417" name="Google Shape;417;p57"/>
          <p:cNvSpPr/>
          <p:nvPr/>
        </p:nvSpPr>
        <p:spPr>
          <a:xfrm>
            <a:off x="3939250" y="3999175"/>
            <a:ext cx="3587530" cy="2341623"/>
          </a:xfrm>
          <a:custGeom>
            <a:rect b="b" l="l" r="r" t="t"/>
            <a:pathLst>
              <a:path extrusionOk="0" h="5225" w="4732">
                <a:moveTo>
                  <a:pt x="2366" y="0"/>
                </a:moveTo>
                <a:lnTo>
                  <a:pt x="2058" y="469"/>
                </a:lnTo>
                <a:lnTo>
                  <a:pt x="358" y="469"/>
                </a:lnTo>
                <a:cubicBezTo>
                  <a:pt x="350" y="468"/>
                  <a:pt x="343" y="468"/>
                  <a:pt x="336" y="468"/>
                </a:cubicBezTo>
                <a:cubicBezTo>
                  <a:pt x="149" y="468"/>
                  <a:pt x="0" y="623"/>
                  <a:pt x="0" y="801"/>
                </a:cubicBezTo>
                <a:lnTo>
                  <a:pt x="0" y="4892"/>
                </a:lnTo>
                <a:cubicBezTo>
                  <a:pt x="0" y="5077"/>
                  <a:pt x="148" y="5225"/>
                  <a:pt x="333" y="5225"/>
                </a:cubicBezTo>
                <a:lnTo>
                  <a:pt x="4387" y="5225"/>
                </a:lnTo>
                <a:cubicBezTo>
                  <a:pt x="4572" y="5225"/>
                  <a:pt x="4732" y="5077"/>
                  <a:pt x="4732" y="4892"/>
                </a:cubicBezTo>
                <a:lnTo>
                  <a:pt x="4732" y="801"/>
                </a:lnTo>
                <a:cubicBezTo>
                  <a:pt x="4732" y="616"/>
                  <a:pt x="4572" y="469"/>
                  <a:pt x="4387" y="469"/>
                </a:cubicBezTo>
                <a:lnTo>
                  <a:pt x="2674" y="469"/>
                </a:lnTo>
                <a:lnTo>
                  <a:pt x="2366" y="0"/>
                </a:ln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7"/>
          <p:cNvSpPr/>
          <p:nvPr/>
        </p:nvSpPr>
        <p:spPr>
          <a:xfrm>
            <a:off x="1288200" y="3709350"/>
            <a:ext cx="6487516" cy="60463"/>
          </a:xfrm>
          <a:custGeom>
            <a:rect b="b" l="l" r="r" t="t"/>
            <a:pathLst>
              <a:path extrusionOk="0" h="211" w="22549">
                <a:moveTo>
                  <a:pt x="0" y="1"/>
                </a:moveTo>
                <a:lnTo>
                  <a:pt x="0" y="210"/>
                </a:lnTo>
                <a:lnTo>
                  <a:pt x="22548" y="210"/>
                </a:lnTo>
                <a:lnTo>
                  <a:pt x="22548" y="1"/>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p:nvPr/>
        </p:nvSpPr>
        <p:spPr>
          <a:xfrm>
            <a:off x="2151849"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7"/>
          <p:cNvSpPr/>
          <p:nvPr/>
        </p:nvSpPr>
        <p:spPr>
          <a:xfrm>
            <a:off x="6457464" y="3615705"/>
            <a:ext cx="334998" cy="284217"/>
          </a:xfrm>
          <a:custGeom>
            <a:rect b="b" l="l" r="r" t="t"/>
            <a:pathLst>
              <a:path extrusionOk="0" h="985" w="1135">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7"/>
          <p:cNvSpPr txBox="1"/>
          <p:nvPr/>
        </p:nvSpPr>
        <p:spPr>
          <a:xfrm>
            <a:off x="5026033" y="4518803"/>
            <a:ext cx="14277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434343"/>
              </a:solidFill>
              <a:latin typeface="Ubuntu"/>
              <a:ea typeface="Ubuntu"/>
              <a:cs typeface="Ubuntu"/>
              <a:sym typeface="Ubuntu"/>
            </a:endParaRPr>
          </a:p>
        </p:txBody>
      </p:sp>
      <p:sp>
        <p:nvSpPr>
          <p:cNvPr id="422" name="Google Shape;422;p57"/>
          <p:cNvSpPr txBox="1"/>
          <p:nvPr/>
        </p:nvSpPr>
        <p:spPr>
          <a:xfrm>
            <a:off x="4163695" y="4316425"/>
            <a:ext cx="3170400" cy="4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200">
                <a:solidFill>
                  <a:srgbClr val="434343"/>
                </a:solidFill>
                <a:latin typeface="Ubuntu"/>
                <a:ea typeface="Ubuntu"/>
                <a:cs typeface="Ubuntu"/>
                <a:sym typeface="Ubuntu"/>
              </a:rPr>
              <a:t>Nueva normalidad</a:t>
            </a:r>
            <a:endParaRPr b="1" sz="2200">
              <a:solidFill>
                <a:srgbClr val="434343"/>
              </a:solidFill>
              <a:latin typeface="Ubuntu"/>
              <a:ea typeface="Ubuntu"/>
              <a:cs typeface="Ubuntu"/>
              <a:sym typeface="Ubuntu"/>
            </a:endParaRPr>
          </a:p>
        </p:txBody>
      </p:sp>
      <p:sp>
        <p:nvSpPr>
          <p:cNvPr id="423" name="Google Shape;423;p57"/>
          <p:cNvSpPr/>
          <p:nvPr/>
        </p:nvSpPr>
        <p:spPr>
          <a:xfrm>
            <a:off x="5499474"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7"/>
          <p:cNvSpPr/>
          <p:nvPr/>
        </p:nvSpPr>
        <p:spPr>
          <a:xfrm>
            <a:off x="4354949"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7"/>
          <p:cNvSpPr/>
          <p:nvPr/>
        </p:nvSpPr>
        <p:spPr>
          <a:xfrm>
            <a:off x="3289574"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7"/>
          <p:cNvSpPr txBox="1"/>
          <p:nvPr>
            <p:ph idx="4294967295" type="body"/>
          </p:nvPr>
        </p:nvSpPr>
        <p:spPr>
          <a:xfrm>
            <a:off x="4015450" y="4821025"/>
            <a:ext cx="3376800" cy="658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s" sz="1100">
                <a:solidFill>
                  <a:srgbClr val="434343"/>
                </a:solidFill>
                <a:latin typeface="Ubuntu"/>
                <a:ea typeface="Ubuntu"/>
                <a:cs typeface="Ubuntu"/>
                <a:sym typeface="Ubuntu"/>
              </a:rPr>
              <a:t>Nuevos hábitos, necesidad de seguir formándose…</a:t>
            </a:r>
            <a:endParaRPr sz="1100">
              <a:solidFill>
                <a:srgbClr val="434343"/>
              </a:solidFill>
              <a:latin typeface="Ubuntu"/>
              <a:ea typeface="Ubuntu"/>
              <a:cs typeface="Ubuntu"/>
              <a:sym typeface="Ubuntu"/>
            </a:endParaRPr>
          </a:p>
          <a:p>
            <a:pPr indent="0" lvl="0" marL="0" rtl="0" algn="ctr">
              <a:lnSpc>
                <a:spcPct val="100000"/>
              </a:lnSpc>
              <a:spcBef>
                <a:spcPts val="0"/>
              </a:spcBef>
              <a:spcAft>
                <a:spcPts val="0"/>
              </a:spcAft>
              <a:buSzPts val="1600"/>
              <a:buNone/>
            </a:pPr>
            <a:r>
              <a:rPr lang="es" sz="1100">
                <a:solidFill>
                  <a:srgbClr val="434343"/>
                </a:solidFill>
                <a:latin typeface="Ubuntu"/>
                <a:ea typeface="Ubuntu"/>
                <a:cs typeface="Ubuntu"/>
                <a:sym typeface="Ubuntu"/>
              </a:rPr>
              <a:t>¿Nos hemos vuelto más “residentes digitales” y por tanto pasamos y pasaremos más parte de nuestras vidas online, incluyendo aprender a través de MOOCs y derivados?</a:t>
            </a:r>
            <a:endParaRPr sz="1100">
              <a:solidFill>
                <a:srgbClr val="434343"/>
              </a:solidFill>
              <a:latin typeface="Ubuntu"/>
              <a:ea typeface="Ubuntu"/>
              <a:cs typeface="Ubuntu"/>
              <a:sym typeface="Ubuntu"/>
            </a:endParaRPr>
          </a:p>
        </p:txBody>
      </p:sp>
      <p:sp>
        <p:nvSpPr>
          <p:cNvPr id="427" name="Google Shape;427;p57"/>
          <p:cNvSpPr/>
          <p:nvPr/>
        </p:nvSpPr>
        <p:spPr>
          <a:xfrm rot="10800000">
            <a:off x="1129821" y="1212427"/>
            <a:ext cx="3630154" cy="2341623"/>
          </a:xfrm>
          <a:custGeom>
            <a:rect b="b" l="l" r="r" t="t"/>
            <a:pathLst>
              <a:path extrusionOk="0" h="5225" w="4732">
                <a:moveTo>
                  <a:pt x="2366" y="0"/>
                </a:moveTo>
                <a:lnTo>
                  <a:pt x="2058" y="469"/>
                </a:lnTo>
                <a:lnTo>
                  <a:pt x="358" y="469"/>
                </a:lnTo>
                <a:cubicBezTo>
                  <a:pt x="350" y="468"/>
                  <a:pt x="343" y="468"/>
                  <a:pt x="336" y="468"/>
                </a:cubicBezTo>
                <a:cubicBezTo>
                  <a:pt x="149" y="468"/>
                  <a:pt x="0" y="623"/>
                  <a:pt x="0" y="801"/>
                </a:cubicBezTo>
                <a:lnTo>
                  <a:pt x="0" y="4892"/>
                </a:lnTo>
                <a:cubicBezTo>
                  <a:pt x="0" y="5077"/>
                  <a:pt x="148" y="5225"/>
                  <a:pt x="333" y="5225"/>
                </a:cubicBezTo>
                <a:lnTo>
                  <a:pt x="4387" y="5225"/>
                </a:lnTo>
                <a:cubicBezTo>
                  <a:pt x="4572" y="5225"/>
                  <a:pt x="4732" y="5077"/>
                  <a:pt x="4732" y="4892"/>
                </a:cubicBezTo>
                <a:lnTo>
                  <a:pt x="4732" y="801"/>
                </a:lnTo>
                <a:cubicBezTo>
                  <a:pt x="4732" y="616"/>
                  <a:pt x="4572" y="469"/>
                  <a:pt x="4387" y="469"/>
                </a:cubicBezTo>
                <a:lnTo>
                  <a:pt x="2674" y="469"/>
                </a:lnTo>
                <a:lnTo>
                  <a:pt x="2366" y="0"/>
                </a:ln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7"/>
          <p:cNvSpPr txBox="1"/>
          <p:nvPr/>
        </p:nvSpPr>
        <p:spPr>
          <a:xfrm>
            <a:off x="1758648" y="1350000"/>
            <a:ext cx="2353200" cy="4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200">
                <a:solidFill>
                  <a:srgbClr val="434343"/>
                </a:solidFill>
                <a:latin typeface="Ubuntu"/>
                <a:ea typeface="Ubuntu"/>
                <a:cs typeface="Ubuntu"/>
                <a:sym typeface="Ubuntu"/>
              </a:rPr>
              <a:t>Inicios de 2020</a:t>
            </a:r>
            <a:endParaRPr b="1" sz="2200">
              <a:solidFill>
                <a:srgbClr val="434343"/>
              </a:solidFill>
              <a:latin typeface="Ubuntu"/>
              <a:ea typeface="Ubuntu"/>
              <a:cs typeface="Ubuntu"/>
              <a:sym typeface="Ubuntu"/>
            </a:endParaRPr>
          </a:p>
        </p:txBody>
      </p:sp>
      <p:sp>
        <p:nvSpPr>
          <p:cNvPr id="429" name="Google Shape;429;p57"/>
          <p:cNvSpPr txBox="1"/>
          <p:nvPr>
            <p:ph idx="4294967295" type="body"/>
          </p:nvPr>
        </p:nvSpPr>
        <p:spPr>
          <a:xfrm>
            <a:off x="1303700" y="1930900"/>
            <a:ext cx="3329700" cy="1282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s" sz="1100">
                <a:solidFill>
                  <a:srgbClr val="434343"/>
                </a:solidFill>
                <a:latin typeface="Ubuntu"/>
                <a:ea typeface="Ubuntu"/>
                <a:cs typeface="Ubuntu"/>
                <a:sym typeface="Ubuntu"/>
              </a:rPr>
              <a:t>Confinamiento, más expuestos a las pantallas y por tanto a oferta formativa </a:t>
            </a:r>
            <a:endParaRPr sz="1100">
              <a:solidFill>
                <a:srgbClr val="434343"/>
              </a:solidFill>
              <a:latin typeface="Ubuntu"/>
              <a:ea typeface="Ubuntu"/>
              <a:cs typeface="Ubuntu"/>
              <a:sym typeface="Ubuntu"/>
            </a:endParaRPr>
          </a:p>
          <a:p>
            <a:pPr indent="0" lvl="0" marL="0" rtl="0" algn="ctr">
              <a:lnSpc>
                <a:spcPct val="100000"/>
              </a:lnSpc>
              <a:spcBef>
                <a:spcPts val="0"/>
              </a:spcBef>
              <a:spcAft>
                <a:spcPts val="0"/>
              </a:spcAft>
              <a:buClr>
                <a:schemeClr val="dk1"/>
              </a:buClr>
              <a:buSzPts val="1100"/>
              <a:buFont typeface="Arial"/>
              <a:buNone/>
            </a:pPr>
            <a:r>
              <a:rPr lang="es" sz="1100">
                <a:solidFill>
                  <a:srgbClr val="434343"/>
                </a:solidFill>
                <a:latin typeface="Ubuntu"/>
                <a:ea typeface="Ubuntu"/>
                <a:cs typeface="Ubuntu"/>
                <a:sym typeface="Ubuntu"/>
              </a:rPr>
              <a:t>¿Crisis y desempleo/ ERTES?= más tiempo libre y necesidad de “reciclarse”</a:t>
            </a:r>
            <a:endParaRPr sz="1100">
              <a:solidFill>
                <a:srgbClr val="434343"/>
              </a:solidFill>
              <a:latin typeface="Ubuntu"/>
              <a:ea typeface="Ubuntu"/>
              <a:cs typeface="Ubuntu"/>
              <a:sym typeface="Ubuntu"/>
            </a:endParaRPr>
          </a:p>
          <a:p>
            <a:pPr indent="0" lvl="0" marL="0" rtl="0" algn="ctr">
              <a:lnSpc>
                <a:spcPct val="100000"/>
              </a:lnSpc>
              <a:spcBef>
                <a:spcPts val="0"/>
              </a:spcBef>
              <a:spcAft>
                <a:spcPts val="0"/>
              </a:spcAft>
              <a:buClr>
                <a:schemeClr val="dk1"/>
              </a:buClr>
              <a:buSzPts val="1100"/>
              <a:buFont typeface="Arial"/>
              <a:buNone/>
            </a:pPr>
            <a:r>
              <a:rPr lang="es" sz="1100">
                <a:solidFill>
                  <a:srgbClr val="434343"/>
                </a:solidFill>
                <a:latin typeface="Ubuntu"/>
                <a:ea typeface="Ubuntu"/>
                <a:cs typeface="Ubuntu"/>
                <a:sym typeface="Ubuntu"/>
              </a:rPr>
              <a:t>Nuevo escenario, demanda de formación en nuevas competencias</a:t>
            </a:r>
            <a:endParaRPr sz="1100">
              <a:solidFill>
                <a:srgbClr val="434343"/>
              </a:solidFill>
              <a:latin typeface="Ubuntu"/>
              <a:ea typeface="Ubuntu"/>
              <a:cs typeface="Ubuntu"/>
              <a:sym typeface="Ubuntu"/>
            </a:endParaRPr>
          </a:p>
        </p:txBody>
      </p:sp>
      <p:sp>
        <p:nvSpPr>
          <p:cNvPr id="430" name="Google Shape;430;p57"/>
          <p:cNvSpPr/>
          <p:nvPr/>
        </p:nvSpPr>
        <p:spPr>
          <a:xfrm>
            <a:off x="1014124" y="3597467"/>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8"/>
          <p:cNvSpPr txBox="1"/>
          <p:nvPr>
            <p:ph type="title"/>
          </p:nvPr>
        </p:nvSpPr>
        <p:spPr>
          <a:xfrm>
            <a:off x="1363475" y="4461800"/>
            <a:ext cx="1770900" cy="57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000">
                <a:solidFill>
                  <a:srgbClr val="595959"/>
                </a:solidFill>
                <a:latin typeface="Calibri"/>
                <a:ea typeface="Calibri"/>
                <a:cs typeface="Calibri"/>
                <a:sym typeface="Calibri"/>
              </a:rPr>
              <a:t>Fuente: Google Trends global, 28/01/2021</a:t>
            </a:r>
            <a:endParaRPr sz="1000">
              <a:solidFill>
                <a:srgbClr val="595959"/>
              </a:solidFill>
              <a:latin typeface="Calibri"/>
              <a:ea typeface="Calibri"/>
              <a:cs typeface="Calibri"/>
              <a:sym typeface="Calibri"/>
            </a:endParaRPr>
          </a:p>
        </p:txBody>
      </p:sp>
      <p:pic>
        <p:nvPicPr>
          <p:cNvPr id="436" name="Google Shape;436;p58"/>
          <p:cNvPicPr preferRelativeResize="0"/>
          <p:nvPr/>
        </p:nvPicPr>
        <p:blipFill rotWithShape="1">
          <a:blip r:embed="rId3">
            <a:alphaModFix/>
          </a:blip>
          <a:srcRect b="37217" l="0" r="4543" t="0"/>
          <a:stretch/>
        </p:blipFill>
        <p:spPr>
          <a:xfrm>
            <a:off x="566100" y="130800"/>
            <a:ext cx="8033800" cy="4254401"/>
          </a:xfrm>
          <a:prstGeom prst="rect">
            <a:avLst/>
          </a:prstGeom>
          <a:noFill/>
          <a:ln>
            <a:noFill/>
          </a:ln>
        </p:spPr>
      </p:pic>
      <p:pic>
        <p:nvPicPr>
          <p:cNvPr id="437" name="Google Shape;437;p58"/>
          <p:cNvPicPr preferRelativeResize="0"/>
          <p:nvPr/>
        </p:nvPicPr>
        <p:blipFill>
          <a:blip r:embed="rId4">
            <a:alphaModFix/>
          </a:blip>
          <a:stretch>
            <a:fillRect/>
          </a:stretch>
        </p:blipFill>
        <p:spPr>
          <a:xfrm>
            <a:off x="3393100" y="4146025"/>
            <a:ext cx="4883924" cy="2525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59"/>
          <p:cNvPicPr preferRelativeResize="0"/>
          <p:nvPr/>
        </p:nvPicPr>
        <p:blipFill rotWithShape="1">
          <a:blip r:embed="rId3">
            <a:alphaModFix/>
          </a:blip>
          <a:srcRect b="0" l="5386" r="5582" t="0"/>
          <a:stretch/>
        </p:blipFill>
        <p:spPr>
          <a:xfrm>
            <a:off x="2899850" y="218350"/>
            <a:ext cx="6018324" cy="5065524"/>
          </a:xfrm>
          <a:prstGeom prst="rect">
            <a:avLst/>
          </a:prstGeom>
          <a:noFill/>
          <a:ln>
            <a:noFill/>
          </a:ln>
          <a:effectLst>
            <a:reflection blurRad="0" dir="5400000" dist="38100" endA="0" endPos="30000" fadeDir="5400012" kx="0" rotWithShape="0" algn="bl" stPos="0" sy="-100000" ky="0"/>
          </a:effectLst>
        </p:spPr>
      </p:pic>
      <p:sp>
        <p:nvSpPr>
          <p:cNvPr id="443" name="Google Shape;443;p59"/>
          <p:cNvSpPr txBox="1"/>
          <p:nvPr/>
        </p:nvSpPr>
        <p:spPr>
          <a:xfrm>
            <a:off x="457200" y="6197600"/>
            <a:ext cx="21720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rgbClr val="595959"/>
                </a:solidFill>
                <a:uFill>
                  <a:noFill/>
                </a:uFill>
                <a:latin typeface="Calibri"/>
                <a:ea typeface="Calibri"/>
                <a:cs typeface="Calibri"/>
                <a:sym typeface="Calibri"/>
                <a:hlinkClick r:id="rId4">
                  <a:extLst>
                    <a:ext uri="{A12FA001-AC4F-418D-AE19-62706E023703}">
                      <ahyp:hlinkClr val="tx"/>
                    </a:ext>
                  </a:extLst>
                </a:hlinkClick>
              </a:rPr>
              <a:t>Fuente: </a:t>
            </a:r>
            <a:r>
              <a:rPr lang="es" sz="1000" u="sng">
                <a:solidFill>
                  <a:srgbClr val="595959"/>
                </a:solidFill>
                <a:latin typeface="Calibri"/>
                <a:ea typeface="Calibri"/>
                <a:cs typeface="Calibri"/>
                <a:sym typeface="Calibri"/>
                <a:hlinkClick r:id="rId5">
                  <a:extLst>
                    <a:ext uri="{A12FA001-AC4F-418D-AE19-62706E023703}">
                      <ahyp:hlinkClr val="tx"/>
                    </a:ext>
                  </a:extLst>
                </a:hlinkClick>
              </a:rPr>
              <a:t>Fundación Bankinter, 2020</a:t>
            </a:r>
            <a:endParaRPr sz="1000" u="sng">
              <a:solidFill>
                <a:srgbClr val="595959"/>
              </a:solidFill>
              <a:latin typeface="Calibri"/>
              <a:ea typeface="Calibri"/>
              <a:cs typeface="Calibri"/>
              <a:sym typeface="Calibri"/>
            </a:endParaRPr>
          </a:p>
          <a:p>
            <a:pPr indent="0" lvl="0" marL="0" rtl="0" algn="l">
              <a:spcBef>
                <a:spcPts val="0"/>
              </a:spcBef>
              <a:spcAft>
                <a:spcPts val="0"/>
              </a:spcAft>
              <a:buNone/>
            </a:pPr>
            <a:r>
              <a:t/>
            </a:r>
            <a:endParaRPr sz="1100" u="sng">
              <a:solidFill>
                <a:srgbClr val="595959"/>
              </a:solidFill>
              <a:latin typeface="Calibri"/>
              <a:ea typeface="Calibri"/>
              <a:cs typeface="Calibri"/>
              <a:sym typeface="Calibri"/>
            </a:endParaRPr>
          </a:p>
        </p:txBody>
      </p:sp>
      <p:sp>
        <p:nvSpPr>
          <p:cNvPr id="444" name="Google Shape;444;p59"/>
          <p:cNvSpPr txBox="1"/>
          <p:nvPr/>
        </p:nvSpPr>
        <p:spPr>
          <a:xfrm>
            <a:off x="457200" y="1625600"/>
            <a:ext cx="2172000" cy="235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1200">
                <a:solidFill>
                  <a:srgbClr val="595959"/>
                </a:solidFill>
                <a:highlight>
                  <a:srgbClr val="FFFFFF"/>
                </a:highlight>
                <a:latin typeface="Calibri"/>
                <a:ea typeface="Calibri"/>
                <a:cs typeface="Calibri"/>
                <a:sym typeface="Calibri"/>
              </a:rPr>
              <a:t>Aumento de más del 400% de inscripciones en Udemy entre marzo y abril de 2020; 1.6 millones de usuarios activos en la china ClassIn durante febrero de 2020…</a:t>
            </a:r>
            <a:endParaRPr sz="1200">
              <a:solidFill>
                <a:srgbClr val="595959"/>
              </a:solidFill>
              <a:highlight>
                <a:srgbClr val="FFFFFF"/>
              </a:highlight>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595959"/>
              </a:solidFill>
              <a:highlight>
                <a:srgbClr val="FFFFFF"/>
              </a:highlight>
              <a:latin typeface="Calibri"/>
              <a:ea typeface="Calibri"/>
              <a:cs typeface="Calibri"/>
              <a:sym typeface="Calibri"/>
            </a:endParaRPr>
          </a:p>
          <a:p>
            <a:pPr indent="0" lvl="0" marL="0" rtl="0" algn="l">
              <a:lnSpc>
                <a:spcPct val="100000"/>
              </a:lnSpc>
              <a:spcBef>
                <a:spcPts val="0"/>
              </a:spcBef>
              <a:spcAft>
                <a:spcPts val="0"/>
              </a:spcAft>
              <a:buNone/>
            </a:pPr>
            <a:r>
              <a:rPr lang="es" sz="1200">
                <a:solidFill>
                  <a:srgbClr val="595959"/>
                </a:solidFill>
                <a:highlight>
                  <a:srgbClr val="FFFFFF"/>
                </a:highlight>
                <a:latin typeface="Calibri"/>
                <a:ea typeface="Calibri"/>
                <a:cs typeface="Calibri"/>
                <a:sym typeface="Calibri"/>
              </a:rPr>
              <a:t>Dos de los sitios web más grandes del mundo, proveedores de MOOCs: EdX, </a:t>
            </a:r>
            <a:r>
              <a:rPr lang="es" sz="1200">
                <a:solidFill>
                  <a:srgbClr val="595959"/>
                </a:solidFill>
                <a:highlight>
                  <a:srgbClr val="FFFFFF"/>
                </a:highlight>
                <a:uFill>
                  <a:noFill/>
                </a:uFill>
                <a:latin typeface="Calibri"/>
                <a:ea typeface="Calibri"/>
                <a:cs typeface="Calibri"/>
                <a:sym typeface="Calibri"/>
                <a:hlinkClick r:id="rId6">
                  <a:extLst>
                    <a:ext uri="{A12FA001-AC4F-418D-AE19-62706E023703}">
                      <ahyp:hlinkClr val="tx"/>
                    </a:ext>
                  </a:extLst>
                </a:hlinkClick>
              </a:rPr>
              <a:t>entre los 1.000 sitios web más importantes del mundo</a:t>
            </a:r>
            <a:r>
              <a:rPr lang="es" sz="1200">
                <a:solidFill>
                  <a:srgbClr val="595959"/>
                </a:solidFill>
                <a:highlight>
                  <a:srgbClr val="FFFFFF"/>
                </a:highlight>
                <a:latin typeface="Calibri"/>
                <a:ea typeface="Calibri"/>
                <a:cs typeface="Calibri"/>
                <a:sym typeface="Calibri"/>
              </a:rPr>
              <a:t>, se une a Coursera.</a:t>
            </a:r>
            <a:endParaRPr sz="1200">
              <a:solidFill>
                <a:srgbClr val="595959"/>
              </a:solidFill>
              <a:highlight>
                <a:srgbClr val="FFFFFF"/>
              </a:highlight>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595959"/>
              </a:solidFill>
              <a:highlight>
                <a:srgbClr val="FFFFFF"/>
              </a:highlight>
              <a:latin typeface="Calibri"/>
              <a:ea typeface="Calibri"/>
              <a:cs typeface="Calibri"/>
              <a:sym typeface="Calibri"/>
            </a:endParaRPr>
          </a:p>
          <a:p>
            <a:pPr indent="0" lvl="0" marL="0" rtl="0" algn="l">
              <a:lnSpc>
                <a:spcPct val="100000"/>
              </a:lnSpc>
              <a:spcBef>
                <a:spcPts val="0"/>
              </a:spcBef>
              <a:spcAft>
                <a:spcPts val="0"/>
              </a:spcAft>
              <a:buNone/>
            </a:pPr>
            <a:r>
              <a:rPr lang="es" sz="1200">
                <a:solidFill>
                  <a:srgbClr val="595959"/>
                </a:solidFill>
                <a:highlight>
                  <a:srgbClr val="FFFFFF"/>
                </a:highlight>
                <a:latin typeface="Calibri"/>
                <a:ea typeface="Calibri"/>
                <a:cs typeface="Calibri"/>
                <a:sym typeface="Calibri"/>
              </a:rPr>
              <a:t>...</a:t>
            </a:r>
            <a:endParaRPr sz="1200">
              <a:solidFill>
                <a:srgbClr val="595959"/>
              </a:solidFill>
              <a:highlight>
                <a:srgbClr val="FFFFFF"/>
              </a:highlight>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60"/>
          <p:cNvPicPr preferRelativeResize="0"/>
          <p:nvPr/>
        </p:nvPicPr>
        <p:blipFill>
          <a:blip r:embed="rId3">
            <a:alphaModFix/>
          </a:blip>
          <a:stretch>
            <a:fillRect/>
          </a:stretch>
        </p:blipFill>
        <p:spPr>
          <a:xfrm>
            <a:off x="152400" y="152400"/>
            <a:ext cx="8839200" cy="5736918"/>
          </a:xfrm>
          <a:prstGeom prst="rect">
            <a:avLst/>
          </a:prstGeom>
          <a:noFill/>
          <a:ln>
            <a:noFill/>
          </a:ln>
          <a:effectLst>
            <a:reflection blurRad="0" dir="5400000" dist="38100" endA="0" endPos="30000" fadeDir="5400012" kx="0" rotWithShape="0" algn="bl" stPos="0" sy="-100000" ky="0"/>
          </a:effectLst>
        </p:spPr>
      </p:pic>
      <p:sp>
        <p:nvSpPr>
          <p:cNvPr id="450" name="Google Shape;450;p60"/>
          <p:cNvSpPr txBox="1"/>
          <p:nvPr/>
        </p:nvSpPr>
        <p:spPr>
          <a:xfrm>
            <a:off x="152400" y="5892592"/>
            <a:ext cx="2306400" cy="5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a:solidFill>
                  <a:srgbClr val="595959"/>
                </a:solidFill>
                <a:latin typeface="Calibri"/>
                <a:ea typeface="Calibri"/>
                <a:cs typeface="Calibri"/>
                <a:sym typeface="Calibri"/>
              </a:rPr>
              <a:t>Fuente: </a:t>
            </a:r>
            <a:r>
              <a:rPr lang="es" sz="1100" u="sng">
                <a:solidFill>
                  <a:srgbClr val="595959"/>
                </a:solidFill>
                <a:latin typeface="Calibri"/>
                <a:ea typeface="Calibri"/>
                <a:cs typeface="Calibri"/>
                <a:sym typeface="Calibri"/>
                <a:hlinkClick r:id="rId4">
                  <a:extLst>
                    <a:ext uri="{A12FA001-AC4F-418D-AE19-62706E023703}">
                      <ahyp:hlinkClr val="tx"/>
                    </a:ext>
                  </a:extLst>
                </a:hlinkClick>
              </a:rPr>
              <a:t>UNIA, 2020</a:t>
            </a:r>
            <a:r>
              <a:rPr lang="es">
                <a:solidFill>
                  <a:srgbClr val="595959"/>
                </a:solidFill>
              </a:rPr>
              <a:t>.</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1"/>
          <p:cNvSpPr/>
          <p:nvPr/>
        </p:nvSpPr>
        <p:spPr>
          <a:xfrm rot="5400000">
            <a:off x="3134075" y="-1012975"/>
            <a:ext cx="2714700" cy="5178300"/>
          </a:xfrm>
          <a:prstGeom prst="rect">
            <a:avLst/>
          </a:pr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1"/>
          <p:cNvSpPr txBox="1"/>
          <p:nvPr>
            <p:ph idx="4294967295" type="ctrTitle"/>
          </p:nvPr>
        </p:nvSpPr>
        <p:spPr>
          <a:xfrm>
            <a:off x="2207075" y="356425"/>
            <a:ext cx="4557900" cy="215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a:solidFill>
                  <a:srgbClr val="FFFFFF"/>
                </a:solidFill>
              </a:rPr>
              <a:t>¿Auge temporal o tendencia permanente?, ¿Transformación digital de la educación?</a:t>
            </a:r>
            <a:endParaRPr>
              <a:solidFill>
                <a:srgbClr val="FFFFFF"/>
              </a:solidFill>
            </a:endParaRPr>
          </a:p>
          <a:p>
            <a:pPr indent="0" lvl="0" marL="0" rtl="0" algn="ctr">
              <a:lnSpc>
                <a:spcPct val="100000"/>
              </a:lnSpc>
              <a:spcBef>
                <a:spcPts val="0"/>
              </a:spcBef>
              <a:spcAft>
                <a:spcPts val="0"/>
              </a:spcAft>
              <a:buSzPts val="2800"/>
              <a:buNone/>
            </a:pPr>
            <a:r>
              <a:t/>
            </a:r>
            <a:endParaRPr>
              <a:solidFill>
                <a:srgbClr val="FFFFFF"/>
              </a:solidFill>
            </a:endParaRPr>
          </a:p>
          <a:p>
            <a:pPr indent="0" lvl="0" marL="0" rtl="0" algn="ctr">
              <a:lnSpc>
                <a:spcPct val="100000"/>
              </a:lnSpc>
              <a:spcBef>
                <a:spcPts val="0"/>
              </a:spcBef>
              <a:spcAft>
                <a:spcPts val="0"/>
              </a:spcAft>
              <a:buSzPts val="2800"/>
              <a:buNone/>
            </a:pPr>
            <a:r>
              <a:rPr lang="es" sz="2000">
                <a:solidFill>
                  <a:srgbClr val="FFFFFF"/>
                </a:solidFill>
              </a:rPr>
              <a:t>¿Y si lo vemos como oportunidad?</a:t>
            </a:r>
            <a:endParaRPr sz="2000">
              <a:solidFill>
                <a:srgbClr val="FFFFFF"/>
              </a:solidFill>
            </a:endParaRPr>
          </a:p>
          <a:p>
            <a:pPr indent="0" lvl="0" marL="0" rtl="0" algn="ctr">
              <a:lnSpc>
                <a:spcPct val="100000"/>
              </a:lnSpc>
              <a:spcBef>
                <a:spcPts val="0"/>
              </a:spcBef>
              <a:spcAft>
                <a:spcPts val="0"/>
              </a:spcAft>
              <a:buSzPts val="2800"/>
              <a:buNone/>
            </a:pPr>
            <a:r>
              <a:t/>
            </a:r>
            <a:endParaRPr>
              <a:solidFill>
                <a:srgbClr val="FFFFFF"/>
              </a:solidFill>
            </a:endParaRPr>
          </a:p>
        </p:txBody>
      </p:sp>
      <p:pic>
        <p:nvPicPr>
          <p:cNvPr id="457" name="Google Shape;457;p61"/>
          <p:cNvPicPr preferRelativeResize="0"/>
          <p:nvPr/>
        </p:nvPicPr>
        <p:blipFill>
          <a:blip r:embed="rId3">
            <a:alphaModFix/>
          </a:blip>
          <a:stretch>
            <a:fillRect/>
          </a:stretch>
        </p:blipFill>
        <p:spPr>
          <a:xfrm>
            <a:off x="1112888" y="3088800"/>
            <a:ext cx="6909475" cy="3908150"/>
          </a:xfrm>
          <a:prstGeom prst="rect">
            <a:avLst/>
          </a:prstGeom>
          <a:noFill/>
          <a:ln>
            <a:noFill/>
          </a:ln>
        </p:spPr>
      </p:pic>
      <p:pic>
        <p:nvPicPr>
          <p:cNvPr id="458" name="Google Shape;458;p61"/>
          <p:cNvPicPr preferRelativeResize="0"/>
          <p:nvPr/>
        </p:nvPicPr>
        <p:blipFill>
          <a:blip r:embed="rId4">
            <a:alphaModFix/>
          </a:blip>
          <a:stretch>
            <a:fillRect/>
          </a:stretch>
        </p:blipFill>
        <p:spPr>
          <a:xfrm>
            <a:off x="9491225" y="2865761"/>
            <a:ext cx="4479650" cy="31590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2"/>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2"/>
          <p:cNvSpPr txBox="1"/>
          <p:nvPr>
            <p:ph idx="4294967295" type="body"/>
          </p:nvPr>
        </p:nvSpPr>
        <p:spPr>
          <a:xfrm>
            <a:off x="564150" y="3123800"/>
            <a:ext cx="1795200" cy="23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400">
                <a:solidFill>
                  <a:srgbClr val="535353"/>
                </a:solidFill>
              </a:rPr>
              <a:t>MOOC originario</a:t>
            </a:r>
            <a:endParaRPr b="1" sz="1400">
              <a:solidFill>
                <a:srgbClr val="535353"/>
              </a:solidFill>
            </a:endParaRPr>
          </a:p>
          <a:p>
            <a:pPr indent="0" lvl="0" marL="0" rtl="0" algn="l">
              <a:spcBef>
                <a:spcPts val="0"/>
              </a:spcBef>
              <a:spcAft>
                <a:spcPts val="0"/>
              </a:spcAft>
              <a:buNone/>
            </a:pPr>
            <a:r>
              <a:t/>
            </a:r>
            <a:endParaRPr sz="1200">
              <a:solidFill>
                <a:srgbClr val="3A3A3A"/>
              </a:solidFill>
            </a:endParaRPr>
          </a:p>
          <a:p>
            <a:pPr indent="0" lvl="0" marL="0" rtl="0" algn="l">
              <a:spcBef>
                <a:spcPts val="0"/>
              </a:spcBef>
              <a:spcAft>
                <a:spcPts val="0"/>
              </a:spcAft>
              <a:buNone/>
            </a:pPr>
            <a:r>
              <a:rPr lang="es" sz="1100">
                <a:solidFill>
                  <a:srgbClr val="535353"/>
                </a:solidFill>
              </a:rPr>
              <a:t>Película” en abierto y gratuita, con tutores/as y acotada a una fecha de estreno e impartición.</a:t>
            </a:r>
            <a:endParaRPr sz="1100">
              <a:solidFill>
                <a:srgbClr val="535353"/>
              </a:solidFill>
            </a:endParaRPr>
          </a:p>
          <a:p>
            <a:pPr indent="0" lvl="0" marL="0" rtl="0" algn="l">
              <a:spcBef>
                <a:spcPts val="0"/>
              </a:spcBef>
              <a:spcAft>
                <a:spcPts val="0"/>
              </a:spcAft>
              <a:buNone/>
            </a:pPr>
            <a:r>
              <a:t/>
            </a:r>
            <a:endParaRPr sz="1100">
              <a:solidFill>
                <a:srgbClr val="535353"/>
              </a:solidFill>
            </a:endParaRPr>
          </a:p>
          <a:p>
            <a:pPr indent="0" lvl="0" marL="0" rtl="0" algn="l">
              <a:spcBef>
                <a:spcPts val="0"/>
              </a:spcBef>
              <a:spcAft>
                <a:spcPts val="0"/>
              </a:spcAft>
              <a:buNone/>
            </a:pPr>
            <a:r>
              <a:rPr lang="es" sz="1100">
                <a:solidFill>
                  <a:srgbClr val="535353"/>
                </a:solidFill>
              </a:rPr>
              <a:t>En torno a 1-2 ECTS de carga lectiva y una impartición aproximada de 6-8 semanas.</a:t>
            </a:r>
            <a:endParaRPr sz="1100">
              <a:solidFill>
                <a:srgbClr val="535353"/>
              </a:solidFill>
            </a:endParaRPr>
          </a:p>
          <a:p>
            <a:pPr indent="0" lvl="0" marL="0" rtl="0" algn="l">
              <a:spcBef>
                <a:spcPts val="0"/>
              </a:spcBef>
              <a:spcAft>
                <a:spcPts val="0"/>
              </a:spcAft>
              <a:buNone/>
            </a:pPr>
            <a:r>
              <a:t/>
            </a:r>
            <a:endParaRPr sz="1100">
              <a:solidFill>
                <a:srgbClr val="535353"/>
              </a:solidFill>
            </a:endParaRPr>
          </a:p>
          <a:p>
            <a:pPr indent="0" lvl="0" marL="0" rtl="0" algn="l">
              <a:spcBef>
                <a:spcPts val="0"/>
              </a:spcBef>
              <a:spcAft>
                <a:spcPts val="0"/>
              </a:spcAft>
              <a:buNone/>
            </a:pPr>
            <a:r>
              <a:rPr b="1" lang="es" sz="1100">
                <a:solidFill>
                  <a:srgbClr val="85B016"/>
                </a:solidFill>
              </a:rPr>
              <a:t>XMOOC/ CMOOC</a:t>
            </a:r>
            <a:r>
              <a:rPr lang="es" sz="1100">
                <a:solidFill>
                  <a:srgbClr val="535353"/>
                </a:solidFill>
              </a:rPr>
              <a:t>, según enfoque metodológico.</a:t>
            </a:r>
            <a:endParaRPr sz="1100">
              <a:solidFill>
                <a:srgbClr val="535353"/>
              </a:solidFill>
            </a:endParaRPr>
          </a:p>
        </p:txBody>
      </p:sp>
      <p:sp>
        <p:nvSpPr>
          <p:cNvPr id="465" name="Google Shape;465;p62"/>
          <p:cNvSpPr txBox="1"/>
          <p:nvPr>
            <p:ph idx="4294967295" type="body"/>
          </p:nvPr>
        </p:nvSpPr>
        <p:spPr>
          <a:xfrm>
            <a:off x="2526400" y="3123800"/>
            <a:ext cx="2551800" cy="2474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400">
                <a:solidFill>
                  <a:srgbClr val="535353"/>
                </a:solidFill>
              </a:rPr>
              <a:t>Modelos derivados de MOOC</a:t>
            </a:r>
            <a:endParaRPr b="1" sz="1400">
              <a:solidFill>
                <a:srgbClr val="535353"/>
              </a:solidFill>
            </a:endParaRPr>
          </a:p>
          <a:p>
            <a:pPr indent="0" lvl="0" marL="0" rtl="0" algn="l">
              <a:spcBef>
                <a:spcPts val="0"/>
              </a:spcBef>
              <a:spcAft>
                <a:spcPts val="0"/>
              </a:spcAft>
              <a:buNone/>
            </a:pPr>
            <a:r>
              <a:t/>
            </a:r>
            <a:endParaRPr sz="1100">
              <a:solidFill>
                <a:srgbClr val="535353"/>
              </a:solidFill>
            </a:endParaRPr>
          </a:p>
          <a:p>
            <a:pPr indent="0" lvl="0" marL="0" rtl="0" algn="l">
              <a:spcBef>
                <a:spcPts val="0"/>
              </a:spcBef>
              <a:spcAft>
                <a:spcPts val="0"/>
              </a:spcAft>
              <a:buNone/>
            </a:pPr>
            <a:r>
              <a:rPr lang="es" sz="1100">
                <a:solidFill>
                  <a:srgbClr val="535353"/>
                </a:solidFill>
              </a:rPr>
              <a:t>En abierto, gratuitos y tutorizados pero con distinto “minutaje” / carga lectiva:</a:t>
            </a:r>
            <a:endParaRPr sz="1100">
              <a:solidFill>
                <a:srgbClr val="535353"/>
              </a:solidFill>
            </a:endParaRPr>
          </a:p>
          <a:p>
            <a:pPr indent="0" lvl="0" marL="179999" rtl="0" algn="l">
              <a:spcBef>
                <a:spcPts val="0"/>
              </a:spcBef>
              <a:spcAft>
                <a:spcPts val="0"/>
              </a:spcAft>
              <a:buNone/>
            </a:pPr>
            <a:r>
              <a:rPr b="1" lang="es" sz="1200">
                <a:solidFill>
                  <a:srgbClr val="85B016"/>
                </a:solidFill>
              </a:rPr>
              <a:t>-</a:t>
            </a:r>
            <a:r>
              <a:rPr b="1" lang="es" sz="1100">
                <a:solidFill>
                  <a:srgbClr val="85B016"/>
                </a:solidFill>
              </a:rPr>
              <a:t>NanoMOOC o NOOC</a:t>
            </a:r>
            <a:r>
              <a:rPr lang="es" sz="1100">
                <a:solidFill>
                  <a:srgbClr val="85B016"/>
                </a:solidFill>
              </a:rPr>
              <a:t>: </a:t>
            </a:r>
            <a:r>
              <a:rPr lang="es" sz="1100">
                <a:solidFill>
                  <a:srgbClr val="535353"/>
                </a:solidFill>
              </a:rPr>
              <a:t>versión en “cortometraje” de MOOCs (1-20 h).</a:t>
            </a:r>
            <a:endParaRPr sz="1100">
              <a:solidFill>
                <a:srgbClr val="535353"/>
              </a:solidFill>
            </a:endParaRPr>
          </a:p>
          <a:p>
            <a:pPr indent="0" lvl="0" marL="179999" rtl="0" algn="l">
              <a:spcBef>
                <a:spcPts val="0"/>
              </a:spcBef>
              <a:spcAft>
                <a:spcPts val="0"/>
              </a:spcAft>
              <a:buNone/>
            </a:pPr>
            <a:r>
              <a:rPr b="1" lang="es" sz="1200">
                <a:solidFill>
                  <a:srgbClr val="85B016"/>
                </a:solidFill>
              </a:rPr>
              <a:t>-</a:t>
            </a:r>
            <a:r>
              <a:rPr b="1" lang="es" sz="1100">
                <a:solidFill>
                  <a:srgbClr val="85B016"/>
                </a:solidFill>
              </a:rPr>
              <a:t>Micromaster-MOOC</a:t>
            </a:r>
            <a:r>
              <a:rPr lang="es" sz="1100">
                <a:solidFill>
                  <a:srgbClr val="85B016"/>
                </a:solidFill>
              </a:rPr>
              <a:t>:</a:t>
            </a:r>
            <a:r>
              <a:rPr lang="es" sz="1100">
                <a:solidFill>
                  <a:srgbClr val="535353"/>
                </a:solidFill>
              </a:rPr>
              <a:t> MOOC “seriados” (módulos formativos), complementados o no con formación presencial.</a:t>
            </a:r>
            <a:endParaRPr sz="1100">
              <a:solidFill>
                <a:srgbClr val="535353"/>
              </a:solidFill>
            </a:endParaRPr>
          </a:p>
          <a:p>
            <a:pPr indent="0" lvl="0" marL="0" rtl="0" algn="l">
              <a:spcBef>
                <a:spcPts val="0"/>
              </a:spcBef>
              <a:spcAft>
                <a:spcPts val="0"/>
              </a:spcAft>
              <a:buNone/>
            </a:pPr>
            <a:r>
              <a:t/>
            </a:r>
            <a:endParaRPr sz="900">
              <a:solidFill>
                <a:srgbClr val="535353"/>
              </a:solidFill>
            </a:endParaRPr>
          </a:p>
          <a:p>
            <a:pPr indent="0" lvl="0" marL="0" rtl="0" algn="l">
              <a:spcBef>
                <a:spcPts val="0"/>
              </a:spcBef>
              <a:spcAft>
                <a:spcPts val="0"/>
              </a:spcAft>
              <a:buNone/>
            </a:pPr>
            <a:r>
              <a:rPr lang="es" sz="1100">
                <a:solidFill>
                  <a:srgbClr val="535353"/>
                </a:solidFill>
              </a:rPr>
              <a:t>En la “videoteca”, siempre disponibles y sin tutores: </a:t>
            </a:r>
            <a:r>
              <a:rPr b="1" lang="es" sz="1100">
                <a:solidFill>
                  <a:srgbClr val="85B016"/>
                </a:solidFill>
              </a:rPr>
              <a:t>SPOOCs</a:t>
            </a:r>
            <a:r>
              <a:rPr lang="es" sz="1100">
                <a:solidFill>
                  <a:srgbClr val="85B016"/>
                </a:solidFill>
              </a:rPr>
              <a:t>.</a:t>
            </a:r>
            <a:endParaRPr sz="1100">
              <a:solidFill>
                <a:srgbClr val="85B016"/>
              </a:solidFill>
            </a:endParaRPr>
          </a:p>
          <a:p>
            <a:pPr indent="0" lvl="0" marL="0" rtl="0" algn="l">
              <a:spcBef>
                <a:spcPts val="0"/>
              </a:spcBef>
              <a:spcAft>
                <a:spcPts val="0"/>
              </a:spcAft>
              <a:buNone/>
            </a:pPr>
            <a:r>
              <a:t/>
            </a:r>
            <a:endParaRPr>
              <a:solidFill>
                <a:srgbClr val="3A3A3A"/>
              </a:solidFill>
            </a:endParaRPr>
          </a:p>
          <a:p>
            <a:pPr indent="0" lvl="0" marL="0" rtl="0" algn="l">
              <a:spcBef>
                <a:spcPts val="0"/>
              </a:spcBef>
              <a:spcAft>
                <a:spcPts val="0"/>
              </a:spcAft>
              <a:buNone/>
            </a:pPr>
            <a:r>
              <a:t/>
            </a:r>
            <a:endParaRPr>
              <a:solidFill>
                <a:srgbClr val="3A3A3A"/>
              </a:solidFill>
            </a:endParaRPr>
          </a:p>
        </p:txBody>
      </p:sp>
      <p:sp>
        <p:nvSpPr>
          <p:cNvPr id="466" name="Google Shape;466;p62"/>
          <p:cNvSpPr txBox="1"/>
          <p:nvPr>
            <p:ph idx="4294967295" type="body"/>
          </p:nvPr>
        </p:nvSpPr>
        <p:spPr>
          <a:xfrm>
            <a:off x="7053400" y="3106775"/>
            <a:ext cx="1434600" cy="2129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400">
                <a:solidFill>
                  <a:srgbClr val="535353"/>
                </a:solidFill>
              </a:rPr>
              <a:t>Con “entrada” previo pago y/o requisitos de acceso (“p” de cursos masivos)</a:t>
            </a:r>
            <a:endParaRPr b="1" sz="1400">
              <a:solidFill>
                <a:srgbClr val="535353"/>
              </a:solidFill>
            </a:endParaRPr>
          </a:p>
          <a:p>
            <a:pPr indent="0" lvl="0" marL="0" marR="0" rtl="0" algn="l">
              <a:lnSpc>
                <a:spcPct val="100000"/>
              </a:lnSpc>
              <a:spcBef>
                <a:spcPts val="0"/>
              </a:spcBef>
              <a:spcAft>
                <a:spcPts val="0"/>
              </a:spcAft>
              <a:buNone/>
            </a:pPr>
            <a:r>
              <a:t/>
            </a:r>
            <a:endParaRPr b="1" sz="1400">
              <a:solidFill>
                <a:srgbClr val="535353"/>
              </a:solidFill>
            </a:endParaRPr>
          </a:p>
          <a:p>
            <a:pPr indent="0" lvl="0" marL="0" rtl="0" algn="l">
              <a:lnSpc>
                <a:spcPct val="115000"/>
              </a:lnSpc>
              <a:spcBef>
                <a:spcPts val="0"/>
              </a:spcBef>
              <a:spcAft>
                <a:spcPts val="1600"/>
              </a:spcAft>
              <a:buNone/>
            </a:pPr>
            <a:r>
              <a:rPr b="1" lang="es" sz="1100">
                <a:solidFill>
                  <a:srgbClr val="85B016"/>
                </a:solidFill>
              </a:rPr>
              <a:t>SPOC</a:t>
            </a:r>
            <a:r>
              <a:rPr lang="es" sz="1100">
                <a:solidFill>
                  <a:srgbClr val="85B016"/>
                </a:solidFill>
              </a:rPr>
              <a:t>, </a:t>
            </a:r>
            <a:r>
              <a:rPr b="1" lang="es" sz="1100">
                <a:solidFill>
                  <a:srgbClr val="85B016"/>
                </a:solidFill>
              </a:rPr>
              <a:t>COOC</a:t>
            </a:r>
            <a:r>
              <a:rPr lang="es" sz="1100">
                <a:solidFill>
                  <a:srgbClr val="85B016"/>
                </a:solidFill>
              </a:rPr>
              <a:t> y </a:t>
            </a:r>
            <a:r>
              <a:rPr b="1" lang="es" sz="1100">
                <a:solidFill>
                  <a:srgbClr val="85B016"/>
                </a:solidFill>
              </a:rPr>
              <a:t>DOCC</a:t>
            </a:r>
            <a:r>
              <a:rPr lang="es" sz="1100">
                <a:solidFill>
                  <a:srgbClr val="85B016"/>
                </a:solidFill>
              </a:rPr>
              <a:t> </a:t>
            </a:r>
            <a:r>
              <a:rPr lang="es" sz="1100">
                <a:solidFill>
                  <a:srgbClr val="3A3A3A"/>
                </a:solidFill>
              </a:rPr>
              <a:t>(y algunos micromaster).</a:t>
            </a:r>
            <a:endParaRPr sz="1100">
              <a:solidFill>
                <a:srgbClr val="3A3A3A"/>
              </a:solidFill>
            </a:endParaRPr>
          </a:p>
        </p:txBody>
      </p:sp>
      <p:sp>
        <p:nvSpPr>
          <p:cNvPr id="467" name="Google Shape;467;p62"/>
          <p:cNvSpPr txBox="1"/>
          <p:nvPr/>
        </p:nvSpPr>
        <p:spPr>
          <a:xfrm>
            <a:off x="50175" y="7182933"/>
            <a:ext cx="8957400" cy="80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800">
                <a:solidFill>
                  <a:srgbClr val="CC3F3A"/>
                </a:solidFill>
                <a:latin typeface="Abril Fatface"/>
                <a:ea typeface="Abril Fatface"/>
                <a:cs typeface="Abril Fatface"/>
                <a:sym typeface="Abril Fatface"/>
              </a:rPr>
              <a:t>¡Hoy, no todo es masivo ni gratuito! </a:t>
            </a:r>
            <a:endParaRPr/>
          </a:p>
        </p:txBody>
      </p:sp>
      <p:sp>
        <p:nvSpPr>
          <p:cNvPr id="468" name="Google Shape;468;p62"/>
          <p:cNvSpPr txBox="1"/>
          <p:nvPr/>
        </p:nvSpPr>
        <p:spPr>
          <a:xfrm>
            <a:off x="5133625" y="3101700"/>
            <a:ext cx="1603500" cy="140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solidFill>
                  <a:srgbClr val="535353"/>
                </a:solidFill>
              </a:rPr>
              <a:t>Nuevos híbridos de REA y comunidades de aprendizaje</a:t>
            </a:r>
            <a:endParaRPr b="1">
              <a:solidFill>
                <a:srgbClr val="535353"/>
              </a:solidFill>
            </a:endParaRPr>
          </a:p>
          <a:p>
            <a:pPr indent="0" lvl="0" marL="0" marR="0" rtl="0" algn="l">
              <a:lnSpc>
                <a:spcPct val="100000"/>
              </a:lnSpc>
              <a:spcBef>
                <a:spcPts val="0"/>
              </a:spcBef>
              <a:spcAft>
                <a:spcPts val="0"/>
              </a:spcAft>
              <a:buNone/>
            </a:pPr>
            <a:r>
              <a:t/>
            </a:r>
            <a:endParaRPr b="1">
              <a:solidFill>
                <a:srgbClr val="85B016"/>
              </a:solidFill>
            </a:endParaRPr>
          </a:p>
          <a:p>
            <a:pPr indent="0" lvl="0" marL="179999" marR="0" rtl="0" algn="l">
              <a:lnSpc>
                <a:spcPct val="100000"/>
              </a:lnSpc>
              <a:spcBef>
                <a:spcPts val="0"/>
              </a:spcBef>
              <a:spcAft>
                <a:spcPts val="0"/>
              </a:spcAft>
              <a:buNone/>
            </a:pPr>
            <a:r>
              <a:rPr b="1" lang="es" sz="1100">
                <a:solidFill>
                  <a:srgbClr val="85B016"/>
                </a:solidFill>
              </a:rPr>
              <a:t>-</a:t>
            </a:r>
            <a:r>
              <a:rPr b="1" lang="es" sz="1100">
                <a:solidFill>
                  <a:srgbClr val="85B016"/>
                </a:solidFill>
              </a:rPr>
              <a:t>rMOOC </a:t>
            </a:r>
            <a:endParaRPr b="1" sz="1100">
              <a:solidFill>
                <a:srgbClr val="85B016"/>
              </a:solidFill>
            </a:endParaRPr>
          </a:p>
          <a:p>
            <a:pPr indent="0" lvl="0" marL="179999" marR="0" rtl="0" algn="l">
              <a:lnSpc>
                <a:spcPct val="100000"/>
              </a:lnSpc>
              <a:spcBef>
                <a:spcPts val="0"/>
              </a:spcBef>
              <a:spcAft>
                <a:spcPts val="0"/>
              </a:spcAft>
              <a:buNone/>
            </a:pPr>
            <a:r>
              <a:rPr b="1" lang="es" sz="1100">
                <a:solidFill>
                  <a:srgbClr val="85B016"/>
                </a:solidFill>
              </a:rPr>
              <a:t>-GROOC</a:t>
            </a:r>
            <a:r>
              <a:rPr lang="es" sz="1100">
                <a:solidFill>
                  <a:srgbClr val="85B016"/>
                </a:solidFill>
              </a:rPr>
              <a:t>.</a:t>
            </a:r>
            <a:endParaRPr sz="1100">
              <a:solidFill>
                <a:srgbClr val="85B016"/>
              </a:solidFill>
            </a:endParaRPr>
          </a:p>
        </p:txBody>
      </p:sp>
      <p:grpSp>
        <p:nvGrpSpPr>
          <p:cNvPr id="469" name="Google Shape;469;p62"/>
          <p:cNvGrpSpPr/>
          <p:nvPr/>
        </p:nvGrpSpPr>
        <p:grpSpPr>
          <a:xfrm>
            <a:off x="7252525" y="1941230"/>
            <a:ext cx="975000" cy="1012200"/>
            <a:chOff x="7252525" y="2246030"/>
            <a:chExt cx="975000" cy="1012200"/>
          </a:xfrm>
        </p:grpSpPr>
        <p:sp>
          <p:nvSpPr>
            <p:cNvPr id="470" name="Google Shape;470;p62"/>
            <p:cNvSpPr/>
            <p:nvPr/>
          </p:nvSpPr>
          <p:spPr>
            <a:xfrm>
              <a:off x="7252525" y="2246030"/>
              <a:ext cx="975000" cy="1012200"/>
            </a:xfrm>
            <a:prstGeom prst="blockArc">
              <a:avLst>
                <a:gd fmla="val 17592716" name="adj1"/>
                <a:gd fmla="val 17581411" name="adj2"/>
                <a:gd fmla="val 10584" name="adj3"/>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4800" u="none" cap="none" strike="noStrike">
                <a:solidFill>
                  <a:srgbClr val="282F39"/>
                </a:solidFill>
                <a:latin typeface="Calibri"/>
                <a:ea typeface="Calibri"/>
                <a:cs typeface="Calibri"/>
                <a:sym typeface="Calibri"/>
              </a:endParaRPr>
            </a:p>
          </p:txBody>
        </p:sp>
        <p:grpSp>
          <p:nvGrpSpPr>
            <p:cNvPr id="471" name="Google Shape;471;p62"/>
            <p:cNvGrpSpPr/>
            <p:nvPr/>
          </p:nvGrpSpPr>
          <p:grpSpPr>
            <a:xfrm>
              <a:off x="7497840" y="2486117"/>
              <a:ext cx="478177" cy="480903"/>
              <a:chOff x="2404875" y="3592725"/>
              <a:chExt cx="298525" cy="293825"/>
            </a:xfrm>
          </p:grpSpPr>
          <p:sp>
            <p:nvSpPr>
              <p:cNvPr id="472" name="Google Shape;472;p62"/>
              <p:cNvSpPr/>
              <p:nvPr/>
            </p:nvSpPr>
            <p:spPr>
              <a:xfrm>
                <a:off x="2404875" y="3747900"/>
                <a:ext cx="52775" cy="138650"/>
              </a:xfrm>
              <a:custGeom>
                <a:rect b="b" l="l" r="r" t="t"/>
                <a:pathLst>
                  <a:path extrusionOk="0" h="5546" w="2111">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2"/>
              <p:cNvSpPr/>
              <p:nvPr/>
            </p:nvSpPr>
            <p:spPr>
              <a:xfrm>
                <a:off x="2458425" y="3592725"/>
                <a:ext cx="190625" cy="160700"/>
              </a:xfrm>
              <a:custGeom>
                <a:rect b="b" l="l" r="r" t="t"/>
                <a:pathLst>
                  <a:path extrusionOk="0" h="6428" w="7625">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2"/>
              <p:cNvSpPr/>
              <p:nvPr/>
            </p:nvSpPr>
            <p:spPr>
              <a:xfrm>
                <a:off x="2474975" y="3742775"/>
                <a:ext cx="228425" cy="125650"/>
              </a:xfrm>
              <a:custGeom>
                <a:rect b="b" l="l" r="r" t="t"/>
                <a:pathLst>
                  <a:path extrusionOk="0" h="5026" w="9137">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5" name="Google Shape;475;p62"/>
          <p:cNvGrpSpPr/>
          <p:nvPr/>
        </p:nvGrpSpPr>
        <p:grpSpPr>
          <a:xfrm>
            <a:off x="5035065" y="1940101"/>
            <a:ext cx="1795370" cy="1010719"/>
            <a:chOff x="5187465" y="2244901"/>
            <a:chExt cx="1795370" cy="1010719"/>
          </a:xfrm>
        </p:grpSpPr>
        <p:grpSp>
          <p:nvGrpSpPr>
            <p:cNvPr id="476" name="Google Shape;476;p62"/>
            <p:cNvGrpSpPr/>
            <p:nvPr/>
          </p:nvGrpSpPr>
          <p:grpSpPr>
            <a:xfrm>
              <a:off x="5187465" y="2244901"/>
              <a:ext cx="1795370" cy="1010719"/>
              <a:chOff x="1009650" y="2102584"/>
              <a:chExt cx="5234315" cy="2838300"/>
            </a:xfrm>
          </p:grpSpPr>
          <p:sp>
            <p:nvSpPr>
              <p:cNvPr id="477" name="Google Shape;477;p62"/>
              <p:cNvSpPr/>
              <p:nvPr/>
            </p:nvSpPr>
            <p:spPr>
              <a:xfrm>
                <a:off x="1009650" y="2102584"/>
                <a:ext cx="2838300" cy="2838300"/>
              </a:xfrm>
              <a:prstGeom prst="blockArc">
                <a:avLst>
                  <a:gd fmla="val 21570102" name="adj1"/>
                  <a:gd fmla="val 17581411" name="adj2"/>
                  <a:gd fmla="val 10584" name="adj3"/>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282F39"/>
                  </a:solidFill>
                  <a:latin typeface="Calibri"/>
                  <a:ea typeface="Calibri"/>
                  <a:cs typeface="Calibri"/>
                  <a:sym typeface="Calibri"/>
                </a:endParaRPr>
              </a:p>
            </p:txBody>
          </p:sp>
          <p:sp>
            <p:nvSpPr>
              <p:cNvPr id="478" name="Google Shape;478;p62"/>
              <p:cNvSpPr/>
              <p:nvPr/>
            </p:nvSpPr>
            <p:spPr>
              <a:xfrm>
                <a:off x="3541565" y="3216925"/>
                <a:ext cx="2702400" cy="609600"/>
              </a:xfrm>
              <a:prstGeom prst="rightArrow">
                <a:avLst>
                  <a:gd fmla="val 50000" name="adj1"/>
                  <a:gd fmla="val 73810" name="adj2"/>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479" name="Google Shape;479;p62"/>
            <p:cNvGrpSpPr/>
            <p:nvPr/>
          </p:nvGrpSpPr>
          <p:grpSpPr>
            <a:xfrm>
              <a:off x="5427980" y="2453365"/>
              <a:ext cx="508698" cy="521126"/>
              <a:chOff x="-61784125" y="3377700"/>
              <a:chExt cx="316650" cy="317450"/>
            </a:xfrm>
          </p:grpSpPr>
          <p:sp>
            <p:nvSpPr>
              <p:cNvPr id="480" name="Google Shape;480;p62"/>
              <p:cNvSpPr/>
              <p:nvPr/>
            </p:nvSpPr>
            <p:spPr>
              <a:xfrm>
                <a:off x="-61688025" y="3460400"/>
                <a:ext cx="124450" cy="51225"/>
              </a:xfrm>
              <a:custGeom>
                <a:rect b="b" l="l" r="r" t="t"/>
                <a:pathLst>
                  <a:path extrusionOk="0" h="2049" w="4978">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2"/>
              <p:cNvSpPr/>
              <p:nvPr/>
            </p:nvSpPr>
            <p:spPr>
              <a:xfrm>
                <a:off x="-61677800" y="3518900"/>
                <a:ext cx="104775" cy="61850"/>
              </a:xfrm>
              <a:custGeom>
                <a:rect b="b" l="l" r="r" t="t"/>
                <a:pathLst>
                  <a:path extrusionOk="0" h="2474" w="4191">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2"/>
              <p:cNvSpPr/>
              <p:nvPr/>
            </p:nvSpPr>
            <p:spPr>
              <a:xfrm>
                <a:off x="-61667550" y="3377700"/>
                <a:ext cx="82700" cy="82725"/>
              </a:xfrm>
              <a:custGeom>
                <a:rect b="b" l="l" r="r" t="t"/>
                <a:pathLst>
                  <a:path extrusionOk="0" h="3309" w="3308">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2"/>
              <p:cNvSpPr/>
              <p:nvPr/>
            </p:nvSpPr>
            <p:spPr>
              <a:xfrm>
                <a:off x="-61591150" y="3643150"/>
                <a:ext cx="123675" cy="51200"/>
              </a:xfrm>
              <a:custGeom>
                <a:rect b="b" l="l" r="r" t="t"/>
                <a:pathLst>
                  <a:path extrusionOk="0" h="2048" w="4947">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2"/>
              <p:cNvSpPr/>
              <p:nvPr/>
            </p:nvSpPr>
            <p:spPr>
              <a:xfrm>
                <a:off x="-61570675" y="3560450"/>
                <a:ext cx="82725" cy="82725"/>
              </a:xfrm>
              <a:custGeom>
                <a:rect b="b" l="l" r="r" t="t"/>
                <a:pathLst>
                  <a:path extrusionOk="0" h="3309" w="3309">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2"/>
              <p:cNvSpPr/>
              <p:nvPr/>
            </p:nvSpPr>
            <p:spPr>
              <a:xfrm>
                <a:off x="-61784125" y="3643925"/>
                <a:ext cx="124450" cy="51225"/>
              </a:xfrm>
              <a:custGeom>
                <a:rect b="b" l="l" r="r" t="t"/>
                <a:pathLst>
                  <a:path extrusionOk="0" h="2049" w="4978">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2"/>
              <p:cNvSpPr/>
              <p:nvPr/>
            </p:nvSpPr>
            <p:spPr>
              <a:xfrm>
                <a:off x="-61763650" y="3560450"/>
                <a:ext cx="82725" cy="82725"/>
              </a:xfrm>
              <a:custGeom>
                <a:rect b="b" l="l" r="r" t="t"/>
                <a:pathLst>
                  <a:path extrusionOk="0" h="3309" w="3309">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7" name="Google Shape;487;p62"/>
          <p:cNvGrpSpPr/>
          <p:nvPr/>
        </p:nvGrpSpPr>
        <p:grpSpPr>
          <a:xfrm>
            <a:off x="2825263" y="1940101"/>
            <a:ext cx="1795370" cy="1010719"/>
            <a:chOff x="2977663" y="2244901"/>
            <a:chExt cx="1795370" cy="1010719"/>
          </a:xfrm>
        </p:grpSpPr>
        <p:sp>
          <p:nvSpPr>
            <p:cNvPr id="488" name="Google Shape;488;p62"/>
            <p:cNvSpPr/>
            <p:nvPr/>
          </p:nvSpPr>
          <p:spPr>
            <a:xfrm>
              <a:off x="3014706" y="2269300"/>
              <a:ext cx="885600" cy="904800"/>
            </a:xfrm>
            <a:prstGeom prst="ellipse">
              <a:avLst/>
            </a:prstGeom>
            <a:noFill/>
            <a:ln cap="flat" cmpd="sng" w="28575">
              <a:solidFill>
                <a:srgbClr val="9CC927"/>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62"/>
            <p:cNvGrpSpPr/>
            <p:nvPr/>
          </p:nvGrpSpPr>
          <p:grpSpPr>
            <a:xfrm>
              <a:off x="2977663" y="2244901"/>
              <a:ext cx="1795370" cy="1010719"/>
              <a:chOff x="1009650" y="2102584"/>
              <a:chExt cx="5234315" cy="2838300"/>
            </a:xfrm>
          </p:grpSpPr>
          <p:sp>
            <p:nvSpPr>
              <p:cNvPr id="490" name="Google Shape;490;p62"/>
              <p:cNvSpPr/>
              <p:nvPr/>
            </p:nvSpPr>
            <p:spPr>
              <a:xfrm>
                <a:off x="1009650" y="2102584"/>
                <a:ext cx="2838300" cy="2838300"/>
              </a:xfrm>
              <a:prstGeom prst="blockArc">
                <a:avLst>
                  <a:gd fmla="val 21570102" name="adj1"/>
                  <a:gd fmla="val 17581411" name="adj2"/>
                  <a:gd fmla="val 10584" name="adj3"/>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282F39"/>
                  </a:solidFill>
                  <a:latin typeface="Calibri"/>
                  <a:ea typeface="Calibri"/>
                  <a:cs typeface="Calibri"/>
                  <a:sym typeface="Calibri"/>
                </a:endParaRPr>
              </a:p>
            </p:txBody>
          </p:sp>
          <p:sp>
            <p:nvSpPr>
              <p:cNvPr id="491" name="Google Shape;491;p62"/>
              <p:cNvSpPr/>
              <p:nvPr/>
            </p:nvSpPr>
            <p:spPr>
              <a:xfrm>
                <a:off x="3541565" y="3216925"/>
                <a:ext cx="2702400" cy="609600"/>
              </a:xfrm>
              <a:prstGeom prst="rightArrow">
                <a:avLst>
                  <a:gd fmla="val 50000" name="adj1"/>
                  <a:gd fmla="val 73810" name="adj2"/>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492" name="Google Shape;492;p62"/>
            <p:cNvGrpSpPr/>
            <p:nvPr/>
          </p:nvGrpSpPr>
          <p:grpSpPr>
            <a:xfrm>
              <a:off x="3208834" y="2530447"/>
              <a:ext cx="488994" cy="494416"/>
              <a:chOff x="-1182750" y="3962900"/>
              <a:chExt cx="294575" cy="291450"/>
            </a:xfrm>
          </p:grpSpPr>
          <p:sp>
            <p:nvSpPr>
              <p:cNvPr id="493" name="Google Shape;493;p62"/>
              <p:cNvSpPr/>
              <p:nvPr/>
            </p:nvSpPr>
            <p:spPr>
              <a:xfrm>
                <a:off x="-1078000" y="4030650"/>
                <a:ext cx="17350" cy="17350"/>
              </a:xfrm>
              <a:custGeom>
                <a:rect b="b" l="l" r="r" t="t"/>
                <a:pathLst>
                  <a:path extrusionOk="0" h="694" w="694">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2"/>
              <p:cNvSpPr/>
              <p:nvPr/>
            </p:nvSpPr>
            <p:spPr>
              <a:xfrm>
                <a:off x="-1129200" y="40999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2"/>
              <p:cNvSpPr/>
              <p:nvPr/>
            </p:nvSpPr>
            <p:spPr>
              <a:xfrm>
                <a:off x="-1009475" y="4081850"/>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2"/>
              <p:cNvSpPr/>
              <p:nvPr/>
            </p:nvSpPr>
            <p:spPr>
              <a:xfrm>
                <a:off x="-1182750" y="4168475"/>
                <a:ext cx="292225" cy="34675"/>
              </a:xfrm>
              <a:custGeom>
                <a:rect b="b" l="l" r="r" t="t"/>
                <a:pathLst>
                  <a:path extrusionOk="0" h="1387" w="11689">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62"/>
              <p:cNvSpPr/>
              <p:nvPr/>
            </p:nvSpPr>
            <p:spPr>
              <a:xfrm>
                <a:off x="-1117400" y="4220475"/>
                <a:ext cx="161500" cy="33875"/>
              </a:xfrm>
              <a:custGeom>
                <a:rect b="b" l="l" r="r" t="t"/>
                <a:pathLst>
                  <a:path extrusionOk="0" h="1355" w="646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2"/>
              <p:cNvSpPr/>
              <p:nvPr/>
            </p:nvSpPr>
            <p:spPr>
              <a:xfrm>
                <a:off x="-958300" y="4014100"/>
                <a:ext cx="18150" cy="17350"/>
              </a:xfrm>
              <a:custGeom>
                <a:rect b="b" l="l" r="r" t="t"/>
                <a:pathLst>
                  <a:path extrusionOk="0" h="694" w="726">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2"/>
              <p:cNvSpPr/>
              <p:nvPr/>
            </p:nvSpPr>
            <p:spPr>
              <a:xfrm>
                <a:off x="-1180400" y="3962900"/>
                <a:ext cx="292225" cy="188275"/>
              </a:xfrm>
              <a:custGeom>
                <a:rect b="b" l="l" r="r" t="t"/>
                <a:pathLst>
                  <a:path extrusionOk="0" h="7531" w="11689">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0" name="Google Shape;500;p62"/>
          <p:cNvGrpSpPr/>
          <p:nvPr/>
        </p:nvGrpSpPr>
        <p:grpSpPr>
          <a:xfrm>
            <a:off x="691850" y="1884732"/>
            <a:ext cx="1696886" cy="1010719"/>
            <a:chOff x="691850" y="2189532"/>
            <a:chExt cx="1696886" cy="1010719"/>
          </a:xfrm>
        </p:grpSpPr>
        <p:grpSp>
          <p:nvGrpSpPr>
            <p:cNvPr id="501" name="Google Shape;501;p62"/>
            <p:cNvGrpSpPr/>
            <p:nvPr/>
          </p:nvGrpSpPr>
          <p:grpSpPr>
            <a:xfrm>
              <a:off x="691850" y="2189532"/>
              <a:ext cx="1696886" cy="1010719"/>
              <a:chOff x="1009650" y="2102584"/>
              <a:chExt cx="4947189" cy="2838300"/>
            </a:xfrm>
          </p:grpSpPr>
          <p:sp>
            <p:nvSpPr>
              <p:cNvPr id="502" name="Google Shape;502;p62"/>
              <p:cNvSpPr/>
              <p:nvPr/>
            </p:nvSpPr>
            <p:spPr>
              <a:xfrm>
                <a:off x="1009650" y="2102584"/>
                <a:ext cx="2838300" cy="2838300"/>
              </a:xfrm>
              <a:prstGeom prst="blockArc">
                <a:avLst>
                  <a:gd fmla="val 21570102" name="adj1"/>
                  <a:gd fmla="val 17581411" name="adj2"/>
                  <a:gd fmla="val 10584" name="adj3"/>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282F39"/>
                  </a:solidFill>
                  <a:latin typeface="Calibri"/>
                  <a:ea typeface="Calibri"/>
                  <a:cs typeface="Calibri"/>
                  <a:sym typeface="Calibri"/>
                </a:endParaRPr>
              </a:p>
            </p:txBody>
          </p:sp>
          <p:sp>
            <p:nvSpPr>
              <p:cNvPr id="503" name="Google Shape;503;p62"/>
              <p:cNvSpPr/>
              <p:nvPr/>
            </p:nvSpPr>
            <p:spPr>
              <a:xfrm>
                <a:off x="3541539" y="3216925"/>
                <a:ext cx="2415300" cy="609600"/>
              </a:xfrm>
              <a:prstGeom prst="rightArrow">
                <a:avLst>
                  <a:gd fmla="val 50000" name="adj1"/>
                  <a:gd fmla="val 73810" name="adj2"/>
                </a:avLst>
              </a:prstGeom>
              <a:solidFill>
                <a:srgbClr val="9CC9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504" name="Google Shape;504;p62"/>
            <p:cNvGrpSpPr/>
            <p:nvPr/>
          </p:nvGrpSpPr>
          <p:grpSpPr>
            <a:xfrm>
              <a:off x="924274" y="2504670"/>
              <a:ext cx="491073" cy="430458"/>
              <a:chOff x="-3037625" y="3254850"/>
              <a:chExt cx="299325" cy="256775"/>
            </a:xfrm>
          </p:grpSpPr>
          <p:sp>
            <p:nvSpPr>
              <p:cNvPr id="505" name="Google Shape;505;p62"/>
              <p:cNvSpPr/>
              <p:nvPr/>
            </p:nvSpPr>
            <p:spPr>
              <a:xfrm>
                <a:off x="-3037625" y="3460400"/>
                <a:ext cx="152825" cy="51225"/>
              </a:xfrm>
              <a:custGeom>
                <a:rect b="b" l="l" r="r" t="t"/>
                <a:pathLst>
                  <a:path extrusionOk="0" h="2049" w="6113">
                    <a:moveTo>
                      <a:pt x="1356" y="1"/>
                    </a:moveTo>
                    <a:cubicBezTo>
                      <a:pt x="1" y="1"/>
                      <a:pt x="1" y="2049"/>
                      <a:pt x="1356" y="2049"/>
                    </a:cubicBezTo>
                    <a:lnTo>
                      <a:pt x="4758" y="2049"/>
                    </a:lnTo>
                    <a:cubicBezTo>
                      <a:pt x="6113" y="2049"/>
                      <a:pt x="6113" y="1"/>
                      <a:pt x="4758"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2"/>
              <p:cNvSpPr/>
              <p:nvPr/>
            </p:nvSpPr>
            <p:spPr>
              <a:xfrm>
                <a:off x="-2884825" y="3460400"/>
                <a:ext cx="146525" cy="51225"/>
              </a:xfrm>
              <a:custGeom>
                <a:rect b="b" l="l" r="r" t="t"/>
                <a:pathLst>
                  <a:path extrusionOk="0" h="2049" w="5861">
                    <a:moveTo>
                      <a:pt x="1" y="1"/>
                    </a:moveTo>
                    <a:cubicBezTo>
                      <a:pt x="473" y="631"/>
                      <a:pt x="473" y="1419"/>
                      <a:pt x="1" y="2049"/>
                    </a:cubicBezTo>
                    <a:lnTo>
                      <a:pt x="4853" y="2049"/>
                    </a:lnTo>
                    <a:cubicBezTo>
                      <a:pt x="5388" y="2049"/>
                      <a:pt x="5861" y="1576"/>
                      <a:pt x="5861" y="1041"/>
                    </a:cubicBezTo>
                    <a:cubicBezTo>
                      <a:pt x="5861" y="442"/>
                      <a:pt x="5451" y="1"/>
                      <a:pt x="4853" y="1"/>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2"/>
              <p:cNvSpPr/>
              <p:nvPr/>
            </p:nvSpPr>
            <p:spPr>
              <a:xfrm>
                <a:off x="-2909225" y="3313125"/>
                <a:ext cx="59875" cy="72475"/>
              </a:xfrm>
              <a:custGeom>
                <a:rect b="b" l="l" r="r" t="t"/>
                <a:pathLst>
                  <a:path extrusionOk="0" h="2899" w="2395">
                    <a:moveTo>
                      <a:pt x="0" y="1"/>
                    </a:moveTo>
                    <a:lnTo>
                      <a:pt x="0" y="2899"/>
                    </a:lnTo>
                    <a:lnTo>
                      <a:pt x="2395" y="1450"/>
                    </a:lnTo>
                    <a:lnTo>
                      <a:pt x="0" y="1"/>
                    </a:ln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62"/>
              <p:cNvSpPr/>
              <p:nvPr/>
            </p:nvSpPr>
            <p:spPr>
              <a:xfrm>
                <a:off x="-3029750" y="3254850"/>
                <a:ext cx="291450" cy="188250"/>
              </a:xfrm>
              <a:custGeom>
                <a:rect b="b" l="l" r="r" t="t"/>
                <a:pathLst>
                  <a:path extrusionOk="0" h="7530" w="11658">
                    <a:moveTo>
                      <a:pt x="4414" y="1387"/>
                    </a:moveTo>
                    <a:cubicBezTo>
                      <a:pt x="4476" y="1387"/>
                      <a:pt x="4541" y="1407"/>
                      <a:pt x="4601" y="1449"/>
                    </a:cubicBezTo>
                    <a:lnTo>
                      <a:pt x="8035" y="3497"/>
                    </a:lnTo>
                    <a:cubicBezTo>
                      <a:pt x="8287" y="3623"/>
                      <a:pt x="8287" y="3938"/>
                      <a:pt x="8035" y="4064"/>
                    </a:cubicBezTo>
                    <a:lnTo>
                      <a:pt x="4601" y="6112"/>
                    </a:lnTo>
                    <a:cubicBezTo>
                      <a:pt x="4552" y="6140"/>
                      <a:pt x="4500" y="6153"/>
                      <a:pt x="4448" y="6153"/>
                    </a:cubicBezTo>
                    <a:cubicBezTo>
                      <a:pt x="4268" y="6153"/>
                      <a:pt x="4097" y="6000"/>
                      <a:pt x="4097" y="5829"/>
                    </a:cubicBezTo>
                    <a:lnTo>
                      <a:pt x="4097" y="1733"/>
                    </a:lnTo>
                    <a:cubicBezTo>
                      <a:pt x="4097" y="1527"/>
                      <a:pt x="4247" y="1387"/>
                      <a:pt x="4414" y="1387"/>
                    </a:cubicBezTo>
                    <a:close/>
                    <a:moveTo>
                      <a:pt x="1041" y="0"/>
                    </a:moveTo>
                    <a:cubicBezTo>
                      <a:pt x="473" y="0"/>
                      <a:pt x="1" y="473"/>
                      <a:pt x="1" y="1040"/>
                    </a:cubicBezTo>
                    <a:lnTo>
                      <a:pt x="1" y="6490"/>
                    </a:lnTo>
                    <a:cubicBezTo>
                      <a:pt x="1" y="7057"/>
                      <a:pt x="473" y="7530"/>
                      <a:pt x="1041" y="7530"/>
                    </a:cubicBezTo>
                    <a:lnTo>
                      <a:pt x="10650" y="7530"/>
                    </a:lnTo>
                    <a:cubicBezTo>
                      <a:pt x="11185" y="7530"/>
                      <a:pt x="11658" y="7057"/>
                      <a:pt x="11658" y="6490"/>
                    </a:cubicBezTo>
                    <a:lnTo>
                      <a:pt x="11658" y="1040"/>
                    </a:lnTo>
                    <a:cubicBezTo>
                      <a:pt x="11658" y="473"/>
                      <a:pt x="11248" y="0"/>
                      <a:pt x="10650" y="0"/>
                    </a:cubicBezTo>
                    <a:close/>
                  </a:path>
                </a:pathLst>
              </a:cu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09" name="Google Shape;509;p62"/>
          <p:cNvSpPr txBox="1"/>
          <p:nvPr>
            <p:ph idx="4294967295" type="title"/>
          </p:nvPr>
        </p:nvSpPr>
        <p:spPr>
          <a:xfrm>
            <a:off x="299700" y="859500"/>
            <a:ext cx="85446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a:solidFill>
                  <a:srgbClr val="434343"/>
                </a:solidFill>
              </a:rPr>
              <a:t>El e-learning (audio)visual, género en evolución</a:t>
            </a:r>
            <a:endParaRPr>
              <a:solidFill>
                <a:srgbClr val="434343"/>
              </a:solidFill>
            </a:endParaRPr>
          </a:p>
        </p:txBody>
      </p:sp>
      <p:sp>
        <p:nvSpPr>
          <p:cNvPr id="510" name="Google Shape;510;p62"/>
          <p:cNvSpPr txBox="1"/>
          <p:nvPr/>
        </p:nvSpPr>
        <p:spPr>
          <a:xfrm>
            <a:off x="5078050" y="1312450"/>
            <a:ext cx="3000000" cy="480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s" sz="1200">
                <a:solidFill>
                  <a:srgbClr val="333333"/>
                </a:solidFill>
              </a:rPr>
              <a:t>*Clasificación propia (Sánchez, 2019)</a:t>
            </a:r>
            <a:endParaRPr sz="1200">
              <a:solidFill>
                <a:srgbClr val="33333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3"/>
          <p:cNvSpPr txBox="1"/>
          <p:nvPr>
            <p:ph idx="4294967295" type="title"/>
          </p:nvPr>
        </p:nvSpPr>
        <p:spPr>
          <a:xfrm>
            <a:off x="299700" y="402300"/>
            <a:ext cx="8544600" cy="76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2800"/>
              <a:buNone/>
            </a:pPr>
            <a:r>
              <a:rPr lang="es">
                <a:solidFill>
                  <a:srgbClr val="434343"/>
                </a:solidFill>
              </a:rPr>
              <a:t>Tendencias recientes: tipología de cursos MOOC y derivados </a:t>
            </a:r>
            <a:r>
              <a:rPr b="0" lang="es" sz="1200">
                <a:solidFill>
                  <a:srgbClr val="434343"/>
                </a:solidFill>
              </a:rPr>
              <a:t>(Inzolia, 2018, vía Miriadax)</a:t>
            </a:r>
            <a:endParaRPr b="0" sz="1200">
              <a:solidFill>
                <a:srgbClr val="434343"/>
              </a:solidFill>
            </a:endParaRPr>
          </a:p>
        </p:txBody>
      </p:sp>
      <p:graphicFrame>
        <p:nvGraphicFramePr>
          <p:cNvPr id="516" name="Google Shape;516;p63"/>
          <p:cNvGraphicFramePr/>
          <p:nvPr/>
        </p:nvGraphicFramePr>
        <p:xfrm>
          <a:off x="570500" y="1375233"/>
          <a:ext cx="3000000" cy="3000000"/>
        </p:xfrm>
        <a:graphic>
          <a:graphicData uri="http://schemas.openxmlformats.org/drawingml/2006/table">
            <a:tbl>
              <a:tblPr>
                <a:noFill/>
                <a:tableStyleId>{8BE3DECB-7BEB-4B41-A66D-E252E026E0A2}</a:tableStyleId>
              </a:tblPr>
              <a:tblGrid>
                <a:gridCol w="1253350"/>
                <a:gridCol w="3024225"/>
                <a:gridCol w="3866975"/>
              </a:tblGrid>
              <a:tr h="472325">
                <a:tc>
                  <a:txBody>
                    <a:bodyPr/>
                    <a:lstStyle/>
                    <a:p>
                      <a:pPr indent="0" lvl="0" marL="0" marR="0" rtl="0" algn="l">
                        <a:lnSpc>
                          <a:spcPct val="100000"/>
                        </a:lnSpc>
                        <a:spcBef>
                          <a:spcPts val="0"/>
                        </a:spcBef>
                        <a:spcAft>
                          <a:spcPts val="0"/>
                        </a:spcAft>
                        <a:buClr>
                          <a:srgbClr val="000000"/>
                        </a:buClr>
                        <a:buSzPts val="1900"/>
                        <a:buFont typeface="Arial"/>
                        <a:buNone/>
                      </a:pPr>
                      <a:r>
                        <a:t/>
                      </a:r>
                      <a:endParaRPr sz="1500" u="none" cap="none" strike="noStrike"/>
                    </a:p>
                  </a:txBody>
                  <a:tcPr marT="121900" marB="121900" marR="91425" marL="91425">
                    <a:lnL cap="flat" cmpd="sng" w="9525">
                      <a:solidFill>
                        <a:srgbClr val="9E9E9E">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s" sz="1500">
                          <a:solidFill>
                            <a:srgbClr val="FFFFFF"/>
                          </a:solidFill>
                          <a:latin typeface="Nunito"/>
                          <a:ea typeface="Nunito"/>
                          <a:cs typeface="Nunito"/>
                          <a:sym typeface="Nunito"/>
                        </a:rPr>
                        <a:t>Descripción</a:t>
                      </a:r>
                      <a:endParaRPr sz="1500" u="none" cap="none" strike="noStrike">
                        <a:solidFill>
                          <a:srgbClr val="D9D9D9"/>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53535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 sz="1500">
                          <a:solidFill>
                            <a:srgbClr val="FFFFFF"/>
                          </a:solidFill>
                          <a:latin typeface="Nunito"/>
                          <a:ea typeface="Nunito"/>
                          <a:cs typeface="Nunito"/>
                          <a:sym typeface="Nunito"/>
                        </a:rPr>
                        <a:t>Principal característica</a:t>
                      </a:r>
                      <a:endParaRPr sz="1500" u="none" cap="none" strike="noStrike">
                        <a:solidFill>
                          <a:srgbClr val="D9D9D9"/>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535353"/>
                    </a:solidFill>
                  </a:tcPr>
                </a:tc>
              </a:tr>
              <a:tr h="447000">
                <a:tc>
                  <a:txBody>
                    <a:bodyPr/>
                    <a:lstStyle/>
                    <a:p>
                      <a:pPr indent="0" lvl="0" marL="0" marR="0" rtl="0" algn="l">
                        <a:lnSpc>
                          <a:spcPct val="100000"/>
                        </a:lnSpc>
                        <a:spcBef>
                          <a:spcPts val="0"/>
                        </a:spcBef>
                        <a:spcAft>
                          <a:spcPts val="0"/>
                        </a:spcAft>
                        <a:buClr>
                          <a:srgbClr val="000000"/>
                        </a:buClr>
                        <a:buSzPts val="1900"/>
                        <a:buFont typeface="Arial"/>
                        <a:buNone/>
                      </a:pPr>
                      <a:r>
                        <a:rPr lang="es" sz="1300">
                          <a:solidFill>
                            <a:srgbClr val="FFFFFF"/>
                          </a:solidFill>
                          <a:latin typeface="Nunito"/>
                          <a:ea typeface="Nunito"/>
                          <a:cs typeface="Nunito"/>
                          <a:sym typeface="Nunito"/>
                        </a:rPr>
                        <a:t>xMOOC</a:t>
                      </a:r>
                      <a:endParaRPr sz="1300" u="none" cap="none" strike="noStrike">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Extended Massive Open Online Course</a:t>
                      </a:r>
                      <a:endParaRPr sz="1200">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Masivos, abiertos y con múltiple oferta y temáticas.</a:t>
                      </a:r>
                      <a:endParaRPr sz="1200">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447000">
                <a:tc>
                  <a:txBody>
                    <a:bodyPr/>
                    <a:lstStyle/>
                    <a:p>
                      <a:pPr indent="0" lvl="0" marL="0" marR="0" rtl="0" algn="l">
                        <a:lnSpc>
                          <a:spcPct val="100000"/>
                        </a:lnSpc>
                        <a:spcBef>
                          <a:spcPts val="0"/>
                        </a:spcBef>
                        <a:spcAft>
                          <a:spcPts val="0"/>
                        </a:spcAft>
                        <a:buClr>
                          <a:srgbClr val="000000"/>
                        </a:buClr>
                        <a:buSzPts val="1900"/>
                        <a:buFont typeface="Arial"/>
                        <a:buNone/>
                      </a:pPr>
                      <a:r>
                        <a:rPr lang="es" sz="1300">
                          <a:solidFill>
                            <a:srgbClr val="FFFFFF"/>
                          </a:solidFill>
                          <a:latin typeface="Nunito"/>
                          <a:ea typeface="Nunito"/>
                          <a:cs typeface="Nunito"/>
                          <a:sym typeface="Nunito"/>
                        </a:rPr>
                        <a:t>cMOOC</a:t>
                      </a:r>
                      <a:endParaRPr sz="1300" u="none" cap="none" strike="noStrike">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Connectivist Massive Open Online Course</a:t>
                      </a:r>
                      <a:endParaRPr sz="1200">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La interacción y el trabajo colaborativo son los elementos clave.</a:t>
                      </a:r>
                      <a:endParaRPr sz="1200">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447000">
                <a:tc>
                  <a:txBody>
                    <a:bodyPr/>
                    <a:lstStyle/>
                    <a:p>
                      <a:pPr indent="0" lvl="0" marL="0" marR="0" rtl="0" algn="l">
                        <a:lnSpc>
                          <a:spcPct val="100000"/>
                        </a:lnSpc>
                        <a:spcBef>
                          <a:spcPts val="0"/>
                        </a:spcBef>
                        <a:spcAft>
                          <a:spcPts val="0"/>
                        </a:spcAft>
                        <a:buClr>
                          <a:srgbClr val="000000"/>
                        </a:buClr>
                        <a:buSzPts val="1900"/>
                        <a:buFont typeface="Arial"/>
                        <a:buNone/>
                      </a:pPr>
                      <a:r>
                        <a:rPr lang="es" sz="1300">
                          <a:solidFill>
                            <a:srgbClr val="FFFFFF"/>
                          </a:solidFill>
                          <a:latin typeface="Nunito"/>
                          <a:ea typeface="Nunito"/>
                          <a:cs typeface="Nunito"/>
                          <a:sym typeface="Nunito"/>
                        </a:rPr>
                        <a:t>SPOC</a:t>
                      </a:r>
                      <a:endParaRPr sz="1300" u="none" cap="none" strike="noStrike">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Small Private Online Course</a:t>
                      </a:r>
                      <a:endParaRPr sz="1200">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Dirigido a un grupo reducido y muy definido de participantes.</a:t>
                      </a:r>
                      <a:endParaRPr sz="1200">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447000">
                <a:tc>
                  <a:txBody>
                    <a:bodyPr/>
                    <a:lstStyle/>
                    <a:p>
                      <a:pPr indent="0" lvl="0" marL="0" marR="0" rtl="0" algn="l">
                        <a:lnSpc>
                          <a:spcPct val="100000"/>
                        </a:lnSpc>
                        <a:spcBef>
                          <a:spcPts val="0"/>
                        </a:spcBef>
                        <a:spcAft>
                          <a:spcPts val="0"/>
                        </a:spcAft>
                        <a:buNone/>
                      </a:pPr>
                      <a:r>
                        <a:rPr lang="es" sz="1300">
                          <a:solidFill>
                            <a:srgbClr val="FFFFFF"/>
                          </a:solidFill>
                          <a:latin typeface="Nunito"/>
                          <a:ea typeface="Nunito"/>
                          <a:cs typeface="Nunito"/>
                          <a:sym typeface="Nunito"/>
                        </a:rPr>
                        <a:t>COOC</a:t>
                      </a:r>
                      <a:endParaRPr sz="1300">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Corporate Open Online Course</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Corporativos para la formación del empleado.</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447000">
                <a:tc>
                  <a:txBody>
                    <a:bodyPr/>
                    <a:lstStyle/>
                    <a:p>
                      <a:pPr indent="0" lvl="0" marL="0" marR="0" rtl="0" algn="l">
                        <a:lnSpc>
                          <a:spcPct val="100000"/>
                        </a:lnSpc>
                        <a:spcBef>
                          <a:spcPts val="0"/>
                        </a:spcBef>
                        <a:spcAft>
                          <a:spcPts val="0"/>
                        </a:spcAft>
                        <a:buNone/>
                      </a:pPr>
                      <a:r>
                        <a:rPr lang="es" sz="1300">
                          <a:solidFill>
                            <a:srgbClr val="FFFFFF"/>
                          </a:solidFill>
                          <a:latin typeface="Nunito"/>
                          <a:ea typeface="Nunito"/>
                          <a:cs typeface="Nunito"/>
                          <a:sym typeface="Nunito"/>
                        </a:rPr>
                        <a:t>DOOC</a:t>
                      </a:r>
                      <a:endParaRPr sz="1300">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Distributed Open Collaborative Course</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Tutores distribuidos en nodos en diferentes países.</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447000">
                <a:tc>
                  <a:txBody>
                    <a:bodyPr/>
                    <a:lstStyle/>
                    <a:p>
                      <a:pPr indent="0" lvl="0" marL="0" marR="0" rtl="0" algn="l">
                        <a:lnSpc>
                          <a:spcPct val="100000"/>
                        </a:lnSpc>
                        <a:spcBef>
                          <a:spcPts val="0"/>
                        </a:spcBef>
                        <a:spcAft>
                          <a:spcPts val="0"/>
                        </a:spcAft>
                        <a:buNone/>
                      </a:pPr>
                      <a:r>
                        <a:rPr lang="es" sz="1300">
                          <a:solidFill>
                            <a:srgbClr val="FFFFFF"/>
                          </a:solidFill>
                          <a:latin typeface="Nunito"/>
                          <a:ea typeface="Nunito"/>
                          <a:cs typeface="Nunito"/>
                          <a:sym typeface="Nunito"/>
                        </a:rPr>
                        <a:t>NOOC</a:t>
                      </a:r>
                      <a:endParaRPr sz="1300">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Nano Open Online Course</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Pequeñas píldoras formativas de no más de 20 horas.</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447000">
                <a:tc>
                  <a:txBody>
                    <a:bodyPr/>
                    <a:lstStyle/>
                    <a:p>
                      <a:pPr indent="0" lvl="0" marL="0" marR="0" rtl="0" algn="l">
                        <a:lnSpc>
                          <a:spcPct val="100000"/>
                        </a:lnSpc>
                        <a:spcBef>
                          <a:spcPts val="0"/>
                        </a:spcBef>
                        <a:spcAft>
                          <a:spcPts val="0"/>
                        </a:spcAft>
                        <a:buNone/>
                      </a:pPr>
                      <a:r>
                        <a:rPr lang="es" sz="1300">
                          <a:solidFill>
                            <a:srgbClr val="FFFFFF"/>
                          </a:solidFill>
                          <a:latin typeface="Nunito"/>
                          <a:ea typeface="Nunito"/>
                          <a:cs typeface="Nunito"/>
                          <a:sym typeface="Nunito"/>
                        </a:rPr>
                        <a:t>SPOOC</a:t>
                      </a:r>
                      <a:endParaRPr sz="1300">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Self-Paced Open Online Course</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No tiene límite temporal para realizarlo.</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524875">
                <a:tc>
                  <a:txBody>
                    <a:bodyPr/>
                    <a:lstStyle/>
                    <a:p>
                      <a:pPr indent="0" lvl="0" marL="0" marR="0" rtl="0" algn="l">
                        <a:lnSpc>
                          <a:spcPct val="100000"/>
                        </a:lnSpc>
                        <a:spcBef>
                          <a:spcPts val="0"/>
                        </a:spcBef>
                        <a:spcAft>
                          <a:spcPts val="0"/>
                        </a:spcAft>
                        <a:buNone/>
                      </a:pPr>
                      <a:r>
                        <a:rPr lang="es" sz="1300">
                          <a:solidFill>
                            <a:srgbClr val="FFFFFF"/>
                          </a:solidFill>
                          <a:latin typeface="Nunito"/>
                          <a:ea typeface="Nunito"/>
                          <a:cs typeface="Nunito"/>
                          <a:sym typeface="Nunito"/>
                        </a:rPr>
                        <a:t>rMOOC</a:t>
                      </a:r>
                      <a:endParaRPr sz="1300">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Rhizomatic Massive Open Online Course</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Se construye a partir de la participación de los estudiantes en torno a una temática.</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r h="524875">
                <a:tc>
                  <a:txBody>
                    <a:bodyPr/>
                    <a:lstStyle/>
                    <a:p>
                      <a:pPr indent="0" lvl="0" marL="0" marR="0" rtl="0" algn="l">
                        <a:lnSpc>
                          <a:spcPct val="100000"/>
                        </a:lnSpc>
                        <a:spcBef>
                          <a:spcPts val="0"/>
                        </a:spcBef>
                        <a:spcAft>
                          <a:spcPts val="0"/>
                        </a:spcAft>
                        <a:buNone/>
                      </a:pPr>
                      <a:r>
                        <a:rPr lang="es" sz="1300">
                          <a:solidFill>
                            <a:srgbClr val="FFFFFF"/>
                          </a:solidFill>
                          <a:latin typeface="Nunito"/>
                          <a:ea typeface="Nunito"/>
                          <a:cs typeface="Nunito"/>
                          <a:sym typeface="Nunito"/>
                        </a:rPr>
                        <a:t>GROOC</a:t>
                      </a:r>
                      <a:endParaRPr sz="1300">
                        <a:solidFill>
                          <a:srgbClr val="FFFFFF"/>
                        </a:solidFill>
                        <a:latin typeface="Nunito"/>
                        <a:ea typeface="Nunito"/>
                        <a:cs typeface="Nunito"/>
                        <a:sym typeface="Nunito"/>
                      </a:endParaRPr>
                    </a:p>
                  </a:txBody>
                  <a:tcPr marT="121900" marB="121900" marR="91425" marL="91425">
                    <a:lnL cap="flat" cmpd="sng" w="1905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535353"/>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Group Open Online Course</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c>
                  <a:txBody>
                    <a:bodyPr/>
                    <a:lstStyle/>
                    <a:p>
                      <a:pPr indent="0" lvl="0" marL="0" rtl="0" algn="l">
                        <a:spcBef>
                          <a:spcPts val="0"/>
                        </a:spcBef>
                        <a:spcAft>
                          <a:spcPts val="0"/>
                        </a:spcAft>
                        <a:buNone/>
                      </a:pPr>
                      <a:r>
                        <a:rPr lang="es" sz="1200">
                          <a:solidFill>
                            <a:srgbClr val="555555"/>
                          </a:solidFill>
                          <a:latin typeface="Nunito"/>
                          <a:ea typeface="Nunito"/>
                          <a:cs typeface="Nunito"/>
                          <a:sym typeface="Nunito"/>
                        </a:rPr>
                        <a:t>Grupos que colaboran y trabajan colaborativamente para compartir su conocimiento y experiencias con los demás.</a:t>
                      </a:r>
                      <a:endParaRPr sz="1200" u="none" cap="none" strike="noStrike">
                        <a:solidFill>
                          <a:srgbClr val="555555"/>
                        </a:solidFill>
                        <a:latin typeface="Nunito"/>
                        <a:ea typeface="Nunito"/>
                        <a:cs typeface="Nunito"/>
                        <a:sym typeface="Nunito"/>
                      </a:endParaRPr>
                    </a:p>
                  </a:txBody>
                  <a:tcPr marT="84675" marB="84675"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4FF81"/>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6"/>
          <p:cNvSpPr txBox="1"/>
          <p:nvPr>
            <p:ph idx="4294967295" type="title"/>
          </p:nvPr>
        </p:nvSpPr>
        <p:spPr>
          <a:xfrm>
            <a:off x="570050" y="1096600"/>
            <a:ext cx="3516900" cy="148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s" sz="2600"/>
              <a:t>Ponente: </a:t>
            </a:r>
            <a:r>
              <a:rPr lang="es" sz="2600"/>
              <a:t>María Sánchez González</a:t>
            </a:r>
            <a:endParaRPr b="1" sz="2600">
              <a:solidFill>
                <a:srgbClr val="434343"/>
              </a:solidFill>
            </a:endParaRPr>
          </a:p>
        </p:txBody>
      </p:sp>
      <p:sp>
        <p:nvSpPr>
          <p:cNvPr id="242" name="Google Shape;242;p46"/>
          <p:cNvSpPr txBox="1"/>
          <p:nvPr>
            <p:ph idx="4294967295" type="subTitle"/>
          </p:nvPr>
        </p:nvSpPr>
        <p:spPr>
          <a:xfrm>
            <a:off x="614775" y="2200500"/>
            <a:ext cx="3472200" cy="212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800"/>
              <a:t>Técnico de Innovación, responsable de formación de profesorado y aprendizaje abierto en red, en @uniauniversidad, profesora asociada doctora e investigadora en Periodismo en @infouma y organizadora de @databeersMLG</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lang="es" sz="1600"/>
              <a:t>www.cibermarikiya.com | @cibermarikiya |m.sanchezgonzalez@gmail.com</a:t>
            </a:r>
            <a:endParaRPr sz="1600"/>
          </a:p>
          <a:p>
            <a:pPr indent="0" lvl="0" marL="0" rtl="0" algn="l">
              <a:spcBef>
                <a:spcPts val="0"/>
              </a:spcBef>
              <a:spcAft>
                <a:spcPts val="0"/>
              </a:spcAft>
              <a:buClr>
                <a:srgbClr val="000000"/>
              </a:buClr>
              <a:buSzPts val="1100"/>
              <a:buFont typeface="Arial"/>
              <a:buNone/>
            </a:pPr>
            <a:r>
              <a:t/>
            </a:r>
            <a:endParaRPr sz="1800"/>
          </a:p>
        </p:txBody>
      </p:sp>
      <p:cxnSp>
        <p:nvCxnSpPr>
          <p:cNvPr id="243" name="Google Shape;243;p46"/>
          <p:cNvCxnSpPr/>
          <p:nvPr/>
        </p:nvCxnSpPr>
        <p:spPr>
          <a:xfrm>
            <a:off x="678525" y="2137833"/>
            <a:ext cx="676200" cy="0"/>
          </a:xfrm>
          <a:prstGeom prst="straightConnector1">
            <a:avLst/>
          </a:prstGeom>
          <a:noFill/>
          <a:ln cap="flat" cmpd="sng" w="76200">
            <a:solidFill>
              <a:srgbClr val="D2D700"/>
            </a:solidFill>
            <a:prstDash val="solid"/>
            <a:round/>
            <a:headEnd len="med" w="med" type="none"/>
            <a:tailEnd len="med" w="med" type="none"/>
          </a:ln>
        </p:spPr>
      </p:cxnSp>
      <p:pic>
        <p:nvPicPr>
          <p:cNvPr id="244" name="Google Shape;244;p46"/>
          <p:cNvPicPr preferRelativeResize="0"/>
          <p:nvPr/>
        </p:nvPicPr>
        <p:blipFill>
          <a:blip r:embed="rId3">
            <a:alphaModFix/>
          </a:blip>
          <a:stretch>
            <a:fillRect/>
          </a:stretch>
        </p:blipFill>
        <p:spPr>
          <a:xfrm>
            <a:off x="4231444" y="1073875"/>
            <a:ext cx="4330491" cy="4710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4"/>
          <p:cNvSpPr/>
          <p:nvPr/>
        </p:nvSpPr>
        <p:spPr>
          <a:xfrm>
            <a:off x="0" y="1369800"/>
            <a:ext cx="9144000" cy="4118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4"/>
          <p:cNvSpPr txBox="1"/>
          <p:nvPr>
            <p:ph type="title"/>
          </p:nvPr>
        </p:nvSpPr>
        <p:spPr>
          <a:xfrm>
            <a:off x="4696275" y="12338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Para saber más</a:t>
            </a:r>
            <a:endParaRPr sz="2200"/>
          </a:p>
        </p:txBody>
      </p:sp>
      <p:sp>
        <p:nvSpPr>
          <p:cNvPr id="523" name="Google Shape;523;p64"/>
          <p:cNvSpPr txBox="1"/>
          <p:nvPr>
            <p:ph idx="4294967295" type="subTitle"/>
          </p:nvPr>
        </p:nvSpPr>
        <p:spPr>
          <a:xfrm>
            <a:off x="4711925" y="2757900"/>
            <a:ext cx="3623100" cy="2792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a:solidFill>
                  <a:srgbClr val="333333"/>
                </a:solidFill>
              </a:rPr>
              <a:t>Inzolia, Y. (coord.) (2018). "Guía práctica para el diseño y tutorización de MOOC". Miriadax. net (enero 2018, versión 1.1.). [acceso previo registro]</a:t>
            </a:r>
            <a:endParaRPr>
              <a:solidFill>
                <a:srgbClr val="333333"/>
              </a:solidFill>
            </a:endParaRPr>
          </a:p>
          <a:p>
            <a:pPr indent="0" lvl="0" marL="0" rtl="0" algn="l">
              <a:spcBef>
                <a:spcPts val="0"/>
              </a:spcBef>
              <a:spcAft>
                <a:spcPts val="0"/>
              </a:spcAft>
              <a:buClr>
                <a:schemeClr val="dk1"/>
              </a:buClr>
              <a:buSzPts val="1100"/>
              <a:buFont typeface="Arial"/>
              <a:buNone/>
            </a:pPr>
            <a:r>
              <a:t/>
            </a:r>
            <a:endParaRPr sz="1200">
              <a:solidFill>
                <a:srgbClr val="333333"/>
              </a:solidFill>
            </a:endParaRPr>
          </a:p>
          <a:p>
            <a:pPr indent="0" lvl="0" marL="0" marR="0" rtl="0" algn="l">
              <a:lnSpc>
                <a:spcPct val="100000"/>
              </a:lnSpc>
              <a:spcBef>
                <a:spcPts val="0"/>
              </a:spcBef>
              <a:spcAft>
                <a:spcPts val="0"/>
              </a:spcAft>
              <a:buNone/>
            </a:pPr>
            <a:r>
              <a:rPr lang="es" sz="1200">
                <a:solidFill>
                  <a:srgbClr val="333333"/>
                </a:solidFill>
              </a:rPr>
              <a:t>Guía de Miriadax, donde se explican en detalle los distintos cursos derivados de los MOOCs originarios y se aportan además pautas para su producción.</a:t>
            </a:r>
            <a:endParaRPr sz="1200">
              <a:solidFill>
                <a:srgbClr val="333333"/>
              </a:solidFill>
            </a:endParaRPr>
          </a:p>
        </p:txBody>
      </p:sp>
      <p:grpSp>
        <p:nvGrpSpPr>
          <p:cNvPr id="524" name="Google Shape;524;p64"/>
          <p:cNvGrpSpPr/>
          <p:nvPr/>
        </p:nvGrpSpPr>
        <p:grpSpPr>
          <a:xfrm>
            <a:off x="1063606" y="1400067"/>
            <a:ext cx="2934600" cy="4035300"/>
            <a:chOff x="1520806" y="1400067"/>
            <a:chExt cx="2934600" cy="4035300"/>
          </a:xfrm>
        </p:grpSpPr>
        <p:sp>
          <p:nvSpPr>
            <p:cNvPr id="525" name="Google Shape;525;p64"/>
            <p:cNvSpPr/>
            <p:nvPr/>
          </p:nvSpPr>
          <p:spPr>
            <a:xfrm rot="10800000">
              <a:off x="1520806" y="1400067"/>
              <a:ext cx="2934600" cy="4035300"/>
            </a:xfrm>
            <a:prstGeom prst="roundRect">
              <a:avLst>
                <a:gd fmla="val 4846"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526" name="Google Shape;526;p64"/>
            <p:cNvSpPr/>
            <p:nvPr/>
          </p:nvSpPr>
          <p:spPr>
            <a:xfrm>
              <a:off x="2887080" y="5255743"/>
              <a:ext cx="202005" cy="119694"/>
            </a:xfrm>
            <a:prstGeom prst="roundRect">
              <a:avLst>
                <a:gd fmla="val 50000"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4"/>
            <p:cNvSpPr/>
            <p:nvPr/>
          </p:nvSpPr>
          <p:spPr>
            <a:xfrm>
              <a:off x="2954470" y="1482553"/>
              <a:ext cx="67226" cy="67226"/>
            </a:xfrm>
            <a:prstGeom prst="ellipse">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4"/>
            <p:cNvSpPr/>
            <p:nvPr/>
          </p:nvSpPr>
          <p:spPr>
            <a:xfrm>
              <a:off x="1724753" y="1639762"/>
              <a:ext cx="2526701" cy="3574437"/>
            </a:xfrm>
            <a:prstGeom prst="rect">
              <a:avLst/>
            </a:prstGeom>
            <a:solidFill>
              <a:srgbClr val="FFFFFF"/>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9" name="Google Shape;529;p64"/>
            <p:cNvPicPr preferRelativeResize="0"/>
            <p:nvPr/>
          </p:nvPicPr>
          <p:blipFill rotWithShape="1">
            <a:blip r:embed="rId3">
              <a:alphaModFix/>
            </a:blip>
            <a:srcRect b="13669" l="36302" r="37941" t="13850"/>
            <a:stretch/>
          </p:blipFill>
          <p:spPr>
            <a:xfrm>
              <a:off x="1875650" y="1711100"/>
              <a:ext cx="2145250" cy="3383324"/>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5"/>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5" name="Google Shape;535;p65"/>
          <p:cNvCxnSpPr/>
          <p:nvPr/>
        </p:nvCxnSpPr>
        <p:spPr>
          <a:xfrm>
            <a:off x="4778200" y="4317100"/>
            <a:ext cx="676200" cy="0"/>
          </a:xfrm>
          <a:prstGeom prst="straightConnector1">
            <a:avLst/>
          </a:prstGeom>
          <a:noFill/>
          <a:ln cap="flat" cmpd="sng" w="76200">
            <a:solidFill>
              <a:srgbClr val="93C01F"/>
            </a:solidFill>
            <a:prstDash val="solid"/>
            <a:round/>
            <a:headEnd len="med" w="med" type="none"/>
            <a:tailEnd len="med" w="med" type="none"/>
          </a:ln>
        </p:spPr>
      </p:cxnSp>
      <p:sp>
        <p:nvSpPr>
          <p:cNvPr id="536" name="Google Shape;536;p65"/>
          <p:cNvSpPr txBox="1"/>
          <p:nvPr>
            <p:ph type="title"/>
          </p:nvPr>
        </p:nvSpPr>
        <p:spPr>
          <a:xfrm>
            <a:off x="4598900" y="2598671"/>
            <a:ext cx="3593700" cy="75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500"/>
              <a:t>2. Casos prácticos</a:t>
            </a:r>
            <a:endParaRPr sz="2500">
              <a:solidFill>
                <a:srgbClr val="434343"/>
              </a:solidFill>
            </a:endParaRPr>
          </a:p>
        </p:txBody>
      </p:sp>
      <p:sp>
        <p:nvSpPr>
          <p:cNvPr id="537" name="Google Shape;537;p65"/>
          <p:cNvSpPr txBox="1"/>
          <p:nvPr>
            <p:ph idx="4294967295" type="subTitle"/>
          </p:nvPr>
        </p:nvSpPr>
        <p:spPr>
          <a:xfrm>
            <a:off x="4631275" y="3311075"/>
            <a:ext cx="3757200" cy="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700"/>
              <a:t>Proyectos cercanos de los que inspirarse</a:t>
            </a:r>
            <a:endParaRPr sz="1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6"/>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3" name="Google Shape;543;p66"/>
          <p:cNvCxnSpPr/>
          <p:nvPr/>
        </p:nvCxnSpPr>
        <p:spPr>
          <a:xfrm>
            <a:off x="535350" y="2244067"/>
            <a:ext cx="676200" cy="0"/>
          </a:xfrm>
          <a:prstGeom prst="straightConnector1">
            <a:avLst/>
          </a:prstGeom>
          <a:noFill/>
          <a:ln cap="flat" cmpd="sng" w="76200">
            <a:solidFill>
              <a:srgbClr val="93C01F"/>
            </a:solidFill>
            <a:prstDash val="solid"/>
            <a:round/>
            <a:headEnd len="med" w="med" type="none"/>
            <a:tailEnd len="med" w="med" type="none"/>
          </a:ln>
        </p:spPr>
      </p:cxnSp>
      <p:sp>
        <p:nvSpPr>
          <p:cNvPr id="544" name="Google Shape;544;p66"/>
          <p:cNvSpPr txBox="1"/>
          <p:nvPr>
            <p:ph idx="4294967295" type="ctrTitle"/>
          </p:nvPr>
        </p:nvSpPr>
        <p:spPr>
          <a:xfrm>
            <a:off x="472600" y="717225"/>
            <a:ext cx="2593500" cy="1374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Portales de aprendizaje abierto para docentes: INTEF (M.Ed. y FP)</a:t>
            </a:r>
            <a:endParaRPr sz="1800">
              <a:solidFill>
                <a:srgbClr val="636667"/>
              </a:solidFill>
            </a:endParaRPr>
          </a:p>
        </p:txBody>
      </p:sp>
      <p:sp>
        <p:nvSpPr>
          <p:cNvPr id="545" name="Google Shape;545;p66"/>
          <p:cNvSpPr txBox="1"/>
          <p:nvPr/>
        </p:nvSpPr>
        <p:spPr>
          <a:xfrm>
            <a:off x="472000" y="2400200"/>
            <a:ext cx="2373300" cy="16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SzPts val="1100"/>
              <a:buNone/>
            </a:pPr>
            <a:r>
              <a:rPr lang="es" sz="1600" u="sng">
                <a:solidFill>
                  <a:srgbClr val="435D74"/>
                </a:solidFill>
                <a:hlinkClick r:id="rId3">
                  <a:extLst>
                    <a:ext uri="{A12FA001-AC4F-418D-AE19-62706E023703}">
                      <ahyp:hlinkClr val="tx"/>
                    </a:ext>
                  </a:extLst>
                </a:hlinkClick>
              </a:rPr>
              <a:t>Aprendizaje en línea- INTEF.</a:t>
            </a:r>
            <a:r>
              <a:rPr lang="es" sz="1500">
                <a:solidFill>
                  <a:srgbClr val="435D74"/>
                </a:solidFill>
                <a:uFill>
                  <a:noFill/>
                </a:uFill>
                <a:hlinkClick r:id="rId4">
                  <a:extLst>
                    <a:ext uri="{A12FA001-AC4F-418D-AE19-62706E023703}">
                      <ahyp:hlinkClr val="tx"/>
                    </a:ext>
                  </a:extLst>
                </a:hlinkClick>
              </a:rPr>
              <a:t> </a:t>
            </a:r>
            <a:r>
              <a:rPr lang="es" sz="1200">
                <a:solidFill>
                  <a:srgbClr val="555555"/>
                </a:solidFill>
                <a:uFill>
                  <a:noFill/>
                </a:uFill>
                <a:hlinkClick r:id="rId5">
                  <a:extLst>
                    <a:ext uri="{A12FA001-AC4F-418D-AE19-62706E023703}">
                      <ahyp:hlinkClr val="tx"/>
                    </a:ext>
                  </a:extLst>
                </a:hlinkClick>
              </a:rPr>
              <a:t>Experiencias de aprendizaje derivadas de MOOCs con sistema de insignias digitales.</a:t>
            </a:r>
            <a:endParaRPr sz="1200">
              <a:solidFill>
                <a:srgbClr val="555555"/>
              </a:solidFill>
            </a:endParaRPr>
          </a:p>
          <a:p>
            <a:pPr indent="0" lvl="0" marL="0" marR="0" rtl="0" algn="l">
              <a:spcBef>
                <a:spcPts val="0"/>
              </a:spcBef>
              <a:spcAft>
                <a:spcPts val="0"/>
              </a:spcAft>
              <a:buSzPts val="1100"/>
              <a:buNone/>
            </a:pPr>
            <a:r>
              <a:t/>
            </a:r>
            <a:endParaRPr sz="1300" u="sng">
              <a:solidFill>
                <a:schemeClr val="hlink"/>
              </a:solidFill>
            </a:endParaRPr>
          </a:p>
          <a:p>
            <a:pPr indent="0" lvl="0" marL="0" marR="0" rtl="0" algn="l">
              <a:spcBef>
                <a:spcPts val="0"/>
              </a:spcBef>
              <a:spcAft>
                <a:spcPts val="0"/>
              </a:spcAft>
              <a:buSzPts val="1100"/>
              <a:buNone/>
            </a:pPr>
            <a:r>
              <a:rPr lang="es" sz="1600" u="sng">
                <a:solidFill>
                  <a:srgbClr val="435D74"/>
                </a:solidFill>
                <a:hlinkClick r:id="rId6">
                  <a:extLst>
                    <a:ext uri="{A12FA001-AC4F-418D-AE19-62706E023703}">
                      <ahyp:hlinkClr val="tx"/>
                    </a:ext>
                  </a:extLst>
                </a:hlinkClick>
              </a:rPr>
              <a:t>Edupills- INTEF.</a:t>
            </a:r>
            <a:r>
              <a:rPr lang="es" sz="1600">
                <a:solidFill>
                  <a:srgbClr val="435D74"/>
                </a:solidFill>
                <a:uFill>
                  <a:noFill/>
                </a:uFill>
                <a:hlinkClick r:id="rId7">
                  <a:extLst>
                    <a:ext uri="{A12FA001-AC4F-418D-AE19-62706E023703}">
                      <ahyp:hlinkClr val="tx"/>
                    </a:ext>
                  </a:extLst>
                </a:hlinkClick>
              </a:rPr>
              <a:t> </a:t>
            </a:r>
            <a:r>
              <a:rPr lang="es" sz="1200">
                <a:solidFill>
                  <a:srgbClr val="555555"/>
                </a:solidFill>
                <a:uFill>
                  <a:noFill/>
                </a:uFill>
                <a:hlinkClick r:id="rId8">
                  <a:extLst>
                    <a:ext uri="{A12FA001-AC4F-418D-AE19-62706E023703}">
                      <ahyp:hlinkClr val="tx"/>
                    </a:ext>
                  </a:extLst>
                </a:hlinkClick>
              </a:rPr>
              <a:t>App móvil con píldoras formativas.</a:t>
            </a:r>
            <a:endParaRPr sz="1200">
              <a:solidFill>
                <a:srgbClr val="555555"/>
              </a:solidFill>
            </a:endParaRPr>
          </a:p>
          <a:p>
            <a:pPr indent="0" lvl="0" marL="0" marR="0" rtl="0" algn="l">
              <a:spcBef>
                <a:spcPts val="0"/>
              </a:spcBef>
              <a:spcAft>
                <a:spcPts val="0"/>
              </a:spcAft>
              <a:buSzPts val="1100"/>
              <a:buNone/>
            </a:pPr>
            <a:r>
              <a:t/>
            </a:r>
            <a:endParaRPr sz="1300" u="sng">
              <a:solidFill>
                <a:srgbClr val="435D74"/>
              </a:solidFill>
            </a:endParaRPr>
          </a:p>
          <a:p>
            <a:pPr indent="0" lvl="0" marL="0" rtl="0" algn="l">
              <a:spcBef>
                <a:spcPts val="0"/>
              </a:spcBef>
              <a:spcAft>
                <a:spcPts val="0"/>
              </a:spcAft>
              <a:buClr>
                <a:schemeClr val="dk1"/>
              </a:buClr>
              <a:buSzPts val="1100"/>
              <a:buFont typeface="Arial"/>
              <a:buNone/>
            </a:pPr>
            <a:r>
              <a:rPr lang="es" sz="1600" u="sng">
                <a:solidFill>
                  <a:srgbClr val="435D74"/>
                </a:solidFill>
                <a:hlinkClick r:id="rId9">
                  <a:extLst>
                    <a:ext uri="{A12FA001-AC4F-418D-AE19-62706E023703}">
                      <ahyp:hlinkClr val="tx"/>
                    </a:ext>
                  </a:extLst>
                </a:hlinkClick>
              </a:rPr>
              <a:t>eTwinning.</a:t>
            </a:r>
            <a:r>
              <a:rPr lang="es" sz="1600">
                <a:solidFill>
                  <a:srgbClr val="435D74"/>
                </a:solidFill>
                <a:uFill>
                  <a:noFill/>
                </a:uFill>
                <a:hlinkClick r:id="rId10">
                  <a:extLst>
                    <a:ext uri="{A12FA001-AC4F-418D-AE19-62706E023703}">
                      <ahyp:hlinkClr val="tx"/>
                    </a:ext>
                  </a:extLst>
                </a:hlinkClick>
              </a:rPr>
              <a:t> </a:t>
            </a:r>
            <a:r>
              <a:rPr lang="es" sz="1200">
                <a:solidFill>
                  <a:srgbClr val="555555"/>
                </a:solidFill>
                <a:uFill>
                  <a:noFill/>
                </a:uFill>
                <a:hlinkClick r:id="rId11">
                  <a:extLst>
                    <a:ext uri="{A12FA001-AC4F-418D-AE19-62706E023703}">
                      <ahyp:hlinkClr val="tx"/>
                    </a:ext>
                  </a:extLst>
                </a:hlinkClick>
              </a:rPr>
              <a:t>Comunidad con oferta de SPOOCs y otros derivados de MOOCs, blog/ catálogo de buenas prácticas, registro y búsqueda de embajadores….</a:t>
            </a:r>
            <a:endParaRPr sz="1200">
              <a:solidFill>
                <a:srgbClr val="555555"/>
              </a:solidFill>
            </a:endParaRPr>
          </a:p>
          <a:p>
            <a:pPr indent="0" lvl="0" marL="0" marR="0" rtl="0" algn="l">
              <a:spcBef>
                <a:spcPts val="0"/>
              </a:spcBef>
              <a:spcAft>
                <a:spcPts val="0"/>
              </a:spcAft>
              <a:buSzPts val="1100"/>
              <a:buNone/>
            </a:pPr>
            <a:r>
              <a:t/>
            </a:r>
            <a:endParaRPr sz="1300">
              <a:solidFill>
                <a:srgbClr val="555555"/>
              </a:solidFill>
            </a:endParaRPr>
          </a:p>
          <a:p>
            <a:pPr indent="0" lvl="0" marL="0" marR="0" rtl="0" algn="l">
              <a:spcBef>
                <a:spcPts val="0"/>
              </a:spcBef>
              <a:spcAft>
                <a:spcPts val="0"/>
              </a:spcAft>
              <a:buSzPts val="1100"/>
              <a:buNone/>
            </a:pPr>
            <a:r>
              <a:t/>
            </a:r>
            <a:endParaRPr sz="1300" u="sng">
              <a:solidFill>
                <a:schemeClr val="hlink"/>
              </a:solidFill>
            </a:endParaRPr>
          </a:p>
          <a:p>
            <a:pPr indent="0" lvl="0" marL="0" marR="0" rtl="0" algn="l">
              <a:spcBef>
                <a:spcPts val="0"/>
              </a:spcBef>
              <a:spcAft>
                <a:spcPts val="0"/>
              </a:spcAft>
              <a:buSzPts val="1100"/>
              <a:buNone/>
            </a:pPr>
            <a:r>
              <a:t/>
            </a:r>
            <a:endParaRPr sz="1300" u="sng">
              <a:solidFill>
                <a:schemeClr val="hlink"/>
              </a:solidFill>
            </a:endParaRPr>
          </a:p>
          <a:p>
            <a:pPr indent="0" lvl="0" marL="0" marR="0" rtl="0" algn="l">
              <a:spcBef>
                <a:spcPts val="0"/>
              </a:spcBef>
              <a:spcAft>
                <a:spcPts val="0"/>
              </a:spcAft>
              <a:buSzPts val="1100"/>
              <a:buNone/>
            </a:pPr>
            <a:r>
              <a:t/>
            </a:r>
            <a:endParaRPr sz="1300" u="sng">
              <a:solidFill>
                <a:schemeClr val="hlink"/>
              </a:solidFill>
            </a:endParaRPr>
          </a:p>
          <a:p>
            <a:pPr indent="0" lvl="0" marL="0" marR="0" rtl="0" algn="l">
              <a:spcBef>
                <a:spcPts val="0"/>
              </a:spcBef>
              <a:spcAft>
                <a:spcPts val="0"/>
              </a:spcAft>
              <a:buSzPts val="1100"/>
              <a:buNone/>
            </a:pPr>
            <a:r>
              <a:t/>
            </a:r>
            <a:endParaRPr sz="1300" u="sng">
              <a:solidFill>
                <a:schemeClr val="hlink"/>
              </a:solidFill>
            </a:endParaRPr>
          </a:p>
          <a:p>
            <a:pPr indent="0" lvl="0" marL="0" marR="0" rtl="0" algn="l">
              <a:spcBef>
                <a:spcPts val="0"/>
              </a:spcBef>
              <a:spcAft>
                <a:spcPts val="0"/>
              </a:spcAft>
              <a:buSzPts val="1100"/>
              <a:buNone/>
            </a:pPr>
            <a:r>
              <a:t/>
            </a:r>
            <a:endParaRPr sz="1300">
              <a:solidFill>
                <a:srgbClr val="888888"/>
              </a:solidFill>
            </a:endParaRPr>
          </a:p>
          <a:p>
            <a:pPr indent="0" lvl="0" marL="0" marR="0" rtl="0" algn="l">
              <a:spcBef>
                <a:spcPts val="0"/>
              </a:spcBef>
              <a:spcAft>
                <a:spcPts val="0"/>
              </a:spcAft>
              <a:buSzPts val="1100"/>
              <a:buNone/>
            </a:pPr>
            <a:r>
              <a:t/>
            </a:r>
            <a:endParaRPr sz="1300">
              <a:solidFill>
                <a:srgbClr val="888888"/>
              </a:solidFill>
            </a:endParaRPr>
          </a:p>
          <a:p>
            <a:pPr indent="0" lvl="0" marL="0" marR="0" rtl="0" algn="l">
              <a:spcBef>
                <a:spcPts val="0"/>
              </a:spcBef>
              <a:spcAft>
                <a:spcPts val="0"/>
              </a:spcAft>
              <a:buNone/>
            </a:pPr>
            <a:r>
              <a:t/>
            </a:r>
            <a:endParaRPr sz="1300">
              <a:solidFill>
                <a:srgbClr val="888888"/>
              </a:solidFill>
            </a:endParaRPr>
          </a:p>
        </p:txBody>
      </p:sp>
      <p:pic>
        <p:nvPicPr>
          <p:cNvPr id="546" name="Google Shape;546;p66"/>
          <p:cNvPicPr preferRelativeResize="0"/>
          <p:nvPr/>
        </p:nvPicPr>
        <p:blipFill rotWithShape="1">
          <a:blip r:embed="rId12">
            <a:alphaModFix/>
          </a:blip>
          <a:srcRect b="0" l="7173" r="7633" t="0"/>
          <a:stretch/>
        </p:blipFill>
        <p:spPr>
          <a:xfrm>
            <a:off x="3450250" y="357025"/>
            <a:ext cx="4972726" cy="4020825"/>
          </a:xfrm>
          <a:prstGeom prst="rect">
            <a:avLst/>
          </a:prstGeom>
          <a:noFill/>
          <a:ln>
            <a:noFill/>
          </a:ln>
          <a:effectLst>
            <a:outerShdw blurRad="57150" rotWithShape="0" algn="bl" dir="5400000" dist="19050">
              <a:srgbClr val="000000">
                <a:alpha val="50000"/>
              </a:srgbClr>
            </a:outerShdw>
          </a:effectLst>
        </p:spPr>
      </p:pic>
      <p:pic>
        <p:nvPicPr>
          <p:cNvPr id="547" name="Google Shape;547;p66"/>
          <p:cNvPicPr preferRelativeResize="0"/>
          <p:nvPr/>
        </p:nvPicPr>
        <p:blipFill>
          <a:blip r:embed="rId13">
            <a:alphaModFix/>
          </a:blip>
          <a:stretch>
            <a:fillRect/>
          </a:stretch>
        </p:blipFill>
        <p:spPr>
          <a:xfrm>
            <a:off x="6066525" y="3896533"/>
            <a:ext cx="2842700" cy="2095949"/>
          </a:xfrm>
          <a:prstGeom prst="rect">
            <a:avLst/>
          </a:prstGeom>
          <a:noFill/>
          <a:ln>
            <a:noFill/>
          </a:ln>
          <a:effectLst>
            <a:outerShdw blurRad="57150" rotWithShape="0" algn="bl" dir="5400000" dist="19050">
              <a:srgbClr val="000000">
                <a:alpha val="50000"/>
              </a:srgbClr>
            </a:outerShdw>
          </a:effectLst>
        </p:spPr>
      </p:pic>
      <p:pic>
        <p:nvPicPr>
          <p:cNvPr id="548" name="Google Shape;548;p66"/>
          <p:cNvPicPr preferRelativeResize="0"/>
          <p:nvPr/>
        </p:nvPicPr>
        <p:blipFill>
          <a:blip r:embed="rId14">
            <a:alphaModFix/>
          </a:blip>
          <a:stretch>
            <a:fillRect/>
          </a:stretch>
        </p:blipFill>
        <p:spPr>
          <a:xfrm>
            <a:off x="3666550" y="4636754"/>
            <a:ext cx="2213637" cy="760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7"/>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4" name="Google Shape;554;p67"/>
          <p:cNvPicPr preferRelativeResize="0"/>
          <p:nvPr/>
        </p:nvPicPr>
        <p:blipFill>
          <a:blip r:embed="rId3">
            <a:alphaModFix/>
          </a:blip>
          <a:stretch>
            <a:fillRect/>
          </a:stretch>
        </p:blipFill>
        <p:spPr>
          <a:xfrm>
            <a:off x="3318775" y="645850"/>
            <a:ext cx="5118024" cy="3204975"/>
          </a:xfrm>
          <a:prstGeom prst="rect">
            <a:avLst/>
          </a:prstGeom>
          <a:noFill/>
          <a:ln>
            <a:noFill/>
          </a:ln>
          <a:effectLst>
            <a:outerShdw blurRad="57150" rotWithShape="0" algn="bl" dir="5400000" dist="19050">
              <a:srgbClr val="000000">
                <a:alpha val="50000"/>
              </a:srgbClr>
            </a:outerShdw>
          </a:effectLst>
        </p:spPr>
      </p:pic>
      <p:sp>
        <p:nvSpPr>
          <p:cNvPr id="555" name="Google Shape;555;p67"/>
          <p:cNvSpPr txBox="1"/>
          <p:nvPr/>
        </p:nvSpPr>
        <p:spPr>
          <a:xfrm>
            <a:off x="410575" y="3427267"/>
            <a:ext cx="2393400" cy="2109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SzPts val="1100"/>
              <a:buNone/>
            </a:pPr>
            <a:r>
              <a:rPr lang="es" u="sng">
                <a:solidFill>
                  <a:srgbClr val="435D74"/>
                </a:solidFill>
                <a:hlinkClick r:id="rId4">
                  <a:extLst>
                    <a:ext uri="{A12FA001-AC4F-418D-AE19-62706E023703}">
                      <ahyp:hlinkClr val="tx"/>
                    </a:ext>
                  </a:extLst>
                </a:hlinkClick>
              </a:rPr>
              <a:t>Journalism Courses. </a:t>
            </a:r>
            <a:endParaRPr sz="1700">
              <a:solidFill>
                <a:srgbClr val="435D74"/>
              </a:solidFill>
            </a:endParaRPr>
          </a:p>
          <a:p>
            <a:pPr indent="0" lvl="0" marL="0" marR="0" rtl="0" algn="l">
              <a:spcBef>
                <a:spcPts val="0"/>
              </a:spcBef>
              <a:spcAft>
                <a:spcPts val="0"/>
              </a:spcAft>
              <a:buSzPts val="1100"/>
              <a:buNone/>
            </a:pPr>
            <a:r>
              <a:rPr lang="es" sz="1200">
                <a:solidFill>
                  <a:srgbClr val="555555"/>
                </a:solidFill>
              </a:rPr>
              <a:t>Moocs tematizados (periodismo y comunicación), también sobre Moodle, pioneros, la mayoría gratuitos. Propuesta de valor: temáticas muy actualizadas, profesores “estrella” (profesionales o expertos prestigiosos), dinamización online (otros son autodirigidos) y comunidades paralelas en redes sociales.</a:t>
            </a:r>
            <a:endParaRPr sz="1200" u="sng">
              <a:solidFill>
                <a:srgbClr val="555555"/>
              </a:solidFill>
            </a:endParaRPr>
          </a:p>
          <a:p>
            <a:pPr indent="0" lvl="0" marL="0" marR="0" rtl="0" algn="l">
              <a:spcBef>
                <a:spcPts val="0"/>
              </a:spcBef>
              <a:spcAft>
                <a:spcPts val="0"/>
              </a:spcAft>
              <a:buSzPts val="1100"/>
              <a:buNone/>
            </a:pPr>
            <a:r>
              <a:t/>
            </a:r>
            <a:endParaRPr sz="1100"/>
          </a:p>
          <a:p>
            <a:pPr indent="0" lvl="0" marL="0" marR="0" rtl="0" algn="l">
              <a:spcBef>
                <a:spcPts val="0"/>
              </a:spcBef>
              <a:spcAft>
                <a:spcPts val="0"/>
              </a:spcAft>
              <a:buSzPts val="1100"/>
              <a:buNone/>
            </a:pPr>
            <a:r>
              <a:t/>
            </a:r>
            <a:endParaRPr sz="1100"/>
          </a:p>
          <a:p>
            <a:pPr indent="0" lvl="0" marL="0" marR="0" rtl="0" algn="l">
              <a:spcBef>
                <a:spcPts val="0"/>
              </a:spcBef>
              <a:spcAft>
                <a:spcPts val="0"/>
              </a:spcAft>
              <a:buSzPts val="1100"/>
              <a:buNone/>
            </a:pPr>
            <a:r>
              <a:t/>
            </a:r>
            <a:endParaRPr sz="1100">
              <a:solidFill>
                <a:schemeClr val="dk1"/>
              </a:solidFill>
            </a:endParaRPr>
          </a:p>
          <a:p>
            <a:pPr indent="0" lvl="0" marL="0" marR="0" rtl="0" algn="l">
              <a:spcBef>
                <a:spcPts val="0"/>
              </a:spcBef>
              <a:spcAft>
                <a:spcPts val="0"/>
              </a:spcAft>
              <a:buNone/>
            </a:pPr>
            <a:r>
              <a:t/>
            </a:r>
            <a:endParaRPr sz="1100">
              <a:solidFill>
                <a:schemeClr val="dk1"/>
              </a:solidFill>
            </a:endParaRPr>
          </a:p>
        </p:txBody>
      </p:sp>
      <p:sp>
        <p:nvSpPr>
          <p:cNvPr id="556" name="Google Shape;556;p67"/>
          <p:cNvSpPr txBox="1"/>
          <p:nvPr>
            <p:ph idx="4294967295" type="ctrTitle"/>
          </p:nvPr>
        </p:nvSpPr>
        <p:spPr>
          <a:xfrm>
            <a:off x="396400" y="1021525"/>
            <a:ext cx="2673300" cy="2017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Portales de aprendizaje abierto para actualización de profesionales: Knight Center of Journalism, U. de Texas</a:t>
            </a:r>
            <a:endParaRPr sz="1800">
              <a:solidFill>
                <a:srgbClr val="636667"/>
              </a:solidFill>
            </a:endParaRPr>
          </a:p>
        </p:txBody>
      </p:sp>
      <p:pic>
        <p:nvPicPr>
          <p:cNvPr id="557" name="Google Shape;557;p67"/>
          <p:cNvPicPr preferRelativeResize="0"/>
          <p:nvPr/>
        </p:nvPicPr>
        <p:blipFill rotWithShape="1">
          <a:blip r:embed="rId5">
            <a:alphaModFix/>
          </a:blip>
          <a:srcRect b="0" l="8476" r="9151" t="11933"/>
          <a:stretch/>
        </p:blipFill>
        <p:spPr>
          <a:xfrm>
            <a:off x="4231375" y="3758773"/>
            <a:ext cx="3445101" cy="2412049"/>
          </a:xfrm>
          <a:prstGeom prst="rect">
            <a:avLst/>
          </a:prstGeom>
          <a:noFill/>
          <a:ln>
            <a:noFill/>
          </a:ln>
          <a:effectLst>
            <a:outerShdw blurRad="57150" rotWithShape="0" algn="bl" dir="5400000" dist="19050">
              <a:srgbClr val="000000">
                <a:alpha val="50000"/>
              </a:srgbClr>
            </a:outerShdw>
          </a:effectLst>
        </p:spPr>
      </p:pic>
      <p:cxnSp>
        <p:nvCxnSpPr>
          <p:cNvPr id="558" name="Google Shape;558;p67"/>
          <p:cNvCxnSpPr/>
          <p:nvPr/>
        </p:nvCxnSpPr>
        <p:spPr>
          <a:xfrm>
            <a:off x="535350" y="3234667"/>
            <a:ext cx="6762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8"/>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8"/>
          <p:cNvSpPr txBox="1"/>
          <p:nvPr>
            <p:ph idx="4294967295" type="ctrTitle"/>
          </p:nvPr>
        </p:nvSpPr>
        <p:spPr>
          <a:xfrm>
            <a:off x="396400" y="513533"/>
            <a:ext cx="2393400" cy="2017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Portales de aprendizaje abierto de entidades privadas para captar estudiantes</a:t>
            </a:r>
            <a:endParaRPr sz="1800">
              <a:solidFill>
                <a:srgbClr val="636667"/>
              </a:solidFill>
            </a:endParaRPr>
          </a:p>
        </p:txBody>
      </p:sp>
      <p:cxnSp>
        <p:nvCxnSpPr>
          <p:cNvPr id="565" name="Google Shape;565;p68"/>
          <p:cNvCxnSpPr/>
          <p:nvPr/>
        </p:nvCxnSpPr>
        <p:spPr>
          <a:xfrm>
            <a:off x="535350" y="2701267"/>
            <a:ext cx="676200" cy="0"/>
          </a:xfrm>
          <a:prstGeom prst="straightConnector1">
            <a:avLst/>
          </a:prstGeom>
          <a:noFill/>
          <a:ln cap="flat" cmpd="sng" w="76200">
            <a:solidFill>
              <a:srgbClr val="93C01F"/>
            </a:solidFill>
            <a:prstDash val="solid"/>
            <a:round/>
            <a:headEnd len="med" w="med" type="none"/>
            <a:tailEnd len="med" w="med" type="none"/>
          </a:ln>
        </p:spPr>
      </p:cxnSp>
      <p:sp>
        <p:nvSpPr>
          <p:cNvPr id="566" name="Google Shape;566;p68"/>
          <p:cNvSpPr txBox="1"/>
          <p:nvPr/>
        </p:nvSpPr>
        <p:spPr>
          <a:xfrm>
            <a:off x="410575" y="2893867"/>
            <a:ext cx="2393400" cy="7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SzPts val="1100"/>
              <a:buNone/>
            </a:pPr>
            <a:r>
              <a:rPr lang="es" u="sng">
                <a:solidFill>
                  <a:srgbClr val="435D74"/>
                </a:solidFill>
                <a:hlinkClick r:id="rId3">
                  <a:extLst>
                    <a:ext uri="{A12FA001-AC4F-418D-AE19-62706E023703}">
                      <ahyp:hlinkClr val="tx"/>
                    </a:ext>
                  </a:extLst>
                </a:hlinkClick>
              </a:rPr>
              <a:t>IEBS School (España).</a:t>
            </a:r>
            <a:endParaRPr sz="1700">
              <a:solidFill>
                <a:srgbClr val="435D74"/>
              </a:solidFill>
            </a:endParaRPr>
          </a:p>
          <a:p>
            <a:pPr indent="0" lvl="0" marL="0" marR="0" rtl="0" algn="l">
              <a:spcBef>
                <a:spcPts val="0"/>
              </a:spcBef>
              <a:spcAft>
                <a:spcPts val="0"/>
              </a:spcAft>
              <a:buSzPts val="1100"/>
              <a:buNone/>
            </a:pPr>
            <a:r>
              <a:rPr lang="es" sz="1200">
                <a:solidFill>
                  <a:srgbClr val="555555"/>
                </a:solidFill>
              </a:rPr>
              <a:t>Moocs de diversas temáticas construidos sobre Moodle con autocertificados descargables online.</a:t>
            </a:r>
            <a:endParaRPr sz="1200">
              <a:solidFill>
                <a:schemeClr val="dk1"/>
              </a:solidFill>
            </a:endParaRPr>
          </a:p>
          <a:p>
            <a:pPr indent="0" lvl="0" marL="0" marR="0" rtl="0" algn="l">
              <a:spcBef>
                <a:spcPts val="0"/>
              </a:spcBef>
              <a:spcAft>
                <a:spcPts val="0"/>
              </a:spcAft>
              <a:buNone/>
            </a:pPr>
            <a:r>
              <a:t/>
            </a:r>
            <a:endParaRPr sz="1100">
              <a:solidFill>
                <a:schemeClr val="dk1"/>
              </a:solidFill>
            </a:endParaRPr>
          </a:p>
        </p:txBody>
      </p:sp>
      <p:pic>
        <p:nvPicPr>
          <p:cNvPr id="567" name="Google Shape;567;p68"/>
          <p:cNvPicPr preferRelativeResize="0"/>
          <p:nvPr/>
        </p:nvPicPr>
        <p:blipFill>
          <a:blip r:embed="rId4">
            <a:alphaModFix/>
          </a:blip>
          <a:stretch>
            <a:fillRect/>
          </a:stretch>
        </p:blipFill>
        <p:spPr>
          <a:xfrm>
            <a:off x="3122675" y="304800"/>
            <a:ext cx="5575826" cy="3413476"/>
          </a:xfrm>
          <a:prstGeom prst="rect">
            <a:avLst/>
          </a:prstGeom>
          <a:noFill/>
          <a:ln>
            <a:noFill/>
          </a:ln>
          <a:effectLst>
            <a:outerShdw blurRad="57150" rotWithShape="0" algn="bl" dir="5400000" dist="19050">
              <a:srgbClr val="000000">
                <a:alpha val="50000"/>
              </a:srgbClr>
            </a:outerShdw>
          </a:effectLst>
        </p:spPr>
      </p:pic>
      <p:pic>
        <p:nvPicPr>
          <p:cNvPr id="568" name="Google Shape;568;p68"/>
          <p:cNvPicPr preferRelativeResize="0"/>
          <p:nvPr/>
        </p:nvPicPr>
        <p:blipFill rotWithShape="1">
          <a:blip r:embed="rId5">
            <a:alphaModFix/>
          </a:blip>
          <a:srcRect b="4055" l="7140" r="15836" t="6410"/>
          <a:stretch/>
        </p:blipFill>
        <p:spPr>
          <a:xfrm>
            <a:off x="4101888" y="3848675"/>
            <a:ext cx="3824026" cy="22934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9"/>
          <p:cNvSpPr txBox="1"/>
          <p:nvPr>
            <p:ph idx="4294967295" type="ctrTitle"/>
          </p:nvPr>
        </p:nvSpPr>
        <p:spPr>
          <a:xfrm>
            <a:off x="396400" y="1019000"/>
            <a:ext cx="2771700" cy="1683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t/>
            </a:r>
            <a:endParaRPr sz="1800">
              <a:solidFill>
                <a:srgbClr val="636667"/>
              </a:solidFill>
            </a:endParaRPr>
          </a:p>
          <a:p>
            <a:pPr indent="0" lvl="0" marL="0" rtl="0" algn="l">
              <a:lnSpc>
                <a:spcPct val="100000"/>
              </a:lnSpc>
              <a:spcBef>
                <a:spcPts val="0"/>
              </a:spcBef>
              <a:spcAft>
                <a:spcPts val="0"/>
              </a:spcAft>
              <a:buSzPts val="5200"/>
              <a:buNone/>
            </a:pPr>
            <a:r>
              <a:t/>
            </a:r>
            <a:endParaRPr sz="1800">
              <a:solidFill>
                <a:srgbClr val="636667"/>
              </a:solidFill>
            </a:endParaRPr>
          </a:p>
          <a:p>
            <a:pPr indent="0" lvl="0" marL="0" rtl="0" algn="l">
              <a:lnSpc>
                <a:spcPct val="100000"/>
              </a:lnSpc>
              <a:spcBef>
                <a:spcPts val="0"/>
              </a:spcBef>
              <a:spcAft>
                <a:spcPts val="0"/>
              </a:spcAft>
              <a:buSzPts val="5200"/>
              <a:buNone/>
            </a:pPr>
            <a:r>
              <a:rPr lang="es" sz="1800">
                <a:solidFill>
                  <a:srgbClr val="636667"/>
                </a:solidFill>
              </a:rPr>
              <a:t>Proyectos interuniversitarios escogidos y premiados en convocatorias internacionales </a:t>
            </a:r>
            <a:endParaRPr sz="1800">
              <a:solidFill>
                <a:srgbClr val="636667"/>
              </a:solidFill>
            </a:endParaRPr>
          </a:p>
          <a:p>
            <a:pPr indent="0" lvl="0" marL="0" rtl="0" algn="l">
              <a:lnSpc>
                <a:spcPct val="100000"/>
              </a:lnSpc>
              <a:spcBef>
                <a:spcPts val="0"/>
              </a:spcBef>
              <a:spcAft>
                <a:spcPts val="0"/>
              </a:spcAft>
              <a:buSzPts val="5200"/>
              <a:buNone/>
            </a:pPr>
            <a:r>
              <a:t/>
            </a:r>
            <a:endParaRPr sz="1800">
              <a:solidFill>
                <a:srgbClr val="636667"/>
              </a:solidFill>
            </a:endParaRPr>
          </a:p>
        </p:txBody>
      </p:sp>
      <p:sp>
        <p:nvSpPr>
          <p:cNvPr id="574" name="Google Shape;574;p69"/>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5" name="Google Shape;575;p69"/>
          <p:cNvCxnSpPr/>
          <p:nvPr/>
        </p:nvCxnSpPr>
        <p:spPr>
          <a:xfrm>
            <a:off x="535350" y="2472667"/>
            <a:ext cx="676200" cy="0"/>
          </a:xfrm>
          <a:prstGeom prst="straightConnector1">
            <a:avLst/>
          </a:prstGeom>
          <a:noFill/>
          <a:ln cap="flat" cmpd="sng" w="76200">
            <a:solidFill>
              <a:srgbClr val="93C01F"/>
            </a:solidFill>
            <a:prstDash val="solid"/>
            <a:round/>
            <a:headEnd len="med" w="med" type="none"/>
            <a:tailEnd len="med" w="med" type="none"/>
          </a:ln>
        </p:spPr>
      </p:cxnSp>
      <p:sp>
        <p:nvSpPr>
          <p:cNvPr id="576" name="Google Shape;576;p69"/>
          <p:cNvSpPr txBox="1"/>
          <p:nvPr/>
        </p:nvSpPr>
        <p:spPr>
          <a:xfrm>
            <a:off x="410575" y="2589075"/>
            <a:ext cx="2638800" cy="1609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SzPts val="1100"/>
              <a:buNone/>
            </a:pPr>
            <a:r>
              <a:rPr lang="es" u="sng">
                <a:solidFill>
                  <a:schemeClr val="hlink"/>
                </a:solidFill>
                <a:hlinkClick r:id="rId3"/>
              </a:rPr>
              <a:t>MOOC sobre competencias</a:t>
            </a:r>
            <a:r>
              <a:rPr b="1" lang="es" u="sng">
                <a:solidFill>
                  <a:schemeClr val="hlink"/>
                </a:solidFill>
                <a:hlinkClick r:id="rId4"/>
              </a:rPr>
              <a:t> </a:t>
            </a:r>
            <a:r>
              <a:rPr lang="es" u="sng">
                <a:solidFill>
                  <a:schemeClr val="hlink"/>
                </a:solidFill>
                <a:hlinkClick r:id="rId5"/>
              </a:rPr>
              <a:t>digitales y uso profesional de social media (#MOOCecompetentes</a:t>
            </a:r>
            <a:r>
              <a:rPr lang="es" sz="1100" u="sng">
                <a:solidFill>
                  <a:schemeClr val="hlink"/>
                </a:solidFill>
                <a:hlinkClick r:id="rId6"/>
              </a:rPr>
              <a:t>).</a:t>
            </a:r>
            <a:endParaRPr sz="1100">
              <a:solidFill>
                <a:srgbClr val="595959"/>
              </a:solidFill>
            </a:endParaRPr>
          </a:p>
          <a:p>
            <a:pPr indent="0" lvl="0" marL="0" marR="0" rtl="0" algn="l">
              <a:spcBef>
                <a:spcPts val="0"/>
              </a:spcBef>
              <a:spcAft>
                <a:spcPts val="0"/>
              </a:spcAft>
              <a:buSzPts val="1100"/>
              <a:buNone/>
            </a:pPr>
            <a:r>
              <a:rPr lang="es" sz="1200">
                <a:solidFill>
                  <a:srgbClr val="595959"/>
                </a:solidFill>
              </a:rPr>
              <a:t>Proyecto bilingüe (español/ portugués. UMA y UNL)  coordinado por María Sánchez e impartido en Miriadax por equipo multidisciplinar.</a:t>
            </a:r>
            <a:endParaRPr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None/>
            </a:pPr>
            <a:r>
              <a:t/>
            </a:r>
            <a:endParaRPr sz="1100">
              <a:solidFill>
                <a:srgbClr val="595959"/>
              </a:solidFill>
            </a:endParaRPr>
          </a:p>
        </p:txBody>
      </p:sp>
      <p:pic>
        <p:nvPicPr>
          <p:cNvPr id="577" name="Google Shape;577;p69"/>
          <p:cNvPicPr preferRelativeResize="0"/>
          <p:nvPr/>
        </p:nvPicPr>
        <p:blipFill rotWithShape="1">
          <a:blip r:embed="rId7">
            <a:alphaModFix/>
          </a:blip>
          <a:srcRect b="7035" l="0" r="0" t="18"/>
          <a:stretch/>
        </p:blipFill>
        <p:spPr>
          <a:xfrm>
            <a:off x="3562800" y="805300"/>
            <a:ext cx="4723125" cy="2961024"/>
          </a:xfrm>
          <a:prstGeom prst="rect">
            <a:avLst/>
          </a:prstGeom>
          <a:noFill/>
          <a:ln>
            <a:noFill/>
          </a:ln>
          <a:effectLst>
            <a:outerShdw blurRad="57150" rotWithShape="0" algn="bl" dir="5400000" dist="19050">
              <a:srgbClr val="000000">
                <a:alpha val="50000"/>
              </a:srgbClr>
            </a:outerShdw>
          </a:effectLst>
        </p:spPr>
      </p:pic>
      <p:sp>
        <p:nvSpPr>
          <p:cNvPr id="578" name="Google Shape;578;p69"/>
          <p:cNvSpPr txBox="1"/>
          <p:nvPr/>
        </p:nvSpPr>
        <p:spPr>
          <a:xfrm>
            <a:off x="410575" y="4290875"/>
            <a:ext cx="2562300" cy="2125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SzPts val="1100"/>
              <a:buNone/>
            </a:pPr>
            <a:r>
              <a:rPr lang="es" sz="1200">
                <a:solidFill>
                  <a:srgbClr val="595959"/>
                </a:solidFill>
              </a:rPr>
              <a:t>Más de 5.400</a:t>
            </a:r>
            <a:r>
              <a:rPr lang="es" sz="1200">
                <a:solidFill>
                  <a:srgbClr val="595959"/>
                </a:solidFill>
              </a:rPr>
              <a:t> personas inscritas en 2 ediciones (2016 y 2017). Sobre un 13% superó requisitos de evaluación (certificado previo pago de tasas). Y un 88% sastisfecho/ muy satisfecho con la experiencia.</a:t>
            </a:r>
            <a:endParaRPr sz="1200">
              <a:solidFill>
                <a:srgbClr val="595959"/>
              </a:solidFill>
            </a:endParaRPr>
          </a:p>
          <a:p>
            <a:pPr indent="0" lvl="0" marL="0" marR="0" rtl="0" algn="l">
              <a:spcBef>
                <a:spcPts val="0"/>
              </a:spcBef>
              <a:spcAft>
                <a:spcPts val="0"/>
              </a:spcAft>
              <a:buSzPts val="1100"/>
              <a:buNone/>
            </a:pPr>
            <a:r>
              <a:t/>
            </a:r>
            <a:endParaRPr sz="1200">
              <a:solidFill>
                <a:srgbClr val="595959"/>
              </a:solidFill>
            </a:endParaRPr>
          </a:p>
          <a:p>
            <a:pPr indent="0" lvl="0" marL="0" marR="0" rtl="0" algn="l">
              <a:spcBef>
                <a:spcPts val="0"/>
              </a:spcBef>
              <a:spcAft>
                <a:spcPts val="0"/>
              </a:spcAft>
              <a:buSzPts val="1100"/>
              <a:buNone/>
            </a:pPr>
            <a:r>
              <a:rPr lang="es" sz="1200">
                <a:solidFill>
                  <a:srgbClr val="595959"/>
                </a:solidFill>
              </a:rPr>
              <a:t>Primer Premio Grupo Tordesillas (2018) y finalista Premios DIRCOM (2019). Valoración muy positiva por parte de estudiantes y profesorado.</a:t>
            </a:r>
            <a:endParaRPr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sz="1200">
              <a:solidFill>
                <a:srgbClr val="595959"/>
              </a:solidFill>
            </a:endParaRPr>
          </a:p>
          <a:p>
            <a:pPr indent="0" lvl="0" marL="0" marR="0" rtl="0" algn="l">
              <a:spcBef>
                <a:spcPts val="0"/>
              </a:spcBef>
              <a:spcAft>
                <a:spcPts val="0"/>
              </a:spcAft>
              <a:buSzPts val="1100"/>
              <a:buNone/>
            </a:pPr>
            <a:r>
              <a:t/>
            </a:r>
            <a:endParaRPr sz="1200">
              <a:solidFill>
                <a:srgbClr val="595959"/>
              </a:solidFill>
            </a:endParaRPr>
          </a:p>
          <a:p>
            <a:pPr indent="0" lvl="0" marL="0" marR="0" rtl="0" algn="l">
              <a:spcBef>
                <a:spcPts val="0"/>
              </a:spcBef>
              <a:spcAft>
                <a:spcPts val="0"/>
              </a:spcAft>
              <a:buSzPts val="1100"/>
              <a:buNone/>
            </a:pPr>
            <a:r>
              <a:t/>
            </a:r>
            <a:endParaRPr sz="1200">
              <a:solidFill>
                <a:srgbClr val="595959"/>
              </a:solidFill>
            </a:endParaRPr>
          </a:p>
          <a:p>
            <a:pPr indent="0" lvl="0" marL="0" marR="0" rtl="0" algn="l">
              <a:spcBef>
                <a:spcPts val="0"/>
              </a:spcBef>
              <a:spcAft>
                <a:spcPts val="0"/>
              </a:spcAft>
              <a:buNone/>
            </a:pPr>
            <a:r>
              <a:t/>
            </a:r>
            <a:endParaRPr sz="1200">
              <a:solidFill>
                <a:srgbClr val="595959"/>
              </a:solidFill>
            </a:endParaRPr>
          </a:p>
        </p:txBody>
      </p:sp>
      <p:pic>
        <p:nvPicPr>
          <p:cNvPr id="579" name="Google Shape;579;p69"/>
          <p:cNvPicPr preferRelativeResize="0"/>
          <p:nvPr/>
        </p:nvPicPr>
        <p:blipFill rotWithShape="1">
          <a:blip r:embed="rId8">
            <a:alphaModFix/>
          </a:blip>
          <a:srcRect b="2959" l="0" r="0" t="0"/>
          <a:stretch/>
        </p:blipFill>
        <p:spPr>
          <a:xfrm>
            <a:off x="3283500" y="3933100"/>
            <a:ext cx="2562175" cy="2125200"/>
          </a:xfrm>
          <a:prstGeom prst="rect">
            <a:avLst/>
          </a:prstGeom>
          <a:noFill/>
          <a:ln>
            <a:noFill/>
          </a:ln>
          <a:effectLst>
            <a:outerShdw blurRad="57150" rotWithShape="0" algn="bl" dir="5400000" dist="19050">
              <a:srgbClr val="000000">
                <a:alpha val="50000"/>
              </a:srgbClr>
            </a:outerShdw>
          </a:effectLst>
        </p:spPr>
      </p:pic>
      <p:pic>
        <p:nvPicPr>
          <p:cNvPr id="580" name="Google Shape;580;p69"/>
          <p:cNvPicPr preferRelativeResize="0"/>
          <p:nvPr/>
        </p:nvPicPr>
        <p:blipFill>
          <a:blip r:embed="rId9">
            <a:alphaModFix/>
          </a:blip>
          <a:stretch>
            <a:fillRect/>
          </a:stretch>
        </p:blipFill>
        <p:spPr>
          <a:xfrm>
            <a:off x="5921175" y="4316400"/>
            <a:ext cx="2562175" cy="17469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0"/>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6" name="Google Shape;586;p70"/>
          <p:cNvCxnSpPr/>
          <p:nvPr/>
        </p:nvCxnSpPr>
        <p:spPr>
          <a:xfrm>
            <a:off x="535350" y="2472667"/>
            <a:ext cx="676200" cy="0"/>
          </a:xfrm>
          <a:prstGeom prst="straightConnector1">
            <a:avLst/>
          </a:prstGeom>
          <a:noFill/>
          <a:ln cap="flat" cmpd="sng" w="76200">
            <a:solidFill>
              <a:srgbClr val="93C01F"/>
            </a:solidFill>
            <a:prstDash val="solid"/>
            <a:round/>
            <a:headEnd len="med" w="med" type="none"/>
            <a:tailEnd len="med" w="med" type="none"/>
          </a:ln>
        </p:spPr>
      </p:cxnSp>
      <p:sp>
        <p:nvSpPr>
          <p:cNvPr id="587" name="Google Shape;587;p70"/>
          <p:cNvSpPr txBox="1"/>
          <p:nvPr>
            <p:ph idx="4294967295" type="ctrTitle"/>
          </p:nvPr>
        </p:nvSpPr>
        <p:spPr>
          <a:xfrm>
            <a:off x="396400" y="615133"/>
            <a:ext cx="2632800" cy="2017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Convocatorias universitarias con dotación económica para creación de MOOCs y derivados</a:t>
            </a:r>
            <a:endParaRPr sz="1800">
              <a:solidFill>
                <a:srgbClr val="636667"/>
              </a:solidFill>
            </a:endParaRPr>
          </a:p>
          <a:p>
            <a:pPr indent="0" lvl="0" marL="0" rtl="0" algn="l">
              <a:lnSpc>
                <a:spcPct val="100000"/>
              </a:lnSpc>
              <a:spcBef>
                <a:spcPts val="0"/>
              </a:spcBef>
              <a:spcAft>
                <a:spcPts val="0"/>
              </a:spcAft>
              <a:buSzPts val="5200"/>
              <a:buNone/>
            </a:pPr>
            <a:r>
              <a:t/>
            </a:r>
            <a:endParaRPr sz="1800">
              <a:solidFill>
                <a:srgbClr val="636667"/>
              </a:solidFill>
            </a:endParaRPr>
          </a:p>
        </p:txBody>
      </p:sp>
      <p:sp>
        <p:nvSpPr>
          <p:cNvPr id="588" name="Google Shape;588;p70"/>
          <p:cNvSpPr txBox="1"/>
          <p:nvPr/>
        </p:nvSpPr>
        <p:spPr>
          <a:xfrm>
            <a:off x="410575" y="2665267"/>
            <a:ext cx="2552100" cy="7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SzPts val="1100"/>
              <a:buNone/>
            </a:pPr>
            <a:r>
              <a:rPr lang="es" u="sng">
                <a:solidFill>
                  <a:srgbClr val="435D74"/>
                </a:solidFill>
                <a:hlinkClick r:id="rId3">
                  <a:extLst>
                    <a:ext uri="{A12FA001-AC4F-418D-AE19-62706E023703}">
                      <ahyp:hlinkClr val="tx"/>
                    </a:ext>
                  </a:extLst>
                </a:hlinkClick>
              </a:rPr>
              <a:t>Plan propio integral de docencia UMA 2018-19</a:t>
            </a:r>
            <a:endParaRPr>
              <a:solidFill>
                <a:srgbClr val="435D74"/>
              </a:solidFill>
            </a:endParaRPr>
          </a:p>
          <a:p>
            <a:pPr indent="0" lvl="0" marL="0" marR="0" rtl="0" algn="l">
              <a:spcBef>
                <a:spcPts val="0"/>
              </a:spcBef>
              <a:spcAft>
                <a:spcPts val="0"/>
              </a:spcAft>
              <a:buSzPts val="1100"/>
              <a:buNone/>
            </a:pPr>
            <a:r>
              <a:rPr lang="es" sz="1100">
                <a:solidFill>
                  <a:srgbClr val="555555"/>
                </a:solidFill>
              </a:rPr>
              <a:t>Iniciativa institucional, como materialización de una acción estratégica (Plan) para el fomento de cursos virtuales y publicaciones docentes, abierta a la participación del profesorado.</a:t>
            </a:r>
            <a:endParaRPr sz="1100">
              <a:solidFill>
                <a:srgbClr val="555555"/>
              </a:solidFill>
            </a:endParaRPr>
          </a:p>
          <a:p>
            <a:pPr indent="0" lvl="0" marL="0" marR="0" rtl="0" algn="l">
              <a:spcBef>
                <a:spcPts val="0"/>
              </a:spcBef>
              <a:spcAft>
                <a:spcPts val="0"/>
              </a:spcAft>
              <a:buSzPts val="1100"/>
              <a:buNone/>
            </a:pPr>
            <a:r>
              <a:t/>
            </a:r>
            <a:endParaRPr sz="1100">
              <a:solidFill>
                <a:srgbClr val="595959"/>
              </a:solidFill>
            </a:endParaRPr>
          </a:p>
          <a:p>
            <a:pPr indent="0" lvl="0" marL="0" rtl="0" algn="l">
              <a:spcBef>
                <a:spcPts val="0"/>
              </a:spcBef>
              <a:spcAft>
                <a:spcPts val="0"/>
              </a:spcAft>
              <a:buClr>
                <a:schemeClr val="dk1"/>
              </a:buClr>
              <a:buSzPts val="1100"/>
              <a:buFont typeface="Arial"/>
              <a:buNone/>
            </a:pPr>
            <a:r>
              <a:rPr lang="es" sz="1100">
                <a:solidFill>
                  <a:srgbClr val="595959"/>
                </a:solidFill>
              </a:rPr>
              <a:t>Comisión evaluadora con </a:t>
            </a:r>
            <a:r>
              <a:rPr lang="es" sz="1100" u="sng">
                <a:solidFill>
                  <a:schemeClr val="hlink"/>
                </a:solidFill>
                <a:hlinkClick r:id="rId4"/>
              </a:rPr>
              <a:t>criterios de evaluación</a:t>
            </a:r>
            <a:r>
              <a:rPr lang="es" sz="1100">
                <a:solidFill>
                  <a:srgbClr val="595959"/>
                </a:solidFill>
              </a:rPr>
              <a:t>, en la que participé.</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rPr lang="es" sz="1100">
                <a:solidFill>
                  <a:srgbClr val="595959"/>
                </a:solidFill>
              </a:rPr>
              <a:t>Cursos entre 1 y 3 ECTS, con enfoque diverso (flexibilidad). Requisitos: mínimo de recursos mínimos en red. Valorable experiencia docente del profesorado en elearning, entre otras cuestiones.</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None/>
            </a:pPr>
            <a:r>
              <a:t/>
            </a:r>
            <a:endParaRPr sz="1100">
              <a:solidFill>
                <a:srgbClr val="595959"/>
              </a:solidFill>
            </a:endParaRPr>
          </a:p>
        </p:txBody>
      </p:sp>
      <p:pic>
        <p:nvPicPr>
          <p:cNvPr id="589" name="Google Shape;589;p70"/>
          <p:cNvPicPr preferRelativeResize="0"/>
          <p:nvPr/>
        </p:nvPicPr>
        <p:blipFill rotWithShape="1">
          <a:blip r:embed="rId5">
            <a:alphaModFix/>
          </a:blip>
          <a:srcRect b="35060" l="6228" r="32402" t="11517"/>
          <a:stretch/>
        </p:blipFill>
        <p:spPr>
          <a:xfrm>
            <a:off x="3393221" y="242325"/>
            <a:ext cx="5045131" cy="2606116"/>
          </a:xfrm>
          <a:prstGeom prst="rect">
            <a:avLst/>
          </a:prstGeom>
          <a:noFill/>
          <a:ln>
            <a:noFill/>
          </a:ln>
          <a:effectLst>
            <a:outerShdw blurRad="57150" rotWithShape="0" algn="bl" dir="5400000" dist="19050">
              <a:srgbClr val="000000">
                <a:alpha val="50000"/>
              </a:srgbClr>
            </a:outerShdw>
          </a:effectLst>
        </p:spPr>
      </p:pic>
      <p:pic>
        <p:nvPicPr>
          <p:cNvPr id="590" name="Google Shape;590;p70"/>
          <p:cNvPicPr preferRelativeResize="0"/>
          <p:nvPr/>
        </p:nvPicPr>
        <p:blipFill rotWithShape="1">
          <a:blip r:embed="rId6">
            <a:alphaModFix/>
          </a:blip>
          <a:srcRect b="25458" l="28538" r="21700" t="19186"/>
          <a:stretch/>
        </p:blipFill>
        <p:spPr>
          <a:xfrm>
            <a:off x="3374500" y="3152028"/>
            <a:ext cx="5045131" cy="33301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1"/>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6" name="Google Shape;596;p71"/>
          <p:cNvCxnSpPr/>
          <p:nvPr/>
        </p:nvCxnSpPr>
        <p:spPr>
          <a:xfrm>
            <a:off x="535350" y="2472667"/>
            <a:ext cx="676200" cy="0"/>
          </a:xfrm>
          <a:prstGeom prst="straightConnector1">
            <a:avLst/>
          </a:prstGeom>
          <a:noFill/>
          <a:ln cap="flat" cmpd="sng" w="76200">
            <a:solidFill>
              <a:srgbClr val="93C01F"/>
            </a:solidFill>
            <a:prstDash val="solid"/>
            <a:round/>
            <a:headEnd len="med" w="med" type="none"/>
            <a:tailEnd len="med" w="med" type="none"/>
          </a:ln>
        </p:spPr>
      </p:cxnSp>
      <p:sp>
        <p:nvSpPr>
          <p:cNvPr id="597" name="Google Shape;597;p71"/>
          <p:cNvSpPr txBox="1"/>
          <p:nvPr/>
        </p:nvSpPr>
        <p:spPr>
          <a:xfrm>
            <a:off x="396475" y="2741467"/>
            <a:ext cx="2433000" cy="784800"/>
          </a:xfrm>
          <a:prstGeom prst="rect">
            <a:avLst/>
          </a:prstGeom>
          <a:noFill/>
          <a:ln>
            <a:noFill/>
          </a:ln>
        </p:spPr>
        <p:txBody>
          <a:bodyPr anchorCtr="0" anchor="t" bIns="34275" lIns="68575" spcFirstLastPara="1" rIns="68575" wrap="square" tIns="34275">
            <a:noAutofit/>
          </a:bodyPr>
          <a:lstStyle/>
          <a:p>
            <a:pPr indent="-298450" lvl="0" marL="457200" marR="0" rtl="0" algn="l">
              <a:spcBef>
                <a:spcPts val="0"/>
              </a:spcBef>
              <a:spcAft>
                <a:spcPts val="0"/>
              </a:spcAft>
              <a:buSzPts val="1100"/>
              <a:buChar char="●"/>
            </a:pPr>
            <a:r>
              <a:rPr lang="es" sz="1100" u="sng">
                <a:solidFill>
                  <a:schemeClr val="hlink"/>
                </a:solidFill>
                <a:hlinkClick r:id="rId3"/>
              </a:rPr>
              <a:t>Primer Premio:</a:t>
            </a:r>
            <a:r>
              <a:rPr lang="es" sz="1100">
                <a:uFill>
                  <a:noFill/>
                </a:uFill>
                <a:hlinkClick r:id="rId4"/>
              </a:rPr>
              <a:t> </a:t>
            </a:r>
            <a:r>
              <a:rPr lang="es" sz="1100" u="sng">
                <a:solidFill>
                  <a:schemeClr val="hlink"/>
                </a:solidFill>
                <a:hlinkClick r:id="rId5"/>
              </a:rPr>
              <a:t>Universidad Rey Juan Carlos, España.</a:t>
            </a:r>
            <a:r>
              <a:rPr lang="es" sz="1100">
                <a:uFill>
                  <a:noFill/>
                </a:uFill>
                <a:hlinkClick r:id="rId6"/>
              </a:rPr>
              <a:t> </a:t>
            </a:r>
            <a:r>
              <a:rPr lang="es" sz="1100" u="sng">
                <a:solidFill>
                  <a:schemeClr val="hlink"/>
                </a:solidFill>
                <a:hlinkClick r:id="rId7"/>
              </a:rPr>
              <a:t>MOOC “Poténciate con redes sociales” (20 horas)</a:t>
            </a:r>
            <a:endParaRPr sz="1100"/>
          </a:p>
          <a:p>
            <a:pPr indent="-298450" lvl="0" marL="457200" marR="0" rtl="0" algn="l">
              <a:spcBef>
                <a:spcPts val="1000"/>
              </a:spcBef>
              <a:spcAft>
                <a:spcPts val="0"/>
              </a:spcAft>
              <a:buSzPts val="1100"/>
              <a:buChar char="●"/>
            </a:pPr>
            <a:r>
              <a:rPr lang="es" sz="1100" u="sng">
                <a:solidFill>
                  <a:schemeClr val="hlink"/>
                </a:solidFill>
                <a:hlinkClick r:id="rId8"/>
              </a:rPr>
              <a:t>Accesit: Universidad de La Laguna, España</a:t>
            </a:r>
            <a:endParaRPr sz="1100"/>
          </a:p>
          <a:p>
            <a:pPr indent="-298450" lvl="0" marL="457200" marR="0" rtl="0" algn="l">
              <a:spcBef>
                <a:spcPts val="1000"/>
              </a:spcBef>
              <a:spcAft>
                <a:spcPts val="0"/>
              </a:spcAft>
              <a:buSzPts val="1100"/>
              <a:buChar char="●"/>
            </a:pPr>
            <a:r>
              <a:rPr lang="es" sz="1100" u="sng">
                <a:solidFill>
                  <a:schemeClr val="hlink"/>
                </a:solidFill>
                <a:hlinkClick r:id="rId9"/>
              </a:rPr>
              <a:t>MOOC “Tendencias en investigación educativa y social” (25 horas)</a:t>
            </a:r>
            <a:endParaRPr sz="1100"/>
          </a:p>
          <a:p>
            <a:pPr indent="-298450" lvl="0" marL="457200" marR="0" rtl="0" algn="l">
              <a:spcBef>
                <a:spcPts val="1000"/>
              </a:spcBef>
              <a:spcAft>
                <a:spcPts val="1000"/>
              </a:spcAft>
              <a:buSzPts val="1100"/>
              <a:buChar char="●"/>
            </a:pPr>
            <a:r>
              <a:rPr lang="es" sz="1100"/>
              <a:t>….</a:t>
            </a:r>
            <a:endParaRPr sz="1100"/>
          </a:p>
        </p:txBody>
      </p:sp>
      <p:pic>
        <p:nvPicPr>
          <p:cNvPr id="598" name="Google Shape;598;p71"/>
          <p:cNvPicPr preferRelativeResize="0"/>
          <p:nvPr/>
        </p:nvPicPr>
        <p:blipFill>
          <a:blip r:embed="rId10">
            <a:alphaModFix/>
          </a:blip>
          <a:stretch>
            <a:fillRect/>
          </a:stretch>
        </p:blipFill>
        <p:spPr>
          <a:xfrm>
            <a:off x="3368025" y="866800"/>
            <a:ext cx="5074100" cy="3382725"/>
          </a:xfrm>
          <a:prstGeom prst="rect">
            <a:avLst/>
          </a:prstGeom>
          <a:noFill/>
          <a:ln>
            <a:noFill/>
          </a:ln>
          <a:effectLst>
            <a:outerShdw blurRad="57150" rotWithShape="0" algn="bl" dir="5400000" dist="19050">
              <a:srgbClr val="000000">
                <a:alpha val="50000"/>
              </a:srgbClr>
            </a:outerShdw>
          </a:effectLst>
        </p:spPr>
      </p:pic>
      <p:sp>
        <p:nvSpPr>
          <p:cNvPr id="599" name="Google Shape;599;p71"/>
          <p:cNvSpPr txBox="1"/>
          <p:nvPr/>
        </p:nvSpPr>
        <p:spPr>
          <a:xfrm>
            <a:off x="3449750" y="5716325"/>
            <a:ext cx="4945800" cy="35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s" sz="1100">
                <a:solidFill>
                  <a:srgbClr val="333333"/>
                </a:solidFill>
              </a:rPr>
              <a:t>Fuente de imagen: Miriadax</a:t>
            </a:r>
            <a:r>
              <a:rPr lang="es" sz="1100"/>
              <a:t>. </a:t>
            </a:r>
            <a:r>
              <a:rPr lang="es" sz="1100" u="sng">
                <a:solidFill>
                  <a:schemeClr val="hlink"/>
                </a:solidFill>
                <a:hlinkClick r:id="rId11"/>
              </a:rPr>
              <a:t>Ver listado completo de premiados en la III edición de Innovación Educativa en MOOCs 2018 (enero de 2019)</a:t>
            </a:r>
            <a:endParaRPr sz="1100">
              <a:solidFill>
                <a:schemeClr val="dk2"/>
              </a:solidFill>
            </a:endParaRPr>
          </a:p>
          <a:p>
            <a:pPr indent="0" lvl="0" marL="0" rtl="0" algn="r">
              <a:spcBef>
                <a:spcPts val="0"/>
              </a:spcBef>
              <a:spcAft>
                <a:spcPts val="0"/>
              </a:spcAft>
              <a:buNone/>
            </a:pPr>
            <a:r>
              <a:t/>
            </a:r>
            <a:endParaRPr b="1" sz="1100">
              <a:solidFill>
                <a:schemeClr val="dk2"/>
              </a:solidFill>
            </a:endParaRPr>
          </a:p>
        </p:txBody>
      </p:sp>
      <p:sp>
        <p:nvSpPr>
          <p:cNvPr id="600" name="Google Shape;600;p71"/>
          <p:cNvSpPr txBox="1"/>
          <p:nvPr>
            <p:ph idx="4294967295" type="ctrTitle"/>
          </p:nvPr>
        </p:nvSpPr>
        <p:spPr>
          <a:xfrm>
            <a:off x="410550" y="493033"/>
            <a:ext cx="2489100" cy="2017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Más proyectos premiados: MOOCs reconocidos por Miriadax</a:t>
            </a:r>
            <a:endParaRPr sz="1800">
              <a:solidFill>
                <a:srgbClr val="636667"/>
              </a:solidFill>
            </a:endParaRPr>
          </a:p>
          <a:p>
            <a:pPr indent="0" lvl="0" marL="0" rtl="0" algn="l">
              <a:lnSpc>
                <a:spcPct val="100000"/>
              </a:lnSpc>
              <a:spcBef>
                <a:spcPts val="0"/>
              </a:spcBef>
              <a:spcAft>
                <a:spcPts val="0"/>
              </a:spcAft>
              <a:buSzPts val="5200"/>
              <a:buNone/>
            </a:pPr>
            <a:r>
              <a:rPr lang="es" sz="1800">
                <a:solidFill>
                  <a:srgbClr val="636667"/>
                </a:solidFill>
              </a:rPr>
              <a:t> </a:t>
            </a:r>
            <a:endParaRPr sz="1800">
              <a:solidFill>
                <a:srgbClr val="636667"/>
              </a:solidFill>
            </a:endParaRPr>
          </a:p>
        </p:txBody>
      </p:sp>
      <p:pic>
        <p:nvPicPr>
          <p:cNvPr id="601" name="Google Shape;601;p71"/>
          <p:cNvPicPr preferRelativeResize="0"/>
          <p:nvPr/>
        </p:nvPicPr>
        <p:blipFill>
          <a:blip r:embed="rId12">
            <a:alphaModFix/>
          </a:blip>
          <a:stretch>
            <a:fillRect/>
          </a:stretch>
        </p:blipFill>
        <p:spPr>
          <a:xfrm>
            <a:off x="4335775" y="3873325"/>
            <a:ext cx="3198275" cy="1722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2"/>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7" name="Google Shape;607;p72"/>
          <p:cNvCxnSpPr/>
          <p:nvPr/>
        </p:nvCxnSpPr>
        <p:spPr>
          <a:xfrm>
            <a:off x="535350" y="2472667"/>
            <a:ext cx="676200" cy="0"/>
          </a:xfrm>
          <a:prstGeom prst="straightConnector1">
            <a:avLst/>
          </a:prstGeom>
          <a:noFill/>
          <a:ln cap="flat" cmpd="sng" w="76200">
            <a:solidFill>
              <a:srgbClr val="93C01F"/>
            </a:solidFill>
            <a:prstDash val="solid"/>
            <a:round/>
            <a:headEnd len="med" w="med" type="none"/>
            <a:tailEnd len="med" w="med" type="none"/>
          </a:ln>
        </p:spPr>
      </p:cxnSp>
      <p:sp>
        <p:nvSpPr>
          <p:cNvPr id="608" name="Google Shape;608;p72"/>
          <p:cNvSpPr txBox="1"/>
          <p:nvPr>
            <p:ph idx="4294967295" type="ctrTitle"/>
          </p:nvPr>
        </p:nvSpPr>
        <p:spPr>
          <a:xfrm>
            <a:off x="320200" y="984733"/>
            <a:ext cx="2651700" cy="1404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MOOCs temáticos divulgativos sobre arte, patrimonio...</a:t>
            </a:r>
            <a:endParaRPr sz="1800">
              <a:solidFill>
                <a:srgbClr val="636667"/>
              </a:solidFill>
            </a:endParaRPr>
          </a:p>
        </p:txBody>
      </p:sp>
      <p:sp>
        <p:nvSpPr>
          <p:cNvPr id="609" name="Google Shape;609;p72"/>
          <p:cNvSpPr txBox="1"/>
          <p:nvPr/>
        </p:nvSpPr>
        <p:spPr>
          <a:xfrm>
            <a:off x="334375" y="2538275"/>
            <a:ext cx="2394900" cy="1864500"/>
          </a:xfrm>
          <a:prstGeom prst="rect">
            <a:avLst/>
          </a:prstGeom>
          <a:noFill/>
          <a:ln>
            <a:noFill/>
          </a:ln>
        </p:spPr>
        <p:txBody>
          <a:bodyPr anchorCtr="0" anchor="t" bIns="34275" lIns="68575" spcFirstLastPara="1" rIns="68575" wrap="square" tIns="34275">
            <a:noAutofit/>
          </a:bodyPr>
          <a:lstStyle/>
          <a:p>
            <a:pPr indent="0" lvl="0" marL="0" marR="0" rtl="0" algn="just">
              <a:lnSpc>
                <a:spcPct val="100000"/>
              </a:lnSpc>
              <a:spcBef>
                <a:spcPts val="0"/>
              </a:spcBef>
              <a:spcAft>
                <a:spcPts val="0"/>
              </a:spcAft>
              <a:buNone/>
            </a:pPr>
            <a:r>
              <a:t/>
            </a:r>
            <a:endParaRPr>
              <a:solidFill>
                <a:srgbClr val="888888"/>
              </a:solidFill>
            </a:endParaRPr>
          </a:p>
          <a:p>
            <a:pPr indent="0" lvl="0" marL="0" rtl="0" algn="l">
              <a:spcBef>
                <a:spcPts val="0"/>
              </a:spcBef>
              <a:spcAft>
                <a:spcPts val="0"/>
              </a:spcAft>
              <a:buNone/>
            </a:pPr>
            <a:r>
              <a:rPr lang="es">
                <a:solidFill>
                  <a:srgbClr val="435D74"/>
                </a:solidFill>
              </a:rPr>
              <a:t>Sinergias entre entidades y plataformas: MOOCs Museo PRADO- Miriadax</a:t>
            </a:r>
            <a:endParaRPr>
              <a:solidFill>
                <a:srgbClr val="435D74"/>
              </a:solidFill>
            </a:endParaRPr>
          </a:p>
          <a:p>
            <a:pPr indent="0" lvl="0" marL="0" rtl="0" algn="l">
              <a:spcBef>
                <a:spcPts val="0"/>
              </a:spcBef>
              <a:spcAft>
                <a:spcPts val="0"/>
              </a:spcAft>
              <a:buNone/>
            </a:pPr>
            <a:r>
              <a:t/>
            </a:r>
            <a:endParaRPr>
              <a:solidFill>
                <a:srgbClr val="435D74"/>
              </a:solidFill>
            </a:endParaRPr>
          </a:p>
          <a:p>
            <a:pPr indent="0" lvl="0" marL="0" rtl="0" algn="l">
              <a:spcBef>
                <a:spcPts val="0"/>
              </a:spcBef>
              <a:spcAft>
                <a:spcPts val="0"/>
              </a:spcAft>
              <a:buNone/>
            </a:pPr>
            <a:r>
              <a:rPr lang="es" u="sng">
                <a:solidFill>
                  <a:srgbClr val="435D74"/>
                </a:solidFill>
                <a:hlinkClick r:id="rId3">
                  <a:extLst>
                    <a:ext uri="{A12FA001-AC4F-418D-AE19-62706E023703}">
                      <ahyp:hlinkClr val="tx"/>
                    </a:ext>
                  </a:extLst>
                </a:hlinkClick>
              </a:rPr>
              <a:t>Universitarios: La Alhambra en UGR Abierta </a:t>
            </a:r>
            <a:endParaRPr>
              <a:solidFill>
                <a:srgbClr val="435D74"/>
              </a:solidFill>
            </a:endParaRPr>
          </a:p>
          <a:p>
            <a:pPr indent="0" lvl="0" marL="0" marR="0" rtl="0" algn="l">
              <a:lnSpc>
                <a:spcPct val="100000"/>
              </a:lnSpc>
              <a:spcBef>
                <a:spcPts val="0"/>
              </a:spcBef>
              <a:spcAft>
                <a:spcPts val="0"/>
              </a:spcAft>
              <a:buNone/>
            </a:pPr>
            <a:r>
              <a:rPr lang="es" sz="1100">
                <a:solidFill>
                  <a:srgbClr val="555555"/>
                </a:solidFill>
              </a:rPr>
              <a:t>Carácter divulgativo, público general y formato MOOC (UGR abierta). Producido por la UGR por encargo del Patronato de la Alhambra y Generalife. Gran cantidad de material audiovisual.</a:t>
            </a:r>
            <a:endParaRPr sz="1100">
              <a:solidFill>
                <a:srgbClr val="555555"/>
              </a:solidFill>
            </a:endParaRPr>
          </a:p>
          <a:p>
            <a:pPr indent="0" lvl="0" marL="0" marR="0" rtl="0" algn="just">
              <a:lnSpc>
                <a:spcPct val="100000"/>
              </a:lnSpc>
              <a:spcBef>
                <a:spcPts val="0"/>
              </a:spcBef>
              <a:spcAft>
                <a:spcPts val="0"/>
              </a:spcAft>
              <a:buNone/>
            </a:pPr>
            <a:r>
              <a:t/>
            </a:r>
            <a:endParaRPr sz="1100">
              <a:solidFill>
                <a:srgbClr val="595959"/>
              </a:solidFill>
            </a:endParaRPr>
          </a:p>
          <a:p>
            <a:pPr indent="0" lvl="0" marL="0" marR="0" rtl="0" algn="just">
              <a:spcBef>
                <a:spcPts val="0"/>
              </a:spcBef>
              <a:spcAft>
                <a:spcPts val="0"/>
              </a:spcAft>
              <a:buSzPts val="1100"/>
              <a:buNone/>
            </a:pPr>
            <a:r>
              <a:t/>
            </a:r>
            <a:endParaRPr b="1" sz="1100">
              <a:solidFill>
                <a:srgbClr val="595959"/>
              </a:solidFill>
            </a:endParaRPr>
          </a:p>
          <a:p>
            <a:pPr indent="0" lvl="0" marL="0" marR="0" rtl="0" algn="just">
              <a:spcBef>
                <a:spcPts val="0"/>
              </a:spcBef>
              <a:spcAft>
                <a:spcPts val="0"/>
              </a:spcAft>
              <a:buSzPts val="1100"/>
              <a:buNone/>
            </a:pPr>
            <a:r>
              <a:t/>
            </a:r>
            <a:endParaRPr b="1" sz="1100">
              <a:solidFill>
                <a:srgbClr val="595959"/>
              </a:solidFill>
            </a:endParaRPr>
          </a:p>
          <a:p>
            <a:pPr indent="0" lvl="0" marL="0" marR="0" rtl="0" algn="just">
              <a:spcBef>
                <a:spcPts val="0"/>
              </a:spcBef>
              <a:spcAft>
                <a:spcPts val="0"/>
              </a:spcAft>
              <a:buSzPts val="1100"/>
              <a:buNone/>
            </a:pPr>
            <a:r>
              <a:t/>
            </a:r>
            <a:endParaRPr b="1" sz="1100">
              <a:solidFill>
                <a:srgbClr val="595959"/>
              </a:solidFill>
            </a:endParaRPr>
          </a:p>
          <a:p>
            <a:pPr indent="0" lvl="0" marL="0" marR="0" rtl="0" algn="just">
              <a:spcBef>
                <a:spcPts val="0"/>
              </a:spcBef>
              <a:spcAft>
                <a:spcPts val="0"/>
              </a:spcAft>
              <a:buSzPts val="1100"/>
              <a:buNone/>
            </a:pPr>
            <a:r>
              <a:t/>
            </a:r>
            <a:endParaRPr b="1" sz="1100">
              <a:solidFill>
                <a:srgbClr val="595959"/>
              </a:solidFill>
            </a:endParaRPr>
          </a:p>
          <a:p>
            <a:pPr indent="0" lvl="0" marL="0" marR="0" rtl="0" algn="just">
              <a:spcBef>
                <a:spcPts val="0"/>
              </a:spcBef>
              <a:spcAft>
                <a:spcPts val="0"/>
              </a:spcAft>
              <a:buSzPts val="1100"/>
              <a:buNone/>
            </a:pPr>
            <a:r>
              <a:t/>
            </a:r>
            <a:endParaRPr b="1" sz="1100">
              <a:solidFill>
                <a:srgbClr val="595959"/>
              </a:solidFill>
            </a:endParaRPr>
          </a:p>
          <a:p>
            <a:pPr indent="0" lvl="0" marL="0" marR="0" rtl="0" algn="just">
              <a:spcBef>
                <a:spcPts val="0"/>
              </a:spcBef>
              <a:spcAft>
                <a:spcPts val="0"/>
              </a:spcAft>
              <a:buSzPts val="1100"/>
              <a:buNone/>
            </a:pPr>
            <a:r>
              <a:t/>
            </a:r>
            <a:endParaRPr sz="1100">
              <a:solidFill>
                <a:srgbClr val="595959"/>
              </a:solidFill>
            </a:endParaRPr>
          </a:p>
          <a:p>
            <a:pPr indent="0" lvl="0" marL="0" marR="0" rtl="0" algn="just">
              <a:spcBef>
                <a:spcPts val="0"/>
              </a:spcBef>
              <a:spcAft>
                <a:spcPts val="0"/>
              </a:spcAft>
              <a:buSzPts val="1100"/>
              <a:buNone/>
            </a:pPr>
            <a:r>
              <a:t/>
            </a:r>
            <a:endParaRPr sz="1100">
              <a:solidFill>
                <a:srgbClr val="595959"/>
              </a:solidFill>
            </a:endParaRPr>
          </a:p>
          <a:p>
            <a:pPr indent="0" lvl="0" marL="0" marR="0" rtl="0" algn="just">
              <a:spcBef>
                <a:spcPts val="0"/>
              </a:spcBef>
              <a:spcAft>
                <a:spcPts val="0"/>
              </a:spcAft>
              <a:buSzPts val="1100"/>
              <a:buNone/>
            </a:pPr>
            <a:r>
              <a:t/>
            </a:r>
            <a:endParaRPr sz="1100">
              <a:solidFill>
                <a:srgbClr val="595959"/>
              </a:solidFill>
            </a:endParaRPr>
          </a:p>
          <a:p>
            <a:pPr indent="0" lvl="0" marL="0" marR="0" rtl="0" algn="just">
              <a:spcBef>
                <a:spcPts val="0"/>
              </a:spcBef>
              <a:spcAft>
                <a:spcPts val="0"/>
              </a:spcAft>
              <a:buNone/>
            </a:pPr>
            <a:r>
              <a:t/>
            </a:r>
            <a:endParaRPr sz="1100">
              <a:solidFill>
                <a:srgbClr val="595959"/>
              </a:solidFill>
            </a:endParaRPr>
          </a:p>
        </p:txBody>
      </p:sp>
      <p:pic>
        <p:nvPicPr>
          <p:cNvPr id="610" name="Google Shape;610;p72"/>
          <p:cNvPicPr preferRelativeResize="0"/>
          <p:nvPr/>
        </p:nvPicPr>
        <p:blipFill>
          <a:blip r:embed="rId4">
            <a:alphaModFix/>
          </a:blip>
          <a:stretch>
            <a:fillRect/>
          </a:stretch>
        </p:blipFill>
        <p:spPr>
          <a:xfrm>
            <a:off x="3066485" y="4185825"/>
            <a:ext cx="5701840" cy="1864500"/>
          </a:xfrm>
          <a:prstGeom prst="rect">
            <a:avLst/>
          </a:prstGeom>
          <a:noFill/>
          <a:ln>
            <a:noFill/>
          </a:ln>
          <a:effectLst>
            <a:outerShdw blurRad="57150" rotWithShape="0" algn="bl" dir="5400000" dist="19050">
              <a:srgbClr val="000000">
                <a:alpha val="50000"/>
              </a:srgbClr>
            </a:outerShdw>
          </a:effectLst>
        </p:spPr>
      </p:pic>
      <p:pic>
        <p:nvPicPr>
          <p:cNvPr id="611" name="Google Shape;611;p72"/>
          <p:cNvPicPr preferRelativeResize="0"/>
          <p:nvPr/>
        </p:nvPicPr>
        <p:blipFill>
          <a:blip r:embed="rId5">
            <a:alphaModFix/>
          </a:blip>
          <a:stretch>
            <a:fillRect/>
          </a:stretch>
        </p:blipFill>
        <p:spPr>
          <a:xfrm>
            <a:off x="3062275" y="736600"/>
            <a:ext cx="4783598" cy="2739325"/>
          </a:xfrm>
          <a:prstGeom prst="rect">
            <a:avLst/>
          </a:prstGeom>
          <a:noFill/>
          <a:ln>
            <a:noFill/>
          </a:ln>
          <a:effectLst>
            <a:outerShdw blurRad="57150" rotWithShape="0" algn="bl" dir="5400000" dist="19050">
              <a:srgbClr val="000000">
                <a:alpha val="50000"/>
              </a:srgbClr>
            </a:outerShdw>
          </a:effectLst>
        </p:spPr>
      </p:pic>
      <p:pic>
        <p:nvPicPr>
          <p:cNvPr id="612" name="Google Shape;612;p72"/>
          <p:cNvPicPr preferRelativeResize="0"/>
          <p:nvPr/>
        </p:nvPicPr>
        <p:blipFill>
          <a:blip r:embed="rId6">
            <a:alphaModFix/>
          </a:blip>
          <a:stretch>
            <a:fillRect/>
          </a:stretch>
        </p:blipFill>
        <p:spPr>
          <a:xfrm>
            <a:off x="4588824" y="1663967"/>
            <a:ext cx="4170297" cy="24041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3"/>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8" name="Google Shape;618;p73"/>
          <p:cNvCxnSpPr/>
          <p:nvPr/>
        </p:nvCxnSpPr>
        <p:spPr>
          <a:xfrm>
            <a:off x="535350" y="2472667"/>
            <a:ext cx="676200" cy="0"/>
          </a:xfrm>
          <a:prstGeom prst="straightConnector1">
            <a:avLst/>
          </a:prstGeom>
          <a:noFill/>
          <a:ln cap="flat" cmpd="sng" w="76200">
            <a:solidFill>
              <a:srgbClr val="93C01F"/>
            </a:solidFill>
            <a:prstDash val="solid"/>
            <a:round/>
            <a:headEnd len="med" w="med" type="none"/>
            <a:tailEnd len="med" w="med" type="none"/>
          </a:ln>
        </p:spPr>
      </p:cxnSp>
      <p:sp>
        <p:nvSpPr>
          <p:cNvPr id="619" name="Google Shape;619;p73"/>
          <p:cNvSpPr txBox="1"/>
          <p:nvPr>
            <p:ph idx="4294967295" type="ctrTitle"/>
          </p:nvPr>
        </p:nvSpPr>
        <p:spPr>
          <a:xfrm>
            <a:off x="320200" y="589725"/>
            <a:ext cx="2687700" cy="2017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SPOCs institucionales para estudiantes y egresados: respuesta a retos propios</a:t>
            </a:r>
            <a:endParaRPr sz="1800">
              <a:solidFill>
                <a:srgbClr val="636667"/>
              </a:solidFill>
            </a:endParaRPr>
          </a:p>
          <a:p>
            <a:pPr indent="0" lvl="0" marL="0" rtl="0" algn="l">
              <a:lnSpc>
                <a:spcPct val="100000"/>
              </a:lnSpc>
              <a:spcBef>
                <a:spcPts val="0"/>
              </a:spcBef>
              <a:spcAft>
                <a:spcPts val="0"/>
              </a:spcAft>
              <a:buSzPts val="5200"/>
              <a:buNone/>
            </a:pPr>
            <a:r>
              <a:t/>
            </a:r>
            <a:endParaRPr sz="1800">
              <a:solidFill>
                <a:srgbClr val="636667"/>
              </a:solidFill>
            </a:endParaRPr>
          </a:p>
        </p:txBody>
      </p:sp>
      <p:sp>
        <p:nvSpPr>
          <p:cNvPr id="620" name="Google Shape;620;p73"/>
          <p:cNvSpPr txBox="1"/>
          <p:nvPr/>
        </p:nvSpPr>
        <p:spPr>
          <a:xfrm>
            <a:off x="334375" y="2690667"/>
            <a:ext cx="2628300" cy="7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SzPts val="1100"/>
              <a:buNone/>
            </a:pPr>
            <a:r>
              <a:rPr lang="es" u="sng">
                <a:solidFill>
                  <a:srgbClr val="435D74"/>
                </a:solidFill>
                <a:hlinkClick r:id="rId3">
                  <a:extLst>
                    <a:ext uri="{A12FA001-AC4F-418D-AE19-62706E023703}">
                      <ahyp:hlinkClr val="tx"/>
                    </a:ext>
                  </a:extLst>
                </a:hlinkClick>
              </a:rPr>
              <a:t>Enfoca tu futuro profesional (Vic. Emprendimiento e Innovación Social UMA)</a:t>
            </a:r>
            <a:endParaRPr>
              <a:solidFill>
                <a:srgbClr val="435D74"/>
              </a:solidFill>
            </a:endParaRPr>
          </a:p>
          <a:p>
            <a:pPr indent="0" lvl="0" marL="0" marR="0" rtl="0" algn="l">
              <a:spcBef>
                <a:spcPts val="0"/>
              </a:spcBef>
              <a:spcAft>
                <a:spcPts val="0"/>
              </a:spcAft>
              <a:buSzPts val="1100"/>
              <a:buNone/>
            </a:pPr>
            <a:r>
              <a:rPr lang="es" sz="1100">
                <a:solidFill>
                  <a:srgbClr val="555555"/>
                </a:solidFill>
              </a:rPr>
              <a:t>Proyecto innovador, como solución a la dificultad de asistir presencialmente por el alumnado a formación sobre orientación profesional y búsqueda de empleo.</a:t>
            </a:r>
            <a:endParaRPr sz="1100">
              <a:solidFill>
                <a:srgbClr val="555555"/>
              </a:solidFill>
            </a:endParaRPr>
          </a:p>
          <a:p>
            <a:pPr indent="0" lvl="0" marL="0" marR="0" rtl="0" algn="l">
              <a:spcBef>
                <a:spcPts val="0"/>
              </a:spcBef>
              <a:spcAft>
                <a:spcPts val="0"/>
              </a:spcAft>
              <a:buSzPts val="1100"/>
              <a:buNone/>
            </a:pPr>
            <a:r>
              <a:t/>
            </a:r>
            <a:endParaRPr sz="1100">
              <a:solidFill>
                <a:srgbClr val="555555"/>
              </a:solidFill>
            </a:endParaRPr>
          </a:p>
          <a:p>
            <a:pPr indent="0" lvl="0" marL="0" marR="0" rtl="0" algn="l">
              <a:spcBef>
                <a:spcPts val="0"/>
              </a:spcBef>
              <a:spcAft>
                <a:spcPts val="0"/>
              </a:spcAft>
              <a:buSzPts val="1100"/>
              <a:buNone/>
            </a:pPr>
            <a:r>
              <a:rPr lang="es" sz="1100">
                <a:solidFill>
                  <a:srgbClr val="555555"/>
                </a:solidFill>
              </a:rPr>
              <a:t>Varias ediciones, gratuitas, con plazas limitadas y certificación, exitosas desde 2017, impartidas a través del propio campus virtual de la UMA.</a:t>
            </a:r>
            <a:endParaRPr sz="1100">
              <a:solidFill>
                <a:srgbClr val="555555"/>
              </a:solidFill>
            </a:endParaRPr>
          </a:p>
          <a:p>
            <a:pPr indent="0" lvl="0" marL="0" marR="0" rtl="0" algn="l">
              <a:spcBef>
                <a:spcPts val="0"/>
              </a:spcBef>
              <a:spcAft>
                <a:spcPts val="0"/>
              </a:spcAft>
              <a:buSzPts val="1100"/>
              <a:buNone/>
            </a:pPr>
            <a:r>
              <a:t/>
            </a:r>
            <a:endParaRPr sz="1300">
              <a:solidFill>
                <a:srgbClr val="555555"/>
              </a:solidFill>
            </a:endParaRPr>
          </a:p>
          <a:p>
            <a:pPr indent="0" lvl="0" marL="0" marR="0" rtl="0" algn="l">
              <a:spcBef>
                <a:spcPts val="0"/>
              </a:spcBef>
              <a:spcAft>
                <a:spcPts val="0"/>
              </a:spcAft>
              <a:buSzPts val="1100"/>
              <a:buNone/>
            </a:pPr>
            <a:r>
              <a:rPr lang="es" sz="1100">
                <a:solidFill>
                  <a:srgbClr val="555555"/>
                </a:solidFill>
              </a:rPr>
              <a:t>Fui </a:t>
            </a:r>
            <a:r>
              <a:rPr lang="es" sz="1100" u="sng">
                <a:solidFill>
                  <a:srgbClr val="555555"/>
                </a:solidFill>
                <a:hlinkClick r:id="rId4">
                  <a:extLst>
                    <a:ext uri="{A12FA001-AC4F-418D-AE19-62706E023703}">
                      <ahyp:hlinkClr val="tx"/>
                    </a:ext>
                  </a:extLst>
                </a:hlinkClick>
              </a:rPr>
              <a:t>parte de su equipo</a:t>
            </a:r>
            <a:r>
              <a:rPr lang="es" sz="1100">
                <a:solidFill>
                  <a:srgbClr val="555555"/>
                </a:solidFill>
              </a:rPr>
              <a:t>, asesorando en diseño instruccional y de contenidos y elaborando y grabando módulo sobre competencias digitales básicas.</a:t>
            </a:r>
            <a:endParaRPr sz="1100">
              <a:solidFill>
                <a:srgbClr val="555555"/>
              </a:solidFill>
            </a:endParaRPr>
          </a:p>
          <a:p>
            <a:pPr indent="0" lvl="0" marL="0" marR="0" rtl="0" algn="l">
              <a:spcBef>
                <a:spcPts val="0"/>
              </a:spcBef>
              <a:spcAft>
                <a:spcPts val="0"/>
              </a:spcAft>
              <a:buSzPts val="1100"/>
              <a:buNone/>
            </a:pPr>
            <a:r>
              <a:t/>
            </a:r>
            <a:endParaRPr b="1" sz="1100">
              <a:solidFill>
                <a:srgbClr val="555555"/>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b="1"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SzPts val="1100"/>
              <a:buNone/>
            </a:pPr>
            <a:r>
              <a:t/>
            </a:r>
            <a:endParaRPr sz="1100">
              <a:solidFill>
                <a:srgbClr val="595959"/>
              </a:solidFill>
            </a:endParaRPr>
          </a:p>
          <a:p>
            <a:pPr indent="0" lvl="0" marL="0" marR="0" rtl="0" algn="l">
              <a:spcBef>
                <a:spcPts val="0"/>
              </a:spcBef>
              <a:spcAft>
                <a:spcPts val="0"/>
              </a:spcAft>
              <a:buNone/>
            </a:pPr>
            <a:r>
              <a:t/>
            </a:r>
            <a:endParaRPr sz="1100">
              <a:solidFill>
                <a:srgbClr val="595959"/>
              </a:solidFill>
            </a:endParaRPr>
          </a:p>
        </p:txBody>
      </p:sp>
      <p:sp>
        <p:nvSpPr>
          <p:cNvPr id="621" name="Google Shape;621;p73"/>
          <p:cNvSpPr txBox="1"/>
          <p:nvPr/>
        </p:nvSpPr>
        <p:spPr>
          <a:xfrm>
            <a:off x="6859975" y="5930075"/>
            <a:ext cx="167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solidFill>
                  <a:srgbClr val="666666"/>
                </a:solidFill>
              </a:rPr>
              <a:t>Más info en </a:t>
            </a:r>
            <a:r>
              <a:rPr lang="es" sz="900" u="sng">
                <a:solidFill>
                  <a:srgbClr val="666666"/>
                </a:solidFill>
                <a:hlinkClick r:id="rId5">
                  <a:extLst>
                    <a:ext uri="{A12FA001-AC4F-418D-AE19-62706E023703}">
                      <ahyp:hlinkClr val="tx"/>
                    </a:ext>
                  </a:extLst>
                </a:hlinkClick>
              </a:rPr>
              <a:t>web informativa</a:t>
            </a:r>
            <a:endParaRPr sz="900">
              <a:solidFill>
                <a:srgbClr val="666666"/>
              </a:solidFill>
            </a:endParaRPr>
          </a:p>
        </p:txBody>
      </p:sp>
      <p:pic>
        <p:nvPicPr>
          <p:cNvPr id="622" name="Google Shape;622;p73"/>
          <p:cNvPicPr preferRelativeResize="0"/>
          <p:nvPr/>
        </p:nvPicPr>
        <p:blipFill>
          <a:blip r:embed="rId6">
            <a:alphaModFix/>
          </a:blip>
          <a:stretch>
            <a:fillRect/>
          </a:stretch>
        </p:blipFill>
        <p:spPr>
          <a:xfrm>
            <a:off x="3349500" y="759625"/>
            <a:ext cx="5124749" cy="2600376"/>
          </a:xfrm>
          <a:prstGeom prst="rect">
            <a:avLst/>
          </a:prstGeom>
          <a:noFill/>
          <a:ln>
            <a:noFill/>
          </a:ln>
        </p:spPr>
      </p:pic>
      <p:pic>
        <p:nvPicPr>
          <p:cNvPr id="623" name="Google Shape;623;p73"/>
          <p:cNvPicPr preferRelativeResize="0"/>
          <p:nvPr/>
        </p:nvPicPr>
        <p:blipFill>
          <a:blip r:embed="rId7">
            <a:alphaModFix/>
          </a:blip>
          <a:stretch>
            <a:fillRect/>
          </a:stretch>
        </p:blipFill>
        <p:spPr>
          <a:xfrm>
            <a:off x="3815824" y="3475474"/>
            <a:ext cx="4176049" cy="2423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7"/>
          <p:cNvSpPr/>
          <p:nvPr/>
        </p:nvSpPr>
        <p:spPr>
          <a:xfrm>
            <a:off x="0" y="0"/>
            <a:ext cx="2855700" cy="68580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7"/>
          <p:cNvSpPr/>
          <p:nvPr/>
        </p:nvSpPr>
        <p:spPr>
          <a:xfrm>
            <a:off x="3582225" y="1476000"/>
            <a:ext cx="744600" cy="7707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7"/>
          <p:cNvSpPr txBox="1"/>
          <p:nvPr>
            <p:ph type="title"/>
          </p:nvPr>
        </p:nvSpPr>
        <p:spPr>
          <a:xfrm>
            <a:off x="4698275" y="440175"/>
            <a:ext cx="5311200" cy="90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2600"/>
              <a:t>Contenidos</a:t>
            </a:r>
            <a:endParaRPr sz="2600">
              <a:solidFill>
                <a:srgbClr val="434343"/>
              </a:solidFill>
            </a:endParaRPr>
          </a:p>
        </p:txBody>
      </p:sp>
      <p:sp>
        <p:nvSpPr>
          <p:cNvPr id="252" name="Google Shape;252;p47"/>
          <p:cNvSpPr txBox="1"/>
          <p:nvPr>
            <p:ph idx="7" type="title"/>
          </p:nvPr>
        </p:nvSpPr>
        <p:spPr>
          <a:xfrm>
            <a:off x="3296025" y="1522598"/>
            <a:ext cx="1258800" cy="61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53" name="Google Shape;253;p47"/>
          <p:cNvSpPr txBox="1"/>
          <p:nvPr>
            <p:ph idx="2" type="title"/>
          </p:nvPr>
        </p:nvSpPr>
        <p:spPr>
          <a:xfrm>
            <a:off x="4467625" y="1489725"/>
            <a:ext cx="4134300" cy="40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Aprendizaje abierto en red</a:t>
            </a:r>
            <a:endParaRPr/>
          </a:p>
        </p:txBody>
      </p:sp>
      <p:sp>
        <p:nvSpPr>
          <p:cNvPr id="254" name="Google Shape;254;p47"/>
          <p:cNvSpPr txBox="1"/>
          <p:nvPr>
            <p:ph idx="3" type="subTitle"/>
          </p:nvPr>
        </p:nvSpPr>
        <p:spPr>
          <a:xfrm>
            <a:off x="4478875" y="1742500"/>
            <a:ext cx="3980400" cy="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Inicios y evolución del fenómeno MOOC. La curva de la pandemia. Modelos originarios y derivados.</a:t>
            </a:r>
            <a:endParaRPr/>
          </a:p>
        </p:txBody>
      </p:sp>
      <p:sp>
        <p:nvSpPr>
          <p:cNvPr id="255" name="Google Shape;255;p47"/>
          <p:cNvSpPr txBox="1"/>
          <p:nvPr>
            <p:ph idx="4" type="title"/>
          </p:nvPr>
        </p:nvSpPr>
        <p:spPr>
          <a:xfrm>
            <a:off x="4467625" y="3449875"/>
            <a:ext cx="3980400" cy="61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
              <a:t>Potencial para instituciones, docentes y estudiantes</a:t>
            </a:r>
            <a:endParaRPr/>
          </a:p>
        </p:txBody>
      </p:sp>
      <p:sp>
        <p:nvSpPr>
          <p:cNvPr id="256" name="Google Shape;256;p47"/>
          <p:cNvSpPr txBox="1"/>
          <p:nvPr>
            <p:ph idx="4" type="title"/>
          </p:nvPr>
        </p:nvSpPr>
        <p:spPr>
          <a:xfrm>
            <a:off x="4467625" y="4457200"/>
            <a:ext cx="4088700" cy="67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MOOCs como proyecto. </a:t>
            </a:r>
            <a:r>
              <a:rPr lang="es"/>
              <a:t>Elementos clave y factores de éxito</a:t>
            </a:r>
            <a:endParaRPr/>
          </a:p>
        </p:txBody>
      </p:sp>
      <p:sp>
        <p:nvSpPr>
          <p:cNvPr id="257" name="Google Shape;257;p47"/>
          <p:cNvSpPr txBox="1"/>
          <p:nvPr>
            <p:ph idx="4" type="title"/>
          </p:nvPr>
        </p:nvSpPr>
        <p:spPr>
          <a:xfrm>
            <a:off x="4467625" y="5481425"/>
            <a:ext cx="4088700" cy="40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Retos y soluciones creativas</a:t>
            </a:r>
            <a:endParaRPr/>
          </a:p>
        </p:txBody>
      </p:sp>
      <p:sp>
        <p:nvSpPr>
          <p:cNvPr id="258" name="Google Shape;258;p47"/>
          <p:cNvSpPr/>
          <p:nvPr/>
        </p:nvSpPr>
        <p:spPr>
          <a:xfrm>
            <a:off x="3582225" y="3457200"/>
            <a:ext cx="744600" cy="7707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7"/>
          <p:cNvSpPr txBox="1"/>
          <p:nvPr>
            <p:ph idx="7" type="title"/>
          </p:nvPr>
        </p:nvSpPr>
        <p:spPr>
          <a:xfrm>
            <a:off x="3296025" y="3503798"/>
            <a:ext cx="1258800" cy="61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260" name="Google Shape;260;p47"/>
          <p:cNvSpPr/>
          <p:nvPr/>
        </p:nvSpPr>
        <p:spPr>
          <a:xfrm>
            <a:off x="3582225" y="4447800"/>
            <a:ext cx="744600" cy="7707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7"/>
          <p:cNvSpPr txBox="1"/>
          <p:nvPr>
            <p:ph idx="7" type="title"/>
          </p:nvPr>
        </p:nvSpPr>
        <p:spPr>
          <a:xfrm>
            <a:off x="3296025" y="4494398"/>
            <a:ext cx="1258800" cy="61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262" name="Google Shape;262;p47"/>
          <p:cNvSpPr/>
          <p:nvPr/>
        </p:nvSpPr>
        <p:spPr>
          <a:xfrm>
            <a:off x="3582225" y="5438400"/>
            <a:ext cx="744600" cy="7707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7"/>
          <p:cNvSpPr txBox="1"/>
          <p:nvPr>
            <p:ph idx="7" type="title"/>
          </p:nvPr>
        </p:nvSpPr>
        <p:spPr>
          <a:xfrm>
            <a:off x="3296025" y="5484998"/>
            <a:ext cx="1258800" cy="61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5</a:t>
            </a:r>
            <a:endParaRPr/>
          </a:p>
        </p:txBody>
      </p:sp>
      <p:sp>
        <p:nvSpPr>
          <p:cNvPr id="264" name="Google Shape;264;p47"/>
          <p:cNvSpPr txBox="1"/>
          <p:nvPr>
            <p:ph idx="3" type="subTitle"/>
          </p:nvPr>
        </p:nvSpPr>
        <p:spPr>
          <a:xfrm>
            <a:off x="4478875" y="4963625"/>
            <a:ext cx="3797400" cy="4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Diseño, producción, difusión e impartición</a:t>
            </a:r>
            <a:endParaRPr/>
          </a:p>
        </p:txBody>
      </p:sp>
      <p:sp>
        <p:nvSpPr>
          <p:cNvPr id="265" name="Google Shape;265;p47"/>
          <p:cNvSpPr txBox="1"/>
          <p:nvPr>
            <p:ph idx="3" type="subTitle"/>
          </p:nvPr>
        </p:nvSpPr>
        <p:spPr>
          <a:xfrm>
            <a:off x="4460875" y="5748050"/>
            <a:ext cx="4344000" cy="4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Enganchar al alumnado y ganar en </a:t>
            </a:r>
            <a:r>
              <a:rPr lang="es"/>
              <a:t>inclusión y </a:t>
            </a:r>
            <a:r>
              <a:rPr lang="es"/>
              <a:t>sostenibilidad</a:t>
            </a:r>
            <a:endParaRPr/>
          </a:p>
        </p:txBody>
      </p:sp>
      <p:sp>
        <p:nvSpPr>
          <p:cNvPr id="266" name="Google Shape;266;p47"/>
          <p:cNvSpPr/>
          <p:nvPr/>
        </p:nvSpPr>
        <p:spPr>
          <a:xfrm>
            <a:off x="3582225" y="2466600"/>
            <a:ext cx="744600" cy="7707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7"/>
          <p:cNvSpPr txBox="1"/>
          <p:nvPr>
            <p:ph idx="7" type="title"/>
          </p:nvPr>
        </p:nvSpPr>
        <p:spPr>
          <a:xfrm>
            <a:off x="3296025" y="2513198"/>
            <a:ext cx="1258800" cy="61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268" name="Google Shape;268;p47"/>
          <p:cNvSpPr txBox="1"/>
          <p:nvPr>
            <p:ph idx="2" type="title"/>
          </p:nvPr>
        </p:nvSpPr>
        <p:spPr>
          <a:xfrm>
            <a:off x="4467625" y="2480325"/>
            <a:ext cx="4134300" cy="40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Casos prácticos</a:t>
            </a:r>
            <a:endParaRPr/>
          </a:p>
        </p:txBody>
      </p:sp>
      <p:sp>
        <p:nvSpPr>
          <p:cNvPr id="269" name="Google Shape;269;p47"/>
          <p:cNvSpPr txBox="1"/>
          <p:nvPr>
            <p:ph idx="3" type="subTitle"/>
          </p:nvPr>
        </p:nvSpPr>
        <p:spPr>
          <a:xfrm>
            <a:off x="4478875" y="2754650"/>
            <a:ext cx="3797400" cy="67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Proyectos de aprendizaje abierto en red cercanos a modo de inspiración</a:t>
            </a:r>
            <a:endParaRPr/>
          </a:p>
        </p:txBody>
      </p:sp>
      <p:sp>
        <p:nvSpPr>
          <p:cNvPr id="270" name="Google Shape;270;p47"/>
          <p:cNvSpPr txBox="1"/>
          <p:nvPr>
            <p:ph idx="3" type="subTitle"/>
          </p:nvPr>
        </p:nvSpPr>
        <p:spPr>
          <a:xfrm>
            <a:off x="4478875" y="3952300"/>
            <a:ext cx="3797400" cy="3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Aprendizaje abierto como estrategia y herramienta</a:t>
            </a:r>
            <a:endParaRPr/>
          </a:p>
        </p:txBody>
      </p:sp>
      <p:sp>
        <p:nvSpPr>
          <p:cNvPr id="271" name="Google Shape;271;p47"/>
          <p:cNvSpPr txBox="1"/>
          <p:nvPr/>
        </p:nvSpPr>
        <p:spPr>
          <a:xfrm>
            <a:off x="5291775" y="6267800"/>
            <a:ext cx="35502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900">
                <a:solidFill>
                  <a:srgbClr val="999999"/>
                </a:solidFill>
              </a:rPr>
              <a:t>*Presentación adaptada de anteriores de la misma autora. </a:t>
            </a:r>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4"/>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4"/>
          <p:cNvSpPr txBox="1"/>
          <p:nvPr>
            <p:ph idx="4294967295" type="ctrTitle"/>
          </p:nvPr>
        </p:nvSpPr>
        <p:spPr>
          <a:xfrm>
            <a:off x="320200" y="386525"/>
            <a:ext cx="2795400" cy="1499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SPOCs como oferta formativa universitaria respuesta a demandas </a:t>
            </a:r>
            <a:endParaRPr sz="1800">
              <a:solidFill>
                <a:srgbClr val="636667"/>
              </a:solidFill>
            </a:endParaRPr>
          </a:p>
        </p:txBody>
      </p:sp>
      <p:sp>
        <p:nvSpPr>
          <p:cNvPr id="630" name="Google Shape;630;p74"/>
          <p:cNvSpPr txBox="1"/>
          <p:nvPr/>
        </p:nvSpPr>
        <p:spPr>
          <a:xfrm>
            <a:off x="334375" y="2208067"/>
            <a:ext cx="2743200" cy="7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s" u="sng">
                <a:solidFill>
                  <a:srgbClr val="435D74"/>
                </a:solidFill>
                <a:hlinkClick r:id="rId3">
                  <a:extLst>
                    <a:ext uri="{A12FA001-AC4F-418D-AE19-62706E023703}">
                      <ahyp:hlinkClr val="tx"/>
                    </a:ext>
                  </a:extLst>
                </a:hlinkClick>
              </a:rPr>
              <a:t>Curso de especialización sobre la Alhambra para el profesorado (#SPOCAlhambraprofesores)</a:t>
            </a:r>
            <a:endParaRPr>
              <a:solidFill>
                <a:srgbClr val="435D74"/>
              </a:solidFill>
            </a:endParaRPr>
          </a:p>
          <a:p>
            <a:pPr indent="0" lvl="0" marL="0" marR="0" rtl="0" algn="l">
              <a:lnSpc>
                <a:spcPct val="100000"/>
              </a:lnSpc>
              <a:spcBef>
                <a:spcPts val="0"/>
              </a:spcBef>
              <a:spcAft>
                <a:spcPts val="0"/>
              </a:spcAft>
              <a:buNone/>
            </a:pPr>
            <a:r>
              <a:rPr lang="es" sz="1100">
                <a:solidFill>
                  <a:srgbClr val="555555"/>
                </a:solidFill>
              </a:rPr>
              <a:t>Primer proyecto de este tipo en la UNIA. En colaboración con Patronato de Alhambra y Generalife, </a:t>
            </a:r>
            <a:r>
              <a:rPr lang="es" sz="1100">
                <a:solidFill>
                  <a:schemeClr val="dk2"/>
                </a:solidFill>
              </a:rPr>
              <a:t>también respuesta a necesidad concreta (formar al profesorado de primaria y secundaria para enseñar a estudiantes y hacer sus propias visitas, función social). </a:t>
            </a:r>
            <a:endParaRPr sz="1100">
              <a:solidFill>
                <a:srgbClr val="595959"/>
              </a:solidFill>
            </a:endParaRPr>
          </a:p>
          <a:p>
            <a:pPr indent="0" lvl="0" marL="0" marR="0" rtl="0" algn="l">
              <a:lnSpc>
                <a:spcPct val="100000"/>
              </a:lnSpc>
              <a:spcBef>
                <a:spcPts val="0"/>
              </a:spcBef>
              <a:spcAft>
                <a:spcPts val="0"/>
              </a:spcAft>
              <a:buNone/>
            </a:pPr>
            <a:r>
              <a:t/>
            </a:r>
            <a:endParaRPr sz="1100">
              <a:solidFill>
                <a:schemeClr val="dk2"/>
              </a:solidFill>
            </a:endParaRPr>
          </a:p>
          <a:p>
            <a:pPr indent="0" lvl="0" marL="0" marR="0" rtl="0" algn="l">
              <a:lnSpc>
                <a:spcPct val="100000"/>
              </a:lnSpc>
              <a:spcBef>
                <a:spcPts val="0"/>
              </a:spcBef>
              <a:spcAft>
                <a:spcPts val="0"/>
              </a:spcAft>
              <a:buNone/>
            </a:pPr>
            <a:r>
              <a:rPr lang="es" sz="1100">
                <a:solidFill>
                  <a:schemeClr val="dk2"/>
                </a:solidFill>
              </a:rPr>
              <a:t>2,5 ECTS. Online, campus virtual de la UNIA, con diversos recursos de aprendizaje, la mayoría audiovisuales. Varias ediciones: la 1ª, dic. 2019- enero 2020, con más de 120 participantes (docentes andaluces).</a:t>
            </a:r>
            <a:endParaRPr sz="1100">
              <a:solidFill>
                <a:schemeClr val="dk2"/>
              </a:solidFill>
            </a:endParaRPr>
          </a:p>
          <a:p>
            <a:pPr indent="0" lvl="0" marL="0" marR="0" rtl="0" algn="l">
              <a:lnSpc>
                <a:spcPct val="100000"/>
              </a:lnSpc>
              <a:spcBef>
                <a:spcPts val="0"/>
              </a:spcBef>
              <a:spcAft>
                <a:spcPts val="0"/>
              </a:spcAft>
              <a:buNone/>
            </a:pPr>
            <a:r>
              <a:t/>
            </a:r>
            <a:endParaRPr sz="1100">
              <a:solidFill>
                <a:srgbClr val="595959"/>
              </a:solidFill>
            </a:endParaRPr>
          </a:p>
          <a:p>
            <a:pPr indent="0" lvl="0" marL="0" marR="0" rtl="0" algn="l">
              <a:lnSpc>
                <a:spcPct val="100000"/>
              </a:lnSpc>
              <a:spcBef>
                <a:spcPts val="0"/>
              </a:spcBef>
              <a:spcAft>
                <a:spcPts val="0"/>
              </a:spcAft>
              <a:buNone/>
            </a:pPr>
            <a:r>
              <a:rPr lang="es" sz="1100">
                <a:solidFill>
                  <a:srgbClr val="595959"/>
                </a:solidFill>
              </a:rPr>
              <a:t>Participación de múltiples áreas de la UNIA: Innovación, Audiovisual, Gestión Académica (Baeza), Comunicación y TICs  + externos.</a:t>
            </a:r>
            <a:endParaRPr sz="1100">
              <a:solidFill>
                <a:srgbClr val="595959"/>
              </a:solidFill>
            </a:endParaRPr>
          </a:p>
          <a:p>
            <a:pPr indent="0" lvl="0" marL="0" marR="0" rtl="0" algn="l">
              <a:lnSpc>
                <a:spcPct val="100000"/>
              </a:lnSpc>
              <a:spcBef>
                <a:spcPts val="0"/>
              </a:spcBef>
              <a:spcAft>
                <a:spcPts val="0"/>
              </a:spcAft>
              <a:buNone/>
            </a:pPr>
            <a:r>
              <a:t/>
            </a:r>
            <a:endParaRPr sz="10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b="1" sz="1200">
              <a:solidFill>
                <a:srgbClr val="595959"/>
              </a:solidFill>
            </a:endParaRPr>
          </a:p>
          <a:p>
            <a:pPr indent="0" lvl="0" marL="0" marR="0" rtl="0" algn="l">
              <a:spcBef>
                <a:spcPts val="0"/>
              </a:spcBef>
              <a:spcAft>
                <a:spcPts val="0"/>
              </a:spcAft>
              <a:buSzPts val="1100"/>
              <a:buNone/>
            </a:pPr>
            <a:r>
              <a:t/>
            </a:r>
            <a:endParaRPr sz="1200">
              <a:solidFill>
                <a:srgbClr val="595959"/>
              </a:solidFill>
            </a:endParaRPr>
          </a:p>
          <a:p>
            <a:pPr indent="0" lvl="0" marL="0" marR="0" rtl="0" algn="l">
              <a:spcBef>
                <a:spcPts val="0"/>
              </a:spcBef>
              <a:spcAft>
                <a:spcPts val="0"/>
              </a:spcAft>
              <a:buSzPts val="1100"/>
              <a:buNone/>
            </a:pPr>
            <a:r>
              <a:t/>
            </a:r>
            <a:endParaRPr sz="1200">
              <a:solidFill>
                <a:srgbClr val="595959"/>
              </a:solidFill>
            </a:endParaRPr>
          </a:p>
          <a:p>
            <a:pPr indent="0" lvl="0" marL="0" marR="0" rtl="0" algn="l">
              <a:spcBef>
                <a:spcPts val="0"/>
              </a:spcBef>
              <a:spcAft>
                <a:spcPts val="0"/>
              </a:spcAft>
              <a:buSzPts val="1100"/>
              <a:buNone/>
            </a:pPr>
            <a:r>
              <a:t/>
            </a:r>
            <a:endParaRPr sz="1200">
              <a:solidFill>
                <a:srgbClr val="595959"/>
              </a:solidFill>
            </a:endParaRPr>
          </a:p>
          <a:p>
            <a:pPr indent="0" lvl="0" marL="0" marR="0" rtl="0" algn="l">
              <a:spcBef>
                <a:spcPts val="0"/>
              </a:spcBef>
              <a:spcAft>
                <a:spcPts val="0"/>
              </a:spcAft>
              <a:buNone/>
            </a:pPr>
            <a:r>
              <a:t/>
            </a:r>
            <a:endParaRPr sz="1200">
              <a:solidFill>
                <a:srgbClr val="595959"/>
              </a:solidFill>
            </a:endParaRPr>
          </a:p>
        </p:txBody>
      </p:sp>
      <p:sp>
        <p:nvSpPr>
          <p:cNvPr id="631" name="Google Shape;631;p74"/>
          <p:cNvSpPr txBox="1"/>
          <p:nvPr/>
        </p:nvSpPr>
        <p:spPr>
          <a:xfrm>
            <a:off x="6740875" y="5760225"/>
            <a:ext cx="1706400" cy="47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s" sz="900">
                <a:solidFill>
                  <a:schemeClr val="dk2"/>
                </a:solidFill>
              </a:rPr>
              <a:t>Más info en </a:t>
            </a:r>
            <a:r>
              <a:rPr lang="es" sz="900" u="sng">
                <a:solidFill>
                  <a:schemeClr val="hlink"/>
                </a:solidFill>
                <a:hlinkClick r:id="rId4"/>
              </a:rPr>
              <a:t>guía visual</a:t>
            </a:r>
            <a:r>
              <a:rPr lang="es" sz="900">
                <a:solidFill>
                  <a:schemeClr val="dk2"/>
                </a:solidFill>
              </a:rPr>
              <a:t> y en este </a:t>
            </a:r>
            <a:r>
              <a:rPr lang="es" sz="900" u="sng">
                <a:solidFill>
                  <a:schemeClr val="hlink"/>
                </a:solidFill>
                <a:hlinkClick r:id="rId5"/>
              </a:rPr>
              <a:t>post</a:t>
            </a:r>
            <a:r>
              <a:rPr lang="es" sz="900">
                <a:solidFill>
                  <a:schemeClr val="dk2"/>
                </a:solidFill>
              </a:rPr>
              <a:t>.</a:t>
            </a:r>
            <a:endParaRPr sz="900">
              <a:solidFill>
                <a:schemeClr val="dk2"/>
              </a:solidFill>
            </a:endParaRPr>
          </a:p>
        </p:txBody>
      </p:sp>
      <p:pic>
        <p:nvPicPr>
          <p:cNvPr id="632" name="Google Shape;632;p74"/>
          <p:cNvPicPr preferRelativeResize="0"/>
          <p:nvPr/>
        </p:nvPicPr>
        <p:blipFill>
          <a:blip r:embed="rId6">
            <a:alphaModFix/>
          </a:blip>
          <a:stretch>
            <a:fillRect/>
          </a:stretch>
        </p:blipFill>
        <p:spPr>
          <a:xfrm>
            <a:off x="3455350" y="655324"/>
            <a:ext cx="4885576" cy="3436210"/>
          </a:xfrm>
          <a:prstGeom prst="rect">
            <a:avLst/>
          </a:prstGeom>
          <a:noFill/>
          <a:ln>
            <a:noFill/>
          </a:ln>
          <a:effectLst>
            <a:outerShdw blurRad="57150" rotWithShape="0" algn="bl" dir="5400000" dist="19050">
              <a:srgbClr val="000000">
                <a:alpha val="50000"/>
              </a:srgbClr>
            </a:outerShdw>
          </a:effectLst>
        </p:spPr>
      </p:pic>
      <p:pic>
        <p:nvPicPr>
          <p:cNvPr id="633" name="Google Shape;633;p74"/>
          <p:cNvPicPr preferRelativeResize="0"/>
          <p:nvPr/>
        </p:nvPicPr>
        <p:blipFill rotWithShape="1">
          <a:blip r:embed="rId7">
            <a:alphaModFix/>
          </a:blip>
          <a:srcRect b="0" l="0" r="0" t="0"/>
          <a:stretch/>
        </p:blipFill>
        <p:spPr>
          <a:xfrm>
            <a:off x="3466775" y="4323650"/>
            <a:ext cx="3214651" cy="1811025"/>
          </a:xfrm>
          <a:prstGeom prst="rect">
            <a:avLst/>
          </a:prstGeom>
          <a:noFill/>
          <a:ln>
            <a:noFill/>
          </a:ln>
        </p:spPr>
      </p:pic>
      <p:cxnSp>
        <p:nvCxnSpPr>
          <p:cNvPr id="634" name="Google Shape;634;p74"/>
          <p:cNvCxnSpPr/>
          <p:nvPr/>
        </p:nvCxnSpPr>
        <p:spPr>
          <a:xfrm>
            <a:off x="535350" y="2015467"/>
            <a:ext cx="676200" cy="0"/>
          </a:xfrm>
          <a:prstGeom prst="straightConnector1">
            <a:avLst/>
          </a:prstGeom>
          <a:noFill/>
          <a:ln cap="flat" cmpd="sng" w="76200">
            <a:solidFill>
              <a:srgbClr val="93C01F"/>
            </a:solidFill>
            <a:prstDash val="solid"/>
            <a:round/>
            <a:headEnd len="med" w="med" type="none"/>
            <a:tailEnd len="med" w="med" type="none"/>
          </a:ln>
        </p:spPr>
      </p:cxnSp>
      <p:pic>
        <p:nvPicPr>
          <p:cNvPr id="635" name="Google Shape;635;p74"/>
          <p:cNvPicPr preferRelativeResize="0"/>
          <p:nvPr/>
        </p:nvPicPr>
        <p:blipFill rotWithShape="1">
          <a:blip r:embed="rId8">
            <a:alphaModFix/>
          </a:blip>
          <a:srcRect b="0" l="10929" r="0" t="10929"/>
          <a:stretch/>
        </p:blipFill>
        <p:spPr>
          <a:xfrm>
            <a:off x="6764325" y="3711500"/>
            <a:ext cx="1659499" cy="16594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5"/>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1" name="Google Shape;641;p75"/>
          <p:cNvCxnSpPr/>
          <p:nvPr/>
        </p:nvCxnSpPr>
        <p:spPr>
          <a:xfrm>
            <a:off x="535350" y="2396467"/>
            <a:ext cx="676200" cy="0"/>
          </a:xfrm>
          <a:prstGeom prst="straightConnector1">
            <a:avLst/>
          </a:prstGeom>
          <a:noFill/>
          <a:ln cap="flat" cmpd="sng" w="76200">
            <a:solidFill>
              <a:srgbClr val="93C01F"/>
            </a:solidFill>
            <a:prstDash val="solid"/>
            <a:round/>
            <a:headEnd len="med" w="med" type="none"/>
            <a:tailEnd len="med" w="med" type="none"/>
          </a:ln>
        </p:spPr>
      </p:cxnSp>
      <p:pic>
        <p:nvPicPr>
          <p:cNvPr id="642" name="Google Shape;642;p75"/>
          <p:cNvPicPr preferRelativeResize="0"/>
          <p:nvPr/>
        </p:nvPicPr>
        <p:blipFill>
          <a:blip r:embed="rId3">
            <a:alphaModFix/>
          </a:blip>
          <a:stretch>
            <a:fillRect/>
          </a:stretch>
        </p:blipFill>
        <p:spPr>
          <a:xfrm>
            <a:off x="3393900" y="2809575"/>
            <a:ext cx="5037576" cy="3401301"/>
          </a:xfrm>
          <a:prstGeom prst="rect">
            <a:avLst/>
          </a:prstGeom>
          <a:noFill/>
          <a:ln>
            <a:noFill/>
          </a:ln>
          <a:effectLst>
            <a:outerShdw blurRad="57150" rotWithShape="0" algn="bl" dir="5400000" dist="19050">
              <a:srgbClr val="000000">
                <a:alpha val="50000"/>
              </a:srgbClr>
            </a:outerShdw>
          </a:effectLst>
        </p:spPr>
      </p:pic>
      <p:sp>
        <p:nvSpPr>
          <p:cNvPr id="643" name="Google Shape;643;p75"/>
          <p:cNvSpPr txBox="1"/>
          <p:nvPr/>
        </p:nvSpPr>
        <p:spPr>
          <a:xfrm>
            <a:off x="334375" y="2538267"/>
            <a:ext cx="2648400" cy="7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s" sz="1100">
                <a:solidFill>
                  <a:srgbClr val="555555"/>
                </a:solidFill>
              </a:rPr>
              <a:t>Programa de seminarios por webconferencia abiertos y gratuitos sobre innovación, desde 2013-14. </a:t>
            </a:r>
            <a:r>
              <a:rPr lang="es" sz="1100" u="sng">
                <a:solidFill>
                  <a:srgbClr val="555555"/>
                </a:solidFill>
                <a:hlinkClick r:id="rId4">
                  <a:extLst>
                    <a:ext uri="{A12FA001-AC4F-418D-AE19-62706E023703}">
                      <ahyp:hlinkClr val="tx"/>
                    </a:ext>
                  </a:extLst>
                </a:hlinkClick>
              </a:rPr>
              <a:t>Novedades, fruto de demandas, en 2019</a:t>
            </a:r>
            <a:r>
              <a:rPr lang="es" sz="1100">
                <a:solidFill>
                  <a:srgbClr val="555555"/>
                </a:solidFill>
              </a:rPr>
              <a:t>: acceso a campus virtual tras el directo (grabación, presentación y test) y posibilidad de obtener credencial de participación en webinar autodescargable online. </a:t>
            </a:r>
            <a:endParaRPr sz="1100">
              <a:solidFill>
                <a:srgbClr val="555555"/>
              </a:solidFill>
            </a:endParaRPr>
          </a:p>
          <a:p>
            <a:pPr indent="0" lvl="0" marL="0" marR="0" rtl="0" algn="l">
              <a:lnSpc>
                <a:spcPct val="100000"/>
              </a:lnSpc>
              <a:spcBef>
                <a:spcPts val="0"/>
              </a:spcBef>
              <a:spcAft>
                <a:spcPts val="0"/>
              </a:spcAft>
              <a:buNone/>
            </a:pPr>
            <a:r>
              <a:t/>
            </a:r>
            <a:endParaRPr sz="1100">
              <a:solidFill>
                <a:srgbClr val="555555"/>
              </a:solidFill>
            </a:endParaRPr>
          </a:p>
          <a:p>
            <a:pPr indent="0" lvl="0" marL="0" marR="0" rtl="0" algn="l">
              <a:lnSpc>
                <a:spcPct val="100000"/>
              </a:lnSpc>
              <a:spcBef>
                <a:spcPts val="0"/>
              </a:spcBef>
              <a:spcAft>
                <a:spcPts val="0"/>
              </a:spcAft>
              <a:buNone/>
            </a:pPr>
            <a:r>
              <a:rPr lang="es" sz="1100">
                <a:solidFill>
                  <a:srgbClr val="555555"/>
                </a:solidFill>
              </a:rPr>
              <a:t>Valoración positiva y cifras exponenciales de participación: de unos 600 en 2018-19, a </a:t>
            </a:r>
            <a:r>
              <a:rPr lang="es" sz="1100">
                <a:solidFill>
                  <a:srgbClr val="555555"/>
                </a:solidFill>
                <a:uFill>
                  <a:noFill/>
                </a:uFill>
                <a:hlinkClick r:id="rId5">
                  <a:extLst>
                    <a:ext uri="{A12FA001-AC4F-418D-AE19-62706E023703}">
                      <ahyp:hlinkClr val="tx"/>
                    </a:ext>
                  </a:extLst>
                </a:hlinkClick>
              </a:rPr>
              <a:t>más de 1.300 en 2019-20</a:t>
            </a:r>
            <a:r>
              <a:rPr lang="es" sz="1100">
                <a:solidFill>
                  <a:srgbClr val="555555"/>
                </a:solidFill>
              </a:rPr>
              <a:t> y más de 10.000 en 2020-21!! (muchos, docentes).</a:t>
            </a:r>
            <a:endParaRPr sz="1100">
              <a:solidFill>
                <a:srgbClr val="555555"/>
              </a:solidFill>
            </a:endParaRPr>
          </a:p>
          <a:p>
            <a:pPr indent="0" lvl="0" marL="0" marR="0" rtl="0" algn="l">
              <a:lnSpc>
                <a:spcPct val="100000"/>
              </a:lnSpc>
              <a:spcBef>
                <a:spcPts val="0"/>
              </a:spcBef>
              <a:spcAft>
                <a:spcPts val="0"/>
              </a:spcAft>
              <a:buNone/>
            </a:pPr>
            <a:r>
              <a:t/>
            </a:r>
            <a:endParaRPr sz="1100">
              <a:solidFill>
                <a:srgbClr val="555555"/>
              </a:solidFill>
            </a:endParaRPr>
          </a:p>
          <a:p>
            <a:pPr indent="0" lvl="0" marL="0" marR="0" rtl="0" algn="l">
              <a:lnSpc>
                <a:spcPct val="100000"/>
              </a:lnSpc>
              <a:spcBef>
                <a:spcPts val="0"/>
              </a:spcBef>
              <a:spcAft>
                <a:spcPts val="0"/>
              </a:spcAft>
              <a:buNone/>
            </a:pPr>
            <a:r>
              <a:rPr lang="es" sz="1100">
                <a:solidFill>
                  <a:srgbClr val="555555"/>
                </a:solidFill>
              </a:rPr>
              <a:t>Generación de REA y expansión de conocimiento: </a:t>
            </a:r>
            <a:r>
              <a:rPr lang="es" sz="1100" u="sng">
                <a:solidFill>
                  <a:srgbClr val="555555"/>
                </a:solidFill>
                <a:hlinkClick r:id="rId6">
                  <a:extLst>
                    <a:ext uri="{A12FA001-AC4F-418D-AE19-62706E023703}">
                      <ahyp:hlinkClr val="tx"/>
                    </a:ext>
                  </a:extLst>
                </a:hlinkClick>
              </a:rPr>
              <a:t>grabaciones</a:t>
            </a:r>
            <a:r>
              <a:rPr lang="es" sz="1100">
                <a:solidFill>
                  <a:srgbClr val="555555"/>
                </a:solidFill>
              </a:rPr>
              <a:t> y presentaciones en abierto online (Vimeo, Slideshare y repositorio institucional). </a:t>
            </a:r>
            <a:endParaRPr sz="1100">
              <a:solidFill>
                <a:srgbClr val="555555"/>
              </a:solidFill>
            </a:endParaRPr>
          </a:p>
          <a:p>
            <a:pPr indent="0" lvl="0" marL="0" marR="0" rtl="0" algn="just">
              <a:spcBef>
                <a:spcPts val="0"/>
              </a:spcBef>
              <a:spcAft>
                <a:spcPts val="0"/>
              </a:spcAft>
              <a:buSzPts val="1100"/>
              <a:buNone/>
            </a:pPr>
            <a:r>
              <a:t/>
            </a:r>
            <a:endParaRPr b="1" sz="1100">
              <a:solidFill>
                <a:srgbClr val="555555"/>
              </a:solidFill>
            </a:endParaRPr>
          </a:p>
          <a:p>
            <a:pPr indent="0" lvl="0" marL="0" marR="0" rtl="0" algn="just">
              <a:spcBef>
                <a:spcPts val="0"/>
              </a:spcBef>
              <a:spcAft>
                <a:spcPts val="0"/>
              </a:spcAft>
              <a:buSzPts val="1100"/>
              <a:buNone/>
            </a:pPr>
            <a:r>
              <a:t/>
            </a:r>
            <a:endParaRPr b="1" sz="1100">
              <a:solidFill>
                <a:srgbClr val="555555"/>
              </a:solidFill>
            </a:endParaRPr>
          </a:p>
          <a:p>
            <a:pPr indent="0" lvl="0" marL="0" marR="0" rtl="0" algn="just">
              <a:spcBef>
                <a:spcPts val="0"/>
              </a:spcBef>
              <a:spcAft>
                <a:spcPts val="0"/>
              </a:spcAft>
              <a:buSzPts val="1100"/>
              <a:buNone/>
            </a:pPr>
            <a:r>
              <a:t/>
            </a:r>
            <a:endParaRPr b="1" sz="1100">
              <a:solidFill>
                <a:srgbClr val="555555"/>
              </a:solidFill>
            </a:endParaRPr>
          </a:p>
          <a:p>
            <a:pPr indent="0" lvl="0" marL="0" marR="0" rtl="0" algn="just">
              <a:spcBef>
                <a:spcPts val="0"/>
              </a:spcBef>
              <a:spcAft>
                <a:spcPts val="0"/>
              </a:spcAft>
              <a:buSzPts val="1100"/>
              <a:buNone/>
            </a:pPr>
            <a:r>
              <a:t/>
            </a:r>
            <a:endParaRPr b="1" sz="1100">
              <a:solidFill>
                <a:srgbClr val="555555"/>
              </a:solidFill>
            </a:endParaRPr>
          </a:p>
          <a:p>
            <a:pPr indent="0" lvl="0" marL="0" marR="0" rtl="0" algn="just">
              <a:spcBef>
                <a:spcPts val="0"/>
              </a:spcBef>
              <a:spcAft>
                <a:spcPts val="0"/>
              </a:spcAft>
              <a:buSzPts val="1100"/>
              <a:buNone/>
            </a:pPr>
            <a:r>
              <a:t/>
            </a:r>
            <a:endParaRPr sz="1100">
              <a:solidFill>
                <a:srgbClr val="555555"/>
              </a:solidFill>
            </a:endParaRPr>
          </a:p>
          <a:p>
            <a:pPr indent="0" lvl="0" marL="0" marR="0" rtl="0" algn="just">
              <a:spcBef>
                <a:spcPts val="0"/>
              </a:spcBef>
              <a:spcAft>
                <a:spcPts val="0"/>
              </a:spcAft>
              <a:buSzPts val="1100"/>
              <a:buNone/>
            </a:pPr>
            <a:r>
              <a:t/>
            </a:r>
            <a:endParaRPr sz="1100">
              <a:solidFill>
                <a:srgbClr val="555555"/>
              </a:solidFill>
            </a:endParaRPr>
          </a:p>
          <a:p>
            <a:pPr indent="0" lvl="0" marL="0" marR="0" rtl="0" algn="just">
              <a:spcBef>
                <a:spcPts val="0"/>
              </a:spcBef>
              <a:spcAft>
                <a:spcPts val="0"/>
              </a:spcAft>
              <a:buSzPts val="1100"/>
              <a:buNone/>
            </a:pPr>
            <a:r>
              <a:t/>
            </a:r>
            <a:endParaRPr sz="1100">
              <a:solidFill>
                <a:srgbClr val="555555"/>
              </a:solidFill>
            </a:endParaRPr>
          </a:p>
          <a:p>
            <a:pPr indent="0" lvl="0" marL="0" marR="0" rtl="0" algn="just">
              <a:spcBef>
                <a:spcPts val="0"/>
              </a:spcBef>
              <a:spcAft>
                <a:spcPts val="0"/>
              </a:spcAft>
              <a:buNone/>
            </a:pPr>
            <a:r>
              <a:t/>
            </a:r>
            <a:endParaRPr sz="1100">
              <a:solidFill>
                <a:srgbClr val="555555"/>
              </a:solidFill>
            </a:endParaRPr>
          </a:p>
        </p:txBody>
      </p:sp>
      <p:sp>
        <p:nvSpPr>
          <p:cNvPr id="644" name="Google Shape;644;p75"/>
          <p:cNvSpPr txBox="1"/>
          <p:nvPr>
            <p:ph idx="4294967295" type="ctrTitle"/>
          </p:nvPr>
        </p:nvSpPr>
        <p:spPr>
          <a:xfrm>
            <a:off x="320200" y="234125"/>
            <a:ext cx="2834700" cy="2017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s" sz="1800">
                <a:solidFill>
                  <a:srgbClr val="636667"/>
                </a:solidFill>
              </a:rPr>
              <a:t>De aprendizaje en abierto por webconferencia a REA e itinerarios formativos:</a:t>
            </a:r>
            <a:endParaRPr sz="1800">
              <a:solidFill>
                <a:srgbClr val="636667"/>
              </a:solidFill>
            </a:endParaRPr>
          </a:p>
          <a:p>
            <a:pPr indent="0" lvl="0" marL="0" rtl="0" algn="l">
              <a:lnSpc>
                <a:spcPct val="100000"/>
              </a:lnSpc>
              <a:spcBef>
                <a:spcPts val="0"/>
              </a:spcBef>
              <a:spcAft>
                <a:spcPts val="0"/>
              </a:spcAft>
              <a:buSzPts val="5200"/>
              <a:buNone/>
            </a:pPr>
            <a:r>
              <a:rPr lang="es" sz="1800">
                <a:solidFill>
                  <a:srgbClr val="435D74"/>
                </a:solidFill>
              </a:rPr>
              <a:t> </a:t>
            </a:r>
            <a:r>
              <a:rPr lang="es" sz="1800" u="sng">
                <a:solidFill>
                  <a:srgbClr val="435D74"/>
                </a:solidFill>
                <a:hlinkClick r:id="rId7">
                  <a:extLst>
                    <a:ext uri="{A12FA001-AC4F-418D-AE19-62706E023703}">
                      <ahyp:hlinkClr val="tx"/>
                    </a:ext>
                  </a:extLst>
                </a:hlinkClick>
              </a:rPr>
              <a:t>#webinarsUNIA</a:t>
            </a:r>
            <a:endParaRPr sz="1800">
              <a:solidFill>
                <a:srgbClr val="435D74"/>
              </a:solidFill>
            </a:endParaRPr>
          </a:p>
        </p:txBody>
      </p:sp>
      <p:pic>
        <p:nvPicPr>
          <p:cNvPr id="645" name="Google Shape;645;p75"/>
          <p:cNvPicPr preferRelativeResize="0"/>
          <p:nvPr/>
        </p:nvPicPr>
        <p:blipFill>
          <a:blip r:embed="rId8">
            <a:alphaModFix/>
          </a:blip>
          <a:stretch>
            <a:fillRect/>
          </a:stretch>
        </p:blipFill>
        <p:spPr>
          <a:xfrm>
            <a:off x="3393900" y="658892"/>
            <a:ext cx="2920050" cy="1917500"/>
          </a:xfrm>
          <a:prstGeom prst="rect">
            <a:avLst/>
          </a:prstGeom>
          <a:noFill/>
          <a:ln>
            <a:noFill/>
          </a:ln>
        </p:spPr>
      </p:pic>
      <p:pic>
        <p:nvPicPr>
          <p:cNvPr id="646" name="Google Shape;646;p75"/>
          <p:cNvPicPr preferRelativeResize="0"/>
          <p:nvPr/>
        </p:nvPicPr>
        <p:blipFill rotWithShape="1">
          <a:blip r:embed="rId9">
            <a:alphaModFix/>
          </a:blip>
          <a:srcRect b="28596" l="3363" r="6708" t="0"/>
          <a:stretch/>
        </p:blipFill>
        <p:spPr>
          <a:xfrm>
            <a:off x="5865250" y="1242525"/>
            <a:ext cx="2914850" cy="17257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6"/>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2" name="Google Shape;652;p76"/>
          <p:cNvPicPr preferRelativeResize="0"/>
          <p:nvPr/>
        </p:nvPicPr>
        <p:blipFill>
          <a:blip r:embed="rId3">
            <a:alphaModFix/>
          </a:blip>
          <a:stretch>
            <a:fillRect/>
          </a:stretch>
        </p:blipFill>
        <p:spPr>
          <a:xfrm>
            <a:off x="3357225" y="234125"/>
            <a:ext cx="5290525" cy="3229626"/>
          </a:xfrm>
          <a:prstGeom prst="rect">
            <a:avLst/>
          </a:prstGeom>
          <a:noFill/>
          <a:ln>
            <a:noFill/>
          </a:ln>
          <a:effectLst>
            <a:outerShdw blurRad="57150" rotWithShape="0" algn="bl" dir="5400000" dist="19050">
              <a:srgbClr val="000000">
                <a:alpha val="50000"/>
              </a:srgbClr>
            </a:outerShdw>
          </a:effectLst>
        </p:spPr>
      </p:pic>
      <p:sp>
        <p:nvSpPr>
          <p:cNvPr id="653" name="Google Shape;653;p76"/>
          <p:cNvSpPr txBox="1"/>
          <p:nvPr/>
        </p:nvSpPr>
        <p:spPr>
          <a:xfrm>
            <a:off x="334375" y="2563701"/>
            <a:ext cx="2763300" cy="3104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s" u="sng">
                <a:solidFill>
                  <a:srgbClr val="435D74"/>
                </a:solidFill>
                <a:hlinkClick r:id="rId4">
                  <a:extLst>
                    <a:ext uri="{A12FA001-AC4F-418D-AE19-62706E023703}">
                      <ahyp:hlinkClr val="tx"/>
                    </a:ext>
                  </a:extLst>
                </a:hlinkClick>
              </a:rPr>
              <a:t>#Dinelínea, formación para la docencia innovadora en red </a:t>
            </a:r>
            <a:endParaRPr>
              <a:solidFill>
                <a:srgbClr val="435D74"/>
              </a:solidFill>
            </a:endParaRPr>
          </a:p>
          <a:p>
            <a:pPr indent="0" lvl="0" marL="0" marR="0" rtl="0" algn="l">
              <a:lnSpc>
                <a:spcPct val="100000"/>
              </a:lnSpc>
              <a:spcBef>
                <a:spcPts val="0"/>
              </a:spcBef>
              <a:spcAft>
                <a:spcPts val="0"/>
              </a:spcAft>
              <a:buNone/>
            </a:pPr>
            <a:r>
              <a:t/>
            </a:r>
            <a:endParaRPr>
              <a:solidFill>
                <a:srgbClr val="888888"/>
              </a:solidFill>
            </a:endParaRPr>
          </a:p>
          <a:p>
            <a:pPr indent="0" lvl="0" marL="0" rtl="0" algn="l">
              <a:spcBef>
                <a:spcPts val="0"/>
              </a:spcBef>
              <a:spcAft>
                <a:spcPts val="0"/>
              </a:spcAft>
              <a:buNone/>
            </a:pPr>
            <a:r>
              <a:rPr lang="es" sz="1100">
                <a:solidFill>
                  <a:srgbClr val="555555"/>
                </a:solidFill>
              </a:rPr>
              <a:t> 1ª ed., sept- dic. 2020</a:t>
            </a:r>
            <a:endParaRPr sz="1100">
              <a:solidFill>
                <a:srgbClr val="555555"/>
              </a:solidFill>
            </a:endParaRPr>
          </a:p>
          <a:p>
            <a:pPr indent="0" lvl="0" marL="0" rtl="0" algn="l">
              <a:spcBef>
                <a:spcPts val="0"/>
              </a:spcBef>
              <a:spcAft>
                <a:spcPts val="0"/>
              </a:spcAft>
              <a:buNone/>
            </a:pPr>
            <a:r>
              <a:t/>
            </a:r>
            <a:endParaRPr sz="1100">
              <a:solidFill>
                <a:srgbClr val="555555"/>
              </a:solidFill>
            </a:endParaRPr>
          </a:p>
          <a:p>
            <a:pPr indent="0" lvl="0" marL="0" rtl="0" algn="l">
              <a:spcBef>
                <a:spcPts val="0"/>
              </a:spcBef>
              <a:spcAft>
                <a:spcPts val="0"/>
              </a:spcAft>
              <a:buNone/>
            </a:pPr>
            <a:r>
              <a:rPr lang="es" sz="1100">
                <a:solidFill>
                  <a:srgbClr val="555555"/>
                </a:solidFill>
              </a:rPr>
              <a:t>Contenido muy demandado en contexto actual. </a:t>
            </a:r>
            <a:endParaRPr sz="1100">
              <a:solidFill>
                <a:srgbClr val="555555"/>
              </a:solidFill>
            </a:endParaRPr>
          </a:p>
          <a:p>
            <a:pPr indent="0" lvl="0" marL="0" rtl="0" algn="l">
              <a:spcBef>
                <a:spcPts val="0"/>
              </a:spcBef>
              <a:spcAft>
                <a:spcPts val="0"/>
              </a:spcAft>
              <a:buClr>
                <a:schemeClr val="dk1"/>
              </a:buClr>
              <a:buSzPts val="1100"/>
              <a:buFont typeface="Arial"/>
              <a:buNone/>
            </a:pPr>
            <a:r>
              <a:t/>
            </a:r>
            <a:endParaRPr sz="1100">
              <a:solidFill>
                <a:srgbClr val="555555"/>
              </a:solidFill>
            </a:endParaRPr>
          </a:p>
          <a:p>
            <a:pPr indent="0" lvl="0" marL="0" marR="0" rtl="0" algn="l">
              <a:lnSpc>
                <a:spcPct val="100000"/>
              </a:lnSpc>
              <a:spcBef>
                <a:spcPts val="0"/>
              </a:spcBef>
              <a:spcAft>
                <a:spcPts val="0"/>
              </a:spcAft>
              <a:buNone/>
            </a:pPr>
            <a:r>
              <a:rPr lang="es" sz="1100">
                <a:solidFill>
                  <a:srgbClr val="555555"/>
                </a:solidFill>
              </a:rPr>
              <a:t>13 bloques (vídeos de webinars + contenidos + tests, a cargo de expert@s) + tutorización por dinamizadoras + elaboración de proyecto final evaluado con e-rúbrica.</a:t>
            </a:r>
            <a:endParaRPr sz="1100">
              <a:solidFill>
                <a:srgbClr val="555555"/>
              </a:solidFill>
            </a:endParaRPr>
          </a:p>
          <a:p>
            <a:pPr indent="0" lvl="0" marL="0" marR="0" rtl="0" algn="l">
              <a:lnSpc>
                <a:spcPct val="100000"/>
              </a:lnSpc>
              <a:spcBef>
                <a:spcPts val="0"/>
              </a:spcBef>
              <a:spcAft>
                <a:spcPts val="0"/>
              </a:spcAft>
              <a:buNone/>
            </a:pPr>
            <a:r>
              <a:t/>
            </a:r>
            <a:endParaRPr sz="1100">
              <a:solidFill>
                <a:srgbClr val="555555"/>
              </a:solidFill>
            </a:endParaRPr>
          </a:p>
          <a:p>
            <a:pPr indent="0" lvl="0" marL="0" marR="0" rtl="0" algn="l">
              <a:lnSpc>
                <a:spcPct val="100000"/>
              </a:lnSpc>
              <a:spcBef>
                <a:spcPts val="0"/>
              </a:spcBef>
              <a:spcAft>
                <a:spcPts val="0"/>
              </a:spcAft>
              <a:buNone/>
            </a:pPr>
            <a:r>
              <a:rPr lang="es" sz="1100">
                <a:solidFill>
                  <a:srgbClr val="555555"/>
                </a:solidFill>
              </a:rPr>
              <a:t>Excelentes resultados en cuanto a finalización (132 de 173 estudiantes obtienen certificado) y valoración.</a:t>
            </a:r>
            <a:endParaRPr sz="1100">
              <a:solidFill>
                <a:srgbClr val="555555"/>
              </a:solidFill>
            </a:endParaRPr>
          </a:p>
          <a:p>
            <a:pPr indent="0" lvl="0" marL="0" marR="0" rtl="0" algn="l">
              <a:lnSpc>
                <a:spcPct val="100000"/>
              </a:lnSpc>
              <a:spcBef>
                <a:spcPts val="0"/>
              </a:spcBef>
              <a:spcAft>
                <a:spcPts val="0"/>
              </a:spcAft>
              <a:buNone/>
            </a:pPr>
            <a:r>
              <a:t/>
            </a:r>
            <a:endParaRPr sz="1100">
              <a:solidFill>
                <a:srgbClr val="555555"/>
              </a:solidFill>
            </a:endParaRPr>
          </a:p>
          <a:p>
            <a:pPr indent="0" lvl="0" marL="0" marR="0" rtl="0" algn="l">
              <a:lnSpc>
                <a:spcPct val="100000"/>
              </a:lnSpc>
              <a:spcBef>
                <a:spcPts val="0"/>
              </a:spcBef>
              <a:spcAft>
                <a:spcPts val="0"/>
              </a:spcAft>
              <a:buNone/>
            </a:pPr>
            <a:r>
              <a:t/>
            </a:r>
            <a:endParaRPr sz="1100">
              <a:solidFill>
                <a:srgbClr val="555555"/>
              </a:solidFill>
            </a:endParaRPr>
          </a:p>
          <a:p>
            <a:pPr indent="0" lvl="0" marL="0" rtl="0" algn="l">
              <a:spcBef>
                <a:spcPts val="0"/>
              </a:spcBef>
              <a:spcAft>
                <a:spcPts val="0"/>
              </a:spcAft>
              <a:buClr>
                <a:schemeClr val="dk1"/>
              </a:buClr>
              <a:buSzPts val="5200"/>
              <a:buFont typeface="Arial"/>
              <a:buNone/>
            </a:pPr>
            <a:r>
              <a:t/>
            </a:r>
            <a:endParaRPr>
              <a:solidFill>
                <a:srgbClr val="888888"/>
              </a:solidFill>
            </a:endParaRPr>
          </a:p>
          <a:p>
            <a:pPr indent="0" lvl="0" marL="0" marR="0" rtl="0" algn="l">
              <a:spcBef>
                <a:spcPts val="0"/>
              </a:spcBef>
              <a:spcAft>
                <a:spcPts val="0"/>
              </a:spcAft>
              <a:buSzPts val="1100"/>
              <a:buNone/>
            </a:pPr>
            <a:r>
              <a:t/>
            </a:r>
            <a:endParaRPr b="1" sz="1100">
              <a:solidFill>
                <a:srgbClr val="555555"/>
              </a:solidFill>
            </a:endParaRPr>
          </a:p>
          <a:p>
            <a:pPr indent="0" lvl="0" marL="0" marR="0" rtl="0" algn="l">
              <a:spcBef>
                <a:spcPts val="0"/>
              </a:spcBef>
              <a:spcAft>
                <a:spcPts val="0"/>
              </a:spcAft>
              <a:buSzPts val="1100"/>
              <a:buNone/>
            </a:pPr>
            <a:r>
              <a:t/>
            </a:r>
            <a:endParaRPr sz="1100">
              <a:solidFill>
                <a:srgbClr val="555555"/>
              </a:solidFill>
            </a:endParaRPr>
          </a:p>
          <a:p>
            <a:pPr indent="0" lvl="0" marL="0" marR="0" rtl="0" algn="l">
              <a:spcBef>
                <a:spcPts val="0"/>
              </a:spcBef>
              <a:spcAft>
                <a:spcPts val="0"/>
              </a:spcAft>
              <a:buSzPts val="1100"/>
              <a:buNone/>
            </a:pPr>
            <a:r>
              <a:t/>
            </a:r>
            <a:endParaRPr sz="1100">
              <a:solidFill>
                <a:srgbClr val="555555"/>
              </a:solidFill>
            </a:endParaRPr>
          </a:p>
          <a:p>
            <a:pPr indent="0" lvl="0" marL="0" marR="0" rtl="0" algn="l">
              <a:spcBef>
                <a:spcPts val="0"/>
              </a:spcBef>
              <a:spcAft>
                <a:spcPts val="0"/>
              </a:spcAft>
              <a:buSzPts val="1100"/>
              <a:buNone/>
            </a:pPr>
            <a:r>
              <a:t/>
            </a:r>
            <a:endParaRPr sz="1100">
              <a:solidFill>
                <a:srgbClr val="555555"/>
              </a:solidFill>
            </a:endParaRPr>
          </a:p>
          <a:p>
            <a:pPr indent="0" lvl="0" marL="0" marR="0" rtl="0" algn="l">
              <a:spcBef>
                <a:spcPts val="0"/>
              </a:spcBef>
              <a:spcAft>
                <a:spcPts val="0"/>
              </a:spcAft>
              <a:buNone/>
            </a:pPr>
            <a:r>
              <a:t/>
            </a:r>
            <a:endParaRPr sz="1100">
              <a:solidFill>
                <a:srgbClr val="555555"/>
              </a:solidFill>
            </a:endParaRPr>
          </a:p>
        </p:txBody>
      </p:sp>
      <p:sp>
        <p:nvSpPr>
          <p:cNvPr id="654" name="Google Shape;654;p76"/>
          <p:cNvSpPr txBox="1"/>
          <p:nvPr>
            <p:ph idx="4294967295" type="ctrTitle"/>
          </p:nvPr>
        </p:nvSpPr>
        <p:spPr>
          <a:xfrm>
            <a:off x="320200" y="208733"/>
            <a:ext cx="3024000" cy="201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5200"/>
              <a:buFont typeface="Arial"/>
              <a:buNone/>
            </a:pPr>
            <a:r>
              <a:rPr lang="es" sz="1800">
                <a:solidFill>
                  <a:srgbClr val="636667"/>
                </a:solidFill>
              </a:rPr>
              <a:t>Un paso más en los #webinarsUNIA, base para la creación de SPOCs para formación docente en la UNIA</a:t>
            </a:r>
            <a:endParaRPr sz="1800">
              <a:solidFill>
                <a:srgbClr val="636667"/>
              </a:solidFill>
            </a:endParaRPr>
          </a:p>
        </p:txBody>
      </p:sp>
      <p:pic>
        <p:nvPicPr>
          <p:cNvPr id="655" name="Google Shape;655;p76"/>
          <p:cNvPicPr preferRelativeResize="0"/>
          <p:nvPr/>
        </p:nvPicPr>
        <p:blipFill>
          <a:blip r:embed="rId5">
            <a:alphaModFix/>
          </a:blip>
          <a:stretch>
            <a:fillRect/>
          </a:stretch>
        </p:blipFill>
        <p:spPr>
          <a:xfrm>
            <a:off x="6914950" y="447600"/>
            <a:ext cx="1985325" cy="2770051"/>
          </a:xfrm>
          <a:prstGeom prst="rect">
            <a:avLst/>
          </a:prstGeom>
          <a:noFill/>
          <a:ln>
            <a:noFill/>
          </a:ln>
          <a:effectLst>
            <a:outerShdw blurRad="57150" rotWithShape="0" algn="bl" dir="5400000" dist="19050">
              <a:srgbClr val="000000">
                <a:alpha val="50000"/>
              </a:srgbClr>
            </a:outerShdw>
          </a:effectLst>
        </p:spPr>
      </p:pic>
      <p:pic>
        <p:nvPicPr>
          <p:cNvPr id="656" name="Google Shape;656;p76"/>
          <p:cNvPicPr preferRelativeResize="0"/>
          <p:nvPr/>
        </p:nvPicPr>
        <p:blipFill>
          <a:blip r:embed="rId6">
            <a:alphaModFix/>
          </a:blip>
          <a:stretch>
            <a:fillRect/>
          </a:stretch>
        </p:blipFill>
        <p:spPr>
          <a:xfrm>
            <a:off x="5991496" y="3384075"/>
            <a:ext cx="2887478" cy="1627125"/>
          </a:xfrm>
          <a:prstGeom prst="rect">
            <a:avLst/>
          </a:prstGeom>
          <a:noFill/>
          <a:ln>
            <a:noFill/>
          </a:ln>
          <a:effectLst>
            <a:outerShdw blurRad="57150" rotWithShape="0" algn="bl" dir="5400000" dist="19050">
              <a:srgbClr val="000000">
                <a:alpha val="50000"/>
              </a:srgbClr>
            </a:outerShdw>
          </a:effectLst>
        </p:spPr>
      </p:pic>
      <p:pic>
        <p:nvPicPr>
          <p:cNvPr id="657" name="Google Shape;657;p76"/>
          <p:cNvPicPr preferRelativeResize="0"/>
          <p:nvPr/>
        </p:nvPicPr>
        <p:blipFill>
          <a:blip r:embed="rId7">
            <a:alphaModFix/>
          </a:blip>
          <a:stretch>
            <a:fillRect/>
          </a:stretch>
        </p:blipFill>
        <p:spPr>
          <a:xfrm>
            <a:off x="3341074" y="3590728"/>
            <a:ext cx="2538001" cy="1420460"/>
          </a:xfrm>
          <a:prstGeom prst="rect">
            <a:avLst/>
          </a:prstGeom>
          <a:noFill/>
          <a:ln>
            <a:noFill/>
          </a:ln>
          <a:effectLst>
            <a:outerShdw blurRad="57150" rotWithShape="0" algn="bl" dir="5400000" dist="19050">
              <a:srgbClr val="000000">
                <a:alpha val="50000"/>
              </a:srgbClr>
            </a:outerShdw>
          </a:effectLst>
        </p:spPr>
      </p:pic>
      <p:pic>
        <p:nvPicPr>
          <p:cNvPr id="658" name="Google Shape;658;p76"/>
          <p:cNvPicPr preferRelativeResize="0"/>
          <p:nvPr/>
        </p:nvPicPr>
        <p:blipFill>
          <a:blip r:embed="rId8">
            <a:alphaModFix/>
          </a:blip>
          <a:stretch>
            <a:fillRect/>
          </a:stretch>
        </p:blipFill>
        <p:spPr>
          <a:xfrm>
            <a:off x="4746475" y="5155675"/>
            <a:ext cx="2763300" cy="1424843"/>
          </a:xfrm>
          <a:prstGeom prst="rect">
            <a:avLst/>
          </a:prstGeom>
          <a:noFill/>
          <a:ln>
            <a:noFill/>
          </a:ln>
          <a:effectLst>
            <a:outerShdw blurRad="57150" rotWithShape="0" algn="bl" dir="5400000" dist="19050">
              <a:srgbClr val="000000">
                <a:alpha val="50000"/>
              </a:srgbClr>
            </a:outerShdw>
          </a:effectLst>
        </p:spPr>
      </p:pic>
      <p:cxnSp>
        <p:nvCxnSpPr>
          <p:cNvPr id="659" name="Google Shape;659;p76"/>
          <p:cNvCxnSpPr/>
          <p:nvPr/>
        </p:nvCxnSpPr>
        <p:spPr>
          <a:xfrm>
            <a:off x="535350" y="2396467"/>
            <a:ext cx="6762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7"/>
          <p:cNvSpPr/>
          <p:nvPr/>
        </p:nvSpPr>
        <p:spPr>
          <a:xfrm rot="5400000">
            <a:off x="3019500" y="761175"/>
            <a:ext cx="5768700" cy="5358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7"/>
          <p:cNvSpPr txBox="1"/>
          <p:nvPr/>
        </p:nvSpPr>
        <p:spPr>
          <a:xfrm>
            <a:off x="367125" y="2560617"/>
            <a:ext cx="2763300" cy="784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s">
                <a:solidFill>
                  <a:srgbClr val="435D74"/>
                </a:solidFill>
              </a:rPr>
              <a:t>#FEIV, proyecto de internacionalización, Magreb </a:t>
            </a:r>
            <a:endParaRPr>
              <a:solidFill>
                <a:srgbClr val="435D74"/>
              </a:solidFill>
            </a:endParaRPr>
          </a:p>
          <a:p>
            <a:pPr indent="0" lvl="0" marL="0" rtl="0" algn="l">
              <a:spcBef>
                <a:spcPts val="0"/>
              </a:spcBef>
              <a:spcAft>
                <a:spcPts val="0"/>
              </a:spcAft>
              <a:buClr>
                <a:schemeClr val="dk1"/>
              </a:buClr>
              <a:buSzPts val="5200"/>
              <a:buFont typeface="Arial"/>
              <a:buNone/>
            </a:pPr>
            <a:r>
              <a:rPr lang="es" sz="1100">
                <a:solidFill>
                  <a:srgbClr val="555555"/>
                </a:solidFill>
              </a:rPr>
              <a:t>1ª edición, febrero 2021</a:t>
            </a:r>
            <a:endParaRPr sz="1100">
              <a:solidFill>
                <a:srgbClr val="555555"/>
              </a:solidFill>
            </a:endParaRPr>
          </a:p>
          <a:p>
            <a:pPr indent="0" lvl="0" marL="0" rtl="0" algn="l">
              <a:spcBef>
                <a:spcPts val="0"/>
              </a:spcBef>
              <a:spcAft>
                <a:spcPts val="0"/>
              </a:spcAft>
              <a:buClr>
                <a:schemeClr val="dk1"/>
              </a:buClr>
              <a:buSzPts val="5200"/>
              <a:buFont typeface="Arial"/>
              <a:buNone/>
            </a:pPr>
            <a:r>
              <a:t/>
            </a:r>
            <a:endParaRPr sz="1100">
              <a:solidFill>
                <a:srgbClr val="555555"/>
              </a:solidFill>
            </a:endParaRPr>
          </a:p>
          <a:p>
            <a:pPr indent="0" lvl="0" marL="0" rtl="0" algn="l">
              <a:spcBef>
                <a:spcPts val="0"/>
              </a:spcBef>
              <a:spcAft>
                <a:spcPts val="0"/>
              </a:spcAft>
              <a:buClr>
                <a:schemeClr val="dk1"/>
              </a:buClr>
              <a:buSzPts val="5200"/>
              <a:buFont typeface="Arial"/>
              <a:buNone/>
            </a:pPr>
            <a:r>
              <a:rPr lang="es" sz="1100">
                <a:solidFill>
                  <a:srgbClr val="555555"/>
                </a:solidFill>
              </a:rPr>
              <a:t>*Dirigido a docentes y similares con interés en aprender sobre innovación educativa y e-learning.</a:t>
            </a:r>
            <a:endParaRPr sz="1100">
              <a:solidFill>
                <a:srgbClr val="555555"/>
              </a:solidFill>
            </a:endParaRPr>
          </a:p>
          <a:p>
            <a:pPr indent="0" lvl="0" marL="0" rtl="0" algn="l">
              <a:spcBef>
                <a:spcPts val="1000"/>
              </a:spcBef>
              <a:spcAft>
                <a:spcPts val="0"/>
              </a:spcAft>
              <a:buClr>
                <a:schemeClr val="dk1"/>
              </a:buClr>
              <a:buSzPts val="5200"/>
              <a:buFont typeface="Arial"/>
              <a:buNone/>
            </a:pPr>
            <a:r>
              <a:rPr lang="es" sz="1100">
                <a:solidFill>
                  <a:srgbClr val="555555"/>
                </a:solidFill>
              </a:rPr>
              <a:t>*Solo tasas de tramitación de expediente.</a:t>
            </a:r>
            <a:endParaRPr sz="1100">
              <a:solidFill>
                <a:srgbClr val="555555"/>
              </a:solidFill>
            </a:endParaRPr>
          </a:p>
          <a:p>
            <a:pPr indent="0" lvl="0" marL="0" rtl="0" algn="l">
              <a:spcBef>
                <a:spcPts val="1000"/>
              </a:spcBef>
              <a:spcAft>
                <a:spcPts val="0"/>
              </a:spcAft>
              <a:buClr>
                <a:schemeClr val="dk1"/>
              </a:buClr>
              <a:buSzPts val="5200"/>
              <a:buFont typeface="Arial"/>
              <a:buNone/>
            </a:pPr>
            <a:r>
              <a:rPr lang="es" sz="1100">
                <a:solidFill>
                  <a:srgbClr val="555555"/>
                </a:solidFill>
              </a:rPr>
              <a:t>*Impartido a través de campus virtual de UNIA y coordinado desde Innovación.</a:t>
            </a:r>
            <a:endParaRPr sz="1100">
              <a:solidFill>
                <a:srgbClr val="555555"/>
              </a:solidFill>
            </a:endParaRPr>
          </a:p>
          <a:p>
            <a:pPr indent="0" lvl="0" marL="0" rtl="0" algn="l">
              <a:spcBef>
                <a:spcPts val="1000"/>
              </a:spcBef>
              <a:spcAft>
                <a:spcPts val="0"/>
              </a:spcAft>
              <a:buClr>
                <a:schemeClr val="dk1"/>
              </a:buClr>
              <a:buSzPts val="5200"/>
              <a:buFont typeface="Arial"/>
              <a:buNone/>
            </a:pPr>
            <a:r>
              <a:rPr lang="es" sz="1100">
                <a:solidFill>
                  <a:srgbClr val="555555"/>
                </a:solidFill>
              </a:rPr>
              <a:t>*Con video-contenidos adaptados de los #webinars y traducidos al francés.</a:t>
            </a:r>
            <a:endParaRPr sz="1100">
              <a:solidFill>
                <a:srgbClr val="555555"/>
              </a:solidFill>
            </a:endParaRPr>
          </a:p>
          <a:p>
            <a:pPr indent="0" lvl="0" marL="0" rtl="0" algn="l">
              <a:spcBef>
                <a:spcPts val="1000"/>
              </a:spcBef>
              <a:spcAft>
                <a:spcPts val="0"/>
              </a:spcAft>
              <a:buClr>
                <a:schemeClr val="dk1"/>
              </a:buClr>
              <a:buSzPts val="5200"/>
              <a:buFont typeface="Arial"/>
              <a:buNone/>
            </a:pPr>
            <a:r>
              <a:rPr lang="es" sz="1100">
                <a:solidFill>
                  <a:srgbClr val="555555"/>
                </a:solidFill>
              </a:rPr>
              <a:t>*Atención personalizada en línea.</a:t>
            </a:r>
            <a:endParaRPr sz="1100">
              <a:solidFill>
                <a:srgbClr val="555555"/>
              </a:solidFill>
            </a:endParaRPr>
          </a:p>
          <a:p>
            <a:pPr indent="0" lvl="0" marL="0" rtl="0" algn="l">
              <a:spcBef>
                <a:spcPts val="1000"/>
              </a:spcBef>
              <a:spcAft>
                <a:spcPts val="0"/>
              </a:spcAft>
              <a:buClr>
                <a:schemeClr val="dk1"/>
              </a:buClr>
              <a:buSzPts val="5200"/>
              <a:buFont typeface="Arial"/>
              <a:buNone/>
            </a:pPr>
            <a:r>
              <a:t/>
            </a:r>
            <a:endParaRPr sz="1100">
              <a:solidFill>
                <a:srgbClr val="555555"/>
              </a:solidFill>
            </a:endParaRPr>
          </a:p>
          <a:p>
            <a:pPr indent="0" lvl="0" marL="0" rtl="0" algn="l">
              <a:spcBef>
                <a:spcPts val="1000"/>
              </a:spcBef>
              <a:spcAft>
                <a:spcPts val="0"/>
              </a:spcAft>
              <a:buClr>
                <a:schemeClr val="dk1"/>
              </a:buClr>
              <a:buSzPts val="5200"/>
              <a:buFont typeface="Arial"/>
              <a:buNone/>
            </a:pPr>
            <a:r>
              <a:rPr lang="es" sz="1100">
                <a:solidFill>
                  <a:srgbClr val="555555"/>
                </a:solidFill>
              </a:rPr>
              <a:t>...</a:t>
            </a:r>
            <a:endParaRPr sz="1100">
              <a:solidFill>
                <a:srgbClr val="555555"/>
              </a:solidFill>
            </a:endParaRPr>
          </a:p>
          <a:p>
            <a:pPr indent="0" lvl="0" marL="0" marR="0" rtl="0" algn="l">
              <a:spcBef>
                <a:spcPts val="1000"/>
              </a:spcBef>
              <a:spcAft>
                <a:spcPts val="0"/>
              </a:spcAft>
              <a:buSzPts val="1100"/>
              <a:buNone/>
            </a:pPr>
            <a:r>
              <a:t/>
            </a:r>
            <a:endParaRPr b="1" sz="1100">
              <a:solidFill>
                <a:srgbClr val="555555"/>
              </a:solidFill>
            </a:endParaRPr>
          </a:p>
          <a:p>
            <a:pPr indent="0" lvl="0" marL="0" marR="0" rtl="0" algn="l">
              <a:spcBef>
                <a:spcPts val="0"/>
              </a:spcBef>
              <a:spcAft>
                <a:spcPts val="0"/>
              </a:spcAft>
              <a:buSzPts val="1100"/>
              <a:buNone/>
            </a:pPr>
            <a:r>
              <a:t/>
            </a:r>
            <a:endParaRPr b="1" sz="1100">
              <a:solidFill>
                <a:srgbClr val="555555"/>
              </a:solidFill>
            </a:endParaRPr>
          </a:p>
          <a:p>
            <a:pPr indent="0" lvl="0" marL="0" marR="0" rtl="0" algn="l">
              <a:spcBef>
                <a:spcPts val="0"/>
              </a:spcBef>
              <a:spcAft>
                <a:spcPts val="0"/>
              </a:spcAft>
              <a:buSzPts val="1100"/>
              <a:buNone/>
            </a:pPr>
            <a:r>
              <a:t/>
            </a:r>
            <a:endParaRPr b="1" sz="1100">
              <a:solidFill>
                <a:srgbClr val="555555"/>
              </a:solidFill>
            </a:endParaRPr>
          </a:p>
          <a:p>
            <a:pPr indent="0" lvl="0" marL="0" marR="0" rtl="0" algn="l">
              <a:spcBef>
                <a:spcPts val="0"/>
              </a:spcBef>
              <a:spcAft>
                <a:spcPts val="0"/>
              </a:spcAft>
              <a:buSzPts val="1100"/>
              <a:buNone/>
            </a:pPr>
            <a:r>
              <a:t/>
            </a:r>
            <a:endParaRPr sz="1100">
              <a:solidFill>
                <a:srgbClr val="555555"/>
              </a:solidFill>
            </a:endParaRPr>
          </a:p>
          <a:p>
            <a:pPr indent="0" lvl="0" marL="0" marR="0" rtl="0" algn="l">
              <a:spcBef>
                <a:spcPts val="0"/>
              </a:spcBef>
              <a:spcAft>
                <a:spcPts val="0"/>
              </a:spcAft>
              <a:buSzPts val="1100"/>
              <a:buNone/>
            </a:pPr>
            <a:r>
              <a:t/>
            </a:r>
            <a:endParaRPr sz="1100">
              <a:solidFill>
                <a:srgbClr val="555555"/>
              </a:solidFill>
            </a:endParaRPr>
          </a:p>
          <a:p>
            <a:pPr indent="0" lvl="0" marL="0" marR="0" rtl="0" algn="l">
              <a:spcBef>
                <a:spcPts val="0"/>
              </a:spcBef>
              <a:spcAft>
                <a:spcPts val="0"/>
              </a:spcAft>
              <a:buSzPts val="1100"/>
              <a:buNone/>
            </a:pPr>
            <a:r>
              <a:t/>
            </a:r>
            <a:endParaRPr sz="1100">
              <a:solidFill>
                <a:srgbClr val="555555"/>
              </a:solidFill>
            </a:endParaRPr>
          </a:p>
          <a:p>
            <a:pPr indent="0" lvl="0" marL="0" marR="0" rtl="0" algn="l">
              <a:spcBef>
                <a:spcPts val="0"/>
              </a:spcBef>
              <a:spcAft>
                <a:spcPts val="0"/>
              </a:spcAft>
              <a:buNone/>
            </a:pPr>
            <a:r>
              <a:t/>
            </a:r>
            <a:endParaRPr sz="1100">
              <a:solidFill>
                <a:srgbClr val="555555"/>
              </a:solidFill>
            </a:endParaRPr>
          </a:p>
        </p:txBody>
      </p:sp>
      <p:sp>
        <p:nvSpPr>
          <p:cNvPr id="666" name="Google Shape;666;p77"/>
          <p:cNvSpPr txBox="1"/>
          <p:nvPr>
            <p:ph idx="4294967295" type="ctrTitle"/>
          </p:nvPr>
        </p:nvSpPr>
        <p:spPr>
          <a:xfrm>
            <a:off x="320200" y="208733"/>
            <a:ext cx="3024000" cy="201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5200"/>
              <a:buFont typeface="Arial"/>
              <a:buNone/>
            </a:pPr>
            <a:r>
              <a:rPr lang="es" sz="1800">
                <a:solidFill>
                  <a:srgbClr val="636667"/>
                </a:solidFill>
              </a:rPr>
              <a:t>Un paso más en los #webinarsUNIA, base para la creación de SPOCs para formación docente en la UNIA</a:t>
            </a:r>
            <a:endParaRPr sz="1800">
              <a:solidFill>
                <a:srgbClr val="636667"/>
              </a:solidFill>
            </a:endParaRPr>
          </a:p>
        </p:txBody>
      </p:sp>
      <p:pic>
        <p:nvPicPr>
          <p:cNvPr id="667" name="Google Shape;667;p77"/>
          <p:cNvPicPr preferRelativeResize="0"/>
          <p:nvPr/>
        </p:nvPicPr>
        <p:blipFill>
          <a:blip r:embed="rId3">
            <a:alphaModFix/>
          </a:blip>
          <a:stretch>
            <a:fillRect/>
          </a:stretch>
        </p:blipFill>
        <p:spPr>
          <a:xfrm>
            <a:off x="3617350" y="3446828"/>
            <a:ext cx="4468403" cy="2602047"/>
          </a:xfrm>
          <a:prstGeom prst="rect">
            <a:avLst/>
          </a:prstGeom>
          <a:noFill/>
          <a:ln>
            <a:noFill/>
          </a:ln>
          <a:effectLst>
            <a:outerShdw blurRad="57150" rotWithShape="0" algn="bl" dir="5400000" dist="19050">
              <a:srgbClr val="000000">
                <a:alpha val="50000"/>
              </a:srgbClr>
            </a:outerShdw>
          </a:effectLst>
        </p:spPr>
      </p:pic>
      <p:pic>
        <p:nvPicPr>
          <p:cNvPr id="668" name="Google Shape;668;p77"/>
          <p:cNvPicPr preferRelativeResize="0"/>
          <p:nvPr/>
        </p:nvPicPr>
        <p:blipFill>
          <a:blip r:embed="rId4">
            <a:alphaModFix/>
          </a:blip>
          <a:stretch>
            <a:fillRect/>
          </a:stretch>
        </p:blipFill>
        <p:spPr>
          <a:xfrm>
            <a:off x="3617353" y="780975"/>
            <a:ext cx="4515746" cy="2367626"/>
          </a:xfrm>
          <a:prstGeom prst="rect">
            <a:avLst/>
          </a:prstGeom>
          <a:noFill/>
          <a:ln>
            <a:noFill/>
          </a:ln>
          <a:effectLst>
            <a:outerShdw blurRad="57150" rotWithShape="0" algn="bl" dir="5400000" dist="19050">
              <a:srgbClr val="000000">
                <a:alpha val="50000"/>
              </a:srgbClr>
            </a:outerShdw>
          </a:effectLst>
        </p:spPr>
      </p:pic>
      <p:cxnSp>
        <p:nvCxnSpPr>
          <p:cNvPr id="669" name="Google Shape;669;p77"/>
          <p:cNvCxnSpPr/>
          <p:nvPr/>
        </p:nvCxnSpPr>
        <p:spPr>
          <a:xfrm>
            <a:off x="535350" y="2396467"/>
            <a:ext cx="676200" cy="0"/>
          </a:xfrm>
          <a:prstGeom prst="straightConnector1">
            <a:avLst/>
          </a:prstGeom>
          <a:noFill/>
          <a:ln cap="flat" cmpd="sng" w="76200">
            <a:solidFill>
              <a:srgbClr val="93C01F"/>
            </a:solidFill>
            <a:prstDash val="solid"/>
            <a:round/>
            <a:headEnd len="med" w="med" type="none"/>
            <a:tailEnd len="med" w="med" type="none"/>
          </a:ln>
        </p:spPr>
      </p:cxnSp>
      <p:sp>
        <p:nvSpPr>
          <p:cNvPr id="670" name="Google Shape;670;p77"/>
          <p:cNvSpPr txBox="1"/>
          <p:nvPr/>
        </p:nvSpPr>
        <p:spPr>
          <a:xfrm>
            <a:off x="5582850" y="6324525"/>
            <a:ext cx="30000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900">
                <a:solidFill>
                  <a:srgbClr val="444444"/>
                </a:solidFill>
              </a:rPr>
              <a:t>Más información en </a:t>
            </a:r>
            <a:r>
              <a:rPr lang="es" sz="900" u="sng">
                <a:solidFill>
                  <a:srgbClr val="444444"/>
                </a:solidFill>
                <a:hlinkClick r:id="rId5">
                  <a:extLst>
                    <a:ext uri="{A12FA001-AC4F-418D-AE19-62706E023703}">
                      <ahyp:hlinkClr val="tx"/>
                    </a:ext>
                  </a:extLst>
                </a:hlinkClick>
              </a:rPr>
              <a:t>web de UNIA</a:t>
            </a:r>
            <a:endParaRPr sz="900">
              <a:solidFill>
                <a:srgbClr val="44444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78"/>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6" name="Google Shape;676;p78"/>
          <p:cNvCxnSpPr/>
          <p:nvPr/>
        </p:nvCxnSpPr>
        <p:spPr>
          <a:xfrm>
            <a:off x="4778200" y="4317100"/>
            <a:ext cx="676200" cy="0"/>
          </a:xfrm>
          <a:prstGeom prst="straightConnector1">
            <a:avLst/>
          </a:prstGeom>
          <a:noFill/>
          <a:ln cap="flat" cmpd="sng" w="76200">
            <a:solidFill>
              <a:srgbClr val="93C01F"/>
            </a:solidFill>
            <a:prstDash val="solid"/>
            <a:round/>
            <a:headEnd len="med" w="med" type="none"/>
            <a:tailEnd len="med" w="med" type="none"/>
          </a:ln>
        </p:spPr>
      </p:cxnSp>
      <p:sp>
        <p:nvSpPr>
          <p:cNvPr id="677" name="Google Shape;677;p78"/>
          <p:cNvSpPr txBox="1"/>
          <p:nvPr>
            <p:ph type="title"/>
          </p:nvPr>
        </p:nvSpPr>
        <p:spPr>
          <a:xfrm>
            <a:off x="4598900" y="3208275"/>
            <a:ext cx="3854400" cy="75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500"/>
              <a:t>3. Potencial para instituciones, docentes y estudiantes</a:t>
            </a:r>
            <a:endParaRPr sz="2500">
              <a:solidFill>
                <a:srgbClr val="434343"/>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grpSp>
        <p:nvGrpSpPr>
          <p:cNvPr id="682" name="Google Shape;682;p79"/>
          <p:cNvGrpSpPr/>
          <p:nvPr/>
        </p:nvGrpSpPr>
        <p:grpSpPr>
          <a:xfrm>
            <a:off x="1013139" y="5032205"/>
            <a:ext cx="946466" cy="1386959"/>
            <a:chOff x="-64410850" y="4094450"/>
            <a:chExt cx="317425" cy="316650"/>
          </a:xfrm>
        </p:grpSpPr>
        <p:sp>
          <p:nvSpPr>
            <p:cNvPr id="683" name="Google Shape;683;p79"/>
            <p:cNvSpPr/>
            <p:nvPr/>
          </p:nvSpPr>
          <p:spPr>
            <a:xfrm>
              <a:off x="-64410850" y="4348850"/>
              <a:ext cx="317425" cy="62250"/>
            </a:xfrm>
            <a:custGeom>
              <a:rect b="b" l="l" r="r" t="t"/>
              <a:pathLst>
                <a:path extrusionOk="0" h="2490" w="12697">
                  <a:moveTo>
                    <a:pt x="3403" y="0"/>
                  </a:moveTo>
                  <a:cubicBezTo>
                    <a:pt x="2741" y="0"/>
                    <a:pt x="2206" y="536"/>
                    <a:pt x="2206" y="1229"/>
                  </a:cubicBezTo>
                  <a:lnTo>
                    <a:pt x="2206" y="1639"/>
                  </a:lnTo>
                  <a:lnTo>
                    <a:pt x="410" y="1639"/>
                  </a:lnTo>
                  <a:cubicBezTo>
                    <a:pt x="189" y="1639"/>
                    <a:pt x="0" y="1859"/>
                    <a:pt x="0" y="2048"/>
                  </a:cubicBezTo>
                  <a:cubicBezTo>
                    <a:pt x="0" y="2269"/>
                    <a:pt x="189" y="2489"/>
                    <a:pt x="410" y="2489"/>
                  </a:cubicBezTo>
                  <a:lnTo>
                    <a:pt x="12287" y="2489"/>
                  </a:lnTo>
                  <a:cubicBezTo>
                    <a:pt x="12508" y="2489"/>
                    <a:pt x="12697" y="2269"/>
                    <a:pt x="12697" y="2048"/>
                  </a:cubicBezTo>
                  <a:cubicBezTo>
                    <a:pt x="12634" y="1859"/>
                    <a:pt x="12445" y="1639"/>
                    <a:pt x="12193" y="1639"/>
                  </a:cubicBezTo>
                  <a:lnTo>
                    <a:pt x="10429" y="1639"/>
                  </a:lnTo>
                  <a:lnTo>
                    <a:pt x="10429" y="1229"/>
                  </a:lnTo>
                  <a:cubicBezTo>
                    <a:pt x="10429" y="536"/>
                    <a:pt x="9861" y="0"/>
                    <a:pt x="920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79"/>
            <p:cNvSpPr/>
            <p:nvPr/>
          </p:nvSpPr>
          <p:spPr>
            <a:xfrm>
              <a:off x="-64315550" y="4094450"/>
              <a:ext cx="122100" cy="192200"/>
            </a:xfrm>
            <a:custGeom>
              <a:rect b="b" l="l" r="r" t="t"/>
              <a:pathLst>
                <a:path extrusionOk="0" h="7688" w="4884">
                  <a:moveTo>
                    <a:pt x="2489" y="0"/>
                  </a:moveTo>
                  <a:cubicBezTo>
                    <a:pt x="2269" y="0"/>
                    <a:pt x="2080" y="189"/>
                    <a:pt x="2080" y="410"/>
                  </a:cubicBezTo>
                  <a:lnTo>
                    <a:pt x="2080" y="819"/>
                  </a:lnTo>
                  <a:lnTo>
                    <a:pt x="1639" y="819"/>
                  </a:lnTo>
                  <a:cubicBezTo>
                    <a:pt x="1418" y="819"/>
                    <a:pt x="1261" y="1040"/>
                    <a:pt x="1261" y="1229"/>
                  </a:cubicBezTo>
                  <a:cubicBezTo>
                    <a:pt x="1261" y="1450"/>
                    <a:pt x="1450" y="1670"/>
                    <a:pt x="1639" y="1670"/>
                  </a:cubicBezTo>
                  <a:lnTo>
                    <a:pt x="2080" y="1670"/>
                  </a:lnTo>
                  <a:lnTo>
                    <a:pt x="2080" y="2489"/>
                  </a:lnTo>
                  <a:lnTo>
                    <a:pt x="1481" y="2489"/>
                  </a:lnTo>
                  <a:cubicBezTo>
                    <a:pt x="820" y="2489"/>
                    <a:pt x="347" y="3151"/>
                    <a:pt x="599" y="3781"/>
                  </a:cubicBezTo>
                  <a:cubicBezTo>
                    <a:pt x="662" y="3970"/>
                    <a:pt x="694" y="4222"/>
                    <a:pt x="788" y="4411"/>
                  </a:cubicBezTo>
                  <a:lnTo>
                    <a:pt x="473" y="4411"/>
                  </a:lnTo>
                  <a:cubicBezTo>
                    <a:pt x="221" y="4411"/>
                    <a:pt x="63" y="4632"/>
                    <a:pt x="63" y="4821"/>
                  </a:cubicBezTo>
                  <a:cubicBezTo>
                    <a:pt x="0" y="5010"/>
                    <a:pt x="158" y="5199"/>
                    <a:pt x="379" y="5199"/>
                  </a:cubicBezTo>
                  <a:lnTo>
                    <a:pt x="820" y="5199"/>
                  </a:lnTo>
                  <a:cubicBezTo>
                    <a:pt x="851" y="6081"/>
                    <a:pt x="694" y="6900"/>
                    <a:pt x="316" y="7687"/>
                  </a:cubicBezTo>
                  <a:lnTo>
                    <a:pt x="4569" y="7687"/>
                  </a:lnTo>
                  <a:cubicBezTo>
                    <a:pt x="4159" y="6900"/>
                    <a:pt x="4002" y="6081"/>
                    <a:pt x="4065" y="5199"/>
                  </a:cubicBezTo>
                  <a:lnTo>
                    <a:pt x="4474" y="5199"/>
                  </a:lnTo>
                  <a:cubicBezTo>
                    <a:pt x="4726" y="5199"/>
                    <a:pt x="4884" y="5010"/>
                    <a:pt x="4884" y="4821"/>
                  </a:cubicBezTo>
                  <a:cubicBezTo>
                    <a:pt x="4884" y="4568"/>
                    <a:pt x="4695" y="4411"/>
                    <a:pt x="4474" y="4411"/>
                  </a:cubicBezTo>
                  <a:lnTo>
                    <a:pt x="4159" y="4411"/>
                  </a:lnTo>
                  <a:cubicBezTo>
                    <a:pt x="4222" y="4222"/>
                    <a:pt x="4285" y="3970"/>
                    <a:pt x="4380" y="3781"/>
                  </a:cubicBezTo>
                  <a:cubicBezTo>
                    <a:pt x="4600" y="3151"/>
                    <a:pt x="4128" y="2489"/>
                    <a:pt x="3466" y="2489"/>
                  </a:cubicBezTo>
                  <a:lnTo>
                    <a:pt x="2867" y="2489"/>
                  </a:lnTo>
                  <a:lnTo>
                    <a:pt x="2867" y="1670"/>
                  </a:lnTo>
                  <a:lnTo>
                    <a:pt x="3309" y="1670"/>
                  </a:lnTo>
                  <a:cubicBezTo>
                    <a:pt x="3561" y="1670"/>
                    <a:pt x="3687" y="1450"/>
                    <a:pt x="3687" y="1229"/>
                  </a:cubicBezTo>
                  <a:cubicBezTo>
                    <a:pt x="3687" y="977"/>
                    <a:pt x="3498" y="819"/>
                    <a:pt x="3309" y="819"/>
                  </a:cubicBezTo>
                  <a:lnTo>
                    <a:pt x="2867" y="819"/>
                  </a:lnTo>
                  <a:lnTo>
                    <a:pt x="2867" y="410"/>
                  </a:lnTo>
                  <a:cubicBezTo>
                    <a:pt x="2867" y="158"/>
                    <a:pt x="2678" y="0"/>
                    <a:pt x="24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79"/>
            <p:cNvSpPr/>
            <p:nvPr/>
          </p:nvSpPr>
          <p:spPr>
            <a:xfrm>
              <a:off x="-64335250" y="4307100"/>
              <a:ext cx="161500" cy="21300"/>
            </a:xfrm>
            <a:custGeom>
              <a:rect b="b" l="l" r="r" t="t"/>
              <a:pathLst>
                <a:path extrusionOk="0" h="852" w="6460">
                  <a:moveTo>
                    <a:pt x="1167" y="1"/>
                  </a:moveTo>
                  <a:cubicBezTo>
                    <a:pt x="631" y="1"/>
                    <a:pt x="190" y="379"/>
                    <a:pt x="1" y="851"/>
                  </a:cubicBezTo>
                  <a:lnTo>
                    <a:pt x="6459" y="851"/>
                  </a:lnTo>
                  <a:cubicBezTo>
                    <a:pt x="6302" y="379"/>
                    <a:pt x="5861" y="1"/>
                    <a:pt x="532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6" name="Google Shape;686;p79"/>
          <p:cNvSpPr txBox="1"/>
          <p:nvPr>
            <p:ph idx="4294967295" type="ctrTitle"/>
          </p:nvPr>
        </p:nvSpPr>
        <p:spPr>
          <a:xfrm>
            <a:off x="239725" y="2744333"/>
            <a:ext cx="2510400" cy="143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7F8D99"/>
              </a:buClr>
              <a:buSzPts val="2800"/>
              <a:buFont typeface="Abril Fatface"/>
              <a:buNone/>
            </a:pPr>
            <a:r>
              <a:rPr lang="es" sz="2200">
                <a:solidFill>
                  <a:srgbClr val="FFFFFF"/>
                </a:solidFill>
              </a:rPr>
              <a:t>VISIÓN INSTITUCIONAL: MOOCS COMO ESTRATEGIA</a:t>
            </a:r>
            <a:endParaRPr i="0" sz="2200" u="none" cap="none" strike="noStrike">
              <a:solidFill>
                <a:srgbClr val="FFFFFF"/>
              </a:solidFill>
            </a:endParaRPr>
          </a:p>
        </p:txBody>
      </p:sp>
      <p:sp>
        <p:nvSpPr>
          <p:cNvPr id="687" name="Google Shape;687;p79"/>
          <p:cNvSpPr txBox="1"/>
          <p:nvPr>
            <p:ph idx="4" type="subTitle"/>
          </p:nvPr>
        </p:nvSpPr>
        <p:spPr>
          <a:xfrm>
            <a:off x="3568075" y="3953725"/>
            <a:ext cx="22032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93C01F"/>
                </a:solidFill>
              </a:rPr>
              <a:t>INNOVACIÓN EDUCATIVA</a:t>
            </a:r>
            <a:endParaRPr>
              <a:solidFill>
                <a:srgbClr val="93C01F"/>
              </a:solidFill>
            </a:endParaRPr>
          </a:p>
        </p:txBody>
      </p:sp>
      <p:sp>
        <p:nvSpPr>
          <p:cNvPr id="688" name="Google Shape;688;p79"/>
          <p:cNvSpPr txBox="1"/>
          <p:nvPr>
            <p:ph idx="8" type="subTitle"/>
          </p:nvPr>
        </p:nvSpPr>
        <p:spPr>
          <a:xfrm>
            <a:off x="6592100" y="3953733"/>
            <a:ext cx="20580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rgbClr val="93C01F"/>
                </a:solidFill>
              </a:rPr>
              <a:t>RSC Y CONOCIMIENTO</a:t>
            </a:r>
            <a:endParaRPr sz="1600">
              <a:solidFill>
                <a:srgbClr val="93C01F"/>
              </a:solidFill>
            </a:endParaRPr>
          </a:p>
        </p:txBody>
      </p:sp>
      <p:sp>
        <p:nvSpPr>
          <p:cNvPr id="689" name="Google Shape;689;p79"/>
          <p:cNvSpPr txBox="1"/>
          <p:nvPr>
            <p:ph idx="1" type="subTitle"/>
          </p:nvPr>
        </p:nvSpPr>
        <p:spPr>
          <a:xfrm>
            <a:off x="3568075" y="1394567"/>
            <a:ext cx="24636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93C01F"/>
                </a:solidFill>
              </a:rPr>
              <a:t>“MARKETING”/ REPUTACIÓN</a:t>
            </a:r>
            <a:endParaRPr>
              <a:solidFill>
                <a:srgbClr val="93C01F"/>
              </a:solidFill>
            </a:endParaRPr>
          </a:p>
        </p:txBody>
      </p:sp>
      <p:sp>
        <p:nvSpPr>
          <p:cNvPr id="690" name="Google Shape;690;p79"/>
          <p:cNvSpPr txBox="1"/>
          <p:nvPr>
            <p:ph idx="3" type="subTitle"/>
          </p:nvPr>
        </p:nvSpPr>
        <p:spPr>
          <a:xfrm>
            <a:off x="3498175" y="1944500"/>
            <a:ext cx="2552400" cy="1715100"/>
          </a:xfrm>
          <a:prstGeom prst="rect">
            <a:avLst/>
          </a:prstGeom>
        </p:spPr>
        <p:txBody>
          <a:bodyPr anchorCtr="0" anchor="t" bIns="91425" lIns="91425" spcFirstLastPara="1" rIns="91425" wrap="square" tIns="91425">
            <a:noAutofit/>
          </a:bodyPr>
          <a:lstStyle/>
          <a:p>
            <a:pPr indent="-262549" lvl="0" marL="269999" rtl="0" algn="l">
              <a:spcBef>
                <a:spcPts val="0"/>
              </a:spcBef>
              <a:spcAft>
                <a:spcPts val="0"/>
              </a:spcAft>
              <a:buClr>
                <a:srgbClr val="7F7F7F"/>
              </a:buClr>
              <a:buSzPts val="1300"/>
              <a:buChar char="-"/>
            </a:pPr>
            <a:r>
              <a:rPr lang="es" sz="1300">
                <a:solidFill>
                  <a:srgbClr val="7F7F7F"/>
                </a:solidFill>
              </a:rPr>
              <a:t>Afianzar prestigio/ conseguirlo en determinadas áreas de conocimiento.</a:t>
            </a:r>
            <a:endParaRPr sz="1300">
              <a:solidFill>
                <a:srgbClr val="7F7F7F"/>
              </a:solidFill>
            </a:endParaRPr>
          </a:p>
          <a:p>
            <a:pPr indent="-262549" lvl="0" marL="269999" rtl="0" algn="l">
              <a:spcBef>
                <a:spcPts val="0"/>
              </a:spcBef>
              <a:spcAft>
                <a:spcPts val="0"/>
              </a:spcAft>
              <a:buClr>
                <a:srgbClr val="7F7F7F"/>
              </a:buClr>
              <a:buSzPts val="1300"/>
              <a:buChar char="-"/>
            </a:pPr>
            <a:r>
              <a:rPr lang="es" sz="1300">
                <a:solidFill>
                  <a:srgbClr val="7F7F7F"/>
                </a:solidFill>
              </a:rPr>
              <a:t>Mejorar la visibilidad online y reputación digital de la universidad.</a:t>
            </a:r>
            <a:endParaRPr sz="1300">
              <a:solidFill>
                <a:srgbClr val="7F7F7F"/>
              </a:solidFill>
            </a:endParaRPr>
          </a:p>
          <a:p>
            <a:pPr indent="-262549" lvl="0" marL="269999" rtl="0" algn="l">
              <a:spcBef>
                <a:spcPts val="0"/>
              </a:spcBef>
              <a:spcAft>
                <a:spcPts val="0"/>
              </a:spcAft>
              <a:buClr>
                <a:srgbClr val="7F7F7F"/>
              </a:buClr>
              <a:buSzPts val="1300"/>
              <a:buChar char="-"/>
            </a:pPr>
            <a:r>
              <a:rPr lang="es" sz="1300">
                <a:solidFill>
                  <a:srgbClr val="7F7F7F"/>
                </a:solidFill>
              </a:rPr>
              <a:t>Atraer a nuevos estudiantes.</a:t>
            </a:r>
            <a:endParaRPr sz="1300">
              <a:solidFill>
                <a:srgbClr val="7F7F7F"/>
              </a:solidFill>
            </a:endParaRPr>
          </a:p>
        </p:txBody>
      </p:sp>
      <p:sp>
        <p:nvSpPr>
          <p:cNvPr id="691" name="Google Shape;691;p79"/>
          <p:cNvSpPr txBox="1"/>
          <p:nvPr>
            <p:ph idx="6" type="subTitle"/>
          </p:nvPr>
        </p:nvSpPr>
        <p:spPr>
          <a:xfrm>
            <a:off x="6515900" y="1383800"/>
            <a:ext cx="20580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93C01F"/>
                </a:solidFill>
              </a:rPr>
              <a:t>GESTIÓN ACADÉMICA</a:t>
            </a:r>
            <a:endParaRPr>
              <a:solidFill>
                <a:srgbClr val="93C01F"/>
              </a:solidFill>
            </a:endParaRPr>
          </a:p>
        </p:txBody>
      </p:sp>
      <p:sp>
        <p:nvSpPr>
          <p:cNvPr id="692" name="Google Shape;692;p79"/>
          <p:cNvSpPr txBox="1"/>
          <p:nvPr>
            <p:ph idx="1" type="subTitle"/>
          </p:nvPr>
        </p:nvSpPr>
        <p:spPr>
          <a:xfrm>
            <a:off x="3102575" y="530875"/>
            <a:ext cx="56529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1800">
                <a:solidFill>
                  <a:srgbClr val="434343"/>
                </a:solidFill>
              </a:rPr>
              <a:t>VENTAJAS/ </a:t>
            </a:r>
            <a:r>
              <a:rPr lang="es" sz="1800">
                <a:solidFill>
                  <a:srgbClr val="434343"/>
                </a:solidFill>
              </a:rPr>
              <a:t>POTENCIAL</a:t>
            </a:r>
            <a:r>
              <a:rPr b="1" lang="es" sz="1800">
                <a:solidFill>
                  <a:srgbClr val="434343"/>
                </a:solidFill>
              </a:rPr>
              <a:t>: DISTINTOS OBJETIVOS</a:t>
            </a:r>
            <a:endParaRPr b="1" sz="1800">
              <a:solidFill>
                <a:srgbClr val="434343"/>
              </a:solidFill>
            </a:endParaRPr>
          </a:p>
        </p:txBody>
      </p:sp>
      <p:sp>
        <p:nvSpPr>
          <p:cNvPr id="693" name="Google Shape;693;p79"/>
          <p:cNvSpPr txBox="1"/>
          <p:nvPr>
            <p:ph idx="3" type="subTitle"/>
          </p:nvPr>
        </p:nvSpPr>
        <p:spPr>
          <a:xfrm>
            <a:off x="6232325" y="1933200"/>
            <a:ext cx="2609700" cy="1715100"/>
          </a:xfrm>
          <a:prstGeom prst="rect">
            <a:avLst/>
          </a:prstGeom>
        </p:spPr>
        <p:txBody>
          <a:bodyPr anchorCtr="0" anchor="t" bIns="91425" lIns="91425" spcFirstLastPara="1" rIns="91425" wrap="square" tIns="91425">
            <a:noAutofit/>
          </a:bodyPr>
          <a:lstStyle/>
          <a:p>
            <a:pPr indent="-172551" lvl="0" marL="360000" rtl="0" algn="l">
              <a:spcBef>
                <a:spcPts val="0"/>
              </a:spcBef>
              <a:spcAft>
                <a:spcPts val="0"/>
              </a:spcAft>
              <a:buClr>
                <a:srgbClr val="7F7F7F"/>
              </a:buClr>
              <a:buSzPts val="1300"/>
              <a:buChar char="-"/>
            </a:pPr>
            <a:r>
              <a:rPr lang="es" sz="1300">
                <a:solidFill>
                  <a:srgbClr val="7F7F7F"/>
                </a:solidFill>
              </a:rPr>
              <a:t>Diversificar oferta formativa y testear interés formativo sobre algunas materias.</a:t>
            </a:r>
            <a:endParaRPr sz="1300">
              <a:solidFill>
                <a:srgbClr val="7F7F7F"/>
              </a:solidFill>
            </a:endParaRPr>
          </a:p>
          <a:p>
            <a:pPr indent="-172551" lvl="0" marL="360000" rtl="0" algn="l">
              <a:spcBef>
                <a:spcPts val="0"/>
              </a:spcBef>
              <a:spcAft>
                <a:spcPts val="0"/>
              </a:spcAft>
              <a:buClr>
                <a:srgbClr val="7F7F7F"/>
              </a:buClr>
              <a:buSzPts val="1300"/>
              <a:buChar char="-"/>
            </a:pPr>
            <a:r>
              <a:rPr lang="es" sz="1300">
                <a:solidFill>
                  <a:srgbClr val="7F7F7F"/>
                </a:solidFill>
              </a:rPr>
              <a:t>Respuesta a demandas formativas de estudiantes: cursos “cero” de apoyo a Grados, long life learning y posgrado…</a:t>
            </a:r>
            <a:endParaRPr sz="1300">
              <a:solidFill>
                <a:srgbClr val="7F7F7F"/>
              </a:solidFill>
            </a:endParaRPr>
          </a:p>
          <a:p>
            <a:pPr indent="0" lvl="0" marL="457200" rtl="0" algn="l">
              <a:spcBef>
                <a:spcPts val="0"/>
              </a:spcBef>
              <a:spcAft>
                <a:spcPts val="0"/>
              </a:spcAft>
              <a:buNone/>
            </a:pPr>
            <a:r>
              <a:t/>
            </a:r>
            <a:endParaRPr>
              <a:solidFill>
                <a:srgbClr val="7F7F7F"/>
              </a:solidFill>
            </a:endParaRPr>
          </a:p>
        </p:txBody>
      </p:sp>
      <p:sp>
        <p:nvSpPr>
          <p:cNvPr id="694" name="Google Shape;694;p79"/>
          <p:cNvSpPr txBox="1"/>
          <p:nvPr>
            <p:ph idx="3" type="subTitle"/>
          </p:nvPr>
        </p:nvSpPr>
        <p:spPr>
          <a:xfrm>
            <a:off x="6543400" y="4463700"/>
            <a:ext cx="1837500" cy="17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7F7F7F"/>
                </a:solidFill>
              </a:rPr>
              <a:t>¡La propia naturaleza y la función social de la universidad</a:t>
            </a:r>
            <a:r>
              <a:rPr lang="es" sz="1300">
                <a:solidFill>
                  <a:srgbClr val="7F7F7F"/>
                </a:solidFill>
              </a:rPr>
              <a:t>: responsabilidad social corporativa, expandir conocimiento, acceso a la educación…!</a:t>
            </a:r>
            <a:endParaRPr sz="1300">
              <a:solidFill>
                <a:srgbClr val="7F7F7F"/>
              </a:solidFill>
            </a:endParaRPr>
          </a:p>
          <a:p>
            <a:pPr indent="0" lvl="0" marL="0" rtl="0" algn="l">
              <a:spcBef>
                <a:spcPts val="0"/>
              </a:spcBef>
              <a:spcAft>
                <a:spcPts val="0"/>
              </a:spcAft>
              <a:buNone/>
            </a:pPr>
            <a:r>
              <a:t/>
            </a:r>
            <a:endParaRPr sz="1300">
              <a:solidFill>
                <a:srgbClr val="7F7F7F"/>
              </a:solidFill>
            </a:endParaRPr>
          </a:p>
        </p:txBody>
      </p:sp>
      <p:sp>
        <p:nvSpPr>
          <p:cNvPr id="695" name="Google Shape;695;p79"/>
          <p:cNvSpPr txBox="1"/>
          <p:nvPr/>
        </p:nvSpPr>
        <p:spPr>
          <a:xfrm>
            <a:off x="3303050" y="4486700"/>
            <a:ext cx="2775600" cy="17151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7F7F7F"/>
              </a:buClr>
              <a:buSzPts val="1300"/>
              <a:buFont typeface="Arial"/>
              <a:buChar char="-"/>
            </a:pPr>
            <a:r>
              <a:rPr lang="es" sz="1300">
                <a:solidFill>
                  <a:srgbClr val="7F7F7F"/>
                </a:solidFill>
              </a:rPr>
              <a:t>Integrarlos en planes de innovación educativa: MOOCs como excelentes laboratorios de aprendizaje y mejora docente.</a:t>
            </a:r>
            <a:endParaRPr sz="1300">
              <a:solidFill>
                <a:srgbClr val="7F7F7F"/>
              </a:solidFill>
            </a:endParaRPr>
          </a:p>
          <a:p>
            <a:pPr indent="-311150" lvl="0" marL="457200" rtl="0" algn="l">
              <a:spcBef>
                <a:spcPts val="0"/>
              </a:spcBef>
              <a:spcAft>
                <a:spcPts val="0"/>
              </a:spcAft>
              <a:buClr>
                <a:srgbClr val="7F7F7F"/>
              </a:buClr>
              <a:buSzPts val="1300"/>
              <a:buFont typeface="Arial"/>
              <a:buChar char="-"/>
            </a:pPr>
            <a:r>
              <a:rPr lang="es" sz="1300">
                <a:solidFill>
                  <a:srgbClr val="7F7F7F"/>
                </a:solidFill>
              </a:rPr>
              <a:t>Ofrecerlos como parte de sus políticas de open access o aprendizaje abierto.</a:t>
            </a:r>
            <a:endParaRPr sz="1300">
              <a:solidFill>
                <a:srgbClr val="7F7F7F"/>
              </a:solidFill>
            </a:endParaRPr>
          </a:p>
          <a:p>
            <a:pPr indent="0" lvl="0" marL="0" rtl="0" algn="l">
              <a:spcBef>
                <a:spcPts val="0"/>
              </a:spcBef>
              <a:spcAft>
                <a:spcPts val="0"/>
              </a:spcAft>
              <a:buNone/>
            </a:pPr>
            <a:r>
              <a:t/>
            </a:r>
            <a:endParaRPr sz="1300">
              <a:solidFill>
                <a:srgbClr val="7F7F7F"/>
              </a:solidFill>
            </a:endParaRPr>
          </a:p>
        </p:txBody>
      </p:sp>
      <p:grpSp>
        <p:nvGrpSpPr>
          <p:cNvPr id="696" name="Google Shape;696;p79"/>
          <p:cNvGrpSpPr/>
          <p:nvPr/>
        </p:nvGrpSpPr>
        <p:grpSpPr>
          <a:xfrm>
            <a:off x="3159150" y="1545678"/>
            <a:ext cx="408925" cy="408732"/>
            <a:chOff x="1492675" y="4992125"/>
            <a:chExt cx="481825" cy="481825"/>
          </a:xfrm>
        </p:grpSpPr>
        <p:sp>
          <p:nvSpPr>
            <p:cNvPr id="697" name="Google Shape;697;p79"/>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8" name="Google Shape;698;p79"/>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9" name="Google Shape;699;p79"/>
          <p:cNvGrpSpPr/>
          <p:nvPr/>
        </p:nvGrpSpPr>
        <p:grpSpPr>
          <a:xfrm>
            <a:off x="6069325" y="1565091"/>
            <a:ext cx="408925" cy="408732"/>
            <a:chOff x="1492675" y="4992125"/>
            <a:chExt cx="481825" cy="481825"/>
          </a:xfrm>
        </p:grpSpPr>
        <p:sp>
          <p:nvSpPr>
            <p:cNvPr id="700" name="Google Shape;700;p79"/>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 name="Google Shape;701;p79"/>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2" name="Google Shape;702;p79"/>
          <p:cNvGrpSpPr/>
          <p:nvPr/>
        </p:nvGrpSpPr>
        <p:grpSpPr>
          <a:xfrm>
            <a:off x="3140325" y="4086703"/>
            <a:ext cx="408925" cy="408732"/>
            <a:chOff x="1492675" y="4992125"/>
            <a:chExt cx="481825" cy="481825"/>
          </a:xfrm>
        </p:grpSpPr>
        <p:sp>
          <p:nvSpPr>
            <p:cNvPr id="703" name="Google Shape;703;p79"/>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4" name="Google Shape;704;p79"/>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5" name="Google Shape;705;p79"/>
          <p:cNvGrpSpPr/>
          <p:nvPr/>
        </p:nvGrpSpPr>
        <p:grpSpPr>
          <a:xfrm>
            <a:off x="6126700" y="4029916"/>
            <a:ext cx="408925" cy="408732"/>
            <a:chOff x="1492675" y="4992125"/>
            <a:chExt cx="481825" cy="481825"/>
          </a:xfrm>
        </p:grpSpPr>
        <p:sp>
          <p:nvSpPr>
            <p:cNvPr id="706" name="Google Shape;706;p79"/>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 name="Google Shape;707;p79"/>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0"/>
          <p:cNvSpPr txBox="1"/>
          <p:nvPr>
            <p:ph idx="7" type="subTitle"/>
          </p:nvPr>
        </p:nvSpPr>
        <p:spPr>
          <a:xfrm>
            <a:off x="3644275" y="1972525"/>
            <a:ext cx="2124300" cy="11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300">
                <a:solidFill>
                  <a:srgbClr val="7F7F7F"/>
                </a:solidFill>
              </a:rPr>
              <a:t>La motivación de estudiantes, el abandono y el debate en torno a los criterios de calidad de un MOOC, otro gran talón de aquiles.</a:t>
            </a:r>
            <a:endParaRPr sz="1300">
              <a:solidFill>
                <a:srgbClr val="7F7F7F"/>
              </a:solidFill>
            </a:endParaRPr>
          </a:p>
          <a:p>
            <a:pPr indent="0" lvl="0" marL="0" rtl="0" algn="l">
              <a:spcBef>
                <a:spcPts val="0"/>
              </a:spcBef>
              <a:spcAft>
                <a:spcPts val="0"/>
              </a:spcAft>
              <a:buClr>
                <a:schemeClr val="dk1"/>
              </a:buClr>
              <a:buSzPts val="1100"/>
              <a:buFont typeface="Arial"/>
              <a:buNone/>
            </a:pPr>
            <a:r>
              <a:t/>
            </a:r>
            <a:endParaRPr sz="1300">
              <a:solidFill>
                <a:srgbClr val="7F7F7F"/>
              </a:solidFill>
            </a:endParaRPr>
          </a:p>
          <a:p>
            <a:pPr indent="0" lvl="0" marL="0" rtl="0" algn="l">
              <a:spcBef>
                <a:spcPts val="0"/>
              </a:spcBef>
              <a:spcAft>
                <a:spcPts val="0"/>
              </a:spcAft>
              <a:buClr>
                <a:schemeClr val="dk1"/>
              </a:buClr>
              <a:buSzPts val="1100"/>
              <a:buFont typeface="Arial"/>
              <a:buNone/>
            </a:pPr>
            <a:r>
              <a:t/>
            </a:r>
            <a:endParaRPr sz="1300">
              <a:solidFill>
                <a:srgbClr val="7F7F7F"/>
              </a:solidFill>
            </a:endParaRPr>
          </a:p>
          <a:p>
            <a:pPr indent="0" lvl="0" marL="0" rtl="0" algn="l">
              <a:spcBef>
                <a:spcPts val="0"/>
              </a:spcBef>
              <a:spcAft>
                <a:spcPts val="0"/>
              </a:spcAft>
              <a:buNone/>
            </a:pPr>
            <a:r>
              <a:t/>
            </a:r>
            <a:endParaRPr sz="1300">
              <a:solidFill>
                <a:srgbClr val="7F7F7F"/>
              </a:solidFill>
            </a:endParaRPr>
          </a:p>
        </p:txBody>
      </p:sp>
      <p:sp>
        <p:nvSpPr>
          <p:cNvPr id="713" name="Google Shape;713;p80"/>
          <p:cNvSpPr txBox="1"/>
          <p:nvPr>
            <p:ph idx="4" type="subTitle"/>
          </p:nvPr>
        </p:nvSpPr>
        <p:spPr>
          <a:xfrm>
            <a:off x="3644275" y="3902933"/>
            <a:ext cx="2382900" cy="6189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s">
                <a:solidFill>
                  <a:srgbClr val="93C01F"/>
                </a:solidFill>
              </a:rPr>
              <a:t>VISIÓN NO ESTRATÉGICA</a:t>
            </a:r>
            <a:endParaRPr>
              <a:solidFill>
                <a:srgbClr val="93C01F"/>
              </a:solidFill>
            </a:endParaRPr>
          </a:p>
        </p:txBody>
      </p:sp>
      <p:sp>
        <p:nvSpPr>
          <p:cNvPr id="714" name="Google Shape;714;p80"/>
          <p:cNvSpPr txBox="1"/>
          <p:nvPr>
            <p:ph idx="8" type="subTitle"/>
          </p:nvPr>
        </p:nvSpPr>
        <p:spPr>
          <a:xfrm>
            <a:off x="6592100" y="3902400"/>
            <a:ext cx="2058000" cy="6189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s">
                <a:solidFill>
                  <a:srgbClr val="93C01F"/>
                </a:solidFill>
              </a:rPr>
              <a:t>SOSTENIBILIDAD A LARGO PLAZO</a:t>
            </a:r>
            <a:endParaRPr>
              <a:solidFill>
                <a:srgbClr val="93C01F"/>
              </a:solidFill>
            </a:endParaRPr>
          </a:p>
        </p:txBody>
      </p:sp>
      <p:sp>
        <p:nvSpPr>
          <p:cNvPr id="715" name="Google Shape;715;p80"/>
          <p:cNvSpPr txBox="1"/>
          <p:nvPr>
            <p:ph idx="1" type="subTitle"/>
          </p:nvPr>
        </p:nvSpPr>
        <p:spPr>
          <a:xfrm>
            <a:off x="3644275" y="1369167"/>
            <a:ext cx="2382900" cy="6189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s">
                <a:solidFill>
                  <a:srgbClr val="93C01F"/>
                </a:solidFill>
              </a:rPr>
              <a:t>MOTIVACIÓN, ABANDONO… Y CALIDAD </a:t>
            </a:r>
            <a:endParaRPr>
              <a:solidFill>
                <a:srgbClr val="93C01F"/>
              </a:solidFill>
            </a:endParaRPr>
          </a:p>
        </p:txBody>
      </p:sp>
      <p:sp>
        <p:nvSpPr>
          <p:cNvPr id="716" name="Google Shape;716;p80"/>
          <p:cNvSpPr txBox="1"/>
          <p:nvPr>
            <p:ph idx="6" type="subTitle"/>
          </p:nvPr>
        </p:nvSpPr>
        <p:spPr>
          <a:xfrm>
            <a:off x="6592100" y="1358400"/>
            <a:ext cx="2246400" cy="6189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s">
                <a:solidFill>
                  <a:srgbClr val="93C01F"/>
                </a:solidFill>
              </a:rPr>
              <a:t>¿RECURSOS SUFICIENTES, PROPIOS..?</a:t>
            </a:r>
            <a:endParaRPr>
              <a:solidFill>
                <a:srgbClr val="93C01F"/>
              </a:solidFill>
            </a:endParaRPr>
          </a:p>
        </p:txBody>
      </p:sp>
      <p:sp>
        <p:nvSpPr>
          <p:cNvPr id="717" name="Google Shape;717;p80"/>
          <p:cNvSpPr txBox="1"/>
          <p:nvPr/>
        </p:nvSpPr>
        <p:spPr>
          <a:xfrm>
            <a:off x="3465250" y="4521725"/>
            <a:ext cx="2637300" cy="20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7F7F7F"/>
                </a:solidFill>
              </a:rPr>
              <a:t>Falta de cultura de aprendizaje abierto o de estrategia institucional</a:t>
            </a:r>
            <a:r>
              <a:rPr lang="es" sz="1300">
                <a:solidFill>
                  <a:srgbClr val="7F7F7F"/>
                </a:solidFill>
              </a:rPr>
              <a:t>. Y, por tanto, MOOCs, aun exitosos en cuanto a estudiantes/ valoración, como meras experiencias piloto, </a:t>
            </a:r>
            <a:r>
              <a:rPr b="1" lang="es" sz="1300">
                <a:solidFill>
                  <a:srgbClr val="7F7F7F"/>
                </a:solidFill>
              </a:rPr>
              <a:t>proyectos no integrad</a:t>
            </a:r>
            <a:r>
              <a:rPr b="1" lang="es" sz="1300">
                <a:solidFill>
                  <a:srgbClr val="7F7F7F"/>
                </a:solidFill>
              </a:rPr>
              <a:t>o</a:t>
            </a:r>
            <a:r>
              <a:rPr b="1" lang="es" sz="1300">
                <a:solidFill>
                  <a:srgbClr val="7F7F7F"/>
                </a:solidFill>
              </a:rPr>
              <a:t>s en oferta formativa</a:t>
            </a:r>
            <a:r>
              <a:rPr lang="es" sz="1300">
                <a:solidFill>
                  <a:srgbClr val="7F7F7F"/>
                </a:solidFill>
              </a:rPr>
              <a:t> o a los que no se le saca beneficio.</a:t>
            </a:r>
            <a:endParaRPr sz="1300">
              <a:solidFill>
                <a:srgbClr val="7F7F7F"/>
              </a:solidFill>
            </a:endParaRPr>
          </a:p>
          <a:p>
            <a:pPr indent="0" lvl="0" marL="0" rtl="0" algn="l">
              <a:spcBef>
                <a:spcPts val="0"/>
              </a:spcBef>
              <a:spcAft>
                <a:spcPts val="0"/>
              </a:spcAft>
              <a:buNone/>
            </a:pPr>
            <a:r>
              <a:t/>
            </a:r>
            <a:endParaRPr sz="1300">
              <a:solidFill>
                <a:srgbClr val="7F7F7F"/>
              </a:solidFill>
            </a:endParaRPr>
          </a:p>
          <a:p>
            <a:pPr indent="0" lvl="0" marL="0" rtl="0" algn="l">
              <a:spcBef>
                <a:spcPts val="0"/>
              </a:spcBef>
              <a:spcAft>
                <a:spcPts val="0"/>
              </a:spcAft>
              <a:buNone/>
            </a:pPr>
            <a:r>
              <a:t/>
            </a:r>
            <a:endParaRPr sz="1300">
              <a:solidFill>
                <a:srgbClr val="7F7F7F"/>
              </a:solidFill>
            </a:endParaRPr>
          </a:p>
        </p:txBody>
      </p:sp>
      <p:sp>
        <p:nvSpPr>
          <p:cNvPr id="718" name="Google Shape;718;p80"/>
          <p:cNvSpPr txBox="1"/>
          <p:nvPr/>
        </p:nvSpPr>
        <p:spPr>
          <a:xfrm>
            <a:off x="6437050" y="1905525"/>
            <a:ext cx="2344500" cy="12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7F7F7F"/>
                </a:solidFill>
              </a:rPr>
              <a:t>B</a:t>
            </a:r>
            <a:r>
              <a:rPr b="1" lang="es" sz="1300">
                <a:solidFill>
                  <a:srgbClr val="7F7F7F"/>
                </a:solidFill>
              </a:rPr>
              <a:t>ajo presupuesto o subestimación de esfuerzo </a:t>
            </a:r>
            <a:endParaRPr b="1" sz="1300">
              <a:solidFill>
                <a:srgbClr val="7F7F7F"/>
              </a:solidFill>
            </a:endParaRPr>
          </a:p>
          <a:p>
            <a:pPr indent="0" lvl="0" marL="0" rtl="0" algn="l">
              <a:spcBef>
                <a:spcPts val="0"/>
              </a:spcBef>
              <a:spcAft>
                <a:spcPts val="0"/>
              </a:spcAft>
              <a:buNone/>
            </a:pPr>
            <a:r>
              <a:rPr lang="es" sz="1300">
                <a:solidFill>
                  <a:srgbClr val="7F7F7F"/>
                </a:solidFill>
              </a:rPr>
              <a:t>¿Qué externalizar y qué asumir internamente? (subcontratación, alianzas y colaboraciones…)</a:t>
            </a:r>
            <a:endParaRPr sz="1300">
              <a:solidFill>
                <a:srgbClr val="7F7F7F"/>
              </a:solidFill>
            </a:endParaRPr>
          </a:p>
          <a:p>
            <a:pPr indent="0" lvl="0" marL="0" rtl="0" algn="l">
              <a:spcBef>
                <a:spcPts val="0"/>
              </a:spcBef>
              <a:spcAft>
                <a:spcPts val="0"/>
              </a:spcAft>
              <a:buClr>
                <a:schemeClr val="dk1"/>
              </a:buClr>
              <a:buSzPts val="1100"/>
              <a:buFont typeface="Arial"/>
              <a:buNone/>
            </a:pPr>
            <a:r>
              <a:rPr b="1" lang="es" sz="1300">
                <a:solidFill>
                  <a:srgbClr val="7F7F7F"/>
                </a:solidFill>
              </a:rPr>
              <a:t>¡Dotar de recursos e incentivar participación! </a:t>
            </a:r>
            <a:endParaRPr sz="1300">
              <a:solidFill>
                <a:srgbClr val="7F7F7F"/>
              </a:solidFill>
            </a:endParaRPr>
          </a:p>
          <a:p>
            <a:pPr indent="0" lvl="0" marL="0" rtl="0" algn="l">
              <a:spcBef>
                <a:spcPts val="0"/>
              </a:spcBef>
              <a:spcAft>
                <a:spcPts val="0"/>
              </a:spcAft>
              <a:buNone/>
            </a:pPr>
            <a:r>
              <a:t/>
            </a:r>
            <a:endParaRPr sz="1300">
              <a:solidFill>
                <a:srgbClr val="7F7F7F"/>
              </a:solidFill>
            </a:endParaRPr>
          </a:p>
        </p:txBody>
      </p:sp>
      <p:sp>
        <p:nvSpPr>
          <p:cNvPr id="719" name="Google Shape;719;p80"/>
          <p:cNvSpPr txBox="1"/>
          <p:nvPr/>
        </p:nvSpPr>
        <p:spPr>
          <a:xfrm>
            <a:off x="6437050" y="4521600"/>
            <a:ext cx="2382900" cy="20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7F7F7F"/>
                </a:solidFill>
              </a:rPr>
              <a:t>Consecuente </a:t>
            </a:r>
            <a:r>
              <a:rPr b="1" lang="es" sz="1300">
                <a:solidFill>
                  <a:srgbClr val="7F7F7F"/>
                </a:solidFill>
              </a:rPr>
              <a:t>desmotivación de docentes</a:t>
            </a:r>
            <a:r>
              <a:rPr lang="es" sz="1300">
                <a:solidFill>
                  <a:srgbClr val="7F7F7F"/>
                </a:solidFill>
              </a:rPr>
              <a:t>, incluso los más innovadores, y dificultad de “engagement” a largo plazo. Más aún cuando los MOOC son costosos de producir y determinadas materias requieren de actualización permanente.</a:t>
            </a:r>
            <a:endParaRPr sz="1300">
              <a:solidFill>
                <a:srgbClr val="7F7F7F"/>
              </a:solidFill>
            </a:endParaRPr>
          </a:p>
        </p:txBody>
      </p:sp>
      <p:grpSp>
        <p:nvGrpSpPr>
          <p:cNvPr id="720" name="Google Shape;720;p80"/>
          <p:cNvGrpSpPr/>
          <p:nvPr/>
        </p:nvGrpSpPr>
        <p:grpSpPr>
          <a:xfrm>
            <a:off x="3176694" y="1358599"/>
            <a:ext cx="403191" cy="403191"/>
            <a:chOff x="2085525" y="4992125"/>
            <a:chExt cx="481825" cy="481825"/>
          </a:xfrm>
        </p:grpSpPr>
        <p:sp>
          <p:nvSpPr>
            <p:cNvPr id="721" name="Google Shape;721;p80"/>
            <p:cNvSpPr/>
            <p:nvPr/>
          </p:nvSpPr>
          <p:spPr>
            <a:xfrm>
              <a:off x="2244150" y="5152125"/>
              <a:ext cx="164500" cy="161825"/>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22" name="Google Shape;722;p80"/>
            <p:cNvSpPr/>
            <p:nvPr/>
          </p:nvSpPr>
          <p:spPr>
            <a:xfrm>
              <a:off x="2085525" y="4992125"/>
              <a:ext cx="481825" cy="481825"/>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23" name="Google Shape;723;p80"/>
          <p:cNvGrpSpPr/>
          <p:nvPr/>
        </p:nvGrpSpPr>
        <p:grpSpPr>
          <a:xfrm>
            <a:off x="3176642" y="3990475"/>
            <a:ext cx="403191" cy="403191"/>
            <a:chOff x="2085525" y="4992125"/>
            <a:chExt cx="481825" cy="481825"/>
          </a:xfrm>
        </p:grpSpPr>
        <p:sp>
          <p:nvSpPr>
            <p:cNvPr id="724" name="Google Shape;724;p80"/>
            <p:cNvSpPr/>
            <p:nvPr/>
          </p:nvSpPr>
          <p:spPr>
            <a:xfrm>
              <a:off x="2244150" y="5152125"/>
              <a:ext cx="164500" cy="161825"/>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25" name="Google Shape;725;p80"/>
            <p:cNvSpPr/>
            <p:nvPr/>
          </p:nvSpPr>
          <p:spPr>
            <a:xfrm>
              <a:off x="2085525" y="4992125"/>
              <a:ext cx="481825" cy="481825"/>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26" name="Google Shape;726;p80"/>
          <p:cNvGrpSpPr/>
          <p:nvPr/>
        </p:nvGrpSpPr>
        <p:grpSpPr>
          <a:xfrm>
            <a:off x="6052164" y="1369241"/>
            <a:ext cx="403191" cy="403191"/>
            <a:chOff x="2085525" y="4992125"/>
            <a:chExt cx="481825" cy="481825"/>
          </a:xfrm>
        </p:grpSpPr>
        <p:sp>
          <p:nvSpPr>
            <p:cNvPr id="727" name="Google Shape;727;p80"/>
            <p:cNvSpPr/>
            <p:nvPr/>
          </p:nvSpPr>
          <p:spPr>
            <a:xfrm>
              <a:off x="2244150" y="5152125"/>
              <a:ext cx="164500" cy="161825"/>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28" name="Google Shape;728;p80"/>
            <p:cNvSpPr/>
            <p:nvPr/>
          </p:nvSpPr>
          <p:spPr>
            <a:xfrm>
              <a:off x="2085525" y="4992125"/>
              <a:ext cx="481825" cy="481825"/>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29" name="Google Shape;729;p80"/>
          <p:cNvGrpSpPr/>
          <p:nvPr/>
        </p:nvGrpSpPr>
        <p:grpSpPr>
          <a:xfrm>
            <a:off x="6051942" y="4001241"/>
            <a:ext cx="403191" cy="403191"/>
            <a:chOff x="2085525" y="4992125"/>
            <a:chExt cx="481825" cy="481825"/>
          </a:xfrm>
        </p:grpSpPr>
        <p:sp>
          <p:nvSpPr>
            <p:cNvPr id="730" name="Google Shape;730;p80"/>
            <p:cNvSpPr/>
            <p:nvPr/>
          </p:nvSpPr>
          <p:spPr>
            <a:xfrm>
              <a:off x="2244150" y="5152125"/>
              <a:ext cx="164500" cy="161825"/>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1" name="Google Shape;731;p80"/>
            <p:cNvSpPr/>
            <p:nvPr/>
          </p:nvSpPr>
          <p:spPr>
            <a:xfrm>
              <a:off x="2085525" y="4992125"/>
              <a:ext cx="481825" cy="481825"/>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32" name="Google Shape;732;p80"/>
          <p:cNvSpPr txBox="1"/>
          <p:nvPr>
            <p:ph idx="1" type="subTitle"/>
          </p:nvPr>
        </p:nvSpPr>
        <p:spPr>
          <a:xfrm>
            <a:off x="3176675" y="530875"/>
            <a:ext cx="69657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800">
                <a:solidFill>
                  <a:srgbClr val="434343"/>
                </a:solidFill>
              </a:rPr>
              <a:t>CONTROVERSIAS/ RETOS</a:t>
            </a:r>
            <a:endParaRPr b="1" sz="1800">
              <a:solidFill>
                <a:srgbClr val="434343"/>
              </a:solidFill>
            </a:endParaRPr>
          </a:p>
        </p:txBody>
      </p:sp>
      <p:grpSp>
        <p:nvGrpSpPr>
          <p:cNvPr id="733" name="Google Shape;733;p80"/>
          <p:cNvGrpSpPr/>
          <p:nvPr/>
        </p:nvGrpSpPr>
        <p:grpSpPr>
          <a:xfrm>
            <a:off x="1013139" y="5032205"/>
            <a:ext cx="946466" cy="1386959"/>
            <a:chOff x="-64410850" y="4094450"/>
            <a:chExt cx="317425" cy="316650"/>
          </a:xfrm>
        </p:grpSpPr>
        <p:sp>
          <p:nvSpPr>
            <p:cNvPr id="734" name="Google Shape;734;p80"/>
            <p:cNvSpPr/>
            <p:nvPr/>
          </p:nvSpPr>
          <p:spPr>
            <a:xfrm>
              <a:off x="-64410850" y="4348850"/>
              <a:ext cx="317425" cy="62250"/>
            </a:xfrm>
            <a:custGeom>
              <a:rect b="b" l="l" r="r" t="t"/>
              <a:pathLst>
                <a:path extrusionOk="0" h="2490" w="12697">
                  <a:moveTo>
                    <a:pt x="3403" y="0"/>
                  </a:moveTo>
                  <a:cubicBezTo>
                    <a:pt x="2741" y="0"/>
                    <a:pt x="2206" y="536"/>
                    <a:pt x="2206" y="1229"/>
                  </a:cubicBezTo>
                  <a:lnTo>
                    <a:pt x="2206" y="1639"/>
                  </a:lnTo>
                  <a:lnTo>
                    <a:pt x="410" y="1639"/>
                  </a:lnTo>
                  <a:cubicBezTo>
                    <a:pt x="189" y="1639"/>
                    <a:pt x="0" y="1859"/>
                    <a:pt x="0" y="2048"/>
                  </a:cubicBezTo>
                  <a:cubicBezTo>
                    <a:pt x="0" y="2269"/>
                    <a:pt x="189" y="2489"/>
                    <a:pt x="410" y="2489"/>
                  </a:cubicBezTo>
                  <a:lnTo>
                    <a:pt x="12287" y="2489"/>
                  </a:lnTo>
                  <a:cubicBezTo>
                    <a:pt x="12508" y="2489"/>
                    <a:pt x="12697" y="2269"/>
                    <a:pt x="12697" y="2048"/>
                  </a:cubicBezTo>
                  <a:cubicBezTo>
                    <a:pt x="12634" y="1859"/>
                    <a:pt x="12445" y="1639"/>
                    <a:pt x="12193" y="1639"/>
                  </a:cubicBezTo>
                  <a:lnTo>
                    <a:pt x="10429" y="1639"/>
                  </a:lnTo>
                  <a:lnTo>
                    <a:pt x="10429" y="1229"/>
                  </a:lnTo>
                  <a:cubicBezTo>
                    <a:pt x="10429" y="536"/>
                    <a:pt x="9861" y="0"/>
                    <a:pt x="920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80"/>
            <p:cNvSpPr/>
            <p:nvPr/>
          </p:nvSpPr>
          <p:spPr>
            <a:xfrm>
              <a:off x="-64315550" y="4094450"/>
              <a:ext cx="122100" cy="192200"/>
            </a:xfrm>
            <a:custGeom>
              <a:rect b="b" l="l" r="r" t="t"/>
              <a:pathLst>
                <a:path extrusionOk="0" h="7688" w="4884">
                  <a:moveTo>
                    <a:pt x="2489" y="0"/>
                  </a:moveTo>
                  <a:cubicBezTo>
                    <a:pt x="2269" y="0"/>
                    <a:pt x="2080" y="189"/>
                    <a:pt x="2080" y="410"/>
                  </a:cubicBezTo>
                  <a:lnTo>
                    <a:pt x="2080" y="819"/>
                  </a:lnTo>
                  <a:lnTo>
                    <a:pt x="1639" y="819"/>
                  </a:lnTo>
                  <a:cubicBezTo>
                    <a:pt x="1418" y="819"/>
                    <a:pt x="1261" y="1040"/>
                    <a:pt x="1261" y="1229"/>
                  </a:cubicBezTo>
                  <a:cubicBezTo>
                    <a:pt x="1261" y="1450"/>
                    <a:pt x="1450" y="1670"/>
                    <a:pt x="1639" y="1670"/>
                  </a:cubicBezTo>
                  <a:lnTo>
                    <a:pt x="2080" y="1670"/>
                  </a:lnTo>
                  <a:lnTo>
                    <a:pt x="2080" y="2489"/>
                  </a:lnTo>
                  <a:lnTo>
                    <a:pt x="1481" y="2489"/>
                  </a:lnTo>
                  <a:cubicBezTo>
                    <a:pt x="820" y="2489"/>
                    <a:pt x="347" y="3151"/>
                    <a:pt x="599" y="3781"/>
                  </a:cubicBezTo>
                  <a:cubicBezTo>
                    <a:pt x="662" y="3970"/>
                    <a:pt x="694" y="4222"/>
                    <a:pt x="788" y="4411"/>
                  </a:cubicBezTo>
                  <a:lnTo>
                    <a:pt x="473" y="4411"/>
                  </a:lnTo>
                  <a:cubicBezTo>
                    <a:pt x="221" y="4411"/>
                    <a:pt x="63" y="4632"/>
                    <a:pt x="63" y="4821"/>
                  </a:cubicBezTo>
                  <a:cubicBezTo>
                    <a:pt x="0" y="5010"/>
                    <a:pt x="158" y="5199"/>
                    <a:pt x="379" y="5199"/>
                  </a:cubicBezTo>
                  <a:lnTo>
                    <a:pt x="820" y="5199"/>
                  </a:lnTo>
                  <a:cubicBezTo>
                    <a:pt x="851" y="6081"/>
                    <a:pt x="694" y="6900"/>
                    <a:pt x="316" y="7687"/>
                  </a:cubicBezTo>
                  <a:lnTo>
                    <a:pt x="4569" y="7687"/>
                  </a:lnTo>
                  <a:cubicBezTo>
                    <a:pt x="4159" y="6900"/>
                    <a:pt x="4002" y="6081"/>
                    <a:pt x="4065" y="5199"/>
                  </a:cubicBezTo>
                  <a:lnTo>
                    <a:pt x="4474" y="5199"/>
                  </a:lnTo>
                  <a:cubicBezTo>
                    <a:pt x="4726" y="5199"/>
                    <a:pt x="4884" y="5010"/>
                    <a:pt x="4884" y="4821"/>
                  </a:cubicBezTo>
                  <a:cubicBezTo>
                    <a:pt x="4884" y="4568"/>
                    <a:pt x="4695" y="4411"/>
                    <a:pt x="4474" y="4411"/>
                  </a:cubicBezTo>
                  <a:lnTo>
                    <a:pt x="4159" y="4411"/>
                  </a:lnTo>
                  <a:cubicBezTo>
                    <a:pt x="4222" y="4222"/>
                    <a:pt x="4285" y="3970"/>
                    <a:pt x="4380" y="3781"/>
                  </a:cubicBezTo>
                  <a:cubicBezTo>
                    <a:pt x="4600" y="3151"/>
                    <a:pt x="4128" y="2489"/>
                    <a:pt x="3466" y="2489"/>
                  </a:cubicBezTo>
                  <a:lnTo>
                    <a:pt x="2867" y="2489"/>
                  </a:lnTo>
                  <a:lnTo>
                    <a:pt x="2867" y="1670"/>
                  </a:lnTo>
                  <a:lnTo>
                    <a:pt x="3309" y="1670"/>
                  </a:lnTo>
                  <a:cubicBezTo>
                    <a:pt x="3561" y="1670"/>
                    <a:pt x="3687" y="1450"/>
                    <a:pt x="3687" y="1229"/>
                  </a:cubicBezTo>
                  <a:cubicBezTo>
                    <a:pt x="3687" y="977"/>
                    <a:pt x="3498" y="819"/>
                    <a:pt x="3309" y="819"/>
                  </a:cubicBezTo>
                  <a:lnTo>
                    <a:pt x="2867" y="819"/>
                  </a:lnTo>
                  <a:lnTo>
                    <a:pt x="2867" y="410"/>
                  </a:lnTo>
                  <a:cubicBezTo>
                    <a:pt x="2867" y="158"/>
                    <a:pt x="2678" y="0"/>
                    <a:pt x="24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80"/>
            <p:cNvSpPr/>
            <p:nvPr/>
          </p:nvSpPr>
          <p:spPr>
            <a:xfrm>
              <a:off x="-64335250" y="4307100"/>
              <a:ext cx="161500" cy="21300"/>
            </a:xfrm>
            <a:custGeom>
              <a:rect b="b" l="l" r="r" t="t"/>
              <a:pathLst>
                <a:path extrusionOk="0" h="852" w="6460">
                  <a:moveTo>
                    <a:pt x="1167" y="1"/>
                  </a:moveTo>
                  <a:cubicBezTo>
                    <a:pt x="631" y="1"/>
                    <a:pt x="190" y="379"/>
                    <a:pt x="1" y="851"/>
                  </a:cubicBezTo>
                  <a:lnTo>
                    <a:pt x="6459" y="851"/>
                  </a:lnTo>
                  <a:cubicBezTo>
                    <a:pt x="6302" y="379"/>
                    <a:pt x="5861" y="1"/>
                    <a:pt x="532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7" name="Google Shape;737;p80"/>
          <p:cNvSpPr txBox="1"/>
          <p:nvPr>
            <p:ph idx="4294967295" type="ctrTitle"/>
          </p:nvPr>
        </p:nvSpPr>
        <p:spPr>
          <a:xfrm>
            <a:off x="239725" y="2744333"/>
            <a:ext cx="2510400" cy="143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7F8D99"/>
              </a:buClr>
              <a:buSzPts val="2800"/>
              <a:buFont typeface="Abril Fatface"/>
              <a:buNone/>
            </a:pPr>
            <a:r>
              <a:rPr lang="es" sz="2200">
                <a:solidFill>
                  <a:srgbClr val="FFFFFF"/>
                </a:solidFill>
              </a:rPr>
              <a:t>VISIÓN INSTITUCIONAL: MOOCS COMO ESTRATEGIA</a:t>
            </a:r>
            <a:endParaRPr i="0" sz="2200" u="none" cap="none" strike="noStrike">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81"/>
          <p:cNvSpPr txBox="1"/>
          <p:nvPr>
            <p:ph type="title"/>
          </p:nvPr>
        </p:nvSpPr>
        <p:spPr>
          <a:xfrm>
            <a:off x="3033700" y="5483850"/>
            <a:ext cx="55452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i="1" lang="es" sz="1500">
                <a:solidFill>
                  <a:srgbClr val="85B016"/>
                </a:solidFill>
                <a:latin typeface="Ubuntu"/>
                <a:ea typeface="Ubuntu"/>
                <a:cs typeface="Ubuntu"/>
                <a:sym typeface="Ubuntu"/>
              </a:rPr>
              <a:t>El aprendizaje abierto tiene mucho de comunicación… y hacer un MOOC es como hacer una película… que nos hace además ser, a docentes, estudiantes y universidades, más e-competentes… </a:t>
            </a:r>
            <a:r>
              <a:rPr lang="es" sz="1500">
                <a:solidFill>
                  <a:srgbClr val="85B016"/>
                </a:solidFill>
                <a:latin typeface="Ubuntu"/>
                <a:ea typeface="Ubuntu"/>
                <a:cs typeface="Ubuntu"/>
                <a:sym typeface="Ubuntu"/>
              </a:rPr>
              <a:t>(Sánchez, 2019)</a:t>
            </a:r>
            <a:endParaRPr sz="1500">
              <a:solidFill>
                <a:srgbClr val="85B016"/>
              </a:solidFill>
              <a:latin typeface="Ubuntu"/>
              <a:ea typeface="Ubuntu"/>
              <a:cs typeface="Ubuntu"/>
              <a:sym typeface="Ubuntu"/>
            </a:endParaRPr>
          </a:p>
        </p:txBody>
      </p:sp>
      <p:sp>
        <p:nvSpPr>
          <p:cNvPr id="743" name="Google Shape;743;p81"/>
          <p:cNvSpPr txBox="1"/>
          <p:nvPr>
            <p:ph idx="1" type="subTitle"/>
          </p:nvPr>
        </p:nvSpPr>
        <p:spPr>
          <a:xfrm>
            <a:off x="6608650" y="1147800"/>
            <a:ext cx="23058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1800">
                <a:solidFill>
                  <a:srgbClr val="434343"/>
                </a:solidFill>
              </a:rPr>
              <a:t>VENTAJAS/ OPORTUNIDADES</a:t>
            </a:r>
            <a:endParaRPr b="1" sz="1800">
              <a:solidFill>
                <a:srgbClr val="434343"/>
              </a:solidFill>
            </a:endParaRPr>
          </a:p>
        </p:txBody>
      </p:sp>
      <p:sp>
        <p:nvSpPr>
          <p:cNvPr id="744" name="Google Shape;744;p81"/>
          <p:cNvSpPr txBox="1"/>
          <p:nvPr>
            <p:ph idx="3" type="subTitle"/>
          </p:nvPr>
        </p:nvSpPr>
        <p:spPr>
          <a:xfrm>
            <a:off x="6330500" y="1770400"/>
            <a:ext cx="2438400" cy="3123600"/>
          </a:xfrm>
          <a:prstGeom prst="rect">
            <a:avLst/>
          </a:prstGeom>
        </p:spPr>
        <p:txBody>
          <a:bodyPr anchorCtr="0" anchor="t" bIns="91425" lIns="91425" spcFirstLastPara="1" rIns="91425" wrap="square" tIns="91425">
            <a:noAutofit/>
          </a:bodyPr>
          <a:lstStyle/>
          <a:p>
            <a:pPr indent="-172549" lvl="0" marL="269999" rtl="0" algn="l">
              <a:spcBef>
                <a:spcPts val="0"/>
              </a:spcBef>
              <a:spcAft>
                <a:spcPts val="0"/>
              </a:spcAft>
              <a:buClr>
                <a:srgbClr val="7F7F7F"/>
              </a:buClr>
              <a:buSzPts val="1300"/>
              <a:buChar char="-"/>
            </a:pPr>
            <a:r>
              <a:rPr lang="es" sz="1300">
                <a:solidFill>
                  <a:srgbClr val="7F7F7F"/>
                </a:solidFill>
              </a:rPr>
              <a:t>Potenciación de marca digital personal (y de la universidad).</a:t>
            </a:r>
            <a:endParaRPr sz="1300">
              <a:solidFill>
                <a:srgbClr val="7F7F7F"/>
              </a:solidFill>
            </a:endParaRPr>
          </a:p>
          <a:p>
            <a:pPr indent="-172549" lvl="0" marL="269999" rtl="0" algn="l">
              <a:spcBef>
                <a:spcPts val="1000"/>
              </a:spcBef>
              <a:spcAft>
                <a:spcPts val="0"/>
              </a:spcAft>
              <a:buClr>
                <a:srgbClr val="7F7F7F"/>
              </a:buClr>
              <a:buSzPts val="1300"/>
              <a:buChar char="-"/>
            </a:pPr>
            <a:r>
              <a:rPr lang="es" sz="1300">
                <a:solidFill>
                  <a:srgbClr val="7F7F7F"/>
                </a:solidFill>
              </a:rPr>
              <a:t>¡Docentes más e-competentes!: colaboración y networking; producción de contenido online; comunicación digital; aprendizaje permanente.</a:t>
            </a:r>
            <a:endParaRPr sz="1300">
              <a:solidFill>
                <a:srgbClr val="7F7F7F"/>
              </a:solidFill>
            </a:endParaRPr>
          </a:p>
          <a:p>
            <a:pPr indent="-172549" lvl="0" marL="269999" rtl="0" algn="l">
              <a:spcBef>
                <a:spcPts val="1000"/>
              </a:spcBef>
              <a:spcAft>
                <a:spcPts val="1000"/>
              </a:spcAft>
              <a:buClr>
                <a:srgbClr val="7F7F7F"/>
              </a:buClr>
              <a:buSzPts val="1300"/>
              <a:buChar char="-"/>
            </a:pPr>
            <a:r>
              <a:rPr lang="es" sz="1300">
                <a:solidFill>
                  <a:srgbClr val="7F7F7F"/>
                </a:solidFill>
              </a:rPr>
              <a:t>Aprendizajes, y recursos, aprovechables para futuras prácticas docentes y proyectos de innovación.</a:t>
            </a:r>
            <a:endParaRPr sz="1300">
              <a:solidFill>
                <a:srgbClr val="7F7F7F"/>
              </a:solidFill>
            </a:endParaRPr>
          </a:p>
        </p:txBody>
      </p:sp>
      <p:pic>
        <p:nvPicPr>
          <p:cNvPr id="745" name="Google Shape;745;p81"/>
          <p:cNvPicPr preferRelativeResize="0"/>
          <p:nvPr/>
        </p:nvPicPr>
        <p:blipFill rotWithShape="1">
          <a:blip r:embed="rId3">
            <a:alphaModFix/>
          </a:blip>
          <a:srcRect b="7583" l="22545" r="42154" t="6335"/>
          <a:stretch/>
        </p:blipFill>
        <p:spPr>
          <a:xfrm>
            <a:off x="3005775" y="249675"/>
            <a:ext cx="3324725" cy="4682151"/>
          </a:xfrm>
          <a:prstGeom prst="rect">
            <a:avLst/>
          </a:prstGeom>
          <a:noFill/>
          <a:ln>
            <a:noFill/>
          </a:ln>
        </p:spPr>
      </p:pic>
      <p:sp>
        <p:nvSpPr>
          <p:cNvPr id="746" name="Google Shape;746;p81"/>
          <p:cNvSpPr txBox="1"/>
          <p:nvPr/>
        </p:nvSpPr>
        <p:spPr>
          <a:xfrm>
            <a:off x="3846900" y="5029200"/>
            <a:ext cx="1504200" cy="329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s" sz="900">
                <a:solidFill>
                  <a:srgbClr val="636667"/>
                </a:solidFill>
              </a:rPr>
              <a:t>Fuente: </a:t>
            </a:r>
            <a:r>
              <a:rPr lang="es" sz="900" u="sng">
                <a:solidFill>
                  <a:srgbClr val="636667"/>
                </a:solidFill>
                <a:hlinkClick r:id="rId4">
                  <a:extLst>
                    <a:ext uri="{A12FA001-AC4F-418D-AE19-62706E023703}">
                      <ahyp:hlinkClr val="tx"/>
                    </a:ext>
                  </a:extLst>
                </a:hlinkClick>
              </a:rPr>
              <a:t>Diario Sur, 2018.</a:t>
            </a:r>
            <a:r>
              <a:rPr lang="es" sz="900">
                <a:solidFill>
                  <a:srgbClr val="636667"/>
                </a:solidFill>
              </a:rPr>
              <a:t> </a:t>
            </a:r>
            <a:endParaRPr sz="900">
              <a:solidFill>
                <a:srgbClr val="636667"/>
              </a:solidFill>
            </a:endParaRPr>
          </a:p>
        </p:txBody>
      </p:sp>
      <p:sp>
        <p:nvSpPr>
          <p:cNvPr id="747" name="Google Shape;747;p81"/>
          <p:cNvSpPr txBox="1"/>
          <p:nvPr>
            <p:ph idx="4294967295" type="ctrTitle"/>
          </p:nvPr>
        </p:nvSpPr>
        <p:spPr>
          <a:xfrm>
            <a:off x="239725" y="2744333"/>
            <a:ext cx="2510400" cy="143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7F8D99"/>
              </a:buClr>
              <a:buSzPts val="2800"/>
              <a:buFont typeface="Abril Fatface"/>
              <a:buNone/>
            </a:pPr>
            <a:r>
              <a:rPr lang="es" sz="2200">
                <a:solidFill>
                  <a:srgbClr val="FFFFFF"/>
                </a:solidFill>
              </a:rPr>
              <a:t>VISIÓN DOCENTE: MOOCS COMO EXPERIENCIA Y HERRAMIENTA</a:t>
            </a:r>
            <a:endParaRPr i="0" sz="2200" u="none" cap="none" strike="noStrike">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82"/>
          <p:cNvSpPr txBox="1"/>
          <p:nvPr/>
        </p:nvSpPr>
        <p:spPr>
          <a:xfrm>
            <a:off x="3048000" y="3414150"/>
            <a:ext cx="4548300" cy="329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s" sz="900">
                <a:solidFill>
                  <a:srgbClr val="636667"/>
                </a:solidFill>
              </a:rPr>
              <a:t>Fuente: proyecto #Moocecompetentes (presentación, CAC Málaga, junio 2016)</a:t>
            </a:r>
            <a:endParaRPr sz="900">
              <a:solidFill>
                <a:srgbClr val="636667"/>
              </a:solidFill>
            </a:endParaRPr>
          </a:p>
        </p:txBody>
      </p:sp>
      <p:sp>
        <p:nvSpPr>
          <p:cNvPr id="753" name="Google Shape;753;p82"/>
          <p:cNvSpPr txBox="1"/>
          <p:nvPr>
            <p:ph idx="4294967295" type="ctrTitle"/>
          </p:nvPr>
        </p:nvSpPr>
        <p:spPr>
          <a:xfrm>
            <a:off x="239725" y="2744333"/>
            <a:ext cx="2510400" cy="143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7F8D99"/>
              </a:buClr>
              <a:buSzPts val="2800"/>
              <a:buFont typeface="Abril Fatface"/>
              <a:buNone/>
            </a:pPr>
            <a:r>
              <a:rPr lang="es" sz="2200">
                <a:solidFill>
                  <a:srgbClr val="FFFFFF"/>
                </a:solidFill>
              </a:rPr>
              <a:t>VISIÓN DOCENTE: MOOCS COMO EXPERIENCIA Y HERRAMIENTA</a:t>
            </a:r>
            <a:endParaRPr i="0" sz="2200" u="none" cap="none" strike="noStrike">
              <a:solidFill>
                <a:srgbClr val="FFFFFF"/>
              </a:solidFill>
            </a:endParaRPr>
          </a:p>
        </p:txBody>
      </p:sp>
      <p:sp>
        <p:nvSpPr>
          <p:cNvPr id="754" name="Google Shape;754;p82"/>
          <p:cNvSpPr txBox="1"/>
          <p:nvPr>
            <p:ph type="title"/>
          </p:nvPr>
        </p:nvSpPr>
        <p:spPr>
          <a:xfrm>
            <a:off x="3079550" y="4562250"/>
            <a:ext cx="2239200" cy="185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i="1" lang="es" sz="1500">
                <a:solidFill>
                  <a:srgbClr val="85B016"/>
                </a:solidFill>
                <a:latin typeface="Ubuntu"/>
                <a:ea typeface="Ubuntu"/>
                <a:cs typeface="Ubuntu"/>
                <a:sym typeface="Ubuntu"/>
              </a:rPr>
              <a:t>“Siempre me he referido a hacer este MOOC como una experiencia de I+D+i, innovación, dedicación e ilusión (...)”</a:t>
            </a:r>
            <a:r>
              <a:rPr lang="es" sz="1500">
                <a:solidFill>
                  <a:srgbClr val="85B016"/>
                </a:solidFill>
                <a:latin typeface="Ubuntu"/>
                <a:ea typeface="Ubuntu"/>
                <a:cs typeface="Ubuntu"/>
                <a:sym typeface="Ubuntu"/>
              </a:rPr>
              <a:t> </a:t>
            </a:r>
            <a:endParaRPr sz="1500">
              <a:solidFill>
                <a:srgbClr val="85B016"/>
              </a:solidFill>
              <a:latin typeface="Ubuntu"/>
              <a:ea typeface="Ubuntu"/>
              <a:cs typeface="Ubuntu"/>
              <a:sym typeface="Ubuntu"/>
            </a:endParaRPr>
          </a:p>
          <a:p>
            <a:pPr indent="0" lvl="0" marL="0" rtl="0" algn="l">
              <a:lnSpc>
                <a:spcPct val="100000"/>
              </a:lnSpc>
              <a:spcBef>
                <a:spcPts val="0"/>
              </a:spcBef>
              <a:spcAft>
                <a:spcPts val="0"/>
              </a:spcAft>
              <a:buSzPts val="2800"/>
              <a:buNone/>
            </a:pPr>
            <a:r>
              <a:rPr lang="es" sz="1500">
                <a:solidFill>
                  <a:srgbClr val="85B016"/>
                </a:solidFill>
                <a:latin typeface="Ubuntu"/>
                <a:ea typeface="Ubuntu"/>
                <a:cs typeface="Ubuntu"/>
                <a:sym typeface="Ubuntu"/>
              </a:rPr>
              <a:t>(Sánchez, 2018)</a:t>
            </a:r>
            <a:endParaRPr sz="1500">
              <a:solidFill>
                <a:srgbClr val="85B016"/>
              </a:solidFill>
              <a:latin typeface="Ubuntu"/>
              <a:ea typeface="Ubuntu"/>
              <a:cs typeface="Ubuntu"/>
              <a:sym typeface="Ubuntu"/>
            </a:endParaRPr>
          </a:p>
        </p:txBody>
      </p:sp>
      <p:pic>
        <p:nvPicPr>
          <p:cNvPr id="755" name="Google Shape;755;p82"/>
          <p:cNvPicPr preferRelativeResize="0"/>
          <p:nvPr/>
        </p:nvPicPr>
        <p:blipFill rotWithShape="1">
          <a:blip r:embed="rId3">
            <a:alphaModFix/>
          </a:blip>
          <a:srcRect b="10338" l="0" r="0" t="0"/>
          <a:stretch/>
        </p:blipFill>
        <p:spPr>
          <a:xfrm>
            <a:off x="3124200" y="228600"/>
            <a:ext cx="5475449" cy="3133801"/>
          </a:xfrm>
          <a:prstGeom prst="rect">
            <a:avLst/>
          </a:prstGeom>
          <a:noFill/>
          <a:ln>
            <a:noFill/>
          </a:ln>
        </p:spPr>
      </p:pic>
      <p:sp>
        <p:nvSpPr>
          <p:cNvPr id="756" name="Google Shape;756;p82"/>
          <p:cNvSpPr txBox="1"/>
          <p:nvPr>
            <p:ph idx="6" type="subTitle"/>
          </p:nvPr>
        </p:nvSpPr>
        <p:spPr>
          <a:xfrm>
            <a:off x="5318725" y="3731267"/>
            <a:ext cx="32520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1800">
                <a:solidFill>
                  <a:srgbClr val="434343"/>
                </a:solidFill>
              </a:rPr>
              <a:t>CONTROVERSIAS/ RETOS</a:t>
            </a:r>
            <a:endParaRPr b="1" sz="1800">
              <a:solidFill>
                <a:srgbClr val="434343"/>
              </a:solidFill>
            </a:endParaRPr>
          </a:p>
        </p:txBody>
      </p:sp>
      <p:sp>
        <p:nvSpPr>
          <p:cNvPr id="757" name="Google Shape;757;p82"/>
          <p:cNvSpPr txBox="1"/>
          <p:nvPr>
            <p:ph idx="3" type="subTitle"/>
          </p:nvPr>
        </p:nvSpPr>
        <p:spPr>
          <a:xfrm>
            <a:off x="5321375" y="4311300"/>
            <a:ext cx="3460200" cy="2654400"/>
          </a:xfrm>
          <a:prstGeom prst="rect">
            <a:avLst/>
          </a:prstGeom>
        </p:spPr>
        <p:txBody>
          <a:bodyPr anchorCtr="0" anchor="t" bIns="91425" lIns="91425" spcFirstLastPara="1" rIns="91425" wrap="square" tIns="91425">
            <a:noAutofit/>
          </a:bodyPr>
          <a:lstStyle/>
          <a:p>
            <a:pPr indent="-172551" lvl="0" marL="360000" rtl="0" algn="l">
              <a:spcBef>
                <a:spcPts val="0"/>
              </a:spcBef>
              <a:spcAft>
                <a:spcPts val="0"/>
              </a:spcAft>
              <a:buClr>
                <a:srgbClr val="888888"/>
              </a:buClr>
              <a:buSzPts val="1300"/>
              <a:buChar char="-"/>
            </a:pPr>
            <a:r>
              <a:rPr lang="es" sz="1300">
                <a:solidFill>
                  <a:srgbClr val="888888"/>
                </a:solidFill>
              </a:rPr>
              <a:t>Expectativas no cumplidas en cuanto a inscrit@s o tasa de éxito (abandono).</a:t>
            </a:r>
            <a:endParaRPr sz="1300">
              <a:solidFill>
                <a:srgbClr val="888888"/>
              </a:solidFill>
            </a:endParaRPr>
          </a:p>
          <a:p>
            <a:pPr indent="-172551" lvl="0" marL="360000" rtl="0" algn="l">
              <a:spcBef>
                <a:spcPts val="0"/>
              </a:spcBef>
              <a:spcAft>
                <a:spcPts val="0"/>
              </a:spcAft>
              <a:buClr>
                <a:srgbClr val="888888"/>
              </a:buClr>
              <a:buSzPts val="1300"/>
              <a:buChar char="-"/>
            </a:pPr>
            <a:r>
              <a:rPr lang="es" sz="1300">
                <a:solidFill>
                  <a:srgbClr val="888888"/>
                </a:solidFill>
              </a:rPr>
              <a:t>Falta de recursos/ apoyo institucional en producción, impartición y difusión.</a:t>
            </a:r>
            <a:endParaRPr sz="1300">
              <a:solidFill>
                <a:srgbClr val="888888"/>
              </a:solidFill>
            </a:endParaRPr>
          </a:p>
          <a:p>
            <a:pPr indent="-172551" lvl="0" marL="360000" rtl="0" algn="l">
              <a:spcBef>
                <a:spcPts val="0"/>
              </a:spcBef>
              <a:spcAft>
                <a:spcPts val="0"/>
              </a:spcAft>
              <a:buClr>
                <a:srgbClr val="888888"/>
              </a:buClr>
              <a:buSzPts val="1300"/>
              <a:buChar char="-"/>
            </a:pPr>
            <a:r>
              <a:rPr lang="es" sz="1300">
                <a:solidFill>
                  <a:srgbClr val="888888"/>
                </a:solidFill>
              </a:rPr>
              <a:t>No siempre se valora a nivel curricular.</a:t>
            </a:r>
            <a:endParaRPr sz="1300">
              <a:solidFill>
                <a:srgbClr val="888888"/>
              </a:solidFill>
            </a:endParaRPr>
          </a:p>
          <a:p>
            <a:pPr indent="-172551" lvl="0" marL="360000" rtl="0" algn="l">
              <a:spcBef>
                <a:spcPts val="0"/>
              </a:spcBef>
              <a:spcAft>
                <a:spcPts val="0"/>
              </a:spcAft>
              <a:buClr>
                <a:srgbClr val="888888"/>
              </a:buClr>
              <a:buSzPts val="1300"/>
              <a:buChar char="-"/>
            </a:pPr>
            <a:r>
              <a:rPr lang="es" sz="1300">
                <a:solidFill>
                  <a:srgbClr val="888888"/>
                </a:solidFill>
              </a:rPr>
              <a:t>Falta de acceso a estadísticas detalladas en algunas plataformas.</a:t>
            </a:r>
            <a:endParaRPr sz="1300">
              <a:solidFill>
                <a:srgbClr val="888888"/>
              </a:solidFill>
            </a:endParaRPr>
          </a:p>
          <a:p>
            <a:pPr indent="-172551" lvl="0" marL="360000" rtl="0" algn="l">
              <a:spcBef>
                <a:spcPts val="0"/>
              </a:spcBef>
              <a:spcAft>
                <a:spcPts val="0"/>
              </a:spcAft>
              <a:buClr>
                <a:srgbClr val="888888"/>
              </a:buClr>
              <a:buSzPts val="1300"/>
              <a:buChar char="-"/>
            </a:pPr>
            <a:r>
              <a:rPr lang="es" sz="1300">
                <a:solidFill>
                  <a:srgbClr val="888888"/>
                </a:solidFill>
              </a:rPr>
              <a:t>Gran esfuerzo en producción vs dificultad repetir experiencia o reusar ciertos materiales (obsolescencia).</a:t>
            </a:r>
            <a:endParaRPr sz="1300">
              <a:solidFill>
                <a:srgbClr val="888888"/>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83"/>
          <p:cNvSpPr/>
          <p:nvPr/>
        </p:nvSpPr>
        <p:spPr>
          <a:xfrm>
            <a:off x="0" y="912600"/>
            <a:ext cx="9144000" cy="40986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83"/>
          <p:cNvSpPr/>
          <p:nvPr/>
        </p:nvSpPr>
        <p:spPr>
          <a:xfrm>
            <a:off x="589050" y="1368200"/>
            <a:ext cx="4462800" cy="2823300"/>
          </a:xfrm>
          <a:prstGeom prst="roundRect">
            <a:avLst>
              <a:gd fmla="val 3857"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83"/>
          <p:cNvSpPr/>
          <p:nvPr/>
        </p:nvSpPr>
        <p:spPr>
          <a:xfrm>
            <a:off x="619392" y="1398959"/>
            <a:ext cx="4402200" cy="2762100"/>
          </a:xfrm>
          <a:prstGeom prst="roundRect">
            <a:avLst>
              <a:gd fmla="val 3282"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3"/>
          <p:cNvSpPr txBox="1"/>
          <p:nvPr>
            <p:ph type="title"/>
          </p:nvPr>
        </p:nvSpPr>
        <p:spPr>
          <a:xfrm>
            <a:off x="5229675" y="5480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Más info y RA</a:t>
            </a:r>
            <a:endParaRPr sz="2200"/>
          </a:p>
        </p:txBody>
      </p:sp>
      <p:sp>
        <p:nvSpPr>
          <p:cNvPr id="766" name="Google Shape;766;p83"/>
          <p:cNvSpPr/>
          <p:nvPr/>
        </p:nvSpPr>
        <p:spPr>
          <a:xfrm>
            <a:off x="2056553" y="4191621"/>
            <a:ext cx="1523917" cy="575541"/>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rgbClr val="535353"/>
            </a:solidFill>
            <a:prstDash val="solid"/>
            <a:round/>
            <a:headEnd len="med" w="med" type="none"/>
            <a:tailEnd len="med" w="med" type="none"/>
          </a:ln>
        </p:spPr>
      </p:sp>
      <p:cxnSp>
        <p:nvCxnSpPr>
          <p:cNvPr id="767" name="Google Shape;767;p83"/>
          <p:cNvCxnSpPr/>
          <p:nvPr/>
        </p:nvCxnSpPr>
        <p:spPr>
          <a:xfrm>
            <a:off x="2073023" y="4712712"/>
            <a:ext cx="1501800" cy="0"/>
          </a:xfrm>
          <a:prstGeom prst="straightConnector1">
            <a:avLst/>
          </a:prstGeom>
          <a:noFill/>
          <a:ln cap="flat" cmpd="sng" w="19050">
            <a:solidFill>
              <a:srgbClr val="535353"/>
            </a:solidFill>
            <a:prstDash val="solid"/>
            <a:round/>
            <a:headEnd len="med" w="med" type="none"/>
            <a:tailEnd len="med" w="med" type="none"/>
          </a:ln>
        </p:spPr>
      </p:cxnSp>
      <p:sp>
        <p:nvSpPr>
          <p:cNvPr id="768" name="Google Shape;768;p83"/>
          <p:cNvSpPr/>
          <p:nvPr/>
        </p:nvSpPr>
        <p:spPr>
          <a:xfrm>
            <a:off x="786880" y="1589973"/>
            <a:ext cx="4082100" cy="2421900"/>
          </a:xfrm>
          <a:prstGeom prst="rect">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9" name="Google Shape;769;p83"/>
          <p:cNvPicPr preferRelativeResize="0"/>
          <p:nvPr/>
        </p:nvPicPr>
        <p:blipFill rotWithShape="1">
          <a:blip r:embed="rId3">
            <a:alphaModFix/>
          </a:blip>
          <a:srcRect b="16381" l="19075" r="20501" t="17828"/>
          <a:stretch/>
        </p:blipFill>
        <p:spPr>
          <a:xfrm>
            <a:off x="799200" y="1594800"/>
            <a:ext cx="4069776" cy="2403051"/>
          </a:xfrm>
          <a:prstGeom prst="rect">
            <a:avLst/>
          </a:prstGeom>
          <a:noFill/>
          <a:ln>
            <a:noFill/>
          </a:ln>
        </p:spPr>
      </p:pic>
      <p:sp>
        <p:nvSpPr>
          <p:cNvPr id="770" name="Google Shape;770;p83"/>
          <p:cNvSpPr txBox="1"/>
          <p:nvPr>
            <p:ph type="title"/>
          </p:nvPr>
        </p:nvSpPr>
        <p:spPr>
          <a:xfrm>
            <a:off x="5324875" y="2161304"/>
            <a:ext cx="3006900" cy="18798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b="0" lang="es" sz="1400">
                <a:solidFill>
                  <a:srgbClr val="3A3A3A"/>
                </a:solidFill>
              </a:rPr>
              <a:t>Entrevista por el servicio de Enseñanza Virtual de la UMA a varios autores de MOOCs (2017):</a:t>
            </a:r>
            <a:endParaRPr b="0" sz="1400">
              <a:solidFill>
                <a:srgbClr val="3A3A3A"/>
              </a:solidFill>
            </a:endParaRPr>
          </a:p>
          <a:p>
            <a:pPr indent="0" lvl="0" marL="0" marR="0" rtl="0" algn="l">
              <a:lnSpc>
                <a:spcPct val="100000"/>
              </a:lnSpc>
              <a:spcBef>
                <a:spcPts val="0"/>
              </a:spcBef>
              <a:spcAft>
                <a:spcPts val="0"/>
              </a:spcAft>
              <a:buNone/>
            </a:pPr>
            <a:r>
              <a:t/>
            </a:r>
            <a:endParaRPr sz="1600">
              <a:solidFill>
                <a:srgbClr val="3A3A3A"/>
              </a:solidFill>
            </a:endParaRPr>
          </a:p>
          <a:p>
            <a:pPr indent="0" lvl="0" marL="0" rtl="0" algn="l">
              <a:lnSpc>
                <a:spcPct val="115000"/>
              </a:lnSpc>
              <a:spcBef>
                <a:spcPts val="0"/>
              </a:spcBef>
              <a:spcAft>
                <a:spcPts val="1200"/>
              </a:spcAft>
              <a:buNone/>
            </a:pPr>
            <a:r>
              <a:rPr b="0" lang="es" sz="1200" u="sng">
                <a:solidFill>
                  <a:srgbClr val="3A3A3A"/>
                </a:solidFill>
                <a:hlinkClick r:id="rId4">
                  <a:extLst>
                    <a:ext uri="{A12FA001-AC4F-418D-AE19-62706E023703}">
                      <ahyp:hlinkClr val="tx"/>
                    </a:ext>
                  </a:extLst>
                </a:hlinkClick>
              </a:rPr>
              <a:t>https://esmoocecompetentes.wordpress.com/2017/02/19/la-experiencia-de-coordinar-un-mooc-en-video/</a:t>
            </a:r>
            <a:endParaRPr sz="900">
              <a:solidFill>
                <a:srgbClr val="3A3A3A"/>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8"/>
          <p:cNvSpPr/>
          <p:nvPr/>
        </p:nvSpPr>
        <p:spPr>
          <a:xfrm>
            <a:off x="1430400" y="871800"/>
            <a:ext cx="6283200" cy="511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8"/>
          <p:cNvSpPr txBox="1"/>
          <p:nvPr>
            <p:ph idx="1" type="subTitle"/>
          </p:nvPr>
        </p:nvSpPr>
        <p:spPr>
          <a:xfrm>
            <a:off x="2675900" y="2482600"/>
            <a:ext cx="4117800" cy="12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700"/>
              <a:t>Conocer posibilidades y modalidades de aprendizaje abierto en red, más allá de los MOOCs originarios.</a:t>
            </a:r>
            <a:endParaRPr sz="1700"/>
          </a:p>
          <a:p>
            <a:pPr indent="0" lvl="0" marL="0" rtl="0" algn="l">
              <a:spcBef>
                <a:spcPts val="0"/>
              </a:spcBef>
              <a:spcAft>
                <a:spcPts val="0"/>
              </a:spcAft>
              <a:buClr>
                <a:schemeClr val="dk1"/>
              </a:buClr>
              <a:buSzPts val="1100"/>
              <a:buFont typeface="Arial"/>
              <a:buNone/>
            </a:pPr>
            <a:r>
              <a:t/>
            </a:r>
            <a:endParaRPr sz="1700"/>
          </a:p>
          <a:p>
            <a:pPr indent="0" lvl="0" marL="0" rtl="0" algn="l">
              <a:spcBef>
                <a:spcPts val="0"/>
              </a:spcBef>
              <a:spcAft>
                <a:spcPts val="0"/>
              </a:spcAft>
              <a:buClr>
                <a:schemeClr val="dk1"/>
              </a:buClr>
              <a:buSzPts val="1100"/>
              <a:buFont typeface="Arial"/>
              <a:buNone/>
            </a:pPr>
            <a:r>
              <a:rPr lang="es" sz="1700"/>
              <a:t>Aportar ideas, claves y casos prácticos, desde el punto de vista organizativo y didáctico-metodológico, para el diseño de estos programas.</a:t>
            </a:r>
            <a:endParaRPr sz="1700"/>
          </a:p>
          <a:p>
            <a:pPr indent="0" lvl="0" marL="0" rtl="0" algn="l">
              <a:spcBef>
                <a:spcPts val="0"/>
              </a:spcBef>
              <a:spcAft>
                <a:spcPts val="0"/>
              </a:spcAft>
              <a:buNone/>
            </a:pPr>
            <a:r>
              <a:t/>
            </a:r>
            <a:endParaRPr sz="1700"/>
          </a:p>
        </p:txBody>
      </p:sp>
      <p:sp>
        <p:nvSpPr>
          <p:cNvPr id="278" name="Google Shape;278;p48"/>
          <p:cNvSpPr txBox="1"/>
          <p:nvPr>
            <p:ph type="title"/>
          </p:nvPr>
        </p:nvSpPr>
        <p:spPr>
          <a:xfrm>
            <a:off x="2675900" y="1626678"/>
            <a:ext cx="3926100" cy="6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sz="3600"/>
              <a:t>Nuestro objetivo</a:t>
            </a:r>
            <a:endParaRPr b="1" sz="3600"/>
          </a:p>
        </p:txBody>
      </p:sp>
      <p:sp>
        <p:nvSpPr>
          <p:cNvPr id="279" name="Google Shape;279;p48"/>
          <p:cNvSpPr/>
          <p:nvPr/>
        </p:nvSpPr>
        <p:spPr>
          <a:xfrm>
            <a:off x="1134775" y="1828600"/>
            <a:ext cx="1442700" cy="5319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4"/>
          <p:cNvSpPr/>
          <p:nvPr/>
        </p:nvSpPr>
        <p:spPr>
          <a:xfrm>
            <a:off x="0" y="912600"/>
            <a:ext cx="9144000" cy="40986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84"/>
          <p:cNvSpPr/>
          <p:nvPr/>
        </p:nvSpPr>
        <p:spPr>
          <a:xfrm>
            <a:off x="589050" y="1368200"/>
            <a:ext cx="4462800" cy="2823300"/>
          </a:xfrm>
          <a:prstGeom prst="roundRect">
            <a:avLst>
              <a:gd fmla="val 3857"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84"/>
          <p:cNvSpPr/>
          <p:nvPr/>
        </p:nvSpPr>
        <p:spPr>
          <a:xfrm>
            <a:off x="619392" y="1398959"/>
            <a:ext cx="4402200" cy="2762100"/>
          </a:xfrm>
          <a:prstGeom prst="roundRect">
            <a:avLst>
              <a:gd fmla="val 3282"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84"/>
          <p:cNvSpPr txBox="1"/>
          <p:nvPr>
            <p:ph type="title"/>
          </p:nvPr>
        </p:nvSpPr>
        <p:spPr>
          <a:xfrm>
            <a:off x="5229675" y="5480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Más info y RA</a:t>
            </a:r>
            <a:endParaRPr sz="2200"/>
          </a:p>
        </p:txBody>
      </p:sp>
      <p:sp>
        <p:nvSpPr>
          <p:cNvPr id="779" name="Google Shape;779;p84"/>
          <p:cNvSpPr/>
          <p:nvPr/>
        </p:nvSpPr>
        <p:spPr>
          <a:xfrm>
            <a:off x="2056553" y="4191621"/>
            <a:ext cx="1523917" cy="575541"/>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rgbClr val="535353"/>
            </a:solidFill>
            <a:prstDash val="solid"/>
            <a:round/>
            <a:headEnd len="med" w="med" type="none"/>
            <a:tailEnd len="med" w="med" type="none"/>
          </a:ln>
        </p:spPr>
      </p:sp>
      <p:cxnSp>
        <p:nvCxnSpPr>
          <p:cNvPr id="780" name="Google Shape;780;p84"/>
          <p:cNvCxnSpPr/>
          <p:nvPr/>
        </p:nvCxnSpPr>
        <p:spPr>
          <a:xfrm>
            <a:off x="2073023" y="4712712"/>
            <a:ext cx="1501800" cy="0"/>
          </a:xfrm>
          <a:prstGeom prst="straightConnector1">
            <a:avLst/>
          </a:prstGeom>
          <a:noFill/>
          <a:ln cap="flat" cmpd="sng" w="19050">
            <a:solidFill>
              <a:srgbClr val="535353"/>
            </a:solidFill>
            <a:prstDash val="solid"/>
            <a:round/>
            <a:headEnd len="med" w="med" type="none"/>
            <a:tailEnd len="med" w="med" type="none"/>
          </a:ln>
        </p:spPr>
      </p:cxnSp>
      <p:sp>
        <p:nvSpPr>
          <p:cNvPr id="781" name="Google Shape;781;p84"/>
          <p:cNvSpPr/>
          <p:nvPr/>
        </p:nvSpPr>
        <p:spPr>
          <a:xfrm>
            <a:off x="786880" y="1589973"/>
            <a:ext cx="4082100" cy="2421900"/>
          </a:xfrm>
          <a:prstGeom prst="rect">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84"/>
          <p:cNvSpPr txBox="1"/>
          <p:nvPr>
            <p:ph idx="4294967295" type="subTitle"/>
          </p:nvPr>
        </p:nvSpPr>
        <p:spPr>
          <a:xfrm>
            <a:off x="5239875" y="2032300"/>
            <a:ext cx="3410700" cy="1715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a:solidFill>
                  <a:srgbClr val="3A3A3A"/>
                </a:solidFill>
              </a:rPr>
              <a:t>Sánchez, M. (2019). “MOOC making of: lo que aprendimos como profesores…”</a:t>
            </a:r>
            <a:endParaRPr>
              <a:solidFill>
                <a:srgbClr val="3A3A3A"/>
              </a:solidFill>
            </a:endParaRPr>
          </a:p>
          <a:p>
            <a:pPr indent="0" lvl="0" marL="0" rtl="0" algn="l">
              <a:spcBef>
                <a:spcPts val="0"/>
              </a:spcBef>
              <a:spcAft>
                <a:spcPts val="0"/>
              </a:spcAft>
              <a:buNone/>
            </a:pPr>
            <a:r>
              <a:t/>
            </a:r>
            <a:endParaRPr>
              <a:solidFill>
                <a:srgbClr val="3A3A3A"/>
              </a:solidFill>
            </a:endParaRPr>
          </a:p>
          <a:p>
            <a:pPr indent="0" lvl="0" marL="0" rtl="0" algn="l">
              <a:spcBef>
                <a:spcPts val="0"/>
              </a:spcBef>
              <a:spcAft>
                <a:spcPts val="0"/>
              </a:spcAft>
              <a:buNone/>
            </a:pPr>
            <a:r>
              <a:rPr lang="es" sz="1200">
                <a:solidFill>
                  <a:srgbClr val="3A3A3A"/>
                </a:solidFill>
              </a:rPr>
              <a:t>Webinar para Miriadax sobre la experiencia del #MOOCecompetentes tras cuyo visionado encontrarás información útil para este bloque.</a:t>
            </a:r>
            <a:endParaRPr sz="1200">
              <a:solidFill>
                <a:srgbClr val="3A3A3A"/>
              </a:solidFill>
            </a:endParaRPr>
          </a:p>
          <a:p>
            <a:pPr indent="0" lvl="0" marL="0" rtl="0" algn="l">
              <a:spcBef>
                <a:spcPts val="0"/>
              </a:spcBef>
              <a:spcAft>
                <a:spcPts val="0"/>
              </a:spcAft>
              <a:buNone/>
            </a:pPr>
            <a:r>
              <a:t/>
            </a:r>
            <a:endParaRPr sz="1400">
              <a:solidFill>
                <a:srgbClr val="3A3A3A"/>
              </a:solidFill>
            </a:endParaRPr>
          </a:p>
          <a:p>
            <a:pPr indent="0" lvl="0" marL="0" rtl="0" algn="l">
              <a:spcBef>
                <a:spcPts val="0"/>
              </a:spcBef>
              <a:spcAft>
                <a:spcPts val="0"/>
              </a:spcAft>
              <a:buNone/>
            </a:pPr>
            <a:r>
              <a:rPr lang="es" sz="1400" u="sng">
                <a:solidFill>
                  <a:srgbClr val="3A3A3A"/>
                </a:solidFill>
                <a:hlinkClick r:id="rId3">
                  <a:extLst>
                    <a:ext uri="{A12FA001-AC4F-418D-AE19-62706E023703}">
                      <ahyp:hlinkClr val="tx"/>
                    </a:ext>
                  </a:extLst>
                </a:hlinkClick>
              </a:rPr>
              <a:t>Post con presentación en mi blog</a:t>
            </a:r>
            <a:r>
              <a:rPr lang="es" sz="1400">
                <a:solidFill>
                  <a:srgbClr val="3A3A3A"/>
                </a:solidFill>
              </a:rPr>
              <a:t> | </a:t>
            </a:r>
            <a:endParaRPr sz="1400">
              <a:solidFill>
                <a:srgbClr val="3A3A3A"/>
              </a:solidFill>
            </a:endParaRPr>
          </a:p>
          <a:p>
            <a:pPr indent="0" lvl="0" marL="0" rtl="0" algn="l">
              <a:spcBef>
                <a:spcPts val="0"/>
              </a:spcBef>
              <a:spcAft>
                <a:spcPts val="0"/>
              </a:spcAft>
              <a:buNone/>
            </a:pPr>
            <a:r>
              <a:t/>
            </a:r>
            <a:endParaRPr sz="1400">
              <a:solidFill>
                <a:srgbClr val="3A3A3A"/>
              </a:solidFill>
            </a:endParaRPr>
          </a:p>
          <a:p>
            <a:pPr indent="0" lvl="0" marL="0" rtl="0" algn="l">
              <a:spcBef>
                <a:spcPts val="0"/>
              </a:spcBef>
              <a:spcAft>
                <a:spcPts val="0"/>
              </a:spcAft>
              <a:buNone/>
            </a:pPr>
            <a:r>
              <a:rPr lang="es" sz="1400" u="sng">
                <a:solidFill>
                  <a:srgbClr val="3A3A3A"/>
                </a:solidFill>
                <a:hlinkClick r:id="rId4">
                  <a:extLst>
                    <a:ext uri="{A12FA001-AC4F-418D-AE19-62706E023703}">
                      <ahyp:hlinkClr val="tx"/>
                    </a:ext>
                  </a:extLst>
                </a:hlinkClick>
              </a:rPr>
              <a:t>Acceso a grabación previo registro en Miriadax</a:t>
            </a:r>
            <a:endParaRPr sz="1400">
              <a:solidFill>
                <a:srgbClr val="3A3A3A"/>
              </a:solidFill>
            </a:endParaRPr>
          </a:p>
        </p:txBody>
      </p:sp>
      <p:pic>
        <p:nvPicPr>
          <p:cNvPr id="783" name="Google Shape;783;p84"/>
          <p:cNvPicPr preferRelativeResize="0"/>
          <p:nvPr/>
        </p:nvPicPr>
        <p:blipFill rotWithShape="1">
          <a:blip r:embed="rId5">
            <a:alphaModFix/>
          </a:blip>
          <a:srcRect b="13217" l="0" r="0" t="0"/>
          <a:stretch/>
        </p:blipFill>
        <p:spPr>
          <a:xfrm>
            <a:off x="786875" y="1589975"/>
            <a:ext cx="4082101" cy="24133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85"/>
          <p:cNvSpPr txBox="1"/>
          <p:nvPr>
            <p:ph idx="4294967295" type="ctrTitle"/>
          </p:nvPr>
        </p:nvSpPr>
        <p:spPr>
          <a:xfrm>
            <a:off x="239725" y="2744333"/>
            <a:ext cx="2510400" cy="143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7F8D99"/>
              </a:buClr>
              <a:buSzPts val="2800"/>
              <a:buFont typeface="Abril Fatface"/>
              <a:buNone/>
            </a:pPr>
            <a:r>
              <a:rPr lang="es" sz="2200">
                <a:solidFill>
                  <a:srgbClr val="FFFFFF"/>
                </a:solidFill>
              </a:rPr>
              <a:t>VISIÓN DEL ALUMNADO</a:t>
            </a:r>
            <a:endParaRPr i="0" sz="2200" u="none" cap="none" strike="noStrike">
              <a:solidFill>
                <a:srgbClr val="FFFFFF"/>
              </a:solidFill>
            </a:endParaRPr>
          </a:p>
        </p:txBody>
      </p:sp>
      <p:sp>
        <p:nvSpPr>
          <p:cNvPr id="789" name="Google Shape;789;p85"/>
          <p:cNvSpPr txBox="1"/>
          <p:nvPr>
            <p:ph idx="4294967295" type="ctrTitle"/>
          </p:nvPr>
        </p:nvSpPr>
        <p:spPr>
          <a:xfrm>
            <a:off x="3040125" y="428425"/>
            <a:ext cx="5222400" cy="11388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i="1" lang="es" sz="1500">
                <a:solidFill>
                  <a:srgbClr val="85B016"/>
                </a:solidFill>
                <a:latin typeface="Ubuntu"/>
                <a:ea typeface="Ubuntu"/>
                <a:cs typeface="Ubuntu"/>
                <a:sym typeface="Ubuntu"/>
              </a:rPr>
              <a:t>“Nuevos senderos para la expansión universitaria, la empleabilidad y el desarrollo  sostenible de escenarios de aprendizaje masivos para la ciudadanía global”</a:t>
            </a:r>
            <a:r>
              <a:rPr lang="es" sz="1500">
                <a:solidFill>
                  <a:srgbClr val="85B016"/>
                </a:solidFill>
                <a:latin typeface="Ubuntu"/>
                <a:ea typeface="Ubuntu"/>
                <a:cs typeface="Ubuntu"/>
                <a:sym typeface="Ubuntu"/>
              </a:rPr>
              <a:t> </a:t>
            </a:r>
            <a:r>
              <a:rPr lang="es" sz="1100">
                <a:solidFill>
                  <a:srgbClr val="85B016"/>
                </a:solidFill>
                <a:latin typeface="Ubuntu"/>
                <a:ea typeface="Ubuntu"/>
                <a:cs typeface="Ubuntu"/>
                <a:sym typeface="Ubuntu"/>
              </a:rPr>
              <a:t>(McAuley et al, 2010)</a:t>
            </a:r>
            <a:endParaRPr sz="1100">
              <a:solidFill>
                <a:srgbClr val="85B016"/>
              </a:solidFill>
              <a:latin typeface="Ubuntu"/>
              <a:ea typeface="Ubuntu"/>
              <a:cs typeface="Ubuntu"/>
              <a:sym typeface="Ubuntu"/>
            </a:endParaRPr>
          </a:p>
        </p:txBody>
      </p:sp>
      <p:sp>
        <p:nvSpPr>
          <p:cNvPr id="790" name="Google Shape;790;p85"/>
          <p:cNvSpPr txBox="1"/>
          <p:nvPr/>
        </p:nvSpPr>
        <p:spPr>
          <a:xfrm>
            <a:off x="3092650" y="2094300"/>
            <a:ext cx="5584200" cy="885900"/>
          </a:xfrm>
          <a:prstGeom prst="rect">
            <a:avLst/>
          </a:prstGeom>
          <a:noFill/>
          <a:ln>
            <a:noFill/>
          </a:ln>
        </p:spPr>
        <p:txBody>
          <a:bodyPr anchorCtr="0" anchor="t" bIns="91425" lIns="91425" spcFirstLastPara="1" rIns="91425" wrap="square" tIns="91425">
            <a:noAutofit/>
          </a:bodyPr>
          <a:lstStyle/>
          <a:p>
            <a:pPr indent="-177800" lvl="0" marL="179999" rtl="0" algn="l">
              <a:spcBef>
                <a:spcPts val="0"/>
              </a:spcBef>
              <a:spcAft>
                <a:spcPts val="0"/>
              </a:spcAft>
              <a:buClr>
                <a:srgbClr val="7F7F7F"/>
              </a:buClr>
              <a:buSzPts val="1300"/>
              <a:buChar char="-"/>
            </a:pPr>
            <a:r>
              <a:rPr lang="es" sz="1300">
                <a:solidFill>
                  <a:srgbClr val="7F7F7F"/>
                </a:solidFill>
              </a:rPr>
              <a:t>Oportunidad de aprendizaje específico a lo largo de toda la vida y potenciación de competencias digitales básicas.</a:t>
            </a:r>
            <a:endParaRPr sz="1300">
              <a:solidFill>
                <a:srgbClr val="7F7F7F"/>
              </a:solidFill>
            </a:endParaRPr>
          </a:p>
          <a:p>
            <a:pPr indent="-177800" lvl="0" marL="179999" rtl="0" algn="l">
              <a:spcBef>
                <a:spcPts val="0"/>
              </a:spcBef>
              <a:spcAft>
                <a:spcPts val="0"/>
              </a:spcAft>
              <a:buClr>
                <a:srgbClr val="7F7F7F"/>
              </a:buClr>
              <a:buSzPts val="1300"/>
              <a:buChar char="-"/>
            </a:pPr>
            <a:r>
              <a:rPr lang="es" sz="1300">
                <a:solidFill>
                  <a:srgbClr val="7F7F7F"/>
                </a:solidFill>
              </a:rPr>
              <a:t>Modalidad más inclusiva, independiente de la ubicación del estudiante.</a:t>
            </a:r>
            <a:endParaRPr sz="1300">
              <a:solidFill>
                <a:srgbClr val="7F7F7F"/>
              </a:solidFill>
            </a:endParaRPr>
          </a:p>
        </p:txBody>
      </p:sp>
      <p:sp>
        <p:nvSpPr>
          <p:cNvPr id="791" name="Google Shape;791;p85"/>
          <p:cNvSpPr txBox="1"/>
          <p:nvPr>
            <p:ph idx="1" type="subTitle"/>
          </p:nvPr>
        </p:nvSpPr>
        <p:spPr>
          <a:xfrm>
            <a:off x="3045304" y="1546867"/>
            <a:ext cx="38331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1800">
                <a:solidFill>
                  <a:srgbClr val="434343"/>
                </a:solidFill>
              </a:rPr>
              <a:t>VENTAJAS/ OPORTUNIDADES</a:t>
            </a:r>
            <a:endParaRPr b="1" sz="1800">
              <a:solidFill>
                <a:srgbClr val="434343"/>
              </a:solidFill>
            </a:endParaRPr>
          </a:p>
        </p:txBody>
      </p:sp>
      <p:sp>
        <p:nvSpPr>
          <p:cNvPr id="792" name="Google Shape;792;p85"/>
          <p:cNvSpPr txBox="1"/>
          <p:nvPr>
            <p:ph type="title"/>
          </p:nvPr>
        </p:nvSpPr>
        <p:spPr>
          <a:xfrm>
            <a:off x="3042900" y="3577300"/>
            <a:ext cx="52197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 sz="1500">
                <a:solidFill>
                  <a:srgbClr val="595959"/>
                </a:solidFill>
              </a:rPr>
              <a:t>¿Qué incide en la motivación de los estudiantes más allá de la gratuidad?, ¿cómo evitar el abandono?</a:t>
            </a:r>
            <a:endParaRPr sz="1500">
              <a:solidFill>
                <a:srgbClr val="595959"/>
              </a:solidFill>
            </a:endParaRPr>
          </a:p>
          <a:p>
            <a:pPr indent="0" lvl="0" marL="0" rtl="0" algn="l">
              <a:lnSpc>
                <a:spcPct val="100000"/>
              </a:lnSpc>
              <a:spcBef>
                <a:spcPts val="0"/>
              </a:spcBef>
              <a:spcAft>
                <a:spcPts val="0"/>
              </a:spcAft>
              <a:buSzPts val="2800"/>
              <a:buNone/>
            </a:pPr>
            <a:r>
              <a:t/>
            </a:r>
            <a:endParaRPr sz="1500">
              <a:solidFill>
                <a:srgbClr val="535353"/>
              </a:solidFill>
            </a:endParaRPr>
          </a:p>
          <a:p>
            <a:pPr indent="0" lvl="0" marL="0" rtl="0" algn="l">
              <a:lnSpc>
                <a:spcPct val="100000"/>
              </a:lnSpc>
              <a:spcBef>
                <a:spcPts val="0"/>
              </a:spcBef>
              <a:spcAft>
                <a:spcPts val="0"/>
              </a:spcAft>
              <a:buSzPts val="2800"/>
              <a:buNone/>
            </a:pPr>
            <a:r>
              <a:rPr lang="es" sz="1800">
                <a:solidFill>
                  <a:srgbClr val="535353"/>
                </a:solidFill>
              </a:rPr>
              <a:t>Criterios de calidad pedagógica</a:t>
            </a:r>
            <a:r>
              <a:rPr lang="es" sz="1500">
                <a:solidFill>
                  <a:srgbClr val="535353"/>
                </a:solidFill>
              </a:rPr>
              <a:t> </a:t>
            </a:r>
            <a:r>
              <a:rPr lang="es" sz="1100">
                <a:solidFill>
                  <a:srgbClr val="535353"/>
                </a:solidFill>
              </a:rPr>
              <a:t>(*adaptado de VV.AA.)</a:t>
            </a:r>
            <a:endParaRPr sz="1100">
              <a:solidFill>
                <a:srgbClr val="535353"/>
              </a:solidFill>
            </a:endParaRPr>
          </a:p>
        </p:txBody>
      </p:sp>
      <p:sp>
        <p:nvSpPr>
          <p:cNvPr id="793" name="Google Shape;793;p85"/>
          <p:cNvSpPr txBox="1"/>
          <p:nvPr>
            <p:ph idx="6" type="subTitle"/>
          </p:nvPr>
        </p:nvSpPr>
        <p:spPr>
          <a:xfrm>
            <a:off x="3032725" y="2994667"/>
            <a:ext cx="32520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1800">
                <a:solidFill>
                  <a:srgbClr val="434343"/>
                </a:solidFill>
              </a:rPr>
              <a:t>CONTROVERSIAS/ RETOS</a:t>
            </a:r>
            <a:endParaRPr b="1" sz="1800">
              <a:solidFill>
                <a:srgbClr val="434343"/>
              </a:solidFill>
            </a:endParaRPr>
          </a:p>
        </p:txBody>
      </p:sp>
      <p:sp>
        <p:nvSpPr>
          <p:cNvPr id="794" name="Google Shape;794;p85"/>
          <p:cNvSpPr txBox="1"/>
          <p:nvPr>
            <p:ph idx="4294967295" type="body"/>
          </p:nvPr>
        </p:nvSpPr>
        <p:spPr>
          <a:xfrm>
            <a:off x="3084675" y="4789800"/>
            <a:ext cx="3312000" cy="14331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7F7F7F"/>
              </a:buClr>
              <a:buSzPts val="1400"/>
              <a:buAutoNum type="arabicPeriod"/>
            </a:pPr>
            <a:r>
              <a:rPr lang="es" sz="1400">
                <a:solidFill>
                  <a:srgbClr val="7F7F7F"/>
                </a:solidFill>
              </a:rPr>
              <a:t>Planificación del curso</a:t>
            </a:r>
            <a:endParaRPr sz="1400">
              <a:solidFill>
                <a:srgbClr val="7F7F7F"/>
              </a:solidFill>
            </a:endParaRPr>
          </a:p>
          <a:p>
            <a:pPr indent="-317500" lvl="0" marL="457200" rtl="0" algn="l">
              <a:lnSpc>
                <a:spcPct val="100000"/>
              </a:lnSpc>
              <a:spcBef>
                <a:spcPts val="0"/>
              </a:spcBef>
              <a:spcAft>
                <a:spcPts val="0"/>
              </a:spcAft>
              <a:buClr>
                <a:srgbClr val="7F7F7F"/>
              </a:buClr>
              <a:buSzPts val="1400"/>
              <a:buAutoNum type="arabicPeriod"/>
            </a:pPr>
            <a:r>
              <a:rPr lang="es" sz="1400">
                <a:solidFill>
                  <a:srgbClr val="7F7F7F"/>
                </a:solidFill>
              </a:rPr>
              <a:t>Contenidos</a:t>
            </a:r>
            <a:endParaRPr sz="1400">
              <a:solidFill>
                <a:srgbClr val="7F7F7F"/>
              </a:solidFill>
            </a:endParaRPr>
          </a:p>
          <a:p>
            <a:pPr indent="-317500" lvl="0" marL="457200" rtl="0" algn="l">
              <a:lnSpc>
                <a:spcPct val="100000"/>
              </a:lnSpc>
              <a:spcBef>
                <a:spcPts val="0"/>
              </a:spcBef>
              <a:spcAft>
                <a:spcPts val="0"/>
              </a:spcAft>
              <a:buClr>
                <a:srgbClr val="7F7F7F"/>
              </a:buClr>
              <a:buSzPts val="1400"/>
              <a:buAutoNum type="arabicPeriod"/>
            </a:pPr>
            <a:r>
              <a:rPr lang="es" sz="1400">
                <a:solidFill>
                  <a:srgbClr val="7F7F7F"/>
                </a:solidFill>
              </a:rPr>
              <a:t>Metodología</a:t>
            </a:r>
            <a:endParaRPr sz="1400">
              <a:solidFill>
                <a:srgbClr val="7F7F7F"/>
              </a:solidFill>
            </a:endParaRPr>
          </a:p>
          <a:p>
            <a:pPr indent="-317500" lvl="0" marL="457200" rtl="0" algn="l">
              <a:lnSpc>
                <a:spcPct val="100000"/>
              </a:lnSpc>
              <a:spcBef>
                <a:spcPts val="0"/>
              </a:spcBef>
              <a:spcAft>
                <a:spcPts val="0"/>
              </a:spcAft>
              <a:buClr>
                <a:srgbClr val="7F7F7F"/>
              </a:buClr>
              <a:buSzPts val="1400"/>
              <a:buAutoNum type="arabicPeriod"/>
            </a:pPr>
            <a:r>
              <a:rPr lang="es" sz="1400">
                <a:solidFill>
                  <a:srgbClr val="7F7F7F"/>
                </a:solidFill>
              </a:rPr>
              <a:t>Recursos y actividades</a:t>
            </a:r>
            <a:endParaRPr sz="1400">
              <a:solidFill>
                <a:srgbClr val="7F7F7F"/>
              </a:solidFill>
            </a:endParaRPr>
          </a:p>
          <a:p>
            <a:pPr indent="-317500" lvl="0" marL="457200" rtl="0" algn="l">
              <a:lnSpc>
                <a:spcPct val="100000"/>
              </a:lnSpc>
              <a:spcBef>
                <a:spcPts val="0"/>
              </a:spcBef>
              <a:spcAft>
                <a:spcPts val="0"/>
              </a:spcAft>
              <a:buClr>
                <a:srgbClr val="7F7F7F"/>
              </a:buClr>
              <a:buSzPts val="1400"/>
              <a:buAutoNum type="arabicPeriod"/>
            </a:pPr>
            <a:r>
              <a:rPr lang="es" sz="1400">
                <a:solidFill>
                  <a:srgbClr val="7F7F7F"/>
                </a:solidFill>
              </a:rPr>
              <a:t>Motivación</a:t>
            </a:r>
            <a:endParaRPr sz="1400">
              <a:solidFill>
                <a:srgbClr val="7F7F7F"/>
              </a:solidFill>
            </a:endParaRPr>
          </a:p>
          <a:p>
            <a:pPr indent="-317500" lvl="0" marL="457200" rtl="0" algn="l">
              <a:lnSpc>
                <a:spcPct val="100000"/>
              </a:lnSpc>
              <a:spcBef>
                <a:spcPts val="0"/>
              </a:spcBef>
              <a:spcAft>
                <a:spcPts val="0"/>
              </a:spcAft>
              <a:buClr>
                <a:srgbClr val="7F7F7F"/>
              </a:buClr>
              <a:buSzPts val="1400"/>
              <a:buAutoNum type="arabicPeriod"/>
            </a:pPr>
            <a:r>
              <a:rPr lang="es" sz="1400">
                <a:solidFill>
                  <a:srgbClr val="7F7F7F"/>
                </a:solidFill>
              </a:rPr>
              <a:t>Comunicación</a:t>
            </a:r>
            <a:endParaRPr sz="1400">
              <a:solidFill>
                <a:srgbClr val="7F7F7F"/>
              </a:solidFill>
            </a:endParaRPr>
          </a:p>
          <a:p>
            <a:pPr indent="-317500" lvl="0" marL="457200" rtl="0" algn="l">
              <a:lnSpc>
                <a:spcPct val="100000"/>
              </a:lnSpc>
              <a:spcBef>
                <a:spcPts val="0"/>
              </a:spcBef>
              <a:spcAft>
                <a:spcPts val="0"/>
              </a:spcAft>
              <a:buClr>
                <a:srgbClr val="7F7F7F"/>
              </a:buClr>
              <a:buSzPts val="1400"/>
              <a:buAutoNum type="arabicPeriod"/>
            </a:pPr>
            <a:r>
              <a:rPr lang="es" sz="1400">
                <a:solidFill>
                  <a:srgbClr val="7F7F7F"/>
                </a:solidFill>
              </a:rPr>
              <a:t>Evaluación y certificación</a:t>
            </a:r>
            <a:endParaRPr sz="1400">
              <a:solidFill>
                <a:srgbClr val="7F7F7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86"/>
          <p:cNvSpPr/>
          <p:nvPr/>
        </p:nvSpPr>
        <p:spPr>
          <a:xfrm>
            <a:off x="0" y="912600"/>
            <a:ext cx="9144000" cy="40986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86"/>
          <p:cNvSpPr txBox="1"/>
          <p:nvPr>
            <p:ph type="title"/>
          </p:nvPr>
        </p:nvSpPr>
        <p:spPr>
          <a:xfrm>
            <a:off x="515975" y="5224350"/>
            <a:ext cx="3055500" cy="3525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Más info y RA</a:t>
            </a:r>
            <a:endParaRPr sz="2200"/>
          </a:p>
        </p:txBody>
      </p:sp>
      <p:grpSp>
        <p:nvGrpSpPr>
          <p:cNvPr id="801" name="Google Shape;801;p86"/>
          <p:cNvGrpSpPr/>
          <p:nvPr/>
        </p:nvGrpSpPr>
        <p:grpSpPr>
          <a:xfrm>
            <a:off x="6161527" y="337397"/>
            <a:ext cx="2352476" cy="4455965"/>
            <a:chOff x="2123525" y="1286625"/>
            <a:chExt cx="2085898" cy="4159399"/>
          </a:xfrm>
        </p:grpSpPr>
        <p:pic>
          <p:nvPicPr>
            <p:cNvPr id="802" name="Google Shape;802;p86"/>
            <p:cNvPicPr preferRelativeResize="0"/>
            <p:nvPr/>
          </p:nvPicPr>
          <p:blipFill rotWithShape="1">
            <a:blip r:embed="rId3">
              <a:alphaModFix/>
            </a:blip>
            <a:srcRect b="4416" l="24782" r="43477" t="10816"/>
            <a:stretch/>
          </p:blipFill>
          <p:spPr>
            <a:xfrm>
              <a:off x="2177275" y="1637825"/>
              <a:ext cx="1958050" cy="3447276"/>
            </a:xfrm>
            <a:prstGeom prst="rect">
              <a:avLst/>
            </a:prstGeom>
            <a:noFill/>
            <a:ln>
              <a:noFill/>
            </a:ln>
          </p:spPr>
        </p:pic>
        <p:sp>
          <p:nvSpPr>
            <p:cNvPr id="803" name="Google Shape;803;p86"/>
            <p:cNvSpPr/>
            <p:nvPr/>
          </p:nvSpPr>
          <p:spPr>
            <a:xfrm>
              <a:off x="2123525" y="1286625"/>
              <a:ext cx="2085898" cy="4159399"/>
            </a:xfrm>
            <a:custGeom>
              <a:rect b="b" l="l" r="r" t="t"/>
              <a:pathLst>
                <a:path extrusionOk="0" h="206345" w="10348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grpSp>
        <p:nvGrpSpPr>
          <p:cNvPr id="804" name="Google Shape;804;p86"/>
          <p:cNvGrpSpPr/>
          <p:nvPr/>
        </p:nvGrpSpPr>
        <p:grpSpPr>
          <a:xfrm>
            <a:off x="665265" y="1063429"/>
            <a:ext cx="4888551" cy="3723223"/>
            <a:chOff x="589050" y="1368200"/>
            <a:chExt cx="4462800" cy="3398962"/>
          </a:xfrm>
        </p:grpSpPr>
        <p:cxnSp>
          <p:nvCxnSpPr>
            <p:cNvPr id="805" name="Google Shape;805;p86"/>
            <p:cNvCxnSpPr/>
            <p:nvPr/>
          </p:nvCxnSpPr>
          <p:spPr>
            <a:xfrm>
              <a:off x="2073023" y="4712712"/>
              <a:ext cx="1501800" cy="0"/>
            </a:xfrm>
            <a:prstGeom prst="straightConnector1">
              <a:avLst/>
            </a:prstGeom>
            <a:noFill/>
            <a:ln cap="flat" cmpd="sng" w="19050">
              <a:solidFill>
                <a:srgbClr val="535353"/>
              </a:solidFill>
              <a:prstDash val="solid"/>
              <a:round/>
              <a:headEnd len="med" w="med" type="none"/>
              <a:tailEnd len="med" w="med" type="none"/>
            </a:ln>
          </p:spPr>
        </p:cxnSp>
        <p:grpSp>
          <p:nvGrpSpPr>
            <p:cNvPr id="806" name="Google Shape;806;p86"/>
            <p:cNvGrpSpPr/>
            <p:nvPr/>
          </p:nvGrpSpPr>
          <p:grpSpPr>
            <a:xfrm>
              <a:off x="589050" y="1368200"/>
              <a:ext cx="4462800" cy="3398962"/>
              <a:chOff x="589050" y="1368200"/>
              <a:chExt cx="4462800" cy="3398962"/>
            </a:xfrm>
          </p:grpSpPr>
          <p:sp>
            <p:nvSpPr>
              <p:cNvPr id="807" name="Google Shape;807;p86"/>
              <p:cNvSpPr/>
              <p:nvPr/>
            </p:nvSpPr>
            <p:spPr>
              <a:xfrm>
                <a:off x="589050" y="1368200"/>
                <a:ext cx="4462800" cy="2823300"/>
              </a:xfrm>
              <a:prstGeom prst="roundRect">
                <a:avLst>
                  <a:gd fmla="val 3857"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86"/>
              <p:cNvSpPr/>
              <p:nvPr/>
            </p:nvSpPr>
            <p:spPr>
              <a:xfrm>
                <a:off x="619392" y="1398959"/>
                <a:ext cx="4402200" cy="2762100"/>
              </a:xfrm>
              <a:prstGeom prst="roundRect">
                <a:avLst>
                  <a:gd fmla="val 3282"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6"/>
              <p:cNvSpPr/>
              <p:nvPr/>
            </p:nvSpPr>
            <p:spPr>
              <a:xfrm>
                <a:off x="2056553" y="4191621"/>
                <a:ext cx="1523917" cy="575541"/>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rgbClr val="535353"/>
                </a:solidFill>
                <a:prstDash val="solid"/>
                <a:round/>
                <a:headEnd len="med" w="med" type="none"/>
                <a:tailEnd len="med" w="med" type="none"/>
              </a:ln>
            </p:spPr>
          </p:sp>
          <p:sp>
            <p:nvSpPr>
              <p:cNvPr id="810" name="Google Shape;810;p86"/>
              <p:cNvSpPr/>
              <p:nvPr/>
            </p:nvSpPr>
            <p:spPr>
              <a:xfrm>
                <a:off x="786880" y="1589973"/>
                <a:ext cx="4082100" cy="2421900"/>
              </a:xfrm>
              <a:prstGeom prst="rect">
                <a:avLst/>
              </a:prstGeom>
              <a:solidFill>
                <a:srgbClr val="FFFFFF"/>
              </a:solid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 name="Google Shape;811;p86"/>
              <p:cNvPicPr preferRelativeResize="0"/>
              <p:nvPr/>
            </p:nvPicPr>
            <p:blipFill rotWithShape="1">
              <a:blip r:embed="rId4">
                <a:alphaModFix/>
              </a:blip>
              <a:srcRect b="29229" l="32487" r="34616" t="17567"/>
              <a:stretch/>
            </p:blipFill>
            <p:spPr>
              <a:xfrm>
                <a:off x="1413826" y="1626618"/>
                <a:ext cx="2789390" cy="2367765"/>
              </a:xfrm>
              <a:prstGeom prst="rect">
                <a:avLst/>
              </a:prstGeom>
              <a:noFill/>
              <a:ln>
                <a:noFill/>
              </a:ln>
            </p:spPr>
          </p:pic>
        </p:grpSp>
      </p:grpSp>
      <p:sp>
        <p:nvSpPr>
          <p:cNvPr id="812" name="Google Shape;812;p86"/>
          <p:cNvSpPr txBox="1"/>
          <p:nvPr/>
        </p:nvSpPr>
        <p:spPr>
          <a:xfrm>
            <a:off x="5039700" y="5164925"/>
            <a:ext cx="3626700" cy="1020600"/>
          </a:xfrm>
          <a:prstGeom prst="rect">
            <a:avLst/>
          </a:prstGeom>
          <a:noFill/>
          <a:ln>
            <a:noFill/>
          </a:ln>
        </p:spPr>
        <p:txBody>
          <a:bodyPr anchorCtr="0" anchor="t" bIns="68575" lIns="68575" spcFirstLastPara="1" rIns="68575" wrap="square" tIns="68575">
            <a:noAutofit/>
          </a:bodyPr>
          <a:lstStyle/>
          <a:p>
            <a:pPr indent="0" lvl="0" marL="0" rtl="0" algn="r">
              <a:lnSpc>
                <a:spcPct val="100000"/>
              </a:lnSpc>
              <a:spcBef>
                <a:spcPts val="0"/>
              </a:spcBef>
              <a:spcAft>
                <a:spcPts val="0"/>
              </a:spcAft>
              <a:buNone/>
            </a:pPr>
            <a:r>
              <a:rPr b="1" i="1" lang="es" sz="1500">
                <a:solidFill>
                  <a:srgbClr val="85B016"/>
                </a:solidFill>
                <a:latin typeface="Ubuntu"/>
                <a:ea typeface="Ubuntu"/>
                <a:cs typeface="Ubuntu"/>
                <a:sym typeface="Ubuntu"/>
              </a:rPr>
              <a:t>Los estudiantes de un MOOC se vuelven más e-competentes… pero son los “residentes digitales” los que le sacan más partido </a:t>
            </a:r>
            <a:r>
              <a:rPr b="1" lang="es" sz="1500">
                <a:solidFill>
                  <a:srgbClr val="85B016"/>
                </a:solidFill>
                <a:latin typeface="Ubuntu"/>
                <a:ea typeface="Ubuntu"/>
                <a:cs typeface="Ubuntu"/>
                <a:sym typeface="Ubuntu"/>
              </a:rPr>
              <a:t>(Sánchez, 2014)</a:t>
            </a:r>
            <a:endParaRPr b="1" sz="1500">
              <a:solidFill>
                <a:srgbClr val="85B016"/>
              </a:solidFill>
              <a:latin typeface="Ubuntu"/>
              <a:ea typeface="Ubuntu"/>
              <a:cs typeface="Ubuntu"/>
              <a:sym typeface="Ubuntu"/>
            </a:endParaRPr>
          </a:p>
          <a:p>
            <a:pPr indent="0" lvl="0" marL="0" rtl="0" algn="r">
              <a:lnSpc>
                <a:spcPct val="115000"/>
              </a:lnSpc>
              <a:spcBef>
                <a:spcPts val="1200"/>
              </a:spcBef>
              <a:spcAft>
                <a:spcPts val="1200"/>
              </a:spcAft>
              <a:buNone/>
            </a:pPr>
            <a:r>
              <a:t/>
            </a:r>
            <a:endParaRPr sz="1400">
              <a:solidFill>
                <a:srgbClr val="85B016"/>
              </a:solidFill>
              <a:latin typeface="Ubuntu"/>
              <a:ea typeface="Ubuntu"/>
              <a:cs typeface="Ubuntu"/>
              <a:sym typeface="Ubuntu"/>
            </a:endParaRPr>
          </a:p>
        </p:txBody>
      </p:sp>
      <p:sp>
        <p:nvSpPr>
          <p:cNvPr id="813" name="Google Shape;813;p86"/>
          <p:cNvSpPr txBox="1"/>
          <p:nvPr/>
        </p:nvSpPr>
        <p:spPr>
          <a:xfrm>
            <a:off x="557375" y="5517500"/>
            <a:ext cx="4091100" cy="462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s" sz="1200">
                <a:solidFill>
                  <a:srgbClr val="595959"/>
                </a:solidFill>
              </a:rPr>
              <a:t>Fuentes: </a:t>
            </a:r>
            <a:r>
              <a:rPr lang="es" sz="1200" u="sng">
                <a:solidFill>
                  <a:schemeClr val="hlink"/>
                </a:solidFill>
                <a:hlinkClick r:id="rId5"/>
              </a:rPr>
              <a:t>https://goo.gl/9rBG7X</a:t>
            </a:r>
            <a:r>
              <a:rPr lang="es" sz="1200">
                <a:solidFill>
                  <a:srgbClr val="595959"/>
                </a:solidFill>
              </a:rPr>
              <a:t> y </a:t>
            </a:r>
            <a:r>
              <a:rPr lang="es" sz="1200" u="sng">
                <a:solidFill>
                  <a:schemeClr val="hlink"/>
                </a:solidFill>
                <a:hlinkClick r:id="rId6"/>
              </a:rPr>
              <a:t>https://goo.gl/szXaZa</a:t>
            </a:r>
            <a:endParaRPr sz="1200">
              <a:solidFill>
                <a:srgbClr val="595959"/>
              </a:solidFill>
            </a:endParaRPr>
          </a:p>
          <a:p>
            <a:pPr indent="0" lvl="0" marL="0" rtl="0" algn="l">
              <a:spcBef>
                <a:spcPts val="0"/>
              </a:spcBef>
              <a:spcAft>
                <a:spcPts val="0"/>
              </a:spcAft>
              <a:buNone/>
            </a:pPr>
            <a:r>
              <a:t/>
            </a:r>
            <a:endParaRPr sz="1200">
              <a:solidFill>
                <a:srgbClr val="595959"/>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87"/>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9" name="Google Shape;819;p87"/>
          <p:cNvCxnSpPr/>
          <p:nvPr/>
        </p:nvCxnSpPr>
        <p:spPr>
          <a:xfrm>
            <a:off x="4778200" y="4317100"/>
            <a:ext cx="676200" cy="0"/>
          </a:xfrm>
          <a:prstGeom prst="straightConnector1">
            <a:avLst/>
          </a:prstGeom>
          <a:noFill/>
          <a:ln cap="flat" cmpd="sng" w="76200">
            <a:solidFill>
              <a:srgbClr val="93C01F"/>
            </a:solidFill>
            <a:prstDash val="solid"/>
            <a:round/>
            <a:headEnd len="med" w="med" type="none"/>
            <a:tailEnd len="med" w="med" type="none"/>
          </a:ln>
        </p:spPr>
      </p:cxnSp>
      <p:sp>
        <p:nvSpPr>
          <p:cNvPr id="820" name="Google Shape;820;p87"/>
          <p:cNvSpPr txBox="1"/>
          <p:nvPr>
            <p:ph type="title"/>
          </p:nvPr>
        </p:nvSpPr>
        <p:spPr>
          <a:xfrm>
            <a:off x="4598900" y="2598675"/>
            <a:ext cx="3854400" cy="75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500"/>
              <a:t>4. MOOCs (y derivados) como proyecto</a:t>
            </a:r>
            <a:endParaRPr sz="2500">
              <a:solidFill>
                <a:srgbClr val="434343"/>
              </a:solidFill>
            </a:endParaRPr>
          </a:p>
        </p:txBody>
      </p:sp>
      <p:sp>
        <p:nvSpPr>
          <p:cNvPr id="821" name="Google Shape;821;p87"/>
          <p:cNvSpPr txBox="1"/>
          <p:nvPr>
            <p:ph idx="4294967295" type="subTitle"/>
          </p:nvPr>
        </p:nvSpPr>
        <p:spPr>
          <a:xfrm>
            <a:off x="4631275" y="3311075"/>
            <a:ext cx="3757200" cy="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700"/>
              <a:t>Elementos clave, decisiones estratégicas y factores de éxito en diseño, producción e impartición</a:t>
            </a:r>
            <a:endParaRPr sz="17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88"/>
          <p:cNvSpPr/>
          <p:nvPr/>
        </p:nvSpPr>
        <p:spPr>
          <a:xfrm>
            <a:off x="406900" y="554993"/>
            <a:ext cx="8330100" cy="5748000"/>
          </a:xfrm>
          <a:prstGeom prst="rect">
            <a:avLst/>
          </a:pr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88"/>
          <p:cNvSpPr txBox="1"/>
          <p:nvPr>
            <p:ph type="title"/>
          </p:nvPr>
        </p:nvSpPr>
        <p:spPr>
          <a:xfrm>
            <a:off x="4692625" y="671700"/>
            <a:ext cx="4249500" cy="1160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100"/>
              <a:buNone/>
            </a:pPr>
            <a:r>
              <a:rPr lang="es" sz="4500">
                <a:solidFill>
                  <a:srgbClr val="FFFFFF"/>
                </a:solidFill>
              </a:rPr>
              <a:t>40%</a:t>
            </a:r>
            <a:endParaRPr sz="4500">
              <a:solidFill>
                <a:srgbClr val="FFFFFF"/>
              </a:solidFill>
            </a:endParaRPr>
          </a:p>
        </p:txBody>
      </p:sp>
      <p:sp>
        <p:nvSpPr>
          <p:cNvPr id="828" name="Google Shape;828;p88"/>
          <p:cNvSpPr txBox="1"/>
          <p:nvPr>
            <p:ph idx="4294967295" type="title"/>
          </p:nvPr>
        </p:nvSpPr>
        <p:spPr>
          <a:xfrm>
            <a:off x="4726650" y="2112900"/>
            <a:ext cx="4181400" cy="116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s" sz="4500">
                <a:solidFill>
                  <a:srgbClr val="FFFFFF"/>
                </a:solidFill>
              </a:rPr>
              <a:t>20% </a:t>
            </a:r>
            <a:endParaRPr sz="4500">
              <a:solidFill>
                <a:srgbClr val="FFFFFF"/>
              </a:solidFill>
            </a:endParaRPr>
          </a:p>
        </p:txBody>
      </p:sp>
      <p:sp>
        <p:nvSpPr>
          <p:cNvPr id="829" name="Google Shape;829;p88"/>
          <p:cNvSpPr txBox="1"/>
          <p:nvPr>
            <p:ph idx="1" type="subTitle"/>
          </p:nvPr>
        </p:nvSpPr>
        <p:spPr>
          <a:xfrm>
            <a:off x="5116050" y="1444500"/>
            <a:ext cx="3247200" cy="719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100"/>
              <a:buNone/>
            </a:pPr>
            <a:r>
              <a:rPr lang="es">
                <a:solidFill>
                  <a:srgbClr val="FFFFFF"/>
                </a:solidFill>
              </a:rPr>
              <a:t>planificar y producir curso y recursos</a:t>
            </a:r>
            <a:endParaRPr>
              <a:solidFill>
                <a:srgbClr val="FFFFFF"/>
              </a:solidFill>
            </a:endParaRPr>
          </a:p>
        </p:txBody>
      </p:sp>
      <p:sp>
        <p:nvSpPr>
          <p:cNvPr id="830" name="Google Shape;830;p88"/>
          <p:cNvSpPr txBox="1"/>
          <p:nvPr>
            <p:ph idx="4" type="subTitle"/>
          </p:nvPr>
        </p:nvSpPr>
        <p:spPr>
          <a:xfrm>
            <a:off x="3735325" y="2850900"/>
            <a:ext cx="6164100" cy="71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FFFFFF"/>
                </a:solidFill>
              </a:rPr>
              <a:t>difundir</a:t>
            </a:r>
            <a:endParaRPr>
              <a:solidFill>
                <a:srgbClr val="FFFFFF"/>
              </a:solidFill>
            </a:endParaRPr>
          </a:p>
        </p:txBody>
      </p:sp>
      <p:sp>
        <p:nvSpPr>
          <p:cNvPr id="831" name="Google Shape;831;p88"/>
          <p:cNvSpPr txBox="1"/>
          <p:nvPr>
            <p:ph idx="4294967295" type="title"/>
          </p:nvPr>
        </p:nvSpPr>
        <p:spPr>
          <a:xfrm>
            <a:off x="4726650" y="3484500"/>
            <a:ext cx="4181400" cy="116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s" sz="4500">
                <a:solidFill>
                  <a:srgbClr val="FFFFFF"/>
                </a:solidFill>
              </a:rPr>
              <a:t>10% </a:t>
            </a:r>
            <a:endParaRPr sz="4500">
              <a:solidFill>
                <a:srgbClr val="FFFFFF"/>
              </a:solidFill>
            </a:endParaRPr>
          </a:p>
        </p:txBody>
      </p:sp>
      <p:sp>
        <p:nvSpPr>
          <p:cNvPr id="832" name="Google Shape;832;p88"/>
          <p:cNvSpPr txBox="1"/>
          <p:nvPr>
            <p:ph idx="4" type="subTitle"/>
          </p:nvPr>
        </p:nvSpPr>
        <p:spPr>
          <a:xfrm>
            <a:off x="3735325" y="4222500"/>
            <a:ext cx="6164100" cy="71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FFFFFF"/>
                </a:solidFill>
              </a:rPr>
              <a:t>impartir</a:t>
            </a:r>
            <a:endParaRPr>
              <a:solidFill>
                <a:srgbClr val="FFFFFF"/>
              </a:solidFill>
            </a:endParaRPr>
          </a:p>
        </p:txBody>
      </p:sp>
      <p:sp>
        <p:nvSpPr>
          <p:cNvPr id="833" name="Google Shape;833;p88"/>
          <p:cNvSpPr txBox="1"/>
          <p:nvPr>
            <p:ph idx="4294967295" type="title"/>
          </p:nvPr>
        </p:nvSpPr>
        <p:spPr>
          <a:xfrm>
            <a:off x="4726650" y="4830700"/>
            <a:ext cx="4181400" cy="116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s" sz="4500">
                <a:solidFill>
                  <a:srgbClr val="FFFFFF"/>
                </a:solidFill>
              </a:rPr>
              <a:t>30% </a:t>
            </a:r>
            <a:endParaRPr sz="4500">
              <a:solidFill>
                <a:srgbClr val="FFFFFF"/>
              </a:solidFill>
            </a:endParaRPr>
          </a:p>
        </p:txBody>
      </p:sp>
      <p:sp>
        <p:nvSpPr>
          <p:cNvPr id="834" name="Google Shape;834;p88"/>
          <p:cNvSpPr txBox="1"/>
          <p:nvPr>
            <p:ph idx="4" type="subTitle"/>
          </p:nvPr>
        </p:nvSpPr>
        <p:spPr>
          <a:xfrm>
            <a:off x="3735325" y="5568700"/>
            <a:ext cx="6164100" cy="71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FFFFFF"/>
                </a:solidFill>
              </a:rPr>
              <a:t>supervisar, re-programar, coordinar...</a:t>
            </a:r>
            <a:endParaRPr>
              <a:solidFill>
                <a:srgbClr val="FFFFFF"/>
              </a:solidFill>
            </a:endParaRPr>
          </a:p>
        </p:txBody>
      </p:sp>
      <p:sp>
        <p:nvSpPr>
          <p:cNvPr id="835" name="Google Shape;835;p88"/>
          <p:cNvSpPr txBox="1"/>
          <p:nvPr>
            <p:ph idx="4294967295" type="subTitle"/>
          </p:nvPr>
        </p:nvSpPr>
        <p:spPr>
          <a:xfrm>
            <a:off x="839725" y="1409700"/>
            <a:ext cx="4024200" cy="169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s" sz="1800">
                <a:solidFill>
                  <a:srgbClr val="FFFFFF"/>
                </a:solidFill>
                <a:latin typeface="Ubuntu"/>
                <a:ea typeface="Ubuntu"/>
                <a:cs typeface="Ubuntu"/>
                <a:sym typeface="Ubuntu"/>
              </a:rPr>
              <a:t>Hacer un MOOC es un proceso complejo que mezcla diversas disciplinas y requiere diversas competencias (tecnológicas, pedagógicas, educativas, comunicacionales…)</a:t>
            </a:r>
            <a:endParaRPr b="1" i="1" sz="1800">
              <a:solidFill>
                <a:srgbClr val="FFFFFF"/>
              </a:solidFill>
              <a:latin typeface="Ubuntu"/>
              <a:ea typeface="Ubuntu"/>
              <a:cs typeface="Ubuntu"/>
              <a:sym typeface="Ubuntu"/>
            </a:endParaRPr>
          </a:p>
        </p:txBody>
      </p:sp>
      <p:pic>
        <p:nvPicPr>
          <p:cNvPr id="836" name="Google Shape;836;p88"/>
          <p:cNvPicPr preferRelativeResize="0"/>
          <p:nvPr/>
        </p:nvPicPr>
        <p:blipFill>
          <a:blip r:embed="rId3">
            <a:alphaModFix/>
          </a:blip>
          <a:stretch>
            <a:fillRect/>
          </a:stretch>
        </p:blipFill>
        <p:spPr>
          <a:xfrm>
            <a:off x="913550" y="3501425"/>
            <a:ext cx="3972674" cy="2234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01F"/>
        </a:solidFill>
      </p:bgPr>
    </p:bg>
    <p:spTree>
      <p:nvGrpSpPr>
        <p:cNvPr id="840" name="Shape 840"/>
        <p:cNvGrpSpPr/>
        <p:nvPr/>
      </p:nvGrpSpPr>
      <p:grpSpPr>
        <a:xfrm>
          <a:off x="0" y="0"/>
          <a:ext cx="0" cy="0"/>
          <a:chOff x="0" y="0"/>
          <a:chExt cx="0" cy="0"/>
        </a:xfrm>
      </p:grpSpPr>
      <p:sp>
        <p:nvSpPr>
          <p:cNvPr id="841" name="Google Shape;841;p89"/>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9"/>
          <p:cNvSpPr txBox="1"/>
          <p:nvPr/>
        </p:nvSpPr>
        <p:spPr>
          <a:xfrm>
            <a:off x="3099975" y="5247775"/>
            <a:ext cx="3196800" cy="71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300">
                <a:solidFill>
                  <a:srgbClr val="444444"/>
                </a:solidFill>
                <a:latin typeface="Ubuntu"/>
                <a:ea typeface="Ubuntu"/>
                <a:cs typeface="Ubuntu"/>
                <a:sym typeface="Ubuntu"/>
              </a:rPr>
              <a:t>¿Por qué, para qué, y para quiénes?</a:t>
            </a:r>
            <a:endParaRPr sz="1300">
              <a:solidFill>
                <a:srgbClr val="444444"/>
              </a:solidFill>
              <a:latin typeface="Ubuntu"/>
              <a:ea typeface="Ubuntu"/>
              <a:cs typeface="Ubuntu"/>
              <a:sym typeface="Ubuntu"/>
            </a:endParaRPr>
          </a:p>
          <a:p>
            <a:pPr indent="0" lvl="0" marL="0" rtl="0" algn="ctr">
              <a:spcBef>
                <a:spcPts val="1000"/>
              </a:spcBef>
              <a:spcAft>
                <a:spcPts val="1000"/>
              </a:spcAft>
              <a:buNone/>
            </a:pPr>
            <a:r>
              <a:t/>
            </a:r>
            <a:endParaRPr sz="1300">
              <a:solidFill>
                <a:srgbClr val="444444"/>
              </a:solidFill>
              <a:latin typeface="Ubuntu"/>
              <a:ea typeface="Ubuntu"/>
              <a:cs typeface="Ubuntu"/>
              <a:sym typeface="Ubuntu"/>
            </a:endParaRPr>
          </a:p>
        </p:txBody>
      </p:sp>
      <p:grpSp>
        <p:nvGrpSpPr>
          <p:cNvPr id="843" name="Google Shape;843;p89"/>
          <p:cNvGrpSpPr/>
          <p:nvPr/>
        </p:nvGrpSpPr>
        <p:grpSpPr>
          <a:xfrm rot="9960722">
            <a:off x="3856375" y="2784224"/>
            <a:ext cx="1834710" cy="1845028"/>
            <a:chOff x="4818100" y="1507675"/>
            <a:chExt cx="71225" cy="71625"/>
          </a:xfrm>
        </p:grpSpPr>
        <p:sp>
          <p:nvSpPr>
            <p:cNvPr id="844" name="Google Shape;844;p89"/>
            <p:cNvSpPr/>
            <p:nvPr/>
          </p:nvSpPr>
          <p:spPr>
            <a:xfrm>
              <a:off x="4818100" y="1507675"/>
              <a:ext cx="46000" cy="56300"/>
            </a:xfrm>
            <a:custGeom>
              <a:rect b="b" l="l" r="r" t="t"/>
              <a:pathLst>
                <a:path extrusionOk="0" h="2252" w="184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9"/>
            <p:cNvSpPr/>
            <p:nvPr/>
          </p:nvSpPr>
          <p:spPr>
            <a:xfrm>
              <a:off x="4869825" y="1519575"/>
              <a:ext cx="19500" cy="23825"/>
            </a:xfrm>
            <a:custGeom>
              <a:rect b="b" l="l" r="r" t="t"/>
              <a:pathLst>
                <a:path extrusionOk="0" h="953" w="780">
                  <a:moveTo>
                    <a:pt x="304" y="1"/>
                  </a:moveTo>
                  <a:lnTo>
                    <a:pt x="1" y="354"/>
                  </a:lnTo>
                  <a:cubicBezTo>
                    <a:pt x="181" y="506"/>
                    <a:pt x="289" y="722"/>
                    <a:pt x="311" y="953"/>
                  </a:cubicBezTo>
                  <a:lnTo>
                    <a:pt x="780" y="953"/>
                  </a:lnTo>
                  <a:cubicBezTo>
                    <a:pt x="751" y="585"/>
                    <a:pt x="585" y="239"/>
                    <a:pt x="304" y="1"/>
                  </a:cubicBez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9"/>
            <p:cNvSpPr/>
            <p:nvPr/>
          </p:nvSpPr>
          <p:spPr>
            <a:xfrm>
              <a:off x="4857575" y="1547700"/>
              <a:ext cx="31575" cy="31600"/>
            </a:xfrm>
            <a:custGeom>
              <a:rect b="b" l="l" r="r" t="t"/>
              <a:pathLst>
                <a:path extrusionOk="0" h="1264" w="1263">
                  <a:moveTo>
                    <a:pt x="801" y="1"/>
                  </a:moveTo>
                  <a:cubicBezTo>
                    <a:pt x="758" y="419"/>
                    <a:pt x="426" y="751"/>
                    <a:pt x="1" y="794"/>
                  </a:cubicBezTo>
                  <a:lnTo>
                    <a:pt x="1" y="1263"/>
                  </a:lnTo>
                  <a:cubicBezTo>
                    <a:pt x="679" y="1213"/>
                    <a:pt x="1219" y="679"/>
                    <a:pt x="1263" y="1"/>
                  </a:cubicBez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9"/>
            <p:cNvSpPr/>
            <p:nvPr/>
          </p:nvSpPr>
          <p:spPr>
            <a:xfrm>
              <a:off x="4829800" y="1560150"/>
              <a:ext cx="23650" cy="18950"/>
            </a:xfrm>
            <a:custGeom>
              <a:rect b="b" l="l" r="r" t="t"/>
              <a:pathLst>
                <a:path extrusionOk="0" h="758" w="946">
                  <a:moveTo>
                    <a:pt x="376" y="1"/>
                  </a:moveTo>
                  <a:lnTo>
                    <a:pt x="1" y="282"/>
                  </a:lnTo>
                  <a:cubicBezTo>
                    <a:pt x="239" y="563"/>
                    <a:pt x="578" y="736"/>
                    <a:pt x="946" y="758"/>
                  </a:cubicBezTo>
                  <a:lnTo>
                    <a:pt x="946" y="289"/>
                  </a:lnTo>
                  <a:cubicBezTo>
                    <a:pt x="722" y="267"/>
                    <a:pt x="520" y="166"/>
                    <a:pt x="376" y="1"/>
                  </a:cubicBez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8" name="Google Shape;848;p89"/>
          <p:cNvSpPr txBox="1"/>
          <p:nvPr/>
        </p:nvSpPr>
        <p:spPr>
          <a:xfrm>
            <a:off x="894975" y="4135625"/>
            <a:ext cx="3196800" cy="1015800"/>
          </a:xfrm>
          <a:prstGeom prst="rect">
            <a:avLst/>
          </a:prstGeom>
          <a:solidFill>
            <a:srgbClr val="FFFFFF"/>
          </a:solidFill>
          <a:ln cap="flat" cmpd="sng" w="28575">
            <a:solidFill>
              <a:srgbClr val="85B01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rgbClr val="85B016"/>
                </a:solidFill>
                <a:latin typeface="Ubuntu"/>
                <a:ea typeface="Ubuntu"/>
                <a:cs typeface="Ubuntu"/>
                <a:sym typeface="Ubuntu"/>
              </a:rPr>
              <a:t>1. </a:t>
            </a:r>
            <a:r>
              <a:rPr lang="es">
                <a:solidFill>
                  <a:srgbClr val="85B016"/>
                </a:solidFill>
                <a:latin typeface="Ubuntu"/>
                <a:ea typeface="Ubuntu"/>
                <a:cs typeface="Ubuntu"/>
                <a:sym typeface="Ubuntu"/>
              </a:rPr>
              <a:t>ANÁLISIS Y TOMA DE DECISIONES</a:t>
            </a:r>
            <a:endParaRPr>
              <a:solidFill>
                <a:srgbClr val="85B016"/>
              </a:solidFill>
              <a:latin typeface="Ubuntu"/>
              <a:ea typeface="Ubuntu"/>
              <a:cs typeface="Ubuntu"/>
              <a:sym typeface="Ubuntu"/>
            </a:endParaRPr>
          </a:p>
          <a:p>
            <a:pPr indent="0" lvl="0" marL="0" rtl="0" algn="l">
              <a:spcBef>
                <a:spcPts val="0"/>
              </a:spcBef>
              <a:spcAft>
                <a:spcPts val="0"/>
              </a:spcAft>
              <a:buNone/>
            </a:pPr>
            <a:r>
              <a:rPr lang="es" sz="1000">
                <a:solidFill>
                  <a:schemeClr val="dk2"/>
                </a:solidFill>
                <a:latin typeface="Ubuntu"/>
                <a:ea typeface="Ubuntu"/>
                <a:cs typeface="Ubuntu"/>
                <a:sym typeface="Ubuntu"/>
              </a:rPr>
              <a:t>Prediseño</a:t>
            </a:r>
            <a:r>
              <a:rPr lang="es" sz="1000">
                <a:solidFill>
                  <a:schemeClr val="lt1"/>
                </a:solidFill>
                <a:latin typeface="Ubuntu"/>
                <a:ea typeface="Ubuntu"/>
                <a:cs typeface="Ubuntu"/>
                <a:sym typeface="Ubuntu"/>
              </a:rPr>
              <a:t> </a:t>
            </a:r>
            <a:r>
              <a:rPr lang="es" sz="1000">
                <a:solidFill>
                  <a:schemeClr val="dk2"/>
                </a:solidFill>
                <a:latin typeface="Ubuntu"/>
                <a:ea typeface="Ubuntu"/>
                <a:cs typeface="Ubuntu"/>
                <a:sym typeface="Ubuntu"/>
              </a:rPr>
              <a:t>instruccional,</a:t>
            </a:r>
            <a:r>
              <a:rPr lang="es" sz="1000">
                <a:solidFill>
                  <a:schemeClr val="lt1"/>
                </a:solidFill>
                <a:latin typeface="Ubuntu"/>
                <a:ea typeface="Ubuntu"/>
                <a:cs typeface="Ubuntu"/>
                <a:sym typeface="Ubuntu"/>
              </a:rPr>
              <a:t> </a:t>
            </a:r>
            <a:r>
              <a:rPr lang="es" sz="1000">
                <a:solidFill>
                  <a:schemeClr val="dk2"/>
                </a:solidFill>
                <a:latin typeface="Ubuntu"/>
                <a:ea typeface="Ubuntu"/>
                <a:cs typeface="Ubuntu"/>
                <a:sym typeface="Ubuntu"/>
              </a:rPr>
              <a:t>definición</a:t>
            </a:r>
            <a:r>
              <a:rPr lang="es" sz="1000">
                <a:solidFill>
                  <a:schemeClr val="lt1"/>
                </a:solidFill>
                <a:latin typeface="Ubuntu"/>
                <a:ea typeface="Ubuntu"/>
                <a:cs typeface="Ubuntu"/>
                <a:sym typeface="Ubuntu"/>
              </a:rPr>
              <a:t> </a:t>
            </a:r>
            <a:r>
              <a:rPr lang="es" sz="1000">
                <a:solidFill>
                  <a:schemeClr val="dk2"/>
                </a:solidFill>
                <a:latin typeface="Ubuntu"/>
                <a:ea typeface="Ubuntu"/>
                <a:cs typeface="Ubuntu"/>
                <a:sym typeface="Ubuntu"/>
              </a:rPr>
              <a:t>de</a:t>
            </a:r>
            <a:r>
              <a:rPr lang="es" sz="1000">
                <a:solidFill>
                  <a:schemeClr val="lt1"/>
                </a:solidFill>
                <a:latin typeface="Ubuntu"/>
                <a:ea typeface="Ubuntu"/>
                <a:cs typeface="Ubuntu"/>
                <a:sym typeface="Ubuntu"/>
              </a:rPr>
              <a:t> </a:t>
            </a:r>
            <a:r>
              <a:rPr lang="es" sz="1000">
                <a:solidFill>
                  <a:schemeClr val="dk2"/>
                </a:solidFill>
                <a:latin typeface="Ubuntu"/>
                <a:ea typeface="Ubuntu"/>
                <a:cs typeface="Ubuntu"/>
                <a:sym typeface="Ubuntu"/>
              </a:rPr>
              <a:t>recursos necesarios, planificación de sistema de tutorización/seguimiento…  ¡Proyectar, en síntesis, en base a criterios y pensando en su viabilidad!</a:t>
            </a:r>
            <a:endParaRPr sz="1000">
              <a:solidFill>
                <a:schemeClr val="lt1"/>
              </a:solidFill>
              <a:latin typeface="Ubuntu"/>
              <a:ea typeface="Ubuntu"/>
              <a:cs typeface="Ubuntu"/>
              <a:sym typeface="Ubuntu"/>
            </a:endParaRPr>
          </a:p>
        </p:txBody>
      </p:sp>
      <p:sp>
        <p:nvSpPr>
          <p:cNvPr id="849" name="Google Shape;849;p89"/>
          <p:cNvSpPr txBox="1"/>
          <p:nvPr/>
        </p:nvSpPr>
        <p:spPr>
          <a:xfrm>
            <a:off x="1026200" y="3194575"/>
            <a:ext cx="2876700" cy="708000"/>
          </a:xfrm>
          <a:prstGeom prst="rect">
            <a:avLst/>
          </a:prstGeom>
          <a:solidFill>
            <a:srgbClr val="FFFFFF"/>
          </a:solidFill>
          <a:ln cap="flat" cmpd="sng" w="28575">
            <a:solidFill>
              <a:srgbClr val="85B01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rgbClr val="85B016"/>
                </a:solidFill>
                <a:latin typeface="Ubuntu"/>
                <a:ea typeface="Ubuntu"/>
                <a:cs typeface="Ubuntu"/>
                <a:sym typeface="Ubuntu"/>
              </a:rPr>
              <a:t>2. PRODUCCIÓN</a:t>
            </a:r>
            <a:endParaRPr>
              <a:solidFill>
                <a:srgbClr val="85B016"/>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Guionizado, elaboración/ grabación, edición y montaje de recursos y curso en plataforma.</a:t>
            </a:r>
            <a:endParaRPr sz="1000">
              <a:solidFill>
                <a:schemeClr val="dk2"/>
              </a:solidFill>
              <a:latin typeface="Ubuntu"/>
              <a:ea typeface="Ubuntu"/>
              <a:cs typeface="Ubuntu"/>
              <a:sym typeface="Ubuntu"/>
            </a:endParaRPr>
          </a:p>
        </p:txBody>
      </p:sp>
      <p:sp>
        <p:nvSpPr>
          <p:cNvPr id="850" name="Google Shape;850;p89"/>
          <p:cNvSpPr txBox="1"/>
          <p:nvPr/>
        </p:nvSpPr>
        <p:spPr>
          <a:xfrm>
            <a:off x="1226175" y="1690025"/>
            <a:ext cx="3406500" cy="1231500"/>
          </a:xfrm>
          <a:prstGeom prst="rect">
            <a:avLst/>
          </a:prstGeom>
          <a:solidFill>
            <a:srgbClr val="FFFFFF"/>
          </a:solidFill>
          <a:ln cap="flat" cmpd="sng" w="28575">
            <a:solidFill>
              <a:srgbClr val="85B01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rgbClr val="85B016"/>
                </a:solidFill>
                <a:latin typeface="Ubuntu"/>
                <a:ea typeface="Ubuntu"/>
                <a:cs typeface="Ubuntu"/>
                <a:sym typeface="Ubuntu"/>
              </a:rPr>
              <a:t>3. DIFUSIÓN/ GESTIÓN DE INSCRIPCIONES</a:t>
            </a:r>
            <a:endParaRPr>
              <a:solidFill>
                <a:srgbClr val="85B016"/>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Elaboración de materiales y plan de difusión y captación de alumnos + ejecución.</a:t>
            </a:r>
            <a:endParaRPr sz="1000">
              <a:solidFill>
                <a:schemeClr val="dk2"/>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Habilitación de sistema de inscripciones y atención a potenciales estudiantes.</a:t>
            </a:r>
            <a:endParaRPr sz="1000">
              <a:solidFill>
                <a:schemeClr val="dk2"/>
              </a:solidFill>
              <a:latin typeface="Ubuntu"/>
              <a:ea typeface="Ubuntu"/>
              <a:cs typeface="Ubuntu"/>
              <a:sym typeface="Ubuntu"/>
            </a:endParaRPr>
          </a:p>
        </p:txBody>
      </p:sp>
      <p:sp>
        <p:nvSpPr>
          <p:cNvPr id="851" name="Google Shape;851;p89"/>
          <p:cNvSpPr txBox="1"/>
          <p:nvPr/>
        </p:nvSpPr>
        <p:spPr>
          <a:xfrm>
            <a:off x="4959125" y="1854525"/>
            <a:ext cx="2777400" cy="1015800"/>
          </a:xfrm>
          <a:prstGeom prst="rect">
            <a:avLst/>
          </a:prstGeom>
          <a:solidFill>
            <a:srgbClr val="FFFFFF"/>
          </a:solidFill>
          <a:ln cap="flat" cmpd="sng" w="28575">
            <a:solidFill>
              <a:srgbClr val="85B01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rgbClr val="85B016"/>
                </a:solidFill>
                <a:latin typeface="Ubuntu"/>
                <a:ea typeface="Ubuntu"/>
                <a:cs typeface="Ubuntu"/>
                <a:sym typeface="Ubuntu"/>
              </a:rPr>
              <a:t>4. IMPARTICIÓN </a:t>
            </a:r>
            <a:endParaRPr>
              <a:solidFill>
                <a:srgbClr val="85B016"/>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Gestión de matriculaciones/ acceso a espacio online.</a:t>
            </a:r>
            <a:endParaRPr sz="1000">
              <a:solidFill>
                <a:schemeClr val="dk2"/>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Dinamización, atención a dudas y evaluación en su caso, conforme a planificación. </a:t>
            </a:r>
            <a:endParaRPr sz="1000">
              <a:solidFill>
                <a:schemeClr val="dk2"/>
              </a:solidFill>
              <a:latin typeface="Ubuntu"/>
              <a:ea typeface="Ubuntu"/>
              <a:cs typeface="Ubuntu"/>
              <a:sym typeface="Ubuntu"/>
            </a:endParaRPr>
          </a:p>
        </p:txBody>
      </p:sp>
      <p:sp>
        <p:nvSpPr>
          <p:cNvPr id="852" name="Google Shape;852;p89"/>
          <p:cNvSpPr txBox="1"/>
          <p:nvPr/>
        </p:nvSpPr>
        <p:spPr>
          <a:xfrm>
            <a:off x="5416375" y="4064325"/>
            <a:ext cx="2777400" cy="861900"/>
          </a:xfrm>
          <a:prstGeom prst="rect">
            <a:avLst/>
          </a:prstGeom>
          <a:solidFill>
            <a:srgbClr val="FFFFFF"/>
          </a:solidFill>
          <a:ln cap="flat" cmpd="sng" w="28575">
            <a:solidFill>
              <a:srgbClr val="85B01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rgbClr val="85B016"/>
                </a:solidFill>
                <a:latin typeface="Ubuntu"/>
                <a:ea typeface="Ubuntu"/>
                <a:cs typeface="Ubuntu"/>
                <a:sym typeface="Ubuntu"/>
              </a:rPr>
              <a:t>6. EVALUACIÓN Y MEJORA</a:t>
            </a:r>
            <a:endParaRPr>
              <a:solidFill>
                <a:srgbClr val="85B016"/>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Análisis de resultados y propuesta de mejoras para siguientes ediciones.</a:t>
            </a:r>
            <a:endParaRPr sz="1000">
              <a:solidFill>
                <a:schemeClr val="dk2"/>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Gestión de certificaciones.</a:t>
            </a:r>
            <a:endParaRPr sz="1000">
              <a:solidFill>
                <a:schemeClr val="dk2"/>
              </a:solidFill>
              <a:latin typeface="Ubuntu"/>
              <a:ea typeface="Ubuntu"/>
              <a:cs typeface="Ubuntu"/>
              <a:sym typeface="Ubuntu"/>
            </a:endParaRPr>
          </a:p>
        </p:txBody>
      </p:sp>
      <p:sp>
        <p:nvSpPr>
          <p:cNvPr id="853" name="Google Shape;853;p89"/>
          <p:cNvSpPr txBox="1"/>
          <p:nvPr/>
        </p:nvSpPr>
        <p:spPr>
          <a:xfrm>
            <a:off x="5416375" y="3149925"/>
            <a:ext cx="2448300" cy="708000"/>
          </a:xfrm>
          <a:prstGeom prst="rect">
            <a:avLst/>
          </a:prstGeom>
          <a:solidFill>
            <a:srgbClr val="FFFFFF"/>
          </a:solidFill>
          <a:ln cap="flat" cmpd="sng" w="28575">
            <a:solidFill>
              <a:srgbClr val="85B01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rgbClr val="85B016"/>
                </a:solidFill>
                <a:latin typeface="Ubuntu"/>
                <a:ea typeface="Ubuntu"/>
                <a:cs typeface="Ubuntu"/>
                <a:sym typeface="Ubuntu"/>
              </a:rPr>
              <a:t>5. CIERRE Y CERTIFICACIÓN</a:t>
            </a:r>
            <a:endParaRPr>
              <a:solidFill>
                <a:srgbClr val="85B016"/>
              </a:solidFill>
              <a:latin typeface="Ubuntu"/>
              <a:ea typeface="Ubuntu"/>
              <a:cs typeface="Ubuntu"/>
              <a:sym typeface="Ubuntu"/>
            </a:endParaRPr>
          </a:p>
          <a:p>
            <a:pPr indent="0" lvl="0" marL="0" rtl="0" algn="l">
              <a:spcBef>
                <a:spcPts val="0"/>
              </a:spcBef>
              <a:spcAft>
                <a:spcPts val="0"/>
              </a:spcAft>
              <a:buNone/>
            </a:pPr>
            <a:r>
              <a:rPr lang="es" sz="1000">
                <a:solidFill>
                  <a:schemeClr val="dk2"/>
                </a:solidFill>
                <a:latin typeface="Ubuntu"/>
                <a:ea typeface="Ubuntu"/>
                <a:cs typeface="Ubuntu"/>
                <a:sym typeface="Ubuntu"/>
              </a:rPr>
              <a:t>Evaluación, en su caso, por docentes.</a:t>
            </a:r>
            <a:endParaRPr sz="1000">
              <a:solidFill>
                <a:schemeClr val="dk2"/>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s" sz="1000">
                <a:solidFill>
                  <a:schemeClr val="dk2"/>
                </a:solidFill>
                <a:latin typeface="Ubuntu"/>
                <a:ea typeface="Ubuntu"/>
                <a:cs typeface="Ubuntu"/>
                <a:sym typeface="Ubuntu"/>
              </a:rPr>
              <a:t>Gestión de certificaciones.</a:t>
            </a:r>
            <a:endParaRPr sz="1000">
              <a:solidFill>
                <a:schemeClr val="dk2"/>
              </a:solidFill>
              <a:latin typeface="Ubuntu"/>
              <a:ea typeface="Ubuntu"/>
              <a:cs typeface="Ubuntu"/>
              <a:sym typeface="Ubuntu"/>
            </a:endParaRPr>
          </a:p>
        </p:txBody>
      </p:sp>
      <p:sp>
        <p:nvSpPr>
          <p:cNvPr id="854" name="Google Shape;854;p89"/>
          <p:cNvSpPr txBox="1"/>
          <p:nvPr>
            <p:ph type="title"/>
          </p:nvPr>
        </p:nvSpPr>
        <p:spPr>
          <a:xfrm>
            <a:off x="783525" y="981067"/>
            <a:ext cx="7618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sz="2200">
                <a:solidFill>
                  <a:srgbClr val="3A3A3A"/>
                </a:solidFill>
              </a:rPr>
              <a:t>Gestión estratégica de proyectos MOOC</a:t>
            </a:r>
            <a:endParaRPr sz="2200">
              <a:solidFill>
                <a:srgbClr val="3A3A3A"/>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90"/>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90"/>
          <p:cNvSpPr txBox="1"/>
          <p:nvPr>
            <p:ph idx="4294967295" type="subTitle"/>
          </p:nvPr>
        </p:nvSpPr>
        <p:spPr>
          <a:xfrm>
            <a:off x="728050" y="1911775"/>
            <a:ext cx="22410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rgbClr val="85B016"/>
                </a:solidFill>
              </a:rPr>
              <a:t>SENTIDO DEL CURSO</a:t>
            </a:r>
            <a:endParaRPr sz="1300">
              <a:solidFill>
                <a:srgbClr val="85B016"/>
              </a:solidFill>
            </a:endParaRPr>
          </a:p>
        </p:txBody>
      </p:sp>
      <p:sp>
        <p:nvSpPr>
          <p:cNvPr id="861" name="Google Shape;861;p90"/>
          <p:cNvSpPr txBox="1"/>
          <p:nvPr>
            <p:ph idx="4294967295" type="subTitle"/>
          </p:nvPr>
        </p:nvSpPr>
        <p:spPr>
          <a:xfrm>
            <a:off x="728050" y="2283925"/>
            <a:ext cx="2241000" cy="10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7F7F7F"/>
                </a:solidFill>
              </a:rPr>
              <a:t>Aunque sea masivo, y más aún cuando no lo es (ej. SPOC) debemos “segmentar” y pensar en unos destinatarios y en que sirva de respuesta a una necesidad: ¿cursos cero, perfeccionamiento…?</a:t>
            </a:r>
            <a:endParaRPr sz="1200">
              <a:solidFill>
                <a:srgbClr val="7F7F7F"/>
              </a:solidFill>
            </a:endParaRPr>
          </a:p>
          <a:p>
            <a:pPr indent="0" lvl="0" marL="0" rtl="0" algn="l">
              <a:spcBef>
                <a:spcPts val="0"/>
              </a:spcBef>
              <a:spcAft>
                <a:spcPts val="0"/>
              </a:spcAft>
              <a:buNone/>
            </a:pPr>
            <a:r>
              <a:t/>
            </a:r>
            <a:endParaRPr sz="1200">
              <a:solidFill>
                <a:srgbClr val="7F7F7F"/>
              </a:solidFill>
            </a:endParaRPr>
          </a:p>
          <a:p>
            <a:pPr indent="0" lvl="0" marL="0" rtl="0" algn="l">
              <a:spcBef>
                <a:spcPts val="0"/>
              </a:spcBef>
              <a:spcAft>
                <a:spcPts val="0"/>
              </a:spcAft>
              <a:buNone/>
            </a:pPr>
            <a:r>
              <a:t/>
            </a:r>
            <a:endParaRPr sz="1200">
              <a:solidFill>
                <a:srgbClr val="7F7F7F"/>
              </a:solidFill>
            </a:endParaRPr>
          </a:p>
        </p:txBody>
      </p:sp>
      <p:sp>
        <p:nvSpPr>
          <p:cNvPr id="862" name="Google Shape;862;p90"/>
          <p:cNvSpPr txBox="1"/>
          <p:nvPr>
            <p:ph idx="4294967295" type="subTitle"/>
          </p:nvPr>
        </p:nvSpPr>
        <p:spPr>
          <a:xfrm>
            <a:off x="3355575" y="1911783"/>
            <a:ext cx="2448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rgbClr val="85B016"/>
                </a:solidFill>
              </a:rPr>
              <a:t>¡SUMAR ATRACTIVO!</a:t>
            </a:r>
            <a:endParaRPr sz="1300">
              <a:solidFill>
                <a:srgbClr val="85B016"/>
              </a:solidFill>
            </a:endParaRPr>
          </a:p>
        </p:txBody>
      </p:sp>
      <p:sp>
        <p:nvSpPr>
          <p:cNvPr id="863" name="Google Shape;863;p90"/>
          <p:cNvSpPr txBox="1"/>
          <p:nvPr>
            <p:ph idx="4294967295" type="subTitle"/>
          </p:nvPr>
        </p:nvSpPr>
        <p:spPr>
          <a:xfrm>
            <a:off x="3355575" y="2283925"/>
            <a:ext cx="2528100" cy="10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7F7F7F"/>
                </a:solidFill>
              </a:rPr>
              <a:t>¡Hacernos visibles en la inmensidad de los MOOCs!</a:t>
            </a:r>
            <a:endParaRPr sz="1200">
              <a:solidFill>
                <a:srgbClr val="7F7F7F"/>
              </a:solidFill>
            </a:endParaRPr>
          </a:p>
          <a:p>
            <a:pPr indent="0" lvl="0" marL="0" rtl="0" algn="l">
              <a:spcBef>
                <a:spcPts val="0"/>
              </a:spcBef>
              <a:spcAft>
                <a:spcPts val="0"/>
              </a:spcAft>
              <a:buNone/>
            </a:pPr>
            <a:r>
              <a:rPr lang="es" sz="1200">
                <a:solidFill>
                  <a:srgbClr val="7F7F7F"/>
                </a:solidFill>
              </a:rPr>
              <a:t>Además de por el tema... ¿ponente/s estrella o de referencia?, ¿enfoque innovador, multidisciplinar?, ¿certificación, acceso a otros cursos?, ¿dinamización online, rr.ss.?</a:t>
            </a:r>
            <a:endParaRPr sz="1200">
              <a:solidFill>
                <a:srgbClr val="7F7F7F"/>
              </a:solidFill>
            </a:endParaRPr>
          </a:p>
        </p:txBody>
      </p:sp>
      <p:sp>
        <p:nvSpPr>
          <p:cNvPr id="864" name="Google Shape;864;p90"/>
          <p:cNvSpPr txBox="1"/>
          <p:nvPr>
            <p:ph idx="4294967295" type="subTitle"/>
          </p:nvPr>
        </p:nvSpPr>
        <p:spPr>
          <a:xfrm>
            <a:off x="6043561" y="1911783"/>
            <a:ext cx="2448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rgbClr val="85B016"/>
                </a:solidFill>
              </a:rPr>
              <a:t>FORMATO Y RASGOS</a:t>
            </a:r>
            <a:endParaRPr sz="1300">
              <a:solidFill>
                <a:srgbClr val="85B016"/>
              </a:solidFill>
            </a:endParaRPr>
          </a:p>
        </p:txBody>
      </p:sp>
      <p:sp>
        <p:nvSpPr>
          <p:cNvPr id="865" name="Google Shape;865;p90"/>
          <p:cNvSpPr txBox="1"/>
          <p:nvPr>
            <p:ph idx="4294967295" type="subTitle"/>
          </p:nvPr>
        </p:nvSpPr>
        <p:spPr>
          <a:xfrm>
            <a:off x="6043550" y="2283933"/>
            <a:ext cx="2184900" cy="10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200">
                <a:solidFill>
                  <a:srgbClr val="7F7F7F"/>
                </a:solidFill>
              </a:rPr>
              <a:t>¿MOOC originario o derivado?, ¿abierto o cerrado?, ¿número de horas y temporalización?...</a:t>
            </a:r>
            <a:endParaRPr sz="1200">
              <a:solidFill>
                <a:srgbClr val="7F7F7F"/>
              </a:solidFill>
            </a:endParaRPr>
          </a:p>
          <a:p>
            <a:pPr indent="0" lvl="0" marL="0" rtl="0" algn="l">
              <a:spcBef>
                <a:spcPts val="0"/>
              </a:spcBef>
              <a:spcAft>
                <a:spcPts val="0"/>
              </a:spcAft>
              <a:buNone/>
            </a:pPr>
            <a:r>
              <a:t/>
            </a:r>
            <a:endParaRPr sz="1200">
              <a:solidFill>
                <a:srgbClr val="7F7F7F"/>
              </a:solidFill>
            </a:endParaRPr>
          </a:p>
        </p:txBody>
      </p:sp>
      <p:sp>
        <p:nvSpPr>
          <p:cNvPr id="866" name="Google Shape;866;p90"/>
          <p:cNvSpPr txBox="1"/>
          <p:nvPr>
            <p:ph idx="4294967295" type="subTitle"/>
          </p:nvPr>
        </p:nvSpPr>
        <p:spPr>
          <a:xfrm>
            <a:off x="728050" y="3887825"/>
            <a:ext cx="25905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rgbClr val="85B016"/>
                </a:solidFill>
              </a:rPr>
              <a:t>TEMÁTICA Y </a:t>
            </a:r>
            <a:endParaRPr sz="1500">
              <a:solidFill>
                <a:srgbClr val="85B016"/>
              </a:solidFill>
            </a:endParaRPr>
          </a:p>
          <a:p>
            <a:pPr indent="0" lvl="0" marL="0" rtl="0" algn="l">
              <a:spcBef>
                <a:spcPts val="0"/>
              </a:spcBef>
              <a:spcAft>
                <a:spcPts val="0"/>
              </a:spcAft>
              <a:buClr>
                <a:schemeClr val="dk1"/>
              </a:buClr>
              <a:buSzPts val="1100"/>
              <a:buFont typeface="Arial"/>
              <a:buNone/>
            </a:pPr>
            <a:r>
              <a:rPr lang="es" sz="1500">
                <a:solidFill>
                  <a:srgbClr val="85B016"/>
                </a:solidFill>
              </a:rPr>
              <a:t>CONTENIDO</a:t>
            </a:r>
            <a:endParaRPr sz="1300">
              <a:solidFill>
                <a:srgbClr val="85B016"/>
              </a:solidFill>
            </a:endParaRPr>
          </a:p>
        </p:txBody>
      </p:sp>
      <p:sp>
        <p:nvSpPr>
          <p:cNvPr id="867" name="Google Shape;867;p90"/>
          <p:cNvSpPr txBox="1"/>
          <p:nvPr>
            <p:ph idx="4294967295" type="subTitle"/>
          </p:nvPr>
        </p:nvSpPr>
        <p:spPr>
          <a:xfrm>
            <a:off x="728050" y="4437775"/>
            <a:ext cx="2321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200">
                <a:solidFill>
                  <a:srgbClr val="7F7F7F"/>
                </a:solidFill>
              </a:rPr>
              <a:t>¿Temática en auge?, ¿prestigio de nuestra institución?, ¿interés para nuestra comunidad?</a:t>
            </a:r>
            <a:endParaRPr sz="1200">
              <a:solidFill>
                <a:srgbClr val="7F7F7F"/>
              </a:solidFill>
            </a:endParaRPr>
          </a:p>
          <a:p>
            <a:pPr indent="0" lvl="0" marL="0" rtl="0" algn="l">
              <a:spcBef>
                <a:spcPts val="0"/>
              </a:spcBef>
              <a:spcAft>
                <a:spcPts val="0"/>
              </a:spcAft>
              <a:buClr>
                <a:schemeClr val="dk1"/>
              </a:buClr>
              <a:buSzPts val="1100"/>
              <a:buFont typeface="Arial"/>
              <a:buNone/>
            </a:pPr>
            <a:r>
              <a:t/>
            </a:r>
            <a:endParaRPr sz="1200">
              <a:solidFill>
                <a:srgbClr val="7F7F7F"/>
              </a:solidFill>
            </a:endParaRPr>
          </a:p>
          <a:p>
            <a:pPr indent="0" lvl="0" marL="0" rtl="0" algn="l">
              <a:spcBef>
                <a:spcPts val="0"/>
              </a:spcBef>
              <a:spcAft>
                <a:spcPts val="0"/>
              </a:spcAft>
              <a:buClr>
                <a:schemeClr val="dk1"/>
              </a:buClr>
              <a:buSzPts val="1100"/>
              <a:buFont typeface="Arial"/>
              <a:buNone/>
            </a:pPr>
            <a:r>
              <a:rPr lang="es" sz="1200">
                <a:solidFill>
                  <a:srgbClr val="7F7F7F"/>
                </a:solidFill>
              </a:rPr>
              <a:t>En función de lo anterior, predefinir enfoque y bloques de contenido.</a:t>
            </a:r>
            <a:endParaRPr sz="1200">
              <a:solidFill>
                <a:srgbClr val="7F7F7F"/>
              </a:solidFill>
            </a:endParaRPr>
          </a:p>
        </p:txBody>
      </p:sp>
      <p:sp>
        <p:nvSpPr>
          <p:cNvPr id="868" name="Google Shape;868;p90"/>
          <p:cNvSpPr txBox="1"/>
          <p:nvPr>
            <p:ph idx="4294967295" type="subTitle"/>
          </p:nvPr>
        </p:nvSpPr>
        <p:spPr>
          <a:xfrm>
            <a:off x="3355575" y="3913233"/>
            <a:ext cx="23214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rgbClr val="85B016"/>
                </a:solidFill>
              </a:rPr>
              <a:t>METODOLOGÍA Y REC. DE APRENDIZAJE</a:t>
            </a:r>
            <a:endParaRPr sz="1300">
              <a:solidFill>
                <a:srgbClr val="85B016"/>
              </a:solidFill>
            </a:endParaRPr>
          </a:p>
        </p:txBody>
      </p:sp>
      <p:sp>
        <p:nvSpPr>
          <p:cNvPr id="869" name="Google Shape;869;p90"/>
          <p:cNvSpPr txBox="1"/>
          <p:nvPr>
            <p:ph idx="4294967295" type="subTitle"/>
          </p:nvPr>
        </p:nvSpPr>
        <p:spPr>
          <a:xfrm>
            <a:off x="3355575" y="4467000"/>
            <a:ext cx="2502600" cy="19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7F7F7F"/>
                </a:solidFill>
              </a:rPr>
              <a:t>¿Aprendizaje colaborativo,  autoaprendizaje o mixto?</a:t>
            </a:r>
            <a:endParaRPr sz="1200">
              <a:solidFill>
                <a:srgbClr val="7F7F7F"/>
              </a:solidFill>
            </a:endParaRPr>
          </a:p>
          <a:p>
            <a:pPr indent="0" lvl="0" marL="0" rtl="0" algn="l">
              <a:spcBef>
                <a:spcPts val="0"/>
              </a:spcBef>
              <a:spcAft>
                <a:spcPts val="0"/>
              </a:spcAft>
              <a:buNone/>
            </a:pPr>
            <a:r>
              <a:rPr lang="es" sz="1200">
                <a:solidFill>
                  <a:srgbClr val="7F7F7F"/>
                </a:solidFill>
              </a:rPr>
              <a:t>¿Qué recursos de aprendizaje comunes y por bloque?, ¿en qué formatos, aparte de vídeos?</a:t>
            </a:r>
            <a:endParaRPr sz="1200">
              <a:solidFill>
                <a:srgbClr val="7F7F7F"/>
              </a:solidFill>
            </a:endParaRPr>
          </a:p>
          <a:p>
            <a:pPr indent="0" lvl="0" marL="0" rtl="0" algn="l">
              <a:spcBef>
                <a:spcPts val="0"/>
              </a:spcBef>
              <a:spcAft>
                <a:spcPts val="0"/>
              </a:spcAft>
              <a:buNone/>
            </a:pPr>
            <a:r>
              <a:rPr lang="es" sz="1200">
                <a:solidFill>
                  <a:srgbClr val="7F7F7F"/>
                </a:solidFill>
              </a:rPr>
              <a:t>¿Tutorizado/ dinamizado?</a:t>
            </a:r>
            <a:endParaRPr sz="1200">
              <a:solidFill>
                <a:srgbClr val="7F7F7F"/>
              </a:solidFill>
            </a:endParaRPr>
          </a:p>
          <a:p>
            <a:pPr indent="0" lvl="0" marL="0" rtl="0" algn="l">
              <a:spcBef>
                <a:spcPts val="0"/>
              </a:spcBef>
              <a:spcAft>
                <a:spcPts val="0"/>
              </a:spcAft>
              <a:buNone/>
            </a:pPr>
            <a:r>
              <a:rPr lang="es" sz="1200">
                <a:solidFill>
                  <a:srgbClr val="7F7F7F"/>
                </a:solidFill>
              </a:rPr>
              <a:t>¿Qué debe hacer el alumnado para superar el curso? etc. </a:t>
            </a:r>
            <a:endParaRPr sz="1200">
              <a:solidFill>
                <a:srgbClr val="7F7F7F"/>
              </a:solidFill>
            </a:endParaRPr>
          </a:p>
        </p:txBody>
      </p:sp>
      <p:sp>
        <p:nvSpPr>
          <p:cNvPr id="870" name="Google Shape;870;p90"/>
          <p:cNvSpPr txBox="1"/>
          <p:nvPr>
            <p:ph idx="4294967295" type="subTitle"/>
          </p:nvPr>
        </p:nvSpPr>
        <p:spPr>
          <a:xfrm>
            <a:off x="6043561" y="3329017"/>
            <a:ext cx="2448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rgbClr val="85B016"/>
                </a:solidFill>
              </a:rPr>
              <a:t>PLATAFORMA</a:t>
            </a:r>
            <a:endParaRPr sz="1300">
              <a:solidFill>
                <a:srgbClr val="85B016"/>
              </a:solidFill>
            </a:endParaRPr>
          </a:p>
        </p:txBody>
      </p:sp>
      <p:sp>
        <p:nvSpPr>
          <p:cNvPr id="871" name="Google Shape;871;p90"/>
          <p:cNvSpPr txBox="1"/>
          <p:nvPr>
            <p:ph idx="4294967295" type="subTitle"/>
          </p:nvPr>
        </p:nvSpPr>
        <p:spPr>
          <a:xfrm>
            <a:off x="6043550" y="3701175"/>
            <a:ext cx="2368500" cy="10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200">
                <a:solidFill>
                  <a:srgbClr val="7F7F7F"/>
                </a:solidFill>
              </a:rPr>
              <a:t>¿Propia o externa especializada en MOOCs? Todo depende de la temática, destinatarios y de otros factores (capacidad de difusión, convenio o no...) </a:t>
            </a:r>
            <a:endParaRPr sz="1200">
              <a:solidFill>
                <a:srgbClr val="7F7F7F"/>
              </a:solidFill>
            </a:endParaRPr>
          </a:p>
          <a:p>
            <a:pPr indent="0" lvl="0" marL="0" rtl="0" algn="l">
              <a:spcBef>
                <a:spcPts val="0"/>
              </a:spcBef>
              <a:spcAft>
                <a:spcPts val="0"/>
              </a:spcAft>
              <a:buNone/>
            </a:pPr>
            <a:r>
              <a:t/>
            </a:r>
            <a:endParaRPr sz="1200">
              <a:solidFill>
                <a:srgbClr val="7F7F7F"/>
              </a:solidFill>
            </a:endParaRPr>
          </a:p>
        </p:txBody>
      </p:sp>
      <p:sp>
        <p:nvSpPr>
          <p:cNvPr id="872" name="Google Shape;872;p90"/>
          <p:cNvSpPr txBox="1"/>
          <p:nvPr>
            <p:ph idx="4294967295" type="title"/>
          </p:nvPr>
        </p:nvSpPr>
        <p:spPr>
          <a:xfrm>
            <a:off x="783525" y="981067"/>
            <a:ext cx="7618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sz="2200">
                <a:solidFill>
                  <a:srgbClr val="3A3A3A"/>
                </a:solidFill>
              </a:rPr>
              <a:t>¡Proyectando! Aspectos básicos a decidir</a:t>
            </a:r>
            <a:endParaRPr sz="2200">
              <a:solidFill>
                <a:srgbClr val="3A3A3A"/>
              </a:solidFill>
            </a:endParaRPr>
          </a:p>
          <a:p>
            <a:pPr indent="0" lvl="0" marL="0" rtl="0" algn="ctr">
              <a:lnSpc>
                <a:spcPct val="100000"/>
              </a:lnSpc>
              <a:spcBef>
                <a:spcPts val="0"/>
              </a:spcBef>
              <a:spcAft>
                <a:spcPts val="0"/>
              </a:spcAft>
              <a:buSzPts val="2800"/>
              <a:buNone/>
            </a:pPr>
            <a:r>
              <a:t/>
            </a:r>
            <a:endParaRPr sz="2200">
              <a:solidFill>
                <a:srgbClr val="FF0000"/>
              </a:solidFill>
            </a:endParaRPr>
          </a:p>
        </p:txBody>
      </p:sp>
      <p:sp>
        <p:nvSpPr>
          <p:cNvPr id="873" name="Google Shape;873;p90"/>
          <p:cNvSpPr txBox="1"/>
          <p:nvPr>
            <p:ph idx="4294967295" type="subTitle"/>
          </p:nvPr>
        </p:nvSpPr>
        <p:spPr>
          <a:xfrm>
            <a:off x="6043561" y="4908983"/>
            <a:ext cx="2448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rgbClr val="85B016"/>
                </a:solidFill>
              </a:rPr>
              <a:t>TAREAS Y EQUIPO</a:t>
            </a:r>
            <a:endParaRPr sz="1300">
              <a:solidFill>
                <a:srgbClr val="85B016"/>
              </a:solidFill>
            </a:endParaRPr>
          </a:p>
        </p:txBody>
      </p:sp>
      <p:sp>
        <p:nvSpPr>
          <p:cNvPr id="874" name="Google Shape;874;p90"/>
          <p:cNvSpPr txBox="1"/>
          <p:nvPr>
            <p:ph idx="4294967295" type="subTitle"/>
          </p:nvPr>
        </p:nvSpPr>
        <p:spPr>
          <a:xfrm>
            <a:off x="6043550" y="5301375"/>
            <a:ext cx="2402700" cy="65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7F7F7F"/>
                </a:solidFill>
              </a:rPr>
              <a:t>Qué perfiles necesitamos y quién los asumirá: ¿externalizar?</a:t>
            </a:r>
            <a:endParaRPr sz="1200">
              <a:solidFill>
                <a:srgbClr val="7F7F7F"/>
              </a:solidFill>
            </a:endParaRPr>
          </a:p>
          <a:p>
            <a:pPr indent="0" lvl="0" marL="0" rtl="0" algn="l">
              <a:spcBef>
                <a:spcPts val="0"/>
              </a:spcBef>
              <a:spcAft>
                <a:spcPts val="0"/>
              </a:spcAft>
              <a:buNone/>
            </a:pPr>
            <a:r>
              <a:t/>
            </a:r>
            <a:endParaRPr sz="1200">
              <a:solidFill>
                <a:srgbClr val="7F7F7F"/>
              </a:solidFill>
            </a:endParaRPr>
          </a:p>
        </p:txBody>
      </p:sp>
      <p:cxnSp>
        <p:nvCxnSpPr>
          <p:cNvPr id="875" name="Google Shape;875;p90"/>
          <p:cNvCxnSpPr/>
          <p:nvPr/>
        </p:nvCxnSpPr>
        <p:spPr>
          <a:xfrm>
            <a:off x="3191200" y="1984500"/>
            <a:ext cx="0" cy="4007100"/>
          </a:xfrm>
          <a:prstGeom prst="straightConnector1">
            <a:avLst/>
          </a:prstGeom>
          <a:noFill/>
          <a:ln cap="flat" cmpd="sng" w="38100">
            <a:solidFill>
              <a:srgbClr val="93C01F"/>
            </a:solidFill>
            <a:prstDash val="solid"/>
            <a:round/>
            <a:headEnd len="med" w="med" type="none"/>
            <a:tailEnd len="med" w="med" type="none"/>
          </a:ln>
        </p:spPr>
      </p:cxnSp>
      <p:cxnSp>
        <p:nvCxnSpPr>
          <p:cNvPr id="876" name="Google Shape;876;p90"/>
          <p:cNvCxnSpPr/>
          <p:nvPr/>
        </p:nvCxnSpPr>
        <p:spPr>
          <a:xfrm>
            <a:off x="4233900" y="1570167"/>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877" name="Google Shape;877;p90"/>
          <p:cNvCxnSpPr/>
          <p:nvPr/>
        </p:nvCxnSpPr>
        <p:spPr>
          <a:xfrm>
            <a:off x="5934400" y="1984500"/>
            <a:ext cx="0" cy="4007100"/>
          </a:xfrm>
          <a:prstGeom prst="straightConnector1">
            <a:avLst/>
          </a:prstGeom>
          <a:noFill/>
          <a:ln cap="flat" cmpd="sng" w="38100">
            <a:solidFill>
              <a:srgbClr val="93C01F"/>
            </a:solidFill>
            <a:prstDash val="solid"/>
            <a:round/>
            <a:headEnd len="med" w="med" type="none"/>
            <a:tailEnd len="med" w="med"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9E9E">
            <a:alpha val="0"/>
          </a:srgbClr>
        </a:solidFill>
      </p:bgPr>
    </p:bg>
    <p:spTree>
      <p:nvGrpSpPr>
        <p:cNvPr id="881" name="Shape 881"/>
        <p:cNvGrpSpPr/>
        <p:nvPr/>
      </p:nvGrpSpPr>
      <p:grpSpPr>
        <a:xfrm>
          <a:off x="0" y="0"/>
          <a:ext cx="0" cy="0"/>
          <a:chOff x="0" y="0"/>
          <a:chExt cx="0" cy="0"/>
        </a:xfrm>
      </p:grpSpPr>
      <p:sp>
        <p:nvSpPr>
          <p:cNvPr id="882" name="Google Shape;882;p91"/>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1"/>
          <p:cNvSpPr txBox="1"/>
          <p:nvPr>
            <p:ph idx="4294967295" type="subTitle"/>
          </p:nvPr>
        </p:nvSpPr>
        <p:spPr>
          <a:xfrm>
            <a:off x="917175" y="1962575"/>
            <a:ext cx="33393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rgbClr val="85B016"/>
                </a:solidFill>
              </a:rPr>
              <a:t>RECURSOS DE APRENDIZAJE </a:t>
            </a:r>
            <a:endParaRPr sz="1600">
              <a:solidFill>
                <a:srgbClr val="85B016"/>
              </a:solidFill>
            </a:endParaRPr>
          </a:p>
        </p:txBody>
      </p:sp>
      <p:sp>
        <p:nvSpPr>
          <p:cNvPr id="884" name="Google Shape;884;p91"/>
          <p:cNvSpPr txBox="1"/>
          <p:nvPr>
            <p:ph idx="4294967295" type="subTitle"/>
          </p:nvPr>
        </p:nvSpPr>
        <p:spPr>
          <a:xfrm>
            <a:off x="917175" y="2410925"/>
            <a:ext cx="3456000" cy="29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7F7F7F"/>
                </a:solidFill>
              </a:rPr>
              <a:t>Tipología de recursos, formato, secuencia y organización en plataforma. Varios niveles:</a:t>
            </a:r>
            <a:endParaRPr sz="1300">
              <a:solidFill>
                <a:srgbClr val="7F7F7F"/>
              </a:solidFill>
            </a:endParaRPr>
          </a:p>
          <a:p>
            <a:pPr indent="0" lvl="0" marL="0" rtl="0" algn="l">
              <a:spcBef>
                <a:spcPts val="1000"/>
              </a:spcBef>
              <a:spcAft>
                <a:spcPts val="0"/>
              </a:spcAft>
              <a:buNone/>
            </a:pPr>
            <a:r>
              <a:rPr lang="es" sz="1300">
                <a:solidFill>
                  <a:srgbClr val="7F7F7F"/>
                </a:solidFill>
              </a:rPr>
              <a:t>-Recursos generales/ de inicio. P. ej. guía y/o vídeo-guía; encuesta de expectativas; actividad de presentación; foros de avisos/ consultas generales...</a:t>
            </a:r>
            <a:endParaRPr sz="1300">
              <a:solidFill>
                <a:srgbClr val="7F7F7F"/>
              </a:solidFill>
            </a:endParaRPr>
          </a:p>
          <a:p>
            <a:pPr indent="0" lvl="0" marL="0" rtl="0" algn="l">
              <a:spcBef>
                <a:spcPts val="1000"/>
              </a:spcBef>
              <a:spcAft>
                <a:spcPts val="0"/>
              </a:spcAft>
              <a:buNone/>
            </a:pPr>
            <a:r>
              <a:rPr lang="es" sz="1300">
                <a:solidFill>
                  <a:srgbClr val="7F7F7F"/>
                </a:solidFill>
              </a:rPr>
              <a:t>-Recursos por módulo. Pensar en contenidos básicos y complementarios, actividades obligatorias (y en su caso, opcionales).</a:t>
            </a:r>
            <a:endParaRPr sz="1300">
              <a:solidFill>
                <a:srgbClr val="7F7F7F"/>
              </a:solidFill>
            </a:endParaRPr>
          </a:p>
          <a:p>
            <a:pPr indent="0" lvl="0" marL="0" rtl="0" algn="l">
              <a:spcBef>
                <a:spcPts val="1000"/>
              </a:spcBef>
              <a:spcAft>
                <a:spcPts val="0"/>
              </a:spcAft>
              <a:buNone/>
            </a:pPr>
            <a:r>
              <a:rPr lang="es" sz="1300">
                <a:solidFill>
                  <a:srgbClr val="7F7F7F"/>
                </a:solidFill>
              </a:rPr>
              <a:t>-Recursos finales. Ej. proyecto final, test global, encuesta de valoración...</a:t>
            </a:r>
            <a:endParaRPr sz="1300">
              <a:solidFill>
                <a:srgbClr val="7F7F7F"/>
              </a:solidFill>
            </a:endParaRPr>
          </a:p>
        </p:txBody>
      </p:sp>
      <p:sp>
        <p:nvSpPr>
          <p:cNvPr id="885" name="Google Shape;885;p91"/>
          <p:cNvSpPr txBox="1"/>
          <p:nvPr>
            <p:ph idx="4294967295" type="subTitle"/>
          </p:nvPr>
        </p:nvSpPr>
        <p:spPr>
          <a:xfrm>
            <a:off x="4968775" y="1962575"/>
            <a:ext cx="34560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rgbClr val="85B016"/>
                </a:solidFill>
              </a:rPr>
              <a:t>IMPARTICIÓN Y EVALUACIÓN</a:t>
            </a:r>
            <a:endParaRPr sz="1600">
              <a:solidFill>
                <a:srgbClr val="85B016"/>
              </a:solidFill>
            </a:endParaRPr>
          </a:p>
        </p:txBody>
      </p:sp>
      <p:sp>
        <p:nvSpPr>
          <p:cNvPr id="886" name="Google Shape;886;p91"/>
          <p:cNvSpPr txBox="1"/>
          <p:nvPr>
            <p:ph idx="4294967295" type="subTitle"/>
          </p:nvPr>
        </p:nvSpPr>
        <p:spPr>
          <a:xfrm>
            <a:off x="5001100" y="2410925"/>
            <a:ext cx="3186300" cy="207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300">
                <a:solidFill>
                  <a:srgbClr val="7F7F7F"/>
                </a:solidFill>
              </a:rPr>
              <a:t>Cronograma de apertura de bloques y fecha tope para actividades de evaluación.</a:t>
            </a:r>
            <a:endParaRPr sz="1300">
              <a:solidFill>
                <a:srgbClr val="7F7F7F"/>
              </a:solidFill>
            </a:endParaRPr>
          </a:p>
          <a:p>
            <a:pPr indent="0" lvl="0" marL="0" rtl="0" algn="l">
              <a:spcBef>
                <a:spcPts val="0"/>
              </a:spcBef>
              <a:spcAft>
                <a:spcPts val="0"/>
              </a:spcAft>
              <a:buNone/>
            </a:pPr>
            <a:r>
              <a:t/>
            </a:r>
            <a:endParaRPr sz="1300">
              <a:solidFill>
                <a:srgbClr val="7F7F7F"/>
              </a:solidFill>
            </a:endParaRPr>
          </a:p>
          <a:p>
            <a:pPr indent="0" lvl="0" marL="0" rtl="0" algn="l">
              <a:spcBef>
                <a:spcPts val="0"/>
              </a:spcBef>
              <a:spcAft>
                <a:spcPts val="0"/>
              </a:spcAft>
              <a:buNone/>
            </a:pPr>
            <a:r>
              <a:rPr lang="es" sz="1300">
                <a:solidFill>
                  <a:srgbClr val="7F7F7F"/>
                </a:solidFill>
              </a:rPr>
              <a:t>Sistema de comunicación con alumnado y, en su caso, dinamización y atención a consultas: planificar hitos, definir canales…</a:t>
            </a:r>
            <a:endParaRPr sz="1300">
              <a:solidFill>
                <a:srgbClr val="7F7F7F"/>
              </a:solidFill>
            </a:endParaRPr>
          </a:p>
          <a:p>
            <a:pPr indent="0" lvl="0" marL="0" rtl="0" algn="l">
              <a:spcBef>
                <a:spcPts val="0"/>
              </a:spcBef>
              <a:spcAft>
                <a:spcPts val="0"/>
              </a:spcAft>
              <a:buNone/>
            </a:pPr>
            <a:r>
              <a:t/>
            </a:r>
            <a:endParaRPr sz="1300">
              <a:solidFill>
                <a:srgbClr val="7F7F7F"/>
              </a:solidFill>
            </a:endParaRPr>
          </a:p>
          <a:p>
            <a:pPr indent="0" lvl="0" marL="0" rtl="0" algn="l">
              <a:spcBef>
                <a:spcPts val="0"/>
              </a:spcBef>
              <a:spcAft>
                <a:spcPts val="0"/>
              </a:spcAft>
              <a:buNone/>
            </a:pPr>
            <a:r>
              <a:rPr lang="es" sz="1300">
                <a:solidFill>
                  <a:srgbClr val="7F7F7F"/>
                </a:solidFill>
              </a:rPr>
              <a:t>Sistema de evaluación: mínimos, pesos y feedback sobre resultados al alumnado.</a:t>
            </a:r>
            <a:endParaRPr sz="1300">
              <a:solidFill>
                <a:srgbClr val="7F7F7F"/>
              </a:solidFill>
            </a:endParaRPr>
          </a:p>
          <a:p>
            <a:pPr indent="0" lvl="0" marL="0" rtl="0" algn="l">
              <a:spcBef>
                <a:spcPts val="0"/>
              </a:spcBef>
              <a:spcAft>
                <a:spcPts val="0"/>
              </a:spcAft>
              <a:buNone/>
            </a:pPr>
            <a:r>
              <a:t/>
            </a:r>
            <a:endParaRPr sz="1300">
              <a:solidFill>
                <a:srgbClr val="7F7F7F"/>
              </a:solidFill>
            </a:endParaRPr>
          </a:p>
        </p:txBody>
      </p:sp>
      <p:sp>
        <p:nvSpPr>
          <p:cNvPr id="887" name="Google Shape;887;p91"/>
          <p:cNvSpPr txBox="1"/>
          <p:nvPr>
            <p:ph type="title"/>
          </p:nvPr>
        </p:nvSpPr>
        <p:spPr>
          <a:xfrm>
            <a:off x="606975" y="981075"/>
            <a:ext cx="79716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sz="2200">
                <a:solidFill>
                  <a:srgbClr val="3A3A3A"/>
                </a:solidFill>
              </a:rPr>
              <a:t>Diseño instruccional y metodología: toma de decisiones</a:t>
            </a:r>
            <a:endParaRPr sz="2200">
              <a:solidFill>
                <a:srgbClr val="3A3A3A"/>
              </a:solidFill>
            </a:endParaRPr>
          </a:p>
        </p:txBody>
      </p:sp>
      <p:sp>
        <p:nvSpPr>
          <p:cNvPr id="888" name="Google Shape;888;p91"/>
          <p:cNvSpPr txBox="1"/>
          <p:nvPr/>
        </p:nvSpPr>
        <p:spPr>
          <a:xfrm>
            <a:off x="909600" y="5528075"/>
            <a:ext cx="7275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700">
                <a:solidFill>
                  <a:srgbClr val="3A3A3A"/>
                </a:solidFill>
              </a:rPr>
              <a:t>Y plasmación en guía didáctica del alumnado</a:t>
            </a:r>
            <a:endParaRPr sz="900"/>
          </a:p>
        </p:txBody>
      </p:sp>
      <p:cxnSp>
        <p:nvCxnSpPr>
          <p:cNvPr id="889" name="Google Shape;889;p91"/>
          <p:cNvCxnSpPr/>
          <p:nvPr/>
        </p:nvCxnSpPr>
        <p:spPr>
          <a:xfrm>
            <a:off x="4562800" y="1963075"/>
            <a:ext cx="0" cy="3433800"/>
          </a:xfrm>
          <a:prstGeom prst="straightConnector1">
            <a:avLst/>
          </a:prstGeom>
          <a:noFill/>
          <a:ln cap="flat" cmpd="sng" w="38100">
            <a:solidFill>
              <a:srgbClr val="93C01F"/>
            </a:solidFill>
            <a:prstDash val="solid"/>
            <a:round/>
            <a:headEnd len="med" w="med" type="none"/>
            <a:tailEnd len="med" w="med" type="none"/>
          </a:ln>
        </p:spPr>
      </p:cxnSp>
      <p:cxnSp>
        <p:nvCxnSpPr>
          <p:cNvPr id="890" name="Google Shape;890;p91"/>
          <p:cNvCxnSpPr/>
          <p:nvPr/>
        </p:nvCxnSpPr>
        <p:spPr>
          <a:xfrm>
            <a:off x="4233900" y="1570167"/>
            <a:ext cx="6762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92"/>
          <p:cNvSpPr txBox="1"/>
          <p:nvPr>
            <p:ph idx="4294967295" type="subTitle"/>
          </p:nvPr>
        </p:nvSpPr>
        <p:spPr>
          <a:xfrm>
            <a:off x="804240" y="1962583"/>
            <a:ext cx="2448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rgbClr val="85B016"/>
                </a:solidFill>
              </a:rPr>
              <a:t>EQUIPO DOCENTE</a:t>
            </a:r>
            <a:endParaRPr sz="1600">
              <a:solidFill>
                <a:srgbClr val="85B016"/>
              </a:solidFill>
            </a:endParaRPr>
          </a:p>
        </p:txBody>
      </p:sp>
      <p:sp>
        <p:nvSpPr>
          <p:cNvPr id="896" name="Google Shape;896;p92"/>
          <p:cNvSpPr txBox="1"/>
          <p:nvPr>
            <p:ph idx="4294967295" type="subTitle"/>
          </p:nvPr>
        </p:nvSpPr>
        <p:spPr>
          <a:xfrm>
            <a:off x="804250" y="2334727"/>
            <a:ext cx="2448600" cy="10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7F7F7F"/>
                </a:solidFill>
              </a:rPr>
              <a:t>-Dirección académica.</a:t>
            </a:r>
            <a:endParaRPr sz="1300">
              <a:solidFill>
                <a:srgbClr val="7F7F7F"/>
              </a:solidFill>
            </a:endParaRPr>
          </a:p>
          <a:p>
            <a:pPr indent="0" lvl="0" marL="0" rtl="0" algn="l">
              <a:spcBef>
                <a:spcPts val="0"/>
              </a:spcBef>
              <a:spcAft>
                <a:spcPts val="0"/>
              </a:spcAft>
              <a:buNone/>
            </a:pPr>
            <a:r>
              <a:rPr lang="es" sz="1300">
                <a:solidFill>
                  <a:srgbClr val="7F7F7F"/>
                </a:solidFill>
              </a:rPr>
              <a:t>-Elaboración de contenidos base (experto/as).</a:t>
            </a:r>
            <a:endParaRPr sz="1300">
              <a:solidFill>
                <a:srgbClr val="7F7F7F"/>
              </a:solidFill>
            </a:endParaRPr>
          </a:p>
          <a:p>
            <a:pPr indent="0" lvl="0" marL="0" rtl="0" algn="l">
              <a:spcBef>
                <a:spcPts val="0"/>
              </a:spcBef>
              <a:spcAft>
                <a:spcPts val="0"/>
              </a:spcAft>
              <a:buNone/>
            </a:pPr>
            <a:r>
              <a:rPr lang="es" sz="1300">
                <a:solidFill>
                  <a:srgbClr val="7F7F7F"/>
                </a:solidFill>
              </a:rPr>
              <a:t>-Grabación de vídeos. </a:t>
            </a:r>
            <a:endParaRPr sz="1300">
              <a:solidFill>
                <a:srgbClr val="7F7F7F"/>
              </a:solidFill>
            </a:endParaRPr>
          </a:p>
          <a:p>
            <a:pPr indent="0" lvl="0" marL="0" rtl="0" algn="l">
              <a:spcBef>
                <a:spcPts val="0"/>
              </a:spcBef>
              <a:spcAft>
                <a:spcPts val="0"/>
              </a:spcAft>
              <a:buNone/>
            </a:pPr>
            <a:r>
              <a:rPr lang="es" sz="1300">
                <a:solidFill>
                  <a:srgbClr val="7F7F7F"/>
                </a:solidFill>
              </a:rPr>
              <a:t>-Dinamización y atención a estudiantes (+evaluación en su caso).</a:t>
            </a:r>
            <a:endParaRPr sz="1300">
              <a:solidFill>
                <a:srgbClr val="7F7F7F"/>
              </a:solidFill>
            </a:endParaRPr>
          </a:p>
          <a:p>
            <a:pPr indent="0" lvl="0" marL="0" rtl="0" algn="l">
              <a:spcBef>
                <a:spcPts val="0"/>
              </a:spcBef>
              <a:spcAft>
                <a:spcPts val="0"/>
              </a:spcAft>
              <a:buNone/>
            </a:pPr>
            <a:r>
              <a:rPr lang="es" sz="1300">
                <a:solidFill>
                  <a:srgbClr val="7F7F7F"/>
                </a:solidFill>
              </a:rPr>
              <a:t>...</a:t>
            </a:r>
            <a:endParaRPr sz="1300">
              <a:solidFill>
                <a:srgbClr val="7F7F7F"/>
              </a:solidFill>
            </a:endParaRPr>
          </a:p>
          <a:p>
            <a:pPr indent="0" lvl="0" marL="0" rtl="0" algn="l">
              <a:spcBef>
                <a:spcPts val="0"/>
              </a:spcBef>
              <a:spcAft>
                <a:spcPts val="0"/>
              </a:spcAft>
              <a:buNone/>
            </a:pPr>
            <a:r>
              <a:t/>
            </a:r>
            <a:endParaRPr sz="1300">
              <a:solidFill>
                <a:srgbClr val="7F7F7F"/>
              </a:solidFill>
            </a:endParaRPr>
          </a:p>
        </p:txBody>
      </p:sp>
      <p:sp>
        <p:nvSpPr>
          <p:cNvPr id="897" name="Google Shape;897;p92"/>
          <p:cNvSpPr txBox="1"/>
          <p:nvPr>
            <p:ph idx="4294967295" type="subTitle"/>
          </p:nvPr>
        </p:nvSpPr>
        <p:spPr>
          <a:xfrm>
            <a:off x="3355575" y="1962583"/>
            <a:ext cx="2448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rgbClr val="85B016"/>
                </a:solidFill>
              </a:rPr>
              <a:t>EQUIPO TÉCNICO</a:t>
            </a:r>
            <a:endParaRPr sz="1600">
              <a:solidFill>
                <a:srgbClr val="85B016"/>
              </a:solidFill>
            </a:endParaRPr>
          </a:p>
        </p:txBody>
      </p:sp>
      <p:sp>
        <p:nvSpPr>
          <p:cNvPr id="898" name="Google Shape;898;p92"/>
          <p:cNvSpPr txBox="1"/>
          <p:nvPr>
            <p:ph idx="4294967295" type="subTitle"/>
          </p:nvPr>
        </p:nvSpPr>
        <p:spPr>
          <a:xfrm>
            <a:off x="3355577" y="2334727"/>
            <a:ext cx="2448600" cy="10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7F7F7F"/>
                </a:solidFill>
              </a:rPr>
              <a:t>-Dirección técnica de contenido/ e-learning.</a:t>
            </a:r>
            <a:endParaRPr sz="1300">
              <a:solidFill>
                <a:srgbClr val="7F7F7F"/>
              </a:solidFill>
            </a:endParaRPr>
          </a:p>
          <a:p>
            <a:pPr indent="0" lvl="0" marL="0" rtl="0" algn="l">
              <a:spcBef>
                <a:spcPts val="0"/>
              </a:spcBef>
              <a:spcAft>
                <a:spcPts val="0"/>
              </a:spcAft>
              <a:buNone/>
            </a:pPr>
            <a:r>
              <a:rPr lang="es" sz="1300">
                <a:solidFill>
                  <a:srgbClr val="7F7F7F"/>
                </a:solidFill>
              </a:rPr>
              <a:t>-Apoyo en grabación, edición y montaje de contenidos y de curso.</a:t>
            </a:r>
            <a:endParaRPr sz="1300">
              <a:solidFill>
                <a:srgbClr val="7F7F7F"/>
              </a:solidFill>
            </a:endParaRPr>
          </a:p>
          <a:p>
            <a:pPr indent="0" lvl="0" marL="0" rtl="0" algn="l">
              <a:spcBef>
                <a:spcPts val="0"/>
              </a:spcBef>
              <a:spcAft>
                <a:spcPts val="0"/>
              </a:spcAft>
              <a:buNone/>
            </a:pPr>
            <a:r>
              <a:rPr lang="es" sz="1300">
                <a:solidFill>
                  <a:srgbClr val="7F7F7F"/>
                </a:solidFill>
              </a:rPr>
              <a:t>-Resolución de incidencias durante la impartición.</a:t>
            </a:r>
            <a:endParaRPr sz="1300">
              <a:solidFill>
                <a:srgbClr val="7F7F7F"/>
              </a:solidFill>
            </a:endParaRPr>
          </a:p>
          <a:p>
            <a:pPr indent="0" lvl="0" marL="0" rtl="0" algn="l">
              <a:spcBef>
                <a:spcPts val="0"/>
              </a:spcBef>
              <a:spcAft>
                <a:spcPts val="0"/>
              </a:spcAft>
              <a:buNone/>
            </a:pPr>
            <a:r>
              <a:rPr lang="es" sz="1300">
                <a:solidFill>
                  <a:srgbClr val="7F7F7F"/>
                </a:solidFill>
              </a:rPr>
              <a:t>...</a:t>
            </a:r>
            <a:endParaRPr sz="1300">
              <a:solidFill>
                <a:srgbClr val="7F7F7F"/>
              </a:solidFill>
            </a:endParaRPr>
          </a:p>
        </p:txBody>
      </p:sp>
      <p:sp>
        <p:nvSpPr>
          <p:cNvPr id="899" name="Google Shape;899;p92"/>
          <p:cNvSpPr txBox="1"/>
          <p:nvPr>
            <p:ph idx="4294967295" type="subTitle"/>
          </p:nvPr>
        </p:nvSpPr>
        <p:spPr>
          <a:xfrm>
            <a:off x="5891161" y="1962583"/>
            <a:ext cx="2448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rgbClr val="85B016"/>
                </a:solidFill>
              </a:rPr>
              <a:t>OTROS PERFILES</a:t>
            </a:r>
            <a:endParaRPr sz="1600">
              <a:solidFill>
                <a:srgbClr val="85B016"/>
              </a:solidFill>
            </a:endParaRPr>
          </a:p>
        </p:txBody>
      </p:sp>
      <p:sp>
        <p:nvSpPr>
          <p:cNvPr id="900" name="Google Shape;900;p92"/>
          <p:cNvSpPr txBox="1"/>
          <p:nvPr>
            <p:ph idx="4294967295" type="subTitle"/>
          </p:nvPr>
        </p:nvSpPr>
        <p:spPr>
          <a:xfrm>
            <a:off x="5891156" y="2334727"/>
            <a:ext cx="2448600" cy="10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7F7F7F"/>
                </a:solidFill>
              </a:rPr>
              <a:t>-Diseño de identidad visual.</a:t>
            </a:r>
            <a:endParaRPr sz="1300">
              <a:solidFill>
                <a:srgbClr val="7F7F7F"/>
              </a:solidFill>
            </a:endParaRPr>
          </a:p>
          <a:p>
            <a:pPr indent="0" lvl="0" marL="0" rtl="0" algn="l">
              <a:spcBef>
                <a:spcPts val="0"/>
              </a:spcBef>
              <a:spcAft>
                <a:spcPts val="0"/>
              </a:spcAft>
              <a:buNone/>
            </a:pPr>
            <a:r>
              <a:rPr lang="es" sz="1300">
                <a:solidFill>
                  <a:srgbClr val="7F7F7F"/>
                </a:solidFill>
              </a:rPr>
              <a:t>-Comunicación y difusión del curso.</a:t>
            </a:r>
            <a:endParaRPr sz="1300">
              <a:solidFill>
                <a:srgbClr val="7F7F7F"/>
              </a:solidFill>
            </a:endParaRPr>
          </a:p>
          <a:p>
            <a:pPr indent="0" lvl="0" marL="0" rtl="0" algn="l">
              <a:spcBef>
                <a:spcPts val="0"/>
              </a:spcBef>
              <a:spcAft>
                <a:spcPts val="0"/>
              </a:spcAft>
              <a:buNone/>
            </a:pPr>
            <a:r>
              <a:rPr lang="es" sz="1300">
                <a:solidFill>
                  <a:srgbClr val="7F7F7F"/>
                </a:solidFill>
              </a:rPr>
              <a:t>-Gestión académica: certificación (y de inscripciones).</a:t>
            </a:r>
            <a:endParaRPr sz="1300">
              <a:solidFill>
                <a:srgbClr val="7F7F7F"/>
              </a:solidFill>
            </a:endParaRPr>
          </a:p>
          <a:p>
            <a:pPr indent="0" lvl="0" marL="0" rtl="0" algn="l">
              <a:spcBef>
                <a:spcPts val="0"/>
              </a:spcBef>
              <a:spcAft>
                <a:spcPts val="0"/>
              </a:spcAft>
              <a:buNone/>
            </a:pPr>
            <a:r>
              <a:rPr lang="es" sz="1300">
                <a:solidFill>
                  <a:srgbClr val="7F7F7F"/>
                </a:solidFill>
              </a:rPr>
              <a:t>-Gestión administrativa y económica del proyecto</a:t>
            </a:r>
            <a:endParaRPr sz="1300">
              <a:solidFill>
                <a:srgbClr val="7F7F7F"/>
              </a:solidFill>
            </a:endParaRPr>
          </a:p>
          <a:p>
            <a:pPr indent="0" lvl="0" marL="0" rtl="0" algn="l">
              <a:spcBef>
                <a:spcPts val="0"/>
              </a:spcBef>
              <a:spcAft>
                <a:spcPts val="0"/>
              </a:spcAft>
              <a:buNone/>
            </a:pPr>
            <a:r>
              <a:rPr lang="es" sz="1300">
                <a:solidFill>
                  <a:srgbClr val="7F7F7F"/>
                </a:solidFill>
              </a:rPr>
              <a:t>-...</a:t>
            </a:r>
            <a:endParaRPr sz="1300">
              <a:solidFill>
                <a:srgbClr val="7F7F7F"/>
              </a:solidFill>
            </a:endParaRPr>
          </a:p>
        </p:txBody>
      </p:sp>
      <p:sp>
        <p:nvSpPr>
          <p:cNvPr id="901" name="Google Shape;901;p92"/>
          <p:cNvSpPr txBox="1"/>
          <p:nvPr/>
        </p:nvSpPr>
        <p:spPr>
          <a:xfrm>
            <a:off x="612100" y="4583725"/>
            <a:ext cx="7959900" cy="15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600">
                <a:solidFill>
                  <a:srgbClr val="85B016"/>
                </a:solidFill>
              </a:rPr>
              <a:t>COORDINACIÓN DE PROYECTO (=JEFE/A DE PRODUCTO).</a:t>
            </a:r>
            <a:endParaRPr sz="1600">
              <a:solidFill>
                <a:srgbClr val="85B016"/>
              </a:solidFill>
            </a:endParaRPr>
          </a:p>
          <a:p>
            <a:pPr indent="0" lvl="0" marL="0" rtl="0" algn="ctr">
              <a:spcBef>
                <a:spcPts val="0"/>
              </a:spcBef>
              <a:spcAft>
                <a:spcPts val="0"/>
              </a:spcAft>
              <a:buNone/>
            </a:pPr>
            <a:r>
              <a:t/>
            </a:r>
            <a:endParaRPr sz="900">
              <a:solidFill>
                <a:srgbClr val="85B016"/>
              </a:solidFill>
            </a:endParaRPr>
          </a:p>
          <a:p>
            <a:pPr indent="0" lvl="0" marL="0" rtl="0" algn="l">
              <a:spcBef>
                <a:spcPts val="0"/>
              </a:spcBef>
              <a:spcAft>
                <a:spcPts val="0"/>
              </a:spcAft>
              <a:buNone/>
            </a:pPr>
            <a:r>
              <a:rPr lang="es" sz="1200">
                <a:solidFill>
                  <a:srgbClr val="7F7F7F"/>
                </a:solidFill>
              </a:rPr>
              <a:t>*Funciones: tomar decisiones de partida, velar por la coherencia y la calidad del producto, facilitar la comunicación y coordinar a todas las partes, seguir y evaluar resultados...</a:t>
            </a:r>
            <a:endParaRPr sz="1200">
              <a:solidFill>
                <a:srgbClr val="7F7F7F"/>
              </a:solidFill>
            </a:endParaRPr>
          </a:p>
          <a:p>
            <a:pPr indent="0" lvl="0" marL="0" rtl="0" algn="l">
              <a:spcBef>
                <a:spcPts val="0"/>
              </a:spcBef>
              <a:spcAft>
                <a:spcPts val="0"/>
              </a:spcAft>
              <a:buNone/>
            </a:pPr>
            <a:r>
              <a:rPr lang="es" sz="1200">
                <a:solidFill>
                  <a:srgbClr val="7F7F7F"/>
                </a:solidFill>
              </a:rPr>
              <a:t>*Competencias tecnológicas y en e-learning, comunicacionales y de gestión.</a:t>
            </a:r>
            <a:endParaRPr sz="1200">
              <a:solidFill>
                <a:srgbClr val="7F7F7F"/>
              </a:solidFill>
            </a:endParaRPr>
          </a:p>
          <a:p>
            <a:pPr indent="0" lvl="0" marL="0" rtl="0" algn="l">
              <a:spcBef>
                <a:spcPts val="0"/>
              </a:spcBef>
              <a:spcAft>
                <a:spcPts val="0"/>
              </a:spcAft>
              <a:buNone/>
            </a:pPr>
            <a:r>
              <a:rPr lang="es" sz="1200">
                <a:solidFill>
                  <a:srgbClr val="7F7F7F"/>
                </a:solidFill>
              </a:rPr>
              <a:t>*Puede asumir también la dirección técnica de contenido o la dirección académica (si es expert@ en la materia).</a:t>
            </a:r>
            <a:endParaRPr sz="1200">
              <a:solidFill>
                <a:srgbClr val="7F7F7F"/>
              </a:solidFill>
            </a:endParaRPr>
          </a:p>
        </p:txBody>
      </p:sp>
      <p:sp>
        <p:nvSpPr>
          <p:cNvPr id="902" name="Google Shape;902;p92"/>
          <p:cNvSpPr txBox="1"/>
          <p:nvPr>
            <p:ph idx="4294967295" type="title"/>
          </p:nvPr>
        </p:nvSpPr>
        <p:spPr>
          <a:xfrm>
            <a:off x="783525" y="828667"/>
            <a:ext cx="7618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sz="2200">
                <a:solidFill>
                  <a:srgbClr val="3A3A3A"/>
                </a:solidFill>
              </a:rPr>
              <a:t>Perfiles y roles mínimos para un MOOC</a:t>
            </a:r>
            <a:endParaRPr sz="2200">
              <a:solidFill>
                <a:srgbClr val="3A3A3A"/>
              </a:solidFill>
            </a:endParaRPr>
          </a:p>
        </p:txBody>
      </p:sp>
      <p:sp>
        <p:nvSpPr>
          <p:cNvPr id="903" name="Google Shape;903;p92"/>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93"/>
          <p:cNvSpPr txBox="1"/>
          <p:nvPr>
            <p:ph idx="4294967295" type="subTitle"/>
          </p:nvPr>
        </p:nvSpPr>
        <p:spPr>
          <a:xfrm>
            <a:off x="575672" y="2038800"/>
            <a:ext cx="80493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t>¡SIN ESPECTADORES, NO HAY PELÍCULA! </a:t>
            </a:r>
            <a:endParaRPr sz="1600"/>
          </a:p>
          <a:p>
            <a:pPr indent="0" lvl="0" marL="0" rtl="0" algn="l">
              <a:spcBef>
                <a:spcPts val="0"/>
              </a:spcBef>
              <a:spcAft>
                <a:spcPts val="0"/>
              </a:spcAft>
              <a:buClr>
                <a:schemeClr val="dk1"/>
              </a:buClr>
              <a:buSzPts val="1100"/>
              <a:buFont typeface="Arial"/>
              <a:buNone/>
            </a:pPr>
            <a:r>
              <a:rPr lang="es" sz="1600"/>
              <a:t>¡Y MÁS SI QUEREMOS QUE LA PROYECCIÓN SEA MASIVA!</a:t>
            </a:r>
            <a:endParaRPr/>
          </a:p>
        </p:txBody>
      </p:sp>
      <p:sp>
        <p:nvSpPr>
          <p:cNvPr id="909" name="Google Shape;909;p93"/>
          <p:cNvSpPr txBox="1"/>
          <p:nvPr>
            <p:ph idx="4294967295" type="subTitle"/>
          </p:nvPr>
        </p:nvSpPr>
        <p:spPr>
          <a:xfrm>
            <a:off x="575650" y="3530133"/>
            <a:ext cx="7183800" cy="1925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7F7F7F"/>
              </a:buClr>
              <a:buSzPts val="1400"/>
              <a:buChar char="-"/>
            </a:pPr>
            <a:r>
              <a:rPr lang="es" sz="1400">
                <a:solidFill>
                  <a:srgbClr val="7F7F7F"/>
                </a:solidFill>
              </a:rPr>
              <a:t>Punto de partida: propuesta de valor y misión del proyecto, determinación de “mercado” o usuarios clave, empatía y coherencia con la marca organizacional.</a:t>
            </a:r>
            <a:endParaRPr sz="1400">
              <a:solidFill>
                <a:srgbClr val="7F7F7F"/>
              </a:solidFill>
            </a:endParaRPr>
          </a:p>
          <a:p>
            <a:pPr indent="-317500" lvl="0" marL="457200" rtl="0" algn="l">
              <a:spcBef>
                <a:spcPts val="0"/>
              </a:spcBef>
              <a:spcAft>
                <a:spcPts val="0"/>
              </a:spcAft>
              <a:buClr>
                <a:srgbClr val="7F7F7F"/>
              </a:buClr>
              <a:buSzPts val="1400"/>
              <a:buChar char="-"/>
            </a:pPr>
            <a:r>
              <a:rPr lang="es" sz="1400">
                <a:solidFill>
                  <a:srgbClr val="7F7F7F"/>
                </a:solidFill>
              </a:rPr>
              <a:t>Definición de marca del curso y diseño de materiales atractivos para la difusión.</a:t>
            </a:r>
            <a:endParaRPr sz="1400">
              <a:solidFill>
                <a:srgbClr val="7F7F7F"/>
              </a:solidFill>
            </a:endParaRPr>
          </a:p>
          <a:p>
            <a:pPr indent="-317500" lvl="0" marL="457200" rtl="0" algn="l">
              <a:spcBef>
                <a:spcPts val="0"/>
              </a:spcBef>
              <a:spcAft>
                <a:spcPts val="0"/>
              </a:spcAft>
              <a:buClr>
                <a:srgbClr val="7F7F7F"/>
              </a:buClr>
              <a:buSzPts val="1400"/>
              <a:buChar char="-"/>
            </a:pPr>
            <a:r>
              <a:rPr lang="es" sz="1400">
                <a:solidFill>
                  <a:srgbClr val="7F7F7F"/>
                </a:solidFill>
              </a:rPr>
              <a:t>Planificación de la comunicación, dentro y fuera de la Red.</a:t>
            </a:r>
            <a:endParaRPr sz="1400">
              <a:solidFill>
                <a:srgbClr val="7F7F7F"/>
              </a:solidFill>
            </a:endParaRPr>
          </a:p>
          <a:p>
            <a:pPr indent="-317500" lvl="0" marL="457200" rtl="0" algn="l">
              <a:spcBef>
                <a:spcPts val="0"/>
              </a:spcBef>
              <a:spcAft>
                <a:spcPts val="0"/>
              </a:spcAft>
              <a:buClr>
                <a:srgbClr val="7F7F7F"/>
              </a:buClr>
              <a:buSzPts val="1400"/>
              <a:buChar char="-"/>
            </a:pPr>
            <a:r>
              <a:rPr lang="es" sz="1400">
                <a:solidFill>
                  <a:srgbClr val="7F7F7F"/>
                </a:solidFill>
              </a:rPr>
              <a:t>Creación de canales de comunicación y organización de eventos de difusión.</a:t>
            </a:r>
            <a:endParaRPr sz="1400">
              <a:solidFill>
                <a:srgbClr val="7F7F7F"/>
              </a:solidFill>
            </a:endParaRPr>
          </a:p>
          <a:p>
            <a:pPr indent="-317500" lvl="0" marL="457200" rtl="0" algn="l">
              <a:spcBef>
                <a:spcPts val="0"/>
              </a:spcBef>
              <a:spcAft>
                <a:spcPts val="0"/>
              </a:spcAft>
              <a:buClr>
                <a:srgbClr val="7F7F7F"/>
              </a:buClr>
              <a:buSzPts val="1400"/>
              <a:buChar char="-"/>
            </a:pPr>
            <a:r>
              <a:rPr lang="es" sz="1400">
                <a:solidFill>
                  <a:srgbClr val="7F7F7F"/>
                </a:solidFill>
              </a:rPr>
              <a:t>Elaboración previa de mensajes, pruebas…</a:t>
            </a:r>
            <a:endParaRPr sz="1400">
              <a:solidFill>
                <a:srgbClr val="7F7F7F"/>
              </a:solidFill>
            </a:endParaRPr>
          </a:p>
          <a:p>
            <a:pPr indent="-317500" lvl="0" marL="457200" rtl="0" algn="l">
              <a:spcBef>
                <a:spcPts val="0"/>
              </a:spcBef>
              <a:spcAft>
                <a:spcPts val="0"/>
              </a:spcAft>
              <a:buClr>
                <a:srgbClr val="7F7F7F"/>
              </a:buClr>
              <a:buSzPts val="1400"/>
              <a:buChar char="-"/>
            </a:pPr>
            <a:r>
              <a:rPr lang="es" sz="1400">
                <a:solidFill>
                  <a:srgbClr val="7F7F7F"/>
                </a:solidFill>
              </a:rPr>
              <a:t>Ejecución, medición de resultados y acciones de mejora insitu.</a:t>
            </a:r>
            <a:endParaRPr sz="1400">
              <a:solidFill>
                <a:srgbClr val="7F7F7F"/>
              </a:solidFill>
            </a:endParaRPr>
          </a:p>
        </p:txBody>
      </p:sp>
      <p:sp>
        <p:nvSpPr>
          <p:cNvPr id="910" name="Google Shape;910;p93"/>
          <p:cNvSpPr txBox="1"/>
          <p:nvPr>
            <p:ph idx="4294967295" type="subTitle"/>
          </p:nvPr>
        </p:nvSpPr>
        <p:spPr>
          <a:xfrm>
            <a:off x="575671" y="2788633"/>
            <a:ext cx="77043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rgbClr val="85B016"/>
                </a:solidFill>
              </a:rPr>
              <a:t>MARCA | MATERIALES |MENSAJES | MEDIOS Y HERRAMIENTAS | PLAN...</a:t>
            </a:r>
            <a:endParaRPr sz="1600">
              <a:solidFill>
                <a:srgbClr val="85B016"/>
              </a:solidFill>
            </a:endParaRPr>
          </a:p>
        </p:txBody>
      </p:sp>
      <p:sp>
        <p:nvSpPr>
          <p:cNvPr id="911" name="Google Shape;911;p93"/>
          <p:cNvSpPr txBox="1"/>
          <p:nvPr>
            <p:ph idx="4294967295" type="title"/>
          </p:nvPr>
        </p:nvSpPr>
        <p:spPr>
          <a:xfrm>
            <a:off x="783525" y="828667"/>
            <a:ext cx="7618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sz="2200">
                <a:solidFill>
                  <a:srgbClr val="3A3A3A"/>
                </a:solidFill>
              </a:rPr>
              <a:t>Difusión y captación de estudiantes</a:t>
            </a:r>
            <a:endParaRPr sz="2200">
              <a:solidFill>
                <a:srgbClr val="3A3A3A"/>
              </a:solidFill>
            </a:endParaRPr>
          </a:p>
        </p:txBody>
      </p:sp>
      <p:sp>
        <p:nvSpPr>
          <p:cNvPr id="912" name="Google Shape;912;p93"/>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9"/>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5" name="Google Shape;285;p49"/>
          <p:cNvCxnSpPr/>
          <p:nvPr/>
        </p:nvCxnSpPr>
        <p:spPr>
          <a:xfrm>
            <a:off x="4778200" y="4317100"/>
            <a:ext cx="676200" cy="0"/>
          </a:xfrm>
          <a:prstGeom prst="straightConnector1">
            <a:avLst/>
          </a:prstGeom>
          <a:noFill/>
          <a:ln cap="flat" cmpd="sng" w="76200">
            <a:solidFill>
              <a:srgbClr val="93C01F"/>
            </a:solidFill>
            <a:prstDash val="solid"/>
            <a:round/>
            <a:headEnd len="med" w="med" type="none"/>
            <a:tailEnd len="med" w="med" type="none"/>
          </a:ln>
        </p:spPr>
      </p:cxnSp>
      <p:sp>
        <p:nvSpPr>
          <p:cNvPr id="286" name="Google Shape;286;p49"/>
          <p:cNvSpPr txBox="1"/>
          <p:nvPr>
            <p:ph type="title"/>
          </p:nvPr>
        </p:nvSpPr>
        <p:spPr>
          <a:xfrm>
            <a:off x="4598900" y="2598671"/>
            <a:ext cx="3593700" cy="75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500"/>
              <a:t>1. Aprendizaje abierto en red</a:t>
            </a:r>
            <a:endParaRPr sz="2500">
              <a:solidFill>
                <a:srgbClr val="434343"/>
              </a:solidFill>
            </a:endParaRPr>
          </a:p>
        </p:txBody>
      </p:sp>
      <p:sp>
        <p:nvSpPr>
          <p:cNvPr id="287" name="Google Shape;287;p49"/>
          <p:cNvSpPr txBox="1"/>
          <p:nvPr>
            <p:ph idx="4294967295" type="subTitle"/>
          </p:nvPr>
        </p:nvSpPr>
        <p:spPr>
          <a:xfrm>
            <a:off x="4631275" y="3311075"/>
            <a:ext cx="3757200" cy="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700"/>
              <a:t>Inicios y evolución </a:t>
            </a:r>
            <a:r>
              <a:rPr lang="es" sz="1700"/>
              <a:t>del fenómeno MOOC. La curva de la pandemia. Modelos originarios y derivados</a:t>
            </a:r>
            <a:endParaRPr sz="17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94"/>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8" name="Google Shape;918;p94"/>
          <p:cNvCxnSpPr/>
          <p:nvPr/>
        </p:nvCxnSpPr>
        <p:spPr>
          <a:xfrm>
            <a:off x="4778200" y="4317100"/>
            <a:ext cx="676200" cy="0"/>
          </a:xfrm>
          <a:prstGeom prst="straightConnector1">
            <a:avLst/>
          </a:prstGeom>
          <a:noFill/>
          <a:ln cap="flat" cmpd="sng" w="76200">
            <a:solidFill>
              <a:srgbClr val="93C01F"/>
            </a:solidFill>
            <a:prstDash val="solid"/>
            <a:round/>
            <a:headEnd len="med" w="med" type="none"/>
            <a:tailEnd len="med" w="med" type="none"/>
          </a:ln>
        </p:spPr>
      </p:cxnSp>
      <p:sp>
        <p:nvSpPr>
          <p:cNvPr id="919" name="Google Shape;919;p94"/>
          <p:cNvSpPr txBox="1"/>
          <p:nvPr>
            <p:ph type="title"/>
          </p:nvPr>
        </p:nvSpPr>
        <p:spPr>
          <a:xfrm>
            <a:off x="4598900" y="2070825"/>
            <a:ext cx="3854400" cy="2122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500"/>
              <a:t>4. Retos y soluciones creativas para enganchar al alumnado y ganar en inclusión y apertura</a:t>
            </a:r>
            <a:endParaRPr sz="25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923" name="Shape 923"/>
        <p:cNvGrpSpPr/>
        <p:nvPr/>
      </p:nvGrpSpPr>
      <p:grpSpPr>
        <a:xfrm>
          <a:off x="0" y="0"/>
          <a:ext cx="0" cy="0"/>
          <a:chOff x="0" y="0"/>
          <a:chExt cx="0" cy="0"/>
        </a:xfrm>
      </p:grpSpPr>
      <p:sp>
        <p:nvSpPr>
          <p:cNvPr id="924" name="Google Shape;924;p95"/>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95"/>
          <p:cNvSpPr txBox="1"/>
          <p:nvPr>
            <p:ph type="ctrTitle"/>
          </p:nvPr>
        </p:nvSpPr>
        <p:spPr>
          <a:xfrm>
            <a:off x="581729" y="2415917"/>
            <a:ext cx="33960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¿Son los MOOCs verdaderamente para todos los públicos?</a:t>
            </a:r>
            <a:endParaRPr sz="2600">
              <a:solidFill>
                <a:srgbClr val="85B016"/>
              </a:solidFill>
            </a:endParaRPr>
          </a:p>
        </p:txBody>
      </p:sp>
      <p:sp>
        <p:nvSpPr>
          <p:cNvPr id="926" name="Google Shape;926;p95"/>
          <p:cNvSpPr txBox="1"/>
          <p:nvPr/>
        </p:nvSpPr>
        <p:spPr>
          <a:xfrm>
            <a:off x="4494650" y="1068725"/>
            <a:ext cx="3604200" cy="48147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636667"/>
              </a:buClr>
              <a:buSzPts val="1400"/>
              <a:buChar char="❏"/>
            </a:pPr>
            <a:r>
              <a:rPr lang="es">
                <a:solidFill>
                  <a:srgbClr val="636667"/>
                </a:solidFill>
              </a:rPr>
              <a:t>Cuidar la usabilidad y accesibilidad de los recursos.</a:t>
            </a:r>
            <a:endParaRPr>
              <a:solidFill>
                <a:srgbClr val="636667"/>
              </a:solidFill>
            </a:endParaRPr>
          </a:p>
          <a:p>
            <a:pPr indent="-317500" lvl="0" marL="457200" marR="0" rtl="0" algn="l">
              <a:lnSpc>
                <a:spcPct val="100000"/>
              </a:lnSpc>
              <a:spcBef>
                <a:spcPts val="1000"/>
              </a:spcBef>
              <a:spcAft>
                <a:spcPts val="0"/>
              </a:spcAft>
              <a:buClr>
                <a:srgbClr val="636667"/>
              </a:buClr>
              <a:buSzPts val="1400"/>
              <a:buChar char="❏"/>
            </a:pPr>
            <a:r>
              <a:rPr lang="es">
                <a:solidFill>
                  <a:srgbClr val="636667"/>
                </a:solidFill>
              </a:rPr>
              <a:t>Multi Idioma/ subtitulado.</a:t>
            </a:r>
            <a:endParaRPr>
              <a:solidFill>
                <a:srgbClr val="636667"/>
              </a:solidFill>
            </a:endParaRPr>
          </a:p>
          <a:p>
            <a:pPr indent="-317500" lvl="0" marL="457200" marR="0" rtl="0" algn="l">
              <a:lnSpc>
                <a:spcPct val="100000"/>
              </a:lnSpc>
              <a:spcBef>
                <a:spcPts val="1000"/>
              </a:spcBef>
              <a:spcAft>
                <a:spcPts val="0"/>
              </a:spcAft>
              <a:buClr>
                <a:srgbClr val="636667"/>
              </a:buClr>
              <a:buSzPts val="1400"/>
              <a:buChar char="❏"/>
            </a:pPr>
            <a:r>
              <a:rPr lang="es">
                <a:solidFill>
                  <a:srgbClr val="636667"/>
                </a:solidFill>
              </a:rPr>
              <a:t>Ayuda integrada (guía didáctica del curso y de actividades, tutoriales sobre la plataforma, FAQs…).</a:t>
            </a:r>
            <a:endParaRPr>
              <a:solidFill>
                <a:srgbClr val="636667"/>
              </a:solidFill>
            </a:endParaRPr>
          </a:p>
          <a:p>
            <a:pPr indent="-317500" lvl="0" marL="457200" marR="0" rtl="0" algn="l">
              <a:lnSpc>
                <a:spcPct val="100000"/>
              </a:lnSpc>
              <a:spcBef>
                <a:spcPts val="1000"/>
              </a:spcBef>
              <a:spcAft>
                <a:spcPts val="0"/>
              </a:spcAft>
              <a:buClr>
                <a:srgbClr val="636667"/>
              </a:buClr>
              <a:buSzPts val="1400"/>
              <a:buChar char="❏"/>
            </a:pPr>
            <a:r>
              <a:rPr lang="es">
                <a:solidFill>
                  <a:srgbClr val="636667"/>
                </a:solidFill>
              </a:rPr>
              <a:t>Considerar distintos estilos de aprendizaje y distintos niveles/ intereses: recursos “por capas”, materiales básicos en distintos formatos (¡algunos perfiles valoran poder descargarlos!) + recursos complementarios o de apoyo para distintos perfiles.</a:t>
            </a:r>
            <a:endParaRPr>
              <a:solidFill>
                <a:srgbClr val="636667"/>
              </a:solidFill>
            </a:endParaRPr>
          </a:p>
          <a:p>
            <a:pPr indent="-317500" lvl="0" marL="457200" marR="0" rtl="0" algn="l">
              <a:lnSpc>
                <a:spcPct val="100000"/>
              </a:lnSpc>
              <a:spcBef>
                <a:spcPts val="1000"/>
              </a:spcBef>
              <a:spcAft>
                <a:spcPts val="1000"/>
              </a:spcAft>
              <a:buClr>
                <a:srgbClr val="636667"/>
              </a:buClr>
              <a:buSzPts val="1400"/>
              <a:buChar char="❏"/>
            </a:pPr>
            <a:r>
              <a:rPr lang="es">
                <a:solidFill>
                  <a:srgbClr val="636667"/>
                </a:solidFill>
              </a:rPr>
              <a:t>Adaptarse a los perfiles de cada edición: encuesta de expectativas/ sondeo inicial + foros para “completar” y recomendar recursos según resultados…</a:t>
            </a:r>
            <a:endParaRPr>
              <a:solidFill>
                <a:srgbClr val="636667"/>
              </a:solidFill>
            </a:endParaRPr>
          </a:p>
        </p:txBody>
      </p:sp>
      <p:cxnSp>
        <p:nvCxnSpPr>
          <p:cNvPr id="927" name="Google Shape;927;p95"/>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928" name="Google Shape;928;p95"/>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932" name="Shape 932"/>
        <p:cNvGrpSpPr/>
        <p:nvPr/>
      </p:nvGrpSpPr>
      <p:grpSpPr>
        <a:xfrm>
          <a:off x="0" y="0"/>
          <a:ext cx="0" cy="0"/>
          <a:chOff x="0" y="0"/>
          <a:chExt cx="0" cy="0"/>
        </a:xfrm>
      </p:grpSpPr>
      <p:sp>
        <p:nvSpPr>
          <p:cNvPr id="933" name="Google Shape;933;p96"/>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6"/>
          <p:cNvSpPr txBox="1"/>
          <p:nvPr>
            <p:ph type="ctrTitle"/>
          </p:nvPr>
        </p:nvSpPr>
        <p:spPr>
          <a:xfrm>
            <a:off x="581729" y="2339717"/>
            <a:ext cx="33960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¿El contenido tiene calidad, es útil y conectado a la realidad?</a:t>
            </a:r>
            <a:endParaRPr sz="2600">
              <a:solidFill>
                <a:srgbClr val="85B016"/>
              </a:solidFill>
            </a:endParaRPr>
          </a:p>
        </p:txBody>
      </p:sp>
      <p:sp>
        <p:nvSpPr>
          <p:cNvPr id="935" name="Google Shape;935;p96"/>
          <p:cNvSpPr txBox="1"/>
          <p:nvPr/>
        </p:nvSpPr>
        <p:spPr>
          <a:xfrm>
            <a:off x="4494650" y="1017933"/>
            <a:ext cx="3797700" cy="4711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636667"/>
              </a:buClr>
              <a:buSzPts val="1400"/>
              <a:buChar char="❏"/>
            </a:pPr>
            <a:r>
              <a:rPr lang="es">
                <a:solidFill>
                  <a:srgbClr val="636667"/>
                </a:solidFill>
              </a:rPr>
              <a:t>Cuidado con falsas expectativas: coherencia entre lo difundido y objetivos y el curso real.</a:t>
            </a:r>
            <a:endParaRPr>
              <a:solidFill>
                <a:srgbClr val="636667"/>
              </a:solidFill>
            </a:endParaRPr>
          </a:p>
          <a:p>
            <a:pPr indent="-317500" lvl="0" marL="457200" marR="0" rtl="0" algn="l">
              <a:lnSpc>
                <a:spcPct val="100000"/>
              </a:lnSpc>
              <a:spcBef>
                <a:spcPts val="1000"/>
              </a:spcBef>
              <a:spcAft>
                <a:spcPts val="0"/>
              </a:spcAft>
              <a:buClr>
                <a:srgbClr val="636667"/>
              </a:buClr>
              <a:buSzPts val="1400"/>
              <a:buChar char="❏"/>
            </a:pPr>
            <a:r>
              <a:rPr lang="es">
                <a:solidFill>
                  <a:srgbClr val="636667"/>
                </a:solidFill>
              </a:rPr>
              <a:t>La curación de contenido, básica. No saturar, secuenciar. ¡Recuerda, niveles claramente indicados!</a:t>
            </a:r>
            <a:endParaRPr>
              <a:solidFill>
                <a:srgbClr val="636667"/>
              </a:solidFill>
            </a:endParaRPr>
          </a:p>
          <a:p>
            <a:pPr indent="-317500" lvl="0" marL="457200" marR="0" rtl="0" algn="l">
              <a:lnSpc>
                <a:spcPct val="100000"/>
              </a:lnSpc>
              <a:spcBef>
                <a:spcPts val="1000"/>
              </a:spcBef>
              <a:spcAft>
                <a:spcPts val="0"/>
              </a:spcAft>
              <a:buClr>
                <a:srgbClr val="636667"/>
              </a:buClr>
              <a:buSzPts val="1400"/>
              <a:buChar char="❏"/>
            </a:pPr>
            <a:r>
              <a:rPr lang="es">
                <a:solidFill>
                  <a:srgbClr val="636667"/>
                </a:solidFill>
              </a:rPr>
              <a:t>Para ciertas materias, ofrecer una visión 360º suma: contar con expertos/as de diverso perfil como parte del curso (contenidos, foros…).</a:t>
            </a:r>
            <a:endParaRPr>
              <a:solidFill>
                <a:srgbClr val="636667"/>
              </a:solidFill>
            </a:endParaRPr>
          </a:p>
          <a:p>
            <a:pPr indent="-317500" lvl="0" marL="457200" marR="0" rtl="0" algn="l">
              <a:lnSpc>
                <a:spcPct val="100000"/>
              </a:lnSpc>
              <a:spcBef>
                <a:spcPts val="1000"/>
              </a:spcBef>
              <a:spcAft>
                <a:spcPts val="0"/>
              </a:spcAft>
              <a:buClr>
                <a:srgbClr val="636667"/>
              </a:buClr>
              <a:buSzPts val="1400"/>
              <a:buChar char="❏"/>
            </a:pPr>
            <a:r>
              <a:rPr lang="es">
                <a:solidFill>
                  <a:srgbClr val="636667"/>
                </a:solidFill>
              </a:rPr>
              <a:t>“Salir del aula”: magnífica oportunidad para invitar a colaboradores/as más allá de la universidad, ofrecer testimonios de profesionales o casos prácticos de empresas…</a:t>
            </a:r>
            <a:endParaRPr>
              <a:solidFill>
                <a:srgbClr val="636667"/>
              </a:solidFill>
            </a:endParaRPr>
          </a:p>
          <a:p>
            <a:pPr indent="-317500" lvl="0" marL="457200" marR="0" rtl="0" algn="l">
              <a:lnSpc>
                <a:spcPct val="100000"/>
              </a:lnSpc>
              <a:spcBef>
                <a:spcPts val="1000"/>
              </a:spcBef>
              <a:spcAft>
                <a:spcPts val="1000"/>
              </a:spcAft>
              <a:buClr>
                <a:srgbClr val="636667"/>
              </a:buClr>
              <a:buSzPts val="1400"/>
              <a:buChar char="❏"/>
            </a:pPr>
            <a:r>
              <a:rPr lang="es">
                <a:solidFill>
                  <a:srgbClr val="636667"/>
                </a:solidFill>
              </a:rPr>
              <a:t>¡Preguntar al alumnado! Medimos su percepción de metodología y tecnología… pero el contenido sigue siendo el rey.</a:t>
            </a:r>
            <a:endParaRPr>
              <a:solidFill>
                <a:srgbClr val="636667"/>
              </a:solidFill>
            </a:endParaRPr>
          </a:p>
        </p:txBody>
      </p:sp>
      <p:cxnSp>
        <p:nvCxnSpPr>
          <p:cNvPr id="936" name="Google Shape;936;p96"/>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937" name="Google Shape;937;p96"/>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941" name="Shape 941"/>
        <p:cNvGrpSpPr/>
        <p:nvPr/>
      </p:nvGrpSpPr>
      <p:grpSpPr>
        <a:xfrm>
          <a:off x="0" y="0"/>
          <a:ext cx="0" cy="0"/>
          <a:chOff x="0" y="0"/>
          <a:chExt cx="0" cy="0"/>
        </a:xfrm>
      </p:grpSpPr>
      <p:sp>
        <p:nvSpPr>
          <p:cNvPr id="942" name="Google Shape;942;p97"/>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3" name="Google Shape;943;p97"/>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944" name="Google Shape;944;p97"/>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
        <p:nvSpPr>
          <p:cNvPr id="945" name="Google Shape;945;p97"/>
          <p:cNvSpPr txBox="1"/>
          <p:nvPr>
            <p:ph type="ctrTitle"/>
          </p:nvPr>
        </p:nvSpPr>
        <p:spPr>
          <a:xfrm>
            <a:off x="581729" y="2263517"/>
            <a:ext cx="33960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¿Se puede ir más allá de los clásicos vídeos de los MOOCs?</a:t>
            </a:r>
            <a:endParaRPr sz="2600">
              <a:solidFill>
                <a:srgbClr val="85B016"/>
              </a:solidFill>
            </a:endParaRPr>
          </a:p>
        </p:txBody>
      </p:sp>
      <p:sp>
        <p:nvSpPr>
          <p:cNvPr id="946" name="Google Shape;946;p97"/>
          <p:cNvSpPr txBox="1"/>
          <p:nvPr/>
        </p:nvSpPr>
        <p:spPr>
          <a:xfrm>
            <a:off x="4497425" y="1138675"/>
            <a:ext cx="3792000" cy="48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6667"/>
                </a:solidFill>
              </a:rPr>
              <a:t>¡EXPLORAR FORMATOS AUDIOVISUALES!</a:t>
            </a:r>
            <a:endParaRPr>
              <a:solidFill>
                <a:srgbClr val="636667"/>
              </a:solidFill>
            </a:endParaRPr>
          </a:p>
          <a:p>
            <a:pPr indent="0" lvl="0" marL="0" marR="0" rtl="0" algn="l">
              <a:lnSpc>
                <a:spcPct val="100000"/>
              </a:lnSpc>
              <a:spcBef>
                <a:spcPts val="0"/>
              </a:spcBef>
              <a:spcAft>
                <a:spcPts val="0"/>
              </a:spcAft>
              <a:buNone/>
            </a:pPr>
            <a:r>
              <a:t/>
            </a:r>
            <a:endParaRPr>
              <a:solidFill>
                <a:srgbClr val="636667"/>
              </a:solidFill>
            </a:endParaRPr>
          </a:p>
          <a:p>
            <a:pPr indent="0" lvl="0" marL="0" marR="0" rtl="0" algn="l">
              <a:lnSpc>
                <a:spcPct val="100000"/>
              </a:lnSpc>
              <a:spcBef>
                <a:spcPts val="0"/>
              </a:spcBef>
              <a:spcAft>
                <a:spcPts val="0"/>
              </a:spcAft>
              <a:buNone/>
            </a:pPr>
            <a:r>
              <a:rPr lang="es">
                <a:solidFill>
                  <a:srgbClr val="636667"/>
                </a:solidFill>
              </a:rPr>
              <a:t>El género audiovisual da más de sí que el “busto parlante” hablando ante la cámara, realiza por tu cuenta otro tipo de vídeos, p.ej:</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Videotutoriales y demos sobre pantalla.</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Vídeos de prácticas y laboratorios.</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Videopresentaciones interactivas.</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Grabaciones con lightboard.</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a:t>
            </a:r>
            <a:endParaRPr>
              <a:solidFill>
                <a:srgbClr val="636667"/>
              </a:solidFill>
            </a:endParaRPr>
          </a:p>
          <a:p>
            <a:pPr indent="0" lvl="0" marL="0" rtl="0" algn="l">
              <a:spcBef>
                <a:spcPts val="0"/>
              </a:spcBef>
              <a:spcAft>
                <a:spcPts val="0"/>
              </a:spcAft>
              <a:buNone/>
            </a:pPr>
            <a:r>
              <a:t/>
            </a:r>
            <a:endParaRPr>
              <a:solidFill>
                <a:srgbClr val="636667"/>
              </a:solidFill>
            </a:endParaRPr>
          </a:p>
          <a:p>
            <a:pPr indent="0" lvl="0" marL="0" marR="0" rtl="0" algn="l">
              <a:lnSpc>
                <a:spcPct val="100000"/>
              </a:lnSpc>
              <a:spcBef>
                <a:spcPts val="0"/>
              </a:spcBef>
              <a:spcAft>
                <a:spcPts val="0"/>
              </a:spcAft>
              <a:buNone/>
            </a:pPr>
            <a:r>
              <a:rPr lang="es">
                <a:solidFill>
                  <a:srgbClr val="636667"/>
                </a:solidFill>
              </a:rPr>
              <a:t>¡IMPLICAR A PROFESIONALES, ACTORES…! </a:t>
            </a:r>
            <a:endParaRPr>
              <a:solidFill>
                <a:srgbClr val="636667"/>
              </a:solidFill>
            </a:endParaRPr>
          </a:p>
          <a:p>
            <a:pPr indent="0" lvl="0" marL="0" marR="0" rtl="0" algn="l">
              <a:lnSpc>
                <a:spcPct val="100000"/>
              </a:lnSpc>
              <a:spcBef>
                <a:spcPts val="0"/>
              </a:spcBef>
              <a:spcAft>
                <a:spcPts val="0"/>
              </a:spcAft>
              <a:buNone/>
            </a:pPr>
            <a:r>
              <a:rPr lang="es">
                <a:solidFill>
                  <a:srgbClr val="636667"/>
                </a:solidFill>
              </a:rPr>
              <a:t>P.ej.:</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Videoentrevistas</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Documentales breves</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Work in progress</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Rol play</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a:t>
            </a:r>
            <a:endParaRPr>
              <a:solidFill>
                <a:srgbClr val="636667"/>
              </a:solidFill>
            </a:endParaRPr>
          </a:p>
          <a:p>
            <a:pPr indent="0" lvl="0" marL="0" rtl="0" algn="l">
              <a:spcBef>
                <a:spcPts val="0"/>
              </a:spcBef>
              <a:spcAft>
                <a:spcPts val="0"/>
              </a:spcAft>
              <a:buNone/>
            </a:pPr>
            <a:r>
              <a:t/>
            </a:r>
            <a:endParaRPr>
              <a:solidFill>
                <a:srgbClr val="636667"/>
              </a:solidFill>
            </a:endParaRPr>
          </a:p>
          <a:p>
            <a:pPr indent="0" lvl="0" marL="0" rtl="0" algn="l">
              <a:spcBef>
                <a:spcPts val="0"/>
              </a:spcBef>
              <a:spcAft>
                <a:spcPts val="0"/>
              </a:spcAft>
              <a:buNone/>
            </a:pPr>
            <a:r>
              <a:rPr lang="es">
                <a:solidFill>
                  <a:srgbClr val="636667"/>
                </a:solidFill>
              </a:rPr>
              <a:t>¡O INVENTA TU PROPIO FORMATO!</a:t>
            </a:r>
            <a:endParaRPr>
              <a:solidFill>
                <a:srgbClr val="636667"/>
              </a:solidFill>
            </a:endParaRPr>
          </a:p>
          <a:p>
            <a:pPr indent="0" lvl="0" marL="0" rtl="0" algn="l">
              <a:spcBef>
                <a:spcPts val="0"/>
              </a:spcBef>
              <a:spcAft>
                <a:spcPts val="0"/>
              </a:spcAft>
              <a:buNone/>
            </a:pPr>
            <a:r>
              <a:t/>
            </a:r>
            <a:endParaRPr>
              <a:solidFill>
                <a:srgbClr val="636667"/>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98"/>
          <p:cNvSpPr/>
          <p:nvPr/>
        </p:nvSpPr>
        <p:spPr>
          <a:xfrm>
            <a:off x="0" y="1369800"/>
            <a:ext cx="9144000" cy="4118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98"/>
          <p:cNvSpPr txBox="1"/>
          <p:nvPr>
            <p:ph type="title"/>
          </p:nvPr>
        </p:nvSpPr>
        <p:spPr>
          <a:xfrm>
            <a:off x="5153475" y="10052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Más info y RA</a:t>
            </a:r>
            <a:endParaRPr sz="2200"/>
          </a:p>
        </p:txBody>
      </p:sp>
      <p:sp>
        <p:nvSpPr>
          <p:cNvPr id="953" name="Google Shape;953;p98"/>
          <p:cNvSpPr txBox="1"/>
          <p:nvPr>
            <p:ph idx="1" type="subTitle"/>
          </p:nvPr>
        </p:nvSpPr>
        <p:spPr>
          <a:xfrm>
            <a:off x="5153475" y="2491200"/>
            <a:ext cx="3568200" cy="17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chemeClr val="dk2"/>
                </a:solidFill>
              </a:rPr>
              <a:t>Sánchez, María</a:t>
            </a:r>
            <a:r>
              <a:rPr lang="es" sz="1500">
                <a:solidFill>
                  <a:schemeClr val="dk2"/>
                </a:solidFill>
              </a:rPr>
              <a:t> (2020). </a:t>
            </a:r>
            <a:r>
              <a:rPr b="1" lang="es" sz="1500">
                <a:solidFill>
                  <a:schemeClr val="dk2"/>
                </a:solidFill>
              </a:rPr>
              <a:t>Vídeos y podcasts para humanizar la experiencia de estudiantes en línea</a:t>
            </a:r>
            <a:r>
              <a:rPr lang="es" sz="1500">
                <a:solidFill>
                  <a:schemeClr val="dk2"/>
                </a:solidFill>
              </a:rPr>
              <a:t>. Programa #WebinarsUNIA 2020-21.</a:t>
            </a:r>
            <a:endParaRPr sz="1500">
              <a:solidFill>
                <a:schemeClr val="dk2"/>
              </a:solidFill>
            </a:endParaRPr>
          </a:p>
          <a:p>
            <a:pPr indent="0" lvl="0" marL="0" rtl="0" algn="l">
              <a:spcBef>
                <a:spcPts val="0"/>
              </a:spcBef>
              <a:spcAft>
                <a:spcPts val="0"/>
              </a:spcAft>
              <a:buNone/>
            </a:pPr>
            <a:r>
              <a:t/>
            </a:r>
            <a:endParaRPr/>
          </a:p>
        </p:txBody>
      </p:sp>
      <p:grpSp>
        <p:nvGrpSpPr>
          <p:cNvPr id="954" name="Google Shape;954;p98"/>
          <p:cNvGrpSpPr/>
          <p:nvPr/>
        </p:nvGrpSpPr>
        <p:grpSpPr>
          <a:xfrm rot="-5400000">
            <a:off x="1509542" y="1411406"/>
            <a:ext cx="2934646" cy="4035179"/>
            <a:chOff x="-734425" y="725975"/>
            <a:chExt cx="2684700" cy="3691500"/>
          </a:xfrm>
        </p:grpSpPr>
        <p:sp>
          <p:nvSpPr>
            <p:cNvPr id="955" name="Google Shape;955;p98"/>
            <p:cNvSpPr/>
            <p:nvPr/>
          </p:nvSpPr>
          <p:spPr>
            <a:xfrm>
              <a:off x="-734425" y="725975"/>
              <a:ext cx="2684700" cy="3691500"/>
            </a:xfrm>
            <a:prstGeom prst="roundRect">
              <a:avLst>
                <a:gd fmla="val 4846"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956" name="Google Shape;956;p98"/>
            <p:cNvSpPr/>
            <p:nvPr/>
          </p:nvSpPr>
          <p:spPr>
            <a:xfrm>
              <a:off x="515525" y="4253150"/>
              <a:ext cx="184800" cy="109500"/>
            </a:xfrm>
            <a:prstGeom prst="roundRect">
              <a:avLst>
                <a:gd fmla="val 50000"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98"/>
            <p:cNvSpPr/>
            <p:nvPr/>
          </p:nvSpPr>
          <p:spPr>
            <a:xfrm>
              <a:off x="577175" y="801325"/>
              <a:ext cx="61500" cy="61500"/>
            </a:xfrm>
            <a:prstGeom prst="ellipse">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98"/>
            <p:cNvSpPr/>
            <p:nvPr/>
          </p:nvSpPr>
          <p:spPr>
            <a:xfrm>
              <a:off x="-537625" y="945150"/>
              <a:ext cx="2291100" cy="3270000"/>
            </a:xfrm>
            <a:prstGeom prst="rect">
              <a:avLst/>
            </a:prstGeom>
            <a:solidFill>
              <a:srgbClr val="FFFFFF"/>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9" name="Google Shape;959;p98"/>
          <p:cNvSpPr txBox="1"/>
          <p:nvPr/>
        </p:nvSpPr>
        <p:spPr>
          <a:xfrm>
            <a:off x="5235975" y="3541650"/>
            <a:ext cx="2611500" cy="53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1200">
                <a:solidFill>
                  <a:srgbClr val="666666"/>
                </a:solidFill>
              </a:rPr>
              <a:t>Ver presentación y grabación en  </a:t>
            </a:r>
            <a:r>
              <a:rPr lang="es" sz="1200" u="sng">
                <a:solidFill>
                  <a:schemeClr val="hlink"/>
                </a:solidFill>
                <a:hlinkClick r:id="rId3"/>
              </a:rPr>
              <a:t>http://hdl.handle.net/10334/5389</a:t>
            </a:r>
            <a:endParaRPr sz="1200">
              <a:solidFill>
                <a:srgbClr val="666666"/>
              </a:solidFill>
            </a:endParaRPr>
          </a:p>
          <a:p>
            <a:pPr indent="0" lvl="0" marL="0" rtl="0" algn="l">
              <a:lnSpc>
                <a:spcPct val="115000"/>
              </a:lnSpc>
              <a:spcBef>
                <a:spcPts val="0"/>
              </a:spcBef>
              <a:spcAft>
                <a:spcPts val="0"/>
              </a:spcAft>
              <a:buNone/>
            </a:pPr>
            <a:r>
              <a:t/>
            </a:r>
            <a:endParaRPr sz="1200">
              <a:solidFill>
                <a:srgbClr val="666666"/>
              </a:solidFill>
            </a:endParaRPr>
          </a:p>
          <a:p>
            <a:pPr indent="0" lvl="0" marL="0" rtl="0" algn="l">
              <a:lnSpc>
                <a:spcPct val="115000"/>
              </a:lnSpc>
              <a:spcBef>
                <a:spcPts val="0"/>
              </a:spcBef>
              <a:spcAft>
                <a:spcPts val="0"/>
              </a:spcAft>
              <a:buNone/>
            </a:pPr>
            <a:r>
              <a:t/>
            </a:r>
            <a:endParaRPr sz="1050">
              <a:solidFill>
                <a:srgbClr val="666666"/>
              </a:solidFill>
              <a:highlight>
                <a:srgbClr val="FFFFFF"/>
              </a:highlight>
              <a:latin typeface="Helvetica Neue"/>
              <a:ea typeface="Helvetica Neue"/>
              <a:cs typeface="Helvetica Neue"/>
              <a:sym typeface="Helvetica Neue"/>
            </a:endParaRPr>
          </a:p>
        </p:txBody>
      </p:sp>
      <p:sp>
        <p:nvSpPr>
          <p:cNvPr id="960" name="Google Shape;960;p98"/>
          <p:cNvSpPr txBox="1"/>
          <p:nvPr>
            <p:ph idx="4294967295" type="subTitle"/>
          </p:nvPr>
        </p:nvSpPr>
        <p:spPr>
          <a:xfrm>
            <a:off x="5196300" y="4242100"/>
            <a:ext cx="3568200" cy="86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solidFill>
                  <a:srgbClr val="444444"/>
                </a:solidFill>
              </a:rPr>
              <a:t>*Basado en: Sánchez, María (2019). Vídeo educativo: potencial, formatos y producción. </a:t>
            </a:r>
            <a:r>
              <a:rPr lang="es" sz="1100">
                <a:solidFill>
                  <a:srgbClr val="444444"/>
                </a:solidFill>
              </a:rPr>
              <a:t>Guías prácticas. www.cibermarikiya.com | @cibermarikiya</a:t>
            </a:r>
            <a:endParaRPr sz="1100">
              <a:solidFill>
                <a:srgbClr val="444444"/>
              </a:solidFill>
            </a:endParaRPr>
          </a:p>
          <a:p>
            <a:pPr indent="0" lvl="0" marL="0" rtl="0" algn="l">
              <a:spcBef>
                <a:spcPts val="0"/>
              </a:spcBef>
              <a:spcAft>
                <a:spcPts val="0"/>
              </a:spcAft>
              <a:buClr>
                <a:schemeClr val="dk1"/>
              </a:buClr>
              <a:buSzPts val="1100"/>
              <a:buFont typeface="Arial"/>
              <a:buNone/>
            </a:pPr>
            <a:r>
              <a:t/>
            </a:r>
            <a:endParaRPr sz="900">
              <a:solidFill>
                <a:srgbClr val="444444"/>
              </a:solidFill>
            </a:endParaRPr>
          </a:p>
          <a:p>
            <a:pPr indent="0" lvl="0" marL="0" rtl="0" algn="l">
              <a:spcBef>
                <a:spcPts val="0"/>
              </a:spcBef>
              <a:spcAft>
                <a:spcPts val="0"/>
              </a:spcAft>
              <a:buNone/>
            </a:pPr>
            <a:r>
              <a:t/>
            </a:r>
            <a:endParaRPr sz="900">
              <a:solidFill>
                <a:srgbClr val="444444"/>
              </a:solidFill>
            </a:endParaRPr>
          </a:p>
          <a:p>
            <a:pPr indent="0" lvl="0" marL="0" rtl="0" algn="l">
              <a:spcBef>
                <a:spcPts val="0"/>
              </a:spcBef>
              <a:spcAft>
                <a:spcPts val="0"/>
              </a:spcAft>
              <a:buNone/>
            </a:pPr>
            <a:r>
              <a:t/>
            </a:r>
            <a:endParaRPr sz="1300">
              <a:solidFill>
                <a:srgbClr val="444444"/>
              </a:solidFill>
            </a:endParaRPr>
          </a:p>
        </p:txBody>
      </p:sp>
      <p:pic>
        <p:nvPicPr>
          <p:cNvPr id="961" name="Google Shape;961;p98"/>
          <p:cNvPicPr preferRelativeResize="0"/>
          <p:nvPr/>
        </p:nvPicPr>
        <p:blipFill rotWithShape="1">
          <a:blip r:embed="rId4">
            <a:alphaModFix/>
          </a:blip>
          <a:srcRect b="0" l="0" r="3334" t="0"/>
          <a:stretch/>
        </p:blipFill>
        <p:spPr>
          <a:xfrm>
            <a:off x="1221650" y="2445375"/>
            <a:ext cx="3523623" cy="20012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965" name="Shape 965"/>
        <p:cNvGrpSpPr/>
        <p:nvPr/>
      </p:nvGrpSpPr>
      <p:grpSpPr>
        <a:xfrm>
          <a:off x="0" y="0"/>
          <a:ext cx="0" cy="0"/>
          <a:chOff x="0" y="0"/>
          <a:chExt cx="0" cy="0"/>
        </a:xfrm>
      </p:grpSpPr>
      <p:sp>
        <p:nvSpPr>
          <p:cNvPr id="966" name="Google Shape;966;p99"/>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7" name="Google Shape;967;p99"/>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968" name="Google Shape;968;p99"/>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
        <p:nvSpPr>
          <p:cNvPr id="969" name="Google Shape;969;p99"/>
          <p:cNvSpPr txBox="1"/>
          <p:nvPr>
            <p:ph type="ctrTitle"/>
          </p:nvPr>
        </p:nvSpPr>
        <p:spPr>
          <a:xfrm>
            <a:off x="772000" y="2339725"/>
            <a:ext cx="32232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¿Cómo humanizar y dar vida al curso, más allá de “lo enlatado”?</a:t>
            </a:r>
            <a:endParaRPr sz="2600">
              <a:solidFill>
                <a:srgbClr val="85B016"/>
              </a:solidFill>
            </a:endParaRPr>
          </a:p>
        </p:txBody>
      </p:sp>
      <p:sp>
        <p:nvSpPr>
          <p:cNvPr id="970" name="Google Shape;970;p99"/>
          <p:cNvSpPr txBox="1"/>
          <p:nvPr/>
        </p:nvSpPr>
        <p:spPr>
          <a:xfrm>
            <a:off x="4497425" y="1062475"/>
            <a:ext cx="3784800" cy="47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6667"/>
                </a:solidFill>
              </a:rPr>
              <a:t>¡SALIR DE LA PLATAFORMA!</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Crear un blog/canales en redes sociales para ir informando del curso, compartiendo recursos… y crear comunidad.</a:t>
            </a:r>
            <a:endParaRPr>
              <a:solidFill>
                <a:srgbClr val="636667"/>
              </a:solidFill>
            </a:endParaRPr>
          </a:p>
          <a:p>
            <a:pPr indent="0" lvl="0" marL="0" rtl="0" algn="l">
              <a:spcBef>
                <a:spcPts val="0"/>
              </a:spcBef>
              <a:spcAft>
                <a:spcPts val="0"/>
              </a:spcAft>
              <a:buNone/>
            </a:pPr>
            <a:r>
              <a:t/>
            </a:r>
            <a:endParaRPr>
              <a:solidFill>
                <a:srgbClr val="636667"/>
              </a:solidFill>
            </a:endParaRPr>
          </a:p>
          <a:p>
            <a:pPr indent="0" lvl="0" marL="0" rtl="0" algn="l">
              <a:spcBef>
                <a:spcPts val="0"/>
              </a:spcBef>
              <a:spcAft>
                <a:spcPts val="0"/>
              </a:spcAft>
              <a:buNone/>
            </a:pPr>
            <a:r>
              <a:rPr lang="es">
                <a:solidFill>
                  <a:srgbClr val="636667"/>
                </a:solidFill>
              </a:rPr>
              <a:t>ACTIVIDADES SÍNCRONAS</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Incorporar al MOOC actividades en directo online (ej. webinars o tutorías por videoconferencia).</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Retransmitir eventos que organices y que se relacionen con el MOOC a tu comunidad.</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a:t>
            </a:r>
            <a:endParaRPr>
              <a:solidFill>
                <a:srgbClr val="636667"/>
              </a:solidFill>
            </a:endParaRPr>
          </a:p>
          <a:p>
            <a:pPr indent="0" lvl="0" marL="0" marR="0" rtl="0" algn="l">
              <a:lnSpc>
                <a:spcPct val="100000"/>
              </a:lnSpc>
              <a:spcBef>
                <a:spcPts val="0"/>
              </a:spcBef>
              <a:spcAft>
                <a:spcPts val="0"/>
              </a:spcAft>
              <a:buNone/>
            </a:pPr>
            <a:r>
              <a:t/>
            </a:r>
            <a:endParaRPr>
              <a:solidFill>
                <a:srgbClr val="636667"/>
              </a:solidFill>
            </a:endParaRPr>
          </a:p>
          <a:p>
            <a:pPr indent="0" lvl="0" marL="0" marR="0" rtl="0" algn="l">
              <a:lnSpc>
                <a:spcPct val="100000"/>
              </a:lnSpc>
              <a:spcBef>
                <a:spcPts val="0"/>
              </a:spcBef>
              <a:spcAft>
                <a:spcPts val="0"/>
              </a:spcAft>
              <a:buNone/>
            </a:pPr>
            <a:r>
              <a:rPr lang="es">
                <a:solidFill>
                  <a:srgbClr val="636667"/>
                </a:solidFill>
              </a:rPr>
              <a:t>¡Y POR SUPUESTO, CON UNA DINAMIZACIÓN PLANIFICADA Y DE CALIDAD! Los materiales pueden ser los mismos, pero los foros son un espacio vivo que varía cada edición.</a:t>
            </a:r>
            <a:endParaRPr>
              <a:solidFill>
                <a:srgbClr val="636667"/>
              </a:solidFill>
            </a:endParaRPr>
          </a:p>
          <a:p>
            <a:pPr indent="0" lvl="0" marL="0" rtl="0" algn="l">
              <a:spcBef>
                <a:spcPts val="0"/>
              </a:spcBef>
              <a:spcAft>
                <a:spcPts val="0"/>
              </a:spcAft>
              <a:buNone/>
            </a:pPr>
            <a:r>
              <a:t/>
            </a:r>
            <a:endParaRPr>
              <a:solidFill>
                <a:srgbClr val="636667"/>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974" name="Shape 974"/>
        <p:cNvGrpSpPr/>
        <p:nvPr/>
      </p:nvGrpSpPr>
      <p:grpSpPr>
        <a:xfrm>
          <a:off x="0" y="0"/>
          <a:ext cx="0" cy="0"/>
          <a:chOff x="0" y="0"/>
          <a:chExt cx="0" cy="0"/>
        </a:xfrm>
      </p:grpSpPr>
      <p:sp>
        <p:nvSpPr>
          <p:cNvPr id="975" name="Google Shape;975;p100"/>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6" name="Google Shape;976;p100"/>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977" name="Google Shape;977;p100"/>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
        <p:nvSpPr>
          <p:cNvPr id="978" name="Google Shape;978;p100"/>
          <p:cNvSpPr txBox="1"/>
          <p:nvPr>
            <p:ph type="ctrTitle"/>
          </p:nvPr>
        </p:nvSpPr>
        <p:spPr>
          <a:xfrm>
            <a:off x="793300" y="2365133"/>
            <a:ext cx="30321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¿Cómo evitar el abandono de los estudiantes?</a:t>
            </a:r>
            <a:endParaRPr sz="2600">
              <a:solidFill>
                <a:srgbClr val="85B016"/>
              </a:solidFill>
            </a:endParaRPr>
          </a:p>
        </p:txBody>
      </p:sp>
      <p:sp>
        <p:nvSpPr>
          <p:cNvPr id="979" name="Google Shape;979;p100"/>
          <p:cNvSpPr txBox="1"/>
          <p:nvPr/>
        </p:nvSpPr>
        <p:spPr>
          <a:xfrm>
            <a:off x="4535050" y="946400"/>
            <a:ext cx="3775500" cy="43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6667"/>
                </a:solidFill>
              </a:rPr>
              <a:t>DISEÑO INSTRUCCIONAL…</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Trailer y sinopsis (¡recuerda, no generar falsas expectativas!).</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Detectar razones para estar en el curso (encuesta inicial).</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Gamificar/ Premiar (¡la tecnología puede ayudar: badgets, certificar...). </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¡Una historia y bien contada! (calidad de recursos y narrativa).</a:t>
            </a:r>
            <a:endParaRPr>
              <a:solidFill>
                <a:srgbClr val="636667"/>
              </a:solidFill>
            </a:endParaRPr>
          </a:p>
          <a:p>
            <a:pPr indent="0" lvl="0" marL="0" rtl="0" algn="l">
              <a:spcBef>
                <a:spcPts val="0"/>
              </a:spcBef>
              <a:spcAft>
                <a:spcPts val="0"/>
              </a:spcAft>
              <a:buNone/>
            </a:pPr>
            <a:r>
              <a:t/>
            </a:r>
            <a:endParaRPr>
              <a:solidFill>
                <a:srgbClr val="636667"/>
              </a:solidFill>
            </a:endParaRPr>
          </a:p>
          <a:p>
            <a:pPr indent="0" lvl="0" marL="0" rtl="0" algn="l">
              <a:spcBef>
                <a:spcPts val="0"/>
              </a:spcBef>
              <a:spcAft>
                <a:spcPts val="0"/>
              </a:spcAft>
              <a:buNone/>
            </a:pPr>
            <a:r>
              <a:rPr lang="es">
                <a:solidFill>
                  <a:srgbClr val="636667"/>
                </a:solidFill>
              </a:rPr>
              <a:t>IMPARTICIÓN…</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Incluso aunque no haya tutorización, un mínimo de dinamización: motivar, animar… (¡acompañar, humanizar!).</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La analítica, aliada: comprobar periódicamente avance de estudiantes, actividad online…</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a:solidFill>
                  <a:srgbClr val="636667"/>
                </a:solidFill>
              </a:rPr>
              <a:t>...</a:t>
            </a:r>
            <a:endParaRPr>
              <a:solidFill>
                <a:srgbClr val="636667"/>
              </a:solidFill>
            </a:endParaRPr>
          </a:p>
          <a:p>
            <a:pPr indent="0" lvl="0" marL="0" marR="0" rtl="0" algn="l">
              <a:lnSpc>
                <a:spcPct val="100000"/>
              </a:lnSpc>
              <a:spcBef>
                <a:spcPts val="0"/>
              </a:spcBef>
              <a:spcAft>
                <a:spcPts val="0"/>
              </a:spcAft>
              <a:buNone/>
            </a:pPr>
            <a:r>
              <a:t/>
            </a:r>
            <a:endParaRPr>
              <a:solidFill>
                <a:srgbClr val="636667"/>
              </a:solidFill>
            </a:endParaRPr>
          </a:p>
          <a:p>
            <a:pPr indent="0" lvl="0" marL="0" marR="0" rtl="0" algn="l">
              <a:lnSpc>
                <a:spcPct val="100000"/>
              </a:lnSpc>
              <a:spcBef>
                <a:spcPts val="0"/>
              </a:spcBef>
              <a:spcAft>
                <a:spcPts val="0"/>
              </a:spcAft>
              <a:buNone/>
            </a:pPr>
            <a:r>
              <a:rPr lang="es">
                <a:solidFill>
                  <a:srgbClr val="636667"/>
                </a:solidFill>
              </a:rPr>
              <a:t>¡y RECUERDA, ANALIZAR RESULTADOS Y MEJORAR!</a:t>
            </a:r>
            <a:endParaRPr>
              <a:solidFill>
                <a:srgbClr val="636667"/>
              </a:solidFill>
            </a:endParaRPr>
          </a:p>
          <a:p>
            <a:pPr indent="0" lvl="0" marL="0" rtl="0" algn="l">
              <a:spcBef>
                <a:spcPts val="0"/>
              </a:spcBef>
              <a:spcAft>
                <a:spcPts val="0"/>
              </a:spcAft>
              <a:buNone/>
            </a:pPr>
            <a:r>
              <a:t/>
            </a:r>
            <a:endParaRPr>
              <a:solidFill>
                <a:srgbClr val="636667"/>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983" name="Shape 983"/>
        <p:cNvGrpSpPr/>
        <p:nvPr/>
      </p:nvGrpSpPr>
      <p:grpSpPr>
        <a:xfrm>
          <a:off x="0" y="0"/>
          <a:ext cx="0" cy="0"/>
          <a:chOff x="0" y="0"/>
          <a:chExt cx="0" cy="0"/>
        </a:xfrm>
      </p:grpSpPr>
      <p:sp>
        <p:nvSpPr>
          <p:cNvPr id="984" name="Google Shape;984;p101"/>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5" name="Google Shape;985;p101"/>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986" name="Google Shape;986;p101"/>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
        <p:nvSpPr>
          <p:cNvPr id="987" name="Google Shape;987;p101"/>
          <p:cNvSpPr txBox="1"/>
          <p:nvPr>
            <p:ph type="ctrTitle"/>
          </p:nvPr>
        </p:nvSpPr>
        <p:spPr>
          <a:xfrm>
            <a:off x="1035550" y="2314333"/>
            <a:ext cx="26400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¿Tanto esfuerzo para una única edición? </a:t>
            </a:r>
            <a:endParaRPr sz="2600">
              <a:solidFill>
                <a:srgbClr val="85B016"/>
              </a:solidFill>
            </a:endParaRPr>
          </a:p>
        </p:txBody>
      </p:sp>
      <p:sp>
        <p:nvSpPr>
          <p:cNvPr id="988" name="Google Shape;988;p101"/>
          <p:cNvSpPr txBox="1"/>
          <p:nvPr>
            <p:ph idx="4294967295" type="body"/>
          </p:nvPr>
        </p:nvSpPr>
        <p:spPr>
          <a:xfrm>
            <a:off x="4476250" y="1092300"/>
            <a:ext cx="4173300" cy="49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6667"/>
                </a:solidFill>
              </a:rPr>
              <a:t>DISEÑO SOSTENIBLE</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Font typeface="Calibri"/>
              <a:buChar char="❏"/>
            </a:pPr>
            <a:r>
              <a:rPr lang="es" sz="1400">
                <a:solidFill>
                  <a:srgbClr val="636667"/>
                </a:solidFill>
              </a:rPr>
              <a:t>Como productores/as noveles, mejor optar por una película sencilla, sin demasiados “efectos especiales”, pero bien hecha.</a:t>
            </a:r>
            <a:endParaRPr sz="1400">
              <a:solidFill>
                <a:srgbClr val="636667"/>
              </a:solidFill>
            </a:endParaRPr>
          </a:p>
          <a:p>
            <a:pPr indent="0" lvl="0" marL="457200" marR="0" rtl="0" algn="l">
              <a:lnSpc>
                <a:spcPct val="100000"/>
              </a:lnSpc>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Font typeface="Calibri"/>
              <a:buChar char="❏"/>
            </a:pPr>
            <a:r>
              <a:rPr lang="es" sz="1400">
                <a:solidFill>
                  <a:srgbClr val="636667"/>
                </a:solidFill>
              </a:rPr>
              <a:t>La 1ª edición, siempre beta, no muy ambiciosa en planteamiento de actividades, especialmente las que requieran dinamización/ corrección manual. ¡Siempre podremos mejorar en un futuro!</a:t>
            </a:r>
            <a:endParaRPr sz="1400">
              <a:solidFill>
                <a:srgbClr val="636667"/>
              </a:solidFill>
            </a:endParaRPr>
          </a:p>
          <a:p>
            <a:pPr indent="0" lvl="0" marL="457200" rtl="0" algn="l">
              <a:spcBef>
                <a:spcPts val="0"/>
              </a:spcBef>
              <a:spcAft>
                <a:spcPts val="0"/>
              </a:spcAft>
              <a:buNone/>
            </a:pPr>
            <a:r>
              <a:t/>
            </a:r>
            <a:endParaRPr>
              <a:solidFill>
                <a:srgbClr val="636667"/>
              </a:solidFill>
            </a:endParaRPr>
          </a:p>
          <a:p>
            <a:pPr indent="0" lvl="0" marL="0" rtl="0" algn="l">
              <a:spcBef>
                <a:spcPts val="0"/>
              </a:spcBef>
              <a:spcAft>
                <a:spcPts val="0"/>
              </a:spcAft>
              <a:buNone/>
            </a:pPr>
            <a:r>
              <a:rPr lang="es">
                <a:solidFill>
                  <a:srgbClr val="636667"/>
                </a:solidFill>
              </a:rPr>
              <a:t>¡Y REUTILIZABLE! CUIDADO CON LA OBSOLESCENCIA…</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Font typeface="Calibri"/>
              <a:buChar char="❏"/>
            </a:pPr>
            <a:r>
              <a:rPr lang="es" sz="1400">
                <a:solidFill>
                  <a:srgbClr val="636667"/>
                </a:solidFill>
              </a:rPr>
              <a:t>Escoger formatos fácilmente actualizables.</a:t>
            </a:r>
            <a:endParaRPr sz="1400">
              <a:solidFill>
                <a:srgbClr val="636667"/>
              </a:solidFill>
            </a:endParaRPr>
          </a:p>
          <a:p>
            <a:pPr indent="-317500" lvl="0" marL="457200" marR="0" rtl="0" algn="l">
              <a:lnSpc>
                <a:spcPct val="100000"/>
              </a:lnSpc>
              <a:spcBef>
                <a:spcPts val="0"/>
              </a:spcBef>
              <a:spcAft>
                <a:spcPts val="0"/>
              </a:spcAft>
              <a:buClr>
                <a:srgbClr val="636667"/>
              </a:buClr>
              <a:buSzPts val="1400"/>
              <a:buFont typeface="Calibri"/>
              <a:buChar char="❏"/>
            </a:pPr>
            <a:r>
              <a:rPr lang="es" sz="1400">
                <a:solidFill>
                  <a:srgbClr val="636667"/>
                </a:solidFill>
              </a:rPr>
              <a:t>Evitar incluir información de rápida caducidad en las locuciones de los vídeos o donde requiera volver a realizarlos </a:t>
            </a:r>
            <a:r>
              <a:rPr lang="es">
                <a:solidFill>
                  <a:srgbClr val="636667"/>
                </a:solidFill>
              </a:rPr>
              <a:t>desde cero</a:t>
            </a:r>
            <a:r>
              <a:rPr lang="es" sz="1400">
                <a:solidFill>
                  <a:srgbClr val="636667"/>
                </a:solidFill>
              </a:rPr>
              <a:t>.</a:t>
            </a:r>
            <a:endParaRPr sz="1400">
              <a:solidFill>
                <a:srgbClr val="636667"/>
              </a:solidFill>
            </a:endParaRPr>
          </a:p>
          <a:p>
            <a:pPr indent="0" lvl="0" marL="457200" rtl="0" algn="l">
              <a:spcBef>
                <a:spcPts val="0"/>
              </a:spcBef>
              <a:spcAft>
                <a:spcPts val="0"/>
              </a:spcAft>
              <a:buNone/>
            </a:pPr>
            <a:r>
              <a:t/>
            </a:r>
            <a:endParaRPr>
              <a:solidFill>
                <a:srgbClr val="63666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992" name="Shape 992"/>
        <p:cNvGrpSpPr/>
        <p:nvPr/>
      </p:nvGrpSpPr>
      <p:grpSpPr>
        <a:xfrm>
          <a:off x="0" y="0"/>
          <a:ext cx="0" cy="0"/>
          <a:chOff x="0" y="0"/>
          <a:chExt cx="0" cy="0"/>
        </a:xfrm>
      </p:grpSpPr>
      <p:sp>
        <p:nvSpPr>
          <p:cNvPr id="993" name="Google Shape;993;p102"/>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4" name="Google Shape;994;p102"/>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995" name="Google Shape;995;p102"/>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
        <p:nvSpPr>
          <p:cNvPr id="996" name="Google Shape;996;p102"/>
          <p:cNvSpPr txBox="1"/>
          <p:nvPr>
            <p:ph type="ctrTitle"/>
          </p:nvPr>
        </p:nvSpPr>
        <p:spPr>
          <a:xfrm>
            <a:off x="1035550" y="2314333"/>
            <a:ext cx="26400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¿Segundas partes, nunca fueron (más) buenas?</a:t>
            </a:r>
            <a:endParaRPr sz="2600">
              <a:solidFill>
                <a:srgbClr val="85B016"/>
              </a:solidFill>
            </a:endParaRPr>
          </a:p>
        </p:txBody>
      </p:sp>
      <p:sp>
        <p:nvSpPr>
          <p:cNvPr id="997" name="Google Shape;997;p102"/>
          <p:cNvSpPr txBox="1"/>
          <p:nvPr>
            <p:ph idx="4294967295" type="body"/>
          </p:nvPr>
        </p:nvSpPr>
        <p:spPr>
          <a:xfrm>
            <a:off x="4476250" y="762000"/>
            <a:ext cx="4173300" cy="524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6667"/>
                </a:solidFill>
              </a:rPr>
              <a:t>EVALUACIÓN Y MEJORA CONTINUA</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Font typeface="Calibri"/>
              <a:buChar char="❏"/>
            </a:pPr>
            <a:r>
              <a:rPr lang="es">
                <a:solidFill>
                  <a:srgbClr val="636667"/>
                </a:solidFill>
              </a:rPr>
              <a:t>Diseñar encuestas de valoración ad hoc, o mecanismos similares, para recoger valoración de experiencia de participantes.</a:t>
            </a:r>
            <a:endParaRPr>
              <a:solidFill>
                <a:srgbClr val="636667"/>
              </a:solidFill>
            </a:endParaRPr>
          </a:p>
          <a:p>
            <a:pPr indent="0" lvl="0" marL="457200" marR="0" rtl="0" algn="l">
              <a:lnSpc>
                <a:spcPct val="100000"/>
              </a:lnSpc>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Font typeface="Arial"/>
              <a:buChar char="❏"/>
            </a:pPr>
            <a:r>
              <a:rPr lang="es">
                <a:solidFill>
                  <a:srgbClr val="636667"/>
                </a:solidFill>
              </a:rPr>
              <a:t>Solicitar feedback/ autopercepción de elaboradores de contenido, dinamizadores/as…</a:t>
            </a:r>
            <a:r>
              <a:rPr lang="es">
                <a:solidFill>
                  <a:srgbClr val="636667"/>
                </a:solidFill>
              </a:rPr>
              <a:t> sobre materiales, carga lectiva, sistema de evaluación… (ej .DAFO y sugerencias de mejora)</a:t>
            </a:r>
            <a:endParaRPr>
              <a:solidFill>
                <a:srgbClr val="636667"/>
              </a:solidFill>
            </a:endParaRPr>
          </a:p>
          <a:p>
            <a:pPr indent="0" lvl="0" marL="457200" marR="0" rtl="0" algn="l">
              <a:lnSpc>
                <a:spcPct val="100000"/>
              </a:lnSpc>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Font typeface="Arial"/>
              <a:buChar char="❏"/>
            </a:pPr>
            <a:r>
              <a:rPr lang="es">
                <a:solidFill>
                  <a:srgbClr val="636667"/>
                </a:solidFill>
              </a:rPr>
              <a:t>Recopilar principales resultados cuantitativos: % de abandono y tasa de finalización; rendimiento académico…</a:t>
            </a:r>
            <a:endParaRPr>
              <a:solidFill>
                <a:srgbClr val="636667"/>
              </a:solidFill>
            </a:endParaRPr>
          </a:p>
          <a:p>
            <a:pPr indent="0" lvl="0" marL="457200" marR="0" rtl="0" algn="l">
              <a:lnSpc>
                <a:spcPct val="100000"/>
              </a:lnSpc>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Font typeface="Arial"/>
              <a:buChar char="❏"/>
            </a:pPr>
            <a:r>
              <a:rPr lang="es">
                <a:solidFill>
                  <a:srgbClr val="636667"/>
                </a:solidFill>
              </a:rPr>
              <a:t>¡¡E implementarlos, dentro de lo posible, en segundas ediciones!! ¡¡Versiones mejoradas!!</a:t>
            </a:r>
            <a:endParaRPr>
              <a:solidFill>
                <a:srgbClr val="636667"/>
              </a:solidFill>
            </a:endParaRPr>
          </a:p>
          <a:p>
            <a:pPr indent="0" lvl="0" marL="457200" rtl="0" algn="l">
              <a:spcBef>
                <a:spcPts val="0"/>
              </a:spcBef>
              <a:spcAft>
                <a:spcPts val="0"/>
              </a:spcAft>
              <a:buNone/>
            </a:pPr>
            <a:r>
              <a:t/>
            </a:r>
            <a:endParaRPr>
              <a:solidFill>
                <a:srgbClr val="636667"/>
              </a:solidFill>
            </a:endParaRPr>
          </a:p>
          <a:p>
            <a:pPr indent="0" lvl="0" marL="0" rtl="0" algn="l">
              <a:spcBef>
                <a:spcPts val="0"/>
              </a:spcBef>
              <a:spcAft>
                <a:spcPts val="0"/>
              </a:spcAft>
              <a:buNone/>
            </a:pPr>
            <a:r>
              <a:rPr lang="es">
                <a:solidFill>
                  <a:srgbClr val="636667"/>
                </a:solidFill>
              </a:rPr>
              <a:t>¡OPTIMIZAR </a:t>
            </a:r>
            <a:r>
              <a:rPr lang="es">
                <a:solidFill>
                  <a:srgbClr val="636667"/>
                </a:solidFill>
              </a:rPr>
              <a:t>TAMBIÉN</a:t>
            </a:r>
            <a:r>
              <a:rPr lang="es">
                <a:solidFill>
                  <a:srgbClr val="636667"/>
                </a:solidFill>
              </a:rPr>
              <a:t> PROCESOS DE GESTIÓN ACADÉMICA!</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rtl="0" algn="l">
              <a:spcBef>
                <a:spcPts val="0"/>
              </a:spcBef>
              <a:spcAft>
                <a:spcPts val="0"/>
              </a:spcAft>
              <a:buClr>
                <a:srgbClr val="636667"/>
              </a:buClr>
              <a:buSzPts val="1400"/>
              <a:buFont typeface="Arial"/>
              <a:buChar char="❏"/>
            </a:pPr>
            <a:r>
              <a:rPr lang="es">
                <a:solidFill>
                  <a:srgbClr val="636667"/>
                </a:solidFill>
              </a:rPr>
              <a:t>Eficacia y eficiencia; prevención de errores; automatización mediante TICs...</a:t>
            </a:r>
            <a:endParaRPr>
              <a:solidFill>
                <a:srgbClr val="636667"/>
              </a:solidFill>
            </a:endParaRPr>
          </a:p>
          <a:p>
            <a:pPr indent="0" lvl="0" marL="457200" rtl="0" algn="l">
              <a:spcBef>
                <a:spcPts val="0"/>
              </a:spcBef>
              <a:spcAft>
                <a:spcPts val="0"/>
              </a:spcAft>
              <a:buNone/>
            </a:pPr>
            <a:r>
              <a:t/>
            </a:r>
            <a:endParaRPr>
              <a:solidFill>
                <a:srgbClr val="636667"/>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16"/>
        </a:solidFill>
      </p:bgPr>
    </p:bg>
    <p:spTree>
      <p:nvGrpSpPr>
        <p:cNvPr id="1001" name="Shape 1001"/>
        <p:cNvGrpSpPr/>
        <p:nvPr/>
      </p:nvGrpSpPr>
      <p:grpSpPr>
        <a:xfrm>
          <a:off x="0" y="0"/>
          <a:ext cx="0" cy="0"/>
          <a:chOff x="0" y="0"/>
          <a:chExt cx="0" cy="0"/>
        </a:xfrm>
      </p:grpSpPr>
      <p:sp>
        <p:nvSpPr>
          <p:cNvPr id="1002" name="Google Shape;1002;p103"/>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3" name="Google Shape;1003;p103"/>
          <p:cNvCxnSpPr/>
          <p:nvPr/>
        </p:nvCxnSpPr>
        <p:spPr>
          <a:xfrm>
            <a:off x="1955600" y="2221442"/>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1004" name="Google Shape;1004;p103"/>
          <p:cNvCxnSpPr/>
          <p:nvPr/>
        </p:nvCxnSpPr>
        <p:spPr>
          <a:xfrm>
            <a:off x="1955600" y="4659842"/>
            <a:ext cx="676200" cy="0"/>
          </a:xfrm>
          <a:prstGeom prst="straightConnector1">
            <a:avLst/>
          </a:prstGeom>
          <a:noFill/>
          <a:ln cap="flat" cmpd="sng" w="76200">
            <a:solidFill>
              <a:srgbClr val="93C01F"/>
            </a:solidFill>
            <a:prstDash val="solid"/>
            <a:round/>
            <a:headEnd len="med" w="med" type="none"/>
            <a:tailEnd len="med" w="med" type="none"/>
          </a:ln>
        </p:spPr>
      </p:cxnSp>
      <p:sp>
        <p:nvSpPr>
          <p:cNvPr id="1005" name="Google Shape;1005;p103"/>
          <p:cNvSpPr txBox="1"/>
          <p:nvPr>
            <p:ph type="ctrTitle"/>
          </p:nvPr>
        </p:nvSpPr>
        <p:spPr>
          <a:xfrm>
            <a:off x="956350" y="2390533"/>
            <a:ext cx="2652900" cy="201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85B016"/>
                </a:solidFill>
              </a:rPr>
              <a:t>¿Cómo sacarle partido a la experiencia más allá de una nueva edición?</a:t>
            </a:r>
            <a:endParaRPr sz="2600">
              <a:solidFill>
                <a:srgbClr val="85B016"/>
              </a:solidFill>
            </a:endParaRPr>
          </a:p>
        </p:txBody>
      </p:sp>
      <p:sp>
        <p:nvSpPr>
          <p:cNvPr id="1006" name="Google Shape;1006;p103"/>
          <p:cNvSpPr txBox="1"/>
          <p:nvPr>
            <p:ph idx="4294967295" type="body"/>
          </p:nvPr>
        </p:nvSpPr>
        <p:spPr>
          <a:xfrm>
            <a:off x="4551675" y="1244700"/>
            <a:ext cx="3730500" cy="258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6667"/>
                </a:solidFill>
              </a:rPr>
              <a:t>REMAKE, ADAPTACIONES…</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sz="1400">
                <a:solidFill>
                  <a:srgbClr val="636667"/>
                </a:solidFill>
              </a:rPr>
              <a:t>Lo más habitual es crear MOOCs con REA pero… ¿por qué no hacerlo al contrario?,  ¿no puede ser que, como en el cine, si primero nos leemos la novela la película nos decepcione?</a:t>
            </a:r>
            <a:endParaRPr sz="1400">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sz="1400">
                <a:solidFill>
                  <a:srgbClr val="636667"/>
                </a:solidFill>
              </a:rPr>
              <a:t>¡Buscar nuestro ROI, el de tu equipo y el de tu organización!</a:t>
            </a:r>
            <a:endParaRPr sz="1400">
              <a:solidFill>
                <a:srgbClr val="636667"/>
              </a:solidFill>
            </a:endParaRPr>
          </a:p>
          <a:p>
            <a:pPr indent="0" lvl="0" marL="0" rtl="0" algn="l">
              <a:spcBef>
                <a:spcPts val="0"/>
              </a:spcBef>
              <a:spcAft>
                <a:spcPts val="0"/>
              </a:spcAft>
              <a:buNone/>
            </a:pPr>
            <a:r>
              <a:t/>
            </a:r>
            <a:endParaRPr>
              <a:solidFill>
                <a:srgbClr val="636667"/>
              </a:solidFill>
            </a:endParaRPr>
          </a:p>
          <a:p>
            <a:pPr indent="0" lvl="0" marL="0" rtl="0" algn="l">
              <a:spcBef>
                <a:spcPts val="0"/>
              </a:spcBef>
              <a:spcAft>
                <a:spcPts val="0"/>
              </a:spcAft>
              <a:buNone/>
            </a:pPr>
            <a:r>
              <a:rPr lang="es">
                <a:solidFill>
                  <a:srgbClr val="636667"/>
                </a:solidFill>
              </a:rPr>
              <a:t>DE LA INNOVACIÓN A LA INVESTIGACIÓN</a:t>
            </a:r>
            <a:endParaRPr>
              <a:solidFill>
                <a:srgbClr val="636667"/>
              </a:solidFill>
            </a:endParaRPr>
          </a:p>
          <a:p>
            <a:pPr indent="0" lvl="0" marL="0" rtl="0" algn="l">
              <a:spcBef>
                <a:spcPts val="0"/>
              </a:spcBef>
              <a:spcAft>
                <a:spcPts val="0"/>
              </a:spcAft>
              <a:buNone/>
            </a:pPr>
            <a:r>
              <a:t/>
            </a:r>
            <a:endParaRPr>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sz="1400">
                <a:solidFill>
                  <a:srgbClr val="636667"/>
                </a:solidFill>
              </a:rPr>
              <a:t>Los MOOCs, una experiencia docente innovadora que puede contribuir a la carrera investigadora…</a:t>
            </a:r>
            <a:endParaRPr sz="1400">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sz="1400">
                <a:solidFill>
                  <a:srgbClr val="636667"/>
                </a:solidFill>
              </a:rPr>
              <a:t>Publicar sobre la propia experiencia y resultados: congresos, artículos…</a:t>
            </a:r>
            <a:endParaRPr sz="1400">
              <a:solidFill>
                <a:srgbClr val="636667"/>
              </a:solidFill>
            </a:endParaRPr>
          </a:p>
          <a:p>
            <a:pPr indent="-317500" lvl="0" marL="457200" marR="0" rtl="0" algn="l">
              <a:lnSpc>
                <a:spcPct val="100000"/>
              </a:lnSpc>
              <a:spcBef>
                <a:spcPts val="0"/>
              </a:spcBef>
              <a:spcAft>
                <a:spcPts val="0"/>
              </a:spcAft>
              <a:buClr>
                <a:srgbClr val="636667"/>
              </a:buClr>
              <a:buSzPts val="1400"/>
              <a:buChar char="❏"/>
            </a:pPr>
            <a:r>
              <a:rPr lang="es" sz="1400">
                <a:solidFill>
                  <a:srgbClr val="636667"/>
                </a:solidFill>
              </a:rPr>
              <a:t>Analizar casos de éxito dará ideas y material para publicaciones.</a:t>
            </a:r>
            <a:endParaRPr sz="1400">
              <a:solidFill>
                <a:srgbClr val="636667"/>
              </a:solidFill>
            </a:endParaRPr>
          </a:p>
          <a:p>
            <a:pPr indent="0" lvl="0" marL="0" rtl="0" algn="l">
              <a:spcBef>
                <a:spcPts val="0"/>
              </a:spcBef>
              <a:spcAft>
                <a:spcPts val="0"/>
              </a:spcAft>
              <a:buClr>
                <a:schemeClr val="dk1"/>
              </a:buClr>
              <a:buSzPts val="1100"/>
              <a:buFont typeface="Arial"/>
              <a:buNone/>
            </a:pPr>
            <a:r>
              <a:t/>
            </a:r>
            <a:endParaRPr>
              <a:solidFill>
                <a:srgbClr val="636667"/>
              </a:solidFill>
            </a:endParaRPr>
          </a:p>
          <a:p>
            <a:pPr indent="0" lvl="0" marL="0" rtl="0" algn="l">
              <a:spcBef>
                <a:spcPts val="0"/>
              </a:spcBef>
              <a:spcAft>
                <a:spcPts val="0"/>
              </a:spcAft>
              <a:buNone/>
            </a:pPr>
            <a:r>
              <a:t/>
            </a:r>
            <a:endParaRPr>
              <a:solidFill>
                <a:srgbClr val="63666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grpSp>
        <p:nvGrpSpPr>
          <p:cNvPr id="292" name="Google Shape;292;p50"/>
          <p:cNvGrpSpPr/>
          <p:nvPr/>
        </p:nvGrpSpPr>
        <p:grpSpPr>
          <a:xfrm>
            <a:off x="142750" y="2211447"/>
            <a:ext cx="4405755" cy="2934105"/>
            <a:chOff x="221350" y="1275325"/>
            <a:chExt cx="4877400" cy="3362100"/>
          </a:xfrm>
        </p:grpSpPr>
        <p:sp>
          <p:nvSpPr>
            <p:cNvPr id="293" name="Google Shape;293;p50"/>
            <p:cNvSpPr/>
            <p:nvPr/>
          </p:nvSpPr>
          <p:spPr>
            <a:xfrm>
              <a:off x="221350" y="1275325"/>
              <a:ext cx="4877400" cy="336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 name="Google Shape;294;p50"/>
            <p:cNvPicPr preferRelativeResize="0"/>
            <p:nvPr/>
          </p:nvPicPr>
          <p:blipFill rotWithShape="1">
            <a:blip r:embed="rId3">
              <a:alphaModFix/>
            </a:blip>
            <a:srcRect b="0" l="11393" r="17040" t="0"/>
            <a:stretch/>
          </p:blipFill>
          <p:spPr>
            <a:xfrm>
              <a:off x="228600" y="3430300"/>
              <a:ext cx="1316800" cy="1132300"/>
            </a:xfrm>
            <a:prstGeom prst="rect">
              <a:avLst/>
            </a:prstGeom>
            <a:noFill/>
            <a:ln>
              <a:noFill/>
            </a:ln>
          </p:spPr>
        </p:pic>
        <p:pic>
          <p:nvPicPr>
            <p:cNvPr id="295" name="Google Shape;295;p50"/>
            <p:cNvPicPr preferRelativeResize="0"/>
            <p:nvPr/>
          </p:nvPicPr>
          <p:blipFill>
            <a:blip r:embed="rId4">
              <a:alphaModFix/>
            </a:blip>
            <a:stretch>
              <a:fillRect/>
            </a:stretch>
          </p:blipFill>
          <p:spPr>
            <a:xfrm>
              <a:off x="304800" y="1395975"/>
              <a:ext cx="4675821" cy="2160174"/>
            </a:xfrm>
            <a:prstGeom prst="rect">
              <a:avLst/>
            </a:prstGeom>
            <a:noFill/>
            <a:ln>
              <a:noFill/>
            </a:ln>
          </p:spPr>
        </p:pic>
        <p:pic>
          <p:nvPicPr>
            <p:cNvPr id="296" name="Google Shape;296;p50"/>
            <p:cNvPicPr preferRelativeResize="0"/>
            <p:nvPr/>
          </p:nvPicPr>
          <p:blipFill>
            <a:blip r:embed="rId5">
              <a:alphaModFix/>
            </a:blip>
            <a:stretch>
              <a:fillRect/>
            </a:stretch>
          </p:blipFill>
          <p:spPr>
            <a:xfrm>
              <a:off x="2787019" y="3496600"/>
              <a:ext cx="808431" cy="1002176"/>
            </a:xfrm>
            <a:prstGeom prst="rect">
              <a:avLst/>
            </a:prstGeom>
            <a:noFill/>
            <a:ln>
              <a:noFill/>
            </a:ln>
          </p:spPr>
        </p:pic>
        <p:pic>
          <p:nvPicPr>
            <p:cNvPr id="297" name="Google Shape;297;p50"/>
            <p:cNvPicPr preferRelativeResize="0"/>
            <p:nvPr/>
          </p:nvPicPr>
          <p:blipFill rotWithShape="1">
            <a:blip r:embed="rId6">
              <a:alphaModFix/>
            </a:blip>
            <a:srcRect b="0" l="16987" r="10664" t="14929"/>
            <a:stretch/>
          </p:blipFill>
          <p:spPr>
            <a:xfrm>
              <a:off x="1488375" y="3549850"/>
              <a:ext cx="1204050" cy="1002184"/>
            </a:xfrm>
            <a:prstGeom prst="rect">
              <a:avLst/>
            </a:prstGeom>
            <a:noFill/>
            <a:ln>
              <a:noFill/>
            </a:ln>
          </p:spPr>
        </p:pic>
        <p:pic>
          <p:nvPicPr>
            <p:cNvPr id="298" name="Google Shape;298;p50"/>
            <p:cNvPicPr preferRelativeResize="0"/>
            <p:nvPr/>
          </p:nvPicPr>
          <p:blipFill>
            <a:blip r:embed="rId7">
              <a:alphaModFix/>
            </a:blip>
            <a:stretch>
              <a:fillRect/>
            </a:stretch>
          </p:blipFill>
          <p:spPr>
            <a:xfrm>
              <a:off x="3818625" y="3387000"/>
              <a:ext cx="1204050" cy="1204050"/>
            </a:xfrm>
            <a:prstGeom prst="rect">
              <a:avLst/>
            </a:prstGeom>
            <a:noFill/>
            <a:ln>
              <a:noFill/>
            </a:ln>
          </p:spPr>
        </p:pic>
      </p:grpSp>
      <p:sp>
        <p:nvSpPr>
          <p:cNvPr id="299" name="Google Shape;299;p50"/>
          <p:cNvSpPr/>
          <p:nvPr/>
        </p:nvSpPr>
        <p:spPr>
          <a:xfrm>
            <a:off x="4700900" y="830700"/>
            <a:ext cx="4118400" cy="5178300"/>
          </a:xfrm>
          <a:prstGeom prst="rect">
            <a:avLst/>
          </a:prstGeom>
          <a:solidFill>
            <a:srgbClr val="9CC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0"/>
          <p:cNvSpPr txBox="1"/>
          <p:nvPr>
            <p:ph idx="4294967295" type="body"/>
          </p:nvPr>
        </p:nvSpPr>
        <p:spPr>
          <a:xfrm>
            <a:off x="4890550" y="2658767"/>
            <a:ext cx="3668700" cy="13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400">
                <a:solidFill>
                  <a:schemeClr val="lt1"/>
                </a:solidFill>
              </a:rPr>
              <a:t>Factores económicos, tecnológicos, sociales, legales, políticos… presentes desde inicios del presente siglo… </a:t>
            </a:r>
            <a:endParaRPr sz="1400">
              <a:solidFill>
                <a:schemeClr val="lt1"/>
              </a:solidFill>
            </a:endParaRPr>
          </a:p>
          <a:p>
            <a:pPr indent="0" lvl="0" marL="0" rtl="0" algn="ctr">
              <a:spcBef>
                <a:spcPts val="0"/>
              </a:spcBef>
              <a:spcAft>
                <a:spcPts val="0"/>
              </a:spcAft>
              <a:buNone/>
            </a:pPr>
            <a:r>
              <a:t/>
            </a:r>
            <a:endParaRPr sz="1400">
              <a:solidFill>
                <a:schemeClr val="lt1"/>
              </a:solidFill>
            </a:endParaRPr>
          </a:p>
          <a:p>
            <a:pPr indent="0" lvl="0" marL="0" rtl="0" algn="ctr">
              <a:spcBef>
                <a:spcPts val="0"/>
              </a:spcBef>
              <a:spcAft>
                <a:spcPts val="0"/>
              </a:spcAft>
              <a:buNone/>
            </a:pPr>
            <a:r>
              <a:rPr lang="es" sz="1400">
                <a:solidFill>
                  <a:schemeClr val="lt1"/>
                </a:solidFill>
              </a:rPr>
              <a:t>¡También en educación!</a:t>
            </a:r>
            <a:endParaRPr sz="1400">
              <a:solidFill>
                <a:schemeClr val="lt1"/>
              </a:solidFill>
            </a:endParaRPr>
          </a:p>
          <a:p>
            <a:pPr indent="0" lvl="0" marL="0" rtl="0" algn="ctr">
              <a:spcBef>
                <a:spcPts val="0"/>
              </a:spcBef>
              <a:spcAft>
                <a:spcPts val="0"/>
              </a:spcAft>
              <a:buNone/>
            </a:pPr>
            <a:r>
              <a:t/>
            </a:r>
            <a:endParaRPr sz="1400">
              <a:solidFill>
                <a:schemeClr val="lt1"/>
              </a:solidFill>
            </a:endParaRPr>
          </a:p>
          <a:p>
            <a:pPr indent="0" lvl="0" marL="0" rtl="0" algn="ctr">
              <a:spcBef>
                <a:spcPts val="0"/>
              </a:spcBef>
              <a:spcAft>
                <a:spcPts val="0"/>
              </a:spcAft>
              <a:buNone/>
            </a:pPr>
            <a:r>
              <a:t/>
            </a:r>
            <a:endParaRPr sz="1400">
              <a:solidFill>
                <a:schemeClr val="lt1"/>
              </a:solidFill>
            </a:endParaRPr>
          </a:p>
        </p:txBody>
      </p:sp>
      <p:sp>
        <p:nvSpPr>
          <p:cNvPr id="301" name="Google Shape;301;p50"/>
          <p:cNvSpPr txBox="1"/>
          <p:nvPr>
            <p:ph idx="4294967295" type="title"/>
          </p:nvPr>
        </p:nvSpPr>
        <p:spPr>
          <a:xfrm>
            <a:off x="4777100" y="1226300"/>
            <a:ext cx="39840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FFFFFF"/>
                </a:solidFill>
              </a:rPr>
              <a:t>Aprendizaje abierto en red: la tormenta perfecta</a:t>
            </a:r>
            <a:endParaRPr>
              <a:solidFill>
                <a:srgbClr val="FFFFFF"/>
              </a:solidFill>
            </a:endParaRPr>
          </a:p>
        </p:txBody>
      </p:sp>
      <p:sp>
        <p:nvSpPr>
          <p:cNvPr id="302" name="Google Shape;302;p50"/>
          <p:cNvSpPr txBox="1"/>
          <p:nvPr>
            <p:ph idx="4294967295" type="title"/>
          </p:nvPr>
        </p:nvSpPr>
        <p:spPr>
          <a:xfrm>
            <a:off x="4853300" y="4436067"/>
            <a:ext cx="37821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3200">
                <a:solidFill>
                  <a:srgbClr val="FFFFFF"/>
                </a:solidFill>
              </a:rPr>
              <a:t>OPEN ONLINE LEARNING</a:t>
            </a:r>
            <a:endParaRPr sz="32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04"/>
          <p:cNvSpPr/>
          <p:nvPr/>
        </p:nvSpPr>
        <p:spPr>
          <a:xfrm>
            <a:off x="5279375" y="8"/>
            <a:ext cx="3954900" cy="6958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04"/>
          <p:cNvSpPr txBox="1"/>
          <p:nvPr/>
        </p:nvSpPr>
        <p:spPr>
          <a:xfrm>
            <a:off x="16681609" y="5926801"/>
            <a:ext cx="5487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pic>
        <p:nvPicPr>
          <p:cNvPr id="1013" name="Google Shape;1013;p104"/>
          <p:cNvPicPr preferRelativeResize="0"/>
          <p:nvPr/>
        </p:nvPicPr>
        <p:blipFill>
          <a:blip r:embed="rId3">
            <a:alphaModFix/>
          </a:blip>
          <a:stretch>
            <a:fillRect/>
          </a:stretch>
        </p:blipFill>
        <p:spPr>
          <a:xfrm>
            <a:off x="208275" y="329859"/>
            <a:ext cx="4994499" cy="2780266"/>
          </a:xfrm>
          <a:prstGeom prst="rect">
            <a:avLst/>
          </a:prstGeom>
          <a:noFill/>
          <a:ln>
            <a:noFill/>
          </a:ln>
        </p:spPr>
      </p:pic>
      <p:pic>
        <p:nvPicPr>
          <p:cNvPr id="1014" name="Google Shape;1014;p104"/>
          <p:cNvPicPr preferRelativeResize="0"/>
          <p:nvPr/>
        </p:nvPicPr>
        <p:blipFill rotWithShape="1">
          <a:blip r:embed="rId4">
            <a:alphaModFix/>
          </a:blip>
          <a:srcRect b="16322" l="66228" r="0" t="28026"/>
          <a:stretch/>
        </p:blipFill>
        <p:spPr>
          <a:xfrm>
            <a:off x="208275" y="3232800"/>
            <a:ext cx="2332375" cy="1608488"/>
          </a:xfrm>
          <a:prstGeom prst="rect">
            <a:avLst/>
          </a:prstGeom>
          <a:noFill/>
          <a:ln>
            <a:noFill/>
          </a:ln>
        </p:spPr>
      </p:pic>
      <p:pic>
        <p:nvPicPr>
          <p:cNvPr id="1015" name="Google Shape;1015;p104"/>
          <p:cNvPicPr preferRelativeResize="0"/>
          <p:nvPr/>
        </p:nvPicPr>
        <p:blipFill rotWithShape="1">
          <a:blip r:embed="rId5">
            <a:alphaModFix/>
          </a:blip>
          <a:srcRect b="23209" l="27959" r="45949" t="21881"/>
          <a:stretch/>
        </p:blipFill>
        <p:spPr>
          <a:xfrm>
            <a:off x="2610900" y="3211350"/>
            <a:ext cx="2591875" cy="3240151"/>
          </a:xfrm>
          <a:prstGeom prst="rect">
            <a:avLst/>
          </a:prstGeom>
          <a:noFill/>
          <a:ln>
            <a:noFill/>
          </a:ln>
        </p:spPr>
      </p:pic>
      <p:sp>
        <p:nvSpPr>
          <p:cNvPr id="1016" name="Google Shape;1016;p104"/>
          <p:cNvSpPr txBox="1"/>
          <p:nvPr>
            <p:ph idx="4294967295" type="subTitle"/>
          </p:nvPr>
        </p:nvSpPr>
        <p:spPr>
          <a:xfrm>
            <a:off x="5747950" y="1967825"/>
            <a:ext cx="2855400" cy="3746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solidFill>
                  <a:srgbClr val="FFFFFF"/>
                </a:solidFill>
              </a:rPr>
              <a:t>E</a:t>
            </a:r>
            <a:r>
              <a:rPr b="1" lang="es" sz="1600">
                <a:solidFill>
                  <a:srgbClr val="FFFFFF"/>
                </a:solidFill>
              </a:rPr>
              <a:t>scoger bien al equipo </a:t>
            </a:r>
            <a:endParaRPr b="1" sz="1600">
              <a:solidFill>
                <a:srgbClr val="FFFFFF"/>
              </a:solidFill>
            </a:endParaRPr>
          </a:p>
          <a:p>
            <a:pPr indent="0" lvl="0" marL="0" marR="0" rtl="0" algn="l">
              <a:lnSpc>
                <a:spcPct val="100000"/>
              </a:lnSpc>
              <a:spcBef>
                <a:spcPts val="0"/>
              </a:spcBef>
              <a:spcAft>
                <a:spcPts val="0"/>
              </a:spcAft>
              <a:buNone/>
            </a:pPr>
            <a:r>
              <a:t/>
            </a:r>
            <a:endParaRPr b="1" sz="1600">
              <a:solidFill>
                <a:srgbClr val="FFFFFF"/>
              </a:solidFill>
            </a:endParaRPr>
          </a:p>
          <a:p>
            <a:pPr indent="0" lvl="0" marL="0" marR="0" rtl="0" algn="l">
              <a:lnSpc>
                <a:spcPct val="100000"/>
              </a:lnSpc>
              <a:spcBef>
                <a:spcPts val="0"/>
              </a:spcBef>
              <a:spcAft>
                <a:spcPts val="0"/>
              </a:spcAft>
              <a:buNone/>
            </a:pPr>
            <a:r>
              <a:rPr b="1" lang="es" sz="1600">
                <a:solidFill>
                  <a:srgbClr val="FFFFFF"/>
                </a:solidFill>
              </a:rPr>
              <a:t>Cuidar la calidad técnica y didáctica en la producción </a:t>
            </a:r>
            <a:endParaRPr b="1" sz="1600">
              <a:solidFill>
                <a:srgbClr val="FFFFFF"/>
              </a:solidFill>
            </a:endParaRPr>
          </a:p>
          <a:p>
            <a:pPr indent="0" lvl="0" marL="0" marR="0" rtl="0" algn="l">
              <a:lnSpc>
                <a:spcPct val="100000"/>
              </a:lnSpc>
              <a:spcBef>
                <a:spcPts val="0"/>
              </a:spcBef>
              <a:spcAft>
                <a:spcPts val="0"/>
              </a:spcAft>
              <a:buNone/>
            </a:pPr>
            <a:r>
              <a:t/>
            </a:r>
            <a:endParaRPr b="1" sz="1600">
              <a:solidFill>
                <a:srgbClr val="FFFFFF"/>
              </a:solidFill>
            </a:endParaRPr>
          </a:p>
          <a:p>
            <a:pPr indent="0" lvl="0" marL="0" marR="0" rtl="0" algn="l">
              <a:lnSpc>
                <a:spcPct val="100000"/>
              </a:lnSpc>
              <a:spcBef>
                <a:spcPts val="0"/>
              </a:spcBef>
              <a:spcAft>
                <a:spcPts val="0"/>
              </a:spcAft>
              <a:buNone/>
            </a:pPr>
            <a:r>
              <a:rPr b="1" lang="es" sz="1600">
                <a:solidFill>
                  <a:srgbClr val="FFFFFF"/>
                </a:solidFill>
              </a:rPr>
              <a:t>Enfocarlas a la audiencia</a:t>
            </a:r>
            <a:endParaRPr b="1" sz="1600">
              <a:solidFill>
                <a:srgbClr val="FFFFFF"/>
              </a:solidFill>
            </a:endParaRPr>
          </a:p>
          <a:p>
            <a:pPr indent="0" lvl="0" marL="0" marR="0" rtl="0" algn="l">
              <a:lnSpc>
                <a:spcPct val="100000"/>
              </a:lnSpc>
              <a:spcBef>
                <a:spcPts val="0"/>
              </a:spcBef>
              <a:spcAft>
                <a:spcPts val="0"/>
              </a:spcAft>
              <a:buNone/>
            </a:pPr>
            <a:r>
              <a:t/>
            </a:r>
            <a:endParaRPr b="1" sz="1600">
              <a:solidFill>
                <a:srgbClr val="FFFFFF"/>
              </a:solidFill>
            </a:endParaRPr>
          </a:p>
          <a:p>
            <a:pPr indent="0" lvl="0" marL="0" marR="0" rtl="0" algn="l">
              <a:lnSpc>
                <a:spcPct val="100000"/>
              </a:lnSpc>
              <a:spcBef>
                <a:spcPts val="0"/>
              </a:spcBef>
              <a:spcAft>
                <a:spcPts val="0"/>
              </a:spcAft>
              <a:buNone/>
            </a:pPr>
            <a:r>
              <a:rPr b="1" lang="es" sz="1600">
                <a:solidFill>
                  <a:srgbClr val="FFFFFF"/>
                </a:solidFill>
              </a:rPr>
              <a:t>Distribuirlas de forma estratégica para que le lleguen</a:t>
            </a:r>
            <a:endParaRPr b="1" sz="1600">
              <a:solidFill>
                <a:srgbClr val="FFFFFF"/>
              </a:solidFill>
            </a:endParaRPr>
          </a:p>
          <a:p>
            <a:pPr indent="0" lvl="0" marL="0" marR="0" rtl="0" algn="l">
              <a:lnSpc>
                <a:spcPct val="100000"/>
              </a:lnSpc>
              <a:spcBef>
                <a:spcPts val="0"/>
              </a:spcBef>
              <a:spcAft>
                <a:spcPts val="0"/>
              </a:spcAft>
              <a:buNone/>
            </a:pPr>
            <a:r>
              <a:t/>
            </a:r>
            <a:endParaRPr b="1" sz="1600">
              <a:solidFill>
                <a:srgbClr val="FFFFFF"/>
              </a:solidFill>
            </a:endParaRPr>
          </a:p>
          <a:p>
            <a:pPr indent="0" lvl="0" marL="0" marR="0" rtl="0" algn="l">
              <a:lnSpc>
                <a:spcPct val="100000"/>
              </a:lnSpc>
              <a:spcBef>
                <a:spcPts val="0"/>
              </a:spcBef>
              <a:spcAft>
                <a:spcPts val="0"/>
              </a:spcAft>
              <a:buNone/>
            </a:pPr>
            <a:r>
              <a:rPr b="1" lang="es" sz="1600">
                <a:solidFill>
                  <a:srgbClr val="FFFFFF"/>
                </a:solidFill>
              </a:rPr>
              <a:t>Y hacer que cada espectador se sienta acompañado en su butaca</a:t>
            </a:r>
            <a:endParaRPr b="1" sz="1600">
              <a:solidFill>
                <a:srgbClr val="FFFFFF"/>
              </a:solidFill>
            </a:endParaRPr>
          </a:p>
        </p:txBody>
      </p:sp>
      <p:sp>
        <p:nvSpPr>
          <p:cNvPr id="1017" name="Google Shape;1017;p104"/>
          <p:cNvSpPr txBox="1"/>
          <p:nvPr>
            <p:ph idx="4294967295" type="title"/>
          </p:nvPr>
        </p:nvSpPr>
        <p:spPr>
          <a:xfrm>
            <a:off x="5762100" y="981075"/>
            <a:ext cx="28098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33333"/>
                </a:solidFill>
              </a:rPr>
              <a:t>Moocs como películas</a:t>
            </a:r>
            <a:endParaRPr>
              <a:solidFill>
                <a:srgbClr val="333333"/>
              </a:solidFill>
            </a:endParaRPr>
          </a:p>
        </p:txBody>
      </p:sp>
      <p:pic>
        <p:nvPicPr>
          <p:cNvPr id="1018" name="Google Shape;1018;p104"/>
          <p:cNvPicPr preferRelativeResize="0"/>
          <p:nvPr/>
        </p:nvPicPr>
        <p:blipFill rotWithShape="1">
          <a:blip r:embed="rId6">
            <a:alphaModFix/>
          </a:blip>
          <a:srcRect b="0" l="6385" r="5048" t="0"/>
          <a:stretch/>
        </p:blipFill>
        <p:spPr>
          <a:xfrm>
            <a:off x="201925" y="4968000"/>
            <a:ext cx="2332375" cy="147454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22" name="Shape 1022"/>
        <p:cNvGrpSpPr/>
        <p:nvPr/>
      </p:nvGrpSpPr>
      <p:grpSpPr>
        <a:xfrm>
          <a:off x="0" y="0"/>
          <a:ext cx="0" cy="0"/>
          <a:chOff x="0" y="0"/>
          <a:chExt cx="0" cy="0"/>
        </a:xfrm>
      </p:grpSpPr>
      <p:sp>
        <p:nvSpPr>
          <p:cNvPr id="1023" name="Google Shape;1023;p105"/>
          <p:cNvSpPr/>
          <p:nvPr/>
        </p:nvSpPr>
        <p:spPr>
          <a:xfrm>
            <a:off x="406950" y="555000"/>
            <a:ext cx="8330100" cy="57480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05"/>
          <p:cNvSpPr txBox="1"/>
          <p:nvPr>
            <p:ph type="ctrTitle"/>
          </p:nvPr>
        </p:nvSpPr>
        <p:spPr>
          <a:xfrm>
            <a:off x="1603625" y="2401725"/>
            <a:ext cx="6205200" cy="11379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s" sz="4800"/>
              <a:t>¡Muchas gracias!</a:t>
            </a:r>
            <a:endParaRPr i="1" sz="4800">
              <a:solidFill>
                <a:srgbClr val="434343"/>
              </a:solidFill>
            </a:endParaRPr>
          </a:p>
        </p:txBody>
      </p:sp>
      <p:sp>
        <p:nvSpPr>
          <p:cNvPr id="1025" name="Google Shape;1025;p105"/>
          <p:cNvSpPr txBox="1"/>
          <p:nvPr/>
        </p:nvSpPr>
        <p:spPr>
          <a:xfrm>
            <a:off x="1851544" y="3844415"/>
            <a:ext cx="5475600" cy="8781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s" sz="2400">
                <a:solidFill>
                  <a:srgbClr val="434343"/>
                </a:solidFill>
                <a:highlight>
                  <a:srgbClr val="FFFFFF"/>
                </a:highlight>
              </a:rPr>
              <a:t>#WEBINARSUNIA </a:t>
            </a:r>
            <a:endParaRPr sz="2400">
              <a:solidFill>
                <a:srgbClr val="434343"/>
              </a:solidFill>
              <a:highlight>
                <a:srgbClr val="FFFFFF"/>
              </a:highlight>
            </a:endParaRPr>
          </a:p>
          <a:p>
            <a:pPr indent="0" lvl="0" marL="0" rtl="0" algn="ctr">
              <a:lnSpc>
                <a:spcPct val="150000"/>
              </a:lnSpc>
              <a:spcBef>
                <a:spcPts val="0"/>
              </a:spcBef>
              <a:spcAft>
                <a:spcPts val="0"/>
              </a:spcAft>
              <a:buNone/>
            </a:pPr>
            <a:r>
              <a:rPr lang="es" sz="2000">
                <a:solidFill>
                  <a:srgbClr val="434343"/>
                </a:solidFill>
                <a:highlight>
                  <a:srgbClr val="FFFFFF"/>
                </a:highlight>
              </a:rPr>
              <a:t>@UNIAINNOVA @UNIAUNIVERSIDAD</a:t>
            </a:r>
            <a:endParaRPr sz="2000">
              <a:solidFill>
                <a:srgbClr val="434343"/>
              </a:solidFill>
              <a:highlight>
                <a:srgbClr val="FFFFFF"/>
              </a:high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06"/>
          <p:cNvSpPr/>
          <p:nvPr/>
        </p:nvSpPr>
        <p:spPr>
          <a:xfrm>
            <a:off x="406950" y="545800"/>
            <a:ext cx="8330100" cy="5748000"/>
          </a:xfrm>
          <a:prstGeom prst="rect">
            <a:avLst/>
          </a:prstGeom>
          <a:noFill/>
          <a:ln cap="flat" cmpd="sng" w="38100">
            <a:solidFill>
              <a:srgbClr val="93C0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06"/>
          <p:cNvSpPr txBox="1"/>
          <p:nvPr>
            <p:ph type="title"/>
          </p:nvPr>
        </p:nvSpPr>
        <p:spPr>
          <a:xfrm>
            <a:off x="2789300" y="794667"/>
            <a:ext cx="3498600" cy="68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Créditos</a:t>
            </a:r>
            <a:endParaRPr>
              <a:solidFill>
                <a:srgbClr val="434343"/>
              </a:solidFill>
            </a:endParaRPr>
          </a:p>
        </p:txBody>
      </p:sp>
      <p:cxnSp>
        <p:nvCxnSpPr>
          <p:cNvPr id="1032" name="Google Shape;1032;p106"/>
          <p:cNvCxnSpPr/>
          <p:nvPr/>
        </p:nvCxnSpPr>
        <p:spPr>
          <a:xfrm>
            <a:off x="4233900" y="1631467"/>
            <a:ext cx="676200" cy="0"/>
          </a:xfrm>
          <a:prstGeom prst="straightConnector1">
            <a:avLst/>
          </a:prstGeom>
          <a:noFill/>
          <a:ln cap="flat" cmpd="sng" w="76200">
            <a:solidFill>
              <a:srgbClr val="93C01F"/>
            </a:solidFill>
            <a:prstDash val="solid"/>
            <a:round/>
            <a:headEnd len="med" w="med" type="none"/>
            <a:tailEnd len="med" w="med" type="none"/>
          </a:ln>
        </p:spPr>
      </p:cxnSp>
      <p:grpSp>
        <p:nvGrpSpPr>
          <p:cNvPr id="1033" name="Google Shape;1033;p106"/>
          <p:cNvGrpSpPr/>
          <p:nvPr/>
        </p:nvGrpSpPr>
        <p:grpSpPr>
          <a:xfrm>
            <a:off x="1106146" y="3219238"/>
            <a:ext cx="6815050" cy="884100"/>
            <a:chOff x="1106146" y="3524038"/>
            <a:chExt cx="6815050" cy="884100"/>
          </a:xfrm>
        </p:grpSpPr>
        <p:grpSp>
          <p:nvGrpSpPr>
            <p:cNvPr id="1034" name="Google Shape;1034;p106"/>
            <p:cNvGrpSpPr/>
            <p:nvPr/>
          </p:nvGrpSpPr>
          <p:grpSpPr>
            <a:xfrm>
              <a:off x="5521733" y="3524038"/>
              <a:ext cx="927600" cy="884100"/>
              <a:chOff x="3668942" y="4493813"/>
              <a:chExt cx="927600" cy="884100"/>
            </a:xfrm>
          </p:grpSpPr>
          <p:sp>
            <p:nvSpPr>
              <p:cNvPr id="1035" name="Google Shape;1035;p106"/>
              <p:cNvSpPr/>
              <p:nvPr/>
            </p:nvSpPr>
            <p:spPr>
              <a:xfrm>
                <a:off x="3668942" y="4493813"/>
                <a:ext cx="927600" cy="884100"/>
              </a:xfrm>
              <a:prstGeom prst="roundRect">
                <a:avLst>
                  <a:gd fmla="val 16667" name="adj"/>
                </a:avLst>
              </a:prstGeom>
              <a:solidFill>
                <a:srgbClr val="D6D64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36" name="Google Shape;1036;p106"/>
              <p:cNvSpPr txBox="1"/>
              <p:nvPr/>
            </p:nvSpPr>
            <p:spPr>
              <a:xfrm>
                <a:off x="3668942"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#d6d64d</a:t>
                </a:r>
                <a:endParaRPr sz="1000">
                  <a:solidFill>
                    <a:srgbClr val="434343"/>
                  </a:solidFill>
                </a:endParaRPr>
              </a:p>
            </p:txBody>
          </p:sp>
        </p:grpSp>
        <p:grpSp>
          <p:nvGrpSpPr>
            <p:cNvPr id="1037" name="Google Shape;1037;p106"/>
            <p:cNvGrpSpPr/>
            <p:nvPr/>
          </p:nvGrpSpPr>
          <p:grpSpPr>
            <a:xfrm>
              <a:off x="2578008" y="3524038"/>
              <a:ext cx="927600" cy="884100"/>
              <a:chOff x="2424283" y="4493813"/>
              <a:chExt cx="927600" cy="884100"/>
            </a:xfrm>
          </p:grpSpPr>
          <p:sp>
            <p:nvSpPr>
              <p:cNvPr id="1038" name="Google Shape;1038;p106"/>
              <p:cNvSpPr/>
              <p:nvPr/>
            </p:nvSpPr>
            <p:spPr>
              <a:xfrm>
                <a:off x="2424283" y="4493813"/>
                <a:ext cx="927600" cy="884100"/>
              </a:xfrm>
              <a:prstGeom prst="roundRect">
                <a:avLst>
                  <a:gd fmla="val 16667" name="adj"/>
                </a:avLst>
              </a:prstGeom>
              <a:solidFill>
                <a:srgbClr val="9999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39" name="Google Shape;1039;p106"/>
              <p:cNvSpPr txBox="1"/>
              <p:nvPr/>
            </p:nvSpPr>
            <p:spPr>
              <a:xfrm>
                <a:off x="2424283"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#999999</a:t>
                </a:r>
                <a:endParaRPr sz="1000">
                  <a:solidFill>
                    <a:srgbClr val="434343"/>
                  </a:solidFill>
                </a:endParaRPr>
              </a:p>
            </p:txBody>
          </p:sp>
        </p:grpSp>
        <p:grpSp>
          <p:nvGrpSpPr>
            <p:cNvPr id="1040" name="Google Shape;1040;p106"/>
            <p:cNvGrpSpPr/>
            <p:nvPr/>
          </p:nvGrpSpPr>
          <p:grpSpPr>
            <a:xfrm>
              <a:off x="1106145" y="3524038"/>
              <a:ext cx="927600" cy="884100"/>
              <a:chOff x="1179625" y="4493813"/>
              <a:chExt cx="927600" cy="884100"/>
            </a:xfrm>
          </p:grpSpPr>
          <p:sp>
            <p:nvSpPr>
              <p:cNvPr id="1041" name="Google Shape;1041;p106"/>
              <p:cNvSpPr/>
              <p:nvPr/>
            </p:nvSpPr>
            <p:spPr>
              <a:xfrm>
                <a:off x="1179625" y="4493813"/>
                <a:ext cx="927600" cy="884100"/>
              </a:xfrm>
              <a:prstGeom prst="roundRect">
                <a:avLst>
                  <a:gd fmla="val 16667" name="adj"/>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42" name="Google Shape;1042;p106"/>
              <p:cNvSpPr txBox="1"/>
              <p:nvPr/>
            </p:nvSpPr>
            <p:spPr>
              <a:xfrm>
                <a:off x="1179625"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FFFFFF"/>
                    </a:solidFill>
                  </a:rPr>
                  <a:t>#434343</a:t>
                </a:r>
                <a:endParaRPr sz="1000">
                  <a:solidFill>
                    <a:srgbClr val="FFFFFF"/>
                  </a:solidFill>
                </a:endParaRPr>
              </a:p>
            </p:txBody>
          </p:sp>
        </p:grpSp>
        <p:grpSp>
          <p:nvGrpSpPr>
            <p:cNvPr id="1043" name="Google Shape;1043;p106"/>
            <p:cNvGrpSpPr/>
            <p:nvPr/>
          </p:nvGrpSpPr>
          <p:grpSpPr>
            <a:xfrm>
              <a:off x="6993595" y="3524038"/>
              <a:ext cx="927600" cy="884100"/>
              <a:chOff x="4913600" y="4493813"/>
              <a:chExt cx="927600" cy="884100"/>
            </a:xfrm>
          </p:grpSpPr>
          <p:sp>
            <p:nvSpPr>
              <p:cNvPr id="1044" name="Google Shape;1044;p106"/>
              <p:cNvSpPr/>
              <p:nvPr/>
            </p:nvSpPr>
            <p:spPr>
              <a:xfrm>
                <a:off x="4913600" y="4493813"/>
                <a:ext cx="927600" cy="884100"/>
              </a:xfrm>
              <a:prstGeom prst="roundRect">
                <a:avLst>
                  <a:gd fmla="val 16667" name="adj"/>
                </a:avLst>
              </a:prstGeom>
              <a:solidFill>
                <a:srgbClr val="F6FF8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45" name="Google Shape;1045;p106"/>
              <p:cNvSpPr txBox="1"/>
              <p:nvPr/>
            </p:nvSpPr>
            <p:spPr>
              <a:xfrm>
                <a:off x="4913600"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#f6ff87</a:t>
                </a:r>
                <a:endParaRPr sz="1000">
                  <a:solidFill>
                    <a:srgbClr val="434343"/>
                  </a:solidFill>
                </a:endParaRPr>
              </a:p>
            </p:txBody>
          </p:sp>
        </p:grpSp>
        <p:grpSp>
          <p:nvGrpSpPr>
            <p:cNvPr id="1046" name="Google Shape;1046;p106"/>
            <p:cNvGrpSpPr/>
            <p:nvPr/>
          </p:nvGrpSpPr>
          <p:grpSpPr>
            <a:xfrm>
              <a:off x="4049870" y="3524038"/>
              <a:ext cx="927600" cy="884100"/>
              <a:chOff x="3668942" y="4493813"/>
              <a:chExt cx="927600" cy="884100"/>
            </a:xfrm>
          </p:grpSpPr>
          <p:sp>
            <p:nvSpPr>
              <p:cNvPr id="1047" name="Google Shape;1047;p106"/>
              <p:cNvSpPr/>
              <p:nvPr/>
            </p:nvSpPr>
            <p:spPr>
              <a:xfrm>
                <a:off x="3668942" y="4493813"/>
                <a:ext cx="927600" cy="884100"/>
              </a:xfrm>
              <a:prstGeom prst="roundRect">
                <a:avLst>
                  <a:gd fmla="val 16667" name="adj"/>
                </a:avLst>
              </a:prstGeom>
              <a:solidFill>
                <a:srgbClr val="93C01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48" name="Google Shape;1048;p106"/>
              <p:cNvSpPr txBox="1"/>
              <p:nvPr/>
            </p:nvSpPr>
            <p:spPr>
              <a:xfrm>
                <a:off x="3668942"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#93c01f</a:t>
                </a:r>
                <a:endParaRPr sz="1000">
                  <a:solidFill>
                    <a:srgbClr val="434343"/>
                  </a:solidFill>
                </a:endParaRPr>
              </a:p>
            </p:txBody>
          </p:sp>
        </p:grpSp>
      </p:grpSp>
      <p:sp>
        <p:nvSpPr>
          <p:cNvPr id="1049" name="Google Shape;1049;p106"/>
          <p:cNvSpPr txBox="1"/>
          <p:nvPr>
            <p:ph idx="1" type="body"/>
          </p:nvPr>
        </p:nvSpPr>
        <p:spPr>
          <a:xfrm>
            <a:off x="803100" y="1783375"/>
            <a:ext cx="7537800" cy="1483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s">
                <a:solidFill>
                  <a:srgbClr val="666666"/>
                </a:solidFill>
                <a:highlight>
                  <a:schemeClr val="lt1"/>
                </a:highlight>
              </a:rPr>
              <a:t>Presentación diseñada a partir de plantilla adaptada de </a:t>
            </a:r>
            <a:r>
              <a:rPr lang="es" u="sng">
                <a:solidFill>
                  <a:srgbClr val="666666"/>
                </a:solidFill>
                <a:highlight>
                  <a:schemeClr val="lt1"/>
                </a:highlight>
                <a:hlinkClick r:id="rId3">
                  <a:extLst>
                    <a:ext uri="{A12FA001-AC4F-418D-AE19-62706E023703}">
                      <ahyp:hlinkClr val="tx"/>
                    </a:ext>
                  </a:extLst>
                </a:hlinkClick>
              </a:rPr>
              <a:t>Slidesgo</a:t>
            </a:r>
            <a:r>
              <a:rPr lang="es"/>
              <a:t>, </a:t>
            </a:r>
            <a:r>
              <a:rPr lang="es">
                <a:solidFill>
                  <a:srgbClr val="666666"/>
                </a:solidFill>
                <a:highlight>
                  <a:schemeClr val="lt1"/>
                </a:highlight>
              </a:rPr>
              <a:t>con</a:t>
            </a:r>
            <a:r>
              <a:rPr lang="es"/>
              <a:t> </a:t>
            </a:r>
            <a:r>
              <a:rPr lang="es">
                <a:solidFill>
                  <a:srgbClr val="666666"/>
                </a:solidFill>
                <a:highlight>
                  <a:schemeClr val="lt1"/>
                </a:highlight>
              </a:rPr>
              <a:t>iconos</a:t>
            </a:r>
            <a:r>
              <a:rPr lang="es"/>
              <a:t> </a:t>
            </a:r>
            <a:r>
              <a:rPr lang="es">
                <a:solidFill>
                  <a:srgbClr val="666666"/>
                </a:solidFill>
                <a:highlight>
                  <a:schemeClr val="lt1"/>
                </a:highlight>
              </a:rPr>
              <a:t>de</a:t>
            </a:r>
            <a:r>
              <a:rPr lang="es"/>
              <a:t> </a:t>
            </a:r>
            <a:r>
              <a:rPr lang="es" u="sng">
                <a:solidFill>
                  <a:srgbClr val="666666"/>
                </a:solidFill>
                <a:hlinkClick r:id="rId4">
                  <a:extLst>
                    <a:ext uri="{A12FA001-AC4F-418D-AE19-62706E023703}">
                      <ahyp:hlinkClr val="tx"/>
                    </a:ext>
                  </a:extLst>
                </a:hlinkClick>
              </a:rPr>
              <a:t>Flaticon</a:t>
            </a:r>
            <a:r>
              <a:rPr lang="es">
                <a:solidFill>
                  <a:srgbClr val="666666"/>
                </a:solidFill>
              </a:rPr>
              <a:t> e imágenes e infografías de </a:t>
            </a:r>
            <a:r>
              <a:rPr lang="es" u="sng">
                <a:solidFill>
                  <a:srgbClr val="666666"/>
                </a:solidFill>
                <a:hlinkClick r:id="rId5">
                  <a:extLst>
                    <a:ext uri="{A12FA001-AC4F-418D-AE19-62706E023703}">
                      <ahyp:hlinkClr val="tx"/>
                    </a:ext>
                  </a:extLst>
                </a:hlinkClick>
              </a:rPr>
              <a:t>Freepik</a:t>
            </a:r>
            <a:endParaRPr>
              <a:solidFill>
                <a:srgbClr val="666666"/>
              </a:solidFill>
            </a:endParaRPr>
          </a:p>
          <a:p>
            <a:pPr indent="0" lvl="0" marL="0" rtl="0" algn="l">
              <a:lnSpc>
                <a:spcPct val="115000"/>
              </a:lnSpc>
              <a:spcBef>
                <a:spcPts val="600"/>
              </a:spcBef>
              <a:spcAft>
                <a:spcPts val="0"/>
              </a:spcAft>
              <a:buNone/>
            </a:pPr>
            <a:r>
              <a:rPr lang="es">
                <a:solidFill>
                  <a:srgbClr val="666666"/>
                </a:solidFill>
              </a:rPr>
              <a:t>Fuentes usadas: Arial </a:t>
            </a:r>
            <a:endParaRPr>
              <a:solidFill>
                <a:srgbClr val="666666"/>
              </a:solidFill>
            </a:endParaRPr>
          </a:p>
          <a:p>
            <a:pPr indent="0" lvl="0" marL="0" rtl="0" algn="l">
              <a:lnSpc>
                <a:spcPct val="115000"/>
              </a:lnSpc>
              <a:spcBef>
                <a:spcPts val="600"/>
              </a:spcBef>
              <a:spcAft>
                <a:spcPts val="0"/>
              </a:spcAft>
              <a:buNone/>
            </a:pPr>
            <a:r>
              <a:rPr lang="es">
                <a:solidFill>
                  <a:srgbClr val="666666"/>
                </a:solidFill>
              </a:rPr>
              <a:t>Colores usados:</a:t>
            </a:r>
            <a:endParaRPr>
              <a:solidFill>
                <a:srgbClr val="666666"/>
              </a:solidFill>
            </a:endParaRPr>
          </a:p>
          <a:p>
            <a:pPr indent="0" lvl="0" marL="0" rtl="0" algn="l">
              <a:lnSpc>
                <a:spcPct val="115000"/>
              </a:lnSpc>
              <a:spcBef>
                <a:spcPts val="600"/>
              </a:spcBef>
              <a:spcAft>
                <a:spcPts val="0"/>
              </a:spcAft>
              <a:buNone/>
            </a:pPr>
            <a:r>
              <a:t/>
            </a:r>
            <a:endParaRPr sz="1600">
              <a:solidFill>
                <a:srgbClr val="666666"/>
              </a:solidFill>
            </a:endParaRPr>
          </a:p>
        </p:txBody>
      </p:sp>
      <p:sp>
        <p:nvSpPr>
          <p:cNvPr id="1050" name="Google Shape;1050;p106"/>
          <p:cNvSpPr txBox="1"/>
          <p:nvPr>
            <p:ph idx="1" type="body"/>
          </p:nvPr>
        </p:nvSpPr>
        <p:spPr>
          <a:xfrm>
            <a:off x="879300" y="5010150"/>
            <a:ext cx="7537800" cy="11526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s">
                <a:solidFill>
                  <a:srgbClr val="666666"/>
                </a:solidFill>
                <a:highlight>
                  <a:schemeClr val="lt1"/>
                </a:highlight>
              </a:rPr>
              <a:t>Contenido publicado bajo licencia Creative Commons: Reconocimiento-NoComercial-SinObraDerivada 4.0 Internacional (CC BY-NC-ND 4.0)</a:t>
            </a:r>
            <a:endParaRPr>
              <a:solidFill>
                <a:srgbClr val="666666"/>
              </a:solidFill>
              <a:highlight>
                <a:schemeClr val="lt1"/>
              </a:highlight>
            </a:endParaRPr>
          </a:p>
          <a:p>
            <a:pPr indent="0" lvl="0" marL="0" rtl="0" algn="l">
              <a:lnSpc>
                <a:spcPct val="115000"/>
              </a:lnSpc>
              <a:spcBef>
                <a:spcPts val="600"/>
              </a:spcBef>
              <a:spcAft>
                <a:spcPts val="0"/>
              </a:spcAft>
              <a:buNone/>
            </a:pPr>
            <a:r>
              <a:t/>
            </a:r>
            <a:endParaRPr>
              <a:solidFill>
                <a:srgbClr val="666666"/>
              </a:solidFill>
              <a:highlight>
                <a:schemeClr val="lt1"/>
              </a:highlight>
            </a:endParaRPr>
          </a:p>
          <a:p>
            <a:pPr indent="0" lvl="0" marL="0" rtl="0" algn="l">
              <a:lnSpc>
                <a:spcPct val="115000"/>
              </a:lnSpc>
              <a:spcBef>
                <a:spcPts val="600"/>
              </a:spcBef>
              <a:spcAft>
                <a:spcPts val="0"/>
              </a:spcAft>
              <a:buNone/>
            </a:pPr>
            <a:r>
              <a:t/>
            </a:r>
            <a:endParaRPr sz="1600">
              <a:solidFill>
                <a:srgbClr val="666666"/>
              </a:solidFill>
            </a:endParaRPr>
          </a:p>
        </p:txBody>
      </p:sp>
      <p:pic>
        <p:nvPicPr>
          <p:cNvPr id="1051" name="Google Shape;1051;p106"/>
          <p:cNvPicPr preferRelativeResize="0"/>
          <p:nvPr/>
        </p:nvPicPr>
        <p:blipFill rotWithShape="1">
          <a:blip r:embed="rId6">
            <a:alphaModFix/>
          </a:blip>
          <a:srcRect b="0" l="0" r="0" t="0"/>
          <a:stretch/>
        </p:blipFill>
        <p:spPr>
          <a:xfrm>
            <a:off x="1028725" y="4774348"/>
            <a:ext cx="668151" cy="23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51"/>
          <p:cNvPicPr preferRelativeResize="0"/>
          <p:nvPr/>
        </p:nvPicPr>
        <p:blipFill rotWithShape="1">
          <a:blip r:embed="rId3">
            <a:alphaModFix/>
          </a:blip>
          <a:srcRect b="3559" l="0" r="0" t="-3560"/>
          <a:stretch/>
        </p:blipFill>
        <p:spPr>
          <a:xfrm>
            <a:off x="188200" y="695000"/>
            <a:ext cx="4398351" cy="2142551"/>
          </a:xfrm>
          <a:prstGeom prst="rect">
            <a:avLst/>
          </a:prstGeom>
          <a:noFill/>
          <a:ln>
            <a:noFill/>
          </a:ln>
        </p:spPr>
      </p:pic>
      <p:sp>
        <p:nvSpPr>
          <p:cNvPr id="308" name="Google Shape;308;p51"/>
          <p:cNvSpPr/>
          <p:nvPr/>
        </p:nvSpPr>
        <p:spPr>
          <a:xfrm>
            <a:off x="6249183" y="4303367"/>
            <a:ext cx="747600" cy="45600"/>
          </a:xfrm>
          <a:prstGeom prst="rect">
            <a:avLst/>
          </a:prstGeom>
          <a:solidFill>
            <a:srgbClr val="9CC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1"/>
          <p:cNvSpPr txBox="1"/>
          <p:nvPr>
            <p:ph idx="4294967295" type="subTitle"/>
          </p:nvPr>
        </p:nvSpPr>
        <p:spPr>
          <a:xfrm>
            <a:off x="5476475" y="4475967"/>
            <a:ext cx="3240000" cy="17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666666"/>
                </a:solidFill>
              </a:rPr>
              <a:t>Actividades de diversa naturaleza (</a:t>
            </a:r>
            <a:r>
              <a:rPr b="1" lang="es" sz="1300">
                <a:solidFill>
                  <a:srgbClr val="85B016"/>
                </a:solidFill>
              </a:rPr>
              <a:t>MOOCs y derivados, webinars, etc</a:t>
            </a:r>
            <a:r>
              <a:rPr lang="es" sz="1300">
                <a:solidFill>
                  <a:srgbClr val="85B016"/>
                </a:solidFill>
              </a:rPr>
              <a:t>.</a:t>
            </a:r>
            <a:r>
              <a:rPr lang="es" sz="1300">
                <a:solidFill>
                  <a:srgbClr val="666666"/>
                </a:solidFill>
              </a:rPr>
              <a:t>) que comparten un rasgo en común: su carácter abierto y “gratuito” y su disponibilidad ubicua y online, para cualquier persona interesada, independientemente de su perfil y ubicación geográfica, siempre que tenga acceso a la red.</a:t>
            </a:r>
            <a:endParaRPr sz="1300">
              <a:solidFill>
                <a:srgbClr val="666666"/>
              </a:solidFill>
            </a:endParaRPr>
          </a:p>
        </p:txBody>
      </p:sp>
      <p:sp>
        <p:nvSpPr>
          <p:cNvPr id="310" name="Google Shape;310;p51"/>
          <p:cNvSpPr txBox="1"/>
          <p:nvPr>
            <p:ph idx="4294967295" type="title"/>
          </p:nvPr>
        </p:nvSpPr>
        <p:spPr>
          <a:xfrm>
            <a:off x="5556975" y="3057167"/>
            <a:ext cx="31095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200">
                <a:solidFill>
                  <a:srgbClr val="85B016"/>
                </a:solidFill>
              </a:rPr>
              <a:t>OPEN COURSES</a:t>
            </a:r>
            <a:endParaRPr sz="3200">
              <a:solidFill>
                <a:srgbClr val="85B016"/>
              </a:solidFill>
            </a:endParaRPr>
          </a:p>
        </p:txBody>
      </p:sp>
      <p:sp>
        <p:nvSpPr>
          <p:cNvPr id="311" name="Google Shape;311;p51"/>
          <p:cNvSpPr txBox="1"/>
          <p:nvPr>
            <p:ph idx="4294967295" type="body"/>
          </p:nvPr>
        </p:nvSpPr>
        <p:spPr>
          <a:xfrm>
            <a:off x="1087200" y="4434500"/>
            <a:ext cx="3502800" cy="1880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300">
                <a:solidFill>
                  <a:srgbClr val="85B016"/>
                </a:solidFill>
              </a:rPr>
              <a:t>REA</a:t>
            </a:r>
            <a:r>
              <a:rPr lang="es" sz="1300">
                <a:solidFill>
                  <a:srgbClr val="666666"/>
                </a:solidFill>
              </a:rPr>
              <a:t>= Recursos procedentes de docencia/ investigación publicados online bajo condiciones técnicas y jurídicas que permiten su uso y reutilización.</a:t>
            </a:r>
            <a:endParaRPr sz="1300">
              <a:solidFill>
                <a:srgbClr val="666666"/>
              </a:solidFill>
            </a:endParaRPr>
          </a:p>
          <a:p>
            <a:pPr indent="0" lvl="0" marL="457200" rtl="0" algn="l">
              <a:lnSpc>
                <a:spcPct val="100000"/>
              </a:lnSpc>
              <a:spcBef>
                <a:spcPts val="0"/>
              </a:spcBef>
              <a:spcAft>
                <a:spcPts val="0"/>
              </a:spcAft>
              <a:buNone/>
            </a:pPr>
            <a:r>
              <a:t/>
            </a:r>
            <a:endParaRPr sz="1300">
              <a:solidFill>
                <a:srgbClr val="999999"/>
              </a:solidFill>
            </a:endParaRPr>
          </a:p>
          <a:p>
            <a:pPr indent="0" lvl="0" marL="0" rtl="0" algn="l">
              <a:lnSpc>
                <a:spcPct val="100000"/>
              </a:lnSpc>
              <a:spcBef>
                <a:spcPts val="0"/>
              </a:spcBef>
              <a:spcAft>
                <a:spcPts val="0"/>
              </a:spcAft>
              <a:buNone/>
            </a:pPr>
            <a:r>
              <a:rPr b="1" lang="es" sz="1300">
                <a:solidFill>
                  <a:srgbClr val="85B016"/>
                </a:solidFill>
              </a:rPr>
              <a:t>OCW</a:t>
            </a:r>
            <a:r>
              <a:rPr lang="es" sz="1300">
                <a:solidFill>
                  <a:srgbClr val="666666"/>
                </a:solidFill>
              </a:rPr>
              <a:t>= Tipo de REA del proyecto OpenCourseWare (materiales de asignaturas universitarias en abierto con las condiciones anteriores).</a:t>
            </a:r>
            <a:endParaRPr sz="1300">
              <a:solidFill>
                <a:srgbClr val="666666"/>
              </a:solidFill>
            </a:endParaRPr>
          </a:p>
          <a:p>
            <a:pPr indent="0" lvl="0" marL="457200" rtl="0" algn="l">
              <a:lnSpc>
                <a:spcPct val="100000"/>
              </a:lnSpc>
              <a:spcBef>
                <a:spcPts val="0"/>
              </a:spcBef>
              <a:spcAft>
                <a:spcPts val="0"/>
              </a:spcAft>
              <a:buNone/>
            </a:pPr>
            <a:r>
              <a:t/>
            </a:r>
            <a:endParaRPr sz="1300">
              <a:solidFill>
                <a:srgbClr val="999999"/>
              </a:solidFill>
            </a:endParaRPr>
          </a:p>
        </p:txBody>
      </p:sp>
      <p:grpSp>
        <p:nvGrpSpPr>
          <p:cNvPr id="312" name="Google Shape;312;p51"/>
          <p:cNvGrpSpPr/>
          <p:nvPr/>
        </p:nvGrpSpPr>
        <p:grpSpPr>
          <a:xfrm>
            <a:off x="4853575" y="933614"/>
            <a:ext cx="4234022" cy="1714966"/>
            <a:chOff x="655900" y="3720050"/>
            <a:chExt cx="7771700" cy="2693100"/>
          </a:xfrm>
        </p:grpSpPr>
        <p:pic>
          <p:nvPicPr>
            <p:cNvPr id="313" name="Google Shape;313;p51"/>
            <p:cNvPicPr preferRelativeResize="0"/>
            <p:nvPr/>
          </p:nvPicPr>
          <p:blipFill>
            <a:blip r:embed="rId4">
              <a:alphaModFix/>
            </a:blip>
            <a:stretch>
              <a:fillRect/>
            </a:stretch>
          </p:blipFill>
          <p:spPr>
            <a:xfrm>
              <a:off x="655900" y="4191997"/>
              <a:ext cx="2094600" cy="733128"/>
            </a:xfrm>
            <a:prstGeom prst="rect">
              <a:avLst/>
            </a:prstGeom>
            <a:noFill/>
            <a:ln>
              <a:noFill/>
            </a:ln>
          </p:spPr>
        </p:pic>
        <p:pic>
          <p:nvPicPr>
            <p:cNvPr id="314" name="Google Shape;314;p51"/>
            <p:cNvPicPr preferRelativeResize="0"/>
            <p:nvPr/>
          </p:nvPicPr>
          <p:blipFill>
            <a:blip r:embed="rId5">
              <a:alphaModFix/>
            </a:blip>
            <a:stretch>
              <a:fillRect/>
            </a:stretch>
          </p:blipFill>
          <p:spPr>
            <a:xfrm>
              <a:off x="1167963" y="5276121"/>
              <a:ext cx="1343075" cy="678750"/>
            </a:xfrm>
            <a:prstGeom prst="rect">
              <a:avLst/>
            </a:prstGeom>
            <a:noFill/>
            <a:ln>
              <a:noFill/>
            </a:ln>
          </p:spPr>
        </p:pic>
        <p:pic>
          <p:nvPicPr>
            <p:cNvPr id="315" name="Google Shape;315;p51"/>
            <p:cNvPicPr preferRelativeResize="0"/>
            <p:nvPr/>
          </p:nvPicPr>
          <p:blipFill>
            <a:blip r:embed="rId6">
              <a:alphaModFix/>
            </a:blip>
            <a:stretch>
              <a:fillRect/>
            </a:stretch>
          </p:blipFill>
          <p:spPr>
            <a:xfrm>
              <a:off x="3314900" y="5354092"/>
              <a:ext cx="2094592" cy="440967"/>
            </a:xfrm>
            <a:prstGeom prst="rect">
              <a:avLst/>
            </a:prstGeom>
            <a:noFill/>
            <a:ln>
              <a:noFill/>
            </a:ln>
          </p:spPr>
        </p:pic>
        <p:pic>
          <p:nvPicPr>
            <p:cNvPr id="316" name="Google Shape;316;p51"/>
            <p:cNvPicPr preferRelativeResize="0"/>
            <p:nvPr/>
          </p:nvPicPr>
          <p:blipFill>
            <a:blip r:embed="rId7">
              <a:alphaModFix/>
            </a:blip>
            <a:stretch>
              <a:fillRect/>
            </a:stretch>
          </p:blipFill>
          <p:spPr>
            <a:xfrm>
              <a:off x="5732400" y="3720050"/>
              <a:ext cx="2424400" cy="2424400"/>
            </a:xfrm>
            <a:prstGeom prst="rect">
              <a:avLst/>
            </a:prstGeom>
            <a:noFill/>
            <a:ln>
              <a:noFill/>
            </a:ln>
          </p:spPr>
        </p:pic>
        <p:pic>
          <p:nvPicPr>
            <p:cNvPr id="317" name="Google Shape;317;p51"/>
            <p:cNvPicPr preferRelativeResize="0"/>
            <p:nvPr/>
          </p:nvPicPr>
          <p:blipFill>
            <a:blip r:embed="rId8">
              <a:alphaModFix/>
            </a:blip>
            <a:stretch>
              <a:fillRect/>
            </a:stretch>
          </p:blipFill>
          <p:spPr>
            <a:xfrm>
              <a:off x="3416425" y="4474001"/>
              <a:ext cx="1722975" cy="271200"/>
            </a:xfrm>
            <a:prstGeom prst="rect">
              <a:avLst/>
            </a:prstGeom>
            <a:noFill/>
            <a:ln>
              <a:noFill/>
            </a:ln>
          </p:spPr>
        </p:pic>
        <p:sp>
          <p:nvSpPr>
            <p:cNvPr id="318" name="Google Shape;318;p51"/>
            <p:cNvSpPr txBox="1"/>
            <p:nvPr/>
          </p:nvSpPr>
          <p:spPr>
            <a:xfrm>
              <a:off x="5427600" y="5397050"/>
              <a:ext cx="3000000" cy="101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 sz="1800">
                  <a:solidFill>
                    <a:srgbClr val="000000"/>
                  </a:solidFill>
                  <a:latin typeface="Playfair Display"/>
                  <a:ea typeface="Playfair Display"/>
                  <a:cs typeface="Playfair Display"/>
                  <a:sym typeface="Playfair Display"/>
                </a:rPr>
                <a:t>...</a:t>
              </a:r>
              <a:endParaRPr/>
            </a:p>
          </p:txBody>
        </p:sp>
      </p:grpSp>
      <p:sp>
        <p:nvSpPr>
          <p:cNvPr id="319" name="Google Shape;319;p51"/>
          <p:cNvSpPr txBox="1"/>
          <p:nvPr>
            <p:ph idx="4294967295" type="title"/>
          </p:nvPr>
        </p:nvSpPr>
        <p:spPr>
          <a:xfrm>
            <a:off x="1087200" y="3082567"/>
            <a:ext cx="36294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200">
                <a:solidFill>
                  <a:srgbClr val="85B016"/>
                </a:solidFill>
              </a:rPr>
              <a:t>OPEN CONTENTS</a:t>
            </a:r>
            <a:endParaRPr sz="3200">
              <a:solidFill>
                <a:srgbClr val="85B016"/>
              </a:solidFill>
            </a:endParaRPr>
          </a:p>
        </p:txBody>
      </p:sp>
      <p:sp>
        <p:nvSpPr>
          <p:cNvPr id="320" name="Google Shape;320;p51"/>
          <p:cNvSpPr/>
          <p:nvPr/>
        </p:nvSpPr>
        <p:spPr>
          <a:xfrm>
            <a:off x="2134383" y="4303367"/>
            <a:ext cx="747600" cy="45600"/>
          </a:xfrm>
          <a:prstGeom prst="rect">
            <a:avLst/>
          </a:prstGeom>
          <a:solidFill>
            <a:srgbClr val="9CC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51"/>
          <p:cNvSpPr txBox="1"/>
          <p:nvPr>
            <p:ph idx="4294967295" type="body"/>
          </p:nvPr>
        </p:nvSpPr>
        <p:spPr>
          <a:xfrm>
            <a:off x="271175" y="3178700"/>
            <a:ext cx="709500" cy="980700"/>
          </a:xfrm>
          <a:prstGeom prst="rect">
            <a:avLst/>
          </a:prstGeom>
          <a:solidFill>
            <a:srgbClr val="9CC927"/>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s" sz="4800">
                <a:solidFill>
                  <a:srgbClr val="FFFFFF"/>
                </a:solidFill>
              </a:rPr>
              <a:t>1</a:t>
            </a:r>
            <a:endParaRPr b="1" sz="4800">
              <a:solidFill>
                <a:srgbClr val="FFFFFF"/>
              </a:solidFill>
            </a:endParaRPr>
          </a:p>
          <a:p>
            <a:pPr indent="0" lvl="0" marL="0" rtl="0" algn="ctr">
              <a:lnSpc>
                <a:spcPct val="100000"/>
              </a:lnSpc>
              <a:spcBef>
                <a:spcPts val="0"/>
              </a:spcBef>
              <a:spcAft>
                <a:spcPts val="0"/>
              </a:spcAft>
              <a:buSzPts val="1400"/>
              <a:buNone/>
            </a:pPr>
            <a:r>
              <a:t/>
            </a:r>
            <a:endParaRPr/>
          </a:p>
        </p:txBody>
      </p:sp>
      <p:sp>
        <p:nvSpPr>
          <p:cNvPr id="322" name="Google Shape;322;p51"/>
          <p:cNvSpPr txBox="1"/>
          <p:nvPr>
            <p:ph idx="4294967295" type="body"/>
          </p:nvPr>
        </p:nvSpPr>
        <p:spPr>
          <a:xfrm>
            <a:off x="4766975" y="3178700"/>
            <a:ext cx="709500" cy="980700"/>
          </a:xfrm>
          <a:prstGeom prst="rect">
            <a:avLst/>
          </a:prstGeom>
          <a:solidFill>
            <a:srgbClr val="9CC927"/>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s" sz="4800">
                <a:solidFill>
                  <a:srgbClr val="FFFFFF"/>
                </a:solidFill>
              </a:rPr>
              <a:t>2</a:t>
            </a:r>
            <a:endParaRPr b="1" sz="4800">
              <a:solidFill>
                <a:srgbClr val="FFFFFF"/>
              </a:solidFill>
            </a:endParaRPr>
          </a:p>
          <a:p>
            <a:pPr indent="0" lvl="0" marL="0" rtl="0" algn="ctr">
              <a:lnSpc>
                <a:spcPct val="100000"/>
              </a:lnSpc>
              <a:spcBef>
                <a:spcPts val="0"/>
              </a:spcBef>
              <a:spcAft>
                <a:spcPts val="0"/>
              </a:spcAft>
              <a:buSzPts val="14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52"/>
          <p:cNvPicPr preferRelativeResize="0"/>
          <p:nvPr/>
        </p:nvPicPr>
        <p:blipFill rotWithShape="1">
          <a:blip r:embed="rId3">
            <a:alphaModFix/>
          </a:blip>
          <a:srcRect b="0" l="10714" r="10271" t="13307"/>
          <a:stretch/>
        </p:blipFill>
        <p:spPr>
          <a:xfrm>
            <a:off x="900250" y="363650"/>
            <a:ext cx="7457326" cy="4462598"/>
          </a:xfrm>
          <a:prstGeom prst="rect">
            <a:avLst/>
          </a:prstGeom>
          <a:noFill/>
          <a:ln>
            <a:noFill/>
          </a:ln>
        </p:spPr>
      </p:pic>
      <p:sp>
        <p:nvSpPr>
          <p:cNvPr id="328" name="Google Shape;328;p52"/>
          <p:cNvSpPr/>
          <p:nvPr/>
        </p:nvSpPr>
        <p:spPr>
          <a:xfrm>
            <a:off x="899100" y="4442350"/>
            <a:ext cx="7394700" cy="1904400"/>
          </a:xfrm>
          <a:prstGeom prst="rect">
            <a:avLst/>
          </a:prstGeom>
          <a:solidFill>
            <a:srgbClr val="9CC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52"/>
          <p:cNvSpPr txBox="1"/>
          <p:nvPr>
            <p:ph idx="4294967295" type="ctrTitle"/>
          </p:nvPr>
        </p:nvSpPr>
        <p:spPr>
          <a:xfrm>
            <a:off x="1064275" y="4573575"/>
            <a:ext cx="7034400" cy="70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900">
                <a:solidFill>
                  <a:srgbClr val="FFFFFF"/>
                </a:solidFill>
              </a:rPr>
              <a:t>El resultado, los “Netflix” en abierto del aprendizaje: </a:t>
            </a:r>
            <a:r>
              <a:rPr lang="es" sz="1300">
                <a:solidFill>
                  <a:srgbClr val="FFFFFF"/>
                </a:solidFill>
              </a:rPr>
              <a:t>plataformas con gran cantidad de cursos (y recursos para el aprendizaje online)</a:t>
            </a:r>
            <a:endParaRPr sz="1300">
              <a:solidFill>
                <a:srgbClr val="FFFFFF"/>
              </a:solidFill>
            </a:endParaRPr>
          </a:p>
        </p:txBody>
      </p:sp>
      <p:sp>
        <p:nvSpPr>
          <p:cNvPr id="330" name="Google Shape;330;p52"/>
          <p:cNvSpPr txBox="1"/>
          <p:nvPr/>
        </p:nvSpPr>
        <p:spPr>
          <a:xfrm>
            <a:off x="1112075" y="5421700"/>
            <a:ext cx="6808500" cy="53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a:solidFill>
                  <a:srgbClr val="434343"/>
                </a:solidFill>
              </a:rPr>
              <a:t>OBJETIVO COMÚN:</a:t>
            </a:r>
            <a:endParaRPr sz="1800">
              <a:solidFill>
                <a:srgbClr val="434343"/>
              </a:solidFill>
            </a:endParaRPr>
          </a:p>
          <a:p>
            <a:pPr indent="0" lvl="0" marL="0" rtl="0" algn="ctr">
              <a:spcBef>
                <a:spcPts val="0"/>
              </a:spcBef>
              <a:spcAft>
                <a:spcPts val="0"/>
              </a:spcAft>
              <a:buNone/>
            </a:pPr>
            <a:r>
              <a:rPr lang="es" sz="1200">
                <a:solidFill>
                  <a:srgbClr val="333333"/>
                </a:solidFill>
              </a:rPr>
              <a:t>Universidades </a:t>
            </a:r>
            <a:r>
              <a:rPr lang="es" sz="1200">
                <a:solidFill>
                  <a:srgbClr val="333333"/>
                </a:solidFill>
              </a:rPr>
              <a:t>(y resto de instituciones educativas, empresas…) más abiertas y adaptadas al long life learning y a la cultura digital.</a:t>
            </a:r>
            <a:endParaRPr sz="1200">
              <a:solidFill>
                <a:srgbClr val="333333"/>
              </a:solidFill>
            </a:endParaRPr>
          </a:p>
        </p:txBody>
      </p:sp>
      <p:sp>
        <p:nvSpPr>
          <p:cNvPr id="331" name="Google Shape;331;p52"/>
          <p:cNvSpPr/>
          <p:nvPr/>
        </p:nvSpPr>
        <p:spPr>
          <a:xfrm>
            <a:off x="4180500" y="5332742"/>
            <a:ext cx="681900" cy="45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3"/>
          <p:cNvSpPr txBox="1"/>
          <p:nvPr>
            <p:ph type="title"/>
          </p:nvPr>
        </p:nvSpPr>
        <p:spPr>
          <a:xfrm>
            <a:off x="0" y="288300"/>
            <a:ext cx="9144000" cy="76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400"/>
              <a:t>Origen e inicios del auge del fenómeno MOOC</a:t>
            </a:r>
            <a:endParaRPr sz="2400">
              <a:solidFill>
                <a:srgbClr val="434343"/>
              </a:solidFill>
            </a:endParaRPr>
          </a:p>
        </p:txBody>
      </p:sp>
      <p:sp>
        <p:nvSpPr>
          <p:cNvPr id="337" name="Google Shape;337;p53"/>
          <p:cNvSpPr/>
          <p:nvPr/>
        </p:nvSpPr>
        <p:spPr>
          <a:xfrm>
            <a:off x="3939250" y="3999175"/>
            <a:ext cx="3587530" cy="2341623"/>
          </a:xfrm>
          <a:custGeom>
            <a:rect b="b" l="l" r="r" t="t"/>
            <a:pathLst>
              <a:path extrusionOk="0" h="5225" w="4732">
                <a:moveTo>
                  <a:pt x="2366" y="0"/>
                </a:moveTo>
                <a:lnTo>
                  <a:pt x="2058" y="469"/>
                </a:lnTo>
                <a:lnTo>
                  <a:pt x="358" y="469"/>
                </a:lnTo>
                <a:cubicBezTo>
                  <a:pt x="350" y="468"/>
                  <a:pt x="343" y="468"/>
                  <a:pt x="336" y="468"/>
                </a:cubicBezTo>
                <a:cubicBezTo>
                  <a:pt x="149" y="468"/>
                  <a:pt x="0" y="623"/>
                  <a:pt x="0" y="801"/>
                </a:cubicBezTo>
                <a:lnTo>
                  <a:pt x="0" y="4892"/>
                </a:lnTo>
                <a:cubicBezTo>
                  <a:pt x="0" y="5077"/>
                  <a:pt x="148" y="5225"/>
                  <a:pt x="333" y="5225"/>
                </a:cubicBezTo>
                <a:lnTo>
                  <a:pt x="4387" y="5225"/>
                </a:lnTo>
                <a:cubicBezTo>
                  <a:pt x="4572" y="5225"/>
                  <a:pt x="4732" y="5077"/>
                  <a:pt x="4732" y="4892"/>
                </a:cubicBezTo>
                <a:lnTo>
                  <a:pt x="4732" y="801"/>
                </a:lnTo>
                <a:cubicBezTo>
                  <a:pt x="4732" y="616"/>
                  <a:pt x="4572" y="469"/>
                  <a:pt x="4387" y="469"/>
                </a:cubicBezTo>
                <a:lnTo>
                  <a:pt x="2674" y="469"/>
                </a:lnTo>
                <a:lnTo>
                  <a:pt x="2366" y="0"/>
                </a:ln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3"/>
          <p:cNvSpPr/>
          <p:nvPr/>
        </p:nvSpPr>
        <p:spPr>
          <a:xfrm>
            <a:off x="1288200" y="3709350"/>
            <a:ext cx="6487516" cy="60463"/>
          </a:xfrm>
          <a:custGeom>
            <a:rect b="b" l="l" r="r" t="t"/>
            <a:pathLst>
              <a:path extrusionOk="0" h="211" w="22549">
                <a:moveTo>
                  <a:pt x="0" y="1"/>
                </a:moveTo>
                <a:lnTo>
                  <a:pt x="0" y="210"/>
                </a:lnTo>
                <a:lnTo>
                  <a:pt x="22548" y="210"/>
                </a:lnTo>
                <a:lnTo>
                  <a:pt x="22548" y="1"/>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3"/>
          <p:cNvSpPr/>
          <p:nvPr/>
        </p:nvSpPr>
        <p:spPr>
          <a:xfrm>
            <a:off x="2151849"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3"/>
          <p:cNvSpPr/>
          <p:nvPr/>
        </p:nvSpPr>
        <p:spPr>
          <a:xfrm>
            <a:off x="6457464" y="3615705"/>
            <a:ext cx="334998" cy="284217"/>
          </a:xfrm>
          <a:custGeom>
            <a:rect b="b" l="l" r="r" t="t"/>
            <a:pathLst>
              <a:path extrusionOk="0" h="985" w="1135">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3"/>
          <p:cNvSpPr txBox="1"/>
          <p:nvPr/>
        </p:nvSpPr>
        <p:spPr>
          <a:xfrm>
            <a:off x="5026033" y="4518803"/>
            <a:ext cx="14277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434343"/>
              </a:solidFill>
              <a:latin typeface="Ubuntu"/>
              <a:ea typeface="Ubuntu"/>
              <a:cs typeface="Ubuntu"/>
              <a:sym typeface="Ubuntu"/>
            </a:endParaRPr>
          </a:p>
        </p:txBody>
      </p:sp>
      <p:sp>
        <p:nvSpPr>
          <p:cNvPr id="342" name="Google Shape;342;p53"/>
          <p:cNvSpPr txBox="1"/>
          <p:nvPr/>
        </p:nvSpPr>
        <p:spPr>
          <a:xfrm>
            <a:off x="5215440" y="4316425"/>
            <a:ext cx="1080600" cy="4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200">
                <a:solidFill>
                  <a:srgbClr val="434343"/>
                </a:solidFill>
                <a:latin typeface="Ubuntu"/>
                <a:ea typeface="Ubuntu"/>
                <a:cs typeface="Ubuntu"/>
                <a:sym typeface="Ubuntu"/>
              </a:rPr>
              <a:t>2012</a:t>
            </a:r>
            <a:endParaRPr b="1" sz="2200">
              <a:solidFill>
                <a:srgbClr val="434343"/>
              </a:solidFill>
              <a:latin typeface="Ubuntu"/>
              <a:ea typeface="Ubuntu"/>
              <a:cs typeface="Ubuntu"/>
              <a:sym typeface="Ubuntu"/>
            </a:endParaRPr>
          </a:p>
        </p:txBody>
      </p:sp>
      <p:sp>
        <p:nvSpPr>
          <p:cNvPr id="343" name="Google Shape;343;p53"/>
          <p:cNvSpPr/>
          <p:nvPr/>
        </p:nvSpPr>
        <p:spPr>
          <a:xfrm>
            <a:off x="5499474"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3"/>
          <p:cNvSpPr/>
          <p:nvPr/>
        </p:nvSpPr>
        <p:spPr>
          <a:xfrm>
            <a:off x="4354949"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3"/>
          <p:cNvSpPr/>
          <p:nvPr/>
        </p:nvSpPr>
        <p:spPr>
          <a:xfrm>
            <a:off x="3289574" y="3615705"/>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3"/>
          <p:cNvSpPr txBox="1"/>
          <p:nvPr>
            <p:ph idx="4294967295" type="body"/>
          </p:nvPr>
        </p:nvSpPr>
        <p:spPr>
          <a:xfrm>
            <a:off x="4015450" y="4744825"/>
            <a:ext cx="3376800" cy="658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s" sz="1700">
                <a:solidFill>
                  <a:srgbClr val="434343"/>
                </a:solidFill>
                <a:latin typeface="Ubuntu"/>
                <a:ea typeface="Ubuntu"/>
                <a:cs typeface="Ubuntu"/>
                <a:sym typeface="Ubuntu"/>
              </a:rPr>
              <a:t>El año de los MOOCs</a:t>
            </a:r>
            <a:endParaRPr b="1" sz="1700">
              <a:solidFill>
                <a:srgbClr val="434343"/>
              </a:solidFill>
              <a:latin typeface="Ubuntu"/>
              <a:ea typeface="Ubuntu"/>
              <a:cs typeface="Ubuntu"/>
              <a:sym typeface="Ubuntu"/>
            </a:endParaRPr>
          </a:p>
          <a:p>
            <a:pPr indent="0" lvl="0" marL="0" rtl="0" algn="ctr">
              <a:lnSpc>
                <a:spcPct val="100000"/>
              </a:lnSpc>
              <a:spcBef>
                <a:spcPts val="0"/>
              </a:spcBef>
              <a:spcAft>
                <a:spcPts val="0"/>
              </a:spcAft>
              <a:buSzPts val="1600"/>
              <a:buNone/>
            </a:pPr>
            <a:r>
              <a:rPr b="1" lang="es" sz="1300">
                <a:solidFill>
                  <a:srgbClr val="434343"/>
                </a:solidFill>
                <a:latin typeface="Ubuntu"/>
                <a:ea typeface="Ubuntu"/>
                <a:cs typeface="Ubuntu"/>
                <a:sym typeface="Ubuntu"/>
              </a:rPr>
              <a:t>Primeras plataformas específicamente orientadas a MOOCs</a:t>
            </a:r>
            <a:endParaRPr b="1" sz="1300">
              <a:solidFill>
                <a:srgbClr val="434343"/>
              </a:solidFill>
              <a:latin typeface="Ubuntu"/>
              <a:ea typeface="Ubuntu"/>
              <a:cs typeface="Ubuntu"/>
              <a:sym typeface="Ubuntu"/>
            </a:endParaRPr>
          </a:p>
          <a:p>
            <a:pPr indent="0" lvl="0" marL="0" rtl="0" algn="ctr">
              <a:lnSpc>
                <a:spcPct val="100000"/>
              </a:lnSpc>
              <a:spcBef>
                <a:spcPts val="0"/>
              </a:spcBef>
              <a:spcAft>
                <a:spcPts val="0"/>
              </a:spcAft>
              <a:buSzPts val="1600"/>
              <a:buNone/>
            </a:pPr>
            <a:r>
              <a:rPr lang="es" sz="1100">
                <a:solidFill>
                  <a:srgbClr val="434343"/>
                </a:solidFill>
                <a:latin typeface="Ubuntu"/>
                <a:ea typeface="Ubuntu"/>
                <a:cs typeface="Ubuntu"/>
                <a:sym typeface="Ubuntu"/>
              </a:rPr>
              <a:t>Tanto anglosajonas (MITx, Coursera, Edx…) como en otros países incluyendo espacio iberoamericano (Miriadax).</a:t>
            </a:r>
            <a:endParaRPr sz="1100">
              <a:solidFill>
                <a:srgbClr val="434343"/>
              </a:solidFill>
              <a:latin typeface="Ubuntu"/>
              <a:ea typeface="Ubuntu"/>
              <a:cs typeface="Ubuntu"/>
              <a:sym typeface="Ubuntu"/>
            </a:endParaRPr>
          </a:p>
        </p:txBody>
      </p:sp>
      <p:sp>
        <p:nvSpPr>
          <p:cNvPr id="347" name="Google Shape;347;p53"/>
          <p:cNvSpPr/>
          <p:nvPr/>
        </p:nvSpPr>
        <p:spPr>
          <a:xfrm rot="10800000">
            <a:off x="1129821" y="1212427"/>
            <a:ext cx="3630154" cy="2341623"/>
          </a:xfrm>
          <a:custGeom>
            <a:rect b="b" l="l" r="r" t="t"/>
            <a:pathLst>
              <a:path extrusionOk="0" h="5225" w="4732">
                <a:moveTo>
                  <a:pt x="2366" y="0"/>
                </a:moveTo>
                <a:lnTo>
                  <a:pt x="2058" y="469"/>
                </a:lnTo>
                <a:lnTo>
                  <a:pt x="358" y="469"/>
                </a:lnTo>
                <a:cubicBezTo>
                  <a:pt x="350" y="468"/>
                  <a:pt x="343" y="468"/>
                  <a:pt x="336" y="468"/>
                </a:cubicBezTo>
                <a:cubicBezTo>
                  <a:pt x="149" y="468"/>
                  <a:pt x="0" y="623"/>
                  <a:pt x="0" y="801"/>
                </a:cubicBezTo>
                <a:lnTo>
                  <a:pt x="0" y="4892"/>
                </a:lnTo>
                <a:cubicBezTo>
                  <a:pt x="0" y="5077"/>
                  <a:pt x="148" y="5225"/>
                  <a:pt x="333" y="5225"/>
                </a:cubicBezTo>
                <a:lnTo>
                  <a:pt x="4387" y="5225"/>
                </a:lnTo>
                <a:cubicBezTo>
                  <a:pt x="4572" y="5225"/>
                  <a:pt x="4732" y="5077"/>
                  <a:pt x="4732" y="4892"/>
                </a:cubicBezTo>
                <a:lnTo>
                  <a:pt x="4732" y="801"/>
                </a:lnTo>
                <a:cubicBezTo>
                  <a:pt x="4732" y="616"/>
                  <a:pt x="4572" y="469"/>
                  <a:pt x="4387" y="469"/>
                </a:cubicBezTo>
                <a:lnTo>
                  <a:pt x="2674" y="469"/>
                </a:lnTo>
                <a:lnTo>
                  <a:pt x="2366" y="0"/>
                </a:ln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3"/>
          <p:cNvSpPr txBox="1"/>
          <p:nvPr/>
        </p:nvSpPr>
        <p:spPr>
          <a:xfrm>
            <a:off x="1758648" y="1350000"/>
            <a:ext cx="2353200" cy="4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200">
                <a:solidFill>
                  <a:srgbClr val="434343"/>
                </a:solidFill>
                <a:latin typeface="Ubuntu"/>
                <a:ea typeface="Ubuntu"/>
                <a:cs typeface="Ubuntu"/>
                <a:sym typeface="Ubuntu"/>
              </a:rPr>
              <a:t>2008-2011</a:t>
            </a:r>
            <a:endParaRPr b="1" sz="2200">
              <a:solidFill>
                <a:srgbClr val="434343"/>
              </a:solidFill>
              <a:latin typeface="Ubuntu"/>
              <a:ea typeface="Ubuntu"/>
              <a:cs typeface="Ubuntu"/>
              <a:sym typeface="Ubuntu"/>
            </a:endParaRPr>
          </a:p>
        </p:txBody>
      </p:sp>
      <p:sp>
        <p:nvSpPr>
          <p:cNvPr id="349" name="Google Shape;349;p53"/>
          <p:cNvSpPr txBox="1"/>
          <p:nvPr>
            <p:ph idx="4294967295" type="body"/>
          </p:nvPr>
        </p:nvSpPr>
        <p:spPr>
          <a:xfrm>
            <a:off x="1172450" y="1854700"/>
            <a:ext cx="3537300" cy="1282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s" sz="1700">
                <a:solidFill>
                  <a:srgbClr val="434343"/>
                </a:solidFill>
                <a:latin typeface="Ubuntu"/>
                <a:ea typeface="Ubuntu"/>
                <a:cs typeface="Ubuntu"/>
                <a:sym typeface="Ubuntu"/>
              </a:rPr>
              <a:t>Primeras experiencias en EE.UU.</a:t>
            </a:r>
            <a:endParaRPr b="1" sz="1700">
              <a:solidFill>
                <a:srgbClr val="434343"/>
              </a:solidFill>
              <a:latin typeface="Ubuntu"/>
              <a:ea typeface="Ubuntu"/>
              <a:cs typeface="Ubuntu"/>
              <a:sym typeface="Ubuntu"/>
            </a:endParaRPr>
          </a:p>
          <a:p>
            <a:pPr indent="0" lvl="0" marL="0" rtl="0" algn="ctr">
              <a:lnSpc>
                <a:spcPct val="100000"/>
              </a:lnSpc>
              <a:spcBef>
                <a:spcPts val="0"/>
              </a:spcBef>
              <a:spcAft>
                <a:spcPts val="0"/>
              </a:spcAft>
              <a:buClr>
                <a:schemeClr val="dk1"/>
              </a:buClr>
              <a:buSzPts val="1100"/>
              <a:buFont typeface="Arial"/>
              <a:buNone/>
            </a:pPr>
            <a:r>
              <a:rPr b="1" lang="es" sz="1300">
                <a:solidFill>
                  <a:srgbClr val="434343"/>
                </a:solidFill>
                <a:latin typeface="Ubuntu"/>
                <a:ea typeface="Ubuntu"/>
                <a:cs typeface="Ubuntu"/>
                <a:sym typeface="Ubuntu"/>
              </a:rPr>
              <a:t>Curso “Connectivism and Connective Knowledge” (Siemens y Downes, U. de Maniobra).</a:t>
            </a:r>
            <a:r>
              <a:rPr b="1" lang="es" sz="1100">
                <a:solidFill>
                  <a:srgbClr val="434343"/>
                </a:solidFill>
                <a:latin typeface="Ubuntu"/>
                <a:ea typeface="Ubuntu"/>
                <a:cs typeface="Ubuntu"/>
                <a:sym typeface="Ubuntu"/>
              </a:rPr>
              <a:t> </a:t>
            </a:r>
            <a:r>
              <a:rPr lang="es" sz="1100">
                <a:solidFill>
                  <a:srgbClr val="434343"/>
                </a:solidFill>
                <a:latin typeface="Ubuntu"/>
                <a:ea typeface="Ubuntu"/>
                <a:cs typeface="Ubuntu"/>
                <a:sym typeface="Ubuntu"/>
              </a:rPr>
              <a:t>Enfoque conectivista, aprendizaje social y colaborativo (=CMOOC)</a:t>
            </a:r>
            <a:endParaRPr sz="1100">
              <a:solidFill>
                <a:srgbClr val="434343"/>
              </a:solidFill>
              <a:latin typeface="Ubuntu"/>
              <a:ea typeface="Ubuntu"/>
              <a:cs typeface="Ubuntu"/>
              <a:sym typeface="Ubuntu"/>
            </a:endParaRPr>
          </a:p>
        </p:txBody>
      </p:sp>
      <p:sp>
        <p:nvSpPr>
          <p:cNvPr id="350" name="Google Shape;350;p53"/>
          <p:cNvSpPr/>
          <p:nvPr/>
        </p:nvSpPr>
        <p:spPr>
          <a:xfrm>
            <a:off x="1014124" y="3597467"/>
            <a:ext cx="338540" cy="284217"/>
          </a:xfrm>
          <a:custGeom>
            <a:rect b="b" l="l" r="r" t="t"/>
            <a:pathLst>
              <a:path extrusionOk="0" h="985" w="1147">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