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288" r:id="rId59"/>
    <p:sldId id="289" r:id="rId60"/>
    <p:sldId id="290" r:id="rId61"/>
    <p:sldId id="291" r:id="rId62"/>
    <p:sldId id="292" r:id="rId63"/>
    <p:sldId id="293" r:id="rId64"/>
    <p:sldId id="294" r:id="rId65"/>
    <p:sldId id="295" r:id="rId66"/>
    <p:sldId id="296" r:id="rId67"/>
    <p:sldId id="297" r:id="rId68"/>
    <p:sldId id="298" r:id="rId69"/>
    <p:sldId id="299" r:id="rId7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43" autoAdjust="0"/>
  </p:normalViewPr>
  <p:slideViewPr>
    <p:cSldViewPr snapToGrid="0">
      <p:cViewPr varScale="1">
        <p:scale>
          <a:sx n="100" d="100"/>
          <a:sy n="100" d="100"/>
        </p:scale>
        <p:origin x="19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61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9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9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1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1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3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7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6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8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1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9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5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6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8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1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3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4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9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1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6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0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1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2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4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9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6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1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4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5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6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7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8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ubTitle"/>
          </p:nvPr>
        </p:nvSpPr>
        <p:spPr>
          <a:xfrm>
            <a:off x="0" y="288360"/>
            <a:ext cx="9143640" cy="564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1636920" y="4282200"/>
            <a:ext cx="587664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4648320" y="25398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body"/>
          </p:nvPr>
        </p:nvSpPr>
        <p:spPr>
          <a:xfrm>
            <a:off x="16369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 type="body"/>
          </p:nvPr>
        </p:nvSpPr>
        <p:spPr>
          <a:xfrm>
            <a:off x="4648320" y="4282200"/>
            <a:ext cx="28677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36241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5611320" y="25398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 type="body"/>
          </p:nvPr>
        </p:nvSpPr>
        <p:spPr>
          <a:xfrm>
            <a:off x="16369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 type="body"/>
          </p:nvPr>
        </p:nvSpPr>
        <p:spPr>
          <a:xfrm>
            <a:off x="36241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7"/>
          <p:cNvSpPr>
            <a:spLocks noGrp="1"/>
          </p:cNvSpPr>
          <p:nvPr>
            <p:ph type="body"/>
          </p:nvPr>
        </p:nvSpPr>
        <p:spPr>
          <a:xfrm>
            <a:off x="5611320" y="4282200"/>
            <a:ext cx="1892160" cy="1590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ubTitle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610640" y="2475000"/>
            <a:ext cx="6157440" cy="116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956160" y="4626000"/>
            <a:ext cx="348264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-11880" y="1236240"/>
            <a:ext cx="9143640" cy="64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91" name="PlaceHolder 2"/>
          <p:cNvSpPr>
            <a:spLocks noGrp="1"/>
          </p:cNvSpPr>
          <p:nvPr>
            <p:ph type="title"/>
          </p:nvPr>
        </p:nvSpPr>
        <p:spPr>
          <a:xfrm>
            <a:off x="1105200" y="275004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92" name="PlaceHolder 3"/>
          <p:cNvSpPr>
            <a:spLocks noGrp="1"/>
          </p:cNvSpPr>
          <p:nvPr>
            <p:ph type="title"/>
          </p:nvPr>
        </p:nvSpPr>
        <p:spPr>
          <a:xfrm>
            <a:off x="3515400" y="275004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93" name="PlaceHolder 4"/>
          <p:cNvSpPr>
            <a:spLocks noGrp="1"/>
          </p:cNvSpPr>
          <p:nvPr>
            <p:ph type="title"/>
          </p:nvPr>
        </p:nvSpPr>
        <p:spPr>
          <a:xfrm>
            <a:off x="5925240" y="275004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9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738000" y="1307160"/>
            <a:ext cx="3571200" cy="770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956160" y="4626000"/>
            <a:ext cx="348264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956160" y="253440"/>
            <a:ext cx="531072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0" y="3288600"/>
            <a:ext cx="9143640" cy="64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743040" y="1110240"/>
            <a:ext cx="7729200" cy="1185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60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 type="title"/>
          </p:nvPr>
        </p:nvSpPr>
        <p:spPr>
          <a:xfrm>
            <a:off x="743040" y="2607840"/>
            <a:ext cx="7729200" cy="1185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60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 type="title"/>
          </p:nvPr>
        </p:nvSpPr>
        <p:spPr>
          <a:xfrm>
            <a:off x="743040" y="4105800"/>
            <a:ext cx="7729200" cy="1185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60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1105200" y="368748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00" name="PlaceHolder 2"/>
          <p:cNvSpPr>
            <a:spLocks noGrp="1"/>
          </p:cNvSpPr>
          <p:nvPr>
            <p:ph type="title"/>
          </p:nvPr>
        </p:nvSpPr>
        <p:spPr>
          <a:xfrm>
            <a:off x="3484800" y="368748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01" name="PlaceHolder 3"/>
          <p:cNvSpPr>
            <a:spLocks noGrp="1"/>
          </p:cNvSpPr>
          <p:nvPr>
            <p:ph type="title"/>
          </p:nvPr>
        </p:nvSpPr>
        <p:spPr>
          <a:xfrm>
            <a:off x="5880240" y="368748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02" name="PlaceHolder 4"/>
          <p:cNvSpPr>
            <a:spLocks noGrp="1"/>
          </p:cNvSpPr>
          <p:nvPr>
            <p:ph type="title"/>
          </p:nvPr>
        </p:nvSpPr>
        <p:spPr>
          <a:xfrm>
            <a:off x="774000" y="850680"/>
            <a:ext cx="7672320" cy="64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03" name="PlaceHolder 5"/>
          <p:cNvSpPr>
            <a:spLocks noGrp="1"/>
          </p:cNvSpPr>
          <p:nvPr>
            <p:ph type="title"/>
          </p:nvPr>
        </p:nvSpPr>
        <p:spPr>
          <a:xfrm>
            <a:off x="1105200" y="191520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04" name="PlaceHolder 6"/>
          <p:cNvSpPr>
            <a:spLocks noGrp="1"/>
          </p:cNvSpPr>
          <p:nvPr>
            <p:ph type="title"/>
          </p:nvPr>
        </p:nvSpPr>
        <p:spPr>
          <a:xfrm>
            <a:off x="3484800" y="191520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05" name="PlaceHolder 7"/>
          <p:cNvSpPr>
            <a:spLocks noGrp="1"/>
          </p:cNvSpPr>
          <p:nvPr>
            <p:ph type="title"/>
          </p:nvPr>
        </p:nvSpPr>
        <p:spPr>
          <a:xfrm>
            <a:off x="5880240" y="1915200"/>
            <a:ext cx="211320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06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69880" y="1325160"/>
            <a:ext cx="305532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9" name="Google Shape;30;p6"/>
          <p:cNvSpPr/>
          <p:nvPr/>
        </p:nvSpPr>
        <p:spPr>
          <a:xfrm>
            <a:off x="678600" y="2747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87EA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783360" y="2317320"/>
            <a:ext cx="2545560" cy="222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1113120" y="2868120"/>
            <a:ext cx="316908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82" name="PlaceHolder 2"/>
          <p:cNvSpPr>
            <a:spLocks noGrp="1"/>
          </p:cNvSpPr>
          <p:nvPr>
            <p:ph type="title"/>
          </p:nvPr>
        </p:nvSpPr>
        <p:spPr>
          <a:xfrm>
            <a:off x="4818240" y="2868120"/>
            <a:ext cx="316908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83" name="PlaceHolder 3"/>
          <p:cNvSpPr>
            <a:spLocks noGrp="1"/>
          </p:cNvSpPr>
          <p:nvPr>
            <p:ph type="title"/>
          </p:nvPr>
        </p:nvSpPr>
        <p:spPr>
          <a:xfrm>
            <a:off x="-11880" y="1236240"/>
            <a:ext cx="9143640" cy="64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8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title"/>
          </p:nvPr>
        </p:nvSpPr>
        <p:spPr>
          <a:xfrm>
            <a:off x="4696200" y="2300760"/>
            <a:ext cx="305532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1630080" y="2300760"/>
            <a:ext cx="305532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B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111;p27"/>
          <p:cNvSpPr/>
          <p:nvPr/>
        </p:nvSpPr>
        <p:spPr>
          <a:xfrm>
            <a:off x="406800" y="555120"/>
            <a:ext cx="8329680" cy="5747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PlaceHolder 1"/>
          <p:cNvSpPr>
            <a:spLocks noGrp="1"/>
          </p:cNvSpPr>
          <p:nvPr>
            <p:ph type="title"/>
          </p:nvPr>
        </p:nvSpPr>
        <p:spPr>
          <a:xfrm>
            <a:off x="783360" y="828720"/>
            <a:ext cx="7617960" cy="524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PlaceHolder 1"/>
          <p:cNvSpPr>
            <a:spLocks noGrp="1"/>
          </p:cNvSpPr>
          <p:nvPr>
            <p:ph type="title"/>
          </p:nvPr>
        </p:nvSpPr>
        <p:spPr>
          <a:xfrm>
            <a:off x="4698360" y="253440"/>
            <a:ext cx="531072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975" name="Google Shape;13;p3"/>
          <p:cNvSpPr/>
          <p:nvPr/>
        </p:nvSpPr>
        <p:spPr>
          <a:xfrm>
            <a:off x="4572000" y="496440"/>
            <a:ext cx="2520720" cy="770400"/>
          </a:xfrm>
          <a:prstGeom prst="rect">
            <a:avLst/>
          </a:prstGeom>
          <a:noFill/>
          <a:ln w="38160">
            <a:solidFill>
              <a:srgbClr val="43434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PlaceHolder 2"/>
          <p:cNvSpPr>
            <a:spLocks noGrp="1"/>
          </p:cNvSpPr>
          <p:nvPr>
            <p:ph type="title"/>
          </p:nvPr>
        </p:nvSpPr>
        <p:spPr>
          <a:xfrm>
            <a:off x="4696200" y="1534320"/>
            <a:ext cx="5310720" cy="90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977" name="PlaceHolder 3"/>
          <p:cNvSpPr>
            <a:spLocks noGrp="1"/>
          </p:cNvSpPr>
          <p:nvPr>
            <p:ph type="title"/>
          </p:nvPr>
        </p:nvSpPr>
        <p:spPr>
          <a:xfrm>
            <a:off x="4696200" y="3037320"/>
            <a:ext cx="5310720" cy="90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978" name="PlaceHolder 4"/>
          <p:cNvSpPr>
            <a:spLocks noGrp="1"/>
          </p:cNvSpPr>
          <p:nvPr>
            <p:ph type="title"/>
          </p:nvPr>
        </p:nvSpPr>
        <p:spPr>
          <a:xfrm>
            <a:off x="4696200" y="4540320"/>
            <a:ext cx="5310720" cy="90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979" name="PlaceHolder 5"/>
          <p:cNvSpPr>
            <a:spLocks noGrp="1"/>
          </p:cNvSpPr>
          <p:nvPr>
            <p:ph type="title"/>
          </p:nvPr>
        </p:nvSpPr>
        <p:spPr>
          <a:xfrm>
            <a:off x="3372120" y="2024280"/>
            <a:ext cx="1258560" cy="84708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PlaceHolder 6"/>
          <p:cNvSpPr>
            <a:spLocks noGrp="1"/>
          </p:cNvSpPr>
          <p:nvPr>
            <p:ph type="title"/>
          </p:nvPr>
        </p:nvSpPr>
        <p:spPr>
          <a:xfrm>
            <a:off x="3372120" y="3527280"/>
            <a:ext cx="1258560" cy="84708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1" name="PlaceHolder 7"/>
          <p:cNvSpPr>
            <a:spLocks noGrp="1"/>
          </p:cNvSpPr>
          <p:nvPr>
            <p:ph type="title"/>
          </p:nvPr>
        </p:nvSpPr>
        <p:spPr>
          <a:xfrm>
            <a:off x="3372120" y="5030280"/>
            <a:ext cx="1258560" cy="84708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2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698360" y="253440"/>
            <a:ext cx="5310720" cy="1485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78" name="Google Shape;13;p3"/>
          <p:cNvSpPr/>
          <p:nvPr/>
        </p:nvSpPr>
        <p:spPr>
          <a:xfrm>
            <a:off x="4572000" y="496440"/>
            <a:ext cx="2520720" cy="770400"/>
          </a:xfrm>
          <a:prstGeom prst="rect">
            <a:avLst/>
          </a:prstGeom>
          <a:noFill/>
          <a:ln w="38160">
            <a:solidFill>
              <a:srgbClr val="43434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4696200" y="1534320"/>
            <a:ext cx="5310720" cy="90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title"/>
          </p:nvPr>
        </p:nvSpPr>
        <p:spPr>
          <a:xfrm>
            <a:off x="4696200" y="3037320"/>
            <a:ext cx="5310720" cy="90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4696200" y="4540320"/>
            <a:ext cx="5310720" cy="90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title"/>
          </p:nvPr>
        </p:nvSpPr>
        <p:spPr>
          <a:xfrm>
            <a:off x="3372120" y="2024280"/>
            <a:ext cx="1258560" cy="84708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title"/>
          </p:nvPr>
        </p:nvSpPr>
        <p:spPr>
          <a:xfrm>
            <a:off x="3372120" y="3527280"/>
            <a:ext cx="1258560" cy="84708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title"/>
          </p:nvPr>
        </p:nvSpPr>
        <p:spPr>
          <a:xfrm>
            <a:off x="3372120" y="5030280"/>
            <a:ext cx="1258560" cy="84708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434343"/>
                </a:solidFill>
                <a:latin typeface="Arial"/>
                <a:ea typeface="Arial"/>
              </a:rPr>
              <a:t>xx%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2675880" y="1626840"/>
            <a:ext cx="3925800" cy="64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99000" y="1030680"/>
            <a:ext cx="3887640" cy="1608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0" y="288360"/>
            <a:ext cx="9143640" cy="121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1636920" y="2539800"/>
            <a:ext cx="5876640" cy="3335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1113120" y="2095560"/>
            <a:ext cx="316908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275" name="PlaceHolder 2"/>
          <p:cNvSpPr>
            <a:spLocks noGrp="1"/>
          </p:cNvSpPr>
          <p:nvPr>
            <p:ph type="title"/>
          </p:nvPr>
        </p:nvSpPr>
        <p:spPr>
          <a:xfrm>
            <a:off x="4818240" y="2095560"/>
            <a:ext cx="3169080" cy="859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276" name="PlaceHolder 3"/>
          <p:cNvSpPr>
            <a:spLocks noGrp="1"/>
          </p:cNvSpPr>
          <p:nvPr>
            <p:ph type="title"/>
          </p:nvPr>
        </p:nvSpPr>
        <p:spPr>
          <a:xfrm>
            <a:off x="-11880" y="1236240"/>
            <a:ext cx="9143640" cy="64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26040" y="1307160"/>
            <a:ext cx="3571200" cy="770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4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://slidesgo.com/" TargetMode="Externa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.png"/><Relationship Id="rId5" Type="http://schemas.openxmlformats.org/officeDocument/2006/relationships/hyperlink" Target="https://fonts.google.com/specimen/Lato?query=lato" TargetMode="External"/><Relationship Id="rId4" Type="http://schemas.openxmlformats.org/officeDocument/2006/relationships/hyperlink" Target="https://www.freepik.com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230;p57"/>
          <p:cNvSpPr/>
          <p:nvPr/>
        </p:nvSpPr>
        <p:spPr>
          <a:xfrm>
            <a:off x="676440" y="428400"/>
            <a:ext cx="4885200" cy="5908320"/>
          </a:xfrm>
          <a:prstGeom prst="rect">
            <a:avLst/>
          </a:prstGeom>
          <a:solidFill>
            <a:srgbClr val="93C0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0" name="Google Shape;231;p57"/>
          <p:cNvSpPr/>
          <p:nvPr/>
        </p:nvSpPr>
        <p:spPr>
          <a:xfrm>
            <a:off x="1196640" y="1681200"/>
            <a:ext cx="6858000" cy="2446200"/>
          </a:xfrm>
          <a:prstGeom prst="rect">
            <a:avLst/>
          </a:prstGeom>
          <a:noFill/>
          <a:ln w="38160">
            <a:solidFill>
              <a:srgbClr val="53535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marL="457200">
              <a:lnSpc>
                <a:spcPct val="100000"/>
              </a:lnSpc>
              <a:tabLst>
                <a:tab pos="0" algn="l"/>
              </a:tabLst>
            </a:pPr>
            <a:r>
              <a:rPr lang="es" sz="3600" b="1" strike="noStrike" spc="-1">
                <a:solidFill>
                  <a:srgbClr val="434343"/>
                </a:solidFill>
                <a:latin typeface="Lato"/>
                <a:ea typeface="Arial"/>
              </a:rPr>
              <a:t>Diseño pedagógico en formación universitaria: principios, tendencias e ideas</a:t>
            </a:r>
            <a:endParaRPr lang="es-ES" sz="3600" b="1" strike="noStrike" spc="-1">
              <a:latin typeface="Lato"/>
            </a:endParaRPr>
          </a:p>
        </p:txBody>
      </p:sp>
      <p:sp>
        <p:nvSpPr>
          <p:cNvPr id="1021" name="Google Shape;232;p57"/>
          <p:cNvSpPr/>
          <p:nvPr/>
        </p:nvSpPr>
        <p:spPr>
          <a:xfrm>
            <a:off x="1107360" y="4342680"/>
            <a:ext cx="4327560" cy="87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800" b="0" strike="noStrike" spc="-1">
                <a:solidFill>
                  <a:srgbClr val="FFFFFF"/>
                </a:solidFill>
                <a:latin typeface="Lato"/>
                <a:ea typeface="Arial"/>
              </a:rPr>
              <a:t>Ponente: </a:t>
            </a:r>
            <a:r>
              <a:rPr lang="es" sz="1600" b="0" strike="noStrike" spc="-1">
                <a:solidFill>
                  <a:srgbClr val="FFFFFF"/>
                </a:solidFill>
                <a:latin typeface="Lato"/>
                <a:ea typeface="Arial"/>
              </a:rPr>
              <a:t>JESÚS VALVERDE-BERROCOSO</a:t>
            </a:r>
            <a:endParaRPr lang="es-ES" sz="1600" b="0" strike="noStrike" spc="-1">
              <a:latin typeface="Lato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FFFFFF"/>
                </a:solidFill>
                <a:latin typeface="Lato"/>
                <a:ea typeface="Arial"/>
              </a:rPr>
              <a:t>Conductora: María Sánchez (Innovación UNIA)</a:t>
            </a:r>
            <a:endParaRPr lang="es-ES" sz="1400" b="0" strike="noStrike" spc="-1">
              <a:latin typeface="Lato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FFFFFF"/>
                </a:solidFill>
                <a:latin typeface="Lato"/>
                <a:ea typeface="Arial"/>
              </a:rPr>
              <a:t>Fecha: 07/06/2021</a:t>
            </a:r>
            <a:endParaRPr lang="es-ES" sz="1400" b="0" strike="noStrike" spc="-1">
              <a:latin typeface="Lato"/>
            </a:endParaRPr>
          </a:p>
        </p:txBody>
      </p:sp>
      <p:sp>
        <p:nvSpPr>
          <p:cNvPr id="1022" name="Google Shape;233;p57"/>
          <p:cNvSpPr/>
          <p:nvPr/>
        </p:nvSpPr>
        <p:spPr>
          <a:xfrm>
            <a:off x="1127520" y="918720"/>
            <a:ext cx="5475240" cy="87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800" b="0" strike="noStrike" spc="-1">
                <a:solidFill>
                  <a:srgbClr val="434343"/>
                </a:solidFill>
                <a:highlight>
                  <a:srgbClr val="FFFFFF"/>
                </a:highlight>
                <a:latin typeface="Lato"/>
                <a:ea typeface="Arial"/>
              </a:rPr>
              <a:t>#WEBINARSUNIA</a:t>
            </a:r>
            <a:endParaRPr lang="es-ES" sz="1800" b="0" strike="noStrike" spc="-1">
              <a:latin typeface="Lato"/>
            </a:endParaRPr>
          </a:p>
        </p:txBody>
      </p:sp>
      <p:pic>
        <p:nvPicPr>
          <p:cNvPr id="1023" name="Google Shape;234;p57"/>
          <p:cNvPicPr/>
          <p:nvPr/>
        </p:nvPicPr>
        <p:blipFill>
          <a:blip r:embed="rId2"/>
          <a:stretch/>
        </p:blipFill>
        <p:spPr>
          <a:xfrm>
            <a:off x="676440" y="6402960"/>
            <a:ext cx="667800" cy="233280"/>
          </a:xfrm>
          <a:prstGeom prst="rect">
            <a:avLst/>
          </a:prstGeom>
          <a:ln w="0">
            <a:noFill/>
          </a:ln>
        </p:spPr>
      </p:pic>
      <p:sp>
        <p:nvSpPr>
          <p:cNvPr id="1024" name="Google Shape;235;p57"/>
          <p:cNvSpPr/>
          <p:nvPr/>
        </p:nvSpPr>
        <p:spPr>
          <a:xfrm>
            <a:off x="1107720" y="5462280"/>
            <a:ext cx="4264920" cy="87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1000" b="0" strike="noStrike" spc="-1">
                <a:solidFill>
                  <a:srgbClr val="434343"/>
                </a:solidFill>
                <a:latin typeface="Lato"/>
                <a:ea typeface="Arial"/>
              </a:rPr>
              <a:t>Webinars sobre e-learning, innovación y competencias digitales. Plan de formación y apoyo al profesorado 2021-22</a:t>
            </a:r>
            <a:endParaRPr lang="es-ES" sz="10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0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900" b="0" strike="noStrike" spc="-1">
                <a:solidFill>
                  <a:srgbClr val="434343"/>
                </a:solidFill>
                <a:latin typeface="Lato"/>
                <a:ea typeface="Arial"/>
              </a:rPr>
              <a:t>Área de Innovación (@uniainnova)/ Vicerrectorado de Innovación Docente y Digitalización. Universidad Internacional de Andalucía</a:t>
            </a:r>
            <a:endParaRPr lang="es-ES" sz="9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900" b="0" strike="noStrike" spc="-1">
              <a:latin typeface="Arial"/>
            </a:endParaRPr>
          </a:p>
        </p:txBody>
      </p:sp>
      <p:pic>
        <p:nvPicPr>
          <p:cNvPr id="1025" name="Google Shape;236;p57"/>
          <p:cNvPicPr/>
          <p:nvPr/>
        </p:nvPicPr>
        <p:blipFill>
          <a:blip r:embed="rId3"/>
          <a:stretch/>
        </p:blipFill>
        <p:spPr>
          <a:xfrm>
            <a:off x="7522200" y="5213520"/>
            <a:ext cx="1375200" cy="137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344;p68_3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2" name="Google Shape;345;p68_3"/>
          <p:cNvSpPr/>
          <p:nvPr/>
        </p:nvSpPr>
        <p:spPr>
          <a:xfrm>
            <a:off x="2203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3" name="Google Shape;346;p68_3"/>
          <p:cNvSpPr txBox="1"/>
          <p:nvPr/>
        </p:nvSpPr>
        <p:spPr>
          <a:xfrm>
            <a:off x="738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Activación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4" name="Google Shape;347;p68_3"/>
          <p:cNvSpPr txBox="1"/>
          <p:nvPr/>
        </p:nvSpPr>
        <p:spPr>
          <a:xfrm>
            <a:off x="810000" y="2305800"/>
            <a:ext cx="3580200" cy="34833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El aprendizaje se promueve cuando el conocimiento previo es activado como base para el nuevo conocimiento.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Una gran mayoría de procesos de enseñanza comienzan con representaciones abstractas para las que los estudiantes no tienen suficientes bases. 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Hay que partir de experiencias previas, y en su ausencia, provocarlas.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75" name="Imagen 1074"/>
          <p:cNvPicPr/>
          <p:nvPr/>
        </p:nvPicPr>
        <p:blipFill>
          <a:blip r:embed="rId2"/>
          <a:srcRect l="45685" r="13368"/>
          <a:stretch/>
        </p:blipFill>
        <p:spPr>
          <a:xfrm>
            <a:off x="5087880" y="0"/>
            <a:ext cx="4054680" cy="688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344;p68_0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7" name="Google Shape;345;p68_0"/>
          <p:cNvSpPr/>
          <p:nvPr/>
        </p:nvSpPr>
        <p:spPr>
          <a:xfrm>
            <a:off x="2095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8" name="Google Shape;346;p68_0"/>
          <p:cNvSpPr txBox="1"/>
          <p:nvPr/>
        </p:nvSpPr>
        <p:spPr>
          <a:xfrm>
            <a:off x="630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Demostración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9" name="Google Shape;347;p68_0"/>
          <p:cNvSpPr txBox="1"/>
          <p:nvPr/>
        </p:nvSpPr>
        <p:spPr>
          <a:xfrm>
            <a:off x="630000" y="2305800"/>
            <a:ext cx="3873600" cy="24249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El aprendizaje se promueve cuando el nuevo conocimiento se demuestra al estudiante.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La enseñanza es más eficaz cuando, además de información, incluye un nivel de representación en el que la información se demuestra por medio de situaciones o casos específicos.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80" name="Imagen 1079"/>
          <p:cNvPicPr/>
          <p:nvPr/>
        </p:nvPicPr>
        <p:blipFill>
          <a:blip r:embed="rId2"/>
          <a:srcRect l="29711" r="30043"/>
          <a:stretch/>
        </p:blipFill>
        <p:spPr>
          <a:xfrm>
            <a:off x="4988520" y="0"/>
            <a:ext cx="41554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344;p68_1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2" name="Google Shape;345;p68_1"/>
          <p:cNvSpPr/>
          <p:nvPr/>
        </p:nvSpPr>
        <p:spPr>
          <a:xfrm>
            <a:off x="2203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3" name="Google Shape;346;p68_1"/>
          <p:cNvSpPr txBox="1"/>
          <p:nvPr/>
        </p:nvSpPr>
        <p:spPr>
          <a:xfrm>
            <a:off x="738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Aplicación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4" name="Google Shape;347;p68_1"/>
          <p:cNvSpPr txBox="1"/>
          <p:nvPr/>
        </p:nvSpPr>
        <p:spPr>
          <a:xfrm>
            <a:off x="738000" y="2305800"/>
            <a:ext cx="3873600" cy="1399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El aprendizaje se promueve cuando el nuevo conocimiento es aplicado por el estudiante.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Cometer errores es una consecuencia natural de la solución de problemas. 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Aplicar el conocimiento a un único tipo de problemas es insuficiente para el desarrollo de competencias.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85" name="Imagen 1084"/>
          <p:cNvPicPr/>
          <p:nvPr/>
        </p:nvPicPr>
        <p:blipFill>
          <a:blip r:embed="rId2"/>
          <a:srcRect l="17844" r="47813"/>
          <a:stretch/>
        </p:blipFill>
        <p:spPr>
          <a:xfrm>
            <a:off x="4948200" y="-15120"/>
            <a:ext cx="4195800" cy="687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344;p68_2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7" name="Google Shape;345;p68_2"/>
          <p:cNvSpPr/>
          <p:nvPr/>
        </p:nvSpPr>
        <p:spPr>
          <a:xfrm>
            <a:off x="2203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8" name="Google Shape;346;p68_2"/>
          <p:cNvSpPr txBox="1"/>
          <p:nvPr/>
        </p:nvSpPr>
        <p:spPr>
          <a:xfrm>
            <a:off x="738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Integración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9" name="Google Shape;347;p68_2"/>
          <p:cNvSpPr txBox="1"/>
          <p:nvPr/>
        </p:nvSpPr>
        <p:spPr>
          <a:xfrm>
            <a:off x="738000" y="2305800"/>
            <a:ext cx="3873600" cy="9349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El aprendizaje se promueve cuando el nuevo conocimiento se integra en el mundo del que aprende.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Los estudiantes han integrado la enseñanza dentro de sus vidas cuando son capaces de demostrar nuevas capacidades, defender sus nuevos conocimientos y modificarlos para utilizarlos con eficacia en su día a día. 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Los estudiantes necesitan disponer de oportunidades para pensar, defender y compartir lo que han aprendido.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90" name="Imagen 1089"/>
          <p:cNvPicPr/>
          <p:nvPr/>
        </p:nvPicPr>
        <p:blipFill>
          <a:blip r:embed="rId2"/>
          <a:srcRect l="26089" r="26729"/>
          <a:stretch/>
        </p:blipFill>
        <p:spPr>
          <a:xfrm>
            <a:off x="4985640" y="54000"/>
            <a:ext cx="4158360" cy="680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322;p66_1"/>
          <p:cNvSpPr txBox="1"/>
          <p:nvPr/>
        </p:nvSpPr>
        <p:spPr>
          <a:xfrm>
            <a:off x="956160" y="6100560"/>
            <a:ext cx="7997400" cy="407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Lato"/>
                <a:ea typeface="Arial"/>
              </a:rPr>
              <a:t>Caso práctico: Máster en Educación Digital (I)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2" name="Google Shape;323;p66_1"/>
          <p:cNvSpPr/>
          <p:nvPr/>
        </p:nvSpPr>
        <p:spPr>
          <a:xfrm>
            <a:off x="1068840" y="6555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3" name="Google Shape;325;p66_1"/>
          <p:cNvSpPr/>
          <p:nvPr/>
        </p:nvSpPr>
        <p:spPr>
          <a:xfrm>
            <a:off x="0" y="5546880"/>
            <a:ext cx="9144000" cy="43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1200" b="0" strike="noStrike" spc="-1">
                <a:solidFill>
                  <a:srgbClr val="404040"/>
                </a:solidFill>
                <a:latin typeface="Lato"/>
                <a:ea typeface="Arial"/>
              </a:rPr>
              <a:t>Ejemplo de producto de una actividad de aprendizaje sobre el diseño pedagógico de la educación en línea.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pic>
        <p:nvPicPr>
          <p:cNvPr id="1094" name="Imagen 1093"/>
          <p:cNvPicPr/>
          <p:nvPr/>
        </p:nvPicPr>
        <p:blipFill>
          <a:blip r:embed="rId2"/>
          <a:stretch/>
        </p:blipFill>
        <p:spPr>
          <a:xfrm>
            <a:off x="687960" y="909720"/>
            <a:ext cx="7856640" cy="439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322;p66_2"/>
          <p:cNvSpPr txBox="1"/>
          <p:nvPr/>
        </p:nvSpPr>
        <p:spPr>
          <a:xfrm>
            <a:off x="956160" y="6100560"/>
            <a:ext cx="7997400" cy="407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Lato"/>
                <a:ea typeface="Arial"/>
              </a:rPr>
              <a:t>Caso práctico: Máster en Educación Digital (I)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6" name="Google Shape;323;p66_2"/>
          <p:cNvSpPr/>
          <p:nvPr/>
        </p:nvSpPr>
        <p:spPr>
          <a:xfrm>
            <a:off x="1068840" y="6555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7" name="Google Shape;325;p66_2"/>
          <p:cNvSpPr/>
          <p:nvPr/>
        </p:nvSpPr>
        <p:spPr>
          <a:xfrm>
            <a:off x="0" y="5546880"/>
            <a:ext cx="9144000" cy="43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1200" b="0" strike="noStrike" spc="-1">
                <a:solidFill>
                  <a:srgbClr val="404040"/>
                </a:solidFill>
                <a:latin typeface="Lato"/>
                <a:ea typeface="Arial"/>
              </a:rPr>
              <a:t>Ejemplo de producto de una actividad de aprendizaje sobre el diseño pedagógico de la educación en línea.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pic>
        <p:nvPicPr>
          <p:cNvPr id="1098" name="Imagen 1097"/>
          <p:cNvPicPr/>
          <p:nvPr/>
        </p:nvPicPr>
        <p:blipFill>
          <a:blip r:embed="rId2"/>
          <a:stretch/>
        </p:blipFill>
        <p:spPr>
          <a:xfrm>
            <a:off x="867960" y="295560"/>
            <a:ext cx="7545600" cy="513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271;p60_0"/>
          <p:cNvSpPr/>
          <p:nvPr/>
        </p:nvSpPr>
        <p:spPr>
          <a:xfrm>
            <a:off x="1430280" y="871920"/>
            <a:ext cx="6282720" cy="5114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0" name="Google Shape;272;p60_0"/>
          <p:cNvSpPr txBox="1"/>
          <p:nvPr/>
        </p:nvSpPr>
        <p:spPr>
          <a:xfrm>
            <a:off x="2675880" y="3288960"/>
            <a:ext cx="4618800" cy="2002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500" b="0" strike="noStrike" spc="-1">
                <a:solidFill>
                  <a:srgbClr val="999999"/>
                </a:solidFill>
                <a:latin typeface="Lato"/>
                <a:ea typeface="Arial"/>
              </a:rPr>
              <a:t>Las actividades de aprendizaje «auténtico» ayudan a integrar conocimientos, habilidades y actitudes, a coordinar las habilidades que los constituyen y facilitan la transferencia de lo aprendido a nuevas situaciones problemáticas.</a:t>
            </a: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999999"/>
                </a:solidFill>
                <a:latin typeface="Lato"/>
                <a:ea typeface="Arial"/>
              </a:rPr>
              <a:t>(Merriënboer &amp; Kirschner, 2018)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latin typeface="Arial"/>
            </a:endParaRPr>
          </a:p>
        </p:txBody>
      </p:sp>
      <p:sp>
        <p:nvSpPr>
          <p:cNvPr id="1101" name="Google Shape;273;p60_0"/>
          <p:cNvSpPr txBox="1"/>
          <p:nvPr/>
        </p:nvSpPr>
        <p:spPr>
          <a:xfrm>
            <a:off x="2675880" y="1734840"/>
            <a:ext cx="2915640" cy="6703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3600" b="1" strike="noStrike" spc="-1">
                <a:solidFill>
                  <a:srgbClr val="434343"/>
                </a:solidFill>
                <a:latin typeface="Lato"/>
                <a:ea typeface="Arial"/>
              </a:rPr>
              <a:t>Aprendizaje complejo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2" name="Google Shape;274;p60_0"/>
          <p:cNvSpPr/>
          <p:nvPr/>
        </p:nvSpPr>
        <p:spPr>
          <a:xfrm>
            <a:off x="1134720" y="1828440"/>
            <a:ext cx="1442520" cy="531720"/>
          </a:xfrm>
          <a:prstGeom prst="rect">
            <a:avLst/>
          </a:prstGeom>
          <a:solidFill>
            <a:srgbClr val="D2D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330;p67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4" name="Google Shape;331;p67_1"/>
          <p:cNvSpPr txBox="1"/>
          <p:nvPr/>
        </p:nvSpPr>
        <p:spPr>
          <a:xfrm>
            <a:off x="-11880" y="960840"/>
            <a:ext cx="9143640" cy="6429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Los tres problemas del diseño pedagógico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5" name="Google Shape;332;p67_1"/>
          <p:cNvSpPr txBox="1"/>
          <p:nvPr/>
        </p:nvSpPr>
        <p:spPr>
          <a:xfrm>
            <a:off x="576000" y="2281320"/>
            <a:ext cx="2793960" cy="444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800" b="1" strike="noStrike" spc="-1">
                <a:solidFill>
                  <a:srgbClr val="666666"/>
                </a:solidFill>
                <a:latin typeface="Lato"/>
                <a:ea typeface="Arial"/>
              </a:rPr>
              <a:t>COMPARTIMENTACIÓN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6" name="Google Shape;333;p67_0"/>
          <p:cNvSpPr txBox="1"/>
          <p:nvPr/>
        </p:nvSpPr>
        <p:spPr>
          <a:xfrm>
            <a:off x="846720" y="2801160"/>
            <a:ext cx="2270520" cy="1912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999999"/>
                </a:solidFill>
                <a:latin typeface="Lato"/>
                <a:ea typeface="Arial"/>
              </a:rPr>
              <a:t>Los modelos compartimentalizados se ocupan de un dominio del aprendizaje en particular. El dominio cognitivo diferencia entre el aprendizaje declarativo y el procedimental.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1107" name="Google Shape;334;p67_1"/>
          <p:cNvSpPr txBox="1"/>
          <p:nvPr/>
        </p:nvSpPr>
        <p:spPr>
          <a:xfrm>
            <a:off x="3551400" y="2275920"/>
            <a:ext cx="2220840" cy="413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800" b="1" strike="noStrike" spc="-1">
                <a:solidFill>
                  <a:srgbClr val="666666"/>
                </a:solidFill>
                <a:latin typeface="Lato"/>
                <a:ea typeface="Arial"/>
              </a:rPr>
              <a:t>FRAGMENTACIÓN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8" name="Google Shape;336;p67_1"/>
          <p:cNvSpPr txBox="1"/>
          <p:nvPr/>
        </p:nvSpPr>
        <p:spPr>
          <a:xfrm>
            <a:off x="5961240" y="2154600"/>
            <a:ext cx="2234520" cy="698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800" b="1" strike="noStrike" spc="-1">
                <a:solidFill>
                  <a:srgbClr val="666666"/>
                </a:solidFill>
                <a:latin typeface="Lato"/>
                <a:ea typeface="Arial"/>
              </a:rPr>
              <a:t>PARADOJA DE LA TRANSFERENCIA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9" name="Google Shape;337;p67_1"/>
          <p:cNvSpPr txBox="1"/>
          <p:nvPr/>
        </p:nvSpPr>
        <p:spPr>
          <a:xfrm>
            <a:off x="5961240" y="2801160"/>
            <a:ext cx="2372400" cy="20689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999999"/>
                </a:solidFill>
                <a:latin typeface="Lato"/>
                <a:ea typeface="Arial"/>
              </a:rPr>
              <a:t>Los métodos que mejor funcionan para alcanzar objetivos aislados y específicos no son los mejores para lograr objetivos integrados y aumentar la transferencia de aprendizaje.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1110" name="Google Shape;338;p67_1"/>
          <p:cNvSpPr/>
          <p:nvPr/>
        </p:nvSpPr>
        <p:spPr>
          <a:xfrm>
            <a:off x="3442320" y="1812960"/>
            <a:ext cx="360" cy="258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1" name="Google Shape;339;p67_1"/>
          <p:cNvSpPr/>
          <p:nvPr/>
        </p:nvSpPr>
        <p:spPr>
          <a:xfrm>
            <a:off x="5845320" y="1812960"/>
            <a:ext cx="360" cy="258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2" name="Google Shape;333;p67_1"/>
          <p:cNvSpPr txBox="1"/>
          <p:nvPr/>
        </p:nvSpPr>
        <p:spPr>
          <a:xfrm>
            <a:off x="681840" y="5161680"/>
            <a:ext cx="2361600" cy="7693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200" b="1" strike="noStrike" spc="-1">
                <a:solidFill>
                  <a:srgbClr val="666666"/>
                </a:solidFill>
                <a:latin typeface="Lato"/>
                <a:ea typeface="Arial"/>
              </a:rPr>
              <a:t>SABER, SABER HACER Y SABER SER NO SE APRENDEN POR SEPARADO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1113" name="Google Shape;333;p67_2"/>
          <p:cNvSpPr txBox="1"/>
          <p:nvPr/>
        </p:nvSpPr>
        <p:spPr>
          <a:xfrm>
            <a:off x="3428280" y="2822400"/>
            <a:ext cx="2270520" cy="23482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999999"/>
                </a:solidFill>
                <a:latin typeface="Lato"/>
                <a:ea typeface="Arial"/>
              </a:rPr>
              <a:t>Los modelos fragmentados analizan, en primer lugar un determinado dominio de aprendizaje y después lo dividen en objetivos de enseñanza, tras lo cual selección diferentes métodos instruccionales para cada objetivo.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1114" name="Google Shape;333;p67_3"/>
          <p:cNvSpPr txBox="1"/>
          <p:nvPr/>
        </p:nvSpPr>
        <p:spPr>
          <a:xfrm>
            <a:off x="3401280" y="5161680"/>
            <a:ext cx="2270520" cy="9601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200" b="1" strike="noStrike" spc="-1">
                <a:solidFill>
                  <a:srgbClr val="666666"/>
                </a:solidFill>
                <a:latin typeface="Lato"/>
                <a:ea typeface="Arial"/>
              </a:rPr>
              <a:t>FALTA DE INTEGRACIÓN Y COORDINACIÓN PARA COMPETENCIAS PROFESIONALES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1115" name="Google Shape;333;p67_9"/>
          <p:cNvSpPr txBox="1"/>
          <p:nvPr/>
        </p:nvSpPr>
        <p:spPr>
          <a:xfrm>
            <a:off x="5957640" y="5161680"/>
            <a:ext cx="2428920" cy="9601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200" b="1" strike="noStrike" spc="-1">
                <a:solidFill>
                  <a:srgbClr val="666666"/>
                </a:solidFill>
                <a:latin typeface="Lato"/>
                <a:ea typeface="Arial"/>
              </a:rPr>
              <a:t>POSEER UN CONOCIMIENTO GENERAL NECESARIO PARA ENFRENTAR NUEVOS PROBLEMAS</a:t>
            </a:r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377;p72_3"/>
          <p:cNvSpPr/>
          <p:nvPr/>
        </p:nvSpPr>
        <p:spPr>
          <a:xfrm>
            <a:off x="406800" y="545760"/>
            <a:ext cx="8329680" cy="605844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7" name="Google Shape;378;p72_3"/>
          <p:cNvSpPr txBox="1"/>
          <p:nvPr/>
        </p:nvSpPr>
        <p:spPr>
          <a:xfrm>
            <a:off x="0" y="288360"/>
            <a:ext cx="9143640" cy="1217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Arial"/>
                <a:ea typeface="Arial"/>
              </a:rPr>
              <a:t>4 componentes (4C/ID)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8" name="Google Shape;398;p72_3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19" name="Imagen 1118"/>
          <p:cNvPicPr/>
          <p:nvPr/>
        </p:nvPicPr>
        <p:blipFill>
          <a:blip r:embed="rId2"/>
          <a:stretch/>
        </p:blipFill>
        <p:spPr>
          <a:xfrm>
            <a:off x="603720" y="1767600"/>
            <a:ext cx="7958160" cy="472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Imagen 1119"/>
          <p:cNvPicPr/>
          <p:nvPr/>
        </p:nvPicPr>
        <p:blipFill>
          <a:blip r:embed="rId2"/>
          <a:stretch/>
        </p:blipFill>
        <p:spPr>
          <a:xfrm>
            <a:off x="799275" y="1377152"/>
            <a:ext cx="7573200" cy="5355193"/>
          </a:xfrm>
          <a:prstGeom prst="rect">
            <a:avLst/>
          </a:prstGeom>
          <a:ln w="0">
            <a:noFill/>
          </a:ln>
        </p:spPr>
      </p:pic>
      <p:sp>
        <p:nvSpPr>
          <p:cNvPr id="1121" name="Google Shape;377;p72_1"/>
          <p:cNvSpPr/>
          <p:nvPr/>
        </p:nvSpPr>
        <p:spPr>
          <a:xfrm>
            <a:off x="406800" y="545760"/>
            <a:ext cx="8329680" cy="605844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2" name="Google Shape;378;p72_1"/>
          <p:cNvSpPr txBox="1"/>
          <p:nvPr/>
        </p:nvSpPr>
        <p:spPr>
          <a:xfrm>
            <a:off x="0" y="288360"/>
            <a:ext cx="9143640" cy="1217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Arial"/>
                <a:ea typeface="Arial"/>
              </a:rPr>
              <a:t>4 componentes (4C/ID)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3" name="Google Shape;398;p72_1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025"/>
          <p:cNvPicPr/>
          <p:nvPr/>
        </p:nvPicPr>
        <p:blipFill>
          <a:blip r:embed="rId2"/>
          <a:stretch/>
        </p:blipFill>
        <p:spPr>
          <a:xfrm>
            <a:off x="5071680" y="1145160"/>
            <a:ext cx="3809160" cy="3809160"/>
          </a:xfrm>
          <a:prstGeom prst="rect">
            <a:avLst/>
          </a:prstGeom>
          <a:ln w="0">
            <a:noFill/>
          </a:ln>
        </p:spPr>
      </p:pic>
      <p:sp>
        <p:nvSpPr>
          <p:cNvPr id="1027" name="Google Shape;241;p58"/>
          <p:cNvSpPr txBox="1"/>
          <p:nvPr/>
        </p:nvSpPr>
        <p:spPr>
          <a:xfrm>
            <a:off x="569880" y="1325160"/>
            <a:ext cx="4117680" cy="1485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Jesús Valverde Berrocoso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Google Shape;242;p58"/>
          <p:cNvSpPr txBox="1"/>
          <p:nvPr/>
        </p:nvSpPr>
        <p:spPr>
          <a:xfrm>
            <a:off x="608440" y="2841730"/>
            <a:ext cx="4429551" cy="35488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+mj-lt"/>
                <a:ea typeface="Arial"/>
              </a:rPr>
              <a:t>Doctor en Pedagogía. Profesor Titular en el Departamento de Ciencias de la Educación (Universidad de Extremadura). </a:t>
            </a:r>
            <a:endParaRPr lang="es-ES" sz="1400" b="0" strike="noStrike" spc="-1" dirty="0">
              <a:latin typeface="+mj-lt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+mj-lt"/>
                <a:ea typeface="Arial"/>
              </a:rPr>
              <a:t>Coordinador del grupo de investigación «Nodo Educativo». </a:t>
            </a:r>
            <a:endParaRPr lang="es-ES" sz="1400" b="0" strike="noStrike" spc="-1" dirty="0">
              <a:latin typeface="+mj-lt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+mj-lt"/>
                <a:ea typeface="Arial"/>
              </a:rPr>
              <a:t>Editor de la Revista Latinoamericana de Tecnología Educativa (RELATEC). </a:t>
            </a:r>
            <a:endParaRPr lang="es-ES" sz="1400" b="0" strike="noStrike" spc="-1" dirty="0">
              <a:latin typeface="+mj-lt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+mj-lt"/>
                <a:ea typeface="Arial"/>
              </a:rPr>
              <a:t>Coordinador del Máster en Educación Digital (UEX). </a:t>
            </a:r>
            <a:endParaRPr lang="es-ES" sz="1400" b="0" strike="noStrike" spc="-1" dirty="0">
              <a:latin typeface="+mj-lt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+mj-lt"/>
                <a:ea typeface="Arial"/>
              </a:rPr>
              <a:t>Fue Director del Campus Virtual Compartido del Grupo G9 de Universidades (2012-2020) y del Campus Virtual de la Universidad de Extremadura (2008-2018).</a:t>
            </a:r>
            <a:endParaRPr lang="es-ES" sz="1400" b="0" strike="noStrike" spc="-1" dirty="0">
              <a:latin typeface="+mj-lt"/>
            </a:endParaRPr>
          </a:p>
        </p:txBody>
      </p:sp>
      <p:sp>
        <p:nvSpPr>
          <p:cNvPr id="1029" name="Google Shape;243;p58"/>
          <p:cNvSpPr/>
          <p:nvPr/>
        </p:nvSpPr>
        <p:spPr>
          <a:xfrm>
            <a:off x="678600" y="2747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Imagen 1123"/>
          <p:cNvPicPr/>
          <p:nvPr/>
        </p:nvPicPr>
        <p:blipFill>
          <a:blip r:embed="rId2"/>
          <a:stretch/>
        </p:blipFill>
        <p:spPr>
          <a:xfrm>
            <a:off x="962025" y="1411562"/>
            <a:ext cx="7286625" cy="5151861"/>
          </a:xfrm>
          <a:prstGeom prst="rect">
            <a:avLst/>
          </a:prstGeom>
          <a:ln w="0">
            <a:noFill/>
          </a:ln>
        </p:spPr>
      </p:pic>
      <p:sp>
        <p:nvSpPr>
          <p:cNvPr id="1125" name="Google Shape;377;p72_2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6" name="Google Shape;378;p72_2"/>
          <p:cNvSpPr txBox="1"/>
          <p:nvPr/>
        </p:nvSpPr>
        <p:spPr>
          <a:xfrm>
            <a:off x="0" y="288360"/>
            <a:ext cx="9143640" cy="1217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Arial"/>
                <a:ea typeface="Arial"/>
              </a:rPr>
              <a:t>10 pasos (4C/ID)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7" name="Google Shape;398;p72_2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322;p66_4"/>
          <p:cNvSpPr txBox="1"/>
          <p:nvPr/>
        </p:nvSpPr>
        <p:spPr>
          <a:xfrm>
            <a:off x="956160" y="6100560"/>
            <a:ext cx="7997400" cy="407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Arial"/>
                <a:ea typeface="Arial"/>
              </a:rPr>
              <a:t>Caso práctico: Máster en Educación Digital (I)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9" name="Google Shape;323;p66_5"/>
          <p:cNvSpPr/>
          <p:nvPr/>
        </p:nvSpPr>
        <p:spPr>
          <a:xfrm>
            <a:off x="1068840" y="6555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0" name="Google Shape;325;p66_5"/>
          <p:cNvSpPr/>
          <p:nvPr/>
        </p:nvSpPr>
        <p:spPr>
          <a:xfrm>
            <a:off x="0" y="5546880"/>
            <a:ext cx="9144000" cy="43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1200" b="0" strike="noStrike" spc="-1">
                <a:solidFill>
                  <a:srgbClr val="404040"/>
                </a:solidFill>
                <a:latin typeface="Arial"/>
                <a:ea typeface="Arial"/>
              </a:rPr>
              <a:t>Tipología de actividad «Webquest»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1131" name="CuadroTexto 1130"/>
          <p:cNvSpPr txBox="1"/>
          <p:nvPr/>
        </p:nvSpPr>
        <p:spPr>
          <a:xfrm>
            <a:off x="744120" y="647640"/>
            <a:ext cx="7992000" cy="135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sz="2400" b="0" strike="noStrike" spc="-1">
                <a:latin typeface="Lato"/>
              </a:rPr>
              <a:t>Una WebQuest se concreta siempre en un </a:t>
            </a:r>
            <a:r>
              <a:rPr lang="es-ES" sz="2400" b="1" strike="noStrike" spc="-1">
                <a:latin typeface="Lato"/>
              </a:rPr>
              <a:t>documento para los estudiantes</a:t>
            </a:r>
            <a:r>
              <a:rPr lang="es-ES" sz="2400" b="0" strike="noStrike" spc="-1">
                <a:latin typeface="Lato"/>
              </a:rPr>
              <a:t>, accesible a través de la web, dividido en diferentes apartados: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1132" name="Imagen 1131"/>
          <p:cNvPicPr/>
          <p:nvPr/>
        </p:nvPicPr>
        <p:blipFill>
          <a:blip r:embed="rId2"/>
          <a:stretch/>
        </p:blipFill>
        <p:spPr>
          <a:xfrm>
            <a:off x="2749680" y="2307960"/>
            <a:ext cx="1005120" cy="1005120"/>
          </a:xfrm>
          <a:prstGeom prst="rect">
            <a:avLst/>
          </a:prstGeom>
          <a:ln w="0">
            <a:noFill/>
          </a:ln>
        </p:spPr>
      </p:pic>
      <p:sp>
        <p:nvSpPr>
          <p:cNvPr id="1133" name="CuadroTexto 1132"/>
          <p:cNvSpPr txBox="1"/>
          <p:nvPr/>
        </p:nvSpPr>
        <p:spPr>
          <a:xfrm>
            <a:off x="2272680" y="3369240"/>
            <a:ext cx="158148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S" sz="1800" b="1" strike="noStrike" spc="-1">
                <a:solidFill>
                  <a:srgbClr val="FFFFFF"/>
                </a:solidFill>
                <a:latin typeface="Lato"/>
              </a:rPr>
              <a:t>Introducción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134" name="Imagen 1133"/>
          <p:cNvPicPr/>
          <p:nvPr/>
        </p:nvPicPr>
        <p:blipFill>
          <a:blip r:embed="rId3"/>
          <a:stretch/>
        </p:blipFill>
        <p:spPr>
          <a:xfrm>
            <a:off x="4303080" y="2320200"/>
            <a:ext cx="1027800" cy="1028160"/>
          </a:xfrm>
          <a:prstGeom prst="rect">
            <a:avLst/>
          </a:prstGeom>
          <a:ln w="0">
            <a:noFill/>
          </a:ln>
        </p:spPr>
      </p:pic>
      <p:sp>
        <p:nvSpPr>
          <p:cNvPr id="1135" name="CuadroTexto 1134"/>
          <p:cNvSpPr txBox="1"/>
          <p:nvPr/>
        </p:nvSpPr>
        <p:spPr>
          <a:xfrm>
            <a:off x="4132440" y="3414600"/>
            <a:ext cx="118188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S" sz="1800" b="1" strike="noStrike" spc="-1">
                <a:solidFill>
                  <a:srgbClr val="FFFFFF"/>
                </a:solidFill>
                <a:latin typeface="Lato"/>
              </a:rPr>
              <a:t>Tarea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136" name="CuadroTexto 1135"/>
          <p:cNvSpPr txBox="1"/>
          <p:nvPr/>
        </p:nvSpPr>
        <p:spPr>
          <a:xfrm>
            <a:off x="5761440" y="3414600"/>
            <a:ext cx="118188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S" sz="1800" b="1" strike="noStrike" spc="-1">
                <a:solidFill>
                  <a:srgbClr val="FFFFFF"/>
                </a:solidFill>
                <a:latin typeface="Lato"/>
              </a:rPr>
              <a:t>Proceso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137" name="Imagen 1136"/>
          <p:cNvPicPr/>
          <p:nvPr/>
        </p:nvPicPr>
        <p:blipFill>
          <a:blip r:embed="rId4"/>
          <a:stretch/>
        </p:blipFill>
        <p:spPr>
          <a:xfrm>
            <a:off x="5783040" y="2348280"/>
            <a:ext cx="1011600" cy="1011600"/>
          </a:xfrm>
          <a:prstGeom prst="rect">
            <a:avLst/>
          </a:prstGeom>
          <a:ln w="0">
            <a:noFill/>
          </a:ln>
        </p:spPr>
      </p:pic>
      <p:sp>
        <p:nvSpPr>
          <p:cNvPr id="1138" name="CuadroTexto 1137"/>
          <p:cNvSpPr txBox="1"/>
          <p:nvPr/>
        </p:nvSpPr>
        <p:spPr>
          <a:xfrm>
            <a:off x="2544840" y="4932000"/>
            <a:ext cx="118188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S" sz="1800" b="1" strike="noStrike" spc="-1">
                <a:solidFill>
                  <a:srgbClr val="FFFFFF"/>
                </a:solidFill>
                <a:latin typeface="Lato"/>
              </a:rPr>
              <a:t>Recursos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139" name="CuadroTexto 1138"/>
          <p:cNvSpPr txBox="1"/>
          <p:nvPr/>
        </p:nvSpPr>
        <p:spPr>
          <a:xfrm>
            <a:off x="4132440" y="4932360"/>
            <a:ext cx="133920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S" sz="1800" b="1" strike="noStrike" spc="-1">
                <a:solidFill>
                  <a:srgbClr val="FFFFFF"/>
                </a:solidFill>
                <a:latin typeface="Lato"/>
              </a:rPr>
              <a:t>Evaluación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140" name="CuadroTexto 1139"/>
          <p:cNvSpPr txBox="1"/>
          <p:nvPr/>
        </p:nvSpPr>
        <p:spPr>
          <a:xfrm>
            <a:off x="5781240" y="4977720"/>
            <a:ext cx="138492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S" sz="1800" b="1" strike="noStrike" spc="-1">
                <a:solidFill>
                  <a:srgbClr val="FFFFFF"/>
                </a:solidFill>
                <a:latin typeface="Lato"/>
              </a:rPr>
              <a:t>Conclusión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141" name="Imagen 1140"/>
          <p:cNvPicPr/>
          <p:nvPr/>
        </p:nvPicPr>
        <p:blipFill>
          <a:blip r:embed="rId5"/>
          <a:stretch/>
        </p:blipFill>
        <p:spPr>
          <a:xfrm>
            <a:off x="5781240" y="3833280"/>
            <a:ext cx="1144440" cy="1144440"/>
          </a:xfrm>
          <a:prstGeom prst="rect">
            <a:avLst/>
          </a:prstGeom>
          <a:ln w="0">
            <a:noFill/>
          </a:ln>
        </p:spPr>
      </p:pic>
      <p:pic>
        <p:nvPicPr>
          <p:cNvPr id="1142" name="Imagen 1141"/>
          <p:cNvPicPr/>
          <p:nvPr/>
        </p:nvPicPr>
        <p:blipFill>
          <a:blip r:embed="rId6"/>
          <a:stretch/>
        </p:blipFill>
        <p:spPr>
          <a:xfrm>
            <a:off x="2629080" y="3795120"/>
            <a:ext cx="1125720" cy="1125720"/>
          </a:xfrm>
          <a:prstGeom prst="rect">
            <a:avLst/>
          </a:prstGeom>
          <a:ln w="0">
            <a:noFill/>
          </a:ln>
        </p:spPr>
      </p:pic>
      <p:pic>
        <p:nvPicPr>
          <p:cNvPr id="1143" name="Imagen 1142"/>
          <p:cNvPicPr/>
          <p:nvPr/>
        </p:nvPicPr>
        <p:blipFill>
          <a:blip r:embed="rId7"/>
          <a:stretch/>
        </p:blipFill>
        <p:spPr>
          <a:xfrm>
            <a:off x="4188600" y="3851280"/>
            <a:ext cx="1069560" cy="1069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640;p83_0"/>
          <p:cNvSpPr txBox="1"/>
          <p:nvPr/>
        </p:nvSpPr>
        <p:spPr>
          <a:xfrm>
            <a:off x="5339160" y="3182400"/>
            <a:ext cx="3055320" cy="6040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3200" b="1" strike="noStrike" spc="-1">
                <a:solidFill>
                  <a:srgbClr val="434343"/>
                </a:solidFill>
                <a:latin typeface="Lato"/>
                <a:ea typeface="Arial"/>
              </a:rPr>
              <a:t>eXeLearning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5" name="Google Shape;641;p83_1"/>
          <p:cNvSpPr txBox="1"/>
          <p:nvPr/>
        </p:nvSpPr>
        <p:spPr>
          <a:xfrm>
            <a:off x="5339160" y="3674160"/>
            <a:ext cx="2769840" cy="8528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666666"/>
                </a:solidFill>
                <a:latin typeface="Lato"/>
                <a:ea typeface="Arial"/>
              </a:rPr>
              <a:t>Editor de recursos educativos interactivos gratuito y de código abierto</a:t>
            </a:r>
            <a:endParaRPr lang="es-ES" sz="1600" b="0" strike="noStrike" spc="-1">
              <a:latin typeface="Arial"/>
            </a:endParaRPr>
          </a:p>
        </p:txBody>
      </p:sp>
      <p:grpSp>
        <p:nvGrpSpPr>
          <p:cNvPr id="1146" name="Google Shape;642;p83_1"/>
          <p:cNvGrpSpPr/>
          <p:nvPr/>
        </p:nvGrpSpPr>
        <p:grpSpPr>
          <a:xfrm>
            <a:off x="817560" y="1877760"/>
            <a:ext cx="4293360" cy="3269880"/>
            <a:chOff x="817560" y="1877760"/>
            <a:chExt cx="4293360" cy="3269880"/>
          </a:xfrm>
        </p:grpSpPr>
        <p:sp>
          <p:nvSpPr>
            <p:cNvPr id="1147" name="Google Shape;643;p83_1"/>
            <p:cNvSpPr/>
            <p:nvPr/>
          </p:nvSpPr>
          <p:spPr>
            <a:xfrm>
              <a:off x="817560" y="1877760"/>
              <a:ext cx="4293360" cy="2716200"/>
            </a:xfrm>
            <a:prstGeom prst="roundRect">
              <a:avLst>
                <a:gd name="adj" fmla="val 3857"/>
              </a:avLst>
            </a:prstGeom>
            <a:noFill/>
            <a:ln w="19080">
              <a:solidFill>
                <a:srgbClr val="53535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8" name="Google Shape;644;p83_1"/>
            <p:cNvSpPr/>
            <p:nvPr/>
          </p:nvSpPr>
          <p:spPr>
            <a:xfrm>
              <a:off x="846720" y="1907640"/>
              <a:ext cx="4235040" cy="2656800"/>
            </a:xfrm>
            <a:prstGeom prst="roundRect">
              <a:avLst>
                <a:gd name="adj" fmla="val 3282"/>
              </a:avLst>
            </a:prstGeom>
            <a:noFill/>
            <a:ln w="19080">
              <a:solidFill>
                <a:srgbClr val="53535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9" name="Google Shape;646;p83_1"/>
            <p:cNvSpPr/>
            <p:nvPr/>
          </p:nvSpPr>
          <p:spPr>
            <a:xfrm>
              <a:off x="965160" y="2014920"/>
              <a:ext cx="4001760" cy="2440080"/>
            </a:xfrm>
            <a:prstGeom prst="rect">
              <a:avLst/>
            </a:prstGeom>
            <a:noFill/>
            <a:ln w="19080">
              <a:solidFill>
                <a:srgbClr val="53535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0" name="Google Shape;647;p83_1"/>
            <p:cNvSpPr/>
            <p:nvPr/>
          </p:nvSpPr>
          <p:spPr>
            <a:xfrm>
              <a:off x="2229480" y="4594320"/>
              <a:ext cx="1465920" cy="553320"/>
            </a:xfrm>
            <a:custGeom>
              <a:avLst/>
              <a:gdLst/>
              <a:ahLst/>
              <a:cxnLst/>
              <a:rect l="l" t="t" r="r" b="b"/>
              <a:pathLst>
                <a:path w="65999" h="24926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80">
              <a:solidFill>
                <a:srgbClr val="53535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1" name="Google Shape;648;p83_1"/>
            <p:cNvSpPr/>
            <p:nvPr/>
          </p:nvSpPr>
          <p:spPr>
            <a:xfrm>
              <a:off x="2245320" y="5095800"/>
              <a:ext cx="14446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53535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152" name="Imagen 1151"/>
          <p:cNvPicPr/>
          <p:nvPr/>
        </p:nvPicPr>
        <p:blipFill>
          <a:blip r:embed="rId2"/>
          <a:stretch/>
        </p:blipFill>
        <p:spPr>
          <a:xfrm>
            <a:off x="1726200" y="2196360"/>
            <a:ext cx="2349720" cy="212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271;p60_1"/>
          <p:cNvSpPr/>
          <p:nvPr/>
        </p:nvSpPr>
        <p:spPr>
          <a:xfrm>
            <a:off x="1430280" y="871920"/>
            <a:ext cx="6282720" cy="5114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4" name="Google Shape;272;p60_2"/>
          <p:cNvSpPr txBox="1"/>
          <p:nvPr/>
        </p:nvSpPr>
        <p:spPr>
          <a:xfrm>
            <a:off x="2665080" y="3310200"/>
            <a:ext cx="4618800" cy="2002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500" b="0" strike="noStrike" spc="-1">
                <a:solidFill>
                  <a:srgbClr val="999999"/>
                </a:solidFill>
                <a:latin typeface="Lato"/>
                <a:ea typeface="Arial"/>
              </a:rPr>
              <a:t>La enseñanza es una actividad altamente compleja que precisa de muchos tipos de conocimiento. Es una habilidad cognitiva compleja que tiene lugar en un contexto poco estructurado y dinámico. No existe una solución única para resolver la introducción de las tecnologías en el curriculum.</a:t>
            </a: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999999"/>
                </a:solidFill>
                <a:latin typeface="Lato"/>
                <a:ea typeface="Arial"/>
              </a:rPr>
              <a:t>(Koehler &amp; Mishra, 2006)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latin typeface="Arial"/>
            </a:endParaRPr>
          </a:p>
        </p:txBody>
      </p:sp>
      <p:sp>
        <p:nvSpPr>
          <p:cNvPr id="1155" name="Google Shape;273;p60_2"/>
          <p:cNvSpPr txBox="1"/>
          <p:nvPr/>
        </p:nvSpPr>
        <p:spPr>
          <a:xfrm>
            <a:off x="2675880" y="1734840"/>
            <a:ext cx="2915640" cy="6703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3600" b="1" strike="noStrike" spc="-1">
                <a:solidFill>
                  <a:srgbClr val="434343"/>
                </a:solidFill>
                <a:latin typeface="Lato"/>
                <a:ea typeface="Arial"/>
              </a:rPr>
              <a:t>Modelo TPACK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6" name="Google Shape;274;p60_2"/>
          <p:cNvSpPr/>
          <p:nvPr/>
        </p:nvSpPr>
        <p:spPr>
          <a:xfrm>
            <a:off x="1134720" y="1828440"/>
            <a:ext cx="1442520" cy="531720"/>
          </a:xfrm>
          <a:prstGeom prst="rect">
            <a:avLst/>
          </a:prstGeom>
          <a:solidFill>
            <a:srgbClr val="D2D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377;p72_5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8" name="Google Shape;378;p72_5"/>
          <p:cNvSpPr txBox="1"/>
          <p:nvPr/>
        </p:nvSpPr>
        <p:spPr>
          <a:xfrm>
            <a:off x="0" y="288360"/>
            <a:ext cx="9143640" cy="1217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Los 5 espacios para el diseño pedagógico</a:t>
            </a:r>
            <a:r>
              <a:t/>
            </a:r>
            <a:br/>
            <a:r>
              <a:rPr lang="es" sz="1050" b="0" strike="noStrike" spc="-1">
                <a:solidFill>
                  <a:srgbClr val="434343"/>
                </a:solidFill>
                <a:latin typeface="Lato"/>
                <a:ea typeface="Arial"/>
              </a:rPr>
              <a:t>(Mishra &amp; Warr, 2021)</a:t>
            </a:r>
            <a:endParaRPr lang="es-E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9" name="Google Shape;398;p72_5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60" name="Imagen 1159"/>
          <p:cNvPicPr/>
          <p:nvPr/>
        </p:nvPicPr>
        <p:blipFill>
          <a:blip r:embed="rId2"/>
          <a:srcRect t="18029" b="17586"/>
          <a:stretch/>
        </p:blipFill>
        <p:spPr>
          <a:xfrm>
            <a:off x="466560" y="1990800"/>
            <a:ext cx="8258400" cy="375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564;p79_0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2" name="Google Shape;565;p79_1"/>
          <p:cNvSpPr txBox="1"/>
          <p:nvPr/>
        </p:nvSpPr>
        <p:spPr>
          <a:xfrm>
            <a:off x="774000" y="850680"/>
            <a:ext cx="7672320" cy="642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5 espacios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3" name="Google Shape;566;p79_1"/>
          <p:cNvSpPr txBox="1"/>
          <p:nvPr/>
        </p:nvSpPr>
        <p:spPr>
          <a:xfrm>
            <a:off x="933750" y="2109960"/>
            <a:ext cx="2113200" cy="381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1" strike="noStrike" spc="-1">
                <a:solidFill>
                  <a:srgbClr val="666666"/>
                </a:solidFill>
                <a:latin typeface="Lato"/>
                <a:ea typeface="Arial"/>
              </a:rPr>
              <a:t>ARTEFACTOS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4" name="Google Shape;567;p79_1"/>
          <p:cNvSpPr txBox="1"/>
          <p:nvPr/>
        </p:nvSpPr>
        <p:spPr>
          <a:xfrm>
            <a:off x="901710" y="2398320"/>
            <a:ext cx="2177640" cy="6667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300" b="0" strike="noStrike" spc="-1" dirty="0">
                <a:solidFill>
                  <a:srgbClr val="999999"/>
                </a:solidFill>
                <a:latin typeface="Lato"/>
                <a:ea typeface="Arial"/>
              </a:rPr>
              <a:t>Objetos estables que se pueden percibir a través de los sentidos </a:t>
            </a:r>
            <a:endParaRPr lang="es-ES" sz="13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3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300" b="0" strike="noStrike" spc="-1" dirty="0">
              <a:latin typeface="Arial"/>
            </a:endParaRPr>
          </a:p>
        </p:txBody>
      </p:sp>
      <p:sp>
        <p:nvSpPr>
          <p:cNvPr id="1165" name="Google Shape;568;p79_1"/>
          <p:cNvSpPr txBox="1"/>
          <p:nvPr/>
        </p:nvSpPr>
        <p:spPr>
          <a:xfrm>
            <a:off x="3484800" y="2109960"/>
            <a:ext cx="2113200" cy="340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1" strike="noStrike" spc="-1">
                <a:solidFill>
                  <a:srgbClr val="666666"/>
                </a:solidFill>
                <a:latin typeface="Lato"/>
                <a:ea typeface="Arial"/>
              </a:rPr>
              <a:t>PROCESOS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6" name="Google Shape;569;p79_1"/>
          <p:cNvSpPr txBox="1"/>
          <p:nvPr/>
        </p:nvSpPr>
        <p:spPr>
          <a:xfrm>
            <a:off x="3370080" y="2398320"/>
            <a:ext cx="2326635" cy="8593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300" b="0" strike="noStrike" spc="-1" dirty="0">
                <a:solidFill>
                  <a:srgbClr val="999999"/>
                </a:solidFill>
                <a:latin typeface="Lato"/>
                <a:ea typeface="Arial"/>
              </a:rPr>
              <a:t>Procedimientos que pueden ser utilizados para lograr metas fuera del contexto donde fueron diseñados</a:t>
            </a:r>
            <a:endParaRPr lang="es-ES" sz="1300" b="0" strike="noStrike" spc="-1" dirty="0">
              <a:latin typeface="Arial"/>
            </a:endParaRPr>
          </a:p>
        </p:txBody>
      </p:sp>
      <p:sp>
        <p:nvSpPr>
          <p:cNvPr id="1167" name="Google Shape;570;p79_1"/>
          <p:cNvSpPr txBox="1"/>
          <p:nvPr/>
        </p:nvSpPr>
        <p:spPr>
          <a:xfrm>
            <a:off x="6032640" y="2109960"/>
            <a:ext cx="2113200" cy="333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1" strike="noStrike" spc="-1">
                <a:solidFill>
                  <a:srgbClr val="666666"/>
                </a:solidFill>
                <a:latin typeface="Lato"/>
                <a:ea typeface="Arial"/>
              </a:rPr>
              <a:t>EXPERIENCIAS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8" name="Google Shape;571;p79_1"/>
          <p:cNvSpPr txBox="1"/>
          <p:nvPr/>
        </p:nvSpPr>
        <p:spPr>
          <a:xfrm>
            <a:off x="5930400" y="2398320"/>
            <a:ext cx="2317680" cy="8593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300" b="0" strike="noStrike" spc="-1" dirty="0">
                <a:solidFill>
                  <a:srgbClr val="999999"/>
                </a:solidFill>
                <a:latin typeface="Lato"/>
                <a:ea typeface="Arial"/>
              </a:rPr>
              <a:t>Un tiempo de aprendizaje asociado a ideas, imágenes, sonidos, sentimientos</a:t>
            </a:r>
            <a:endParaRPr lang="es-ES" sz="1300" b="0" strike="noStrike" spc="-1" dirty="0">
              <a:latin typeface="Arial"/>
            </a:endParaRPr>
          </a:p>
        </p:txBody>
      </p:sp>
      <p:sp>
        <p:nvSpPr>
          <p:cNvPr id="1169" name="Google Shape;572;p79_1"/>
          <p:cNvSpPr txBox="1"/>
          <p:nvPr/>
        </p:nvSpPr>
        <p:spPr>
          <a:xfrm>
            <a:off x="1779255" y="4092840"/>
            <a:ext cx="2113200" cy="326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1" strike="noStrike" spc="-1" dirty="0">
                <a:solidFill>
                  <a:srgbClr val="666666"/>
                </a:solidFill>
                <a:latin typeface="Lato"/>
                <a:ea typeface="Arial"/>
              </a:rPr>
              <a:t>SISTEMAS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0" name="Google Shape;573;p79_1"/>
          <p:cNvSpPr txBox="1"/>
          <p:nvPr/>
        </p:nvSpPr>
        <p:spPr>
          <a:xfrm>
            <a:off x="1483245" y="4367160"/>
            <a:ext cx="2783880" cy="8593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300" b="0" strike="noStrike" spc="-1" dirty="0">
                <a:solidFill>
                  <a:srgbClr val="999999"/>
                </a:solidFill>
                <a:latin typeface="Lato"/>
                <a:ea typeface="Arial"/>
              </a:rPr>
              <a:t>Una estructura organizada de elementos interrelacionados e interdependientes</a:t>
            </a:r>
            <a:endParaRPr lang="es-ES" sz="1300" b="0" strike="noStrike" spc="-1" dirty="0">
              <a:latin typeface="Arial"/>
            </a:endParaRPr>
          </a:p>
        </p:txBody>
      </p:sp>
      <p:sp>
        <p:nvSpPr>
          <p:cNvPr id="1171" name="Google Shape;576;p79_1"/>
          <p:cNvSpPr txBox="1"/>
          <p:nvPr/>
        </p:nvSpPr>
        <p:spPr>
          <a:xfrm>
            <a:off x="5283360" y="4012200"/>
            <a:ext cx="2113200" cy="399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400" b="1" strike="noStrike" spc="-1">
                <a:solidFill>
                  <a:srgbClr val="666666"/>
                </a:solidFill>
                <a:latin typeface="Lato"/>
                <a:ea typeface="Arial"/>
              </a:rPr>
              <a:t>CULTURAS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2" name="Google Shape;577;p79_1"/>
          <p:cNvSpPr txBox="1"/>
          <p:nvPr/>
        </p:nvSpPr>
        <p:spPr>
          <a:xfrm>
            <a:off x="4781550" y="4359600"/>
            <a:ext cx="3230130" cy="6415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300" b="0" strike="noStrike" spc="-1" dirty="0">
                <a:solidFill>
                  <a:srgbClr val="999999"/>
                </a:solidFill>
                <a:latin typeface="Lato"/>
                <a:ea typeface="Arial"/>
              </a:rPr>
              <a:t>Supuestos básicos compartidos que permite la interpretación de significados y la transmisión de valores</a:t>
            </a:r>
            <a:endParaRPr lang="es-ES" sz="1300" b="0" strike="noStrike" spc="-1" dirty="0">
              <a:latin typeface="Arial"/>
            </a:endParaRPr>
          </a:p>
        </p:txBody>
      </p:sp>
      <p:sp>
        <p:nvSpPr>
          <p:cNvPr id="1173" name="Google Shape;578;p79_1"/>
          <p:cNvSpPr/>
          <p:nvPr/>
        </p:nvSpPr>
        <p:spPr>
          <a:xfrm>
            <a:off x="3200805" y="2136960"/>
            <a:ext cx="360" cy="1765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4" name="Google Shape;579;p79_0"/>
          <p:cNvSpPr/>
          <p:nvPr/>
        </p:nvSpPr>
        <p:spPr>
          <a:xfrm>
            <a:off x="5834370" y="2136960"/>
            <a:ext cx="360" cy="1760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5" name="Google Shape;580;p79_1"/>
          <p:cNvSpPr/>
          <p:nvPr/>
        </p:nvSpPr>
        <p:spPr>
          <a:xfrm>
            <a:off x="4233960" y="1722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6" name="Google Shape;581;p79_1"/>
          <p:cNvSpPr/>
          <p:nvPr/>
        </p:nvSpPr>
        <p:spPr>
          <a:xfrm>
            <a:off x="1050480" y="3890520"/>
            <a:ext cx="70426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7" name="Google Shape;579;p79_1"/>
          <p:cNvSpPr/>
          <p:nvPr/>
        </p:nvSpPr>
        <p:spPr>
          <a:xfrm>
            <a:off x="4581360" y="3873600"/>
            <a:ext cx="360" cy="1760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8" name="CuadroTexto 1177"/>
          <p:cNvSpPr txBox="1"/>
          <p:nvPr/>
        </p:nvSpPr>
        <p:spPr>
          <a:xfrm>
            <a:off x="1091700" y="3355200"/>
            <a:ext cx="1856520" cy="410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" sz="1050" b="0" strike="noStrike" spc="-1" dirty="0">
                <a:solidFill>
                  <a:srgbClr val="999999"/>
                </a:solidFill>
                <a:latin typeface="Lato"/>
                <a:ea typeface="Arial"/>
              </a:rPr>
              <a:t>Aplicaciones, dispositivos, software, videos</a:t>
            </a:r>
            <a:endParaRPr lang="es-ES" sz="1050" b="0" strike="noStrike" spc="-1" dirty="0">
              <a:latin typeface="Arial"/>
            </a:endParaRPr>
          </a:p>
        </p:txBody>
      </p:sp>
      <p:sp>
        <p:nvSpPr>
          <p:cNvPr id="1179" name="CuadroTexto 1178"/>
          <p:cNvSpPr txBox="1"/>
          <p:nvPr/>
        </p:nvSpPr>
        <p:spPr>
          <a:xfrm>
            <a:off x="3436200" y="3355200"/>
            <a:ext cx="2198160" cy="410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" sz="1050" b="0" strike="noStrike" spc="-1">
                <a:solidFill>
                  <a:srgbClr val="999999"/>
                </a:solidFill>
                <a:latin typeface="Lato"/>
                <a:ea typeface="Arial"/>
              </a:rPr>
              <a:t>Campus Virtual, Horarios, Repositorios de MED/REA</a:t>
            </a:r>
            <a:endParaRPr lang="es-ES" sz="1050" b="0" strike="noStrike" spc="-1">
              <a:latin typeface="Arial"/>
            </a:endParaRPr>
          </a:p>
        </p:txBody>
      </p:sp>
      <p:sp>
        <p:nvSpPr>
          <p:cNvPr id="1180" name="CuadroTexto 1179"/>
          <p:cNvSpPr txBox="1"/>
          <p:nvPr/>
        </p:nvSpPr>
        <p:spPr>
          <a:xfrm>
            <a:off x="6024975" y="3355200"/>
            <a:ext cx="2198160" cy="410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" sz="1050" b="0" strike="noStrike" spc="-1">
                <a:solidFill>
                  <a:srgbClr val="999999"/>
                </a:solidFill>
                <a:latin typeface="Lato"/>
                <a:ea typeface="Arial"/>
              </a:rPr>
              <a:t>Actividades en línea, clases presenciales</a:t>
            </a:r>
            <a:endParaRPr lang="es-ES" sz="1050" b="0" strike="noStrike" spc="-1">
              <a:latin typeface="Arial"/>
            </a:endParaRPr>
          </a:p>
        </p:txBody>
      </p:sp>
      <p:sp>
        <p:nvSpPr>
          <p:cNvPr id="1181" name="CuadroTexto 1180"/>
          <p:cNvSpPr txBox="1"/>
          <p:nvPr/>
        </p:nvSpPr>
        <p:spPr>
          <a:xfrm>
            <a:off x="1917720" y="5096520"/>
            <a:ext cx="1856520" cy="570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" sz="1050" b="0" strike="noStrike" spc="-1" dirty="0">
                <a:solidFill>
                  <a:srgbClr val="999999"/>
                </a:solidFill>
                <a:latin typeface="Lato"/>
                <a:ea typeface="Arial"/>
              </a:rPr>
              <a:t>Sistemas TI, Presupuestos, Modalidad de enseñanza, Currículum</a:t>
            </a:r>
            <a:endParaRPr lang="es-ES" sz="1050" b="0" strike="noStrike" spc="-1" dirty="0">
              <a:latin typeface="Arial"/>
            </a:endParaRPr>
          </a:p>
        </p:txBody>
      </p:sp>
      <p:sp>
        <p:nvSpPr>
          <p:cNvPr id="1182" name="CuadroTexto 1181"/>
          <p:cNvSpPr txBox="1"/>
          <p:nvPr/>
        </p:nvSpPr>
        <p:spPr>
          <a:xfrm>
            <a:off x="5482080" y="5096520"/>
            <a:ext cx="2182320" cy="570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" sz="1050" b="0" strike="noStrike" spc="-1">
                <a:solidFill>
                  <a:srgbClr val="999999"/>
                </a:solidFill>
                <a:latin typeface="Lato"/>
                <a:ea typeface="Arial"/>
              </a:rPr>
              <a:t>Percepciones de la tecnología, enfoque educativo, creencias y expectativas</a:t>
            </a:r>
            <a:endParaRPr lang="es-ES" sz="105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377;p72_4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4" name="Google Shape;378;p72_4"/>
          <p:cNvSpPr txBox="1"/>
          <p:nvPr/>
        </p:nvSpPr>
        <p:spPr>
          <a:xfrm>
            <a:off x="0" y="288360"/>
            <a:ext cx="9143640" cy="1217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5 conocimentos / 4 intersecciones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5" name="Google Shape;398;p72_4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86" name="Imagen 1185"/>
          <p:cNvPicPr/>
          <p:nvPr/>
        </p:nvPicPr>
        <p:blipFill>
          <a:blip r:embed="rId2"/>
          <a:stretch/>
        </p:blipFill>
        <p:spPr>
          <a:xfrm>
            <a:off x="2445120" y="1871640"/>
            <a:ext cx="4298400" cy="429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344;p68_4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8" name="Google Shape;345;p68_4"/>
          <p:cNvSpPr/>
          <p:nvPr/>
        </p:nvSpPr>
        <p:spPr>
          <a:xfrm>
            <a:off x="2203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9" name="Google Shape;346;p68_4"/>
          <p:cNvSpPr txBox="1"/>
          <p:nvPr/>
        </p:nvSpPr>
        <p:spPr>
          <a:xfrm>
            <a:off x="738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Conocimiento del Contenido Curricular (CK)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0" name="Google Shape;347;p68_4"/>
          <p:cNvSpPr txBox="1"/>
          <p:nvPr/>
        </p:nvSpPr>
        <p:spPr>
          <a:xfrm>
            <a:off x="757080" y="2305800"/>
            <a:ext cx="3873600" cy="18374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Conocimiento sobre la asignatura o disciplina que se enseña y se aprende. Incluye los conocimientos de conceptos, teorías, ideas, estructuras organizativas, evidencias y pruebas, así como prácticas establecidas y enfoques sobre el desarrollo de dicho conocimiento.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191" name="Imagen 1190"/>
          <p:cNvPicPr/>
          <p:nvPr/>
        </p:nvPicPr>
        <p:blipFill>
          <a:blip r:embed="rId2"/>
          <a:srcRect l="58207" r="1602"/>
          <a:stretch/>
        </p:blipFill>
        <p:spPr>
          <a:xfrm>
            <a:off x="5010480" y="0"/>
            <a:ext cx="41335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344;p68_5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3" name="Google Shape;345;p68_5"/>
          <p:cNvSpPr/>
          <p:nvPr/>
        </p:nvSpPr>
        <p:spPr>
          <a:xfrm>
            <a:off x="2203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4" name="Google Shape;346;p68_5"/>
          <p:cNvSpPr txBox="1"/>
          <p:nvPr/>
        </p:nvSpPr>
        <p:spPr>
          <a:xfrm>
            <a:off x="738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Conocimiento de la Pedagogía </a:t>
            </a:r>
            <a:r>
              <a:t/>
            </a:r>
            <a:br/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(PK)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5" name="Google Shape;347;p68_5"/>
          <p:cNvSpPr txBox="1"/>
          <p:nvPr/>
        </p:nvSpPr>
        <p:spPr>
          <a:xfrm>
            <a:off x="757080" y="2305800"/>
            <a:ext cx="3873600" cy="18374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Conocimento profundo sobre los procesos y prácticas o métodos de enseñanza y aprendizaje e incluye (entre otras cosas) a los objetivos generales, valores y metas de la educación. 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Es una forma genérica de conocimiento que se aplica al aprendizaje del alumno, la gestión u organización educativa, la planificación docente y el desarrollo curricular o la evaluación de los aprendizajes. 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196" name="Imagen 1195"/>
          <p:cNvPicPr/>
          <p:nvPr/>
        </p:nvPicPr>
        <p:blipFill>
          <a:blip r:embed="rId2"/>
          <a:srcRect l="29872" r="25630"/>
          <a:stretch/>
        </p:blipFill>
        <p:spPr>
          <a:xfrm>
            <a:off x="5063400" y="-28080"/>
            <a:ext cx="4085280" cy="688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344;p68_6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8" name="Google Shape;345;p68_6"/>
          <p:cNvSpPr/>
          <p:nvPr/>
        </p:nvSpPr>
        <p:spPr>
          <a:xfrm>
            <a:off x="2203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9" name="Google Shape;346;p68_6"/>
          <p:cNvSpPr txBox="1"/>
          <p:nvPr/>
        </p:nvSpPr>
        <p:spPr>
          <a:xfrm>
            <a:off x="738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Conocimiento de la Tecnología </a:t>
            </a:r>
            <a:r>
              <a:t/>
            </a:r>
            <a:br/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(TK) 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0" name="Google Shape;347;p68_6"/>
          <p:cNvSpPr txBox="1"/>
          <p:nvPr/>
        </p:nvSpPr>
        <p:spPr>
          <a:xfrm>
            <a:off x="613080" y="2305800"/>
            <a:ext cx="3873600" cy="31521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Un tipo de conocimiento que está en un estado de cambio continuo. Requiere una comprensión de las TIC de forma amplia y global, para aplicarlas, de modo productivo, al trabajo y a la vida cotidiana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Saber reconocer cuándo las tecnologías de la información pueden ayudar o impedir el logro de una meta y saber adaptarse continuamente a los cambios en estas tecnologías.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</p:txBody>
      </p:sp>
      <p:pic>
        <p:nvPicPr>
          <p:cNvPr id="1201" name="Imagen 1200"/>
          <p:cNvPicPr/>
          <p:nvPr/>
        </p:nvPicPr>
        <p:blipFill>
          <a:blip r:embed="rId2"/>
          <a:srcRect l="39772" r="19260"/>
          <a:stretch/>
        </p:blipFill>
        <p:spPr>
          <a:xfrm>
            <a:off x="4930560" y="360"/>
            <a:ext cx="421344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279;p61"/>
          <p:cNvSpPr/>
          <p:nvPr/>
        </p:nvSpPr>
        <p:spPr>
          <a:xfrm>
            <a:off x="1395360" y="1206720"/>
            <a:ext cx="6352560" cy="3642120"/>
          </a:xfrm>
          <a:prstGeom prst="rect">
            <a:avLst/>
          </a:prstGeom>
          <a:solidFill>
            <a:srgbClr val="93C0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1" name="Google Shape;280;p61"/>
          <p:cNvSpPr txBox="1"/>
          <p:nvPr/>
        </p:nvSpPr>
        <p:spPr>
          <a:xfrm>
            <a:off x="1752120" y="1403640"/>
            <a:ext cx="5792760" cy="26820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s" sz="2700" b="1" strike="noStrike" spc="-1">
                <a:solidFill>
                  <a:srgbClr val="FFFFFF"/>
                </a:solidFill>
                <a:latin typeface="Lato"/>
                <a:ea typeface="Arial"/>
              </a:rPr>
              <a:t>«El modelo tradicional dentro de la institución educativa promueve que, paradójicamente, el agente que más aprende en los procesos de enseñanza-aprendizaje sea el docente»</a:t>
            </a:r>
            <a:endParaRPr lang="es-ES" sz="27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endParaRPr lang="es-ES" sz="27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2700" b="0" strike="noStrike" spc="-1">
              <a:latin typeface="Arial"/>
            </a:endParaRPr>
          </a:p>
        </p:txBody>
      </p:sp>
      <p:sp>
        <p:nvSpPr>
          <p:cNvPr id="1032" name="Google Shape;281;p61"/>
          <p:cNvSpPr txBox="1"/>
          <p:nvPr/>
        </p:nvSpPr>
        <p:spPr>
          <a:xfrm>
            <a:off x="1760400" y="4037760"/>
            <a:ext cx="2920320" cy="3153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FFFFFF"/>
                </a:solidFill>
                <a:latin typeface="Lato"/>
                <a:ea typeface="Arial"/>
              </a:rPr>
              <a:t>(Hogan y Down, 1996)</a:t>
            </a:r>
            <a:endParaRPr lang="es-ES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344;p68_7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3" name="Google Shape;345;p68_7"/>
          <p:cNvSpPr/>
          <p:nvPr/>
        </p:nvSpPr>
        <p:spPr>
          <a:xfrm>
            <a:off x="2203200" y="2598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4" name="Google Shape;346;p68_7"/>
          <p:cNvSpPr txBox="1"/>
          <p:nvPr/>
        </p:nvSpPr>
        <p:spPr>
          <a:xfrm>
            <a:off x="738000" y="1775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Conocimiento de la Pedagogía y del Contenido Curricular (PCK)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5" name="Google Shape;347;p68_7"/>
          <p:cNvSpPr txBox="1"/>
          <p:nvPr/>
        </p:nvSpPr>
        <p:spPr>
          <a:xfrm>
            <a:off x="613080" y="2773800"/>
            <a:ext cx="3873600" cy="31521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Se ocupa de aspectos clave para una buena práctica educativa: conciencia de los errores conceptuales más comunes y formas de descubrirlos; la importancia de avanzar enlaces y conexiones entre diferentes ideas del contenido curricular; el conocimiento previo del alumno; estrategias alternativas de enseñanza o la flexibilidad para explorar formas alternativas de comprender una misma idea o problema.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206" name="Imagen 1205"/>
          <p:cNvPicPr/>
          <p:nvPr/>
        </p:nvPicPr>
        <p:blipFill>
          <a:blip r:embed="rId2"/>
          <a:srcRect r="21745"/>
          <a:stretch/>
        </p:blipFill>
        <p:spPr>
          <a:xfrm>
            <a:off x="4896000" y="0"/>
            <a:ext cx="42580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344;p68_8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8" name="Google Shape;345;p68_8"/>
          <p:cNvSpPr/>
          <p:nvPr/>
        </p:nvSpPr>
        <p:spPr>
          <a:xfrm>
            <a:off x="2203200" y="2598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9" name="Google Shape;346;p68_8"/>
          <p:cNvSpPr txBox="1"/>
          <p:nvPr/>
        </p:nvSpPr>
        <p:spPr>
          <a:xfrm>
            <a:off x="738000" y="1775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Conocimiento de la Tecnología y el Contenido Curricular (TCK)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0" name="Google Shape;347;p68_8"/>
          <p:cNvSpPr txBox="1"/>
          <p:nvPr/>
        </p:nvSpPr>
        <p:spPr>
          <a:xfrm>
            <a:off x="613080" y="2773800"/>
            <a:ext cx="3873600" cy="31521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 Comprender el impacto de la tecnología sobre las prácticas y el conocimiento de una determinada disciplina es básico si queremos desarrollar apropiadas herramientas tecnológicas con fines educativos. La elección de las tecnologías posibilita y limita los  tipos de conceptos que pueden ser enseñados. De la misma forma, determinadas decisiones sobre el contenido puede limitar los tipos de tecnologías que pueden ser utilizadas.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211" name="Imagen 1210"/>
          <p:cNvPicPr/>
          <p:nvPr/>
        </p:nvPicPr>
        <p:blipFill>
          <a:blip r:embed="rId2"/>
          <a:srcRect l="38534" r="27759"/>
          <a:stretch/>
        </p:blipFill>
        <p:spPr>
          <a:xfrm>
            <a:off x="5009040" y="-43200"/>
            <a:ext cx="4134960" cy="690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344;p68_9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3" name="Google Shape;345;p68_9"/>
          <p:cNvSpPr/>
          <p:nvPr/>
        </p:nvSpPr>
        <p:spPr>
          <a:xfrm>
            <a:off x="2203200" y="2598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4" name="Google Shape;346;p68_9"/>
          <p:cNvSpPr txBox="1"/>
          <p:nvPr/>
        </p:nvSpPr>
        <p:spPr>
          <a:xfrm>
            <a:off x="738000" y="1775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 dirty="0">
                <a:solidFill>
                  <a:srgbClr val="434343"/>
                </a:solidFill>
                <a:latin typeface="Lato"/>
                <a:ea typeface="Arial"/>
              </a:rPr>
              <a:t>Conocimiento de la Tecnología y la Pedagogía </a:t>
            </a:r>
            <a:r>
              <a:rPr dirty="0"/>
              <a:t/>
            </a:r>
            <a:br>
              <a:rPr dirty="0"/>
            </a:br>
            <a:r>
              <a:rPr lang="es" sz="2400" b="1" strike="noStrike" spc="-1" dirty="0">
                <a:solidFill>
                  <a:srgbClr val="434343"/>
                </a:solidFill>
                <a:latin typeface="Lato"/>
                <a:ea typeface="Arial"/>
              </a:rPr>
              <a:t>(TPK)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5" name="Google Shape;347;p68_9"/>
          <p:cNvSpPr txBox="1"/>
          <p:nvPr/>
        </p:nvSpPr>
        <p:spPr>
          <a:xfrm>
            <a:off x="613080" y="2773800"/>
            <a:ext cx="3873600" cy="31521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Una comprensión acerca de cómo cambian la enseñanza y el aprendizaje cuando se utilizan determinadas tecnologías. Incluye el conocimiento de las posibilidades y limitaciones pedagógicas del conjunto de herramientas tecnológicas a utilizar en los contextos de aprendizaje. 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Desarrollo de la flexibilidad creativa con las herramientas disponibles para reformular sus propósitos técnicos a finalidades educativas específicas.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216" name="Imagen 1215"/>
          <p:cNvPicPr/>
          <p:nvPr/>
        </p:nvPicPr>
        <p:blipFill>
          <a:blip r:embed="rId2"/>
          <a:srcRect l="41928" r="25441"/>
          <a:stretch/>
        </p:blipFill>
        <p:spPr>
          <a:xfrm>
            <a:off x="5166000" y="0"/>
            <a:ext cx="3978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322;p66_3"/>
          <p:cNvSpPr txBox="1"/>
          <p:nvPr/>
        </p:nvSpPr>
        <p:spPr>
          <a:xfrm>
            <a:off x="956160" y="6100560"/>
            <a:ext cx="7997400" cy="407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Arial"/>
                <a:ea typeface="Arial"/>
              </a:rPr>
              <a:t>Caso práctico: Máster en Educación Digital (I)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8" name="Google Shape;323;p66_3"/>
          <p:cNvSpPr/>
          <p:nvPr/>
        </p:nvSpPr>
        <p:spPr>
          <a:xfrm>
            <a:off x="1068840" y="6555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9" name="Google Shape;325;p66_3"/>
          <p:cNvSpPr/>
          <p:nvPr/>
        </p:nvSpPr>
        <p:spPr>
          <a:xfrm>
            <a:off x="0" y="5546880"/>
            <a:ext cx="9144000" cy="43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1200" b="0" strike="noStrike" spc="-1">
                <a:solidFill>
                  <a:srgbClr val="404040"/>
                </a:solidFill>
                <a:latin typeface="Arial"/>
                <a:ea typeface="Arial"/>
              </a:rPr>
              <a:t>Ejemplo de actividad de aprendizaje para la integración de los conocimientos TPACK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pic>
        <p:nvPicPr>
          <p:cNvPr id="1220" name="Imagen 1219"/>
          <p:cNvPicPr/>
          <p:nvPr/>
        </p:nvPicPr>
        <p:blipFill>
          <a:blip r:embed="rId2"/>
          <a:srcRect l="24018" r="24632"/>
          <a:stretch/>
        </p:blipFill>
        <p:spPr>
          <a:xfrm>
            <a:off x="2196360" y="397800"/>
            <a:ext cx="4694760" cy="49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322;p66_5"/>
          <p:cNvSpPr txBox="1"/>
          <p:nvPr/>
        </p:nvSpPr>
        <p:spPr>
          <a:xfrm>
            <a:off x="956160" y="6100560"/>
            <a:ext cx="7997400" cy="407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Arial"/>
                <a:ea typeface="Arial"/>
              </a:rPr>
              <a:t>Caso práctico: Máster en Educación Digital (I)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2" name="Google Shape;323;p66_6"/>
          <p:cNvSpPr/>
          <p:nvPr/>
        </p:nvSpPr>
        <p:spPr>
          <a:xfrm>
            <a:off x="1068840" y="6555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3" name="Google Shape;325;p66_6"/>
          <p:cNvSpPr/>
          <p:nvPr/>
        </p:nvSpPr>
        <p:spPr>
          <a:xfrm>
            <a:off x="0" y="5546880"/>
            <a:ext cx="9144000" cy="43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1200" b="0" strike="noStrike" spc="-1">
                <a:solidFill>
                  <a:srgbClr val="404040"/>
                </a:solidFill>
                <a:latin typeface="Arial"/>
                <a:ea typeface="Arial"/>
              </a:rPr>
              <a:t>Ejemplo de actividad de aprendizaje para la integración de los conocimientos TPACK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pic>
        <p:nvPicPr>
          <p:cNvPr id="1224" name="Imagen 1223"/>
          <p:cNvPicPr/>
          <p:nvPr/>
        </p:nvPicPr>
        <p:blipFill>
          <a:blip r:embed="rId2"/>
          <a:srcRect l="24018" r="24384" b="7762"/>
          <a:stretch/>
        </p:blipFill>
        <p:spPr>
          <a:xfrm>
            <a:off x="2553840" y="470520"/>
            <a:ext cx="4292640" cy="4988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271;p60_2"/>
          <p:cNvSpPr/>
          <p:nvPr/>
        </p:nvSpPr>
        <p:spPr>
          <a:xfrm>
            <a:off x="1430280" y="871920"/>
            <a:ext cx="6282720" cy="5114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6" name="Google Shape;272;p60_1"/>
          <p:cNvSpPr txBox="1"/>
          <p:nvPr/>
        </p:nvSpPr>
        <p:spPr>
          <a:xfrm>
            <a:off x="2675880" y="3288960"/>
            <a:ext cx="4618800" cy="2002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500" b="0" strike="noStrike" spc="-1">
                <a:solidFill>
                  <a:srgbClr val="999999"/>
                </a:solidFill>
                <a:latin typeface="Lato"/>
                <a:ea typeface="Arial"/>
              </a:rPr>
              <a:t>Es un marco que aborda el principal obstáculo para promover aprendices expertos en los entornos de enseñanza: los currículos inflexibles, «talla-única-para-todos». Son precisamente estos currículos inflexibles los que generan barreras no intencionadas para acceder al aprendizaje.</a:t>
            </a: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>
                <a:solidFill>
                  <a:srgbClr val="999999"/>
                </a:solidFill>
                <a:latin typeface="Lato"/>
                <a:ea typeface="Arial"/>
              </a:rPr>
              <a:t>(Meyer et al., 2014)</a:t>
            </a:r>
            <a:endParaRPr lang="es-ES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400" b="0" strike="noStrike" spc="-1">
              <a:latin typeface="Arial"/>
            </a:endParaRPr>
          </a:p>
        </p:txBody>
      </p:sp>
      <p:sp>
        <p:nvSpPr>
          <p:cNvPr id="1227" name="Google Shape;273;p60_1"/>
          <p:cNvSpPr txBox="1"/>
          <p:nvPr/>
        </p:nvSpPr>
        <p:spPr>
          <a:xfrm>
            <a:off x="2675880" y="1734840"/>
            <a:ext cx="4880880" cy="6703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3600" b="1" strike="noStrike" spc="-1">
                <a:solidFill>
                  <a:srgbClr val="434343"/>
                </a:solidFill>
                <a:latin typeface="Lato"/>
                <a:ea typeface="Arial"/>
              </a:rPr>
              <a:t>Diseño Universal para el Aprendizaje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8" name="Google Shape;274;p60_1"/>
          <p:cNvSpPr/>
          <p:nvPr/>
        </p:nvSpPr>
        <p:spPr>
          <a:xfrm>
            <a:off x="1134720" y="1828440"/>
            <a:ext cx="1442520" cy="531720"/>
          </a:xfrm>
          <a:prstGeom prst="rect">
            <a:avLst/>
          </a:prstGeom>
          <a:solidFill>
            <a:srgbClr val="D2D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377;p72_7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0" name="Google Shape;378;p72_7"/>
          <p:cNvSpPr txBox="1"/>
          <p:nvPr/>
        </p:nvSpPr>
        <p:spPr>
          <a:xfrm>
            <a:off x="0" y="288360"/>
            <a:ext cx="9143640" cy="1217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Tres principios DUA</a:t>
            </a:r>
            <a:r>
              <a:t/>
            </a:r>
            <a:br/>
            <a:r>
              <a:rPr lang="es" sz="1200" b="0" strike="noStrike" spc="-1">
                <a:latin typeface="Lato"/>
                <a:ea typeface="Arial"/>
              </a:rPr>
              <a:t>(Meyer et al., 2014)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1" name="Google Shape;398;p72_7"/>
          <p:cNvSpPr/>
          <p:nvPr/>
        </p:nvSpPr>
        <p:spPr>
          <a:xfrm>
            <a:off x="4233960" y="1559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32" name="Imagen 1231"/>
          <p:cNvPicPr/>
          <p:nvPr/>
        </p:nvPicPr>
        <p:blipFill>
          <a:blip r:embed="rId2"/>
          <a:stretch/>
        </p:blipFill>
        <p:spPr>
          <a:xfrm>
            <a:off x="715320" y="2027160"/>
            <a:ext cx="3826800" cy="1899000"/>
          </a:xfrm>
          <a:prstGeom prst="rect">
            <a:avLst/>
          </a:prstGeom>
          <a:ln w="0">
            <a:noFill/>
          </a:ln>
        </p:spPr>
      </p:pic>
      <p:pic>
        <p:nvPicPr>
          <p:cNvPr id="1233" name="Imagen 1232"/>
          <p:cNvPicPr/>
          <p:nvPr/>
        </p:nvPicPr>
        <p:blipFill>
          <a:blip r:embed="rId3"/>
          <a:stretch/>
        </p:blipFill>
        <p:spPr>
          <a:xfrm>
            <a:off x="4696560" y="2031480"/>
            <a:ext cx="3741480" cy="1849320"/>
          </a:xfrm>
          <a:prstGeom prst="rect">
            <a:avLst/>
          </a:prstGeom>
          <a:ln w="0">
            <a:noFill/>
          </a:ln>
        </p:spPr>
      </p:pic>
      <p:pic>
        <p:nvPicPr>
          <p:cNvPr id="1234" name="Imagen 1233"/>
          <p:cNvPicPr/>
          <p:nvPr/>
        </p:nvPicPr>
        <p:blipFill>
          <a:blip r:embed="rId4"/>
          <a:stretch/>
        </p:blipFill>
        <p:spPr>
          <a:xfrm>
            <a:off x="2757600" y="4089240"/>
            <a:ext cx="3877560" cy="190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344;p68_10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6" name="Google Shape;345;p68_10"/>
          <p:cNvSpPr/>
          <p:nvPr/>
        </p:nvSpPr>
        <p:spPr>
          <a:xfrm>
            <a:off x="2203200" y="2855295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7" name="Google Shape;346;p68_10"/>
          <p:cNvSpPr txBox="1"/>
          <p:nvPr/>
        </p:nvSpPr>
        <p:spPr>
          <a:xfrm>
            <a:off x="738000" y="2032335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 dirty="0">
                <a:solidFill>
                  <a:srgbClr val="434343"/>
                </a:solidFill>
                <a:latin typeface="Lato"/>
                <a:ea typeface="Arial"/>
              </a:rPr>
              <a:t>Principio I: Proporcionar Múltiples Formas de Representación </a:t>
            </a:r>
            <a:r>
              <a:rPr dirty="0"/>
              <a:t/>
            </a:r>
            <a:br>
              <a:rPr dirty="0"/>
            </a:br>
            <a:r>
              <a:rPr lang="es" sz="2400" b="0" strike="noStrike" spc="-1" dirty="0">
                <a:solidFill>
                  <a:srgbClr val="434343"/>
                </a:solidFill>
                <a:latin typeface="Lato"/>
                <a:ea typeface="Arial"/>
              </a:rPr>
              <a:t>(el QUÉ del aprendizaje)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8" name="Google Shape;347;p68_10"/>
          <p:cNvSpPr txBox="1"/>
          <p:nvPr/>
        </p:nvSpPr>
        <p:spPr>
          <a:xfrm>
            <a:off x="613080" y="3030975"/>
            <a:ext cx="3873600" cy="27057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 dirty="0">
                <a:solidFill>
                  <a:srgbClr val="999999"/>
                </a:solidFill>
                <a:latin typeface="Lato"/>
                <a:ea typeface="Arial"/>
              </a:rPr>
              <a:t>Los alumnos difieren en la forma en que perciben y comprenden la información que se les presenta.</a:t>
            </a:r>
            <a:endParaRPr lang="es-E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 dirty="0">
                <a:solidFill>
                  <a:srgbClr val="999999"/>
                </a:solidFill>
                <a:latin typeface="Lato"/>
                <a:ea typeface="Arial"/>
              </a:rPr>
              <a:t>El aprendizaje y su transferencia ocurren cuando se usan múltiples representaciones del conocimiento, ya que eso permite a los estudiantes hacer conexiones interiores, así como entre conceptos.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239" name="Imagen 1238"/>
          <p:cNvPicPr/>
          <p:nvPr/>
        </p:nvPicPr>
        <p:blipFill>
          <a:blip r:embed="rId2"/>
          <a:srcRect l="42675" r="23996"/>
          <a:stretch/>
        </p:blipFill>
        <p:spPr>
          <a:xfrm>
            <a:off x="5020200" y="0"/>
            <a:ext cx="4123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344;p68_11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1" name="Google Shape;345;p68_11"/>
          <p:cNvSpPr/>
          <p:nvPr/>
        </p:nvSpPr>
        <p:spPr>
          <a:xfrm>
            <a:off x="2203200" y="2598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2" name="Google Shape;346;p68_11"/>
          <p:cNvSpPr txBox="1"/>
          <p:nvPr/>
        </p:nvSpPr>
        <p:spPr>
          <a:xfrm>
            <a:off x="549000" y="627480"/>
            <a:ext cx="4034160" cy="1817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Principio II: Proporcionar Múltiples Formas de Acción y Expresión </a:t>
            </a:r>
            <a:r>
              <a:t/>
            </a:r>
            <a:br/>
            <a:r>
              <a:rPr lang="es" sz="2400" b="0" strike="noStrike" spc="-1">
                <a:solidFill>
                  <a:srgbClr val="434343"/>
                </a:solidFill>
                <a:latin typeface="Lato"/>
                <a:ea typeface="Arial"/>
              </a:rPr>
              <a:t>(el CÓMO del aprendizaje)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3" name="Google Shape;347;p68_11"/>
          <p:cNvSpPr txBox="1"/>
          <p:nvPr/>
        </p:nvSpPr>
        <p:spPr>
          <a:xfrm>
            <a:off x="613080" y="2773800"/>
            <a:ext cx="3873600" cy="31521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Los aprendices difieren en las formas en que pueden interactuar por un entorno de aprendizaje y expresar lo que saben.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No hay un medio de expresión que sea igual de válido para todos los estudiantes o para todos los tipos de comunicación. 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Las «funciones ejecutivas» permiten a los seres humanos superar las reacciones impulsivas, establecer metas y estrategias efectivas para alcanzar objetivos y  controlar su progreso. 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244" name="Imagen 1243"/>
          <p:cNvPicPr/>
          <p:nvPr/>
        </p:nvPicPr>
        <p:blipFill>
          <a:blip r:embed="rId2"/>
          <a:srcRect l="14189" r="45085"/>
          <a:stretch/>
        </p:blipFill>
        <p:spPr>
          <a:xfrm>
            <a:off x="4964400" y="0"/>
            <a:ext cx="4179600" cy="684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344;p68_12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6" name="Google Shape;345;p68_12"/>
          <p:cNvSpPr/>
          <p:nvPr/>
        </p:nvSpPr>
        <p:spPr>
          <a:xfrm>
            <a:off x="2203200" y="273147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7" name="Google Shape;346;p68_12"/>
          <p:cNvSpPr txBox="1"/>
          <p:nvPr/>
        </p:nvSpPr>
        <p:spPr>
          <a:xfrm>
            <a:off x="406800" y="594105"/>
            <a:ext cx="4287600" cy="19630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 dirty="0">
                <a:solidFill>
                  <a:srgbClr val="434343"/>
                </a:solidFill>
                <a:latin typeface="Lato"/>
                <a:ea typeface="Arial"/>
              </a:rPr>
              <a:t>Principio III. Proporcionar múltiples formas de motivación y compromiso </a:t>
            </a:r>
            <a:r>
              <a:rPr dirty="0"/>
              <a:t/>
            </a:r>
            <a:br>
              <a:rPr dirty="0"/>
            </a:br>
            <a:r>
              <a:rPr lang="es" sz="2400" b="0" strike="noStrike" spc="-1" dirty="0">
                <a:solidFill>
                  <a:srgbClr val="434343"/>
                </a:solidFill>
                <a:latin typeface="Lato"/>
                <a:ea typeface="Arial"/>
              </a:rPr>
              <a:t>(el PORQUÉ del aprendizaje)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8" name="Google Shape;347;p68_12"/>
          <p:cNvSpPr txBox="1"/>
          <p:nvPr/>
        </p:nvSpPr>
        <p:spPr>
          <a:xfrm>
            <a:off x="613080" y="2907150"/>
            <a:ext cx="3873600" cy="31521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Muchos tipos de aprendizaje, en particular los aprendizajes de habilidades y estrategias, requieren atención y esfuerzo continuados. Cuando los estudiantes están motivados pueden regular su atención y la parte emocional para mantener el esfuerzo y la concentración que requiere este aprendizaje.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La capacidad para auto-regularse es un aspecto fundamental del desarrollo humano. 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249" name="Imagen 1248"/>
          <p:cNvPicPr/>
          <p:nvPr/>
        </p:nvPicPr>
        <p:blipFill>
          <a:blip r:embed="rId2"/>
          <a:srcRect l="29295" r="30283"/>
          <a:stretch/>
        </p:blipFill>
        <p:spPr>
          <a:xfrm>
            <a:off x="4986720" y="0"/>
            <a:ext cx="415728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Imagen 1032"/>
          <p:cNvPicPr/>
          <p:nvPr/>
        </p:nvPicPr>
        <p:blipFill>
          <a:blip r:embed="rId2"/>
          <a:srcRect r="9611"/>
          <a:stretch/>
        </p:blipFill>
        <p:spPr>
          <a:xfrm>
            <a:off x="0" y="0"/>
            <a:ext cx="9143640" cy="6858000"/>
          </a:xfrm>
          <a:prstGeom prst="rect">
            <a:avLst/>
          </a:prstGeom>
          <a:ln w="0">
            <a:noFill/>
          </a:ln>
        </p:spPr>
      </p:pic>
      <p:sp>
        <p:nvSpPr>
          <p:cNvPr id="1034" name="Google Shape;354;p69"/>
          <p:cNvSpPr txBox="1"/>
          <p:nvPr/>
        </p:nvSpPr>
        <p:spPr>
          <a:xfrm>
            <a:off x="1064160" y="4890600"/>
            <a:ext cx="5979960" cy="1401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Lato"/>
                <a:ea typeface="Arial"/>
              </a:rPr>
              <a:t>Re-pensar el proceso de enseñanza-aprendizaje en la Educación Superior en torno a las tecnologías digitales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5" name="Google Shape;355;p69"/>
          <p:cNvSpPr/>
          <p:nvPr/>
        </p:nvSpPr>
        <p:spPr>
          <a:xfrm>
            <a:off x="1140840" y="6339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322;p66"/>
          <p:cNvSpPr txBox="1"/>
          <p:nvPr/>
        </p:nvSpPr>
        <p:spPr>
          <a:xfrm>
            <a:off x="956160" y="6100560"/>
            <a:ext cx="7997400" cy="407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Arial"/>
                <a:ea typeface="Arial"/>
              </a:rPr>
              <a:t>Caso práctico: Máster en Educación Digital (I)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1" name="Google Shape;323;p66_4"/>
          <p:cNvSpPr/>
          <p:nvPr/>
        </p:nvSpPr>
        <p:spPr>
          <a:xfrm>
            <a:off x="1068840" y="6555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2" name="Google Shape;325;p66_4"/>
          <p:cNvSpPr/>
          <p:nvPr/>
        </p:nvSpPr>
        <p:spPr>
          <a:xfrm>
            <a:off x="0" y="5546880"/>
            <a:ext cx="9144000" cy="43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1200" b="0" strike="noStrike" spc="-1">
                <a:solidFill>
                  <a:srgbClr val="404040"/>
                </a:solidFill>
                <a:latin typeface="Arial"/>
                <a:ea typeface="Arial"/>
              </a:rPr>
              <a:t>Ejemplo de transformación de un foro de debate en un «periódico» digital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pic>
        <p:nvPicPr>
          <p:cNvPr id="1253" name="Imagen 1252"/>
          <p:cNvPicPr/>
          <p:nvPr/>
        </p:nvPicPr>
        <p:blipFill>
          <a:blip r:embed="rId2"/>
          <a:stretch/>
        </p:blipFill>
        <p:spPr>
          <a:xfrm>
            <a:off x="866520" y="239040"/>
            <a:ext cx="3684240" cy="5212080"/>
          </a:xfrm>
          <a:prstGeom prst="rect">
            <a:avLst/>
          </a:prstGeom>
          <a:ln w="0">
            <a:noFill/>
          </a:ln>
        </p:spPr>
      </p:pic>
      <p:pic>
        <p:nvPicPr>
          <p:cNvPr id="1254" name="Imagen 1253"/>
          <p:cNvPicPr/>
          <p:nvPr/>
        </p:nvPicPr>
        <p:blipFill>
          <a:blip r:embed="rId3"/>
          <a:stretch/>
        </p:blipFill>
        <p:spPr>
          <a:xfrm>
            <a:off x="4831200" y="243360"/>
            <a:ext cx="3678120" cy="520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322;p66_0"/>
          <p:cNvSpPr txBox="1"/>
          <p:nvPr/>
        </p:nvSpPr>
        <p:spPr>
          <a:xfrm>
            <a:off x="956160" y="6100560"/>
            <a:ext cx="7997400" cy="407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FFFFFF"/>
                </a:solidFill>
                <a:latin typeface="Arial"/>
                <a:ea typeface="Arial"/>
              </a:rPr>
              <a:t>Caso práctico: Máster en Educación Digital (I)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6" name="Google Shape;323;p66_0"/>
          <p:cNvSpPr/>
          <p:nvPr/>
        </p:nvSpPr>
        <p:spPr>
          <a:xfrm>
            <a:off x="1068840" y="655560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7" name="Google Shape;325;p66_0"/>
          <p:cNvSpPr/>
          <p:nvPr/>
        </p:nvSpPr>
        <p:spPr>
          <a:xfrm>
            <a:off x="0" y="5546880"/>
            <a:ext cx="9144000" cy="43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1200" b="0" strike="noStrike" spc="-1">
                <a:solidFill>
                  <a:srgbClr val="404040"/>
                </a:solidFill>
                <a:latin typeface="Arial"/>
                <a:ea typeface="Arial"/>
              </a:rPr>
              <a:t>Ejemplo de transformación de un foro de debate en un «periódico» digital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pic>
        <p:nvPicPr>
          <p:cNvPr id="1258" name="Imagen 1257"/>
          <p:cNvPicPr/>
          <p:nvPr/>
        </p:nvPicPr>
        <p:blipFill>
          <a:blip r:embed="rId2"/>
          <a:stretch/>
        </p:blipFill>
        <p:spPr>
          <a:xfrm>
            <a:off x="728640" y="236520"/>
            <a:ext cx="3769560" cy="5331600"/>
          </a:xfrm>
          <a:prstGeom prst="rect">
            <a:avLst/>
          </a:prstGeom>
          <a:ln w="0">
            <a:noFill/>
          </a:ln>
        </p:spPr>
      </p:pic>
      <p:pic>
        <p:nvPicPr>
          <p:cNvPr id="1259" name="Imagen 1258"/>
          <p:cNvPicPr/>
          <p:nvPr/>
        </p:nvPicPr>
        <p:blipFill>
          <a:blip r:embed="rId3"/>
          <a:stretch/>
        </p:blipFill>
        <p:spPr>
          <a:xfrm>
            <a:off x="4804920" y="233640"/>
            <a:ext cx="3773520" cy="533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725;p87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1" name="Google Shape;726;p87"/>
          <p:cNvSpPr txBox="1"/>
          <p:nvPr/>
        </p:nvSpPr>
        <p:spPr>
          <a:xfrm>
            <a:off x="2789280" y="794520"/>
            <a:ext cx="3498120" cy="68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 dirty="0">
                <a:solidFill>
                  <a:srgbClr val="434343"/>
                </a:solidFill>
                <a:latin typeface="Arial"/>
                <a:ea typeface="Arial"/>
              </a:rPr>
              <a:t>Referencias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2" name="Google Shape;727;p87"/>
          <p:cNvSpPr txBox="1"/>
          <p:nvPr/>
        </p:nvSpPr>
        <p:spPr>
          <a:xfrm>
            <a:off x="803160" y="1893600"/>
            <a:ext cx="7531200" cy="40388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marL="457200" indent="-329760">
              <a:lnSpc>
                <a:spcPct val="115000"/>
              </a:lnSpc>
              <a:spcBef>
                <a:spcPts val="601"/>
              </a:spcBef>
              <a:buClr>
                <a:srgbClr val="666666"/>
              </a:buClr>
              <a:buFont typeface="Arial"/>
              <a:buChar char="●"/>
            </a:pP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Hogan, C., &amp; Down, B. (1996). Interrupting the institutional, narrative on teacher training: The potential of school-based teacher education. </a:t>
            </a:r>
            <a:r>
              <a:rPr lang="es" sz="1400" b="0" i="1" strike="noStrike" spc="-1" dirty="0">
                <a:solidFill>
                  <a:srgbClr val="666666"/>
                </a:solidFill>
                <a:latin typeface="Arial"/>
                <a:ea typeface="Arial"/>
              </a:rPr>
              <a:t>Australian Journal of Teacher Education, 21</a:t>
            </a: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(1), 46-65.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spcBef>
                <a:spcPts val="601"/>
              </a:spcBef>
              <a:buClr>
                <a:srgbClr val="666666"/>
              </a:buClr>
              <a:buFont typeface="Arial"/>
              <a:buChar char="●"/>
            </a:pP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Koehler, M. J., &amp; Mishra, P. (2006). Technological pedagogical content knowledge: A new framework for teacher knowledge. </a:t>
            </a:r>
            <a:r>
              <a:rPr lang="es" sz="1400" b="0" i="1" strike="noStrike" spc="-1" dirty="0">
                <a:solidFill>
                  <a:srgbClr val="666666"/>
                </a:solidFill>
                <a:latin typeface="Arial"/>
                <a:ea typeface="Arial"/>
              </a:rPr>
              <a:t>Teachers College Record, 108</a:t>
            </a: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(6), 1017-1054.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spcBef>
                <a:spcPts val="601"/>
              </a:spcBef>
              <a:buClr>
                <a:srgbClr val="666666"/>
              </a:buClr>
              <a:buFont typeface="Arial"/>
              <a:buChar char="●"/>
            </a:pP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Merrill, M. D. (2013). </a:t>
            </a:r>
            <a:r>
              <a:rPr lang="es" sz="1400" b="0" i="1" strike="noStrike" spc="-1" dirty="0">
                <a:solidFill>
                  <a:srgbClr val="666666"/>
                </a:solidFill>
                <a:latin typeface="Arial"/>
                <a:ea typeface="Arial"/>
              </a:rPr>
              <a:t>First principles of instruction: Assessing and designing effective, efficient, and engaging instruction</a:t>
            </a: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. Pfeiffer.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spcBef>
                <a:spcPts val="601"/>
              </a:spcBef>
              <a:buClr>
                <a:srgbClr val="666666"/>
              </a:buClr>
              <a:buFont typeface="Arial"/>
              <a:buChar char="●"/>
            </a:pP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Merriënboer, J. J. G. van, &amp; Kirschner, P. A. (2018). </a:t>
            </a:r>
            <a:r>
              <a:rPr lang="es" sz="1400" b="0" i="1" strike="noStrike" spc="-1" dirty="0">
                <a:solidFill>
                  <a:srgbClr val="666666"/>
                </a:solidFill>
                <a:latin typeface="Arial"/>
                <a:ea typeface="Arial"/>
              </a:rPr>
              <a:t>Ten steps to complex learning: A systematic approach to four-component instructional design</a:t>
            </a: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 (Third edition). Routledge.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spcBef>
                <a:spcPts val="601"/>
              </a:spcBef>
              <a:buClr>
                <a:srgbClr val="666666"/>
              </a:buClr>
              <a:buFont typeface="Arial"/>
              <a:buChar char="●"/>
            </a:pP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Mishra, P., &amp; Warr, M. (2021). Contextualizing TPACK within systems and cultures of practice. </a:t>
            </a:r>
            <a:r>
              <a:rPr lang="es" sz="1400" b="0" i="1" strike="noStrike" spc="-1" dirty="0">
                <a:solidFill>
                  <a:srgbClr val="666666"/>
                </a:solidFill>
                <a:latin typeface="Arial"/>
                <a:ea typeface="Arial"/>
              </a:rPr>
              <a:t>Computers in Human Behavior, 117</a:t>
            </a: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, 106673. https://doi.org/10.1016/j.chb.2020.106673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spcBef>
                <a:spcPts val="601"/>
              </a:spcBef>
              <a:buClr>
                <a:srgbClr val="666666"/>
              </a:buClr>
              <a:buFont typeface="Arial"/>
              <a:buChar char="●"/>
            </a:pP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Meyer, A., Rose, D. H., &amp; Gordon, D. (2014). </a:t>
            </a:r>
            <a:r>
              <a:rPr lang="es" sz="1400" b="0" i="1" strike="noStrike" spc="-1" dirty="0">
                <a:solidFill>
                  <a:srgbClr val="666666"/>
                </a:solidFill>
                <a:latin typeface="Arial"/>
                <a:ea typeface="Arial"/>
              </a:rPr>
              <a:t>Universal design for learning: Theory and practice.</a:t>
            </a:r>
            <a:r>
              <a:rPr lang="es" sz="1400" b="0" strike="noStrike" spc="-1" dirty="0">
                <a:solidFill>
                  <a:srgbClr val="666666"/>
                </a:solidFill>
                <a:latin typeface="Arial"/>
                <a:ea typeface="Arial"/>
              </a:rPr>
              <a:t> CAST Professional Publishing.</a:t>
            </a: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3" name="Google Shape;728;p87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733;p88"/>
          <p:cNvSpPr/>
          <p:nvPr/>
        </p:nvSpPr>
        <p:spPr>
          <a:xfrm>
            <a:off x="406800" y="555120"/>
            <a:ext cx="8329680" cy="5747760"/>
          </a:xfrm>
          <a:prstGeom prst="rect">
            <a:avLst/>
          </a:prstGeom>
          <a:solidFill>
            <a:srgbClr val="D2D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5" name="Google Shape;734;p88"/>
          <p:cNvSpPr txBox="1"/>
          <p:nvPr/>
        </p:nvSpPr>
        <p:spPr>
          <a:xfrm>
            <a:off x="1603800" y="2401560"/>
            <a:ext cx="6204960" cy="1137600"/>
          </a:xfrm>
          <a:prstGeom prst="rect">
            <a:avLst/>
          </a:prstGeom>
          <a:noFill/>
          <a:ln w="38160">
            <a:solidFill>
              <a:srgbClr val="535353"/>
            </a:solidFill>
            <a:round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4800" b="1" strike="noStrike" spc="-1">
                <a:solidFill>
                  <a:srgbClr val="434343"/>
                </a:solidFill>
                <a:latin typeface="Lato"/>
                <a:ea typeface="Arial"/>
              </a:rPr>
              <a:t>¡Muchas gracias!</a:t>
            </a:r>
            <a:endParaRPr lang="es-E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6" name="Google Shape;735;p88"/>
          <p:cNvSpPr/>
          <p:nvPr/>
        </p:nvSpPr>
        <p:spPr>
          <a:xfrm>
            <a:off x="1851480" y="3844440"/>
            <a:ext cx="5475240" cy="87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s" sz="2400" b="0" strike="noStrike" spc="-1">
                <a:solidFill>
                  <a:srgbClr val="434343"/>
                </a:solidFill>
                <a:highlight>
                  <a:srgbClr val="FFFFFF"/>
                </a:highlight>
                <a:latin typeface="Lato"/>
                <a:ea typeface="Arial"/>
              </a:rPr>
              <a:t>#WEBINARSUNIA </a:t>
            </a:r>
            <a:endParaRPr lang="es-ES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s" sz="2000" b="0" strike="noStrike" spc="-1">
                <a:solidFill>
                  <a:srgbClr val="434343"/>
                </a:solidFill>
                <a:highlight>
                  <a:srgbClr val="FFFFFF"/>
                </a:highlight>
                <a:latin typeface="Lato"/>
                <a:ea typeface="Arial"/>
              </a:rPr>
              <a:t>@UNIAINNOVA @UNIAUNIVERSIDAD</a:t>
            </a:r>
            <a:endParaRPr lang="es-ES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740;p89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8" name="Google Shape;741;p89"/>
          <p:cNvSpPr txBox="1"/>
          <p:nvPr/>
        </p:nvSpPr>
        <p:spPr>
          <a:xfrm>
            <a:off x="2789280" y="794520"/>
            <a:ext cx="3498120" cy="68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200" b="1" strike="noStrike" spc="-1">
                <a:solidFill>
                  <a:srgbClr val="434343"/>
                </a:solidFill>
                <a:latin typeface="Arial"/>
                <a:ea typeface="Arial"/>
              </a:rPr>
              <a:t>Créditos</a:t>
            </a: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9" name="Google Shape;742;p89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70" name="Google Shape;743;p89"/>
          <p:cNvGrpSpPr/>
          <p:nvPr/>
        </p:nvGrpSpPr>
        <p:grpSpPr>
          <a:xfrm>
            <a:off x="1106280" y="3219120"/>
            <a:ext cx="6814800" cy="883800"/>
            <a:chOff x="1106280" y="3219120"/>
            <a:chExt cx="6814800" cy="883800"/>
          </a:xfrm>
        </p:grpSpPr>
        <p:grpSp>
          <p:nvGrpSpPr>
            <p:cNvPr id="1271" name="Google Shape;744;p89"/>
            <p:cNvGrpSpPr/>
            <p:nvPr/>
          </p:nvGrpSpPr>
          <p:grpSpPr>
            <a:xfrm>
              <a:off x="5521680" y="3219120"/>
              <a:ext cx="927360" cy="883800"/>
              <a:chOff x="5521680" y="3219120"/>
              <a:chExt cx="927360" cy="883800"/>
            </a:xfrm>
          </p:grpSpPr>
          <p:sp>
            <p:nvSpPr>
              <p:cNvPr id="1272" name="Google Shape;745;p89"/>
              <p:cNvSpPr/>
              <p:nvPr/>
            </p:nvSpPr>
            <p:spPr>
              <a:xfrm>
                <a:off x="5521680" y="3219120"/>
                <a:ext cx="927360" cy="883800"/>
              </a:xfrm>
              <a:prstGeom prst="roundRect">
                <a:avLst>
                  <a:gd name="adj" fmla="val 16667"/>
                </a:avLst>
              </a:prstGeom>
              <a:solidFill>
                <a:srgbClr val="D6D64D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3" name="Google Shape;746;p89"/>
              <p:cNvSpPr/>
              <p:nvPr/>
            </p:nvSpPr>
            <p:spPr>
              <a:xfrm>
                <a:off x="5521680" y="3403440"/>
                <a:ext cx="927360" cy="515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s" sz="1000" b="0" strike="noStrike" spc="-1">
                    <a:solidFill>
                      <a:srgbClr val="434343"/>
                    </a:solidFill>
                    <a:latin typeface="Arial"/>
                    <a:ea typeface="Arial"/>
                  </a:rPr>
                  <a:t>#d6d64d</a:t>
                </a:r>
                <a:endParaRPr lang="es-ES" sz="1000" b="0" strike="noStrike" spc="-1">
                  <a:latin typeface="Arial"/>
                </a:endParaRPr>
              </a:p>
            </p:txBody>
          </p:sp>
        </p:grpSp>
        <p:grpSp>
          <p:nvGrpSpPr>
            <p:cNvPr id="1274" name="Google Shape;747;p89"/>
            <p:cNvGrpSpPr/>
            <p:nvPr/>
          </p:nvGrpSpPr>
          <p:grpSpPr>
            <a:xfrm>
              <a:off x="2577960" y="3219120"/>
              <a:ext cx="927360" cy="883800"/>
              <a:chOff x="2577960" y="3219120"/>
              <a:chExt cx="927360" cy="883800"/>
            </a:xfrm>
          </p:grpSpPr>
          <p:sp>
            <p:nvSpPr>
              <p:cNvPr id="1275" name="Google Shape;748;p89"/>
              <p:cNvSpPr/>
              <p:nvPr/>
            </p:nvSpPr>
            <p:spPr>
              <a:xfrm>
                <a:off x="2577960" y="3219120"/>
                <a:ext cx="927360" cy="883800"/>
              </a:xfrm>
              <a:prstGeom prst="roundRect">
                <a:avLst>
                  <a:gd name="adj" fmla="val 16667"/>
                </a:avLst>
              </a:prstGeom>
              <a:solidFill>
                <a:srgbClr val="999999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6" name="Google Shape;749;p89"/>
              <p:cNvSpPr/>
              <p:nvPr/>
            </p:nvSpPr>
            <p:spPr>
              <a:xfrm>
                <a:off x="2577960" y="3403440"/>
                <a:ext cx="927360" cy="515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s" sz="1000" b="0" strike="noStrike" spc="-1">
                    <a:solidFill>
                      <a:srgbClr val="434343"/>
                    </a:solidFill>
                    <a:latin typeface="Arial"/>
                    <a:ea typeface="Arial"/>
                  </a:rPr>
                  <a:t>#999999</a:t>
                </a:r>
                <a:endParaRPr lang="es-ES" sz="1000" b="0" strike="noStrike" spc="-1">
                  <a:latin typeface="Arial"/>
                </a:endParaRPr>
              </a:p>
            </p:txBody>
          </p:sp>
        </p:grpSp>
        <p:grpSp>
          <p:nvGrpSpPr>
            <p:cNvPr id="1277" name="Google Shape;750;p89"/>
            <p:cNvGrpSpPr/>
            <p:nvPr/>
          </p:nvGrpSpPr>
          <p:grpSpPr>
            <a:xfrm>
              <a:off x="1106280" y="3219120"/>
              <a:ext cx="927360" cy="883800"/>
              <a:chOff x="1106280" y="3219120"/>
              <a:chExt cx="927360" cy="883800"/>
            </a:xfrm>
          </p:grpSpPr>
          <p:sp>
            <p:nvSpPr>
              <p:cNvPr id="1278" name="Google Shape;751;p89"/>
              <p:cNvSpPr/>
              <p:nvPr/>
            </p:nvSpPr>
            <p:spPr>
              <a:xfrm>
                <a:off x="1106280" y="3219120"/>
                <a:ext cx="927360" cy="883800"/>
              </a:xfrm>
              <a:prstGeom prst="roundRect">
                <a:avLst>
                  <a:gd name="adj" fmla="val 16667"/>
                </a:avLst>
              </a:prstGeom>
              <a:solidFill>
                <a:srgbClr val="434343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9" name="Google Shape;752;p89"/>
              <p:cNvSpPr/>
              <p:nvPr/>
            </p:nvSpPr>
            <p:spPr>
              <a:xfrm>
                <a:off x="1106280" y="3403440"/>
                <a:ext cx="927360" cy="515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s" sz="10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#434343</a:t>
                </a:r>
                <a:endParaRPr lang="es-ES" sz="1000" b="0" strike="noStrike" spc="-1">
                  <a:latin typeface="Arial"/>
                </a:endParaRPr>
              </a:p>
            </p:txBody>
          </p:sp>
        </p:grpSp>
        <p:grpSp>
          <p:nvGrpSpPr>
            <p:cNvPr id="1280" name="Google Shape;753;p89"/>
            <p:cNvGrpSpPr/>
            <p:nvPr/>
          </p:nvGrpSpPr>
          <p:grpSpPr>
            <a:xfrm>
              <a:off x="6993720" y="3219120"/>
              <a:ext cx="927360" cy="883800"/>
              <a:chOff x="6993720" y="3219120"/>
              <a:chExt cx="927360" cy="883800"/>
            </a:xfrm>
          </p:grpSpPr>
          <p:sp>
            <p:nvSpPr>
              <p:cNvPr id="1281" name="Google Shape;754;p89"/>
              <p:cNvSpPr/>
              <p:nvPr/>
            </p:nvSpPr>
            <p:spPr>
              <a:xfrm>
                <a:off x="6993720" y="3219120"/>
                <a:ext cx="927360" cy="883800"/>
              </a:xfrm>
              <a:prstGeom prst="roundRect">
                <a:avLst>
                  <a:gd name="adj" fmla="val 16667"/>
                </a:avLst>
              </a:prstGeom>
              <a:solidFill>
                <a:srgbClr val="F6FF87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2" name="Google Shape;755;p89"/>
              <p:cNvSpPr/>
              <p:nvPr/>
            </p:nvSpPr>
            <p:spPr>
              <a:xfrm>
                <a:off x="6993720" y="3403440"/>
                <a:ext cx="927360" cy="515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s" sz="1000" b="0" strike="noStrike" spc="-1">
                    <a:solidFill>
                      <a:srgbClr val="434343"/>
                    </a:solidFill>
                    <a:latin typeface="Arial"/>
                    <a:ea typeface="Arial"/>
                  </a:rPr>
                  <a:t>#f6ff87</a:t>
                </a:r>
                <a:endParaRPr lang="es-ES" sz="1000" b="0" strike="noStrike" spc="-1">
                  <a:latin typeface="Arial"/>
                </a:endParaRPr>
              </a:p>
            </p:txBody>
          </p:sp>
        </p:grpSp>
        <p:grpSp>
          <p:nvGrpSpPr>
            <p:cNvPr id="1283" name="Google Shape;756;p89"/>
            <p:cNvGrpSpPr/>
            <p:nvPr/>
          </p:nvGrpSpPr>
          <p:grpSpPr>
            <a:xfrm>
              <a:off x="4050000" y="3219120"/>
              <a:ext cx="927360" cy="883800"/>
              <a:chOff x="4050000" y="3219120"/>
              <a:chExt cx="927360" cy="883800"/>
            </a:xfrm>
          </p:grpSpPr>
          <p:sp>
            <p:nvSpPr>
              <p:cNvPr id="1284" name="Google Shape;757;p89"/>
              <p:cNvSpPr/>
              <p:nvPr/>
            </p:nvSpPr>
            <p:spPr>
              <a:xfrm>
                <a:off x="4050000" y="3219120"/>
                <a:ext cx="927360" cy="883800"/>
              </a:xfrm>
              <a:prstGeom prst="roundRect">
                <a:avLst>
                  <a:gd name="adj" fmla="val 16667"/>
                </a:avLst>
              </a:prstGeom>
              <a:solidFill>
                <a:srgbClr val="93C01F"/>
              </a:solidFill>
              <a:ln w="93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5" name="Google Shape;758;p89"/>
              <p:cNvSpPr/>
              <p:nvPr/>
            </p:nvSpPr>
            <p:spPr>
              <a:xfrm>
                <a:off x="4050000" y="3403440"/>
                <a:ext cx="927360" cy="515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s" sz="1000" b="0" strike="noStrike" spc="-1">
                    <a:solidFill>
                      <a:srgbClr val="434343"/>
                    </a:solidFill>
                    <a:latin typeface="Arial"/>
                    <a:ea typeface="Arial"/>
                  </a:rPr>
                  <a:t>#93c01f</a:t>
                </a:r>
                <a:endParaRPr lang="es-ES" sz="1000" b="0" strike="noStrike" spc="-1">
                  <a:latin typeface="Arial"/>
                </a:endParaRPr>
              </a:p>
            </p:txBody>
          </p:sp>
        </p:grpSp>
      </p:grpSp>
      <p:sp>
        <p:nvSpPr>
          <p:cNvPr id="1286" name="Google Shape;759;p89"/>
          <p:cNvSpPr txBox="1"/>
          <p:nvPr/>
        </p:nvSpPr>
        <p:spPr>
          <a:xfrm>
            <a:off x="803160" y="1783440"/>
            <a:ext cx="7537320" cy="14835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Presentación diseñada a partir de plantilla adaptada de </a:t>
            </a:r>
            <a:r>
              <a:rPr lang="es" sz="1400" b="0" u="sng" strike="noStrike" spc="-1">
                <a:solidFill>
                  <a:srgbClr val="666666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2"/>
              </a:rPr>
              <a:t>Slidesgo</a:t>
            </a:r>
            <a:r>
              <a:rPr lang="es" sz="1400" b="0" strike="noStrike" spc="-1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</a:rPr>
              <a:t>, </a:t>
            </a: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con</a:t>
            </a:r>
            <a:r>
              <a:rPr lang="es" sz="1400" b="0" strike="noStrike" spc="-1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iconos</a:t>
            </a:r>
            <a:r>
              <a:rPr lang="es" sz="1400" b="0" strike="noStrike" spc="-1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de</a:t>
            </a:r>
            <a:r>
              <a:rPr lang="es" sz="1400" b="0" strike="noStrike" spc="-1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lang="es" sz="1400" b="0" u="sng" strike="noStrike" spc="-1">
                <a:solidFill>
                  <a:srgbClr val="666666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3"/>
              </a:rPr>
              <a:t>Flaticon</a:t>
            </a: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 e imágenes e infografías de </a:t>
            </a:r>
            <a:r>
              <a:rPr lang="es" sz="1400" b="0" u="sng" strike="noStrike" spc="-1">
                <a:solidFill>
                  <a:srgbClr val="666666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4"/>
              </a:rPr>
              <a:t>Freepik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Fuentes usadas: </a:t>
            </a: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hlinkClick r:id="rId5"/>
              </a:rPr>
              <a:t>Lato</a:t>
            </a: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Colores usados: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7" name="Google Shape;760;p89"/>
          <p:cNvSpPr txBox="1"/>
          <p:nvPr/>
        </p:nvSpPr>
        <p:spPr>
          <a:xfrm>
            <a:off x="879480" y="5010120"/>
            <a:ext cx="7537320" cy="11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s" sz="1400" b="0" strike="noStrike" spc="-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</a:rPr>
              <a:t>Contenido publicado bajo licencia Creative Commons: Reconocimiento-NoComercial-SinObraDerivada 4.0 Internacional (CC BY-NC-ND 4.0)</a:t>
            </a: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tabLst>
                <a:tab pos="0" algn="l"/>
              </a:tabLst>
            </a:pPr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8" name="Google Shape;761;p89"/>
          <p:cNvPicPr/>
          <p:nvPr/>
        </p:nvPicPr>
        <p:blipFill>
          <a:blip r:embed="rId6"/>
          <a:stretch/>
        </p:blipFill>
        <p:spPr>
          <a:xfrm>
            <a:off x="1028880" y="4774320"/>
            <a:ext cx="667800" cy="23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286;p62"/>
          <p:cNvSpPr/>
          <p:nvPr/>
        </p:nvSpPr>
        <p:spPr>
          <a:xfrm>
            <a:off x="0" y="0"/>
            <a:ext cx="4259520" cy="685764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7" name="Google Shape;287;p62"/>
          <p:cNvSpPr/>
          <p:nvPr/>
        </p:nvSpPr>
        <p:spPr>
          <a:xfrm>
            <a:off x="4778280" y="370764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8" name="Google Shape;288;p62"/>
          <p:cNvSpPr txBox="1"/>
          <p:nvPr/>
        </p:nvSpPr>
        <p:spPr>
          <a:xfrm>
            <a:off x="4599000" y="2666880"/>
            <a:ext cx="4264920" cy="930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2800" b="1" strike="noStrike" spc="-1">
                <a:solidFill>
                  <a:srgbClr val="434343"/>
                </a:solidFill>
                <a:latin typeface="Lato"/>
                <a:ea typeface="Arial"/>
              </a:rPr>
              <a:t>Modelos pedagógicos para la educación digital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9" name="Google Shape;289;p62"/>
          <p:cNvSpPr txBox="1"/>
          <p:nvPr/>
        </p:nvSpPr>
        <p:spPr>
          <a:xfrm>
            <a:off x="4599000" y="3957480"/>
            <a:ext cx="3634920" cy="4626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800" b="0" strike="noStrike" spc="-1">
                <a:solidFill>
                  <a:srgbClr val="999999"/>
                </a:solidFill>
                <a:latin typeface="Lato"/>
                <a:ea typeface="Arial"/>
              </a:rPr>
              <a:t>Bases teórico-prácticas para el diseño didáctico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249;p59"/>
          <p:cNvSpPr/>
          <p:nvPr/>
        </p:nvSpPr>
        <p:spPr>
          <a:xfrm>
            <a:off x="3657600" y="5500080"/>
            <a:ext cx="744120" cy="969840"/>
          </a:xfrm>
          <a:prstGeom prst="rect">
            <a:avLst/>
          </a:prstGeom>
          <a:solidFill>
            <a:srgbClr val="E2E61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1" name="Google Shape;250;p59_1"/>
          <p:cNvSpPr/>
          <p:nvPr/>
        </p:nvSpPr>
        <p:spPr>
          <a:xfrm>
            <a:off x="3658320" y="4187520"/>
            <a:ext cx="744120" cy="969840"/>
          </a:xfrm>
          <a:prstGeom prst="rect">
            <a:avLst/>
          </a:prstGeom>
          <a:solidFill>
            <a:srgbClr val="E2E61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2" name="Google Shape;251;p59_1"/>
          <p:cNvSpPr/>
          <p:nvPr/>
        </p:nvSpPr>
        <p:spPr>
          <a:xfrm>
            <a:off x="3657600" y="2909160"/>
            <a:ext cx="744120" cy="969840"/>
          </a:xfrm>
          <a:prstGeom prst="rect">
            <a:avLst/>
          </a:prstGeom>
          <a:solidFill>
            <a:srgbClr val="E2E61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3" name="Google Shape;252;p59_1"/>
          <p:cNvSpPr/>
          <p:nvPr/>
        </p:nvSpPr>
        <p:spPr>
          <a:xfrm>
            <a:off x="0" y="0"/>
            <a:ext cx="2855520" cy="6857640"/>
          </a:xfrm>
          <a:prstGeom prst="rect">
            <a:avLst/>
          </a:prstGeom>
          <a:solidFill>
            <a:srgbClr val="93C0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4" name="Google Shape;253;p59_1"/>
          <p:cNvSpPr/>
          <p:nvPr/>
        </p:nvSpPr>
        <p:spPr>
          <a:xfrm>
            <a:off x="3658320" y="1672920"/>
            <a:ext cx="744120" cy="969840"/>
          </a:xfrm>
          <a:prstGeom prst="rect">
            <a:avLst/>
          </a:prstGeom>
          <a:solidFill>
            <a:srgbClr val="E2E61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5" name="Google Shape;254;p59_1"/>
          <p:cNvSpPr txBox="1"/>
          <p:nvPr/>
        </p:nvSpPr>
        <p:spPr>
          <a:xfrm>
            <a:off x="4698360" y="177120"/>
            <a:ext cx="5310720" cy="1485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s" sz="2600" b="1" strike="noStrike" spc="-1">
                <a:solidFill>
                  <a:srgbClr val="434343"/>
                </a:solidFill>
                <a:latin typeface="Lato"/>
                <a:ea typeface="Arial"/>
              </a:rPr>
              <a:t>Contenidos</a:t>
            </a:r>
            <a:endParaRPr lang="es-E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6" name="Google Shape;255;p59_1"/>
          <p:cNvSpPr txBox="1"/>
          <p:nvPr/>
        </p:nvSpPr>
        <p:spPr>
          <a:xfrm>
            <a:off x="4696200" y="1862700"/>
            <a:ext cx="2680560" cy="466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800" b="1" strike="noStrike" spc="-1" dirty="0">
                <a:solidFill>
                  <a:srgbClr val="434343"/>
                </a:solidFill>
                <a:latin typeface="Lato"/>
                <a:ea typeface="Arial"/>
              </a:rPr>
              <a:t>Principios de enseñanza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Google Shape;256;p59_1"/>
          <p:cNvSpPr txBox="1"/>
          <p:nvPr/>
        </p:nvSpPr>
        <p:spPr>
          <a:xfrm>
            <a:off x="4717080" y="3384540"/>
            <a:ext cx="336672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Lato"/>
                <a:ea typeface="Arial"/>
              </a:rPr>
              <a:t>4 componentes / 10 pasos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1048" name="Google Shape;257;p59_1"/>
          <p:cNvSpPr txBox="1"/>
          <p:nvPr/>
        </p:nvSpPr>
        <p:spPr>
          <a:xfrm>
            <a:off x="4696200" y="3070125"/>
            <a:ext cx="2564280" cy="429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800" b="1" strike="noStrike" spc="-1" dirty="0">
                <a:solidFill>
                  <a:srgbClr val="434343"/>
                </a:solidFill>
                <a:latin typeface="Lato"/>
                <a:ea typeface="Arial"/>
              </a:rPr>
              <a:t>Aprendizaje complejo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9" name="Google Shape;258;p59_1"/>
          <p:cNvSpPr txBox="1"/>
          <p:nvPr/>
        </p:nvSpPr>
        <p:spPr>
          <a:xfrm>
            <a:off x="4696200" y="2165100"/>
            <a:ext cx="3366720" cy="33264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Lato"/>
                <a:ea typeface="Arial"/>
              </a:rPr>
              <a:t>5 principios / 4 fases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1050" name="Google Shape;259;p59_1"/>
          <p:cNvSpPr txBox="1"/>
          <p:nvPr/>
        </p:nvSpPr>
        <p:spPr>
          <a:xfrm>
            <a:off x="4696200" y="4594755"/>
            <a:ext cx="336672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400" b="0" strike="noStrike" spc="-1" dirty="0">
                <a:solidFill>
                  <a:srgbClr val="999999"/>
                </a:solidFill>
                <a:latin typeface="Arial"/>
                <a:ea typeface="Arial"/>
              </a:rPr>
              <a:t>3 conocimientos – 4 intersecciones</a:t>
            </a:r>
            <a:endParaRPr lang="es-ES" sz="1400" b="0" strike="noStrike" spc="-1" dirty="0">
              <a:latin typeface="Arial"/>
            </a:endParaRPr>
          </a:p>
        </p:txBody>
      </p:sp>
      <p:sp>
        <p:nvSpPr>
          <p:cNvPr id="1051" name="Google Shape;260;p59_1"/>
          <p:cNvSpPr txBox="1"/>
          <p:nvPr/>
        </p:nvSpPr>
        <p:spPr>
          <a:xfrm>
            <a:off x="4707000" y="3820680"/>
            <a:ext cx="5310720" cy="909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800" b="1" strike="noStrike" spc="-1">
                <a:solidFill>
                  <a:srgbClr val="434343"/>
                </a:solidFill>
                <a:latin typeface="Lato"/>
                <a:ea typeface="Arial"/>
              </a:rPr>
              <a:t>Modelo TPACK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2" name="Google Shape;261;p59_1"/>
          <p:cNvSpPr txBox="1"/>
          <p:nvPr/>
        </p:nvSpPr>
        <p:spPr>
          <a:xfrm>
            <a:off x="3661920" y="1719720"/>
            <a:ext cx="709200" cy="8470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800" b="1" strike="noStrike" spc="-1">
                <a:solidFill>
                  <a:srgbClr val="434343"/>
                </a:solidFill>
                <a:latin typeface="Lato"/>
                <a:ea typeface="Arial"/>
              </a:rPr>
              <a:t>1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3" name="Google Shape;262;p59_1"/>
          <p:cNvSpPr txBox="1"/>
          <p:nvPr/>
        </p:nvSpPr>
        <p:spPr>
          <a:xfrm>
            <a:off x="3672720" y="2931480"/>
            <a:ext cx="687600" cy="909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800" b="1" strike="noStrike" spc="-1">
                <a:solidFill>
                  <a:srgbClr val="434343"/>
                </a:solidFill>
                <a:latin typeface="Lato"/>
                <a:ea typeface="Arial"/>
              </a:rPr>
              <a:t>2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" name="Google Shape;263;p59_1"/>
          <p:cNvSpPr txBox="1"/>
          <p:nvPr/>
        </p:nvSpPr>
        <p:spPr>
          <a:xfrm>
            <a:off x="3651480" y="4201560"/>
            <a:ext cx="708840" cy="9136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800" b="1" strike="noStrike" spc="-1">
                <a:solidFill>
                  <a:srgbClr val="434343"/>
                </a:solidFill>
                <a:latin typeface="Lato"/>
                <a:ea typeface="Arial"/>
              </a:rPr>
              <a:t>3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" name="Google Shape;264;p59_1"/>
          <p:cNvSpPr txBox="1"/>
          <p:nvPr/>
        </p:nvSpPr>
        <p:spPr>
          <a:xfrm>
            <a:off x="4696200" y="5899560"/>
            <a:ext cx="336672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300" b="0" strike="noStrike" spc="-1">
                <a:solidFill>
                  <a:srgbClr val="999999"/>
                </a:solidFill>
                <a:latin typeface="Lato"/>
                <a:ea typeface="Arial"/>
              </a:rPr>
              <a:t>3 principios</a:t>
            </a:r>
            <a:endParaRPr lang="es-ES" sz="1300" b="0" strike="noStrike" spc="-1">
              <a:latin typeface="Arial"/>
            </a:endParaRPr>
          </a:p>
        </p:txBody>
      </p:sp>
      <p:sp>
        <p:nvSpPr>
          <p:cNvPr id="1056" name="Google Shape;265;p59_1"/>
          <p:cNvSpPr txBox="1"/>
          <p:nvPr/>
        </p:nvSpPr>
        <p:spPr>
          <a:xfrm>
            <a:off x="4696200" y="5149680"/>
            <a:ext cx="5310720" cy="909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800" b="1" strike="noStrike" spc="-1" dirty="0">
                <a:solidFill>
                  <a:srgbClr val="434343"/>
                </a:solidFill>
                <a:latin typeface="Lato"/>
                <a:ea typeface="Arial"/>
              </a:rPr>
              <a:t>Diseño Universal para el Aprendizaje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7" name="Google Shape;266;p59_1"/>
          <p:cNvSpPr txBox="1"/>
          <p:nvPr/>
        </p:nvSpPr>
        <p:spPr>
          <a:xfrm>
            <a:off x="3683160" y="5563800"/>
            <a:ext cx="687960" cy="8470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800" b="1" strike="noStrike" spc="-1">
                <a:solidFill>
                  <a:srgbClr val="434343"/>
                </a:solidFill>
                <a:latin typeface="Lato"/>
                <a:ea typeface="Arial"/>
              </a:rPr>
              <a:t>4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271;p60"/>
          <p:cNvSpPr/>
          <p:nvPr/>
        </p:nvSpPr>
        <p:spPr>
          <a:xfrm>
            <a:off x="1430280" y="871920"/>
            <a:ext cx="6282720" cy="5114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9" name="Google Shape;272;p60"/>
          <p:cNvSpPr txBox="1"/>
          <p:nvPr/>
        </p:nvSpPr>
        <p:spPr>
          <a:xfrm>
            <a:off x="2675880" y="3540960"/>
            <a:ext cx="4618800" cy="6336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1500" b="0" strike="noStrike" spc="-1">
                <a:solidFill>
                  <a:srgbClr val="999999"/>
                </a:solidFill>
                <a:latin typeface="Lato"/>
                <a:ea typeface="Arial"/>
              </a:rPr>
              <a:t>Los cinco principios fundamentales para una enseñanza eficaz (Merrill, 2013)</a:t>
            </a:r>
            <a:endParaRPr lang="es-ES" sz="1500" b="0" strike="noStrike" spc="-1">
              <a:latin typeface="Arial"/>
            </a:endParaRPr>
          </a:p>
        </p:txBody>
      </p:sp>
      <p:sp>
        <p:nvSpPr>
          <p:cNvPr id="1060" name="Google Shape;273;p60"/>
          <p:cNvSpPr txBox="1"/>
          <p:nvPr/>
        </p:nvSpPr>
        <p:spPr>
          <a:xfrm>
            <a:off x="2675880" y="1626840"/>
            <a:ext cx="4943880" cy="16171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" sz="3600" b="1" strike="noStrike" spc="-1">
                <a:solidFill>
                  <a:srgbClr val="434343"/>
                </a:solidFill>
                <a:latin typeface="Lato"/>
                <a:ea typeface="Arial"/>
              </a:rPr>
              <a:t>Principios para la enseñanza en un contexto tecnológico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1" name="Google Shape;274;p60"/>
          <p:cNvSpPr/>
          <p:nvPr/>
        </p:nvSpPr>
        <p:spPr>
          <a:xfrm>
            <a:off x="1134720" y="1828440"/>
            <a:ext cx="1442520" cy="531720"/>
          </a:xfrm>
          <a:prstGeom prst="rect">
            <a:avLst/>
          </a:prstGeom>
          <a:solidFill>
            <a:srgbClr val="D2D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Imagen 1061"/>
          <p:cNvPicPr/>
          <p:nvPr/>
        </p:nvPicPr>
        <p:blipFill>
          <a:blip r:embed="rId2"/>
          <a:stretch/>
        </p:blipFill>
        <p:spPr>
          <a:xfrm>
            <a:off x="1001520" y="1397520"/>
            <a:ext cx="7112160" cy="5028840"/>
          </a:xfrm>
          <a:prstGeom prst="rect">
            <a:avLst/>
          </a:prstGeom>
          <a:ln w="0">
            <a:noFill/>
          </a:ln>
        </p:spPr>
      </p:pic>
      <p:sp>
        <p:nvSpPr>
          <p:cNvPr id="1063" name="Google Shape;377;p72"/>
          <p:cNvSpPr/>
          <p:nvPr/>
        </p:nvSpPr>
        <p:spPr>
          <a:xfrm>
            <a:off x="406800" y="545760"/>
            <a:ext cx="832968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4" name="Google Shape;378;p72"/>
          <p:cNvSpPr txBox="1"/>
          <p:nvPr/>
        </p:nvSpPr>
        <p:spPr>
          <a:xfrm>
            <a:off x="0" y="288360"/>
            <a:ext cx="9143640" cy="1217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5 principios / 4 fases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" name="Google Shape;398;p72"/>
          <p:cNvSpPr/>
          <p:nvPr/>
        </p:nvSpPr>
        <p:spPr>
          <a:xfrm>
            <a:off x="4233960" y="16315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344;p68"/>
          <p:cNvSpPr/>
          <p:nvPr/>
        </p:nvSpPr>
        <p:spPr>
          <a:xfrm>
            <a:off x="406800" y="469440"/>
            <a:ext cx="4287600" cy="5747760"/>
          </a:xfrm>
          <a:prstGeom prst="rect">
            <a:avLst/>
          </a:prstGeom>
          <a:noFill/>
          <a:ln w="38160">
            <a:solidFill>
              <a:srgbClr val="D2D7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7" name="Google Shape;345;p68"/>
          <p:cNvSpPr/>
          <p:nvPr/>
        </p:nvSpPr>
        <p:spPr>
          <a:xfrm>
            <a:off x="2203200" y="2130120"/>
            <a:ext cx="675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93C0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8" name="Google Shape;346;p68"/>
          <p:cNvSpPr txBox="1"/>
          <p:nvPr/>
        </p:nvSpPr>
        <p:spPr>
          <a:xfrm>
            <a:off x="738000" y="1307160"/>
            <a:ext cx="3571200" cy="770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s" sz="2400" b="1" strike="noStrike" spc="-1">
                <a:solidFill>
                  <a:srgbClr val="434343"/>
                </a:solidFill>
                <a:latin typeface="Lato"/>
                <a:ea typeface="Arial"/>
              </a:rPr>
              <a:t>Problema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9" name="Google Shape;347;p68"/>
          <p:cNvSpPr txBox="1"/>
          <p:nvPr/>
        </p:nvSpPr>
        <p:spPr>
          <a:xfrm>
            <a:off x="738000" y="2305800"/>
            <a:ext cx="3873600" cy="2119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El aprendizaje se promueve cuando los estudiantes están implicados en la resolución de problemas del mundo real.</a:t>
            </a: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s-E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" sz="1600" b="0" strike="noStrike" spc="-1">
                <a:solidFill>
                  <a:srgbClr val="999999"/>
                </a:solidFill>
                <a:latin typeface="Lato"/>
                <a:ea typeface="Arial"/>
              </a:rPr>
              <a:t>Las actividades de aprendizaje no se enseñan aisladas, sino de manera contextualizada.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70" name="Imagen 1069"/>
          <p:cNvPicPr/>
          <p:nvPr/>
        </p:nvPicPr>
        <p:blipFill>
          <a:blip r:embed="rId2"/>
          <a:srcRect l="42906" r="16888"/>
          <a:stretch/>
        </p:blipFill>
        <p:spPr>
          <a:xfrm>
            <a:off x="5009040" y="-4680"/>
            <a:ext cx="4134960" cy="686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1827</Words>
  <Application>Microsoft Office PowerPoint</Application>
  <PresentationFormat>Presentación en pantalla (4:3)</PresentationFormat>
  <Paragraphs>179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26</vt:i4>
      </vt:variant>
      <vt:variant>
        <vt:lpstr>Títulos de diapositiva</vt:lpstr>
      </vt:variant>
      <vt:variant>
        <vt:i4>44</vt:i4>
      </vt:variant>
    </vt:vector>
  </HeadingPairs>
  <TitlesOfParts>
    <vt:vector size="75" baseType="lpstr">
      <vt:lpstr>Arial</vt:lpstr>
      <vt:lpstr>DejaVu Sans</vt:lpstr>
      <vt:lpstr>Lato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María Sánchez González</dc:creator>
  <dc:description/>
  <cp:lastModifiedBy>María Sánchez González</cp:lastModifiedBy>
  <cp:revision>75</cp:revision>
  <dcterms:modified xsi:type="dcterms:W3CDTF">2021-06-01T07:23:28Z</dcterms:modified>
  <dc:language>es-ES</dc:language>
</cp:coreProperties>
</file>