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0" r:id="rId2"/>
  </p:sldMasterIdLst>
  <p:notesMasterIdLst>
    <p:notesMasterId r:id="rId9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</p:sldIdLst>
  <p:sldSz cx="9144000" cy="6858000" type="screen4x3"/>
  <p:notesSz cx="6858000" cy="9144000"/>
  <p:embeddedFontLst>
    <p:embeddedFont>
      <p:font typeface="Ubuntu" panose="020B0604020202020204" charset="0"/>
      <p:regular r:id="rId94"/>
      <p:bold r:id="rId95"/>
      <p:italic r:id="rId96"/>
      <p:boldItalic r:id="rId97"/>
    </p:embeddedFont>
    <p:embeddedFont>
      <p:font typeface="Bodoni" panose="020B0604020202020204" charset="0"/>
      <p:regular r:id="rId98"/>
      <p:bold r:id="rId99"/>
      <p:italic r:id="rId100"/>
      <p:boldItalic r:id="rId101"/>
    </p:embeddedFont>
    <p:embeddedFont>
      <p:font typeface="Arvo" panose="020B0604020202020204" charset="0"/>
      <p:regular r:id="rId102"/>
      <p:bold r:id="rId103"/>
      <p:italic r:id="rId104"/>
      <p:boldItalic r:id="rId105"/>
    </p:embeddedFont>
    <p:embeddedFont>
      <p:font typeface="Quicksand Light" panose="020B0604020202020204" charset="0"/>
      <p:regular r:id="rId106"/>
      <p:bold r:id="rId107"/>
    </p:embeddedFont>
    <p:embeddedFont>
      <p:font typeface="Ubuntu Light" panose="020B0604020202020204" charset="0"/>
      <p:regular r:id="rId108"/>
      <p:bold r:id="rId109"/>
      <p:italic r:id="rId110"/>
      <p:boldItalic r:id="rId11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85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15" roundtripDataSignature="AMtx7miybME6w/VP5Ht6En1Y+3OGJXcaH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1686" y="96"/>
      </p:cViewPr>
      <p:guideLst>
        <p:guide orient="horz" pos="85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viewProps" Target="viewProps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07" Type="http://schemas.openxmlformats.org/officeDocument/2006/relationships/font" Target="fonts/font14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font" Target="fonts/font9.fntdata"/><Relationship Id="rId110" Type="http://schemas.openxmlformats.org/officeDocument/2006/relationships/font" Target="fonts/font17.fntdata"/><Relationship Id="rId115" Type="http://customschemas.google.com/relationships/presentationmetadata" Target="metadata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font" Target="fonts/font2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font" Target="fonts/font7.fntdata"/><Relationship Id="rId105" Type="http://schemas.openxmlformats.org/officeDocument/2006/relationships/font" Target="fonts/font12.fntdata"/><Relationship Id="rId118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notesMaster" Target="notesMasters/notesMaster1.xml"/><Relationship Id="rId98" Type="http://schemas.openxmlformats.org/officeDocument/2006/relationships/font" Target="fonts/font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font" Target="fonts/font10.fntdata"/><Relationship Id="rId108" Type="http://schemas.openxmlformats.org/officeDocument/2006/relationships/font" Target="fonts/font15.fntdata"/><Relationship Id="rId11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font" Target="fonts/font3.fntdata"/><Relationship Id="rId11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font" Target="fonts/font13.fntdata"/><Relationship Id="rId119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font" Target="fonts/font1.fntdata"/><Relationship Id="rId99" Type="http://schemas.openxmlformats.org/officeDocument/2006/relationships/font" Target="fonts/font6.fntdata"/><Relationship Id="rId10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font" Target="fonts/font16.fntdata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font" Target="fonts/font4.fntdata"/><Relationship Id="rId104" Type="http://schemas.openxmlformats.org/officeDocument/2006/relationships/font" Target="fonts/font11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0" name="Google Shape;19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4" name="Google Shape;29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3" name="Google Shape;32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8" name="Google Shape;33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4" name="Google Shape;35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1" name="Google Shape;37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9" name="Google Shape;38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8" name="Google Shape;408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" name="Google Shape;417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1" name="Google Shape;431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1" name="Google Shape;20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3" name="Google Shape;443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5" name="Google Shape;455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6" name="Google Shape;466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5" name="Google Shape;475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3" name="Google Shape;483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3" name="Google Shape;493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5" name="Google Shape;505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4" name="Google Shape;514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5" name="Google Shape;525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0" name="Google Shape;530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8" name="Google Shape;538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9" name="Google Shape;549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1" name="Google Shape;561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3" name="Google Shape;573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5" name="Google Shape;585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7" name="Google Shape;597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2" name="Google Shape;612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9" name="Google Shape;639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8" name="Google Shape;648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8" name="Google Shape;668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9" name="Google Shape;679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4" name="Google Shape;694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0" name="Google Shape;710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9" name="Google Shape;719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3" name="Google Shape;733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1" name="Google Shape;741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0" name="Google Shape;750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0" name="Google Shape;760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1" name="Google Shape;771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9" name="Google Shape;779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8" name="Google Shape;788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7" name="Google Shape;807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7" name="Google Shape;817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0" name="Google Shape;830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8" name="Google Shape;838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6" name="Google Shape;846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6" name="Google Shape;856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6" name="Google Shape;866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7" name="Google Shape;877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7" name="Google Shape;887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4" name="Google Shape;904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0" name="Google Shape;920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7" name="Google Shape;937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0" name="Google Shape;950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6" name="Google Shape;966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9" name="Google Shape;979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1" name="Google Shape;991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2" name="Google Shape;1012;p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5" name="Google Shape;1025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5" name="Google Shape;1035;p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3" name="Google Shape;1043;p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1" name="Google Shape;1051;p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9" name="Google Shape;1059;p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8" name="Google Shape;1068;p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0" name="Google Shape;1080;p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2" name="Google Shape;1092;p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0" name="Google Shape;1110;p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4" name="Google Shape;1124;p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5" name="Google Shape;1135;p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7" name="Google Shape;1147;p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7" name="Google Shape;1157;p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9" name="Google Shape;1169;p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1" name="Google Shape;1181;p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p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2" name="Google Shape;1192;p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7" name="Google Shape;1207;p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p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3" name="Google Shape;1223;p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p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2" name="Google Shape;1232;p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p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0" name="Google Shape;1240;p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1" name="Google Shape;28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p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7" name="Google Shape;1247;p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slide" type="title">
  <p:cSld name="TITLE">
    <p:bg>
      <p:bgPr>
        <a:solidFill>
          <a:srgbClr val="FFFFFF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92"/>
          <p:cNvSpPr txBox="1">
            <a:spLocks noGrp="1"/>
          </p:cNvSpPr>
          <p:nvPr>
            <p:ph type="ctrTitle"/>
          </p:nvPr>
        </p:nvSpPr>
        <p:spPr>
          <a:xfrm>
            <a:off x="1610650" y="2475033"/>
            <a:ext cx="6157800" cy="1167600"/>
          </a:xfrm>
          <a:prstGeom prst="rect">
            <a:avLst/>
          </a:prstGeom>
          <a:noFill/>
          <a:ln w="38100" cap="flat" cmpd="sng">
            <a:solidFill>
              <a:srgbClr val="5353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ith frame  1">
  <p:cSld name="BLANK_1_1_1_1">
    <p:bg>
      <p:bgPr>
        <a:solidFill>
          <a:srgbClr val="85B016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1"/>
          <p:cNvSpPr/>
          <p:nvPr/>
        </p:nvSpPr>
        <p:spPr>
          <a:xfrm>
            <a:off x="406950" y="555000"/>
            <a:ext cx="8330100" cy="574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101"/>
          <p:cNvSpPr txBox="1">
            <a:spLocks noGrp="1"/>
          </p:cNvSpPr>
          <p:nvPr>
            <p:ph type="title"/>
          </p:nvPr>
        </p:nvSpPr>
        <p:spPr>
          <a:xfrm>
            <a:off x="783525" y="828667"/>
            <a:ext cx="76182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 with cyan frame">
  <p:cSld name="CUSTOM_1_1_1">
    <p:bg>
      <p:bgPr>
        <a:solidFill>
          <a:srgbClr val="FFFFFF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2"/>
          <p:cNvSpPr txBox="1">
            <a:spLocks noGrp="1"/>
          </p:cNvSpPr>
          <p:nvPr>
            <p:ph type="title"/>
          </p:nvPr>
        </p:nvSpPr>
        <p:spPr>
          <a:xfrm>
            <a:off x="626079" y="1307013"/>
            <a:ext cx="3571500" cy="7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51" name="Google Shape;51;p102"/>
          <p:cNvSpPr txBox="1">
            <a:spLocks noGrp="1"/>
          </p:cNvSpPr>
          <p:nvPr>
            <p:ph type="subTitle" idx="1"/>
          </p:nvPr>
        </p:nvSpPr>
        <p:spPr>
          <a:xfrm>
            <a:off x="626079" y="3015333"/>
            <a:ext cx="3606600" cy="25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02"/>
          <p:cNvSpPr txBox="1">
            <a:spLocks noGrp="1"/>
          </p:cNvSpPr>
          <p:nvPr>
            <p:ph type="subTitle" idx="2"/>
          </p:nvPr>
        </p:nvSpPr>
        <p:spPr>
          <a:xfrm>
            <a:off x="5079304" y="3015333"/>
            <a:ext cx="3606600" cy="25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1">
  <p:cSld name="TITLE_AND_BODY_2">
    <p:bg>
      <p:bgPr>
        <a:solidFill>
          <a:srgbClr val="FFFFFF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3"/>
          <p:cNvSpPr txBox="1">
            <a:spLocks noGrp="1"/>
          </p:cNvSpPr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">
  <p:cSld name="CUSTOM">
    <p:bg>
      <p:bgPr>
        <a:solidFill>
          <a:srgbClr val="FFFFFF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04"/>
          <p:cNvSpPr txBox="1">
            <a:spLocks noGrp="1"/>
          </p:cNvSpPr>
          <p:nvPr>
            <p:ph type="subTitle" idx="1"/>
          </p:nvPr>
        </p:nvSpPr>
        <p:spPr>
          <a:xfrm>
            <a:off x="1894475" y="1578800"/>
            <a:ext cx="5397600" cy="28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57" name="Google Shape;57;p104"/>
          <p:cNvSpPr txBox="1">
            <a:spLocks noGrp="1"/>
          </p:cNvSpPr>
          <p:nvPr>
            <p:ph type="subTitle" idx="2"/>
          </p:nvPr>
        </p:nvSpPr>
        <p:spPr>
          <a:xfrm>
            <a:off x="1894475" y="4046067"/>
            <a:ext cx="2920800" cy="7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3 columns slide">
  <p:cSld name="TITLE_AND_TWO_COLUMNS_1">
    <p:bg>
      <p:bgPr>
        <a:solidFill>
          <a:srgbClr val="FFFFFF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5"/>
          <p:cNvSpPr txBox="1">
            <a:spLocks noGrp="1"/>
          </p:cNvSpPr>
          <p:nvPr>
            <p:ph type="title"/>
          </p:nvPr>
        </p:nvSpPr>
        <p:spPr>
          <a:xfrm>
            <a:off x="-11850" y="1236100"/>
            <a:ext cx="91440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5"/>
          <p:cNvSpPr txBox="1">
            <a:spLocks noGrp="1"/>
          </p:cNvSpPr>
          <p:nvPr>
            <p:ph type="ctrTitle" idx="2"/>
          </p:nvPr>
        </p:nvSpPr>
        <p:spPr>
          <a:xfrm>
            <a:off x="1105351" y="2749900"/>
            <a:ext cx="2113500" cy="8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05"/>
          <p:cNvSpPr txBox="1">
            <a:spLocks noGrp="1"/>
          </p:cNvSpPr>
          <p:nvPr>
            <p:ph type="subTitle" idx="1"/>
          </p:nvPr>
        </p:nvSpPr>
        <p:spPr>
          <a:xfrm>
            <a:off x="1105354" y="3557167"/>
            <a:ext cx="2113500" cy="14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2" name="Google Shape;62;p105"/>
          <p:cNvSpPr txBox="1">
            <a:spLocks noGrp="1"/>
          </p:cNvSpPr>
          <p:nvPr>
            <p:ph type="ctrTitle" idx="3"/>
          </p:nvPr>
        </p:nvSpPr>
        <p:spPr>
          <a:xfrm>
            <a:off x="3515251" y="2749900"/>
            <a:ext cx="2113500" cy="8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05"/>
          <p:cNvSpPr txBox="1">
            <a:spLocks noGrp="1"/>
          </p:cNvSpPr>
          <p:nvPr>
            <p:ph type="subTitle" idx="4"/>
          </p:nvPr>
        </p:nvSpPr>
        <p:spPr>
          <a:xfrm>
            <a:off x="3515254" y="3557167"/>
            <a:ext cx="2113500" cy="14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4" name="Google Shape;64;p105"/>
          <p:cNvSpPr txBox="1">
            <a:spLocks noGrp="1"/>
          </p:cNvSpPr>
          <p:nvPr>
            <p:ph type="ctrTitle" idx="5"/>
          </p:nvPr>
        </p:nvSpPr>
        <p:spPr>
          <a:xfrm>
            <a:off x="5925151" y="2749900"/>
            <a:ext cx="2113500" cy="8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05"/>
          <p:cNvSpPr txBox="1">
            <a:spLocks noGrp="1"/>
          </p:cNvSpPr>
          <p:nvPr>
            <p:ph type="subTitle" idx="6"/>
          </p:nvPr>
        </p:nvSpPr>
        <p:spPr>
          <a:xfrm>
            <a:off x="5925154" y="3557167"/>
            <a:ext cx="2113500" cy="14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yan with title and text  1">
  <p:cSld name="CUSTOM_2_1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6"/>
          <p:cNvSpPr txBox="1">
            <a:spLocks noGrp="1"/>
          </p:cNvSpPr>
          <p:nvPr>
            <p:ph type="title"/>
          </p:nvPr>
        </p:nvSpPr>
        <p:spPr>
          <a:xfrm>
            <a:off x="1630100" y="2300600"/>
            <a:ext cx="30555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68" name="Google Shape;68;p106"/>
          <p:cNvSpPr txBox="1">
            <a:spLocks noGrp="1"/>
          </p:cNvSpPr>
          <p:nvPr>
            <p:ph type="subTitle" idx="1"/>
          </p:nvPr>
        </p:nvSpPr>
        <p:spPr>
          <a:xfrm>
            <a:off x="1915400" y="3786600"/>
            <a:ext cx="2770200" cy="7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66666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666666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666666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666666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666666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666666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666666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frame ">
  <p:cSld name="BLANK_1_1_1">
    <p:bg>
      <p:bgPr>
        <a:noFill/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07"/>
          <p:cNvSpPr txBox="1">
            <a:spLocks noGrp="1"/>
          </p:cNvSpPr>
          <p:nvPr>
            <p:ph type="title"/>
          </p:nvPr>
        </p:nvSpPr>
        <p:spPr>
          <a:xfrm>
            <a:off x="783525" y="2317400"/>
            <a:ext cx="2545800" cy="22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yan frame 1">
  <p:cSld name="CUSTOM_1_1_1_1">
    <p:bg>
      <p:bgPr>
        <a:solidFill>
          <a:srgbClr val="FFFFFF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 slide" type="tx">
  <p:cSld name="TITLE_AND_BODY">
    <p:bg>
      <p:bgPr>
        <a:solidFill>
          <a:srgbClr val="FFFFFF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1"/>
          <p:cNvSpPr txBox="1">
            <a:spLocks noGrp="1"/>
          </p:cNvSpPr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  <p:sp>
        <p:nvSpPr>
          <p:cNvPr id="74" name="Google Shape;74;p111"/>
          <p:cNvSpPr txBox="1">
            <a:spLocks noGrp="1"/>
          </p:cNvSpPr>
          <p:nvPr>
            <p:ph type="body" idx="1"/>
          </p:nvPr>
        </p:nvSpPr>
        <p:spPr>
          <a:xfrm>
            <a:off x="1636869" y="2539900"/>
            <a:ext cx="58770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11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2984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21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&amp; some text slide 2">
  <p:cSld name="BIG_NUMBER_2">
    <p:bg>
      <p:bgPr>
        <a:solidFill>
          <a:srgbClr val="FFFFFF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12"/>
          <p:cNvSpPr txBox="1">
            <a:spLocks noGrp="1"/>
          </p:cNvSpPr>
          <p:nvPr>
            <p:ph type="title"/>
          </p:nvPr>
        </p:nvSpPr>
        <p:spPr>
          <a:xfrm>
            <a:off x="742950" y="1650800"/>
            <a:ext cx="7729500" cy="26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77" name="Google Shape;77;p112"/>
          <p:cNvSpPr txBox="1">
            <a:spLocks noGrp="1"/>
          </p:cNvSpPr>
          <p:nvPr>
            <p:ph type="subTitle" idx="1"/>
          </p:nvPr>
        </p:nvSpPr>
        <p:spPr>
          <a:xfrm>
            <a:off x="2433300" y="4020433"/>
            <a:ext cx="4277400" cy="8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SECTION_HEADER_1">
    <p:bg>
      <p:bgPr>
        <a:solidFill>
          <a:srgbClr val="FFFFFF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93"/>
          <p:cNvSpPr txBox="1">
            <a:spLocks noGrp="1"/>
          </p:cNvSpPr>
          <p:nvPr>
            <p:ph type="title"/>
          </p:nvPr>
        </p:nvSpPr>
        <p:spPr>
          <a:xfrm>
            <a:off x="570047" y="1325200"/>
            <a:ext cx="30555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93"/>
          <p:cNvSpPr txBox="1">
            <a:spLocks noGrp="1"/>
          </p:cNvSpPr>
          <p:nvPr>
            <p:ph type="subTitle" idx="1"/>
          </p:nvPr>
        </p:nvSpPr>
        <p:spPr>
          <a:xfrm>
            <a:off x="614775" y="3419700"/>
            <a:ext cx="2920800" cy="7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cxnSp>
        <p:nvCxnSpPr>
          <p:cNvPr id="13" name="Google Shape;13;p93"/>
          <p:cNvCxnSpPr/>
          <p:nvPr/>
        </p:nvCxnSpPr>
        <p:spPr>
          <a:xfrm>
            <a:off x="678525" y="2747433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87EAD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bg>
      <p:bgPr>
        <a:solidFill>
          <a:srgbClr val="FFFFFF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frame">
  <p:cSld name="BLANK_1_1">
    <p:bg>
      <p:bgPr>
        <a:solidFill>
          <a:srgbClr val="FFFFFF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Content 1 1">
  <p:cSld name="SECTION_HEADER_2_1">
    <p:bg>
      <p:bgPr>
        <a:solidFill>
          <a:srgbClr val="FFFFFF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10"/>
          <p:cNvSpPr txBox="1">
            <a:spLocks noGrp="1"/>
          </p:cNvSpPr>
          <p:nvPr>
            <p:ph type="title"/>
          </p:nvPr>
        </p:nvSpPr>
        <p:spPr>
          <a:xfrm>
            <a:off x="956273" y="4626067"/>
            <a:ext cx="34830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slide" type="title">
  <p:cSld name="TITLE">
    <p:bg>
      <p:bgPr>
        <a:solidFill>
          <a:srgbClr val="FFFFFF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15"/>
          <p:cNvSpPr txBox="1">
            <a:spLocks noGrp="1"/>
          </p:cNvSpPr>
          <p:nvPr>
            <p:ph type="ctrTitle"/>
          </p:nvPr>
        </p:nvSpPr>
        <p:spPr>
          <a:xfrm>
            <a:off x="1610650" y="2475033"/>
            <a:ext cx="6157800" cy="1167600"/>
          </a:xfrm>
          <a:prstGeom prst="rect">
            <a:avLst/>
          </a:prstGeom>
          <a:noFill/>
          <a:ln w="38100" cap="flat" cmpd="sng">
            <a:solidFill>
              <a:srgbClr val="5353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Content" type="secHead">
  <p:cSld name="SECTION_HEADER">
    <p:bg>
      <p:bgPr>
        <a:solidFill>
          <a:srgbClr val="FFFFFF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16"/>
          <p:cNvSpPr txBox="1">
            <a:spLocks noGrp="1"/>
          </p:cNvSpPr>
          <p:nvPr>
            <p:ph type="title"/>
          </p:nvPr>
        </p:nvSpPr>
        <p:spPr>
          <a:xfrm>
            <a:off x="4698275" y="253267"/>
            <a:ext cx="531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16"/>
          <p:cNvSpPr txBox="1">
            <a:spLocks noGrp="1"/>
          </p:cNvSpPr>
          <p:nvPr>
            <p:ph type="subTitle" idx="1"/>
          </p:nvPr>
        </p:nvSpPr>
        <p:spPr>
          <a:xfrm>
            <a:off x="4696224" y="2279256"/>
            <a:ext cx="3367200" cy="7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9pPr>
          </a:lstStyle>
          <a:p>
            <a:endParaRPr/>
          </a:p>
        </p:txBody>
      </p:sp>
      <p:sp>
        <p:nvSpPr>
          <p:cNvPr id="90" name="Google Shape;90;p116"/>
          <p:cNvSpPr/>
          <p:nvPr/>
        </p:nvSpPr>
        <p:spPr>
          <a:xfrm>
            <a:off x="4572000" y="572467"/>
            <a:ext cx="2772000" cy="847500"/>
          </a:xfrm>
          <a:prstGeom prst="rect">
            <a:avLst/>
          </a:prstGeom>
          <a:noFill/>
          <a:ln w="381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16"/>
          <p:cNvSpPr txBox="1">
            <a:spLocks noGrp="1"/>
          </p:cNvSpPr>
          <p:nvPr>
            <p:ph type="title" idx="2"/>
          </p:nvPr>
        </p:nvSpPr>
        <p:spPr>
          <a:xfrm>
            <a:off x="4696225" y="1534290"/>
            <a:ext cx="5311200" cy="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116"/>
          <p:cNvSpPr txBox="1">
            <a:spLocks noGrp="1"/>
          </p:cNvSpPr>
          <p:nvPr>
            <p:ph type="subTitle" idx="3"/>
          </p:nvPr>
        </p:nvSpPr>
        <p:spPr>
          <a:xfrm>
            <a:off x="4696224" y="3782230"/>
            <a:ext cx="3367200" cy="7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9pPr>
          </a:lstStyle>
          <a:p>
            <a:endParaRPr/>
          </a:p>
        </p:txBody>
      </p:sp>
      <p:sp>
        <p:nvSpPr>
          <p:cNvPr id="93" name="Google Shape;93;p116"/>
          <p:cNvSpPr txBox="1">
            <a:spLocks noGrp="1"/>
          </p:cNvSpPr>
          <p:nvPr>
            <p:ph type="title" idx="4"/>
          </p:nvPr>
        </p:nvSpPr>
        <p:spPr>
          <a:xfrm>
            <a:off x="4696225" y="3037257"/>
            <a:ext cx="5311200" cy="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116"/>
          <p:cNvSpPr txBox="1">
            <a:spLocks noGrp="1"/>
          </p:cNvSpPr>
          <p:nvPr>
            <p:ph type="subTitle" idx="5"/>
          </p:nvPr>
        </p:nvSpPr>
        <p:spPr>
          <a:xfrm>
            <a:off x="4696224" y="5289986"/>
            <a:ext cx="3367200" cy="7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9pPr>
          </a:lstStyle>
          <a:p>
            <a:endParaRPr/>
          </a:p>
        </p:txBody>
      </p:sp>
      <p:sp>
        <p:nvSpPr>
          <p:cNvPr id="95" name="Google Shape;95;p116"/>
          <p:cNvSpPr txBox="1">
            <a:spLocks noGrp="1"/>
          </p:cNvSpPr>
          <p:nvPr>
            <p:ph type="title" idx="6"/>
          </p:nvPr>
        </p:nvSpPr>
        <p:spPr>
          <a:xfrm>
            <a:off x="4696225" y="4540245"/>
            <a:ext cx="5311200" cy="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116"/>
          <p:cNvSpPr txBox="1">
            <a:spLocks noGrp="1"/>
          </p:cNvSpPr>
          <p:nvPr>
            <p:ph type="title" idx="7"/>
          </p:nvPr>
        </p:nvSpPr>
        <p:spPr>
          <a:xfrm>
            <a:off x="3372225" y="2024367"/>
            <a:ext cx="1258800" cy="8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7" name="Google Shape;97;p116"/>
          <p:cNvSpPr txBox="1">
            <a:spLocks noGrp="1"/>
          </p:cNvSpPr>
          <p:nvPr>
            <p:ph type="title" idx="8"/>
          </p:nvPr>
        </p:nvSpPr>
        <p:spPr>
          <a:xfrm>
            <a:off x="3372225" y="3527333"/>
            <a:ext cx="1258800" cy="8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8" name="Google Shape;98;p116"/>
          <p:cNvSpPr txBox="1">
            <a:spLocks noGrp="1"/>
          </p:cNvSpPr>
          <p:nvPr>
            <p:ph type="title" idx="9"/>
          </p:nvPr>
        </p:nvSpPr>
        <p:spPr>
          <a:xfrm>
            <a:off x="3372225" y="5030300"/>
            <a:ext cx="1258800" cy="8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SECTION_HEADER_2">
    <p:bg>
      <p:bgPr>
        <a:solidFill>
          <a:srgbClr val="FFFFFF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17"/>
          <p:cNvSpPr txBox="1">
            <a:spLocks noGrp="1"/>
          </p:cNvSpPr>
          <p:nvPr>
            <p:ph type="title"/>
          </p:nvPr>
        </p:nvSpPr>
        <p:spPr>
          <a:xfrm>
            <a:off x="956271" y="253267"/>
            <a:ext cx="531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17"/>
          <p:cNvSpPr txBox="1">
            <a:spLocks noGrp="1"/>
          </p:cNvSpPr>
          <p:nvPr>
            <p:ph type="subTitle" idx="1"/>
          </p:nvPr>
        </p:nvSpPr>
        <p:spPr>
          <a:xfrm>
            <a:off x="954225" y="2279300"/>
            <a:ext cx="3367200" cy="33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SECTION_HEADER_1">
    <p:bg>
      <p:bgPr>
        <a:solidFill>
          <a:srgbClr val="FFFFFF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18"/>
          <p:cNvSpPr txBox="1">
            <a:spLocks noGrp="1"/>
          </p:cNvSpPr>
          <p:nvPr>
            <p:ph type="title"/>
          </p:nvPr>
        </p:nvSpPr>
        <p:spPr>
          <a:xfrm>
            <a:off x="570047" y="1325200"/>
            <a:ext cx="30555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118"/>
          <p:cNvSpPr txBox="1">
            <a:spLocks noGrp="1"/>
          </p:cNvSpPr>
          <p:nvPr>
            <p:ph type="subTitle" idx="1"/>
          </p:nvPr>
        </p:nvSpPr>
        <p:spPr>
          <a:xfrm>
            <a:off x="614775" y="3419700"/>
            <a:ext cx="2920800" cy="7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cxnSp>
        <p:nvCxnSpPr>
          <p:cNvPr id="105" name="Google Shape;105;p118"/>
          <p:cNvCxnSpPr/>
          <p:nvPr/>
        </p:nvCxnSpPr>
        <p:spPr>
          <a:xfrm>
            <a:off x="678525" y="2747433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87EAD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">
  <p:cSld name="CUSTOM">
    <p:bg>
      <p:bgPr>
        <a:solidFill>
          <a:srgbClr val="FFFFFF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19"/>
          <p:cNvSpPr txBox="1">
            <a:spLocks noGrp="1"/>
          </p:cNvSpPr>
          <p:nvPr>
            <p:ph type="subTitle" idx="1"/>
          </p:nvPr>
        </p:nvSpPr>
        <p:spPr>
          <a:xfrm>
            <a:off x="1894475" y="1578800"/>
            <a:ext cx="5397600" cy="28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08" name="Google Shape;108;p119"/>
          <p:cNvSpPr txBox="1">
            <a:spLocks noGrp="1"/>
          </p:cNvSpPr>
          <p:nvPr>
            <p:ph type="subTitle" idx="2"/>
          </p:nvPr>
        </p:nvSpPr>
        <p:spPr>
          <a:xfrm>
            <a:off x="1894475" y="4046067"/>
            <a:ext cx="2920800" cy="7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 slide" type="tx">
  <p:cSld name="TITLE_AND_BODY">
    <p:bg>
      <p:bgPr>
        <a:solidFill>
          <a:srgbClr val="FFFFFF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20"/>
          <p:cNvSpPr txBox="1">
            <a:spLocks noGrp="1"/>
          </p:cNvSpPr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  <p:sp>
        <p:nvSpPr>
          <p:cNvPr id="111" name="Google Shape;111;p120"/>
          <p:cNvSpPr txBox="1">
            <a:spLocks noGrp="1"/>
          </p:cNvSpPr>
          <p:nvPr>
            <p:ph type="body" idx="1"/>
          </p:nvPr>
        </p:nvSpPr>
        <p:spPr>
          <a:xfrm>
            <a:off x="1636869" y="2539900"/>
            <a:ext cx="58770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11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2984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21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1">
  <p:cSld name="TITLE_AND_BODY_2">
    <p:bg>
      <p:bgPr>
        <a:solidFill>
          <a:srgbClr val="FFFFFF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21"/>
          <p:cNvSpPr txBox="1">
            <a:spLocks noGrp="1"/>
          </p:cNvSpPr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yan with title and text">
  <p:cSld name="CUSTOM_7">
    <p:bg>
      <p:bgPr>
        <a:solidFill>
          <a:srgbClr val="D2D700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94"/>
          <p:cNvSpPr txBox="1">
            <a:spLocks noGrp="1"/>
          </p:cNvSpPr>
          <p:nvPr>
            <p:ph type="title"/>
          </p:nvPr>
        </p:nvSpPr>
        <p:spPr>
          <a:xfrm>
            <a:off x="2675900" y="1626713"/>
            <a:ext cx="39261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94"/>
          <p:cNvSpPr txBox="1">
            <a:spLocks noGrp="1"/>
          </p:cNvSpPr>
          <p:nvPr>
            <p:ph type="subTitle" idx="1"/>
          </p:nvPr>
        </p:nvSpPr>
        <p:spPr>
          <a:xfrm>
            <a:off x="2675901" y="3397000"/>
            <a:ext cx="3136200" cy="25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TITLE_AND_BODY_1">
    <p:bg>
      <p:bgPr>
        <a:solidFill>
          <a:srgbClr val="FFFFFF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22"/>
          <p:cNvSpPr txBox="1">
            <a:spLocks noGrp="1"/>
          </p:cNvSpPr>
          <p:nvPr>
            <p:ph type="title"/>
          </p:nvPr>
        </p:nvSpPr>
        <p:spPr>
          <a:xfrm>
            <a:off x="4598900" y="1030800"/>
            <a:ext cx="3888000" cy="16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22"/>
          <p:cNvSpPr txBox="1">
            <a:spLocks noGrp="1"/>
          </p:cNvSpPr>
          <p:nvPr>
            <p:ph type="subTitle" idx="1"/>
          </p:nvPr>
        </p:nvSpPr>
        <p:spPr>
          <a:xfrm>
            <a:off x="4598900" y="3957606"/>
            <a:ext cx="2920800" cy="7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2 columns slide" type="twoColTx">
  <p:cSld name="TITLE_AND_TWO_COLUMNS">
    <p:bg>
      <p:bgPr>
        <a:solidFill>
          <a:srgbClr val="FFFFFF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23"/>
          <p:cNvSpPr txBox="1">
            <a:spLocks noGrp="1"/>
          </p:cNvSpPr>
          <p:nvPr>
            <p:ph type="ctrTitle"/>
          </p:nvPr>
        </p:nvSpPr>
        <p:spPr>
          <a:xfrm>
            <a:off x="1113228" y="2095400"/>
            <a:ext cx="3169500" cy="8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123"/>
          <p:cNvSpPr txBox="1">
            <a:spLocks noGrp="1"/>
          </p:cNvSpPr>
          <p:nvPr>
            <p:ph type="subTitle" idx="1"/>
          </p:nvPr>
        </p:nvSpPr>
        <p:spPr>
          <a:xfrm>
            <a:off x="1113229" y="2902667"/>
            <a:ext cx="3101400" cy="14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20" name="Google Shape;120;p123"/>
          <p:cNvSpPr txBox="1">
            <a:spLocks noGrp="1"/>
          </p:cNvSpPr>
          <p:nvPr>
            <p:ph type="ctrTitle" idx="2"/>
          </p:nvPr>
        </p:nvSpPr>
        <p:spPr>
          <a:xfrm>
            <a:off x="4818378" y="2095400"/>
            <a:ext cx="3169500" cy="8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123"/>
          <p:cNvSpPr txBox="1">
            <a:spLocks noGrp="1"/>
          </p:cNvSpPr>
          <p:nvPr>
            <p:ph type="subTitle" idx="3"/>
          </p:nvPr>
        </p:nvSpPr>
        <p:spPr>
          <a:xfrm>
            <a:off x="4818379" y="2902667"/>
            <a:ext cx="3101400" cy="14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22" name="Google Shape;122;p123"/>
          <p:cNvSpPr txBox="1">
            <a:spLocks noGrp="1"/>
          </p:cNvSpPr>
          <p:nvPr>
            <p:ph type="title" idx="4"/>
          </p:nvPr>
        </p:nvSpPr>
        <p:spPr>
          <a:xfrm>
            <a:off x="-11850" y="1236100"/>
            <a:ext cx="91440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2 columns slide 1">
  <p:cSld name="TITLE_AND_TWO_COLUMNS_2">
    <p:bg>
      <p:bgPr>
        <a:solidFill>
          <a:srgbClr val="FFFFFF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24"/>
          <p:cNvSpPr txBox="1">
            <a:spLocks noGrp="1"/>
          </p:cNvSpPr>
          <p:nvPr>
            <p:ph type="ctrTitle"/>
          </p:nvPr>
        </p:nvSpPr>
        <p:spPr>
          <a:xfrm>
            <a:off x="1113228" y="2868100"/>
            <a:ext cx="3169500" cy="8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124"/>
          <p:cNvSpPr txBox="1">
            <a:spLocks noGrp="1"/>
          </p:cNvSpPr>
          <p:nvPr>
            <p:ph type="subTitle" idx="1"/>
          </p:nvPr>
        </p:nvSpPr>
        <p:spPr>
          <a:xfrm>
            <a:off x="1147278" y="3675367"/>
            <a:ext cx="3101400" cy="14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26" name="Google Shape;126;p124"/>
          <p:cNvSpPr txBox="1">
            <a:spLocks noGrp="1"/>
          </p:cNvSpPr>
          <p:nvPr>
            <p:ph type="ctrTitle" idx="2"/>
          </p:nvPr>
        </p:nvSpPr>
        <p:spPr>
          <a:xfrm>
            <a:off x="4818378" y="2868100"/>
            <a:ext cx="3169500" cy="8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124"/>
          <p:cNvSpPr txBox="1">
            <a:spLocks noGrp="1"/>
          </p:cNvSpPr>
          <p:nvPr>
            <p:ph type="subTitle" idx="3"/>
          </p:nvPr>
        </p:nvSpPr>
        <p:spPr>
          <a:xfrm>
            <a:off x="4852428" y="3675367"/>
            <a:ext cx="3101400" cy="14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28" name="Google Shape;128;p124"/>
          <p:cNvSpPr txBox="1">
            <a:spLocks noGrp="1"/>
          </p:cNvSpPr>
          <p:nvPr>
            <p:ph type="title" idx="4"/>
          </p:nvPr>
        </p:nvSpPr>
        <p:spPr>
          <a:xfrm>
            <a:off x="-11850" y="1236100"/>
            <a:ext cx="91440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3 columns slide">
  <p:cSld name="TITLE_AND_TWO_COLUMNS_1">
    <p:bg>
      <p:bgPr>
        <a:solidFill>
          <a:srgbClr val="FFFFFF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25"/>
          <p:cNvSpPr txBox="1">
            <a:spLocks noGrp="1"/>
          </p:cNvSpPr>
          <p:nvPr>
            <p:ph type="title"/>
          </p:nvPr>
        </p:nvSpPr>
        <p:spPr>
          <a:xfrm>
            <a:off x="-11850" y="1236100"/>
            <a:ext cx="91440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25"/>
          <p:cNvSpPr txBox="1">
            <a:spLocks noGrp="1"/>
          </p:cNvSpPr>
          <p:nvPr>
            <p:ph type="ctrTitle" idx="2"/>
          </p:nvPr>
        </p:nvSpPr>
        <p:spPr>
          <a:xfrm>
            <a:off x="1105351" y="2749900"/>
            <a:ext cx="2113500" cy="8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125"/>
          <p:cNvSpPr txBox="1">
            <a:spLocks noGrp="1"/>
          </p:cNvSpPr>
          <p:nvPr>
            <p:ph type="subTitle" idx="1"/>
          </p:nvPr>
        </p:nvSpPr>
        <p:spPr>
          <a:xfrm>
            <a:off x="1105354" y="3557167"/>
            <a:ext cx="2113500" cy="14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33" name="Google Shape;133;p125"/>
          <p:cNvSpPr txBox="1">
            <a:spLocks noGrp="1"/>
          </p:cNvSpPr>
          <p:nvPr>
            <p:ph type="ctrTitle" idx="3"/>
          </p:nvPr>
        </p:nvSpPr>
        <p:spPr>
          <a:xfrm>
            <a:off x="3515251" y="2749900"/>
            <a:ext cx="2113500" cy="8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125"/>
          <p:cNvSpPr txBox="1">
            <a:spLocks noGrp="1"/>
          </p:cNvSpPr>
          <p:nvPr>
            <p:ph type="subTitle" idx="4"/>
          </p:nvPr>
        </p:nvSpPr>
        <p:spPr>
          <a:xfrm>
            <a:off x="3515254" y="3557167"/>
            <a:ext cx="2113500" cy="14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35" name="Google Shape;135;p125"/>
          <p:cNvSpPr txBox="1">
            <a:spLocks noGrp="1"/>
          </p:cNvSpPr>
          <p:nvPr>
            <p:ph type="ctrTitle" idx="5"/>
          </p:nvPr>
        </p:nvSpPr>
        <p:spPr>
          <a:xfrm>
            <a:off x="5925151" y="2749900"/>
            <a:ext cx="2113500" cy="8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136" name="Google Shape;136;p125"/>
          <p:cNvSpPr txBox="1">
            <a:spLocks noGrp="1"/>
          </p:cNvSpPr>
          <p:nvPr>
            <p:ph type="subTitle" idx="6"/>
          </p:nvPr>
        </p:nvSpPr>
        <p:spPr>
          <a:xfrm>
            <a:off x="5925154" y="3557167"/>
            <a:ext cx="2113500" cy="14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6 columns slide">
  <p:cSld name="TITLE_AND_TWO_COLUMNS_1_1">
    <p:bg>
      <p:bgPr>
        <a:solidFill>
          <a:srgbClr val="FFFFFF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26"/>
          <p:cNvSpPr txBox="1">
            <a:spLocks noGrp="1"/>
          </p:cNvSpPr>
          <p:nvPr>
            <p:ph type="ctrTitle"/>
          </p:nvPr>
        </p:nvSpPr>
        <p:spPr>
          <a:xfrm>
            <a:off x="1105351" y="3687467"/>
            <a:ext cx="2113500" cy="8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126"/>
          <p:cNvSpPr txBox="1">
            <a:spLocks noGrp="1"/>
          </p:cNvSpPr>
          <p:nvPr>
            <p:ph type="subTitle" idx="1"/>
          </p:nvPr>
        </p:nvSpPr>
        <p:spPr>
          <a:xfrm>
            <a:off x="980600" y="4494733"/>
            <a:ext cx="2363100" cy="8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40" name="Google Shape;140;p126"/>
          <p:cNvSpPr txBox="1">
            <a:spLocks noGrp="1"/>
          </p:cNvSpPr>
          <p:nvPr>
            <p:ph type="ctrTitle" idx="2"/>
          </p:nvPr>
        </p:nvSpPr>
        <p:spPr>
          <a:xfrm>
            <a:off x="3484651" y="3687467"/>
            <a:ext cx="2113500" cy="8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126"/>
          <p:cNvSpPr txBox="1">
            <a:spLocks noGrp="1"/>
          </p:cNvSpPr>
          <p:nvPr>
            <p:ph type="subTitle" idx="3"/>
          </p:nvPr>
        </p:nvSpPr>
        <p:spPr>
          <a:xfrm>
            <a:off x="3419975" y="4494733"/>
            <a:ext cx="2242800" cy="8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42" name="Google Shape;142;p126"/>
          <p:cNvSpPr txBox="1">
            <a:spLocks noGrp="1"/>
          </p:cNvSpPr>
          <p:nvPr>
            <p:ph type="ctrTitle" idx="4"/>
          </p:nvPr>
        </p:nvSpPr>
        <p:spPr>
          <a:xfrm>
            <a:off x="5880251" y="3687467"/>
            <a:ext cx="2113500" cy="8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126"/>
          <p:cNvSpPr txBox="1">
            <a:spLocks noGrp="1"/>
          </p:cNvSpPr>
          <p:nvPr>
            <p:ph type="subTitle" idx="5"/>
          </p:nvPr>
        </p:nvSpPr>
        <p:spPr>
          <a:xfrm>
            <a:off x="5880250" y="4494733"/>
            <a:ext cx="2113500" cy="8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44" name="Google Shape;144;p126"/>
          <p:cNvSpPr txBox="1">
            <a:spLocks noGrp="1"/>
          </p:cNvSpPr>
          <p:nvPr>
            <p:ph type="title" idx="6"/>
          </p:nvPr>
        </p:nvSpPr>
        <p:spPr>
          <a:xfrm>
            <a:off x="773850" y="850767"/>
            <a:ext cx="76725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26"/>
          <p:cNvSpPr txBox="1">
            <a:spLocks noGrp="1"/>
          </p:cNvSpPr>
          <p:nvPr>
            <p:ph type="ctrTitle" idx="7"/>
          </p:nvPr>
        </p:nvSpPr>
        <p:spPr>
          <a:xfrm>
            <a:off x="1105351" y="1915167"/>
            <a:ext cx="2113500" cy="8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26"/>
          <p:cNvSpPr txBox="1">
            <a:spLocks noGrp="1"/>
          </p:cNvSpPr>
          <p:nvPr>
            <p:ph type="subTitle" idx="8"/>
          </p:nvPr>
        </p:nvSpPr>
        <p:spPr>
          <a:xfrm>
            <a:off x="1073150" y="2722433"/>
            <a:ext cx="2178000" cy="8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47" name="Google Shape;147;p126"/>
          <p:cNvSpPr txBox="1">
            <a:spLocks noGrp="1"/>
          </p:cNvSpPr>
          <p:nvPr>
            <p:ph type="ctrTitle" idx="9"/>
          </p:nvPr>
        </p:nvSpPr>
        <p:spPr>
          <a:xfrm>
            <a:off x="3484651" y="1915167"/>
            <a:ext cx="2113500" cy="8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126"/>
          <p:cNvSpPr txBox="1">
            <a:spLocks noGrp="1"/>
          </p:cNvSpPr>
          <p:nvPr>
            <p:ph type="subTitle" idx="13"/>
          </p:nvPr>
        </p:nvSpPr>
        <p:spPr>
          <a:xfrm>
            <a:off x="3452400" y="2722433"/>
            <a:ext cx="2178000" cy="8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49" name="Google Shape;149;p126"/>
          <p:cNvSpPr txBox="1">
            <a:spLocks noGrp="1"/>
          </p:cNvSpPr>
          <p:nvPr>
            <p:ph type="ctrTitle" idx="14"/>
          </p:nvPr>
        </p:nvSpPr>
        <p:spPr>
          <a:xfrm>
            <a:off x="5880251" y="1915167"/>
            <a:ext cx="2113500" cy="8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126"/>
          <p:cNvSpPr txBox="1">
            <a:spLocks noGrp="1"/>
          </p:cNvSpPr>
          <p:nvPr>
            <p:ph type="subTitle" idx="15"/>
          </p:nvPr>
        </p:nvSpPr>
        <p:spPr>
          <a:xfrm>
            <a:off x="5831650" y="2722433"/>
            <a:ext cx="2210700" cy="8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 &amp; some text slide">
  <p:cSld name="BIG_NUMBER">
    <p:bg>
      <p:bgPr>
        <a:solidFill>
          <a:srgbClr val="FFFFFF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27"/>
          <p:cNvSpPr txBox="1">
            <a:spLocks noGrp="1"/>
          </p:cNvSpPr>
          <p:nvPr>
            <p:ph type="subTitle" idx="1"/>
          </p:nvPr>
        </p:nvSpPr>
        <p:spPr>
          <a:xfrm>
            <a:off x="2433300" y="4020433"/>
            <a:ext cx="4277400" cy="8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127"/>
          <p:cNvSpPr txBox="1">
            <a:spLocks noGrp="1"/>
          </p:cNvSpPr>
          <p:nvPr>
            <p:ph type="title"/>
          </p:nvPr>
        </p:nvSpPr>
        <p:spPr>
          <a:xfrm>
            <a:off x="0" y="3288533"/>
            <a:ext cx="91440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&amp; some text slide 2">
  <p:cSld name="BIG_NUMBER_2">
    <p:bg>
      <p:bgPr>
        <a:solidFill>
          <a:srgbClr val="FFFFFF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28"/>
          <p:cNvSpPr txBox="1">
            <a:spLocks noGrp="1"/>
          </p:cNvSpPr>
          <p:nvPr>
            <p:ph type="title"/>
          </p:nvPr>
        </p:nvSpPr>
        <p:spPr>
          <a:xfrm>
            <a:off x="742950" y="1650800"/>
            <a:ext cx="7729500" cy="26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156" name="Google Shape;156;p128"/>
          <p:cNvSpPr txBox="1">
            <a:spLocks noGrp="1"/>
          </p:cNvSpPr>
          <p:nvPr>
            <p:ph type="subTitle" idx="1"/>
          </p:nvPr>
        </p:nvSpPr>
        <p:spPr>
          <a:xfrm>
            <a:off x="2433300" y="4020433"/>
            <a:ext cx="4277400" cy="8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&amp; some text slide 1">
  <p:cSld name="BIG_NUMBER_1">
    <p:bg>
      <p:bgPr>
        <a:solidFill>
          <a:srgbClr val="FFFFFF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29"/>
          <p:cNvSpPr txBox="1">
            <a:spLocks noGrp="1"/>
          </p:cNvSpPr>
          <p:nvPr>
            <p:ph type="title"/>
          </p:nvPr>
        </p:nvSpPr>
        <p:spPr>
          <a:xfrm>
            <a:off x="742950" y="1110133"/>
            <a:ext cx="7729500" cy="11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159" name="Google Shape;159;p129"/>
          <p:cNvSpPr txBox="1">
            <a:spLocks noGrp="1"/>
          </p:cNvSpPr>
          <p:nvPr>
            <p:ph type="subTitle" idx="1"/>
          </p:nvPr>
        </p:nvSpPr>
        <p:spPr>
          <a:xfrm>
            <a:off x="1667075" y="1959333"/>
            <a:ext cx="58098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60" name="Google Shape;160;p129"/>
          <p:cNvSpPr txBox="1">
            <a:spLocks noGrp="1"/>
          </p:cNvSpPr>
          <p:nvPr>
            <p:ph type="title" idx="2"/>
          </p:nvPr>
        </p:nvSpPr>
        <p:spPr>
          <a:xfrm>
            <a:off x="742950" y="2608000"/>
            <a:ext cx="7729500" cy="11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161" name="Google Shape;161;p129"/>
          <p:cNvSpPr txBox="1">
            <a:spLocks noGrp="1"/>
          </p:cNvSpPr>
          <p:nvPr>
            <p:ph type="subTitle" idx="3"/>
          </p:nvPr>
        </p:nvSpPr>
        <p:spPr>
          <a:xfrm>
            <a:off x="1667075" y="3457200"/>
            <a:ext cx="58098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62" name="Google Shape;162;p129"/>
          <p:cNvSpPr txBox="1">
            <a:spLocks noGrp="1"/>
          </p:cNvSpPr>
          <p:nvPr>
            <p:ph type="title" idx="4"/>
          </p:nvPr>
        </p:nvSpPr>
        <p:spPr>
          <a:xfrm>
            <a:off x="742950" y="4105867"/>
            <a:ext cx="7729500" cy="11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163" name="Google Shape;163;p129"/>
          <p:cNvSpPr txBox="1">
            <a:spLocks noGrp="1"/>
          </p:cNvSpPr>
          <p:nvPr>
            <p:ph type="subTitle" idx="5"/>
          </p:nvPr>
        </p:nvSpPr>
        <p:spPr>
          <a:xfrm>
            <a:off x="1667075" y="4955067"/>
            <a:ext cx="58098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bg>
      <p:bgPr>
        <a:solidFill>
          <a:srgbClr val="FFFFFF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frame">
  <p:cSld name="BLANK_1_1">
    <p:bg>
      <p:bgPr>
        <a:solidFill>
          <a:srgbClr val="FFFFFF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Content" type="secHead">
  <p:cSld name="SECTION_HEADER">
    <p:bg>
      <p:bgPr>
        <a:solidFill>
          <a:srgbClr val="FFFFFF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95"/>
          <p:cNvSpPr txBox="1">
            <a:spLocks noGrp="1"/>
          </p:cNvSpPr>
          <p:nvPr>
            <p:ph type="title"/>
          </p:nvPr>
        </p:nvSpPr>
        <p:spPr>
          <a:xfrm>
            <a:off x="4698275" y="253267"/>
            <a:ext cx="531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95"/>
          <p:cNvSpPr txBox="1">
            <a:spLocks noGrp="1"/>
          </p:cNvSpPr>
          <p:nvPr>
            <p:ph type="subTitle" idx="1"/>
          </p:nvPr>
        </p:nvSpPr>
        <p:spPr>
          <a:xfrm>
            <a:off x="4696224" y="2279256"/>
            <a:ext cx="3367200" cy="7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9pPr>
          </a:lstStyle>
          <a:p>
            <a:endParaRPr/>
          </a:p>
        </p:txBody>
      </p:sp>
      <p:sp>
        <p:nvSpPr>
          <p:cNvPr id="20" name="Google Shape;20;p95"/>
          <p:cNvSpPr/>
          <p:nvPr/>
        </p:nvSpPr>
        <p:spPr>
          <a:xfrm>
            <a:off x="4572000" y="496274"/>
            <a:ext cx="2520900" cy="770700"/>
          </a:xfrm>
          <a:prstGeom prst="rect">
            <a:avLst/>
          </a:prstGeom>
          <a:noFill/>
          <a:ln w="381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95"/>
          <p:cNvSpPr txBox="1">
            <a:spLocks noGrp="1"/>
          </p:cNvSpPr>
          <p:nvPr>
            <p:ph type="title" idx="2"/>
          </p:nvPr>
        </p:nvSpPr>
        <p:spPr>
          <a:xfrm>
            <a:off x="4696225" y="1534290"/>
            <a:ext cx="5311200" cy="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95"/>
          <p:cNvSpPr txBox="1">
            <a:spLocks noGrp="1"/>
          </p:cNvSpPr>
          <p:nvPr>
            <p:ph type="subTitle" idx="3"/>
          </p:nvPr>
        </p:nvSpPr>
        <p:spPr>
          <a:xfrm>
            <a:off x="4696224" y="3782230"/>
            <a:ext cx="3367200" cy="7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9pPr>
          </a:lstStyle>
          <a:p>
            <a:endParaRPr/>
          </a:p>
        </p:txBody>
      </p:sp>
      <p:sp>
        <p:nvSpPr>
          <p:cNvPr id="23" name="Google Shape;23;p95"/>
          <p:cNvSpPr txBox="1">
            <a:spLocks noGrp="1"/>
          </p:cNvSpPr>
          <p:nvPr>
            <p:ph type="title" idx="4"/>
          </p:nvPr>
        </p:nvSpPr>
        <p:spPr>
          <a:xfrm>
            <a:off x="4696225" y="3037257"/>
            <a:ext cx="5311200" cy="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95"/>
          <p:cNvSpPr txBox="1">
            <a:spLocks noGrp="1"/>
          </p:cNvSpPr>
          <p:nvPr>
            <p:ph type="subTitle" idx="5"/>
          </p:nvPr>
        </p:nvSpPr>
        <p:spPr>
          <a:xfrm>
            <a:off x="4696224" y="5289986"/>
            <a:ext cx="3367200" cy="7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9pPr>
          </a:lstStyle>
          <a:p>
            <a:endParaRPr/>
          </a:p>
        </p:txBody>
      </p:sp>
      <p:sp>
        <p:nvSpPr>
          <p:cNvPr id="25" name="Google Shape;25;p95"/>
          <p:cNvSpPr txBox="1">
            <a:spLocks noGrp="1"/>
          </p:cNvSpPr>
          <p:nvPr>
            <p:ph type="title" idx="6"/>
          </p:nvPr>
        </p:nvSpPr>
        <p:spPr>
          <a:xfrm>
            <a:off x="4696225" y="4540245"/>
            <a:ext cx="5311200" cy="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95"/>
          <p:cNvSpPr txBox="1">
            <a:spLocks noGrp="1"/>
          </p:cNvSpPr>
          <p:nvPr>
            <p:ph type="title" idx="7"/>
          </p:nvPr>
        </p:nvSpPr>
        <p:spPr>
          <a:xfrm>
            <a:off x="3372225" y="2024367"/>
            <a:ext cx="1258800" cy="8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7" name="Google Shape;27;p95"/>
          <p:cNvSpPr txBox="1">
            <a:spLocks noGrp="1"/>
          </p:cNvSpPr>
          <p:nvPr>
            <p:ph type="title" idx="8"/>
          </p:nvPr>
        </p:nvSpPr>
        <p:spPr>
          <a:xfrm>
            <a:off x="3372225" y="3527333"/>
            <a:ext cx="1258800" cy="8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8" name="Google Shape;28;p95"/>
          <p:cNvSpPr txBox="1">
            <a:spLocks noGrp="1"/>
          </p:cNvSpPr>
          <p:nvPr>
            <p:ph type="title" idx="9"/>
          </p:nvPr>
        </p:nvSpPr>
        <p:spPr>
          <a:xfrm>
            <a:off x="3372225" y="5030300"/>
            <a:ext cx="1258800" cy="8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quare with title and text">
  <p:cSld name="CUSTOM_1">
    <p:bg>
      <p:bgPr>
        <a:solidFill>
          <a:srgbClr val="FFFFFF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2"/>
          <p:cNvSpPr txBox="1">
            <a:spLocks noGrp="1"/>
          </p:cNvSpPr>
          <p:nvPr>
            <p:ph type="title"/>
          </p:nvPr>
        </p:nvSpPr>
        <p:spPr>
          <a:xfrm>
            <a:off x="737850" y="1307013"/>
            <a:ext cx="3571500" cy="7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68" name="Google Shape;168;p132"/>
          <p:cNvSpPr txBox="1">
            <a:spLocks noGrp="1"/>
          </p:cNvSpPr>
          <p:nvPr>
            <p:ph type="subTitle" idx="1"/>
          </p:nvPr>
        </p:nvSpPr>
        <p:spPr>
          <a:xfrm>
            <a:off x="737850" y="3015333"/>
            <a:ext cx="3606600" cy="25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 with cyan frame">
  <p:cSld name="CUSTOM_1_1_1">
    <p:bg>
      <p:bgPr>
        <a:solidFill>
          <a:srgbClr val="FFFFFF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33"/>
          <p:cNvSpPr txBox="1">
            <a:spLocks noGrp="1"/>
          </p:cNvSpPr>
          <p:nvPr>
            <p:ph type="title"/>
          </p:nvPr>
        </p:nvSpPr>
        <p:spPr>
          <a:xfrm>
            <a:off x="626079" y="1307013"/>
            <a:ext cx="3571500" cy="7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71" name="Google Shape;171;p133"/>
          <p:cNvSpPr txBox="1">
            <a:spLocks noGrp="1"/>
          </p:cNvSpPr>
          <p:nvPr>
            <p:ph type="subTitle" idx="1"/>
          </p:nvPr>
        </p:nvSpPr>
        <p:spPr>
          <a:xfrm>
            <a:off x="626079" y="3015333"/>
            <a:ext cx="3606600" cy="25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133"/>
          <p:cNvSpPr txBox="1">
            <a:spLocks noGrp="1"/>
          </p:cNvSpPr>
          <p:nvPr>
            <p:ph type="subTitle" idx="2"/>
          </p:nvPr>
        </p:nvSpPr>
        <p:spPr>
          <a:xfrm>
            <a:off x="5079304" y="3015333"/>
            <a:ext cx="3606600" cy="25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yan frame 1">
  <p:cSld name="CUSTOM_1_1_1_1">
    <p:bg>
      <p:bgPr>
        <a:solidFill>
          <a:srgbClr val="FFFFFF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yan with title and text ">
  <p:cSld name="CUSTOM_2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35"/>
          <p:cNvSpPr txBox="1">
            <a:spLocks noGrp="1"/>
          </p:cNvSpPr>
          <p:nvPr>
            <p:ph type="title"/>
          </p:nvPr>
        </p:nvSpPr>
        <p:spPr>
          <a:xfrm>
            <a:off x="4696275" y="2300600"/>
            <a:ext cx="30555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76" name="Google Shape;176;p135"/>
          <p:cNvSpPr txBox="1">
            <a:spLocks noGrp="1"/>
          </p:cNvSpPr>
          <p:nvPr>
            <p:ph type="subTitle" idx="1"/>
          </p:nvPr>
        </p:nvSpPr>
        <p:spPr>
          <a:xfrm>
            <a:off x="4696275" y="3786600"/>
            <a:ext cx="2770200" cy="7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66666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666666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666666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666666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666666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666666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666666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yan with title and text  1">
  <p:cSld name="CUSTOM_2_1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36"/>
          <p:cNvSpPr txBox="1">
            <a:spLocks noGrp="1"/>
          </p:cNvSpPr>
          <p:nvPr>
            <p:ph type="title"/>
          </p:nvPr>
        </p:nvSpPr>
        <p:spPr>
          <a:xfrm>
            <a:off x="1630100" y="2300600"/>
            <a:ext cx="30555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79" name="Google Shape;179;p136"/>
          <p:cNvSpPr txBox="1">
            <a:spLocks noGrp="1"/>
          </p:cNvSpPr>
          <p:nvPr>
            <p:ph type="subTitle" idx="1"/>
          </p:nvPr>
        </p:nvSpPr>
        <p:spPr>
          <a:xfrm>
            <a:off x="1915400" y="3786600"/>
            <a:ext cx="2770200" cy="7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66666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666666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666666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666666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666666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666666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666666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yan with title and text">
  <p:cSld name="CUSTOM_7">
    <p:bg>
      <p:bgPr>
        <a:solidFill>
          <a:srgbClr val="D2D700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37"/>
          <p:cNvSpPr txBox="1">
            <a:spLocks noGrp="1"/>
          </p:cNvSpPr>
          <p:nvPr>
            <p:ph type="title"/>
          </p:nvPr>
        </p:nvSpPr>
        <p:spPr>
          <a:xfrm>
            <a:off x="2675900" y="1626713"/>
            <a:ext cx="39261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137"/>
          <p:cNvSpPr txBox="1">
            <a:spLocks noGrp="1"/>
          </p:cNvSpPr>
          <p:nvPr>
            <p:ph type="subTitle" idx="1"/>
          </p:nvPr>
        </p:nvSpPr>
        <p:spPr>
          <a:xfrm>
            <a:off x="2675901" y="3397000"/>
            <a:ext cx="3136200" cy="25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frame ">
  <p:cSld name="BLANK_1_1_1">
    <p:bg>
      <p:bgPr>
        <a:noFill/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38"/>
          <p:cNvSpPr txBox="1">
            <a:spLocks noGrp="1"/>
          </p:cNvSpPr>
          <p:nvPr>
            <p:ph type="title"/>
          </p:nvPr>
        </p:nvSpPr>
        <p:spPr>
          <a:xfrm>
            <a:off x="783525" y="2317400"/>
            <a:ext cx="2545800" cy="22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ith frame  1">
  <p:cSld name="BLANK_1_1_1_1">
    <p:bg>
      <p:bgPr>
        <a:solidFill>
          <a:srgbClr val="85B016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39"/>
          <p:cNvSpPr/>
          <p:nvPr/>
        </p:nvSpPr>
        <p:spPr>
          <a:xfrm>
            <a:off x="406950" y="555000"/>
            <a:ext cx="8330100" cy="574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139"/>
          <p:cNvSpPr txBox="1">
            <a:spLocks noGrp="1"/>
          </p:cNvSpPr>
          <p:nvPr>
            <p:ph type="title"/>
          </p:nvPr>
        </p:nvSpPr>
        <p:spPr>
          <a:xfrm>
            <a:off x="783525" y="828667"/>
            <a:ext cx="76182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TITLE_AND_BODY_1">
    <p:bg>
      <p:bgPr>
        <a:solidFill>
          <a:srgbClr val="FFFFFF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6"/>
          <p:cNvSpPr txBox="1">
            <a:spLocks noGrp="1"/>
          </p:cNvSpPr>
          <p:nvPr>
            <p:ph type="title"/>
          </p:nvPr>
        </p:nvSpPr>
        <p:spPr>
          <a:xfrm>
            <a:off x="4598900" y="1030800"/>
            <a:ext cx="3888000" cy="16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6"/>
          <p:cNvSpPr txBox="1">
            <a:spLocks noGrp="1"/>
          </p:cNvSpPr>
          <p:nvPr>
            <p:ph type="subTitle" idx="1"/>
          </p:nvPr>
        </p:nvSpPr>
        <p:spPr>
          <a:xfrm>
            <a:off x="4598900" y="3957606"/>
            <a:ext cx="2920800" cy="7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quare with title and text">
  <p:cSld name="CUSTOM_1">
    <p:bg>
      <p:bgPr>
        <a:solidFill>
          <a:srgbClr val="FFFFFF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7"/>
          <p:cNvSpPr txBox="1">
            <a:spLocks noGrp="1"/>
          </p:cNvSpPr>
          <p:nvPr>
            <p:ph type="title"/>
          </p:nvPr>
        </p:nvSpPr>
        <p:spPr>
          <a:xfrm>
            <a:off x="737850" y="1307013"/>
            <a:ext cx="3571500" cy="7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34" name="Google Shape;34;p97"/>
          <p:cNvSpPr txBox="1">
            <a:spLocks noGrp="1"/>
          </p:cNvSpPr>
          <p:nvPr>
            <p:ph type="subTitle" idx="1"/>
          </p:nvPr>
        </p:nvSpPr>
        <p:spPr>
          <a:xfrm>
            <a:off x="737850" y="3015333"/>
            <a:ext cx="3606600" cy="25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2 columns slide 1">
  <p:cSld name="TITLE_AND_TWO_COLUMNS_2">
    <p:bg>
      <p:bgPr>
        <a:solidFill>
          <a:srgbClr val="FFFFFF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8"/>
          <p:cNvSpPr txBox="1">
            <a:spLocks noGrp="1"/>
          </p:cNvSpPr>
          <p:nvPr>
            <p:ph type="ctrTitle"/>
          </p:nvPr>
        </p:nvSpPr>
        <p:spPr>
          <a:xfrm>
            <a:off x="1113228" y="2868100"/>
            <a:ext cx="3169500" cy="8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98"/>
          <p:cNvSpPr txBox="1">
            <a:spLocks noGrp="1"/>
          </p:cNvSpPr>
          <p:nvPr>
            <p:ph type="subTitle" idx="1"/>
          </p:nvPr>
        </p:nvSpPr>
        <p:spPr>
          <a:xfrm>
            <a:off x="1147278" y="3675367"/>
            <a:ext cx="3101400" cy="14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38" name="Google Shape;38;p98"/>
          <p:cNvSpPr txBox="1">
            <a:spLocks noGrp="1"/>
          </p:cNvSpPr>
          <p:nvPr>
            <p:ph type="ctrTitle" idx="2"/>
          </p:nvPr>
        </p:nvSpPr>
        <p:spPr>
          <a:xfrm>
            <a:off x="4818378" y="2868100"/>
            <a:ext cx="3169500" cy="8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98"/>
          <p:cNvSpPr txBox="1">
            <a:spLocks noGrp="1"/>
          </p:cNvSpPr>
          <p:nvPr>
            <p:ph type="subTitle" idx="3"/>
          </p:nvPr>
        </p:nvSpPr>
        <p:spPr>
          <a:xfrm>
            <a:off x="4852428" y="3675367"/>
            <a:ext cx="3101400" cy="14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40" name="Google Shape;40;p98"/>
          <p:cNvSpPr txBox="1">
            <a:spLocks noGrp="1"/>
          </p:cNvSpPr>
          <p:nvPr>
            <p:ph type="title" idx="4"/>
          </p:nvPr>
        </p:nvSpPr>
        <p:spPr>
          <a:xfrm>
            <a:off x="-11850" y="1236100"/>
            <a:ext cx="91440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SECTION_HEADER_2">
    <p:bg>
      <p:bgPr>
        <a:solidFill>
          <a:srgbClr val="FFFFFF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9"/>
          <p:cNvSpPr txBox="1">
            <a:spLocks noGrp="1"/>
          </p:cNvSpPr>
          <p:nvPr>
            <p:ph type="title"/>
          </p:nvPr>
        </p:nvSpPr>
        <p:spPr>
          <a:xfrm>
            <a:off x="956271" y="253267"/>
            <a:ext cx="531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99"/>
          <p:cNvSpPr txBox="1">
            <a:spLocks noGrp="1"/>
          </p:cNvSpPr>
          <p:nvPr>
            <p:ph type="subTitle" idx="1"/>
          </p:nvPr>
        </p:nvSpPr>
        <p:spPr>
          <a:xfrm>
            <a:off x="954225" y="2279300"/>
            <a:ext cx="3367200" cy="33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Content 1 1">
  <p:cSld name="SECTION_HEADER_2_1">
    <p:bg>
      <p:bgPr>
        <a:solidFill>
          <a:srgbClr val="FFFFFF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0"/>
          <p:cNvSpPr txBox="1">
            <a:spLocks noGrp="1"/>
          </p:cNvSpPr>
          <p:nvPr>
            <p:ph type="title"/>
          </p:nvPr>
        </p:nvSpPr>
        <p:spPr>
          <a:xfrm>
            <a:off x="956273" y="4626067"/>
            <a:ext cx="34830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26" Type="http://schemas.openxmlformats.org/officeDocument/2006/relationships/slideLayout" Target="../slideLayouts/slideLayout47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5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45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1"/>
          <p:cNvSpPr txBox="1">
            <a:spLocks noGrp="1"/>
          </p:cNvSpPr>
          <p:nvPr>
            <p:ph type="title"/>
          </p:nvPr>
        </p:nvSpPr>
        <p:spPr>
          <a:xfrm>
            <a:off x="1068100" y="1244600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91"/>
          <p:cNvSpPr txBox="1">
            <a:spLocks noGrp="1"/>
          </p:cNvSpPr>
          <p:nvPr>
            <p:ph type="body" idx="1"/>
          </p:nvPr>
        </p:nvSpPr>
        <p:spPr>
          <a:xfrm>
            <a:off x="1068100" y="2260600"/>
            <a:ext cx="70473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Arial"/>
              <a:buChar char="■"/>
              <a:defRPr sz="13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Arial"/>
              <a:buChar char="●"/>
              <a:defRPr sz="13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Arial"/>
              <a:buChar char="■"/>
              <a:defRPr sz="10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09"/>
          <p:cNvSpPr txBox="1">
            <a:spLocks noGrp="1"/>
          </p:cNvSpPr>
          <p:nvPr>
            <p:ph type="title"/>
          </p:nvPr>
        </p:nvSpPr>
        <p:spPr>
          <a:xfrm>
            <a:off x="1068100" y="1244600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 b="0" i="0" u="none" strike="noStrike" cap="non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82" name="Google Shape;82;p109"/>
          <p:cNvSpPr txBox="1">
            <a:spLocks noGrp="1"/>
          </p:cNvSpPr>
          <p:nvPr>
            <p:ph type="body" idx="1"/>
          </p:nvPr>
        </p:nvSpPr>
        <p:spPr>
          <a:xfrm>
            <a:off x="1068100" y="2260600"/>
            <a:ext cx="70473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Arial"/>
              <a:buChar char="■"/>
              <a:defRPr sz="13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Arial"/>
              <a:buChar char="●"/>
              <a:defRPr sz="13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Arial"/>
              <a:buChar char="■"/>
              <a:defRPr sz="10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  <p:sldLayoutId id="2147483691" r:id="rId21"/>
    <p:sldLayoutId id="2147483692" r:id="rId22"/>
    <p:sldLayoutId id="2147483693" r:id="rId23"/>
    <p:sldLayoutId id="2147483694" r:id="rId24"/>
    <p:sldLayoutId id="2147483695" r:id="rId25"/>
    <p:sldLayoutId id="2147483696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0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://slidesgo.com/" TargetMode="External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.png"/><Relationship Id="rId5" Type="http://schemas.openxmlformats.org/officeDocument/2006/relationships/hyperlink" Target="https://www.freepik.com/" TargetMode="External"/><Relationship Id="rId4" Type="http://schemas.openxmlformats.org/officeDocument/2006/relationships/hyperlink" Target="https://www.flaticon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"/>
          <p:cNvSpPr/>
          <p:nvPr/>
        </p:nvSpPr>
        <p:spPr>
          <a:xfrm>
            <a:off x="676300" y="428267"/>
            <a:ext cx="4885500" cy="59088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1"/>
          <p:cNvSpPr txBox="1"/>
          <p:nvPr/>
        </p:nvSpPr>
        <p:spPr>
          <a:xfrm>
            <a:off x="1196599" y="1681175"/>
            <a:ext cx="6738711" cy="2469600"/>
          </a:xfrm>
          <a:prstGeom prst="rect">
            <a:avLst/>
          </a:prstGeom>
          <a:noFill/>
          <a:ln w="38100" cap="flat" cmpd="sng">
            <a:solidFill>
              <a:srgbClr val="5353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ES" sz="3400" b="1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Juegos de rol y ferias educativas como dinámicas interactivas para desarrollar pensamiento crítico</a:t>
            </a:r>
            <a:endParaRPr sz="3400" b="1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1"/>
          <p:cNvSpPr txBox="1"/>
          <p:nvPr/>
        </p:nvSpPr>
        <p:spPr>
          <a:xfrm>
            <a:off x="1107400" y="4342650"/>
            <a:ext cx="4327800" cy="8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987425" marR="0" lvl="0" indent="-9874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Ponente: </a:t>
            </a:r>
            <a:r>
              <a:rPr lang="es-ES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ANTONIO JOAQUÍN  FRANCO MARISCAL</a:t>
            </a:r>
            <a:endParaRPr sz="18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Conductora: María Sánchez (Innovación UNIA)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Fecha: 25/10/2021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1"/>
          <p:cNvSpPr txBox="1"/>
          <p:nvPr/>
        </p:nvSpPr>
        <p:spPr>
          <a:xfrm>
            <a:off x="1127644" y="918740"/>
            <a:ext cx="5475600" cy="8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 b="0" i="0" u="none" strike="noStrike" cap="none">
                <a:solidFill>
                  <a:srgbClr val="43434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#WEBINARSUNIA</a:t>
            </a:r>
            <a:endParaRPr sz="1800" b="0" i="0" u="none" strike="noStrike" cap="none">
              <a:solidFill>
                <a:srgbClr val="43434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6" name="Google Shape;19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6300" y="6403123"/>
            <a:ext cx="668151" cy="2337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1"/>
          <p:cNvSpPr txBox="1"/>
          <p:nvPr/>
        </p:nvSpPr>
        <p:spPr>
          <a:xfrm>
            <a:off x="1107791" y="5585987"/>
            <a:ext cx="4265100" cy="754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ES" sz="10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Webinars sobre e-learning, innovación y competencias digitales. Plan de formación y apoyo al profesorado 2021-22</a:t>
            </a:r>
            <a:endParaRPr sz="10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ES" sz="9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Área de Innovación (@uniainnova)/ Vicerrectorado de Innovación Docente y Digitalización. Universidad Internacional de Andalucía</a:t>
            </a:r>
            <a:endParaRPr sz="9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8" name="Google Shape;19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22225" y="5213688"/>
            <a:ext cx="1375425" cy="137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0"/>
          <p:cNvSpPr/>
          <p:nvPr/>
        </p:nvSpPr>
        <p:spPr>
          <a:xfrm>
            <a:off x="406950" y="469599"/>
            <a:ext cx="4287900" cy="6153673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7" name="Google Shape;297;p10"/>
          <p:cNvCxnSpPr/>
          <p:nvPr/>
        </p:nvCxnSpPr>
        <p:spPr>
          <a:xfrm>
            <a:off x="2203050" y="2129967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8" name="Google Shape;298;p10"/>
          <p:cNvSpPr txBox="1">
            <a:spLocks noGrp="1"/>
          </p:cNvSpPr>
          <p:nvPr>
            <p:ph type="title"/>
          </p:nvPr>
        </p:nvSpPr>
        <p:spPr>
          <a:xfrm>
            <a:off x="737850" y="1307013"/>
            <a:ext cx="3571500" cy="7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/>
              <a:t>A nivel educativo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299" name="Google Shape;299;p10"/>
          <p:cNvSpPr txBox="1">
            <a:spLocks noGrp="1"/>
          </p:cNvSpPr>
          <p:nvPr>
            <p:ph type="subTitle" idx="1"/>
          </p:nvPr>
        </p:nvSpPr>
        <p:spPr>
          <a:xfrm>
            <a:off x="737850" y="3343600"/>
            <a:ext cx="3671100" cy="2110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4138" lvl="0" indent="555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2300" b="1">
                <a:solidFill>
                  <a:srgbClr val="7F7F7F"/>
                </a:solidFill>
              </a:rPr>
              <a:t>La actitud / espíritu crítico es un aspecto clave de la competencia científica de la ciudadanía.</a:t>
            </a:r>
            <a:endParaRPr sz="2300" b="1">
              <a:solidFill>
                <a:srgbClr val="7F7F7F"/>
              </a:solidFill>
            </a:endParaRPr>
          </a:p>
          <a:p>
            <a:pPr marL="457200" lvl="0" indent="-317500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400"/>
              <a:buNone/>
            </a:pPr>
            <a:endParaRPr sz="16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600">
              <a:solidFill>
                <a:srgbClr val="999999"/>
              </a:solidFill>
            </a:endParaRPr>
          </a:p>
        </p:txBody>
      </p:sp>
      <p:sp>
        <p:nvSpPr>
          <p:cNvPr id="300" name="Google Shape;300;p10"/>
          <p:cNvSpPr/>
          <p:nvPr/>
        </p:nvSpPr>
        <p:spPr>
          <a:xfrm>
            <a:off x="4813738" y="3054432"/>
            <a:ext cx="4155602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¿Qué aspectos (conocimientos, habilidades, actitudes o valores) del ámbito científico-tecnológico deberían formar parte del bagaje de cualquier ciudadano/a para que pueda desenvolverse de forma adecuada en los diferentes contextos en los que se desarrolla su vida?</a:t>
            </a:r>
            <a:endParaRPr sz="16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10"/>
          <p:cNvSpPr/>
          <p:nvPr/>
        </p:nvSpPr>
        <p:spPr>
          <a:xfrm>
            <a:off x="4813738" y="5453722"/>
            <a:ext cx="4155602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Blanco, A.; España, E.; González-García, F.J.; Franco-Mariscal, A.J. (2015). Key aspects of scientific competence for citizenships: a Delphi study of the expert community in Spain. </a:t>
            </a:r>
            <a:r>
              <a:rPr lang="es-ES" sz="1400" b="0" i="1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Journal of Research in Science Teaching, 52 </a:t>
            </a:r>
            <a:r>
              <a:rPr lang="es-ES"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(2), 164-198. </a:t>
            </a:r>
            <a:endParaRPr/>
          </a:p>
        </p:txBody>
      </p:sp>
      <p:cxnSp>
        <p:nvCxnSpPr>
          <p:cNvPr id="302" name="Google Shape;302;p10"/>
          <p:cNvCxnSpPr/>
          <p:nvPr/>
        </p:nvCxnSpPr>
        <p:spPr>
          <a:xfrm>
            <a:off x="4930484" y="5319857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03" name="Google Shape;303;p10"/>
          <p:cNvSpPr txBox="1"/>
          <p:nvPr/>
        </p:nvSpPr>
        <p:spPr>
          <a:xfrm>
            <a:off x="6085437" y="35313"/>
            <a:ext cx="3226729" cy="287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1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Fuente: Banco de imágenes y sonidos INTEF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endParaRPr sz="1600" b="0" i="0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4" name="Google Shape;304;p10"/>
          <p:cNvGrpSpPr/>
          <p:nvPr/>
        </p:nvGrpSpPr>
        <p:grpSpPr>
          <a:xfrm>
            <a:off x="5268584" y="502075"/>
            <a:ext cx="3340509" cy="2373039"/>
            <a:chOff x="5268584" y="502075"/>
            <a:chExt cx="3340509" cy="2373039"/>
          </a:xfrm>
        </p:grpSpPr>
        <p:pic>
          <p:nvPicPr>
            <p:cNvPr id="305" name="Google Shape;305;p1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268584" y="502075"/>
              <a:ext cx="3340509" cy="23730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6" name="Google Shape;306;p10"/>
            <p:cNvSpPr txBox="1"/>
            <p:nvPr/>
          </p:nvSpPr>
          <p:spPr>
            <a:xfrm>
              <a:off x="6211614" y="599090"/>
              <a:ext cx="2133918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2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Método Delphi</a:t>
              </a:r>
              <a:endParaRPr sz="2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1"/>
          <p:cNvSpPr/>
          <p:nvPr/>
        </p:nvSpPr>
        <p:spPr>
          <a:xfrm>
            <a:off x="406950" y="469599"/>
            <a:ext cx="4287900" cy="6153673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2" name="Google Shape;312;p11"/>
          <p:cNvCxnSpPr/>
          <p:nvPr/>
        </p:nvCxnSpPr>
        <p:spPr>
          <a:xfrm>
            <a:off x="2212800" y="1490320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13" name="Google Shape;313;p11"/>
          <p:cNvSpPr txBox="1">
            <a:spLocks noGrp="1"/>
          </p:cNvSpPr>
          <p:nvPr>
            <p:ph type="title"/>
          </p:nvPr>
        </p:nvSpPr>
        <p:spPr>
          <a:xfrm>
            <a:off x="897348" y="719620"/>
            <a:ext cx="3571500" cy="7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/>
              <a:t>A nivel educativo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314" name="Google Shape;314;p11"/>
          <p:cNvSpPr/>
          <p:nvPr/>
        </p:nvSpPr>
        <p:spPr>
          <a:xfrm>
            <a:off x="4813738" y="3054432"/>
            <a:ext cx="4155602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¿Qué aspectos (conocimientos, habilidades, actitudes o valores) del ámbito científico-tecnológico deberían formar parte del bagaje de cualquier ciudadano/a para que pueda desenvolverse de forma adecuada en los diferentes contextos en los que se desarrolla su vida?</a:t>
            </a:r>
            <a:endParaRPr sz="16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11"/>
          <p:cNvSpPr/>
          <p:nvPr/>
        </p:nvSpPr>
        <p:spPr>
          <a:xfrm>
            <a:off x="4813738" y="5453722"/>
            <a:ext cx="4155602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Blanco, A.; España, E.; González-García, F.J.; Franco-Mariscal, A.J. (2015). Key aspects of scientific competence for citizenships: a Delphi study of the expert community in Spain. </a:t>
            </a:r>
            <a:r>
              <a:rPr lang="es-ES" sz="1400" b="0" i="1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Journal of Research in Science Teaching, 52 </a:t>
            </a:r>
            <a:r>
              <a:rPr lang="es-ES"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(2), 164-198. </a:t>
            </a:r>
            <a:endParaRPr/>
          </a:p>
        </p:txBody>
      </p:sp>
      <p:cxnSp>
        <p:nvCxnSpPr>
          <p:cNvPr id="316" name="Google Shape;316;p11"/>
          <p:cNvCxnSpPr/>
          <p:nvPr/>
        </p:nvCxnSpPr>
        <p:spPr>
          <a:xfrm>
            <a:off x="4930484" y="5319857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17" name="Google Shape;317;p11"/>
          <p:cNvGrpSpPr/>
          <p:nvPr/>
        </p:nvGrpSpPr>
        <p:grpSpPr>
          <a:xfrm>
            <a:off x="5268584" y="502075"/>
            <a:ext cx="3340509" cy="2373039"/>
            <a:chOff x="5268584" y="502075"/>
            <a:chExt cx="3340509" cy="2373039"/>
          </a:xfrm>
        </p:grpSpPr>
        <p:pic>
          <p:nvPicPr>
            <p:cNvPr id="318" name="Google Shape;318;p1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268584" y="502075"/>
              <a:ext cx="3340509" cy="23730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9" name="Google Shape;319;p11"/>
            <p:cNvSpPr txBox="1"/>
            <p:nvPr/>
          </p:nvSpPr>
          <p:spPr>
            <a:xfrm>
              <a:off x="6211614" y="599090"/>
              <a:ext cx="2133918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2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Método Delphi</a:t>
              </a:r>
              <a:endParaRPr sz="2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0" name="Google Shape;320;p11"/>
          <p:cNvSpPr txBox="1"/>
          <p:nvPr/>
        </p:nvSpPr>
        <p:spPr>
          <a:xfrm>
            <a:off x="6085437" y="35313"/>
            <a:ext cx="3226729" cy="287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1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Fuente: Banco de imágenes y sonidos INTEF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endParaRPr sz="1600" b="0" i="0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2"/>
          <p:cNvSpPr/>
          <p:nvPr/>
        </p:nvSpPr>
        <p:spPr>
          <a:xfrm>
            <a:off x="406950" y="469599"/>
            <a:ext cx="4287900" cy="6153673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26" name="Google Shape;326;p12"/>
          <p:cNvCxnSpPr/>
          <p:nvPr/>
        </p:nvCxnSpPr>
        <p:spPr>
          <a:xfrm>
            <a:off x="2212800" y="1490320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7" name="Google Shape;327;p12"/>
          <p:cNvSpPr txBox="1">
            <a:spLocks noGrp="1"/>
          </p:cNvSpPr>
          <p:nvPr>
            <p:ph type="title"/>
          </p:nvPr>
        </p:nvSpPr>
        <p:spPr>
          <a:xfrm>
            <a:off x="897348" y="719620"/>
            <a:ext cx="3571500" cy="7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/>
              <a:t>A nivel educativo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328" name="Google Shape;328;p12"/>
          <p:cNvSpPr/>
          <p:nvPr/>
        </p:nvSpPr>
        <p:spPr>
          <a:xfrm>
            <a:off x="4813738" y="3054432"/>
            <a:ext cx="4155602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¿Qué aspectos (conocimientos, habilidades, actitudes o valores) del ámbito científico-tecnológico deberían formar parte del bagaje de cualquier ciudadano/a para que pueda desenvolverse de forma adecuada en los diferentes contextos en los que se desarrolla su vida?</a:t>
            </a:r>
            <a:endParaRPr sz="16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12"/>
          <p:cNvSpPr/>
          <p:nvPr/>
        </p:nvSpPr>
        <p:spPr>
          <a:xfrm>
            <a:off x="4813738" y="5453722"/>
            <a:ext cx="4155602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Blanco, A.; España, E.; González-García, F.J.; Franco-Mariscal, A.J. (2015). Key aspects of scientific competence for citizenships: a Delphi study of the expert community in Spain. </a:t>
            </a:r>
            <a:r>
              <a:rPr lang="es-ES" sz="1400" b="0" i="1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Journal of Research in Science Teaching, 52 </a:t>
            </a:r>
            <a:r>
              <a:rPr lang="es-ES"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(2), 164-198. </a:t>
            </a:r>
            <a:endParaRPr/>
          </a:p>
        </p:txBody>
      </p:sp>
      <p:cxnSp>
        <p:nvCxnSpPr>
          <p:cNvPr id="330" name="Google Shape;330;p12"/>
          <p:cNvCxnSpPr/>
          <p:nvPr/>
        </p:nvCxnSpPr>
        <p:spPr>
          <a:xfrm>
            <a:off x="4930484" y="5319857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31" name="Google Shape;331;p12"/>
          <p:cNvSpPr/>
          <p:nvPr/>
        </p:nvSpPr>
        <p:spPr>
          <a:xfrm>
            <a:off x="842498" y="1954141"/>
            <a:ext cx="2263761" cy="338554"/>
          </a:xfrm>
          <a:prstGeom prst="rect">
            <a:avLst/>
          </a:prstGeom>
          <a:solidFill>
            <a:srgbClr val="DAF000"/>
          </a:solidFill>
          <a:ln w="9525" cap="flat" cmpd="sng">
            <a:solidFill>
              <a:srgbClr val="DAF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Actitud / espíritu crítico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2" name="Google Shape;332;p12"/>
          <p:cNvGrpSpPr/>
          <p:nvPr/>
        </p:nvGrpSpPr>
        <p:grpSpPr>
          <a:xfrm>
            <a:off x="5268584" y="502075"/>
            <a:ext cx="3340509" cy="2373039"/>
            <a:chOff x="5268584" y="502075"/>
            <a:chExt cx="3340509" cy="2373039"/>
          </a:xfrm>
        </p:grpSpPr>
        <p:pic>
          <p:nvPicPr>
            <p:cNvPr id="333" name="Google Shape;333;p1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268584" y="502075"/>
              <a:ext cx="3340509" cy="23730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4" name="Google Shape;334;p12"/>
            <p:cNvSpPr txBox="1"/>
            <p:nvPr/>
          </p:nvSpPr>
          <p:spPr>
            <a:xfrm>
              <a:off x="6211614" y="599090"/>
              <a:ext cx="2133918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2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Método Delphi</a:t>
              </a:r>
              <a:endParaRPr sz="2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5" name="Google Shape;335;p12"/>
          <p:cNvSpPr txBox="1"/>
          <p:nvPr/>
        </p:nvSpPr>
        <p:spPr>
          <a:xfrm>
            <a:off x="6085437" y="35313"/>
            <a:ext cx="3226729" cy="287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1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Fuente: Banco de imágenes y sonidos INTEF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endParaRPr sz="1600" b="0" i="0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3"/>
          <p:cNvSpPr/>
          <p:nvPr/>
        </p:nvSpPr>
        <p:spPr>
          <a:xfrm>
            <a:off x="406950" y="469599"/>
            <a:ext cx="4287900" cy="6153673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1" name="Google Shape;341;p13"/>
          <p:cNvCxnSpPr/>
          <p:nvPr/>
        </p:nvCxnSpPr>
        <p:spPr>
          <a:xfrm>
            <a:off x="2212800" y="1490320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42" name="Google Shape;342;p13"/>
          <p:cNvSpPr txBox="1">
            <a:spLocks noGrp="1"/>
          </p:cNvSpPr>
          <p:nvPr>
            <p:ph type="title"/>
          </p:nvPr>
        </p:nvSpPr>
        <p:spPr>
          <a:xfrm>
            <a:off x="897348" y="719620"/>
            <a:ext cx="3571500" cy="7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/>
              <a:t>A nivel educativo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343" name="Google Shape;343;p13"/>
          <p:cNvSpPr/>
          <p:nvPr/>
        </p:nvSpPr>
        <p:spPr>
          <a:xfrm>
            <a:off x="4813738" y="3054432"/>
            <a:ext cx="4155602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¿Qué aspectos (conocimientos, habilidades, actitudes o valores) del ámbito científico-tecnológico deberían formar parte del bagaje de cualquier ciudadano/a para que pueda desenvolverse de forma adecuada en los diferentes contextos en los que se desarrolla su vida?</a:t>
            </a:r>
            <a:endParaRPr sz="16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13"/>
          <p:cNvSpPr/>
          <p:nvPr/>
        </p:nvSpPr>
        <p:spPr>
          <a:xfrm>
            <a:off x="4813738" y="5453722"/>
            <a:ext cx="4155602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Blanco, A.; España, E.; González-García, F.J.; Franco-Mariscal, A.J. (2015). Key aspects of scientific competence for citizenships: a Delphi study of the expert community in Spain. </a:t>
            </a:r>
            <a:r>
              <a:rPr lang="es-ES" sz="1400" b="0" i="1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Journal of Research in Science Teaching, 52 </a:t>
            </a:r>
            <a:r>
              <a:rPr lang="es-ES"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(2), 164-198. </a:t>
            </a:r>
            <a:endParaRPr/>
          </a:p>
        </p:txBody>
      </p:sp>
      <p:cxnSp>
        <p:nvCxnSpPr>
          <p:cNvPr id="345" name="Google Shape;345;p13"/>
          <p:cNvCxnSpPr/>
          <p:nvPr/>
        </p:nvCxnSpPr>
        <p:spPr>
          <a:xfrm>
            <a:off x="4930484" y="5319857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46" name="Google Shape;346;p13"/>
          <p:cNvSpPr/>
          <p:nvPr/>
        </p:nvSpPr>
        <p:spPr>
          <a:xfrm>
            <a:off x="1439569" y="2471464"/>
            <a:ext cx="3173859" cy="830997"/>
          </a:xfrm>
          <a:prstGeom prst="rect">
            <a:avLst/>
          </a:prstGeom>
          <a:solidFill>
            <a:srgbClr val="F4FF8D"/>
          </a:solidFill>
          <a:ln w="9525" cap="flat" cmpd="sng">
            <a:solidFill>
              <a:srgbClr val="0096A7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Capacidad para buscar, analizar, sintetizar y comunicar la información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13"/>
          <p:cNvSpPr/>
          <p:nvPr/>
        </p:nvSpPr>
        <p:spPr>
          <a:xfrm>
            <a:off x="842498" y="1954141"/>
            <a:ext cx="2263761" cy="338554"/>
          </a:xfrm>
          <a:prstGeom prst="rect">
            <a:avLst/>
          </a:prstGeom>
          <a:solidFill>
            <a:srgbClr val="DAF000"/>
          </a:solidFill>
          <a:ln w="9525" cap="flat" cmpd="sng">
            <a:solidFill>
              <a:srgbClr val="DAF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Actitud / espíritu crítico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8" name="Google Shape;348;p13"/>
          <p:cNvGrpSpPr/>
          <p:nvPr/>
        </p:nvGrpSpPr>
        <p:grpSpPr>
          <a:xfrm>
            <a:off x="5268584" y="502075"/>
            <a:ext cx="3340509" cy="2373039"/>
            <a:chOff x="5268584" y="502075"/>
            <a:chExt cx="3340509" cy="2373039"/>
          </a:xfrm>
        </p:grpSpPr>
        <p:pic>
          <p:nvPicPr>
            <p:cNvPr id="349" name="Google Shape;349;p1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268584" y="502075"/>
              <a:ext cx="3340509" cy="23730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0" name="Google Shape;350;p13"/>
            <p:cNvSpPr txBox="1"/>
            <p:nvPr/>
          </p:nvSpPr>
          <p:spPr>
            <a:xfrm>
              <a:off x="6211614" y="599090"/>
              <a:ext cx="2133918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2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Método Delphi</a:t>
              </a:r>
              <a:endParaRPr sz="2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1" name="Google Shape;351;p13"/>
          <p:cNvSpPr txBox="1"/>
          <p:nvPr/>
        </p:nvSpPr>
        <p:spPr>
          <a:xfrm>
            <a:off x="6085437" y="35313"/>
            <a:ext cx="3226729" cy="287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1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Fuente: Banco de imágenes y sonidos INTEF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endParaRPr sz="1600" b="0" i="0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4"/>
          <p:cNvSpPr/>
          <p:nvPr/>
        </p:nvSpPr>
        <p:spPr>
          <a:xfrm>
            <a:off x="406950" y="469599"/>
            <a:ext cx="4287900" cy="6153673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7" name="Google Shape;357;p14"/>
          <p:cNvCxnSpPr/>
          <p:nvPr/>
        </p:nvCxnSpPr>
        <p:spPr>
          <a:xfrm>
            <a:off x="2212800" y="1490320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58" name="Google Shape;358;p14"/>
          <p:cNvSpPr txBox="1">
            <a:spLocks noGrp="1"/>
          </p:cNvSpPr>
          <p:nvPr>
            <p:ph type="title"/>
          </p:nvPr>
        </p:nvSpPr>
        <p:spPr>
          <a:xfrm>
            <a:off x="897348" y="719620"/>
            <a:ext cx="3571500" cy="7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/>
              <a:t>A nivel educativo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359" name="Google Shape;359;p14"/>
          <p:cNvSpPr/>
          <p:nvPr/>
        </p:nvSpPr>
        <p:spPr>
          <a:xfrm>
            <a:off x="4813738" y="3054432"/>
            <a:ext cx="4155602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¿Qué aspectos (conocimientos, habilidades, actitudes o valores) del ámbito científico-tecnológico deberían formar parte del bagaje de cualquier ciudadano/a para que pueda desenvolverse de forma adecuada en los diferentes contextos en los que se desarrolla su vida?</a:t>
            </a:r>
            <a:endParaRPr sz="16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14"/>
          <p:cNvSpPr/>
          <p:nvPr/>
        </p:nvSpPr>
        <p:spPr>
          <a:xfrm>
            <a:off x="4813738" y="5453722"/>
            <a:ext cx="4155602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Blanco, A.; España, E.; González-García, F.J.; Franco-Mariscal, A.J. (2015). Key aspects of scientific competence for citizenships: a Delphi study of the expert community in Spain. </a:t>
            </a:r>
            <a:r>
              <a:rPr lang="es-ES" sz="1400" b="0" i="1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Journal of Research in Science Teaching, 52 </a:t>
            </a:r>
            <a:r>
              <a:rPr lang="es-ES"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(2), 164-198. </a:t>
            </a:r>
            <a:endParaRPr/>
          </a:p>
        </p:txBody>
      </p:sp>
      <p:cxnSp>
        <p:nvCxnSpPr>
          <p:cNvPr id="361" name="Google Shape;361;p14"/>
          <p:cNvCxnSpPr/>
          <p:nvPr/>
        </p:nvCxnSpPr>
        <p:spPr>
          <a:xfrm>
            <a:off x="4930484" y="5319857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2" name="Google Shape;362;p14"/>
          <p:cNvSpPr/>
          <p:nvPr/>
        </p:nvSpPr>
        <p:spPr>
          <a:xfrm>
            <a:off x="1439569" y="2471464"/>
            <a:ext cx="3173859" cy="830997"/>
          </a:xfrm>
          <a:prstGeom prst="rect">
            <a:avLst/>
          </a:prstGeom>
          <a:solidFill>
            <a:srgbClr val="F4FF8D"/>
          </a:solidFill>
          <a:ln w="9525" cap="flat" cmpd="sng">
            <a:solidFill>
              <a:srgbClr val="0096A7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Capacidad para buscar, analizar, sintetizar y comunicar la información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14"/>
          <p:cNvSpPr/>
          <p:nvPr/>
        </p:nvSpPr>
        <p:spPr>
          <a:xfrm>
            <a:off x="842498" y="1954141"/>
            <a:ext cx="2263761" cy="338554"/>
          </a:xfrm>
          <a:prstGeom prst="rect">
            <a:avLst/>
          </a:prstGeom>
          <a:solidFill>
            <a:srgbClr val="DAF000"/>
          </a:solidFill>
          <a:ln w="9525" cap="flat" cmpd="sng">
            <a:solidFill>
              <a:srgbClr val="DAF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Actitud / espíritu crítico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14"/>
          <p:cNvSpPr/>
          <p:nvPr/>
        </p:nvSpPr>
        <p:spPr>
          <a:xfrm>
            <a:off x="671779" y="3497994"/>
            <a:ext cx="3209183" cy="1323439"/>
          </a:xfrm>
          <a:prstGeom prst="rect">
            <a:avLst/>
          </a:prstGeom>
          <a:solidFill>
            <a:srgbClr val="DAF000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Capacidad de razonamiento, análisis, interpretación y argumentación en torno a fenómenos y a conocimientos científicos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5" name="Google Shape;365;p14"/>
          <p:cNvGrpSpPr/>
          <p:nvPr/>
        </p:nvGrpSpPr>
        <p:grpSpPr>
          <a:xfrm>
            <a:off x="5268584" y="502075"/>
            <a:ext cx="3340509" cy="2373039"/>
            <a:chOff x="5268584" y="502075"/>
            <a:chExt cx="3340509" cy="2373039"/>
          </a:xfrm>
        </p:grpSpPr>
        <p:pic>
          <p:nvPicPr>
            <p:cNvPr id="366" name="Google Shape;366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268584" y="502075"/>
              <a:ext cx="3340509" cy="23730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7" name="Google Shape;367;p14"/>
            <p:cNvSpPr txBox="1"/>
            <p:nvPr/>
          </p:nvSpPr>
          <p:spPr>
            <a:xfrm>
              <a:off x="6211614" y="599090"/>
              <a:ext cx="2133918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2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Método Delphi</a:t>
              </a:r>
              <a:endParaRPr sz="2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8" name="Google Shape;368;p14"/>
          <p:cNvSpPr txBox="1"/>
          <p:nvPr/>
        </p:nvSpPr>
        <p:spPr>
          <a:xfrm>
            <a:off x="6085437" y="35313"/>
            <a:ext cx="3226729" cy="287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1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Fuente: Banco de imágenes y sonidos INTEF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endParaRPr sz="1600" b="0" i="0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5"/>
          <p:cNvSpPr/>
          <p:nvPr/>
        </p:nvSpPr>
        <p:spPr>
          <a:xfrm>
            <a:off x="406950" y="469599"/>
            <a:ext cx="4287900" cy="6153673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74" name="Google Shape;374;p15"/>
          <p:cNvCxnSpPr/>
          <p:nvPr/>
        </p:nvCxnSpPr>
        <p:spPr>
          <a:xfrm>
            <a:off x="2212800" y="1490320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75" name="Google Shape;375;p15"/>
          <p:cNvSpPr txBox="1">
            <a:spLocks noGrp="1"/>
          </p:cNvSpPr>
          <p:nvPr>
            <p:ph type="title"/>
          </p:nvPr>
        </p:nvSpPr>
        <p:spPr>
          <a:xfrm>
            <a:off x="897348" y="719620"/>
            <a:ext cx="3571500" cy="7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/>
              <a:t>A nivel educativo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376" name="Google Shape;376;p15"/>
          <p:cNvSpPr/>
          <p:nvPr/>
        </p:nvSpPr>
        <p:spPr>
          <a:xfrm>
            <a:off x="4813738" y="3054432"/>
            <a:ext cx="4155602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¿Qué aspectos (conocimientos, habilidades, actitudes o valores) del ámbito científico-tecnológico deberían formar parte del bagaje de cualquier ciudadano/a para que pueda desenvolverse de forma adecuada en los diferentes contextos en los que se desarrolla su vida?</a:t>
            </a:r>
            <a:endParaRPr sz="16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15"/>
          <p:cNvSpPr/>
          <p:nvPr/>
        </p:nvSpPr>
        <p:spPr>
          <a:xfrm>
            <a:off x="4813738" y="5453722"/>
            <a:ext cx="4155602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Blanco, A.; España, E.; González-García, F.J.; Franco-Mariscal, A.J. (2015). Key aspects of scientific competence for citizenships: a Delphi study of the expert community in Spain. </a:t>
            </a:r>
            <a:r>
              <a:rPr lang="es-ES" sz="1400" b="0" i="1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Journal of Research in Science Teaching, 52 </a:t>
            </a:r>
            <a:r>
              <a:rPr lang="es-ES"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(2), 164-198. </a:t>
            </a:r>
            <a:endParaRPr/>
          </a:p>
        </p:txBody>
      </p:sp>
      <p:cxnSp>
        <p:nvCxnSpPr>
          <p:cNvPr id="378" name="Google Shape;378;p15"/>
          <p:cNvCxnSpPr/>
          <p:nvPr/>
        </p:nvCxnSpPr>
        <p:spPr>
          <a:xfrm>
            <a:off x="4930484" y="5319857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79" name="Google Shape;379;p15"/>
          <p:cNvSpPr/>
          <p:nvPr/>
        </p:nvSpPr>
        <p:spPr>
          <a:xfrm>
            <a:off x="1439569" y="2471464"/>
            <a:ext cx="3173859" cy="830997"/>
          </a:xfrm>
          <a:prstGeom prst="rect">
            <a:avLst/>
          </a:prstGeom>
          <a:solidFill>
            <a:srgbClr val="F4FF8D"/>
          </a:solidFill>
          <a:ln w="9525" cap="flat" cmpd="sng">
            <a:solidFill>
              <a:srgbClr val="0096A7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Capacidad para buscar, analizar, sintetizar y comunicar la información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15"/>
          <p:cNvSpPr/>
          <p:nvPr/>
        </p:nvSpPr>
        <p:spPr>
          <a:xfrm>
            <a:off x="842498" y="1954141"/>
            <a:ext cx="2263761" cy="338554"/>
          </a:xfrm>
          <a:prstGeom prst="rect">
            <a:avLst/>
          </a:prstGeom>
          <a:solidFill>
            <a:srgbClr val="DAF000"/>
          </a:solidFill>
          <a:ln w="9525" cap="flat" cmpd="sng">
            <a:solidFill>
              <a:srgbClr val="DAF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Actitud / espíritu crítico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15"/>
          <p:cNvSpPr/>
          <p:nvPr/>
        </p:nvSpPr>
        <p:spPr>
          <a:xfrm>
            <a:off x="671779" y="3497994"/>
            <a:ext cx="3209183" cy="1323439"/>
          </a:xfrm>
          <a:prstGeom prst="rect">
            <a:avLst/>
          </a:prstGeom>
          <a:solidFill>
            <a:srgbClr val="DAF000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Capacidad de razonamiento, análisis, interpretación y argumentación en torno a fenómenos y a conocimientos científicos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15"/>
          <p:cNvSpPr/>
          <p:nvPr/>
        </p:nvSpPr>
        <p:spPr>
          <a:xfrm>
            <a:off x="1723898" y="4994571"/>
            <a:ext cx="2605200" cy="338554"/>
          </a:xfrm>
          <a:prstGeom prst="rect">
            <a:avLst/>
          </a:prstGeom>
          <a:solidFill>
            <a:srgbClr val="F4FF8D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Responsabilidad individual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3" name="Google Shape;383;p15"/>
          <p:cNvGrpSpPr/>
          <p:nvPr/>
        </p:nvGrpSpPr>
        <p:grpSpPr>
          <a:xfrm>
            <a:off x="5268584" y="502075"/>
            <a:ext cx="3340509" cy="2373039"/>
            <a:chOff x="5268584" y="502075"/>
            <a:chExt cx="3340509" cy="2373039"/>
          </a:xfrm>
        </p:grpSpPr>
        <p:pic>
          <p:nvPicPr>
            <p:cNvPr id="384" name="Google Shape;384;p1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268584" y="502075"/>
              <a:ext cx="3340509" cy="23730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5" name="Google Shape;385;p15"/>
            <p:cNvSpPr txBox="1"/>
            <p:nvPr/>
          </p:nvSpPr>
          <p:spPr>
            <a:xfrm>
              <a:off x="6211614" y="599090"/>
              <a:ext cx="2133918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2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Método Delphi</a:t>
              </a:r>
              <a:endParaRPr sz="2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6" name="Google Shape;386;p15"/>
          <p:cNvSpPr txBox="1"/>
          <p:nvPr/>
        </p:nvSpPr>
        <p:spPr>
          <a:xfrm>
            <a:off x="6085437" y="35313"/>
            <a:ext cx="3226729" cy="287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1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Fuente: Banco de imágenes y sonidos INTEF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endParaRPr sz="1600" b="0" i="0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6"/>
          <p:cNvSpPr/>
          <p:nvPr/>
        </p:nvSpPr>
        <p:spPr>
          <a:xfrm>
            <a:off x="406950" y="469599"/>
            <a:ext cx="4287900" cy="6153673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2" name="Google Shape;392;p16"/>
          <p:cNvCxnSpPr/>
          <p:nvPr/>
        </p:nvCxnSpPr>
        <p:spPr>
          <a:xfrm>
            <a:off x="2212800" y="1490320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3" name="Google Shape;393;p16"/>
          <p:cNvSpPr txBox="1">
            <a:spLocks noGrp="1"/>
          </p:cNvSpPr>
          <p:nvPr>
            <p:ph type="title"/>
          </p:nvPr>
        </p:nvSpPr>
        <p:spPr>
          <a:xfrm>
            <a:off x="897348" y="719620"/>
            <a:ext cx="3571500" cy="7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/>
              <a:t>A nivel educativo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394" name="Google Shape;394;p16"/>
          <p:cNvSpPr/>
          <p:nvPr/>
        </p:nvSpPr>
        <p:spPr>
          <a:xfrm>
            <a:off x="4813738" y="3054432"/>
            <a:ext cx="4155602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¿Qué aspectos (conocimientos, habilidades, actitudes o valores) del ámbito científico-tecnológico deberían formar parte del bagaje de cualquier ciudadano/a para que pueda desenvolverse de forma adecuada en los diferentes contextos en los que se desarrolla su vida?</a:t>
            </a:r>
            <a:endParaRPr sz="16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16"/>
          <p:cNvSpPr/>
          <p:nvPr/>
        </p:nvSpPr>
        <p:spPr>
          <a:xfrm>
            <a:off x="4813738" y="5453722"/>
            <a:ext cx="4155602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Blanco, A.; España, E.; González-García, F.J.; Franco-Mariscal, A.J. (2015). Key aspects of scientific competence for citizenships: a Delphi study of the expert community in Spain. </a:t>
            </a:r>
            <a:r>
              <a:rPr lang="es-ES" sz="1400" b="0" i="1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Journal of Research in Science Teaching, 52 </a:t>
            </a:r>
            <a:r>
              <a:rPr lang="es-ES"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(2), 164-198. </a:t>
            </a:r>
            <a:endParaRPr/>
          </a:p>
        </p:txBody>
      </p:sp>
      <p:cxnSp>
        <p:nvCxnSpPr>
          <p:cNvPr id="396" name="Google Shape;396;p16"/>
          <p:cNvCxnSpPr/>
          <p:nvPr/>
        </p:nvCxnSpPr>
        <p:spPr>
          <a:xfrm>
            <a:off x="4930484" y="5319857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7" name="Google Shape;397;p16"/>
          <p:cNvSpPr/>
          <p:nvPr/>
        </p:nvSpPr>
        <p:spPr>
          <a:xfrm>
            <a:off x="1439569" y="2471464"/>
            <a:ext cx="3173859" cy="830997"/>
          </a:xfrm>
          <a:prstGeom prst="rect">
            <a:avLst/>
          </a:prstGeom>
          <a:solidFill>
            <a:srgbClr val="F4FF8D"/>
          </a:solidFill>
          <a:ln w="9525" cap="flat" cmpd="sng">
            <a:solidFill>
              <a:srgbClr val="0096A7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Capacidad para buscar, analizar, sintetizar y comunicar la información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16"/>
          <p:cNvSpPr/>
          <p:nvPr/>
        </p:nvSpPr>
        <p:spPr>
          <a:xfrm>
            <a:off x="842498" y="1954141"/>
            <a:ext cx="2263761" cy="338554"/>
          </a:xfrm>
          <a:prstGeom prst="rect">
            <a:avLst/>
          </a:prstGeom>
          <a:solidFill>
            <a:srgbClr val="DAF000"/>
          </a:solidFill>
          <a:ln w="9525" cap="flat" cmpd="sng">
            <a:solidFill>
              <a:srgbClr val="DAF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Actitud / espíritu crítico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16"/>
          <p:cNvSpPr/>
          <p:nvPr/>
        </p:nvSpPr>
        <p:spPr>
          <a:xfrm>
            <a:off x="671779" y="3497994"/>
            <a:ext cx="3209183" cy="1323439"/>
          </a:xfrm>
          <a:prstGeom prst="rect">
            <a:avLst/>
          </a:prstGeom>
          <a:solidFill>
            <a:srgbClr val="DAF000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Capacidad de razonamiento, análisis, interpretación y argumentación en torno a fenómenos y a conocimientos científicos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16"/>
          <p:cNvSpPr/>
          <p:nvPr/>
        </p:nvSpPr>
        <p:spPr>
          <a:xfrm>
            <a:off x="1723898" y="4994571"/>
            <a:ext cx="2605200" cy="338554"/>
          </a:xfrm>
          <a:prstGeom prst="rect">
            <a:avLst/>
          </a:prstGeom>
          <a:solidFill>
            <a:srgbClr val="F4FF8D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Responsabilidad individual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16"/>
          <p:cNvSpPr/>
          <p:nvPr/>
        </p:nvSpPr>
        <p:spPr>
          <a:xfrm>
            <a:off x="908842" y="5551290"/>
            <a:ext cx="2563635" cy="584775"/>
          </a:xfrm>
          <a:prstGeom prst="rect">
            <a:avLst/>
          </a:prstGeom>
          <a:solidFill>
            <a:srgbClr val="DAF000"/>
          </a:solidFill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Capacidad de trabajo en equipo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2" name="Google Shape;402;p16"/>
          <p:cNvGrpSpPr/>
          <p:nvPr/>
        </p:nvGrpSpPr>
        <p:grpSpPr>
          <a:xfrm>
            <a:off x="5268584" y="502075"/>
            <a:ext cx="3340509" cy="2373039"/>
            <a:chOff x="5268584" y="502075"/>
            <a:chExt cx="3340509" cy="2373039"/>
          </a:xfrm>
        </p:grpSpPr>
        <p:pic>
          <p:nvPicPr>
            <p:cNvPr id="403" name="Google Shape;403;p1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268584" y="502075"/>
              <a:ext cx="3340509" cy="23730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4" name="Google Shape;404;p16"/>
            <p:cNvSpPr txBox="1"/>
            <p:nvPr/>
          </p:nvSpPr>
          <p:spPr>
            <a:xfrm>
              <a:off x="6211614" y="599090"/>
              <a:ext cx="2133918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2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Método Delphi</a:t>
              </a:r>
              <a:endParaRPr sz="2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5" name="Google Shape;405;p16"/>
          <p:cNvSpPr txBox="1"/>
          <p:nvPr/>
        </p:nvSpPr>
        <p:spPr>
          <a:xfrm>
            <a:off x="6085437" y="35313"/>
            <a:ext cx="3226729" cy="287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1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Fuente: Banco de imágenes y sonidos INTEF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endParaRPr sz="1600" b="0" i="0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7"/>
          <p:cNvSpPr/>
          <p:nvPr/>
        </p:nvSpPr>
        <p:spPr>
          <a:xfrm>
            <a:off x="406949" y="469600"/>
            <a:ext cx="8475793" cy="5136543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11" name="Google Shape;411;p17"/>
          <p:cNvCxnSpPr/>
          <p:nvPr/>
        </p:nvCxnSpPr>
        <p:spPr>
          <a:xfrm>
            <a:off x="729754" y="1479434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2" name="Google Shape;412;p17"/>
          <p:cNvSpPr txBox="1">
            <a:spLocks noGrp="1"/>
          </p:cNvSpPr>
          <p:nvPr>
            <p:ph type="title"/>
          </p:nvPr>
        </p:nvSpPr>
        <p:spPr>
          <a:xfrm>
            <a:off x="427050" y="594611"/>
            <a:ext cx="7345350" cy="7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/>
              <a:t>Esquema de concepto de pensamiento crítico</a:t>
            </a:r>
            <a:endParaRPr>
              <a:solidFill>
                <a:srgbClr val="434343"/>
              </a:solidFill>
            </a:endParaRPr>
          </a:p>
        </p:txBody>
      </p:sp>
      <p:pic>
        <p:nvPicPr>
          <p:cNvPr id="413" name="Google Shape;413;p17"/>
          <p:cNvPicPr preferRelativeResize="0"/>
          <p:nvPr/>
        </p:nvPicPr>
        <p:blipFill rotWithShape="1">
          <a:blip r:embed="rId3">
            <a:alphaModFix/>
          </a:blip>
          <a:srcRect l="50839" t="39172" r="18140" b="33339"/>
          <a:stretch/>
        </p:blipFill>
        <p:spPr>
          <a:xfrm>
            <a:off x="528396" y="1593558"/>
            <a:ext cx="7820947" cy="3898460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17"/>
          <p:cNvSpPr/>
          <p:nvPr/>
        </p:nvSpPr>
        <p:spPr>
          <a:xfrm>
            <a:off x="527775" y="5762913"/>
            <a:ext cx="4740911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Blanco, A.; España; E y Franco-Mariscal, A.J.  (2017). Estrategias didácticas para el desarrollo del pensamiento crítico en el aula de ciencias. </a:t>
            </a:r>
            <a:r>
              <a:rPr lang="es-ES" sz="1400" b="0" i="1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APICE. Revista de Educación Científica, 1</a:t>
            </a:r>
            <a:r>
              <a:rPr lang="es-ES"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(1), 107-115.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8"/>
          <p:cNvSpPr/>
          <p:nvPr/>
        </p:nvSpPr>
        <p:spPr>
          <a:xfrm>
            <a:off x="1430400" y="871800"/>
            <a:ext cx="6283200" cy="51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18"/>
          <p:cNvSpPr txBox="1">
            <a:spLocks noGrp="1"/>
          </p:cNvSpPr>
          <p:nvPr>
            <p:ph type="subTitle" idx="1"/>
          </p:nvPr>
        </p:nvSpPr>
        <p:spPr>
          <a:xfrm>
            <a:off x="2577475" y="2508801"/>
            <a:ext cx="4229396" cy="25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2200"/>
              <a:t>Problemas socio-científicos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2200"/>
              <a:t>y cuestiones socialmente vivas.</a:t>
            </a:r>
            <a:endParaRPr sz="2200"/>
          </a:p>
        </p:txBody>
      </p:sp>
      <p:sp>
        <p:nvSpPr>
          <p:cNvPr id="421" name="Google Shape;421;p18"/>
          <p:cNvSpPr txBox="1">
            <a:spLocks noGrp="1"/>
          </p:cNvSpPr>
          <p:nvPr>
            <p:ph type="title"/>
          </p:nvPr>
        </p:nvSpPr>
        <p:spPr>
          <a:xfrm>
            <a:off x="2675900" y="1626681"/>
            <a:ext cx="4754914" cy="16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 sz="3600"/>
              <a:t>¿Cómo? </a:t>
            </a:r>
            <a:endParaRPr sz="3600" b="1"/>
          </a:p>
        </p:txBody>
      </p:sp>
      <p:sp>
        <p:nvSpPr>
          <p:cNvPr id="422" name="Google Shape;422;p18"/>
          <p:cNvSpPr/>
          <p:nvPr/>
        </p:nvSpPr>
        <p:spPr>
          <a:xfrm>
            <a:off x="1134775" y="1828600"/>
            <a:ext cx="1442700" cy="5319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18"/>
          <p:cNvSpPr/>
          <p:nvPr/>
        </p:nvSpPr>
        <p:spPr>
          <a:xfrm>
            <a:off x="1923393" y="3993931"/>
            <a:ext cx="1492469" cy="525517"/>
          </a:xfrm>
          <a:prstGeom prst="rect">
            <a:avLst/>
          </a:prstGeom>
          <a:solidFill>
            <a:srgbClr val="DAF000"/>
          </a:solidFill>
          <a:ln w="25400" cap="flat" cmpd="sng">
            <a:solidFill>
              <a:srgbClr val="BA7C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Energía</a:t>
            </a:r>
            <a:endParaRPr sz="2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18"/>
          <p:cNvSpPr/>
          <p:nvPr/>
        </p:nvSpPr>
        <p:spPr>
          <a:xfrm>
            <a:off x="3618897" y="3993931"/>
            <a:ext cx="1492469" cy="525517"/>
          </a:xfrm>
          <a:prstGeom prst="rect">
            <a:avLst/>
          </a:prstGeom>
          <a:solidFill>
            <a:srgbClr val="DAF000"/>
          </a:solidFill>
          <a:ln w="25400" cap="flat" cmpd="sng">
            <a:solidFill>
              <a:srgbClr val="BA7C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Recursos</a:t>
            </a:r>
            <a:endParaRPr sz="2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18"/>
          <p:cNvSpPr/>
          <p:nvPr/>
        </p:nvSpPr>
        <p:spPr>
          <a:xfrm>
            <a:off x="5314402" y="3984577"/>
            <a:ext cx="1492469" cy="525517"/>
          </a:xfrm>
          <a:prstGeom prst="rect">
            <a:avLst/>
          </a:prstGeom>
          <a:solidFill>
            <a:srgbClr val="DAF000"/>
          </a:solidFill>
          <a:ln w="25400" cap="flat" cmpd="sng">
            <a:solidFill>
              <a:srgbClr val="BA7C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Salud</a:t>
            </a:r>
            <a:endParaRPr sz="2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18"/>
          <p:cNvSpPr/>
          <p:nvPr/>
        </p:nvSpPr>
        <p:spPr>
          <a:xfrm>
            <a:off x="1953532" y="4743881"/>
            <a:ext cx="2292647" cy="525517"/>
          </a:xfrm>
          <a:prstGeom prst="rect">
            <a:avLst/>
          </a:prstGeom>
          <a:solidFill>
            <a:srgbClr val="DAF000"/>
          </a:solidFill>
          <a:ln w="25400" cap="flat" cmpd="sng">
            <a:solidFill>
              <a:srgbClr val="BA7C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Medioambiente</a:t>
            </a:r>
            <a:endParaRPr sz="2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18"/>
          <p:cNvSpPr/>
          <p:nvPr/>
        </p:nvSpPr>
        <p:spPr>
          <a:xfrm>
            <a:off x="4573334" y="4743881"/>
            <a:ext cx="1985121" cy="525517"/>
          </a:xfrm>
          <a:prstGeom prst="rect">
            <a:avLst/>
          </a:prstGeom>
          <a:solidFill>
            <a:srgbClr val="DAF000"/>
          </a:solidFill>
          <a:ln w="25400" cap="flat" cmpd="sng">
            <a:solidFill>
              <a:srgbClr val="BA7C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Alimentación</a:t>
            </a:r>
            <a:endParaRPr sz="2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18"/>
          <p:cNvSpPr/>
          <p:nvPr/>
        </p:nvSpPr>
        <p:spPr>
          <a:xfrm>
            <a:off x="6946343" y="5549462"/>
            <a:ext cx="663145" cy="336169"/>
          </a:xfrm>
          <a:prstGeom prst="rect">
            <a:avLst/>
          </a:prstGeom>
          <a:solidFill>
            <a:srgbClr val="DAF000"/>
          </a:solidFill>
          <a:ln w="25400" cap="flat" cmpd="sng">
            <a:solidFill>
              <a:srgbClr val="BA7C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 sz="2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19" descr="Resultado de imagen de La competencia científica libr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69327" y="0"/>
            <a:ext cx="3574673" cy="5356562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19"/>
          <p:cNvSpPr txBox="1">
            <a:spLocks noGrp="1"/>
          </p:cNvSpPr>
          <p:nvPr>
            <p:ph type="title"/>
          </p:nvPr>
        </p:nvSpPr>
        <p:spPr>
          <a:xfrm>
            <a:off x="975053" y="468034"/>
            <a:ext cx="3899508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/>
              <a:t>Tratamiento de problemas de la vida diaria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435" name="Google Shape;435;p19"/>
          <p:cNvSpPr/>
          <p:nvPr/>
        </p:nvSpPr>
        <p:spPr>
          <a:xfrm>
            <a:off x="5177125" y="283867"/>
            <a:ext cx="3742800" cy="6245700"/>
          </a:xfrm>
          <a:prstGeom prst="rect">
            <a:avLst/>
          </a:prstGeom>
          <a:noFill/>
          <a:ln w="28575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19"/>
          <p:cNvSpPr/>
          <p:nvPr/>
        </p:nvSpPr>
        <p:spPr>
          <a:xfrm>
            <a:off x="4571997" y="5109900"/>
            <a:ext cx="762000" cy="1557900"/>
          </a:xfrm>
          <a:prstGeom prst="rect">
            <a:avLst/>
          </a:prstGeom>
          <a:noFill/>
          <a:ln w="28575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7" name="Google Shape;437;p19"/>
          <p:cNvCxnSpPr/>
          <p:nvPr/>
        </p:nvCxnSpPr>
        <p:spPr>
          <a:xfrm>
            <a:off x="1110791" y="1985573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38" name="Google Shape;438;p19"/>
          <p:cNvSpPr/>
          <p:nvPr/>
        </p:nvSpPr>
        <p:spPr>
          <a:xfrm>
            <a:off x="268961" y="5411796"/>
            <a:ext cx="4067706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Blanco, A. y Lupión, T. (Eds.) (2015). </a:t>
            </a:r>
            <a:r>
              <a:rPr lang="es-ES" sz="1400" b="0" i="1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La competencia científica en las aulas. Nueve propuestas didácticas. </a:t>
            </a:r>
            <a:r>
              <a:rPr lang="es-ES"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Santiago de Compostela: Andavira</a:t>
            </a:r>
            <a:endParaRPr sz="14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9" name="Google Shape;439;p19"/>
          <p:cNvCxnSpPr/>
          <p:nvPr/>
        </p:nvCxnSpPr>
        <p:spPr>
          <a:xfrm>
            <a:off x="298853" y="5259546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40" name="Google Shape;440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26993" y="5499015"/>
            <a:ext cx="2043064" cy="888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"/>
          <p:cNvSpPr txBox="1">
            <a:spLocks noGrp="1"/>
          </p:cNvSpPr>
          <p:nvPr>
            <p:ph type="title"/>
          </p:nvPr>
        </p:nvSpPr>
        <p:spPr>
          <a:xfrm>
            <a:off x="570049" y="179749"/>
            <a:ext cx="4719602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/>
              <a:t>Ant. Joaquín Franco Mariscal</a:t>
            </a:r>
            <a:endParaRPr b="1">
              <a:solidFill>
                <a:srgbClr val="434343"/>
              </a:solidFill>
            </a:endParaRPr>
          </a:p>
        </p:txBody>
      </p:sp>
      <p:cxnSp>
        <p:nvCxnSpPr>
          <p:cNvPr id="204" name="Google Shape;204;p2"/>
          <p:cNvCxnSpPr/>
          <p:nvPr/>
        </p:nvCxnSpPr>
        <p:spPr>
          <a:xfrm>
            <a:off x="675152" y="1776862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05" name="Google Shape;20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9651" y="827831"/>
            <a:ext cx="3233113" cy="464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7162" y="5665200"/>
            <a:ext cx="2043064" cy="88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02824" y="5629915"/>
            <a:ext cx="2412267" cy="923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00590" y="5260805"/>
            <a:ext cx="2438685" cy="1912451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"/>
          <p:cNvSpPr/>
          <p:nvPr/>
        </p:nvSpPr>
        <p:spPr>
          <a:xfrm>
            <a:off x="570049" y="2505990"/>
            <a:ext cx="1069565" cy="645641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2"/>
          <p:cNvSpPr txBox="1">
            <a:spLocks noGrp="1"/>
          </p:cNvSpPr>
          <p:nvPr>
            <p:ph type="subTitle" idx="1"/>
          </p:nvPr>
        </p:nvSpPr>
        <p:spPr>
          <a:xfrm>
            <a:off x="570049" y="2041760"/>
            <a:ext cx="3767351" cy="21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 sz="1800" b="1"/>
              <a:t>Profesor Titular </a:t>
            </a:r>
            <a:r>
              <a:rPr lang="es-ES" sz="1800"/>
              <a:t>de Didáctica de las Ciencias Experimentales de la </a:t>
            </a:r>
            <a:r>
              <a:rPr lang="es-ES" sz="1800" b="1"/>
              <a:t>Universidad de Málaga</a:t>
            </a:r>
            <a:r>
              <a:rPr lang="es-ES" sz="1800"/>
              <a:t>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 sz="1800"/>
              <a:t>Miembro del Grupo de Investigación </a:t>
            </a:r>
            <a:r>
              <a:rPr lang="es-ES" sz="1800" b="1"/>
              <a:t>ENCIC</a:t>
            </a:r>
            <a:r>
              <a:rPr lang="es-ES" sz="1800"/>
              <a:t>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 sz="1800"/>
              <a:t>Investigador principal del </a:t>
            </a:r>
            <a:r>
              <a:rPr lang="es-ES" sz="1800" b="1"/>
              <a:t>proyecto I+D+i </a:t>
            </a:r>
            <a:r>
              <a:rPr lang="es-ES" sz="1800"/>
              <a:t>del Plan Nacional “Ciudadanos con pensamiento crítico: Un desafío para el profesorado en la enseñanza de las ciencias”. </a:t>
            </a:r>
            <a:endParaRPr sz="18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83935" y="0"/>
            <a:ext cx="3766334" cy="5380476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20"/>
          <p:cNvSpPr txBox="1">
            <a:spLocks noGrp="1"/>
          </p:cNvSpPr>
          <p:nvPr>
            <p:ph type="title"/>
          </p:nvPr>
        </p:nvSpPr>
        <p:spPr>
          <a:xfrm>
            <a:off x="975053" y="468034"/>
            <a:ext cx="3899508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/>
              <a:t>Tratamiento de problemas de la vida diaria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447" name="Google Shape;447;p20"/>
          <p:cNvSpPr/>
          <p:nvPr/>
        </p:nvSpPr>
        <p:spPr>
          <a:xfrm>
            <a:off x="5177125" y="283867"/>
            <a:ext cx="3742800" cy="6245700"/>
          </a:xfrm>
          <a:prstGeom prst="rect">
            <a:avLst/>
          </a:prstGeom>
          <a:noFill/>
          <a:ln w="28575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20"/>
          <p:cNvSpPr/>
          <p:nvPr/>
        </p:nvSpPr>
        <p:spPr>
          <a:xfrm>
            <a:off x="4571997" y="5109900"/>
            <a:ext cx="762000" cy="1557900"/>
          </a:xfrm>
          <a:prstGeom prst="rect">
            <a:avLst/>
          </a:prstGeom>
          <a:noFill/>
          <a:ln w="28575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9" name="Google Shape;449;p20"/>
          <p:cNvCxnSpPr/>
          <p:nvPr/>
        </p:nvCxnSpPr>
        <p:spPr>
          <a:xfrm>
            <a:off x="1110791" y="1985573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50" name="Google Shape;450;p20"/>
          <p:cNvCxnSpPr/>
          <p:nvPr/>
        </p:nvCxnSpPr>
        <p:spPr>
          <a:xfrm>
            <a:off x="298853" y="5259546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1" name="Google Shape;451;p20"/>
          <p:cNvSpPr/>
          <p:nvPr/>
        </p:nvSpPr>
        <p:spPr>
          <a:xfrm>
            <a:off x="298853" y="5360016"/>
            <a:ext cx="4042800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Cebrián, D., Franco-Mariscal, A. J., Lupión, T., Acebal, M.C. y Blanco, A (Coord.). (2021). Enseñanza de las ciencias y problemas relevantes de la ciudadanía. Transferencia al aula. Barcelona: Graó.</a:t>
            </a:r>
            <a:endParaRPr/>
          </a:p>
        </p:txBody>
      </p:sp>
      <p:pic>
        <p:nvPicPr>
          <p:cNvPr id="452" name="Google Shape;452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26993" y="5500741"/>
            <a:ext cx="2043064" cy="888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1"/>
          <p:cNvSpPr/>
          <p:nvPr/>
        </p:nvSpPr>
        <p:spPr>
          <a:xfrm>
            <a:off x="1430400" y="871800"/>
            <a:ext cx="6283200" cy="51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21"/>
          <p:cNvSpPr txBox="1">
            <a:spLocks noGrp="1"/>
          </p:cNvSpPr>
          <p:nvPr>
            <p:ph type="title"/>
          </p:nvPr>
        </p:nvSpPr>
        <p:spPr>
          <a:xfrm>
            <a:off x="2675900" y="1626681"/>
            <a:ext cx="4754914" cy="16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 sz="3600"/>
              <a:t>Estrategias para desarrollar el pensamiento crítico </a:t>
            </a:r>
            <a:endParaRPr sz="3600" b="1"/>
          </a:p>
        </p:txBody>
      </p:sp>
      <p:sp>
        <p:nvSpPr>
          <p:cNvPr id="459" name="Google Shape;459;p21"/>
          <p:cNvSpPr/>
          <p:nvPr/>
        </p:nvSpPr>
        <p:spPr>
          <a:xfrm>
            <a:off x="1134775" y="1828600"/>
            <a:ext cx="1442700" cy="5319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21"/>
          <p:cNvSpPr/>
          <p:nvPr/>
        </p:nvSpPr>
        <p:spPr>
          <a:xfrm>
            <a:off x="1923393" y="3993931"/>
            <a:ext cx="1492469" cy="830316"/>
          </a:xfrm>
          <a:prstGeom prst="rect">
            <a:avLst/>
          </a:prstGeom>
          <a:solidFill>
            <a:srgbClr val="DAF000"/>
          </a:solidFill>
          <a:ln w="25400" cap="flat" cmpd="sng">
            <a:solidFill>
              <a:srgbClr val="BA7C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Dilemas</a:t>
            </a:r>
            <a:endParaRPr sz="2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21"/>
          <p:cNvSpPr/>
          <p:nvPr/>
        </p:nvSpPr>
        <p:spPr>
          <a:xfrm>
            <a:off x="3618897" y="3993930"/>
            <a:ext cx="1492469" cy="830317"/>
          </a:xfrm>
          <a:prstGeom prst="rect">
            <a:avLst/>
          </a:prstGeom>
          <a:solidFill>
            <a:srgbClr val="DAF000"/>
          </a:solidFill>
          <a:ln w="25400" cap="flat" cmpd="sng">
            <a:solidFill>
              <a:srgbClr val="BA7C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Juegos de rol </a:t>
            </a:r>
            <a:endParaRPr sz="2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21"/>
          <p:cNvSpPr/>
          <p:nvPr/>
        </p:nvSpPr>
        <p:spPr>
          <a:xfrm>
            <a:off x="5314402" y="3984577"/>
            <a:ext cx="1759060" cy="839671"/>
          </a:xfrm>
          <a:prstGeom prst="rect">
            <a:avLst/>
          </a:prstGeom>
          <a:solidFill>
            <a:srgbClr val="DAF000"/>
          </a:solidFill>
          <a:ln w="25400" cap="flat" cmpd="sng">
            <a:solidFill>
              <a:srgbClr val="BA7C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Ferias educativas</a:t>
            </a:r>
            <a:endParaRPr sz="2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21"/>
          <p:cNvSpPr/>
          <p:nvPr/>
        </p:nvSpPr>
        <p:spPr>
          <a:xfrm>
            <a:off x="6946343" y="5549462"/>
            <a:ext cx="663145" cy="336169"/>
          </a:xfrm>
          <a:prstGeom prst="rect">
            <a:avLst/>
          </a:prstGeom>
          <a:solidFill>
            <a:srgbClr val="DAF000"/>
          </a:solidFill>
          <a:ln w="25400" cap="flat" cmpd="sng">
            <a:solidFill>
              <a:srgbClr val="BA7C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 sz="2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2"/>
          <p:cNvSpPr/>
          <p:nvPr/>
        </p:nvSpPr>
        <p:spPr>
          <a:xfrm>
            <a:off x="1430400" y="871800"/>
            <a:ext cx="6283200" cy="51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22"/>
          <p:cNvSpPr txBox="1">
            <a:spLocks noGrp="1"/>
          </p:cNvSpPr>
          <p:nvPr>
            <p:ph type="subTitle" idx="1"/>
          </p:nvPr>
        </p:nvSpPr>
        <p:spPr>
          <a:xfrm>
            <a:off x="2577475" y="2508801"/>
            <a:ext cx="4229396" cy="25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2200" b="1">
                <a:solidFill>
                  <a:srgbClr val="7F7F7F"/>
                </a:solidFill>
              </a:rPr>
              <a:t>Investigación / innovación</a:t>
            </a:r>
            <a:r>
              <a:rPr lang="es-ES" sz="2200">
                <a:solidFill>
                  <a:srgbClr val="7F7F7F"/>
                </a:solidFill>
              </a:rPr>
              <a:t> con profesores/as en formación inicial (Grado en Educación Infantil, Grado en Educación Primaria, Máster en Profesorado) y estudiantes de secundaria. </a:t>
            </a:r>
            <a:endParaRPr sz="2200">
              <a:solidFill>
                <a:srgbClr val="7F7F7F"/>
              </a:solidFill>
            </a:endParaRPr>
          </a:p>
        </p:txBody>
      </p:sp>
      <p:sp>
        <p:nvSpPr>
          <p:cNvPr id="470" name="Google Shape;470;p22"/>
          <p:cNvSpPr txBox="1">
            <a:spLocks noGrp="1"/>
          </p:cNvSpPr>
          <p:nvPr>
            <p:ph type="title"/>
          </p:nvPr>
        </p:nvSpPr>
        <p:spPr>
          <a:xfrm>
            <a:off x="2675900" y="1626681"/>
            <a:ext cx="4754914" cy="16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 sz="3600"/>
              <a:t>Contexto </a:t>
            </a:r>
            <a:endParaRPr sz="3600" b="1"/>
          </a:p>
        </p:txBody>
      </p:sp>
      <p:sp>
        <p:nvSpPr>
          <p:cNvPr id="471" name="Google Shape;471;p22"/>
          <p:cNvSpPr/>
          <p:nvPr/>
        </p:nvSpPr>
        <p:spPr>
          <a:xfrm>
            <a:off x="1134775" y="1828600"/>
            <a:ext cx="1442700" cy="5319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2" name="Google Shape;47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70641" y="5092122"/>
            <a:ext cx="2043064" cy="888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23"/>
          <p:cNvSpPr/>
          <p:nvPr/>
        </p:nvSpPr>
        <p:spPr>
          <a:xfrm>
            <a:off x="0" y="0"/>
            <a:ext cx="4259700" cy="6858000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78" name="Google Shape;478;p23"/>
          <p:cNvCxnSpPr/>
          <p:nvPr/>
        </p:nvCxnSpPr>
        <p:spPr>
          <a:xfrm>
            <a:off x="4694118" y="2992797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79" name="Google Shape;479;p23"/>
          <p:cNvSpPr txBox="1">
            <a:spLocks noGrp="1"/>
          </p:cNvSpPr>
          <p:nvPr>
            <p:ph type="title"/>
          </p:nvPr>
        </p:nvSpPr>
        <p:spPr>
          <a:xfrm>
            <a:off x="4598900" y="1169106"/>
            <a:ext cx="3593700" cy="16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 sz="3000"/>
              <a:t>2. Juegos de rol </a:t>
            </a:r>
            <a:endParaRPr sz="3000">
              <a:solidFill>
                <a:srgbClr val="434343"/>
              </a:solidFill>
            </a:endParaRPr>
          </a:p>
        </p:txBody>
      </p:sp>
      <p:sp>
        <p:nvSpPr>
          <p:cNvPr id="480" name="Google Shape;480;p23"/>
          <p:cNvSpPr txBox="1">
            <a:spLocks noGrp="1"/>
          </p:cNvSpPr>
          <p:nvPr>
            <p:ph type="subTitle" idx="1"/>
          </p:nvPr>
        </p:nvSpPr>
        <p:spPr>
          <a:xfrm>
            <a:off x="4598900" y="3429000"/>
            <a:ext cx="2920800" cy="21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2000"/>
              <a:t>Una dinámica interactiva para desarrollar pensamiento crítico a través de la </a:t>
            </a:r>
            <a:r>
              <a:rPr lang="es-ES" sz="2000" b="1"/>
              <a:t>argumentación</a:t>
            </a:r>
            <a:r>
              <a:rPr lang="es-ES" sz="2000"/>
              <a:t> y la </a:t>
            </a:r>
            <a:r>
              <a:rPr lang="es-ES" sz="2000" b="1"/>
              <a:t>toma de decisiones. </a:t>
            </a:r>
            <a:endParaRPr sz="2000" b="1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24"/>
          <p:cNvSpPr/>
          <p:nvPr/>
        </p:nvSpPr>
        <p:spPr>
          <a:xfrm>
            <a:off x="406950" y="469600"/>
            <a:ext cx="4287900" cy="5748000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86" name="Google Shape;486;p24"/>
          <p:cNvCxnSpPr/>
          <p:nvPr/>
        </p:nvCxnSpPr>
        <p:spPr>
          <a:xfrm>
            <a:off x="2203050" y="2129967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7" name="Google Shape;487;p24"/>
          <p:cNvSpPr txBox="1">
            <a:spLocks noGrp="1"/>
          </p:cNvSpPr>
          <p:nvPr>
            <p:ph type="title"/>
          </p:nvPr>
        </p:nvSpPr>
        <p:spPr>
          <a:xfrm>
            <a:off x="737850" y="1307013"/>
            <a:ext cx="3571500" cy="7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800"/>
              <a:t>¿Qué son?</a:t>
            </a:r>
            <a:endParaRPr sz="2800">
              <a:solidFill>
                <a:srgbClr val="434343"/>
              </a:solidFill>
            </a:endParaRPr>
          </a:p>
        </p:txBody>
      </p:sp>
      <p:sp>
        <p:nvSpPr>
          <p:cNvPr id="488" name="Google Shape;488;p24"/>
          <p:cNvSpPr txBox="1">
            <a:spLocks noGrp="1"/>
          </p:cNvSpPr>
          <p:nvPr>
            <p:ph type="subTitle" idx="1"/>
          </p:nvPr>
        </p:nvSpPr>
        <p:spPr>
          <a:xfrm>
            <a:off x="737850" y="2305633"/>
            <a:ext cx="3671100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2200">
                <a:solidFill>
                  <a:srgbClr val="7F7F7F"/>
                </a:solidFill>
              </a:rPr>
              <a:t>Un juego de </a:t>
            </a:r>
            <a:r>
              <a:rPr lang="es-ES" sz="2200" b="1">
                <a:solidFill>
                  <a:srgbClr val="7F7F7F"/>
                </a:solidFill>
              </a:rPr>
              <a:t>simulación</a:t>
            </a:r>
            <a:r>
              <a:rPr lang="es-ES" sz="2200">
                <a:solidFill>
                  <a:srgbClr val="7F7F7F"/>
                </a:solidFill>
              </a:rPr>
              <a:t> en la que cada estudiante representa un papel dentro de un problema defendiendo una postura. </a:t>
            </a:r>
            <a:endParaRPr sz="2200">
              <a:solidFill>
                <a:srgbClr val="7F7F7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6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600">
              <a:solidFill>
                <a:srgbClr val="999999"/>
              </a:solidFill>
            </a:endParaRPr>
          </a:p>
        </p:txBody>
      </p:sp>
      <p:pic>
        <p:nvPicPr>
          <p:cNvPr id="489" name="Google Shape;489;p24"/>
          <p:cNvPicPr preferRelativeResize="0"/>
          <p:nvPr/>
        </p:nvPicPr>
        <p:blipFill rotWithShape="1">
          <a:blip r:embed="rId3">
            <a:alphaModFix/>
          </a:blip>
          <a:srcRect t="18698"/>
          <a:stretch/>
        </p:blipFill>
        <p:spPr>
          <a:xfrm>
            <a:off x="4941668" y="1401606"/>
            <a:ext cx="4118250" cy="3609059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24"/>
          <p:cNvSpPr txBox="1"/>
          <p:nvPr/>
        </p:nvSpPr>
        <p:spPr>
          <a:xfrm>
            <a:off x="6053906" y="6217600"/>
            <a:ext cx="3226729" cy="652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1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Fuente: Banco de imágenes y sonidos INTEF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1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(Alberto Arribas Merino)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endParaRPr sz="1600" b="0" i="0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5"/>
          <p:cNvSpPr/>
          <p:nvPr/>
        </p:nvSpPr>
        <p:spPr>
          <a:xfrm>
            <a:off x="406950" y="469600"/>
            <a:ext cx="4287900" cy="5245400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96" name="Google Shape;496;p25"/>
          <p:cNvCxnSpPr/>
          <p:nvPr/>
        </p:nvCxnSpPr>
        <p:spPr>
          <a:xfrm>
            <a:off x="2207624" y="1528350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97" name="Google Shape;497;p25"/>
          <p:cNvSpPr txBox="1">
            <a:spLocks noGrp="1"/>
          </p:cNvSpPr>
          <p:nvPr>
            <p:ph type="title"/>
          </p:nvPr>
        </p:nvSpPr>
        <p:spPr>
          <a:xfrm>
            <a:off x="737850" y="757650"/>
            <a:ext cx="3571500" cy="7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800"/>
              <a:t>Características</a:t>
            </a:r>
            <a:endParaRPr sz="2800">
              <a:solidFill>
                <a:srgbClr val="434343"/>
              </a:solidFill>
            </a:endParaRPr>
          </a:p>
        </p:txBody>
      </p:sp>
      <p:sp>
        <p:nvSpPr>
          <p:cNvPr id="498" name="Google Shape;498;p25"/>
          <p:cNvSpPr txBox="1">
            <a:spLocks noGrp="1"/>
          </p:cNvSpPr>
          <p:nvPr>
            <p:ph type="subTitle" idx="1"/>
          </p:nvPr>
        </p:nvSpPr>
        <p:spPr>
          <a:xfrm>
            <a:off x="737850" y="1815829"/>
            <a:ext cx="3671100" cy="3611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s-ES" sz="2200">
                <a:solidFill>
                  <a:srgbClr val="7F7F7F"/>
                </a:solidFill>
              </a:rPr>
              <a:t>Hay un </a:t>
            </a:r>
            <a:r>
              <a:rPr lang="es-ES" sz="2200" b="1">
                <a:solidFill>
                  <a:srgbClr val="7F7F7F"/>
                </a:solidFill>
              </a:rPr>
              <a:t>problema</a:t>
            </a:r>
            <a:r>
              <a:rPr lang="es-ES" sz="2200">
                <a:solidFill>
                  <a:srgbClr val="7F7F7F"/>
                </a:solidFill>
              </a:rPr>
              <a:t> socio-científico.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s-ES" sz="2200">
                <a:solidFill>
                  <a:srgbClr val="7F7F7F"/>
                </a:solidFill>
              </a:rPr>
              <a:t>Promueve el diálogo y la </a:t>
            </a:r>
            <a:r>
              <a:rPr lang="es-ES" sz="2200" b="1">
                <a:solidFill>
                  <a:srgbClr val="7F7F7F"/>
                </a:solidFill>
              </a:rPr>
              <a:t>argumentación</a:t>
            </a:r>
            <a:r>
              <a:rPr lang="es-ES" sz="2200">
                <a:solidFill>
                  <a:srgbClr val="7F7F7F"/>
                </a:solidFill>
              </a:rPr>
              <a:t>.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s-ES" sz="2200">
                <a:solidFill>
                  <a:srgbClr val="7F7F7F"/>
                </a:solidFill>
              </a:rPr>
              <a:t>Ayuda a la </a:t>
            </a:r>
            <a:r>
              <a:rPr lang="es-ES" sz="2200" b="1">
                <a:solidFill>
                  <a:srgbClr val="7F7F7F"/>
                </a:solidFill>
              </a:rPr>
              <a:t>toma de decisiones</a:t>
            </a:r>
            <a:r>
              <a:rPr lang="es-ES" sz="2200">
                <a:solidFill>
                  <a:srgbClr val="7F7F7F"/>
                </a:solidFill>
              </a:rPr>
              <a:t>. 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s-ES" sz="2200">
                <a:solidFill>
                  <a:srgbClr val="7F7F7F"/>
                </a:solidFill>
              </a:rPr>
              <a:t>Experimenta </a:t>
            </a:r>
            <a:r>
              <a:rPr lang="es-ES" sz="2200" b="1">
                <a:solidFill>
                  <a:srgbClr val="7F7F7F"/>
                </a:solidFill>
              </a:rPr>
              <a:t>cambios de opinión</a:t>
            </a:r>
            <a:r>
              <a:rPr lang="es-ES" sz="2200">
                <a:solidFill>
                  <a:srgbClr val="7F7F7F"/>
                </a:solidFill>
              </a:rPr>
              <a:t>. 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s-ES" sz="2200">
                <a:solidFill>
                  <a:srgbClr val="7F7F7F"/>
                </a:solidFill>
              </a:rPr>
              <a:t>Ayuda a aclarar  </a:t>
            </a:r>
            <a:r>
              <a:rPr lang="es-ES" sz="2200" b="1">
                <a:solidFill>
                  <a:srgbClr val="7F7F7F"/>
                </a:solidFill>
              </a:rPr>
              <a:t>pensamientos</a:t>
            </a:r>
            <a:r>
              <a:rPr lang="es-ES" sz="2200">
                <a:solidFill>
                  <a:srgbClr val="7F7F7F"/>
                </a:solidFill>
              </a:rPr>
              <a:t>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6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600">
              <a:solidFill>
                <a:srgbClr val="999999"/>
              </a:solidFill>
            </a:endParaRPr>
          </a:p>
        </p:txBody>
      </p:sp>
      <p:sp>
        <p:nvSpPr>
          <p:cNvPr id="499" name="Google Shape;499;p25"/>
          <p:cNvSpPr txBox="1"/>
          <p:nvPr/>
        </p:nvSpPr>
        <p:spPr>
          <a:xfrm>
            <a:off x="737850" y="6117021"/>
            <a:ext cx="794895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Simonneaux, L. (2001). Role-play or debate to promote students’ argumentation and justification on an issue in animal transgenesis. </a:t>
            </a:r>
            <a:r>
              <a:rPr lang="es-ES" sz="1400" b="0" i="1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International Journal of Science Education</a:t>
            </a:r>
            <a:r>
              <a:rPr lang="es-ES"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s-ES" sz="1400" b="0" i="1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23</a:t>
            </a:r>
            <a:r>
              <a:rPr lang="es-ES"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(9), 903-927.</a:t>
            </a:r>
            <a:endParaRPr sz="14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00" name="Google Shape;500;p25"/>
          <p:cNvCxnSpPr/>
          <p:nvPr/>
        </p:nvCxnSpPr>
        <p:spPr>
          <a:xfrm>
            <a:off x="820179" y="5982008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01" name="Google Shape;501;p25"/>
          <p:cNvPicPr preferRelativeResize="0"/>
          <p:nvPr/>
        </p:nvPicPr>
        <p:blipFill rotWithShape="1">
          <a:blip r:embed="rId3">
            <a:alphaModFix/>
          </a:blip>
          <a:srcRect l="3793" t="11605"/>
          <a:stretch/>
        </p:blipFill>
        <p:spPr>
          <a:xfrm>
            <a:off x="4976279" y="1815829"/>
            <a:ext cx="4167721" cy="2708375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25"/>
          <p:cNvSpPr txBox="1"/>
          <p:nvPr/>
        </p:nvSpPr>
        <p:spPr>
          <a:xfrm>
            <a:off x="6116968" y="4599853"/>
            <a:ext cx="3226729" cy="652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1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Fuente: Banco de imágenes y sonidos INTEF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1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(Fernando Jiménez Nieto)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endParaRPr sz="1600" b="0" i="0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26"/>
          <p:cNvSpPr/>
          <p:nvPr/>
        </p:nvSpPr>
        <p:spPr>
          <a:xfrm>
            <a:off x="406950" y="469599"/>
            <a:ext cx="7938264" cy="6109877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08" name="Google Shape;508;p26"/>
          <p:cNvCxnSpPr/>
          <p:nvPr/>
        </p:nvCxnSpPr>
        <p:spPr>
          <a:xfrm>
            <a:off x="2212800" y="1699042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09" name="Google Shape;509;p26"/>
          <p:cNvSpPr txBox="1">
            <a:spLocks noGrp="1"/>
          </p:cNvSpPr>
          <p:nvPr>
            <p:ph type="title"/>
          </p:nvPr>
        </p:nvSpPr>
        <p:spPr>
          <a:xfrm>
            <a:off x="737850" y="757650"/>
            <a:ext cx="3571500" cy="7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800"/>
              <a:t>¿Cómo diseñarlos?</a:t>
            </a:r>
            <a:endParaRPr sz="2800">
              <a:solidFill>
                <a:srgbClr val="434343"/>
              </a:solidFill>
            </a:endParaRPr>
          </a:p>
        </p:txBody>
      </p:sp>
      <p:sp>
        <p:nvSpPr>
          <p:cNvPr id="510" name="Google Shape;510;p26"/>
          <p:cNvSpPr txBox="1">
            <a:spLocks noGrp="1"/>
          </p:cNvSpPr>
          <p:nvPr>
            <p:ph type="subTitle" idx="1"/>
          </p:nvPr>
        </p:nvSpPr>
        <p:spPr>
          <a:xfrm>
            <a:off x="737850" y="1981783"/>
            <a:ext cx="7607364" cy="3611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s-ES" sz="2200">
                <a:solidFill>
                  <a:srgbClr val="7F7F7F"/>
                </a:solidFill>
              </a:rPr>
              <a:t>Definir el </a:t>
            </a:r>
            <a:r>
              <a:rPr lang="es-ES" sz="2200" b="1">
                <a:solidFill>
                  <a:srgbClr val="7F7F7F"/>
                </a:solidFill>
              </a:rPr>
              <a:t>problema</a:t>
            </a:r>
            <a:r>
              <a:rPr lang="es-ES" sz="2200">
                <a:solidFill>
                  <a:srgbClr val="7F7F7F"/>
                </a:solidFill>
              </a:rPr>
              <a:t>.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s-ES" sz="2200">
                <a:solidFill>
                  <a:srgbClr val="7F7F7F"/>
                </a:solidFill>
              </a:rPr>
              <a:t>Definir los </a:t>
            </a:r>
            <a:r>
              <a:rPr lang="es-ES" sz="2200" b="1">
                <a:solidFill>
                  <a:srgbClr val="7F7F7F"/>
                </a:solidFill>
              </a:rPr>
              <a:t>roles</a:t>
            </a:r>
            <a:r>
              <a:rPr lang="es-ES" sz="2200">
                <a:solidFill>
                  <a:srgbClr val="7F7F7F"/>
                </a:solidFill>
              </a:rPr>
              <a:t>.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s-ES" sz="2200">
                <a:solidFill>
                  <a:srgbClr val="7F7F7F"/>
                </a:solidFill>
              </a:rPr>
              <a:t>Diseñar las tareas (fichas de trabajo, cuestionarios, etc.)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s-ES" sz="2200">
                <a:solidFill>
                  <a:srgbClr val="7F7F7F"/>
                </a:solidFill>
              </a:rPr>
              <a:t>Establecer las </a:t>
            </a:r>
            <a:r>
              <a:rPr lang="es-ES" sz="2200" b="1">
                <a:solidFill>
                  <a:srgbClr val="7F7F7F"/>
                </a:solidFill>
              </a:rPr>
              <a:t>normas</a:t>
            </a:r>
            <a:r>
              <a:rPr lang="es-ES" sz="2200">
                <a:solidFill>
                  <a:srgbClr val="7F7F7F"/>
                </a:solidFill>
              </a:rPr>
              <a:t> del juego. 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s-ES" sz="2200">
                <a:solidFill>
                  <a:srgbClr val="7F7F7F"/>
                </a:solidFill>
              </a:rPr>
              <a:t>Realizar la </a:t>
            </a:r>
            <a:r>
              <a:rPr lang="es-ES" sz="2200" b="1">
                <a:solidFill>
                  <a:srgbClr val="7F7F7F"/>
                </a:solidFill>
              </a:rPr>
              <a:t>escenificación</a:t>
            </a:r>
            <a:r>
              <a:rPr lang="es-ES" sz="2200">
                <a:solidFill>
                  <a:srgbClr val="7F7F7F"/>
                </a:solidFill>
              </a:rPr>
              <a:t>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</a:pPr>
            <a:endParaRPr sz="16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600">
              <a:solidFill>
                <a:srgbClr val="999999"/>
              </a:solidFill>
            </a:endParaRPr>
          </a:p>
        </p:txBody>
      </p:sp>
      <p:pic>
        <p:nvPicPr>
          <p:cNvPr id="511" name="Google Shape;511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4132" y="4206514"/>
            <a:ext cx="5531068" cy="22558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700"/>
        </a:solidFill>
        <a:effectLst/>
      </p:bgPr>
    </p:bg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6" name="Google Shape;516;p27"/>
          <p:cNvCxnSpPr/>
          <p:nvPr/>
        </p:nvCxnSpPr>
        <p:spPr>
          <a:xfrm>
            <a:off x="1068750" y="6159667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17" name="Google Shape;51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918757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27"/>
          <p:cNvSpPr txBox="1">
            <a:spLocks noGrp="1"/>
          </p:cNvSpPr>
          <p:nvPr>
            <p:ph type="title"/>
          </p:nvPr>
        </p:nvSpPr>
        <p:spPr>
          <a:xfrm>
            <a:off x="6328597" y="305827"/>
            <a:ext cx="2985106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>
                <a:solidFill>
                  <a:srgbClr val="FFFFFF"/>
                </a:solidFill>
              </a:rPr>
              <a:t>Isla de plástico en el Océano Pacífico 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519" name="Google Shape;519;p27"/>
          <p:cNvSpPr txBox="1"/>
          <p:nvPr/>
        </p:nvSpPr>
        <p:spPr>
          <a:xfrm>
            <a:off x="252396" y="5081751"/>
            <a:ext cx="4456238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ial"/>
              <a:buNone/>
            </a:pPr>
            <a:r>
              <a:rPr lang="es-ES" sz="3300" b="1" i="0" u="none" strike="noStrike" cap="none">
                <a:solidFill>
                  <a:srgbClr val="F4FF8D"/>
                </a:solidFill>
                <a:latin typeface="Arial"/>
                <a:ea typeface="Arial"/>
                <a:cs typeface="Arial"/>
                <a:sym typeface="Arial"/>
              </a:rPr>
              <a:t>1,6 millones 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ial"/>
              <a:buNone/>
            </a:pPr>
            <a:r>
              <a:rPr lang="es-ES" sz="3300" b="1" i="0" u="none" strike="noStrike" cap="none">
                <a:solidFill>
                  <a:srgbClr val="F4FF8D"/>
                </a:solidFill>
                <a:latin typeface="Arial"/>
                <a:ea typeface="Arial"/>
                <a:cs typeface="Arial"/>
                <a:sym typeface="Arial"/>
              </a:rPr>
              <a:t>de Km</a:t>
            </a:r>
            <a:r>
              <a:rPr lang="es-ES" sz="3300" b="1" i="0" u="none" strike="noStrike" cap="none" baseline="30000">
                <a:solidFill>
                  <a:srgbClr val="F4FF8D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3300" b="1" i="0" u="none" strike="noStrike" cap="none" baseline="30000">
              <a:solidFill>
                <a:srgbClr val="F4FF8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27"/>
          <p:cNvSpPr txBox="1"/>
          <p:nvPr/>
        </p:nvSpPr>
        <p:spPr>
          <a:xfrm>
            <a:off x="3726065" y="4561495"/>
            <a:ext cx="707857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ial"/>
              <a:buNone/>
            </a:pPr>
            <a:r>
              <a:rPr lang="es-ES" sz="4500" b="1" i="0" u="none" strike="noStrike" cap="none">
                <a:solidFill>
                  <a:srgbClr val="FFCC8B"/>
                </a:solidFill>
                <a:latin typeface="Arial"/>
                <a:ea typeface="Arial"/>
                <a:cs typeface="Arial"/>
                <a:sym typeface="Arial"/>
              </a:rPr>
              <a:t>El problema 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ial"/>
              <a:buNone/>
            </a:pPr>
            <a:r>
              <a:rPr lang="es-ES" sz="4500" b="1" i="0" u="none" strike="noStrike" cap="none">
                <a:solidFill>
                  <a:srgbClr val="FFCC8B"/>
                </a:solidFill>
                <a:latin typeface="Arial"/>
                <a:ea typeface="Arial"/>
                <a:cs typeface="Arial"/>
                <a:sym typeface="Arial"/>
              </a:rPr>
              <a:t>de los plásticos</a:t>
            </a:r>
            <a:endParaRPr/>
          </a:p>
        </p:txBody>
      </p:sp>
      <p:sp>
        <p:nvSpPr>
          <p:cNvPr id="521" name="Google Shape;521;p27"/>
          <p:cNvSpPr/>
          <p:nvPr/>
        </p:nvSpPr>
        <p:spPr>
          <a:xfrm>
            <a:off x="4885844" y="0"/>
            <a:ext cx="4301734" cy="717894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Definir el problema</a:t>
            </a:r>
            <a:endParaRPr sz="2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27"/>
          <p:cNvSpPr/>
          <p:nvPr/>
        </p:nvSpPr>
        <p:spPr>
          <a:xfrm>
            <a:off x="4885844" y="244360"/>
            <a:ext cx="144275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Fuente: blog.richmond.edu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700"/>
        </a:solidFill>
        <a:effectLst/>
      </p:bgPr>
    </p:bg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Google Shape;527;p28"/>
          <p:cNvPicPr preferRelativeResize="0"/>
          <p:nvPr/>
        </p:nvPicPr>
        <p:blipFill rotWithShape="1">
          <a:blip r:embed="rId3">
            <a:alphaModFix/>
          </a:blip>
          <a:srcRect t="9879"/>
          <a:stretch/>
        </p:blipFill>
        <p:spPr>
          <a:xfrm>
            <a:off x="0" y="0"/>
            <a:ext cx="918757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9"/>
          <p:cNvSpPr/>
          <p:nvPr/>
        </p:nvSpPr>
        <p:spPr>
          <a:xfrm>
            <a:off x="1430400" y="871800"/>
            <a:ext cx="6283200" cy="51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29"/>
          <p:cNvSpPr txBox="1">
            <a:spLocks noGrp="1"/>
          </p:cNvSpPr>
          <p:nvPr>
            <p:ph type="subTitle" idx="1"/>
          </p:nvPr>
        </p:nvSpPr>
        <p:spPr>
          <a:xfrm>
            <a:off x="2675901" y="3397000"/>
            <a:ext cx="4229396" cy="25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2200"/>
              <a:t>Formular el problema con una pregunta concreta. </a:t>
            </a:r>
            <a:endParaRPr sz="2200"/>
          </a:p>
        </p:txBody>
      </p:sp>
      <p:sp>
        <p:nvSpPr>
          <p:cNvPr id="534" name="Google Shape;534;p29"/>
          <p:cNvSpPr txBox="1">
            <a:spLocks noGrp="1"/>
          </p:cNvSpPr>
          <p:nvPr>
            <p:ph type="title"/>
          </p:nvPr>
        </p:nvSpPr>
        <p:spPr>
          <a:xfrm>
            <a:off x="2675900" y="1626681"/>
            <a:ext cx="4754914" cy="16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 sz="3600" b="1"/>
              <a:t>¿Prohibimos los plásticos de un solo uso?</a:t>
            </a:r>
            <a:endParaRPr sz="3600" b="1"/>
          </a:p>
        </p:txBody>
      </p:sp>
      <p:sp>
        <p:nvSpPr>
          <p:cNvPr id="535" name="Google Shape;535;p29"/>
          <p:cNvSpPr/>
          <p:nvPr/>
        </p:nvSpPr>
        <p:spPr>
          <a:xfrm>
            <a:off x="1134775" y="1828600"/>
            <a:ext cx="1442700" cy="5319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"/>
          <p:cNvSpPr/>
          <p:nvPr/>
        </p:nvSpPr>
        <p:spPr>
          <a:xfrm>
            <a:off x="1430400" y="871800"/>
            <a:ext cx="6283200" cy="51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3"/>
          <p:cNvSpPr/>
          <p:nvPr/>
        </p:nvSpPr>
        <p:spPr>
          <a:xfrm>
            <a:off x="1134775" y="1828600"/>
            <a:ext cx="1442700" cy="5319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3"/>
          <p:cNvSpPr txBox="1">
            <a:spLocks noGrp="1"/>
          </p:cNvSpPr>
          <p:nvPr>
            <p:ph type="title" idx="4294967295"/>
          </p:nvPr>
        </p:nvSpPr>
        <p:spPr>
          <a:xfrm>
            <a:off x="2897107" y="3973640"/>
            <a:ext cx="4481467" cy="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Noto Sans Symbols"/>
              <a:buChar char="▪"/>
            </a:pPr>
            <a:r>
              <a:rPr lang="es-ES" sz="1800" b="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Aportar herramientas (juegos de rol </a:t>
            </a:r>
            <a:r>
              <a:rPr lang="es-ES" sz="1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1800" b="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y ferias educativas) para que los </a:t>
            </a:r>
            <a:r>
              <a:rPr lang="es-ES" sz="1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1800" b="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docentes puedan desarrollar en sus estudiantes dinámicas interactivas online para desarrollar pensamiento crítico. </a:t>
            </a:r>
            <a:br>
              <a:rPr lang="es-ES" sz="1800" b="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es-ES" sz="1800" b="0" dirty="0">
                <a:solidFill>
                  <a:schemeClr val="bg2">
                    <a:lumMod val="60000"/>
                    <a:lumOff val="40000"/>
                  </a:schemeClr>
                </a:solidFill>
              </a:rPr>
              <a:t/>
            </a:r>
            <a:br>
              <a:rPr lang="es-ES" sz="1800" b="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endParaRPr sz="1800" b="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8" name="Google Shape;218;p3"/>
          <p:cNvSpPr txBox="1">
            <a:spLocks noGrp="1"/>
          </p:cNvSpPr>
          <p:nvPr>
            <p:ph type="title" idx="4294967295"/>
          </p:nvPr>
        </p:nvSpPr>
        <p:spPr>
          <a:xfrm>
            <a:off x="2885397" y="4652876"/>
            <a:ext cx="4405019" cy="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Noto Sans Symbols"/>
              <a:buChar char="▪"/>
            </a:pPr>
            <a:r>
              <a:rPr lang="es-ES" sz="1800" b="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Aportar ideas, claves y ejemplos prácticos para el diseño y aplicación de estas dinámicas interactivas </a:t>
            </a:r>
            <a:r>
              <a:rPr lang="es-ES" sz="1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1800" b="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en entornos virtuales. </a:t>
            </a:r>
            <a:endParaRPr sz="1800" b="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9" name="Google Shape;219;p3"/>
          <p:cNvSpPr txBox="1">
            <a:spLocks noGrp="1"/>
          </p:cNvSpPr>
          <p:nvPr>
            <p:ph type="title"/>
          </p:nvPr>
        </p:nvSpPr>
        <p:spPr>
          <a:xfrm>
            <a:off x="3170527" y="1351600"/>
            <a:ext cx="2164981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 sz="2600" dirty="0"/>
              <a:t>Objetivos</a:t>
            </a:r>
            <a:endParaRPr sz="2600" dirty="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30"/>
          <p:cNvSpPr/>
          <p:nvPr/>
        </p:nvSpPr>
        <p:spPr>
          <a:xfrm>
            <a:off x="4772416" y="1479356"/>
            <a:ext cx="3709432" cy="3889500"/>
          </a:xfrm>
          <a:prstGeom prst="rect">
            <a:avLst/>
          </a:prstGeom>
          <a:noFill/>
          <a:ln w="28575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30"/>
          <p:cNvSpPr txBox="1">
            <a:spLocks noGrp="1"/>
          </p:cNvSpPr>
          <p:nvPr>
            <p:ph type="title"/>
          </p:nvPr>
        </p:nvSpPr>
        <p:spPr>
          <a:xfrm>
            <a:off x="783525" y="828667"/>
            <a:ext cx="76182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/>
              <a:t>Definir los roles</a:t>
            </a:r>
            <a:endParaRPr/>
          </a:p>
        </p:txBody>
      </p:sp>
      <p:pic>
        <p:nvPicPr>
          <p:cNvPr id="542" name="Google Shape;542;p30" descr="Imagen que contiene captura de pantalla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 r="59078"/>
          <a:stretch/>
        </p:blipFill>
        <p:spPr>
          <a:xfrm>
            <a:off x="895056" y="1619129"/>
            <a:ext cx="3629647" cy="3636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30" descr="Imagen que contiene captura de pantalla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 l="59076" r="-277"/>
          <a:stretch/>
        </p:blipFill>
        <p:spPr>
          <a:xfrm>
            <a:off x="4887311" y="1619129"/>
            <a:ext cx="3506532" cy="3636044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30"/>
          <p:cNvSpPr/>
          <p:nvPr/>
        </p:nvSpPr>
        <p:spPr>
          <a:xfrm>
            <a:off x="810027" y="1495126"/>
            <a:ext cx="3798759" cy="3889500"/>
          </a:xfrm>
          <a:prstGeom prst="rect">
            <a:avLst/>
          </a:prstGeom>
          <a:noFill/>
          <a:ln w="28575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30"/>
          <p:cNvSpPr txBox="1"/>
          <p:nvPr/>
        </p:nvSpPr>
        <p:spPr>
          <a:xfrm>
            <a:off x="618150" y="5566439"/>
            <a:ext cx="794895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Hierrezuelo, J.M.; Cebríán, D.; Brero, V. y Franco-Mariscal, A.J. (2021). The use of plastics as socio-scientific issue for developing critical thinking through argumentation with pre-service teachers. </a:t>
            </a:r>
            <a:r>
              <a:rPr lang="es-ES" sz="1400" b="0" i="1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ASE International,12, </a:t>
            </a:r>
            <a:r>
              <a:rPr lang="es-ES"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50-59.</a:t>
            </a:r>
            <a:endParaRPr sz="14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30"/>
          <p:cNvSpPr txBox="1"/>
          <p:nvPr/>
        </p:nvSpPr>
        <p:spPr>
          <a:xfrm>
            <a:off x="7609436" y="570128"/>
            <a:ext cx="1103639" cy="258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1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Fuente: Propia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endParaRPr sz="1600" b="0" i="0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31"/>
          <p:cNvSpPr/>
          <p:nvPr/>
        </p:nvSpPr>
        <p:spPr>
          <a:xfrm>
            <a:off x="4772416" y="1552930"/>
            <a:ext cx="3709432" cy="3889500"/>
          </a:xfrm>
          <a:prstGeom prst="rect">
            <a:avLst/>
          </a:prstGeom>
          <a:noFill/>
          <a:ln w="28575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31"/>
          <p:cNvSpPr txBox="1">
            <a:spLocks noGrp="1"/>
          </p:cNvSpPr>
          <p:nvPr>
            <p:ph type="title"/>
          </p:nvPr>
        </p:nvSpPr>
        <p:spPr>
          <a:xfrm>
            <a:off x="783525" y="828667"/>
            <a:ext cx="76182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/>
              <a:t>Definir los roles (A favor de la prohibición)</a:t>
            </a:r>
            <a:endParaRPr/>
          </a:p>
        </p:txBody>
      </p:sp>
      <p:pic>
        <p:nvPicPr>
          <p:cNvPr id="553" name="Google Shape;553;p31" descr="Imagen que contiene captura de pantalla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 r="59078"/>
          <a:stretch/>
        </p:blipFill>
        <p:spPr>
          <a:xfrm>
            <a:off x="895056" y="1692703"/>
            <a:ext cx="3629647" cy="3636044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31"/>
          <p:cNvSpPr/>
          <p:nvPr/>
        </p:nvSpPr>
        <p:spPr>
          <a:xfrm>
            <a:off x="810027" y="1568700"/>
            <a:ext cx="3798759" cy="3889500"/>
          </a:xfrm>
          <a:prstGeom prst="rect">
            <a:avLst/>
          </a:prstGeom>
          <a:noFill/>
          <a:ln w="28575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31"/>
          <p:cNvSpPr txBox="1"/>
          <p:nvPr/>
        </p:nvSpPr>
        <p:spPr>
          <a:xfrm>
            <a:off x="5023945" y="1828802"/>
            <a:ext cx="2995448" cy="3139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Científico medioambiental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Investigador que opina que los plásticos son la principal causa de contaminación a nivel mundial. </a:t>
            </a:r>
            <a:endParaRPr sz="22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56" name="Google Shape;556;p31"/>
          <p:cNvCxnSpPr/>
          <p:nvPr/>
        </p:nvCxnSpPr>
        <p:spPr>
          <a:xfrm>
            <a:off x="5176717" y="2781607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57" name="Google Shape;557;p31"/>
          <p:cNvSpPr txBox="1"/>
          <p:nvPr/>
        </p:nvSpPr>
        <p:spPr>
          <a:xfrm>
            <a:off x="618150" y="5566439"/>
            <a:ext cx="794895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Hierrezuelo, J.M.; Cebríán, D.; Brero, V. y Franco-Mariscal, A.J. (2021). The use of plastics as socio-scientific issue for developing critical thinking through argumentation with pre-service teachers. </a:t>
            </a:r>
            <a:r>
              <a:rPr lang="es-ES" sz="1400" b="0" i="1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ASE International,12, </a:t>
            </a:r>
            <a:r>
              <a:rPr lang="es-ES"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50-59.</a:t>
            </a:r>
            <a:endParaRPr sz="14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31"/>
          <p:cNvSpPr txBox="1"/>
          <p:nvPr/>
        </p:nvSpPr>
        <p:spPr>
          <a:xfrm>
            <a:off x="7609436" y="570128"/>
            <a:ext cx="1103639" cy="258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1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Fuente: Propia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endParaRPr sz="1600" b="0" i="0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32"/>
          <p:cNvSpPr/>
          <p:nvPr/>
        </p:nvSpPr>
        <p:spPr>
          <a:xfrm>
            <a:off x="4772416" y="1542418"/>
            <a:ext cx="3709432" cy="3889500"/>
          </a:xfrm>
          <a:prstGeom prst="rect">
            <a:avLst/>
          </a:prstGeom>
          <a:noFill/>
          <a:ln w="28575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32"/>
          <p:cNvSpPr txBox="1">
            <a:spLocks noGrp="1"/>
          </p:cNvSpPr>
          <p:nvPr>
            <p:ph type="title"/>
          </p:nvPr>
        </p:nvSpPr>
        <p:spPr>
          <a:xfrm>
            <a:off x="783525" y="828667"/>
            <a:ext cx="76182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/>
              <a:t>Definir los roles (A favor de la prohibición)</a:t>
            </a:r>
            <a:endParaRPr/>
          </a:p>
        </p:txBody>
      </p:sp>
      <p:pic>
        <p:nvPicPr>
          <p:cNvPr id="565" name="Google Shape;565;p32" descr="Imagen que contiene captura de pantalla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 r="59078"/>
          <a:stretch/>
        </p:blipFill>
        <p:spPr>
          <a:xfrm>
            <a:off x="895056" y="1682191"/>
            <a:ext cx="3629647" cy="3636044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32"/>
          <p:cNvSpPr/>
          <p:nvPr/>
        </p:nvSpPr>
        <p:spPr>
          <a:xfrm>
            <a:off x="810027" y="1558188"/>
            <a:ext cx="3798759" cy="3889500"/>
          </a:xfrm>
          <a:prstGeom prst="rect">
            <a:avLst/>
          </a:prstGeom>
          <a:noFill/>
          <a:ln w="28575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32"/>
          <p:cNvSpPr txBox="1"/>
          <p:nvPr/>
        </p:nvSpPr>
        <p:spPr>
          <a:xfrm>
            <a:off x="5023945" y="1818290"/>
            <a:ext cx="2995448" cy="3477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Productor de bioplásticos</a:t>
            </a: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Un químico que ve la oportunidad de reemplazar los plásticos de un solo uso por plásticos biodegradables.  </a:t>
            </a:r>
            <a:endParaRPr sz="22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8" name="Google Shape;568;p32"/>
          <p:cNvCxnSpPr/>
          <p:nvPr/>
        </p:nvCxnSpPr>
        <p:spPr>
          <a:xfrm>
            <a:off x="5113654" y="2855179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69" name="Google Shape;569;p32"/>
          <p:cNvSpPr txBox="1"/>
          <p:nvPr/>
        </p:nvSpPr>
        <p:spPr>
          <a:xfrm>
            <a:off x="618150" y="5566439"/>
            <a:ext cx="794895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Hierrezuelo, J.M.; Cebríán, D.; Brero, V. y Franco-Mariscal, A.J. (2021). The use of plastics as socio-scientific issue for developing critical thinking through argumentation with pre-service teachers. </a:t>
            </a:r>
            <a:r>
              <a:rPr lang="es-ES" sz="1400" b="0" i="1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ASE International,12, </a:t>
            </a:r>
            <a:r>
              <a:rPr lang="es-ES"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50-59.</a:t>
            </a:r>
            <a:endParaRPr sz="14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32"/>
          <p:cNvSpPr txBox="1"/>
          <p:nvPr/>
        </p:nvSpPr>
        <p:spPr>
          <a:xfrm>
            <a:off x="7609436" y="570128"/>
            <a:ext cx="1103639" cy="258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1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Fuente: Propia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endParaRPr sz="1600" b="0" i="0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33"/>
          <p:cNvSpPr/>
          <p:nvPr/>
        </p:nvSpPr>
        <p:spPr>
          <a:xfrm>
            <a:off x="4772416" y="1573950"/>
            <a:ext cx="3709432" cy="3889500"/>
          </a:xfrm>
          <a:prstGeom prst="rect">
            <a:avLst/>
          </a:prstGeom>
          <a:noFill/>
          <a:ln w="28575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33"/>
          <p:cNvSpPr txBox="1">
            <a:spLocks noGrp="1"/>
          </p:cNvSpPr>
          <p:nvPr>
            <p:ph type="title"/>
          </p:nvPr>
        </p:nvSpPr>
        <p:spPr>
          <a:xfrm>
            <a:off x="783525" y="828667"/>
            <a:ext cx="76182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/>
              <a:t>Definir los roles (En contra de la prohibición)</a:t>
            </a:r>
            <a:endParaRPr/>
          </a:p>
        </p:txBody>
      </p:sp>
      <p:pic>
        <p:nvPicPr>
          <p:cNvPr id="577" name="Google Shape;577;p33" descr="Imagen que contiene captura de pantalla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 l="59076" r="-277"/>
          <a:stretch/>
        </p:blipFill>
        <p:spPr>
          <a:xfrm>
            <a:off x="4887311" y="1713723"/>
            <a:ext cx="3506532" cy="3636044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33"/>
          <p:cNvSpPr/>
          <p:nvPr/>
        </p:nvSpPr>
        <p:spPr>
          <a:xfrm>
            <a:off x="810027" y="1589720"/>
            <a:ext cx="3798759" cy="3889500"/>
          </a:xfrm>
          <a:prstGeom prst="rect">
            <a:avLst/>
          </a:prstGeom>
          <a:noFill/>
          <a:ln w="28575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33"/>
          <p:cNvSpPr txBox="1"/>
          <p:nvPr/>
        </p:nvSpPr>
        <p:spPr>
          <a:xfrm>
            <a:off x="1040524" y="1792807"/>
            <a:ext cx="2995448" cy="2800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Trabajador de la industria del petróleo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Trabajador que teme que la eliminación de plásticos afecte a este sector. </a:t>
            </a:r>
            <a:endParaRPr sz="22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0" name="Google Shape;580;p33"/>
          <p:cNvCxnSpPr/>
          <p:nvPr/>
        </p:nvCxnSpPr>
        <p:spPr>
          <a:xfrm>
            <a:off x="1172274" y="2813138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81" name="Google Shape;581;p33"/>
          <p:cNvSpPr txBox="1"/>
          <p:nvPr/>
        </p:nvSpPr>
        <p:spPr>
          <a:xfrm>
            <a:off x="618150" y="5566439"/>
            <a:ext cx="794895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Hierrezuelo, J.M.; Cebríán, D.; Brero, V. y Franco-Mariscal, A.J. (2021). The use of plastics as socio-scientific issue for developing critical thinking through argumentation with pre-service teachers. </a:t>
            </a:r>
            <a:r>
              <a:rPr lang="es-ES" sz="1400" b="0" i="1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ASE International,12, </a:t>
            </a:r>
            <a:r>
              <a:rPr lang="es-ES"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50-59.</a:t>
            </a:r>
            <a:endParaRPr sz="14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33"/>
          <p:cNvSpPr txBox="1"/>
          <p:nvPr/>
        </p:nvSpPr>
        <p:spPr>
          <a:xfrm>
            <a:off x="7609436" y="570128"/>
            <a:ext cx="1103639" cy="258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1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Fuente: Propia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endParaRPr sz="1600" b="0" i="0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34"/>
          <p:cNvSpPr/>
          <p:nvPr/>
        </p:nvSpPr>
        <p:spPr>
          <a:xfrm>
            <a:off x="4772416" y="1573950"/>
            <a:ext cx="3709432" cy="3889500"/>
          </a:xfrm>
          <a:prstGeom prst="rect">
            <a:avLst/>
          </a:prstGeom>
          <a:noFill/>
          <a:ln w="28575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34"/>
          <p:cNvSpPr txBox="1">
            <a:spLocks noGrp="1"/>
          </p:cNvSpPr>
          <p:nvPr>
            <p:ph type="title"/>
          </p:nvPr>
        </p:nvSpPr>
        <p:spPr>
          <a:xfrm>
            <a:off x="783525" y="828667"/>
            <a:ext cx="76182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/>
              <a:t>Definir los roles (En contra de la prohibición)</a:t>
            </a:r>
            <a:endParaRPr/>
          </a:p>
        </p:txBody>
      </p:sp>
      <p:pic>
        <p:nvPicPr>
          <p:cNvPr id="589" name="Google Shape;589;p34" descr="Imagen que contiene captura de pantalla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 l="59076" r="-277"/>
          <a:stretch/>
        </p:blipFill>
        <p:spPr>
          <a:xfrm>
            <a:off x="4887311" y="1713723"/>
            <a:ext cx="3506532" cy="3636044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34"/>
          <p:cNvSpPr/>
          <p:nvPr/>
        </p:nvSpPr>
        <p:spPr>
          <a:xfrm>
            <a:off x="810027" y="1589720"/>
            <a:ext cx="3798759" cy="3889500"/>
          </a:xfrm>
          <a:prstGeom prst="rect">
            <a:avLst/>
          </a:prstGeom>
          <a:noFill/>
          <a:ln w="28575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34"/>
          <p:cNvSpPr txBox="1"/>
          <p:nvPr/>
        </p:nvSpPr>
        <p:spPr>
          <a:xfrm>
            <a:off x="1040524" y="1792807"/>
            <a:ext cx="2995448" cy="2800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Proveedor de plásticos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Un empresario que teme por el futuro de su empresa y sus empleados.</a:t>
            </a:r>
            <a:endParaRPr sz="22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92" name="Google Shape;592;p34"/>
          <p:cNvCxnSpPr/>
          <p:nvPr/>
        </p:nvCxnSpPr>
        <p:spPr>
          <a:xfrm>
            <a:off x="1172274" y="2813138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93" name="Google Shape;593;p34"/>
          <p:cNvSpPr txBox="1"/>
          <p:nvPr/>
        </p:nvSpPr>
        <p:spPr>
          <a:xfrm>
            <a:off x="618150" y="5566439"/>
            <a:ext cx="794895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Hierrezuelo, J.M.; Cebríán, D.; Brero, V. y Franco-Mariscal, A.J. (2021). The use of plastics as socio-scientific issue for developing critical thinking through argumentation with pre-service teachers. </a:t>
            </a:r>
            <a:r>
              <a:rPr lang="es-ES" sz="1400" b="0" i="1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ASE International,12, </a:t>
            </a:r>
            <a:r>
              <a:rPr lang="es-ES"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50-59.</a:t>
            </a:r>
            <a:endParaRPr sz="14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34"/>
          <p:cNvSpPr txBox="1"/>
          <p:nvPr/>
        </p:nvSpPr>
        <p:spPr>
          <a:xfrm>
            <a:off x="7609436" y="570128"/>
            <a:ext cx="1103639" cy="258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1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Fuente: Propia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endParaRPr sz="1600" b="0" i="0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35"/>
          <p:cNvSpPr/>
          <p:nvPr/>
        </p:nvSpPr>
        <p:spPr>
          <a:xfrm>
            <a:off x="4772416" y="1626500"/>
            <a:ext cx="3709432" cy="3889500"/>
          </a:xfrm>
          <a:prstGeom prst="rect">
            <a:avLst/>
          </a:prstGeom>
          <a:noFill/>
          <a:ln w="28575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35"/>
          <p:cNvSpPr txBox="1">
            <a:spLocks noGrp="1"/>
          </p:cNvSpPr>
          <p:nvPr>
            <p:ph type="title"/>
          </p:nvPr>
        </p:nvSpPr>
        <p:spPr>
          <a:xfrm>
            <a:off x="783525" y="828667"/>
            <a:ext cx="76182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/>
              <a:t>Definir los roles </a:t>
            </a:r>
            <a:endParaRPr/>
          </a:p>
        </p:txBody>
      </p:sp>
      <p:sp>
        <p:nvSpPr>
          <p:cNvPr id="601" name="Google Shape;601;p35"/>
          <p:cNvSpPr/>
          <p:nvPr/>
        </p:nvSpPr>
        <p:spPr>
          <a:xfrm>
            <a:off x="810027" y="1642270"/>
            <a:ext cx="3798759" cy="3889500"/>
          </a:xfrm>
          <a:prstGeom prst="rect">
            <a:avLst/>
          </a:prstGeom>
          <a:noFill/>
          <a:ln w="28575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35"/>
          <p:cNvSpPr txBox="1"/>
          <p:nvPr/>
        </p:nvSpPr>
        <p:spPr>
          <a:xfrm>
            <a:off x="1040524" y="1845357"/>
            <a:ext cx="2995448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Presentador/a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03" name="Google Shape;603;p35"/>
          <p:cNvCxnSpPr/>
          <p:nvPr/>
        </p:nvCxnSpPr>
        <p:spPr>
          <a:xfrm>
            <a:off x="1161764" y="2371703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04" name="Google Shape;604;p35"/>
          <p:cNvSpPr txBox="1"/>
          <p:nvPr/>
        </p:nvSpPr>
        <p:spPr>
          <a:xfrm>
            <a:off x="5027934" y="1845357"/>
            <a:ext cx="2995448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Asesores/as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05" name="Google Shape;605;p35"/>
          <p:cNvCxnSpPr/>
          <p:nvPr/>
        </p:nvCxnSpPr>
        <p:spPr>
          <a:xfrm>
            <a:off x="5118909" y="2371703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06" name="Google Shape;606;p35"/>
          <p:cNvPicPr preferRelativeResize="0"/>
          <p:nvPr/>
        </p:nvPicPr>
        <p:blipFill rotWithShape="1">
          <a:blip r:embed="rId3">
            <a:alphaModFix/>
          </a:blip>
          <a:srcRect l="17635" t="20138" r="43548" b="8200"/>
          <a:stretch/>
        </p:blipFill>
        <p:spPr>
          <a:xfrm>
            <a:off x="1437654" y="2660607"/>
            <a:ext cx="2380931" cy="2472505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p35"/>
          <p:cNvSpPr/>
          <p:nvPr/>
        </p:nvSpPr>
        <p:spPr>
          <a:xfrm>
            <a:off x="783525" y="5734857"/>
            <a:ext cx="348685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Fuente: https://www.klipartz.com/es/sticker-png-rgziq</a:t>
            </a:r>
            <a:endParaRPr/>
          </a:p>
        </p:txBody>
      </p:sp>
      <p:pic>
        <p:nvPicPr>
          <p:cNvPr id="608" name="Google Shape;608;p35"/>
          <p:cNvPicPr preferRelativeResize="0"/>
          <p:nvPr/>
        </p:nvPicPr>
        <p:blipFill rotWithShape="1">
          <a:blip r:embed="rId4">
            <a:alphaModFix/>
          </a:blip>
          <a:srcRect l="15494" t="21826" r="41209" b="15801"/>
          <a:stretch/>
        </p:blipFill>
        <p:spPr>
          <a:xfrm>
            <a:off x="5040584" y="2644837"/>
            <a:ext cx="3048000" cy="2469931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35"/>
          <p:cNvSpPr/>
          <p:nvPr/>
        </p:nvSpPr>
        <p:spPr>
          <a:xfrm>
            <a:off x="5040584" y="5734569"/>
            <a:ext cx="340029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Fuente: https://www.pngwing.com/es/free-png-cbrkf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36"/>
          <p:cNvSpPr/>
          <p:nvPr/>
        </p:nvSpPr>
        <p:spPr>
          <a:xfrm>
            <a:off x="1547408" y="-29904"/>
            <a:ext cx="7646756" cy="6872867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15" name="Google Shape;615;p36"/>
          <p:cNvCxnSpPr/>
          <p:nvPr/>
        </p:nvCxnSpPr>
        <p:spPr>
          <a:xfrm>
            <a:off x="504315" y="1729538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16" name="Google Shape;616;p36"/>
          <p:cNvSpPr txBox="1">
            <a:spLocks noGrp="1"/>
          </p:cNvSpPr>
          <p:nvPr>
            <p:ph type="title"/>
          </p:nvPr>
        </p:nvSpPr>
        <p:spPr>
          <a:xfrm>
            <a:off x="434860" y="958838"/>
            <a:ext cx="1491310" cy="7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/>
              <a:t>Las tareas</a:t>
            </a:r>
            <a:endParaRPr b="1"/>
          </a:p>
        </p:txBody>
      </p:sp>
      <p:sp>
        <p:nvSpPr>
          <p:cNvPr id="617" name="Google Shape;617;p36"/>
          <p:cNvSpPr/>
          <p:nvPr/>
        </p:nvSpPr>
        <p:spPr>
          <a:xfrm>
            <a:off x="2370083" y="775928"/>
            <a:ext cx="973783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s-E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18" name="Google Shape;618;p36"/>
          <p:cNvGrpSpPr/>
          <p:nvPr/>
        </p:nvGrpSpPr>
        <p:grpSpPr>
          <a:xfrm>
            <a:off x="1797269" y="356600"/>
            <a:ext cx="7233349" cy="6233814"/>
            <a:chOff x="0" y="0"/>
            <a:chExt cx="5477898" cy="4101785"/>
          </a:xfrm>
        </p:grpSpPr>
        <p:sp>
          <p:nvSpPr>
            <p:cNvPr id="619" name="Google Shape;619;p36"/>
            <p:cNvSpPr/>
            <p:nvPr/>
          </p:nvSpPr>
          <p:spPr>
            <a:xfrm>
              <a:off x="0" y="1483738"/>
              <a:ext cx="5412531" cy="470504"/>
            </a:xfrm>
            <a:prstGeom prst="roundRect">
              <a:avLst>
                <a:gd name="adj" fmla="val 7413"/>
              </a:avLst>
            </a:prstGeom>
            <a:solidFill>
              <a:srgbClr val="28327F"/>
            </a:solidFill>
            <a:ln w="25400" cap="flat" cmpd="sng">
              <a:solidFill>
                <a:srgbClr val="2832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2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Tarea 2: Escenificación del juego de rol</a:t>
              </a:r>
              <a:endPara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36"/>
            <p:cNvSpPr/>
            <p:nvPr/>
          </p:nvSpPr>
          <p:spPr>
            <a:xfrm>
              <a:off x="0" y="0"/>
              <a:ext cx="5412531" cy="550983"/>
            </a:xfrm>
            <a:prstGeom prst="roundRect">
              <a:avLst>
                <a:gd name="adj" fmla="val 7413"/>
              </a:avLst>
            </a:prstGeom>
            <a:solidFill>
              <a:srgbClr val="FBFED9"/>
            </a:solidFill>
            <a:ln w="25400" cap="flat" cmpd="sng">
              <a:solidFill>
                <a:srgbClr val="2832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Char char="•"/>
              </a:pPr>
              <a:r>
                <a:rPr lang="es-ES" sz="20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Toma de decisión inicial</a:t>
              </a:r>
              <a:endPara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Char char="•"/>
              </a:pPr>
              <a:r>
                <a:rPr lang="es-ES" sz="20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Cuestionario de conocimientos (pre)</a:t>
              </a:r>
              <a:endPara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36"/>
            <p:cNvSpPr/>
            <p:nvPr/>
          </p:nvSpPr>
          <p:spPr>
            <a:xfrm>
              <a:off x="65367" y="3631281"/>
              <a:ext cx="5412531" cy="470504"/>
            </a:xfrm>
            <a:prstGeom prst="roundRect">
              <a:avLst>
                <a:gd name="adj" fmla="val 7413"/>
              </a:avLst>
            </a:prstGeom>
            <a:solidFill>
              <a:srgbClr val="FBFED9"/>
            </a:solidFill>
            <a:ln w="25400" cap="flat" cmpd="sng">
              <a:solidFill>
                <a:srgbClr val="2832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22" name="Google Shape;622;p36"/>
            <p:cNvSpPr/>
            <p:nvPr/>
          </p:nvSpPr>
          <p:spPr>
            <a:xfrm>
              <a:off x="0" y="2077139"/>
              <a:ext cx="1626994" cy="360000"/>
            </a:xfrm>
            <a:prstGeom prst="roundRect">
              <a:avLst>
                <a:gd name="adj" fmla="val 7413"/>
              </a:avLst>
            </a:prstGeom>
            <a:solidFill>
              <a:srgbClr val="28327F"/>
            </a:solidFill>
            <a:ln w="25400" cap="flat" cmpd="sng">
              <a:solidFill>
                <a:srgbClr val="2832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0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Primera parte</a:t>
              </a:r>
              <a:endPara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36"/>
            <p:cNvSpPr/>
            <p:nvPr/>
          </p:nvSpPr>
          <p:spPr>
            <a:xfrm>
              <a:off x="3660103" y="2073784"/>
              <a:ext cx="1752428" cy="360000"/>
            </a:xfrm>
            <a:prstGeom prst="roundRect">
              <a:avLst>
                <a:gd name="adj" fmla="val 7413"/>
              </a:avLst>
            </a:prstGeom>
            <a:solidFill>
              <a:srgbClr val="28327F"/>
            </a:solidFill>
            <a:ln w="25400" cap="flat" cmpd="sng">
              <a:solidFill>
                <a:srgbClr val="2832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0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Segunda parte</a:t>
              </a:r>
              <a:endPara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36"/>
            <p:cNvSpPr/>
            <p:nvPr/>
          </p:nvSpPr>
          <p:spPr>
            <a:xfrm>
              <a:off x="1824265" y="2075404"/>
              <a:ext cx="1638567" cy="360000"/>
            </a:xfrm>
            <a:prstGeom prst="roundRect">
              <a:avLst>
                <a:gd name="adj" fmla="val 7413"/>
              </a:avLst>
            </a:prstGeom>
            <a:solidFill>
              <a:srgbClr val="28327F"/>
            </a:solidFill>
            <a:ln w="25400" cap="flat" cmpd="sng">
              <a:solidFill>
                <a:srgbClr val="2832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0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Descanso</a:t>
              </a:r>
              <a:endPara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36"/>
            <p:cNvSpPr/>
            <p:nvPr/>
          </p:nvSpPr>
          <p:spPr>
            <a:xfrm>
              <a:off x="0" y="599796"/>
              <a:ext cx="5412531" cy="470504"/>
            </a:xfrm>
            <a:prstGeom prst="roundRect">
              <a:avLst>
                <a:gd name="adj" fmla="val 7413"/>
              </a:avLst>
            </a:prstGeom>
            <a:solidFill>
              <a:srgbClr val="28327F"/>
            </a:solidFill>
            <a:ln w="25400" cap="flat" cmpd="sng">
              <a:solidFill>
                <a:srgbClr val="2832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2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Tarea 1: Preparación de juego de rol</a:t>
              </a:r>
              <a:endPara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36"/>
            <p:cNvSpPr/>
            <p:nvPr/>
          </p:nvSpPr>
          <p:spPr>
            <a:xfrm>
              <a:off x="244592" y="873983"/>
              <a:ext cx="5167939" cy="471600"/>
            </a:xfrm>
            <a:prstGeom prst="roundRect">
              <a:avLst>
                <a:gd name="adj" fmla="val 7413"/>
              </a:avLst>
            </a:prstGeom>
            <a:solidFill>
              <a:schemeClr val="lt1"/>
            </a:solidFill>
            <a:ln w="25400" cap="flat" cmpd="sng">
              <a:solidFill>
                <a:srgbClr val="2832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171450" marR="0" lvl="0" indent="-17145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•"/>
              </a:pPr>
              <a:r>
                <a:rPr lang="es-ES" sz="1000" b="1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s-ES" sz="1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Búsqueda de información en la web</a:t>
              </a: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71450" marR="0" lvl="0" indent="-17145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Char char="•"/>
              </a:pPr>
              <a:r>
                <a:rPr lang="es-ES" sz="1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Cumplimentar ficha trabajo</a:t>
              </a: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36"/>
            <p:cNvSpPr/>
            <p:nvPr/>
          </p:nvSpPr>
          <p:spPr>
            <a:xfrm>
              <a:off x="244592" y="2438873"/>
              <a:ext cx="2013378" cy="1102952"/>
            </a:xfrm>
            <a:prstGeom prst="roundRect">
              <a:avLst>
                <a:gd name="adj" fmla="val 7413"/>
              </a:avLst>
            </a:prstGeom>
            <a:solidFill>
              <a:schemeClr val="lt1"/>
            </a:solidFill>
            <a:ln w="25400" cap="flat" cmpd="sng">
              <a:solidFill>
                <a:srgbClr val="2832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285750" marR="0" lvl="0" indent="-28575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Char char="•"/>
              </a:pPr>
              <a:r>
                <a:rPr lang="es-ES" sz="16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Presentación problema.</a:t>
              </a:r>
              <a:endParaRPr/>
            </a:p>
            <a:p>
              <a:pPr marL="285750" marR="0" lvl="0" indent="-28575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Char char="•"/>
              </a:pPr>
              <a:r>
                <a:rPr lang="es-ES" sz="16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Roles exponen sus argumentos</a:t>
              </a: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85750" marR="0" lvl="0" indent="-28575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Char char="•"/>
              </a:pPr>
              <a:r>
                <a:rPr lang="es-ES" sz="16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Asesores toman nota</a:t>
              </a:r>
              <a:endParaRPr/>
            </a:p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6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 argumentos débiles </a:t>
              </a: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36"/>
            <p:cNvSpPr/>
            <p:nvPr/>
          </p:nvSpPr>
          <p:spPr>
            <a:xfrm>
              <a:off x="2409315" y="2433124"/>
              <a:ext cx="1474391" cy="507701"/>
            </a:xfrm>
            <a:prstGeom prst="roundRect">
              <a:avLst>
                <a:gd name="adj" fmla="val 7413"/>
              </a:avLst>
            </a:prstGeom>
            <a:solidFill>
              <a:schemeClr val="lt1"/>
            </a:solidFill>
            <a:ln w="25400" cap="flat" cmpd="sng">
              <a:solidFill>
                <a:srgbClr val="2832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6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Intercambio de ideas entre asesores y roles.</a:t>
              </a:r>
              <a:endPara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36"/>
            <p:cNvSpPr/>
            <p:nvPr/>
          </p:nvSpPr>
          <p:spPr>
            <a:xfrm>
              <a:off x="4225532" y="2392625"/>
              <a:ext cx="1225862" cy="546401"/>
            </a:xfrm>
            <a:prstGeom prst="roundRect">
              <a:avLst>
                <a:gd name="adj" fmla="val 7413"/>
              </a:avLst>
            </a:prstGeom>
            <a:solidFill>
              <a:schemeClr val="lt1"/>
            </a:solidFill>
            <a:ln w="25400" cap="flat" cmpd="sng">
              <a:solidFill>
                <a:srgbClr val="2832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6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Turnos de réplicas </a:t>
              </a: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30" name="Google Shape;630;p36"/>
          <p:cNvSpPr/>
          <p:nvPr/>
        </p:nvSpPr>
        <p:spPr>
          <a:xfrm>
            <a:off x="1926170" y="5872714"/>
            <a:ext cx="525987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s-E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Toma de decisión final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s-E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Cuestionario de conocimientos (post)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36"/>
          <p:cNvSpPr/>
          <p:nvPr/>
        </p:nvSpPr>
        <p:spPr>
          <a:xfrm>
            <a:off x="7445829" y="1285492"/>
            <a:ext cx="1498474" cy="413802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25400" cap="flat" cmpd="sng">
            <a:solidFill>
              <a:srgbClr val="BA7C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 semana</a:t>
            </a:r>
            <a:endParaRPr sz="2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36"/>
          <p:cNvSpPr/>
          <p:nvPr/>
        </p:nvSpPr>
        <p:spPr>
          <a:xfrm>
            <a:off x="7445829" y="2637896"/>
            <a:ext cx="1498474" cy="413802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25400" cap="flat" cmpd="sng">
            <a:solidFill>
              <a:srgbClr val="BA7C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45 min.</a:t>
            </a:r>
            <a:endParaRPr sz="2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36"/>
          <p:cNvSpPr/>
          <p:nvPr/>
        </p:nvSpPr>
        <p:spPr>
          <a:xfrm>
            <a:off x="504315" y="4599973"/>
            <a:ext cx="1498474" cy="413802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25400" cap="flat" cmpd="sng">
            <a:solidFill>
              <a:srgbClr val="BA7C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 min. / rol</a:t>
            </a:r>
            <a:endParaRPr sz="2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36"/>
          <p:cNvSpPr/>
          <p:nvPr/>
        </p:nvSpPr>
        <p:spPr>
          <a:xfrm>
            <a:off x="521847" y="4123344"/>
            <a:ext cx="1498474" cy="413802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25400" cap="flat" cmpd="sng">
            <a:solidFill>
              <a:srgbClr val="BA7C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 min. </a:t>
            </a:r>
            <a:endParaRPr sz="2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36"/>
          <p:cNvSpPr/>
          <p:nvPr/>
        </p:nvSpPr>
        <p:spPr>
          <a:xfrm>
            <a:off x="5101804" y="4881771"/>
            <a:ext cx="1498474" cy="413802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25400" cap="flat" cmpd="sng">
            <a:solidFill>
              <a:srgbClr val="BA7C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 min.</a:t>
            </a:r>
            <a:endParaRPr sz="2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36"/>
          <p:cNvSpPr/>
          <p:nvPr/>
        </p:nvSpPr>
        <p:spPr>
          <a:xfrm>
            <a:off x="7306269" y="4897859"/>
            <a:ext cx="1498474" cy="413802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25400" cap="flat" cmpd="sng">
            <a:solidFill>
              <a:srgbClr val="BA7C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25 min. </a:t>
            </a:r>
            <a:endParaRPr sz="2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37"/>
          <p:cNvSpPr/>
          <p:nvPr/>
        </p:nvSpPr>
        <p:spPr>
          <a:xfrm>
            <a:off x="2002570" y="-14867"/>
            <a:ext cx="7152679" cy="6872867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42" name="Google Shape;642;p37"/>
          <p:cNvCxnSpPr/>
          <p:nvPr/>
        </p:nvCxnSpPr>
        <p:spPr>
          <a:xfrm>
            <a:off x="504315" y="1729538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43" name="Google Shape;643;p37"/>
          <p:cNvSpPr txBox="1">
            <a:spLocks noGrp="1"/>
          </p:cNvSpPr>
          <p:nvPr>
            <p:ph type="title"/>
          </p:nvPr>
        </p:nvSpPr>
        <p:spPr>
          <a:xfrm>
            <a:off x="434860" y="958838"/>
            <a:ext cx="1491310" cy="7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/>
              <a:t>Prepa-ración</a:t>
            </a:r>
            <a:endParaRPr b="1"/>
          </a:p>
        </p:txBody>
      </p:sp>
      <p:sp>
        <p:nvSpPr>
          <p:cNvPr id="644" name="Google Shape;644;p37"/>
          <p:cNvSpPr txBox="1">
            <a:spLocks noGrp="1"/>
          </p:cNvSpPr>
          <p:nvPr>
            <p:ph type="subTitle" idx="2"/>
          </p:nvPr>
        </p:nvSpPr>
        <p:spPr>
          <a:xfrm>
            <a:off x="5079304" y="3015333"/>
            <a:ext cx="3606600" cy="25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pic>
        <p:nvPicPr>
          <p:cNvPr id="645" name="Google Shape;645;p37"/>
          <p:cNvPicPr preferRelativeResize="0"/>
          <p:nvPr/>
        </p:nvPicPr>
        <p:blipFill rotWithShape="1">
          <a:blip r:embed="rId3">
            <a:alphaModFix/>
          </a:blip>
          <a:srcRect l="13843" t="13744" r="47714" b="21916"/>
          <a:stretch/>
        </p:blipFill>
        <p:spPr>
          <a:xfrm>
            <a:off x="2155370" y="195942"/>
            <a:ext cx="6879773" cy="6477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38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38"/>
          <p:cNvSpPr txBox="1">
            <a:spLocks noGrp="1"/>
          </p:cNvSpPr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s-ES" sz="2400"/>
              <a:t>Cuestionarios</a:t>
            </a:r>
            <a:endParaRPr sz="2400">
              <a:solidFill>
                <a:srgbClr val="434343"/>
              </a:solidFill>
            </a:endParaRPr>
          </a:p>
        </p:txBody>
      </p:sp>
      <p:sp>
        <p:nvSpPr>
          <p:cNvPr id="652" name="Google Shape;652;p38"/>
          <p:cNvSpPr txBox="1"/>
          <p:nvPr/>
        </p:nvSpPr>
        <p:spPr>
          <a:xfrm>
            <a:off x="2297783" y="2486823"/>
            <a:ext cx="5669058" cy="10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200" b="1" i="0" u="none" strike="noStrike" cap="none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TOMA DE DECISIONES</a:t>
            </a:r>
            <a:endParaRPr sz="2200" b="1" i="0" u="none" strike="noStrike" cap="none">
              <a:solidFill>
                <a:srgbClr val="66666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200" b="0" i="0" u="none" strike="noStrike" cap="none">
                <a:solidFill>
                  <a:srgbClr val="999999"/>
                </a:solidFill>
                <a:latin typeface="Ubuntu Light"/>
                <a:ea typeface="Ubuntu Light"/>
                <a:cs typeface="Ubuntu Light"/>
                <a:sym typeface="Ubuntu Light"/>
              </a:rPr>
              <a:t>¿Estás a favor o en contra de la prohibición del uso de plásticos de un solo uso?</a:t>
            </a:r>
            <a:endParaRPr sz="2200" b="0" i="0" u="none" strike="noStrike" cap="none">
              <a:solidFill>
                <a:srgbClr val="999999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00" b="0" i="0" u="none" strike="noStrike" cap="none">
              <a:solidFill>
                <a:srgbClr val="99999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653" name="Google Shape;653;p38"/>
          <p:cNvSpPr txBox="1"/>
          <p:nvPr/>
        </p:nvSpPr>
        <p:spPr>
          <a:xfrm>
            <a:off x="2297783" y="4187504"/>
            <a:ext cx="3577499" cy="13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200" b="1" i="0" u="none" strike="noStrike" cap="none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CONOCIMIENTOS</a:t>
            </a:r>
            <a:endParaRPr sz="2200" b="1" i="0" u="none" strike="noStrike" cap="none">
              <a:solidFill>
                <a:srgbClr val="66666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200" b="0" i="0" u="none" strike="noStrike" cap="none">
                <a:solidFill>
                  <a:srgbClr val="999999"/>
                </a:solidFill>
                <a:latin typeface="Ubuntu Light"/>
                <a:ea typeface="Ubuntu Light"/>
                <a:cs typeface="Ubuntu Light"/>
                <a:sym typeface="Ubuntu Light"/>
              </a:rPr>
              <a:t>Conceptos básicos sobre el problema </a:t>
            </a:r>
            <a:endParaRPr sz="2200" b="0" i="0" u="none" strike="noStrike" cap="none">
              <a:solidFill>
                <a:srgbClr val="99999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grpSp>
        <p:nvGrpSpPr>
          <p:cNvPr id="654" name="Google Shape;654;p38"/>
          <p:cNvGrpSpPr/>
          <p:nvPr/>
        </p:nvGrpSpPr>
        <p:grpSpPr>
          <a:xfrm>
            <a:off x="940877" y="2486823"/>
            <a:ext cx="1356907" cy="1364371"/>
            <a:chOff x="4132675" y="1951813"/>
            <a:chExt cx="1356907" cy="1023304"/>
          </a:xfrm>
        </p:grpSpPr>
        <p:sp>
          <p:nvSpPr>
            <p:cNvPr id="655" name="Google Shape;655;p38"/>
            <p:cNvSpPr/>
            <p:nvPr/>
          </p:nvSpPr>
          <p:spPr>
            <a:xfrm>
              <a:off x="4188008" y="1952264"/>
              <a:ext cx="1243078" cy="1022852"/>
            </a:xfrm>
            <a:custGeom>
              <a:avLst/>
              <a:gdLst/>
              <a:ahLst/>
              <a:cxnLst/>
              <a:rect l="l" t="t" r="r" b="b"/>
              <a:pathLst>
                <a:path w="5504" h="4529" extrusionOk="0">
                  <a:moveTo>
                    <a:pt x="2759" y="1"/>
                  </a:moveTo>
                  <a:cubicBezTo>
                    <a:pt x="2058" y="1"/>
                    <a:pt x="1356" y="154"/>
                    <a:pt x="822" y="460"/>
                  </a:cubicBezTo>
                  <a:cubicBezTo>
                    <a:pt x="267" y="778"/>
                    <a:pt x="0" y="1203"/>
                    <a:pt x="22" y="1622"/>
                  </a:cubicBezTo>
                  <a:lnTo>
                    <a:pt x="22" y="2285"/>
                  </a:lnTo>
                  <a:cubicBezTo>
                    <a:pt x="22" y="2696"/>
                    <a:pt x="289" y="3100"/>
                    <a:pt x="822" y="3410"/>
                  </a:cubicBezTo>
                  <a:lnTo>
                    <a:pt x="2763" y="4528"/>
                  </a:lnTo>
                  <a:lnTo>
                    <a:pt x="4696" y="3410"/>
                  </a:lnTo>
                  <a:cubicBezTo>
                    <a:pt x="5236" y="3100"/>
                    <a:pt x="5503" y="2689"/>
                    <a:pt x="5496" y="2285"/>
                  </a:cubicBezTo>
                  <a:lnTo>
                    <a:pt x="5496" y="1578"/>
                  </a:lnTo>
                  <a:cubicBezTo>
                    <a:pt x="5496" y="1175"/>
                    <a:pt x="5229" y="771"/>
                    <a:pt x="4696" y="460"/>
                  </a:cubicBezTo>
                  <a:cubicBezTo>
                    <a:pt x="4162" y="154"/>
                    <a:pt x="3460" y="1"/>
                    <a:pt x="2759" y="1"/>
                  </a:cubicBezTo>
                  <a:close/>
                </a:path>
              </a:pathLst>
            </a:custGeom>
            <a:solidFill>
              <a:srgbClr val="93C0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38"/>
            <p:cNvSpPr/>
            <p:nvPr/>
          </p:nvSpPr>
          <p:spPr>
            <a:xfrm>
              <a:off x="4811806" y="1951813"/>
              <a:ext cx="619281" cy="1023304"/>
            </a:xfrm>
            <a:custGeom>
              <a:avLst/>
              <a:gdLst/>
              <a:ahLst/>
              <a:cxnLst/>
              <a:rect l="l" t="t" r="r" b="b"/>
              <a:pathLst>
                <a:path w="2742" h="4531" extrusionOk="0">
                  <a:moveTo>
                    <a:pt x="1" y="1"/>
                  </a:moveTo>
                  <a:lnTo>
                    <a:pt x="1" y="4530"/>
                  </a:lnTo>
                  <a:lnTo>
                    <a:pt x="1934" y="3412"/>
                  </a:lnTo>
                  <a:cubicBezTo>
                    <a:pt x="2467" y="3102"/>
                    <a:pt x="2741" y="2698"/>
                    <a:pt x="2734" y="2287"/>
                  </a:cubicBezTo>
                  <a:lnTo>
                    <a:pt x="2734" y="1580"/>
                  </a:lnTo>
                  <a:cubicBezTo>
                    <a:pt x="2734" y="1177"/>
                    <a:pt x="2467" y="773"/>
                    <a:pt x="1934" y="462"/>
                  </a:cubicBezTo>
                  <a:cubicBezTo>
                    <a:pt x="1400" y="160"/>
                    <a:pt x="700" y="1"/>
                    <a:pt x="1" y="1"/>
                  </a:cubicBezTo>
                  <a:close/>
                </a:path>
              </a:pathLst>
            </a:custGeom>
            <a:solidFill>
              <a:srgbClr val="85B0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38"/>
            <p:cNvSpPr/>
            <p:nvPr/>
          </p:nvSpPr>
          <p:spPr>
            <a:xfrm>
              <a:off x="4132675" y="1952264"/>
              <a:ext cx="1356907" cy="861599"/>
            </a:xfrm>
            <a:custGeom>
              <a:avLst/>
              <a:gdLst/>
              <a:ahLst/>
              <a:cxnLst/>
              <a:rect l="l" t="t" r="r" b="b"/>
              <a:pathLst>
                <a:path w="6008" h="3815" extrusionOk="0">
                  <a:moveTo>
                    <a:pt x="3004" y="1"/>
                  </a:moveTo>
                  <a:cubicBezTo>
                    <a:pt x="2303" y="1"/>
                    <a:pt x="1601" y="154"/>
                    <a:pt x="1067" y="460"/>
                  </a:cubicBezTo>
                  <a:cubicBezTo>
                    <a:pt x="0" y="1081"/>
                    <a:pt x="0" y="2083"/>
                    <a:pt x="1067" y="2696"/>
                  </a:cubicBezTo>
                  <a:lnTo>
                    <a:pt x="3008" y="3814"/>
                  </a:lnTo>
                  <a:lnTo>
                    <a:pt x="4941" y="2696"/>
                  </a:lnTo>
                  <a:cubicBezTo>
                    <a:pt x="6008" y="2083"/>
                    <a:pt x="6008" y="1081"/>
                    <a:pt x="4941" y="460"/>
                  </a:cubicBezTo>
                  <a:cubicBezTo>
                    <a:pt x="4407" y="154"/>
                    <a:pt x="3705" y="1"/>
                    <a:pt x="3004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38"/>
            <p:cNvSpPr/>
            <p:nvPr/>
          </p:nvSpPr>
          <p:spPr>
            <a:xfrm>
              <a:off x="4435539" y="2092062"/>
              <a:ext cx="751177" cy="433397"/>
            </a:xfrm>
            <a:custGeom>
              <a:avLst/>
              <a:gdLst/>
              <a:ahLst/>
              <a:cxnLst/>
              <a:rect l="l" t="t" r="r" b="b"/>
              <a:pathLst>
                <a:path w="3326" h="1919" extrusionOk="0">
                  <a:moveTo>
                    <a:pt x="1667" y="0"/>
                  </a:moveTo>
                  <a:cubicBezTo>
                    <a:pt x="743" y="0"/>
                    <a:pt x="1" y="433"/>
                    <a:pt x="1" y="959"/>
                  </a:cubicBezTo>
                  <a:cubicBezTo>
                    <a:pt x="1" y="1493"/>
                    <a:pt x="743" y="1919"/>
                    <a:pt x="1667" y="1919"/>
                  </a:cubicBezTo>
                  <a:cubicBezTo>
                    <a:pt x="2583" y="1919"/>
                    <a:pt x="3325" y="1493"/>
                    <a:pt x="3325" y="959"/>
                  </a:cubicBezTo>
                  <a:cubicBezTo>
                    <a:pt x="3325" y="433"/>
                    <a:pt x="2583" y="0"/>
                    <a:pt x="1667" y="0"/>
                  </a:cubicBezTo>
                  <a:close/>
                </a:path>
              </a:pathLst>
            </a:custGeom>
            <a:solidFill>
              <a:srgbClr val="D2D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38"/>
            <p:cNvSpPr/>
            <p:nvPr/>
          </p:nvSpPr>
          <p:spPr>
            <a:xfrm>
              <a:off x="4422440" y="2092062"/>
              <a:ext cx="777376" cy="246171"/>
            </a:xfrm>
            <a:custGeom>
              <a:avLst/>
              <a:gdLst/>
              <a:ahLst/>
              <a:cxnLst/>
              <a:rect l="l" t="t" r="r" b="b"/>
              <a:pathLst>
                <a:path w="3442" h="1090" extrusionOk="0">
                  <a:moveTo>
                    <a:pt x="1721" y="0"/>
                  </a:moveTo>
                  <a:cubicBezTo>
                    <a:pt x="1294" y="0"/>
                    <a:pt x="866" y="94"/>
                    <a:pt x="542" y="281"/>
                  </a:cubicBezTo>
                  <a:cubicBezTo>
                    <a:pt x="159" y="505"/>
                    <a:pt x="1" y="808"/>
                    <a:pt x="73" y="1089"/>
                  </a:cubicBezTo>
                  <a:cubicBezTo>
                    <a:pt x="123" y="894"/>
                    <a:pt x="282" y="707"/>
                    <a:pt x="542" y="548"/>
                  </a:cubicBezTo>
                  <a:cubicBezTo>
                    <a:pt x="866" y="361"/>
                    <a:pt x="1294" y="267"/>
                    <a:pt x="1721" y="267"/>
                  </a:cubicBezTo>
                  <a:cubicBezTo>
                    <a:pt x="2148" y="267"/>
                    <a:pt x="2576" y="361"/>
                    <a:pt x="2900" y="548"/>
                  </a:cubicBezTo>
                  <a:cubicBezTo>
                    <a:pt x="3160" y="707"/>
                    <a:pt x="3319" y="894"/>
                    <a:pt x="3369" y="1089"/>
                  </a:cubicBezTo>
                  <a:cubicBezTo>
                    <a:pt x="3441" y="801"/>
                    <a:pt x="3282" y="498"/>
                    <a:pt x="2900" y="281"/>
                  </a:cubicBezTo>
                  <a:cubicBezTo>
                    <a:pt x="2576" y="94"/>
                    <a:pt x="2148" y="0"/>
                    <a:pt x="1721" y="0"/>
                  </a:cubicBezTo>
                  <a:close/>
                </a:path>
              </a:pathLst>
            </a:custGeom>
            <a:solidFill>
              <a:srgbClr val="93C0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0" name="Google Shape;660;p38"/>
          <p:cNvGrpSpPr/>
          <p:nvPr/>
        </p:nvGrpSpPr>
        <p:grpSpPr>
          <a:xfrm>
            <a:off x="934327" y="4072215"/>
            <a:ext cx="1360295" cy="1363769"/>
            <a:chOff x="4126125" y="3140886"/>
            <a:chExt cx="1360295" cy="1022852"/>
          </a:xfrm>
        </p:grpSpPr>
        <p:sp>
          <p:nvSpPr>
            <p:cNvPr id="661" name="Google Shape;661;p38"/>
            <p:cNvSpPr/>
            <p:nvPr/>
          </p:nvSpPr>
          <p:spPr>
            <a:xfrm>
              <a:off x="4186427" y="3140886"/>
              <a:ext cx="1238110" cy="1022852"/>
            </a:xfrm>
            <a:custGeom>
              <a:avLst/>
              <a:gdLst/>
              <a:ahLst/>
              <a:cxnLst/>
              <a:rect l="l" t="t" r="r" b="b"/>
              <a:pathLst>
                <a:path w="5482" h="4529" extrusionOk="0">
                  <a:moveTo>
                    <a:pt x="2741" y="1"/>
                  </a:moveTo>
                  <a:lnTo>
                    <a:pt x="808" y="1119"/>
                  </a:lnTo>
                  <a:cubicBezTo>
                    <a:pt x="267" y="1429"/>
                    <a:pt x="0" y="1833"/>
                    <a:pt x="0" y="2237"/>
                  </a:cubicBezTo>
                  <a:lnTo>
                    <a:pt x="0" y="2951"/>
                  </a:lnTo>
                  <a:cubicBezTo>
                    <a:pt x="0" y="3355"/>
                    <a:pt x="274" y="3759"/>
                    <a:pt x="808" y="4069"/>
                  </a:cubicBezTo>
                  <a:cubicBezTo>
                    <a:pt x="1342" y="4375"/>
                    <a:pt x="2041" y="4529"/>
                    <a:pt x="2742" y="4529"/>
                  </a:cubicBezTo>
                  <a:cubicBezTo>
                    <a:pt x="3442" y="4529"/>
                    <a:pt x="4144" y="4375"/>
                    <a:pt x="4681" y="4069"/>
                  </a:cubicBezTo>
                  <a:cubicBezTo>
                    <a:pt x="5215" y="3759"/>
                    <a:pt x="5481" y="3355"/>
                    <a:pt x="5481" y="2951"/>
                  </a:cubicBezTo>
                  <a:lnTo>
                    <a:pt x="5481" y="2165"/>
                  </a:lnTo>
                  <a:lnTo>
                    <a:pt x="5474" y="2165"/>
                  </a:lnTo>
                  <a:cubicBezTo>
                    <a:pt x="5445" y="1782"/>
                    <a:pt x="5179" y="1407"/>
                    <a:pt x="4681" y="1119"/>
                  </a:cubicBezTo>
                  <a:lnTo>
                    <a:pt x="2741" y="1"/>
                  </a:lnTo>
                  <a:close/>
                </a:path>
              </a:pathLst>
            </a:custGeom>
            <a:solidFill>
              <a:srgbClr val="93C0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38"/>
            <p:cNvSpPr/>
            <p:nvPr/>
          </p:nvSpPr>
          <p:spPr>
            <a:xfrm>
              <a:off x="4126125" y="3140886"/>
              <a:ext cx="1360295" cy="861599"/>
            </a:xfrm>
            <a:custGeom>
              <a:avLst/>
              <a:gdLst/>
              <a:ahLst/>
              <a:cxnLst/>
              <a:rect l="l" t="t" r="r" b="b"/>
              <a:pathLst>
                <a:path w="6023" h="3815" extrusionOk="0">
                  <a:moveTo>
                    <a:pt x="3015" y="1"/>
                  </a:moveTo>
                  <a:lnTo>
                    <a:pt x="1075" y="1119"/>
                  </a:lnTo>
                  <a:cubicBezTo>
                    <a:pt x="0" y="1732"/>
                    <a:pt x="0" y="2734"/>
                    <a:pt x="1075" y="3355"/>
                  </a:cubicBezTo>
                  <a:cubicBezTo>
                    <a:pt x="1609" y="3661"/>
                    <a:pt x="2308" y="3815"/>
                    <a:pt x="3009" y="3815"/>
                  </a:cubicBezTo>
                  <a:cubicBezTo>
                    <a:pt x="3709" y="3815"/>
                    <a:pt x="4411" y="3661"/>
                    <a:pt x="4948" y="3355"/>
                  </a:cubicBezTo>
                  <a:cubicBezTo>
                    <a:pt x="6023" y="2734"/>
                    <a:pt x="6015" y="1732"/>
                    <a:pt x="4948" y="1119"/>
                  </a:cubicBezTo>
                  <a:lnTo>
                    <a:pt x="3015" y="1"/>
                  </a:ln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38"/>
            <p:cNvSpPr/>
            <p:nvPr/>
          </p:nvSpPr>
          <p:spPr>
            <a:xfrm>
              <a:off x="4393306" y="3427710"/>
              <a:ext cx="824353" cy="435203"/>
            </a:xfrm>
            <a:custGeom>
              <a:avLst/>
              <a:gdLst/>
              <a:ahLst/>
              <a:cxnLst/>
              <a:rect l="l" t="t" r="r" b="b"/>
              <a:pathLst>
                <a:path w="3650" h="1927" extrusionOk="0">
                  <a:moveTo>
                    <a:pt x="1825" y="0"/>
                  </a:moveTo>
                  <a:cubicBezTo>
                    <a:pt x="1399" y="0"/>
                    <a:pt x="974" y="94"/>
                    <a:pt x="649" y="282"/>
                  </a:cubicBezTo>
                  <a:cubicBezTo>
                    <a:pt x="0" y="664"/>
                    <a:pt x="0" y="1270"/>
                    <a:pt x="649" y="1645"/>
                  </a:cubicBezTo>
                  <a:cubicBezTo>
                    <a:pt x="974" y="1832"/>
                    <a:pt x="1399" y="1926"/>
                    <a:pt x="1825" y="1926"/>
                  </a:cubicBezTo>
                  <a:cubicBezTo>
                    <a:pt x="2250" y="1926"/>
                    <a:pt x="2676" y="1832"/>
                    <a:pt x="3000" y="1645"/>
                  </a:cubicBezTo>
                  <a:cubicBezTo>
                    <a:pt x="3649" y="1270"/>
                    <a:pt x="3649" y="657"/>
                    <a:pt x="3000" y="282"/>
                  </a:cubicBezTo>
                  <a:cubicBezTo>
                    <a:pt x="2676" y="94"/>
                    <a:pt x="2250" y="0"/>
                    <a:pt x="1825" y="0"/>
                  </a:cubicBezTo>
                  <a:close/>
                </a:path>
              </a:pathLst>
            </a:custGeom>
            <a:solidFill>
              <a:srgbClr val="D2D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38"/>
            <p:cNvSpPr/>
            <p:nvPr/>
          </p:nvSpPr>
          <p:spPr>
            <a:xfrm>
              <a:off x="4417697" y="3427710"/>
              <a:ext cx="775569" cy="247752"/>
            </a:xfrm>
            <a:custGeom>
              <a:avLst/>
              <a:gdLst/>
              <a:ahLst/>
              <a:cxnLst/>
              <a:rect l="l" t="t" r="r" b="b"/>
              <a:pathLst>
                <a:path w="3434" h="1097" extrusionOk="0">
                  <a:moveTo>
                    <a:pt x="1717" y="0"/>
                  </a:moveTo>
                  <a:cubicBezTo>
                    <a:pt x="1291" y="0"/>
                    <a:pt x="866" y="94"/>
                    <a:pt x="541" y="282"/>
                  </a:cubicBezTo>
                  <a:cubicBezTo>
                    <a:pt x="159" y="505"/>
                    <a:pt x="0" y="808"/>
                    <a:pt x="72" y="1097"/>
                  </a:cubicBezTo>
                  <a:cubicBezTo>
                    <a:pt x="123" y="902"/>
                    <a:pt x="274" y="707"/>
                    <a:pt x="541" y="556"/>
                  </a:cubicBezTo>
                  <a:cubicBezTo>
                    <a:pt x="866" y="368"/>
                    <a:pt x="1291" y="274"/>
                    <a:pt x="1717" y="274"/>
                  </a:cubicBezTo>
                  <a:cubicBezTo>
                    <a:pt x="2142" y="274"/>
                    <a:pt x="2568" y="368"/>
                    <a:pt x="2892" y="556"/>
                  </a:cubicBezTo>
                  <a:cubicBezTo>
                    <a:pt x="3159" y="707"/>
                    <a:pt x="3318" y="902"/>
                    <a:pt x="3361" y="1097"/>
                  </a:cubicBezTo>
                  <a:cubicBezTo>
                    <a:pt x="3433" y="808"/>
                    <a:pt x="3282" y="505"/>
                    <a:pt x="2892" y="282"/>
                  </a:cubicBezTo>
                  <a:cubicBezTo>
                    <a:pt x="2568" y="94"/>
                    <a:pt x="2142" y="0"/>
                    <a:pt x="1717" y="0"/>
                  </a:cubicBezTo>
                  <a:close/>
                </a:path>
              </a:pathLst>
            </a:custGeom>
            <a:solidFill>
              <a:srgbClr val="93C0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665" name="Google Shape;665;p38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39"/>
          <p:cNvSpPr/>
          <p:nvPr/>
        </p:nvSpPr>
        <p:spPr>
          <a:xfrm>
            <a:off x="386514" y="403767"/>
            <a:ext cx="6352800" cy="36423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1" name="Google Shape;671;p39"/>
          <p:cNvSpPr txBox="1">
            <a:spLocks noGrp="1"/>
          </p:cNvSpPr>
          <p:nvPr>
            <p:ph type="subTitle" idx="1"/>
          </p:nvPr>
        </p:nvSpPr>
        <p:spPr>
          <a:xfrm>
            <a:off x="1053655" y="1262044"/>
            <a:ext cx="5397600" cy="28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2700" i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Escenificación</a:t>
            </a:r>
            <a:endParaRPr sz="2700" i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39"/>
          <p:cNvSpPr txBox="1">
            <a:spLocks noGrp="1"/>
          </p:cNvSpPr>
          <p:nvPr>
            <p:ph type="subTitle" idx="2"/>
          </p:nvPr>
        </p:nvSpPr>
        <p:spPr>
          <a:xfrm>
            <a:off x="1652744" y="4046067"/>
            <a:ext cx="2920800" cy="7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>
                <a:solidFill>
                  <a:schemeClr val="lt1"/>
                </a:solidFill>
              </a:rPr>
              <a:t>—Someone famous</a:t>
            </a:r>
            <a:endParaRPr/>
          </a:p>
        </p:txBody>
      </p:sp>
      <p:pic>
        <p:nvPicPr>
          <p:cNvPr id="673" name="Google Shape;673;p39"/>
          <p:cNvPicPr preferRelativeResize="0"/>
          <p:nvPr/>
        </p:nvPicPr>
        <p:blipFill rotWithShape="1">
          <a:blip r:embed="rId3">
            <a:alphaModFix/>
          </a:blip>
          <a:srcRect l="33690" t="26719" r="14999" b="35609"/>
          <a:stretch/>
        </p:blipFill>
        <p:spPr>
          <a:xfrm>
            <a:off x="386514" y="2855863"/>
            <a:ext cx="8472089" cy="3498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46137" y="437920"/>
            <a:ext cx="4412466" cy="2383790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39"/>
          <p:cNvSpPr txBox="1"/>
          <p:nvPr/>
        </p:nvSpPr>
        <p:spPr>
          <a:xfrm>
            <a:off x="7754964" y="6354778"/>
            <a:ext cx="1103639" cy="258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1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Fuente: Propia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endParaRPr sz="1600" b="0" i="0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6" name="Google Shape;676;p39"/>
          <p:cNvSpPr txBox="1"/>
          <p:nvPr/>
        </p:nvSpPr>
        <p:spPr>
          <a:xfrm>
            <a:off x="7754964" y="96802"/>
            <a:ext cx="1103639" cy="258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1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Fuente: Propia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endParaRPr sz="1600" b="0" i="0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"/>
          <p:cNvSpPr/>
          <p:nvPr/>
        </p:nvSpPr>
        <p:spPr>
          <a:xfrm>
            <a:off x="3490260" y="4860239"/>
            <a:ext cx="744600" cy="970200"/>
          </a:xfrm>
          <a:prstGeom prst="rect">
            <a:avLst/>
          </a:prstGeom>
          <a:solidFill>
            <a:srgbClr val="E2E6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4"/>
          <p:cNvSpPr/>
          <p:nvPr/>
        </p:nvSpPr>
        <p:spPr>
          <a:xfrm>
            <a:off x="3489435" y="3581901"/>
            <a:ext cx="744600" cy="970200"/>
          </a:xfrm>
          <a:prstGeom prst="rect">
            <a:avLst/>
          </a:prstGeom>
          <a:solidFill>
            <a:srgbClr val="E2E6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4"/>
          <p:cNvSpPr/>
          <p:nvPr/>
        </p:nvSpPr>
        <p:spPr>
          <a:xfrm>
            <a:off x="0" y="0"/>
            <a:ext cx="2855700" cy="68580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4"/>
          <p:cNvSpPr/>
          <p:nvPr/>
        </p:nvSpPr>
        <p:spPr>
          <a:xfrm>
            <a:off x="3490260" y="2345639"/>
            <a:ext cx="744600" cy="970200"/>
          </a:xfrm>
          <a:prstGeom prst="rect">
            <a:avLst/>
          </a:prstGeom>
          <a:solidFill>
            <a:srgbClr val="E2E6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4"/>
          <p:cNvSpPr txBox="1">
            <a:spLocks noGrp="1"/>
          </p:cNvSpPr>
          <p:nvPr>
            <p:ph type="title"/>
          </p:nvPr>
        </p:nvSpPr>
        <p:spPr>
          <a:xfrm>
            <a:off x="4845419" y="115446"/>
            <a:ext cx="2164981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 sz="2600"/>
              <a:t>Contenidos</a:t>
            </a:r>
            <a:endParaRPr sz="2600">
              <a:solidFill>
                <a:srgbClr val="434343"/>
              </a:solidFill>
            </a:endParaRPr>
          </a:p>
        </p:txBody>
      </p:sp>
      <p:sp>
        <p:nvSpPr>
          <p:cNvPr id="229" name="Google Shape;229;p4"/>
          <p:cNvSpPr txBox="1">
            <a:spLocks noGrp="1"/>
          </p:cNvSpPr>
          <p:nvPr>
            <p:ph type="title" idx="2"/>
          </p:nvPr>
        </p:nvSpPr>
        <p:spPr>
          <a:xfrm>
            <a:off x="4528060" y="1902155"/>
            <a:ext cx="5311200" cy="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-ES" sz="2000"/>
              <a:t>¿Qué es el pensamiento crítico?</a:t>
            </a:r>
            <a:endParaRPr sz="2000"/>
          </a:p>
        </p:txBody>
      </p:sp>
      <p:sp>
        <p:nvSpPr>
          <p:cNvPr id="230" name="Google Shape;230;p4"/>
          <p:cNvSpPr txBox="1">
            <a:spLocks noGrp="1"/>
          </p:cNvSpPr>
          <p:nvPr>
            <p:ph type="subTitle" idx="3"/>
          </p:nvPr>
        </p:nvSpPr>
        <p:spPr>
          <a:xfrm>
            <a:off x="4528058" y="3921495"/>
            <a:ext cx="3733073" cy="7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1400"/>
              <a:t>Una dinámica interactiva para desarrollar pensamiento crítico a través de la argumentación y toma de decisiones </a:t>
            </a:r>
            <a:endParaRPr sz="1400"/>
          </a:p>
        </p:txBody>
      </p:sp>
      <p:sp>
        <p:nvSpPr>
          <p:cNvPr id="231" name="Google Shape;231;p4"/>
          <p:cNvSpPr txBox="1">
            <a:spLocks noGrp="1"/>
          </p:cNvSpPr>
          <p:nvPr>
            <p:ph type="title" idx="4"/>
          </p:nvPr>
        </p:nvSpPr>
        <p:spPr>
          <a:xfrm>
            <a:off x="4528060" y="3102071"/>
            <a:ext cx="5311200" cy="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-ES" sz="2000"/>
              <a:t>Juegos de rol</a:t>
            </a:r>
            <a:endParaRPr sz="2000"/>
          </a:p>
        </p:txBody>
      </p:sp>
      <p:sp>
        <p:nvSpPr>
          <p:cNvPr id="232" name="Google Shape;232;p4"/>
          <p:cNvSpPr txBox="1">
            <a:spLocks noGrp="1"/>
          </p:cNvSpPr>
          <p:nvPr>
            <p:ph type="subTitle" idx="1"/>
          </p:nvPr>
        </p:nvSpPr>
        <p:spPr>
          <a:xfrm>
            <a:off x="4528059" y="2647121"/>
            <a:ext cx="3367200" cy="7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1400"/>
              <a:t>Introducir las características del pensamiento crítico en la enseñanza de las ciencias </a:t>
            </a:r>
            <a:endParaRPr sz="1400"/>
          </a:p>
        </p:txBody>
      </p:sp>
      <p:sp>
        <p:nvSpPr>
          <p:cNvPr id="233" name="Google Shape;233;p4"/>
          <p:cNvSpPr txBox="1">
            <a:spLocks noGrp="1"/>
          </p:cNvSpPr>
          <p:nvPr>
            <p:ph type="subTitle" idx="5"/>
          </p:nvPr>
        </p:nvSpPr>
        <p:spPr>
          <a:xfrm>
            <a:off x="4528059" y="5200651"/>
            <a:ext cx="3367200" cy="7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1400"/>
              <a:t>Una dinámica interactiva para desarrollar pensamiento crítico a través de la transmisión de conocimientos</a:t>
            </a:r>
            <a:endParaRPr sz="1400"/>
          </a:p>
        </p:txBody>
      </p:sp>
      <p:sp>
        <p:nvSpPr>
          <p:cNvPr id="234" name="Google Shape;234;p4"/>
          <p:cNvSpPr txBox="1">
            <a:spLocks noGrp="1"/>
          </p:cNvSpPr>
          <p:nvPr>
            <p:ph type="title" idx="6"/>
          </p:nvPr>
        </p:nvSpPr>
        <p:spPr>
          <a:xfrm>
            <a:off x="4528060" y="4450910"/>
            <a:ext cx="5311200" cy="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-ES" sz="2000"/>
              <a:t>Ferias educativas</a:t>
            </a:r>
            <a:endParaRPr sz="2000"/>
          </a:p>
        </p:txBody>
      </p:sp>
      <p:sp>
        <p:nvSpPr>
          <p:cNvPr id="235" name="Google Shape;235;p4"/>
          <p:cNvSpPr txBox="1">
            <a:spLocks noGrp="1"/>
          </p:cNvSpPr>
          <p:nvPr>
            <p:ph type="title" idx="7"/>
          </p:nvPr>
        </p:nvSpPr>
        <p:spPr>
          <a:xfrm>
            <a:off x="3204060" y="2392232"/>
            <a:ext cx="1258800" cy="8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s-ES"/>
              <a:t>1</a:t>
            </a:r>
            <a:endParaRPr/>
          </a:p>
        </p:txBody>
      </p:sp>
      <p:sp>
        <p:nvSpPr>
          <p:cNvPr id="236" name="Google Shape;236;p4"/>
          <p:cNvSpPr txBox="1">
            <a:spLocks noGrp="1"/>
          </p:cNvSpPr>
          <p:nvPr>
            <p:ph type="title" idx="8"/>
          </p:nvPr>
        </p:nvSpPr>
        <p:spPr>
          <a:xfrm>
            <a:off x="3204060" y="3666598"/>
            <a:ext cx="1258800" cy="8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s-ES"/>
              <a:t>2</a:t>
            </a:r>
            <a:endParaRPr/>
          </a:p>
        </p:txBody>
      </p:sp>
      <p:sp>
        <p:nvSpPr>
          <p:cNvPr id="237" name="Google Shape;237;p4"/>
          <p:cNvSpPr txBox="1">
            <a:spLocks noGrp="1"/>
          </p:cNvSpPr>
          <p:nvPr>
            <p:ph type="title" idx="9"/>
          </p:nvPr>
        </p:nvSpPr>
        <p:spPr>
          <a:xfrm>
            <a:off x="3204060" y="4940965"/>
            <a:ext cx="1258800" cy="8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s-ES"/>
              <a:t>3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40"/>
          <p:cNvSpPr/>
          <p:nvPr/>
        </p:nvSpPr>
        <p:spPr>
          <a:xfrm>
            <a:off x="386513" y="271311"/>
            <a:ext cx="8599831" cy="2377297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2" name="Google Shape;682;p40"/>
          <p:cNvSpPr txBox="1">
            <a:spLocks noGrp="1"/>
          </p:cNvSpPr>
          <p:nvPr>
            <p:ph type="subTitle" idx="1"/>
          </p:nvPr>
        </p:nvSpPr>
        <p:spPr>
          <a:xfrm>
            <a:off x="805053" y="733742"/>
            <a:ext cx="5397600" cy="28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2700" i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Escenificación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2700">
                <a:latin typeface="Arial"/>
                <a:ea typeface="Arial"/>
                <a:cs typeface="Arial"/>
                <a:sym typeface="Arial"/>
              </a:rPr>
              <a:t>virtual</a:t>
            </a:r>
            <a:endParaRPr sz="2700" i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p40"/>
          <p:cNvSpPr txBox="1">
            <a:spLocks noGrp="1"/>
          </p:cNvSpPr>
          <p:nvPr>
            <p:ph type="subTitle" idx="2"/>
          </p:nvPr>
        </p:nvSpPr>
        <p:spPr>
          <a:xfrm>
            <a:off x="591843" y="3072658"/>
            <a:ext cx="2920800" cy="631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2400" b="1">
                <a:solidFill>
                  <a:schemeClr val="dk1"/>
                </a:solidFill>
              </a:rPr>
              <a:t>Ventajas</a:t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id="684" name="Google Shape;684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0" y="274676"/>
            <a:ext cx="4412466" cy="2383790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p40"/>
          <p:cNvSpPr/>
          <p:nvPr/>
        </p:nvSpPr>
        <p:spPr>
          <a:xfrm>
            <a:off x="445205" y="2877737"/>
            <a:ext cx="4206687" cy="3607145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86" name="Google Shape;686;p40"/>
          <p:cNvCxnSpPr/>
          <p:nvPr/>
        </p:nvCxnSpPr>
        <p:spPr>
          <a:xfrm>
            <a:off x="717009" y="3703694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87" name="Google Shape;687;p40"/>
          <p:cNvSpPr txBox="1"/>
          <p:nvPr/>
        </p:nvSpPr>
        <p:spPr>
          <a:xfrm>
            <a:off x="591843" y="3850360"/>
            <a:ext cx="3854991" cy="631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Accesibilidad.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Aula en casa.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Evita desplazamientos.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Se puede grabar el juego fácilmente.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Los argumentos se pueden usar para otra clase.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8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688" name="Google Shape;688;p40"/>
          <p:cNvSpPr txBox="1"/>
          <p:nvPr/>
        </p:nvSpPr>
        <p:spPr>
          <a:xfrm>
            <a:off x="4924100" y="3061565"/>
            <a:ext cx="2920800" cy="631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Inconvenientes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p40"/>
          <p:cNvSpPr/>
          <p:nvPr/>
        </p:nvSpPr>
        <p:spPr>
          <a:xfrm>
            <a:off x="4819833" y="2877738"/>
            <a:ext cx="4101987" cy="3607144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90" name="Google Shape;690;p40"/>
          <p:cNvCxnSpPr/>
          <p:nvPr/>
        </p:nvCxnSpPr>
        <p:spPr>
          <a:xfrm>
            <a:off x="5031504" y="3692601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91" name="Google Shape;691;p40"/>
          <p:cNvSpPr txBox="1"/>
          <p:nvPr/>
        </p:nvSpPr>
        <p:spPr>
          <a:xfrm>
            <a:off x="7754964" y="-29318"/>
            <a:ext cx="1103639" cy="258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1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Fuente: Propia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endParaRPr sz="1600" b="0" i="0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41"/>
          <p:cNvSpPr/>
          <p:nvPr/>
        </p:nvSpPr>
        <p:spPr>
          <a:xfrm>
            <a:off x="386513" y="271311"/>
            <a:ext cx="8599831" cy="2377297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41"/>
          <p:cNvSpPr txBox="1">
            <a:spLocks noGrp="1"/>
          </p:cNvSpPr>
          <p:nvPr>
            <p:ph type="subTitle" idx="1"/>
          </p:nvPr>
        </p:nvSpPr>
        <p:spPr>
          <a:xfrm>
            <a:off x="805053" y="733742"/>
            <a:ext cx="5397600" cy="28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2700" i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Escenificación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2700">
                <a:latin typeface="Arial"/>
                <a:ea typeface="Arial"/>
                <a:cs typeface="Arial"/>
                <a:sym typeface="Arial"/>
              </a:rPr>
              <a:t>virtual</a:t>
            </a:r>
            <a:endParaRPr sz="2700" i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p41"/>
          <p:cNvSpPr txBox="1">
            <a:spLocks noGrp="1"/>
          </p:cNvSpPr>
          <p:nvPr>
            <p:ph type="subTitle" idx="2"/>
          </p:nvPr>
        </p:nvSpPr>
        <p:spPr>
          <a:xfrm>
            <a:off x="591843" y="3072658"/>
            <a:ext cx="2920800" cy="631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2400" b="1">
                <a:solidFill>
                  <a:schemeClr val="dk1"/>
                </a:solidFill>
              </a:rPr>
              <a:t>Ventajas</a:t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id="699" name="Google Shape;699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0" y="274676"/>
            <a:ext cx="4412466" cy="2383790"/>
          </a:xfrm>
          <a:prstGeom prst="rect">
            <a:avLst/>
          </a:prstGeom>
          <a:noFill/>
          <a:ln>
            <a:noFill/>
          </a:ln>
        </p:spPr>
      </p:pic>
      <p:sp>
        <p:nvSpPr>
          <p:cNvPr id="700" name="Google Shape;700;p41"/>
          <p:cNvSpPr/>
          <p:nvPr/>
        </p:nvSpPr>
        <p:spPr>
          <a:xfrm>
            <a:off x="445205" y="2877737"/>
            <a:ext cx="4206687" cy="3607145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01" name="Google Shape;701;p41"/>
          <p:cNvCxnSpPr/>
          <p:nvPr/>
        </p:nvCxnSpPr>
        <p:spPr>
          <a:xfrm>
            <a:off x="717009" y="3703694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02" name="Google Shape;702;p41"/>
          <p:cNvSpPr txBox="1"/>
          <p:nvPr/>
        </p:nvSpPr>
        <p:spPr>
          <a:xfrm>
            <a:off x="591843" y="3850360"/>
            <a:ext cx="3854991" cy="631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Accesibilidad.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Aula en casa.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Evita desplazamientos.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Se puede grabar el juego fácilmente.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Los argumentos se pueden usar para otra clase.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8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703" name="Google Shape;703;p41"/>
          <p:cNvSpPr txBox="1"/>
          <p:nvPr/>
        </p:nvSpPr>
        <p:spPr>
          <a:xfrm>
            <a:off x="4924100" y="3061565"/>
            <a:ext cx="2920800" cy="631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Inconvenientes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41"/>
          <p:cNvSpPr/>
          <p:nvPr/>
        </p:nvSpPr>
        <p:spPr>
          <a:xfrm>
            <a:off x="4819833" y="2877738"/>
            <a:ext cx="4101987" cy="3607144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05" name="Google Shape;705;p41"/>
          <p:cNvCxnSpPr/>
          <p:nvPr/>
        </p:nvCxnSpPr>
        <p:spPr>
          <a:xfrm>
            <a:off x="5031504" y="3692601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06" name="Google Shape;706;p41"/>
          <p:cNvSpPr txBox="1"/>
          <p:nvPr/>
        </p:nvSpPr>
        <p:spPr>
          <a:xfrm>
            <a:off x="4924100" y="3850360"/>
            <a:ext cx="4496121" cy="631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Requiere acceso a tecnología.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Se pierde el cara a cara/ interacción.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Control del turno de palabra. </a:t>
            </a:r>
            <a:endParaRPr sz="18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Mayor exposición a pantallas.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Riesgo de suplantación de estudiante.</a:t>
            </a:r>
            <a:endParaRPr/>
          </a:p>
        </p:txBody>
      </p:sp>
      <p:sp>
        <p:nvSpPr>
          <p:cNvPr id="707" name="Google Shape;707;p41"/>
          <p:cNvSpPr txBox="1"/>
          <p:nvPr/>
        </p:nvSpPr>
        <p:spPr>
          <a:xfrm>
            <a:off x="7754964" y="-29318"/>
            <a:ext cx="1103639" cy="258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1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Fuente: Propia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endParaRPr sz="1600" b="0" i="0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42"/>
          <p:cNvSpPr/>
          <p:nvPr/>
        </p:nvSpPr>
        <p:spPr>
          <a:xfrm>
            <a:off x="1416875" y="1211022"/>
            <a:ext cx="6352800" cy="428589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42"/>
          <p:cNvSpPr txBox="1">
            <a:spLocks noGrp="1"/>
          </p:cNvSpPr>
          <p:nvPr>
            <p:ph type="subTitle" idx="1"/>
          </p:nvPr>
        </p:nvSpPr>
        <p:spPr>
          <a:xfrm>
            <a:off x="2031109" y="1478803"/>
            <a:ext cx="5397600" cy="28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s-ES" sz="2400">
                <a:solidFill>
                  <a:schemeClr val="lt1"/>
                </a:solidFill>
              </a:rPr>
              <a:t>“Los plásticos de un solo uso se utilizan durante poquísimo tiempo y tardan en descomponerse millones de años. Hay ocho millones de toneladas de plásticos en el mar, un 50% son plásticos de un solo uso. Muchos peces mueren por los plásticos. Si no se usasen estos plásticos, habría más peces”. 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p42"/>
          <p:cNvSpPr txBox="1">
            <a:spLocks noGrp="1"/>
          </p:cNvSpPr>
          <p:nvPr>
            <p:ph type="subTitle" idx="2"/>
          </p:nvPr>
        </p:nvSpPr>
        <p:spPr>
          <a:xfrm>
            <a:off x="6067536" y="4993993"/>
            <a:ext cx="2920800" cy="7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1800" b="1">
                <a:solidFill>
                  <a:srgbClr val="FFFF00"/>
                </a:solidFill>
              </a:rPr>
              <a:t>Pescador </a:t>
            </a:r>
            <a:endParaRPr sz="1800" b="1">
              <a:solidFill>
                <a:srgbClr val="FFFF00"/>
              </a:solidFill>
            </a:endParaRPr>
          </a:p>
        </p:txBody>
      </p:sp>
      <p:sp>
        <p:nvSpPr>
          <p:cNvPr id="715" name="Google Shape;715;p42"/>
          <p:cNvSpPr/>
          <p:nvPr/>
        </p:nvSpPr>
        <p:spPr>
          <a:xfrm>
            <a:off x="4842266" y="0"/>
            <a:ext cx="4301734" cy="611655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 argumentos</a:t>
            </a:r>
            <a:endParaRPr sz="2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42"/>
          <p:cNvSpPr txBox="1"/>
          <p:nvPr/>
        </p:nvSpPr>
        <p:spPr>
          <a:xfrm>
            <a:off x="618800" y="5967310"/>
            <a:ext cx="794895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López, M.M.; González, F. y Franco-Mariscal, .AJ. (2021). Should we ban single-use plastics? A role-playing game to argue and make decisions in a secondary school chemistry class.</a:t>
            </a:r>
            <a:r>
              <a:rPr lang="es-ES" sz="1400" b="0" i="1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Journal of Chemical Education, (en prensa).</a:t>
            </a:r>
            <a:endParaRPr sz="14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21" name="Google Shape;721;p43"/>
          <p:cNvCxnSpPr/>
          <p:nvPr/>
        </p:nvCxnSpPr>
        <p:spPr>
          <a:xfrm>
            <a:off x="5743900" y="3620818"/>
            <a:ext cx="18341" cy="1482507"/>
          </a:xfrm>
          <a:prstGeom prst="straightConnector1">
            <a:avLst/>
          </a:prstGeom>
          <a:noFill/>
          <a:ln w="381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22" name="Google Shape;722;p43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43"/>
          <p:cNvSpPr txBox="1">
            <a:spLocks noGrp="1"/>
          </p:cNvSpPr>
          <p:nvPr>
            <p:ph type="title"/>
          </p:nvPr>
        </p:nvSpPr>
        <p:spPr>
          <a:xfrm>
            <a:off x="-11850" y="960903"/>
            <a:ext cx="91440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s-ES" sz="2400"/>
              <a:t>La calidad de los argumentos </a:t>
            </a:r>
            <a:endParaRPr sz="2400">
              <a:solidFill>
                <a:srgbClr val="434343"/>
              </a:solidFill>
            </a:endParaRPr>
          </a:p>
        </p:txBody>
      </p:sp>
      <p:sp>
        <p:nvSpPr>
          <p:cNvPr id="724" name="Google Shape;724;p43"/>
          <p:cNvSpPr txBox="1">
            <a:spLocks noGrp="1"/>
          </p:cNvSpPr>
          <p:nvPr>
            <p:ph type="ctrTitle" idx="2"/>
          </p:nvPr>
        </p:nvSpPr>
        <p:spPr>
          <a:xfrm>
            <a:off x="1105175" y="3885494"/>
            <a:ext cx="2113500" cy="8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-ES"/>
              <a:t>PRUEBAS</a:t>
            </a:r>
            <a:endParaRPr/>
          </a:p>
        </p:txBody>
      </p:sp>
      <p:sp>
        <p:nvSpPr>
          <p:cNvPr id="725" name="Google Shape;725;p43"/>
          <p:cNvSpPr txBox="1">
            <a:spLocks noGrp="1"/>
          </p:cNvSpPr>
          <p:nvPr>
            <p:ph type="ctrTitle" idx="3"/>
          </p:nvPr>
        </p:nvSpPr>
        <p:spPr>
          <a:xfrm>
            <a:off x="3503400" y="3910866"/>
            <a:ext cx="2113500" cy="8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-ES"/>
              <a:t>JUSTIFICACIÓN</a:t>
            </a:r>
            <a:endParaRPr/>
          </a:p>
        </p:txBody>
      </p:sp>
      <p:sp>
        <p:nvSpPr>
          <p:cNvPr id="726" name="Google Shape;726;p43"/>
          <p:cNvSpPr txBox="1">
            <a:spLocks noGrp="1"/>
          </p:cNvSpPr>
          <p:nvPr>
            <p:ph type="ctrTitle" idx="5"/>
          </p:nvPr>
        </p:nvSpPr>
        <p:spPr>
          <a:xfrm>
            <a:off x="5935053" y="3944321"/>
            <a:ext cx="2113500" cy="8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-ES"/>
              <a:t>CONCLUSIÓN</a:t>
            </a:r>
            <a:endParaRPr/>
          </a:p>
        </p:txBody>
      </p:sp>
      <p:cxnSp>
        <p:nvCxnSpPr>
          <p:cNvPr id="727" name="Google Shape;727;p43"/>
          <p:cNvCxnSpPr/>
          <p:nvPr/>
        </p:nvCxnSpPr>
        <p:spPr>
          <a:xfrm>
            <a:off x="3384331" y="3605048"/>
            <a:ext cx="18341" cy="1482507"/>
          </a:xfrm>
          <a:prstGeom prst="straightConnector1">
            <a:avLst/>
          </a:prstGeom>
          <a:noFill/>
          <a:ln w="381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28" name="Google Shape;728;p43"/>
          <p:cNvSpPr/>
          <p:nvPr/>
        </p:nvSpPr>
        <p:spPr>
          <a:xfrm>
            <a:off x="1303283" y="1682626"/>
            <a:ext cx="6957847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“Argumentar consiste en ser capaz de evaluar los enunciados en base a las pruebas, es decir, reconocer que las conclusiones y los enunciados deben estar justificados, en otras palabras, sustentados en pruebas” 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        (Jiménez-Aleixandre, 2010)</a:t>
            </a:r>
            <a:endParaRPr sz="20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43"/>
          <p:cNvSpPr/>
          <p:nvPr/>
        </p:nvSpPr>
        <p:spPr>
          <a:xfrm>
            <a:off x="1303283" y="3592363"/>
            <a:ext cx="6856767" cy="483196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Modelo de Toulmin</a:t>
            </a:r>
            <a:endParaRPr sz="2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p43"/>
          <p:cNvSpPr/>
          <p:nvPr/>
        </p:nvSpPr>
        <p:spPr>
          <a:xfrm>
            <a:off x="829701" y="5387988"/>
            <a:ext cx="780393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Jiménez-Aleixandre, M.P. (2010). Competencias en argumentación y uso de pruebas. 10 ideas clave. Barcelona: Graó. </a:t>
            </a:r>
            <a:endParaRPr sz="14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Toulmin, S.E. (2003). The uses of argument (3rd edition). Cambridge: Cambridge University Press.</a:t>
            </a:r>
            <a:endParaRPr sz="14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44"/>
          <p:cNvSpPr/>
          <p:nvPr/>
        </p:nvSpPr>
        <p:spPr>
          <a:xfrm>
            <a:off x="1416875" y="1442248"/>
            <a:ext cx="6352800" cy="428589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p44"/>
          <p:cNvSpPr txBox="1">
            <a:spLocks noGrp="1"/>
          </p:cNvSpPr>
          <p:nvPr>
            <p:ph type="subTitle" idx="1"/>
          </p:nvPr>
        </p:nvSpPr>
        <p:spPr>
          <a:xfrm>
            <a:off x="2031109" y="1710029"/>
            <a:ext cx="5397600" cy="28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s-ES" sz="2400">
                <a:solidFill>
                  <a:schemeClr val="lt1"/>
                </a:solidFill>
              </a:rPr>
              <a:t>“Los plásticos de un solo uso se utilizan durante poquísimo tiempo y tardan en descomponerse millones de años. Hay ocho millones de toneladas de plásticos en el mar, un 50% son plásticos de un solo uso. Muchos peces mueren por los plásticos. Si no se usasen plásticos, habría más peces”. 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7" name="Google Shape;737;p44"/>
          <p:cNvSpPr txBox="1">
            <a:spLocks noGrp="1"/>
          </p:cNvSpPr>
          <p:nvPr>
            <p:ph type="subTitle" idx="2"/>
          </p:nvPr>
        </p:nvSpPr>
        <p:spPr>
          <a:xfrm>
            <a:off x="6088557" y="5180592"/>
            <a:ext cx="2920800" cy="7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1800" b="1">
                <a:solidFill>
                  <a:srgbClr val="FFFF00"/>
                </a:solidFill>
              </a:rPr>
              <a:t>Pescador </a:t>
            </a:r>
            <a:endParaRPr sz="1800" b="1">
              <a:solidFill>
                <a:srgbClr val="FFFF00"/>
              </a:solidFill>
            </a:endParaRPr>
          </a:p>
        </p:txBody>
      </p:sp>
      <p:sp>
        <p:nvSpPr>
          <p:cNvPr id="738" name="Google Shape;738;p44"/>
          <p:cNvSpPr/>
          <p:nvPr/>
        </p:nvSpPr>
        <p:spPr>
          <a:xfrm>
            <a:off x="4842266" y="0"/>
            <a:ext cx="4301734" cy="611655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 argumentos</a:t>
            </a:r>
            <a:endParaRPr sz="2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45"/>
          <p:cNvSpPr/>
          <p:nvPr/>
        </p:nvSpPr>
        <p:spPr>
          <a:xfrm>
            <a:off x="1416875" y="1442248"/>
            <a:ext cx="6352800" cy="428589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4" name="Google Shape;744;p45"/>
          <p:cNvSpPr txBox="1">
            <a:spLocks noGrp="1"/>
          </p:cNvSpPr>
          <p:nvPr>
            <p:ph type="subTitle" idx="1"/>
          </p:nvPr>
        </p:nvSpPr>
        <p:spPr>
          <a:xfrm>
            <a:off x="2031109" y="1710029"/>
            <a:ext cx="5397600" cy="28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s-ES" sz="2400">
                <a:solidFill>
                  <a:schemeClr val="lt1"/>
                </a:solidFill>
              </a:rPr>
              <a:t>“Los plásticos de un solo uso se utilizan durante poquísimo tiempo y tardan en descomponerse millones de años. </a:t>
            </a:r>
            <a:r>
              <a:rPr lang="es-ES" sz="2400">
                <a:solidFill>
                  <a:srgbClr val="FF0000"/>
                </a:solidFill>
              </a:rPr>
              <a:t>Hay ocho millones de toneladas de plásticos en el mar</a:t>
            </a:r>
            <a:r>
              <a:rPr lang="es-ES" sz="2400">
                <a:solidFill>
                  <a:schemeClr val="lt1"/>
                </a:solidFill>
              </a:rPr>
              <a:t>, un 50% son plásticos de un solo uso. Muchos peces mueren por los plásticos. Si no se usasen plásticos, habría más peces”. 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5" name="Google Shape;745;p45"/>
          <p:cNvSpPr txBox="1">
            <a:spLocks noGrp="1"/>
          </p:cNvSpPr>
          <p:nvPr>
            <p:ph type="subTitle" idx="2"/>
          </p:nvPr>
        </p:nvSpPr>
        <p:spPr>
          <a:xfrm>
            <a:off x="6088557" y="5180592"/>
            <a:ext cx="2920800" cy="7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1800" b="1">
                <a:solidFill>
                  <a:srgbClr val="FFFF00"/>
                </a:solidFill>
              </a:rPr>
              <a:t>Pescador </a:t>
            </a:r>
            <a:endParaRPr sz="1800" b="1">
              <a:solidFill>
                <a:srgbClr val="FFFF00"/>
              </a:solidFill>
            </a:endParaRPr>
          </a:p>
        </p:txBody>
      </p:sp>
      <p:sp>
        <p:nvSpPr>
          <p:cNvPr id="746" name="Google Shape;746;p45"/>
          <p:cNvSpPr/>
          <p:nvPr/>
        </p:nvSpPr>
        <p:spPr>
          <a:xfrm>
            <a:off x="4842266" y="0"/>
            <a:ext cx="4301734" cy="611655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 argumentos</a:t>
            </a:r>
            <a:endParaRPr sz="2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7" name="Google Shape;747;p45"/>
          <p:cNvSpPr/>
          <p:nvPr/>
        </p:nvSpPr>
        <p:spPr>
          <a:xfrm>
            <a:off x="7157545" y="3111062"/>
            <a:ext cx="1744717" cy="50449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Prueba 1</a:t>
            </a:r>
            <a:endParaRPr sz="2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46"/>
          <p:cNvSpPr/>
          <p:nvPr/>
        </p:nvSpPr>
        <p:spPr>
          <a:xfrm>
            <a:off x="1416875" y="1442248"/>
            <a:ext cx="6352800" cy="428589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3" name="Google Shape;753;p46"/>
          <p:cNvSpPr txBox="1">
            <a:spLocks noGrp="1"/>
          </p:cNvSpPr>
          <p:nvPr>
            <p:ph type="subTitle" idx="1"/>
          </p:nvPr>
        </p:nvSpPr>
        <p:spPr>
          <a:xfrm>
            <a:off x="2031109" y="1710029"/>
            <a:ext cx="5397600" cy="28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s-ES" sz="2400">
                <a:solidFill>
                  <a:schemeClr val="lt1"/>
                </a:solidFill>
              </a:rPr>
              <a:t>“Los plásticos de un solo uso se utilizan durante poquísimo tiempo y tardan en descomponerse millones de años. </a:t>
            </a:r>
            <a:r>
              <a:rPr lang="es-ES" sz="2400">
                <a:solidFill>
                  <a:srgbClr val="FF0000"/>
                </a:solidFill>
              </a:rPr>
              <a:t>Hay ocho millones de toneladas de plásticos en el mar</a:t>
            </a:r>
            <a:r>
              <a:rPr lang="es-ES" sz="2400">
                <a:solidFill>
                  <a:schemeClr val="lt1"/>
                </a:solidFill>
              </a:rPr>
              <a:t>, </a:t>
            </a:r>
            <a:r>
              <a:rPr lang="es-ES" sz="2400">
                <a:solidFill>
                  <a:srgbClr val="FFFF00"/>
                </a:solidFill>
              </a:rPr>
              <a:t>un 50% son plásticos de un solo uso. </a:t>
            </a:r>
            <a:r>
              <a:rPr lang="es-ES" sz="2400">
                <a:solidFill>
                  <a:schemeClr val="lt1"/>
                </a:solidFill>
              </a:rPr>
              <a:t>Muchos peces mueren por los plásticos. Si no se usasen plásticos, habría más peces”. 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46"/>
          <p:cNvSpPr txBox="1">
            <a:spLocks noGrp="1"/>
          </p:cNvSpPr>
          <p:nvPr>
            <p:ph type="subTitle" idx="2"/>
          </p:nvPr>
        </p:nvSpPr>
        <p:spPr>
          <a:xfrm>
            <a:off x="6088557" y="5180592"/>
            <a:ext cx="2920800" cy="7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1800" b="1">
                <a:solidFill>
                  <a:srgbClr val="FFFF00"/>
                </a:solidFill>
              </a:rPr>
              <a:t>Pescador </a:t>
            </a:r>
            <a:endParaRPr sz="1800" b="1">
              <a:solidFill>
                <a:srgbClr val="FFFF00"/>
              </a:solidFill>
            </a:endParaRPr>
          </a:p>
        </p:txBody>
      </p:sp>
      <p:sp>
        <p:nvSpPr>
          <p:cNvPr id="755" name="Google Shape;755;p46"/>
          <p:cNvSpPr/>
          <p:nvPr/>
        </p:nvSpPr>
        <p:spPr>
          <a:xfrm>
            <a:off x="4842266" y="0"/>
            <a:ext cx="4301734" cy="611655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 argumentos</a:t>
            </a:r>
            <a:endParaRPr sz="2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46"/>
          <p:cNvSpPr/>
          <p:nvPr/>
        </p:nvSpPr>
        <p:spPr>
          <a:xfrm>
            <a:off x="7157545" y="3111062"/>
            <a:ext cx="1744717" cy="50449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Prueba 1</a:t>
            </a:r>
            <a:endParaRPr sz="2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46"/>
          <p:cNvSpPr/>
          <p:nvPr/>
        </p:nvSpPr>
        <p:spPr>
          <a:xfrm>
            <a:off x="7199586" y="3719566"/>
            <a:ext cx="1744717" cy="50449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Prueba 2</a:t>
            </a:r>
            <a:endParaRPr sz="2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47"/>
          <p:cNvSpPr/>
          <p:nvPr/>
        </p:nvSpPr>
        <p:spPr>
          <a:xfrm>
            <a:off x="1416875" y="1442248"/>
            <a:ext cx="6352800" cy="428589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47"/>
          <p:cNvSpPr txBox="1">
            <a:spLocks noGrp="1"/>
          </p:cNvSpPr>
          <p:nvPr>
            <p:ph type="subTitle" idx="1"/>
          </p:nvPr>
        </p:nvSpPr>
        <p:spPr>
          <a:xfrm>
            <a:off x="2031109" y="1710029"/>
            <a:ext cx="5397600" cy="28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s-ES" sz="2400">
                <a:solidFill>
                  <a:schemeClr val="lt1"/>
                </a:solidFill>
              </a:rPr>
              <a:t>“Los plásticos de un solo uso se utilizan durante poquísimo tiempo y tardan en descomponerse millones de años. </a:t>
            </a:r>
            <a:r>
              <a:rPr lang="es-ES" sz="2400">
                <a:solidFill>
                  <a:srgbClr val="FF0000"/>
                </a:solidFill>
              </a:rPr>
              <a:t>Hay ocho millones de toneladas de plásticos en el mar</a:t>
            </a:r>
            <a:r>
              <a:rPr lang="es-ES" sz="2400">
                <a:solidFill>
                  <a:schemeClr val="lt1"/>
                </a:solidFill>
              </a:rPr>
              <a:t>, </a:t>
            </a:r>
            <a:r>
              <a:rPr lang="es-ES" sz="2400">
                <a:solidFill>
                  <a:srgbClr val="FFFF00"/>
                </a:solidFill>
              </a:rPr>
              <a:t>un 50% son plásticos de un solo uso. </a:t>
            </a:r>
            <a:r>
              <a:rPr lang="es-ES" sz="2400">
                <a:solidFill>
                  <a:srgbClr val="75F2FF"/>
                </a:solidFill>
              </a:rPr>
              <a:t>Muchos peces mueren por los plásticos. </a:t>
            </a:r>
            <a:r>
              <a:rPr lang="es-ES" sz="2400">
                <a:solidFill>
                  <a:schemeClr val="lt1"/>
                </a:solidFill>
              </a:rPr>
              <a:t>Si no se usasen plásticos, habría más peces”. 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47"/>
          <p:cNvSpPr txBox="1">
            <a:spLocks noGrp="1"/>
          </p:cNvSpPr>
          <p:nvPr>
            <p:ph type="subTitle" idx="2"/>
          </p:nvPr>
        </p:nvSpPr>
        <p:spPr>
          <a:xfrm>
            <a:off x="6088557" y="5180592"/>
            <a:ext cx="2920800" cy="7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1800" b="1">
                <a:solidFill>
                  <a:srgbClr val="FFFF00"/>
                </a:solidFill>
              </a:rPr>
              <a:t>Pescador </a:t>
            </a:r>
            <a:endParaRPr sz="1800" b="1">
              <a:solidFill>
                <a:srgbClr val="FFFF00"/>
              </a:solidFill>
            </a:endParaRPr>
          </a:p>
        </p:txBody>
      </p:sp>
      <p:sp>
        <p:nvSpPr>
          <p:cNvPr id="765" name="Google Shape;765;p47"/>
          <p:cNvSpPr/>
          <p:nvPr/>
        </p:nvSpPr>
        <p:spPr>
          <a:xfrm>
            <a:off x="4842266" y="0"/>
            <a:ext cx="4301734" cy="611655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 argumentos</a:t>
            </a:r>
            <a:endParaRPr sz="2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47"/>
          <p:cNvSpPr/>
          <p:nvPr/>
        </p:nvSpPr>
        <p:spPr>
          <a:xfrm>
            <a:off x="7157545" y="3111062"/>
            <a:ext cx="1744717" cy="50449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Prueba 1</a:t>
            </a:r>
            <a:endParaRPr sz="2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p47"/>
          <p:cNvSpPr/>
          <p:nvPr/>
        </p:nvSpPr>
        <p:spPr>
          <a:xfrm>
            <a:off x="7199586" y="3719566"/>
            <a:ext cx="1744717" cy="50449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Prueba 2</a:t>
            </a:r>
            <a:endParaRPr sz="2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47"/>
          <p:cNvSpPr/>
          <p:nvPr/>
        </p:nvSpPr>
        <p:spPr>
          <a:xfrm>
            <a:off x="7264640" y="4389029"/>
            <a:ext cx="1744717" cy="50449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Prueba 3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48"/>
          <p:cNvSpPr/>
          <p:nvPr/>
        </p:nvSpPr>
        <p:spPr>
          <a:xfrm>
            <a:off x="1416875" y="1442248"/>
            <a:ext cx="6352800" cy="428589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48"/>
          <p:cNvSpPr txBox="1">
            <a:spLocks noGrp="1"/>
          </p:cNvSpPr>
          <p:nvPr>
            <p:ph type="subTitle" idx="1"/>
          </p:nvPr>
        </p:nvSpPr>
        <p:spPr>
          <a:xfrm>
            <a:off x="2031109" y="1710029"/>
            <a:ext cx="5397600" cy="28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s-ES" sz="2400">
                <a:solidFill>
                  <a:schemeClr val="lt1"/>
                </a:solidFill>
              </a:rPr>
              <a:t>“Los plásticos de un solo uso se utilizan durante poquísimo tiempo y tardan en descomponerse millones de años. Hay ocho millones de toneladas de plásticos en el mar, un 50% son plásticos de un solo uso. Muchos peces mueren por los plásticos. Si no se usasen estos plásticos, habría más peces”. 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48"/>
          <p:cNvSpPr txBox="1">
            <a:spLocks noGrp="1"/>
          </p:cNvSpPr>
          <p:nvPr>
            <p:ph type="subTitle" idx="2"/>
          </p:nvPr>
        </p:nvSpPr>
        <p:spPr>
          <a:xfrm>
            <a:off x="6088557" y="5180592"/>
            <a:ext cx="2920800" cy="7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1800" b="1">
                <a:solidFill>
                  <a:srgbClr val="FFFF00"/>
                </a:solidFill>
              </a:rPr>
              <a:t>Pescador </a:t>
            </a:r>
            <a:endParaRPr sz="1800" b="1">
              <a:solidFill>
                <a:srgbClr val="FFFF00"/>
              </a:solidFill>
            </a:endParaRPr>
          </a:p>
        </p:txBody>
      </p:sp>
      <p:sp>
        <p:nvSpPr>
          <p:cNvPr id="776" name="Google Shape;776;p48"/>
          <p:cNvSpPr/>
          <p:nvPr/>
        </p:nvSpPr>
        <p:spPr>
          <a:xfrm>
            <a:off x="4842266" y="0"/>
            <a:ext cx="4301734" cy="611655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 argumentos</a:t>
            </a:r>
            <a:endParaRPr sz="2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49"/>
          <p:cNvSpPr/>
          <p:nvPr/>
        </p:nvSpPr>
        <p:spPr>
          <a:xfrm>
            <a:off x="1416875" y="1442248"/>
            <a:ext cx="6352800" cy="428589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2" name="Google Shape;782;p49"/>
          <p:cNvSpPr txBox="1">
            <a:spLocks noGrp="1"/>
          </p:cNvSpPr>
          <p:nvPr>
            <p:ph type="subTitle" idx="1"/>
          </p:nvPr>
        </p:nvSpPr>
        <p:spPr>
          <a:xfrm>
            <a:off x="2031109" y="1710029"/>
            <a:ext cx="5397600" cy="28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s-ES" sz="2400">
                <a:solidFill>
                  <a:schemeClr val="lt1"/>
                </a:solidFill>
              </a:rPr>
              <a:t>“</a:t>
            </a:r>
            <a:r>
              <a:rPr lang="es-ES" sz="2400">
                <a:solidFill>
                  <a:srgbClr val="FFFF00"/>
                </a:solidFill>
              </a:rPr>
              <a:t>Los plásticos de un solo uso se utilizan durante poquísimo tiempo </a:t>
            </a:r>
            <a:r>
              <a:rPr lang="es-ES" sz="2400">
                <a:solidFill>
                  <a:schemeClr val="lt1"/>
                </a:solidFill>
              </a:rPr>
              <a:t>y tardan en descomponerse millones de años. Hay ocho millones de toneladas de plásticos en el mar, un 50% son plásticos de un solo uso. Muchos peces mueren por los plásticos. Si no se usasen estos plásticos, habría más peces”. 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3" name="Google Shape;783;p49"/>
          <p:cNvSpPr txBox="1">
            <a:spLocks noGrp="1"/>
          </p:cNvSpPr>
          <p:nvPr>
            <p:ph type="subTitle" idx="2"/>
          </p:nvPr>
        </p:nvSpPr>
        <p:spPr>
          <a:xfrm>
            <a:off x="6088557" y="5180592"/>
            <a:ext cx="2920800" cy="7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1800" b="1">
                <a:solidFill>
                  <a:srgbClr val="FFFF00"/>
                </a:solidFill>
              </a:rPr>
              <a:t>Pescador </a:t>
            </a:r>
            <a:endParaRPr sz="1800" b="1">
              <a:solidFill>
                <a:srgbClr val="FFFF00"/>
              </a:solidFill>
            </a:endParaRPr>
          </a:p>
        </p:txBody>
      </p:sp>
      <p:sp>
        <p:nvSpPr>
          <p:cNvPr id="784" name="Google Shape;784;p49"/>
          <p:cNvSpPr/>
          <p:nvPr/>
        </p:nvSpPr>
        <p:spPr>
          <a:xfrm>
            <a:off x="4842266" y="0"/>
            <a:ext cx="4301734" cy="611655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 argumentos</a:t>
            </a:r>
            <a:endParaRPr sz="2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5" name="Google Shape;785;p49"/>
          <p:cNvSpPr/>
          <p:nvPr/>
        </p:nvSpPr>
        <p:spPr>
          <a:xfrm>
            <a:off x="7511958" y="1815492"/>
            <a:ext cx="1618185" cy="65723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Justifica-ción 1</a:t>
            </a:r>
            <a:endParaRPr sz="2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5"/>
          <p:cNvSpPr/>
          <p:nvPr/>
        </p:nvSpPr>
        <p:spPr>
          <a:xfrm>
            <a:off x="0" y="0"/>
            <a:ext cx="4259700" cy="6858000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3" name="Google Shape;243;p5"/>
          <p:cNvCxnSpPr/>
          <p:nvPr/>
        </p:nvCxnSpPr>
        <p:spPr>
          <a:xfrm>
            <a:off x="4778200" y="3707500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4" name="Google Shape;244;p5"/>
          <p:cNvSpPr txBox="1">
            <a:spLocks noGrp="1"/>
          </p:cNvSpPr>
          <p:nvPr>
            <p:ph type="title"/>
          </p:nvPr>
        </p:nvSpPr>
        <p:spPr>
          <a:xfrm>
            <a:off x="4598900" y="1989067"/>
            <a:ext cx="3593700" cy="16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 sz="3000">
                <a:solidFill>
                  <a:srgbClr val="434343"/>
                </a:solidFill>
              </a:rPr>
              <a:t>1. </a:t>
            </a:r>
            <a:r>
              <a:rPr lang="es-ES" sz="3000"/>
              <a:t>¿Qué es el pensamiento crítico?</a:t>
            </a:r>
            <a:endParaRPr sz="3000">
              <a:solidFill>
                <a:srgbClr val="434343"/>
              </a:solidFill>
            </a:endParaRPr>
          </a:p>
        </p:txBody>
      </p:sp>
      <p:sp>
        <p:nvSpPr>
          <p:cNvPr id="245" name="Google Shape;245;p5"/>
          <p:cNvSpPr txBox="1">
            <a:spLocks noGrp="1"/>
          </p:cNvSpPr>
          <p:nvPr>
            <p:ph type="subTitle" idx="1"/>
          </p:nvPr>
        </p:nvSpPr>
        <p:spPr>
          <a:xfrm>
            <a:off x="4598900" y="3957590"/>
            <a:ext cx="2920800" cy="21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2000"/>
              <a:t>Introducir las características del pensamiento crítico en la enseñanza de las ciencias. </a:t>
            </a:r>
            <a:endParaRPr sz="20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50"/>
          <p:cNvSpPr/>
          <p:nvPr/>
        </p:nvSpPr>
        <p:spPr>
          <a:xfrm>
            <a:off x="1416875" y="1442248"/>
            <a:ext cx="6352800" cy="428589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1" name="Google Shape;791;p50"/>
          <p:cNvSpPr txBox="1">
            <a:spLocks noGrp="1"/>
          </p:cNvSpPr>
          <p:nvPr>
            <p:ph type="subTitle" idx="1"/>
          </p:nvPr>
        </p:nvSpPr>
        <p:spPr>
          <a:xfrm>
            <a:off x="2031109" y="1710029"/>
            <a:ext cx="5397600" cy="28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s-ES" sz="2400">
                <a:solidFill>
                  <a:schemeClr val="lt1"/>
                </a:solidFill>
              </a:rPr>
              <a:t>“</a:t>
            </a:r>
            <a:r>
              <a:rPr lang="es-ES" sz="2400">
                <a:solidFill>
                  <a:srgbClr val="FFFF00"/>
                </a:solidFill>
              </a:rPr>
              <a:t>Los plásticos de un solo uso se utilizan durante poquísimo tiempo </a:t>
            </a:r>
            <a:r>
              <a:rPr lang="es-ES" sz="2400">
                <a:solidFill>
                  <a:schemeClr val="lt1"/>
                </a:solidFill>
              </a:rPr>
              <a:t>y </a:t>
            </a:r>
            <a:r>
              <a:rPr lang="es-ES" sz="2400">
                <a:solidFill>
                  <a:srgbClr val="171717"/>
                </a:solidFill>
              </a:rPr>
              <a:t>tardan en descomponerse millones de años</a:t>
            </a:r>
            <a:r>
              <a:rPr lang="es-ES" sz="2400">
                <a:solidFill>
                  <a:schemeClr val="lt1"/>
                </a:solidFill>
              </a:rPr>
              <a:t>. Hay ocho millones de toneladas de plásticos en el mar, un 50% son plásticos de un solo uso. Muchos peces mueren por los plásticos. Si no se usasen estos plásticos, habría más peces”. 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2" name="Google Shape;792;p50"/>
          <p:cNvSpPr txBox="1">
            <a:spLocks noGrp="1"/>
          </p:cNvSpPr>
          <p:nvPr>
            <p:ph type="subTitle" idx="2"/>
          </p:nvPr>
        </p:nvSpPr>
        <p:spPr>
          <a:xfrm>
            <a:off x="6088557" y="5180592"/>
            <a:ext cx="2920800" cy="7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1800" b="1">
                <a:solidFill>
                  <a:srgbClr val="FFFF00"/>
                </a:solidFill>
              </a:rPr>
              <a:t>Pescador </a:t>
            </a:r>
            <a:endParaRPr sz="1800" b="1">
              <a:solidFill>
                <a:srgbClr val="FFFF00"/>
              </a:solidFill>
            </a:endParaRPr>
          </a:p>
        </p:txBody>
      </p:sp>
      <p:sp>
        <p:nvSpPr>
          <p:cNvPr id="793" name="Google Shape;793;p50"/>
          <p:cNvSpPr/>
          <p:nvPr/>
        </p:nvSpPr>
        <p:spPr>
          <a:xfrm>
            <a:off x="4842266" y="0"/>
            <a:ext cx="4301734" cy="611655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 argumentos</a:t>
            </a:r>
            <a:endParaRPr sz="2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4" name="Google Shape;794;p50"/>
          <p:cNvSpPr/>
          <p:nvPr/>
        </p:nvSpPr>
        <p:spPr>
          <a:xfrm>
            <a:off x="7511958" y="1815492"/>
            <a:ext cx="1618185" cy="65723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Justifica-ción 1</a:t>
            </a:r>
            <a:endParaRPr sz="2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5" name="Google Shape;795;p50"/>
          <p:cNvSpPr/>
          <p:nvPr/>
        </p:nvSpPr>
        <p:spPr>
          <a:xfrm>
            <a:off x="302371" y="2669627"/>
            <a:ext cx="1645489" cy="65723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Justifica-</a:t>
            </a:r>
            <a:endParaRPr sz="2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ción 2</a:t>
            </a:r>
            <a:endParaRPr sz="2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51"/>
          <p:cNvSpPr/>
          <p:nvPr/>
        </p:nvSpPr>
        <p:spPr>
          <a:xfrm>
            <a:off x="1416875" y="1442248"/>
            <a:ext cx="6352800" cy="428589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1" name="Google Shape;801;p51"/>
          <p:cNvSpPr txBox="1">
            <a:spLocks noGrp="1"/>
          </p:cNvSpPr>
          <p:nvPr>
            <p:ph type="subTitle" idx="1"/>
          </p:nvPr>
        </p:nvSpPr>
        <p:spPr>
          <a:xfrm>
            <a:off x="2031109" y="1710029"/>
            <a:ext cx="5397600" cy="28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s-ES" sz="2400">
                <a:solidFill>
                  <a:schemeClr val="lt1"/>
                </a:solidFill>
              </a:rPr>
              <a:t>“Los plásticos de un solo uso se utilizan durante poquísimo tiempo y tardan en descomponerse millones de años. Hay ocho millones de toneladas de plásticos en el mar, un 50% son plásticos de un solo uso. Muchos peces mueren por los plásticos.</a:t>
            </a:r>
            <a:r>
              <a:rPr lang="es-ES" sz="2400">
                <a:solidFill>
                  <a:schemeClr val="dk1"/>
                </a:solidFill>
              </a:rPr>
              <a:t> Si no se usasen estos plásticos, habría más peces</a:t>
            </a:r>
            <a:r>
              <a:rPr lang="es-ES" sz="2400">
                <a:solidFill>
                  <a:schemeClr val="lt1"/>
                </a:solidFill>
              </a:rPr>
              <a:t>. 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2" name="Google Shape;802;p51"/>
          <p:cNvSpPr txBox="1">
            <a:spLocks noGrp="1"/>
          </p:cNvSpPr>
          <p:nvPr>
            <p:ph type="subTitle" idx="2"/>
          </p:nvPr>
        </p:nvSpPr>
        <p:spPr>
          <a:xfrm>
            <a:off x="6088557" y="5180592"/>
            <a:ext cx="2920800" cy="7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1800" b="1">
                <a:solidFill>
                  <a:srgbClr val="FFFF00"/>
                </a:solidFill>
              </a:rPr>
              <a:t>Pescador </a:t>
            </a:r>
            <a:endParaRPr sz="1800" b="1">
              <a:solidFill>
                <a:srgbClr val="FFFF00"/>
              </a:solidFill>
            </a:endParaRPr>
          </a:p>
        </p:txBody>
      </p:sp>
      <p:sp>
        <p:nvSpPr>
          <p:cNvPr id="803" name="Google Shape;803;p51"/>
          <p:cNvSpPr/>
          <p:nvPr/>
        </p:nvSpPr>
        <p:spPr>
          <a:xfrm>
            <a:off x="4842266" y="0"/>
            <a:ext cx="4301734" cy="611655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 argumentos</a:t>
            </a:r>
            <a:endParaRPr sz="2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4" name="Google Shape;804;p51"/>
          <p:cNvSpPr/>
          <p:nvPr/>
        </p:nvSpPr>
        <p:spPr>
          <a:xfrm>
            <a:off x="7157545" y="4511129"/>
            <a:ext cx="1986455" cy="65723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Conclusión</a:t>
            </a:r>
            <a:endParaRPr sz="2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52"/>
          <p:cNvSpPr/>
          <p:nvPr/>
        </p:nvSpPr>
        <p:spPr>
          <a:xfrm>
            <a:off x="3520966" y="662153"/>
            <a:ext cx="5101988" cy="5551451"/>
          </a:xfrm>
          <a:prstGeom prst="rect">
            <a:avLst/>
          </a:prstGeom>
          <a:noFill/>
          <a:ln w="28575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0" name="Google Shape;810;p52"/>
          <p:cNvSpPr txBox="1">
            <a:spLocks noGrp="1"/>
          </p:cNvSpPr>
          <p:nvPr>
            <p:ph type="title"/>
          </p:nvPr>
        </p:nvSpPr>
        <p:spPr>
          <a:xfrm>
            <a:off x="783525" y="828667"/>
            <a:ext cx="2737441" cy="800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/>
              <a:t>Toma de decisiones</a:t>
            </a:r>
            <a:endParaRPr/>
          </a:p>
        </p:txBody>
      </p:sp>
      <p:cxnSp>
        <p:nvCxnSpPr>
          <p:cNvPr id="811" name="Google Shape;811;p52"/>
          <p:cNvCxnSpPr/>
          <p:nvPr/>
        </p:nvCxnSpPr>
        <p:spPr>
          <a:xfrm>
            <a:off x="928744" y="1629103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12" name="Google Shape;812;p52"/>
          <p:cNvSpPr txBox="1"/>
          <p:nvPr/>
        </p:nvSpPr>
        <p:spPr>
          <a:xfrm rot="-5400000">
            <a:off x="2732872" y="1084703"/>
            <a:ext cx="1103639" cy="258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1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Fuente: Propia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endParaRPr sz="1600" b="0" i="0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3" name="Google Shape;813;p52"/>
          <p:cNvPicPr preferRelativeResize="0"/>
          <p:nvPr/>
        </p:nvPicPr>
        <p:blipFill rotWithShape="1">
          <a:blip r:embed="rId3">
            <a:alphaModFix/>
          </a:blip>
          <a:srcRect l="34882" t="27083" r="34702" b="16303"/>
          <a:stretch/>
        </p:blipFill>
        <p:spPr>
          <a:xfrm>
            <a:off x="3650078" y="828667"/>
            <a:ext cx="4962610" cy="5195688"/>
          </a:xfrm>
          <a:prstGeom prst="rect">
            <a:avLst/>
          </a:prstGeom>
          <a:noFill/>
          <a:ln>
            <a:noFill/>
          </a:ln>
        </p:spPr>
      </p:pic>
      <p:sp>
        <p:nvSpPr>
          <p:cNvPr id="814" name="Google Shape;814;p52"/>
          <p:cNvSpPr txBox="1"/>
          <p:nvPr/>
        </p:nvSpPr>
        <p:spPr>
          <a:xfrm>
            <a:off x="648284" y="4182279"/>
            <a:ext cx="2439709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López, M.M.; González, F. y Franco-Mariscal, .AJ. (2021). Should we ban single-use plastics? A role-playing game to argue and make decisions in a secondary school chemistry class.</a:t>
            </a:r>
            <a:r>
              <a:rPr lang="es-ES" sz="1400" b="0" i="1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Journal of Chemical Education, (en prensa).</a:t>
            </a:r>
            <a:endParaRPr sz="14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53"/>
          <p:cNvSpPr/>
          <p:nvPr/>
        </p:nvSpPr>
        <p:spPr>
          <a:xfrm>
            <a:off x="4913522" y="1987096"/>
            <a:ext cx="3709432" cy="3111062"/>
          </a:xfrm>
          <a:prstGeom prst="rect">
            <a:avLst/>
          </a:prstGeom>
          <a:noFill/>
          <a:ln w="28575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0" name="Google Shape;820;p53"/>
          <p:cNvSpPr txBox="1">
            <a:spLocks noGrp="1"/>
          </p:cNvSpPr>
          <p:nvPr>
            <p:ph type="title"/>
          </p:nvPr>
        </p:nvSpPr>
        <p:spPr>
          <a:xfrm>
            <a:off x="783525" y="828667"/>
            <a:ext cx="76182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/>
              <a:t>Conocimientos </a:t>
            </a:r>
            <a:endParaRPr/>
          </a:p>
        </p:txBody>
      </p:sp>
      <p:sp>
        <p:nvSpPr>
          <p:cNvPr id="821" name="Google Shape;821;p53"/>
          <p:cNvSpPr/>
          <p:nvPr/>
        </p:nvSpPr>
        <p:spPr>
          <a:xfrm>
            <a:off x="810027" y="1642270"/>
            <a:ext cx="3798759" cy="3087385"/>
          </a:xfrm>
          <a:prstGeom prst="rect">
            <a:avLst/>
          </a:prstGeom>
          <a:noFill/>
          <a:ln w="28575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2" name="Google Shape;822;p53"/>
          <p:cNvPicPr preferRelativeResize="0"/>
          <p:nvPr/>
        </p:nvPicPr>
        <p:blipFill rotWithShape="1">
          <a:blip r:embed="rId3">
            <a:alphaModFix/>
          </a:blip>
          <a:srcRect l="21222" t="26679" r="51159" b="33613"/>
          <a:stretch/>
        </p:blipFill>
        <p:spPr>
          <a:xfrm>
            <a:off x="928744" y="1743967"/>
            <a:ext cx="3561324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3" name="Google Shape;823;p53"/>
          <p:cNvPicPr preferRelativeResize="0"/>
          <p:nvPr/>
        </p:nvPicPr>
        <p:blipFill rotWithShape="1">
          <a:blip r:embed="rId4">
            <a:alphaModFix/>
          </a:blip>
          <a:srcRect l="50256" t="25307" r="22554" b="34006"/>
          <a:stretch/>
        </p:blipFill>
        <p:spPr>
          <a:xfrm>
            <a:off x="5057518" y="2018628"/>
            <a:ext cx="3421441" cy="288000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/>
            </a:outerShdw>
          </a:effectLst>
        </p:spPr>
      </p:pic>
      <p:cxnSp>
        <p:nvCxnSpPr>
          <p:cNvPr id="824" name="Google Shape;824;p53"/>
          <p:cNvCxnSpPr/>
          <p:nvPr/>
        </p:nvCxnSpPr>
        <p:spPr>
          <a:xfrm>
            <a:off x="928744" y="1353367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25" name="Google Shape;825;p53"/>
          <p:cNvSpPr/>
          <p:nvPr/>
        </p:nvSpPr>
        <p:spPr>
          <a:xfrm>
            <a:off x="754145" y="5363384"/>
            <a:ext cx="5964116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Hierrezuelo, J.M.; Cebríán, D.; Brero, V. y Franco-Mariscal, A.J. (2021). The use of plastics as socio-scientific issue for developing critical thinking through argumentation with pre-service teachers. </a:t>
            </a:r>
            <a:r>
              <a:rPr lang="es-ES" sz="1400" b="0" i="1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ASE International,12, </a:t>
            </a:r>
            <a:r>
              <a:rPr lang="es-ES"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50-59.</a:t>
            </a:r>
            <a:endParaRPr/>
          </a:p>
        </p:txBody>
      </p:sp>
      <p:sp>
        <p:nvSpPr>
          <p:cNvPr id="826" name="Google Shape;826;p53"/>
          <p:cNvSpPr txBox="1"/>
          <p:nvPr/>
        </p:nvSpPr>
        <p:spPr>
          <a:xfrm>
            <a:off x="7519315" y="1592600"/>
            <a:ext cx="1103639" cy="258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1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Fuente: Propia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endParaRPr sz="1600" b="0" i="0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7" name="Google Shape;827;p53"/>
          <p:cNvSpPr txBox="1"/>
          <p:nvPr/>
        </p:nvSpPr>
        <p:spPr>
          <a:xfrm>
            <a:off x="3540727" y="1239279"/>
            <a:ext cx="1103639" cy="258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1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Fuente: Propia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endParaRPr sz="1600" b="0" i="0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54"/>
          <p:cNvSpPr/>
          <p:nvPr/>
        </p:nvSpPr>
        <p:spPr>
          <a:xfrm>
            <a:off x="0" y="1369800"/>
            <a:ext cx="9144000" cy="41184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3" name="Google Shape;833;p54"/>
          <p:cNvSpPr txBox="1">
            <a:spLocks noGrp="1"/>
          </p:cNvSpPr>
          <p:nvPr>
            <p:ph type="title"/>
          </p:nvPr>
        </p:nvSpPr>
        <p:spPr>
          <a:xfrm>
            <a:off x="1210413" y="3162449"/>
            <a:ext cx="375047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>
                <a:solidFill>
                  <a:srgbClr val="FFFFFF"/>
                </a:solidFill>
              </a:rPr>
              <a:t>¿Cómo contribuyen los juegos de rol al desarrollo de habilidades de pensamiento crítico?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834" name="Google Shape;834;p54"/>
          <p:cNvSpPr/>
          <p:nvPr/>
        </p:nvSpPr>
        <p:spPr>
          <a:xfrm>
            <a:off x="5476325" y="1411725"/>
            <a:ext cx="2023293" cy="4034561"/>
          </a:xfrm>
          <a:custGeom>
            <a:avLst/>
            <a:gdLst/>
            <a:ahLst/>
            <a:cxnLst/>
            <a:rect l="l" t="t" r="r" b="b"/>
            <a:pathLst>
              <a:path w="103480" h="206345" extrusionOk="0">
                <a:moveTo>
                  <a:pt x="61741" y="8558"/>
                </a:moveTo>
                <a:cubicBezTo>
                  <a:pt x="62649" y="8558"/>
                  <a:pt x="62637" y="9975"/>
                  <a:pt x="61704" y="9975"/>
                </a:cubicBezTo>
                <a:cubicBezTo>
                  <a:pt x="61677" y="9975"/>
                  <a:pt x="61650" y="9973"/>
                  <a:pt x="61623" y="9971"/>
                </a:cubicBezTo>
                <a:lnTo>
                  <a:pt x="40979" y="9971"/>
                </a:lnTo>
                <a:cubicBezTo>
                  <a:pt x="40952" y="9973"/>
                  <a:pt x="40925" y="9975"/>
                  <a:pt x="40898" y="9975"/>
                </a:cubicBezTo>
                <a:cubicBezTo>
                  <a:pt x="39965" y="9975"/>
                  <a:pt x="39952" y="8558"/>
                  <a:pt x="40861" y="8558"/>
                </a:cubicBezTo>
                <a:cubicBezTo>
                  <a:pt x="40899" y="8558"/>
                  <a:pt x="40938" y="8561"/>
                  <a:pt x="40979" y="8566"/>
                </a:cubicBezTo>
                <a:lnTo>
                  <a:pt x="61623" y="8566"/>
                </a:lnTo>
                <a:cubicBezTo>
                  <a:pt x="61664" y="8561"/>
                  <a:pt x="61703" y="8558"/>
                  <a:pt x="61741" y="8558"/>
                </a:cubicBezTo>
                <a:close/>
                <a:moveTo>
                  <a:pt x="100713" y="16164"/>
                </a:moveTo>
                <a:lnTo>
                  <a:pt x="100713" y="189567"/>
                </a:lnTo>
                <a:lnTo>
                  <a:pt x="2987" y="189567"/>
                </a:lnTo>
                <a:lnTo>
                  <a:pt x="2987" y="16164"/>
                </a:lnTo>
                <a:close/>
                <a:moveTo>
                  <a:pt x="22357" y="196638"/>
                </a:moveTo>
                <a:lnTo>
                  <a:pt x="22313" y="197165"/>
                </a:lnTo>
                <a:lnTo>
                  <a:pt x="18448" y="197165"/>
                </a:lnTo>
                <a:lnTo>
                  <a:pt x="18448" y="196638"/>
                </a:lnTo>
                <a:close/>
                <a:moveTo>
                  <a:pt x="53277" y="196726"/>
                </a:moveTo>
                <a:cubicBezTo>
                  <a:pt x="53365" y="196726"/>
                  <a:pt x="53453" y="196814"/>
                  <a:pt x="53453" y="196945"/>
                </a:cubicBezTo>
                <a:lnTo>
                  <a:pt x="53453" y="199976"/>
                </a:lnTo>
                <a:cubicBezTo>
                  <a:pt x="53453" y="200064"/>
                  <a:pt x="53365" y="200152"/>
                  <a:pt x="53234" y="200152"/>
                </a:cubicBezTo>
                <a:lnTo>
                  <a:pt x="50203" y="200152"/>
                </a:lnTo>
                <a:cubicBezTo>
                  <a:pt x="50071" y="200152"/>
                  <a:pt x="49983" y="200064"/>
                  <a:pt x="49983" y="199976"/>
                </a:cubicBezTo>
                <a:lnTo>
                  <a:pt x="49983" y="196945"/>
                </a:lnTo>
                <a:cubicBezTo>
                  <a:pt x="49983" y="196814"/>
                  <a:pt x="50071" y="196726"/>
                  <a:pt x="50203" y="196726"/>
                </a:cubicBezTo>
                <a:close/>
                <a:moveTo>
                  <a:pt x="80706" y="196517"/>
                </a:moveTo>
                <a:cubicBezTo>
                  <a:pt x="80761" y="196517"/>
                  <a:pt x="80816" y="196528"/>
                  <a:pt x="80860" y="196550"/>
                </a:cubicBezTo>
                <a:cubicBezTo>
                  <a:pt x="80948" y="196638"/>
                  <a:pt x="80948" y="196770"/>
                  <a:pt x="80860" y="196858"/>
                </a:cubicBezTo>
                <a:lnTo>
                  <a:pt x="79455" y="198263"/>
                </a:lnTo>
                <a:cubicBezTo>
                  <a:pt x="79367" y="198351"/>
                  <a:pt x="79323" y="198439"/>
                  <a:pt x="79323" y="198527"/>
                </a:cubicBezTo>
                <a:cubicBezTo>
                  <a:pt x="79323" y="198614"/>
                  <a:pt x="79367" y="198702"/>
                  <a:pt x="79455" y="198790"/>
                </a:cubicBezTo>
                <a:lnTo>
                  <a:pt x="80860" y="200196"/>
                </a:lnTo>
                <a:cubicBezTo>
                  <a:pt x="80948" y="200284"/>
                  <a:pt x="80948" y="200415"/>
                  <a:pt x="80860" y="200503"/>
                </a:cubicBezTo>
                <a:cubicBezTo>
                  <a:pt x="80816" y="200547"/>
                  <a:pt x="80761" y="200569"/>
                  <a:pt x="80706" y="200569"/>
                </a:cubicBezTo>
                <a:cubicBezTo>
                  <a:pt x="80652" y="200569"/>
                  <a:pt x="80597" y="200547"/>
                  <a:pt x="80553" y="200503"/>
                </a:cubicBezTo>
                <a:lnTo>
                  <a:pt x="79147" y="199098"/>
                </a:lnTo>
                <a:cubicBezTo>
                  <a:pt x="79015" y="198922"/>
                  <a:pt x="78928" y="198746"/>
                  <a:pt x="78928" y="198527"/>
                </a:cubicBezTo>
                <a:cubicBezTo>
                  <a:pt x="78928" y="198307"/>
                  <a:pt x="79015" y="198131"/>
                  <a:pt x="79147" y="198000"/>
                </a:cubicBezTo>
                <a:lnTo>
                  <a:pt x="80553" y="196550"/>
                </a:lnTo>
                <a:cubicBezTo>
                  <a:pt x="80597" y="196528"/>
                  <a:pt x="80652" y="196517"/>
                  <a:pt x="80706" y="196517"/>
                </a:cubicBezTo>
                <a:close/>
                <a:moveTo>
                  <a:pt x="15461" y="1"/>
                </a:moveTo>
                <a:cubicBezTo>
                  <a:pt x="6940" y="1"/>
                  <a:pt x="1" y="6941"/>
                  <a:pt x="1" y="15461"/>
                </a:cubicBezTo>
                <a:lnTo>
                  <a:pt x="1" y="190884"/>
                </a:lnTo>
                <a:cubicBezTo>
                  <a:pt x="1" y="199405"/>
                  <a:pt x="6940" y="206345"/>
                  <a:pt x="15461" y="206345"/>
                </a:cubicBezTo>
                <a:lnTo>
                  <a:pt x="88019" y="206345"/>
                </a:lnTo>
                <a:cubicBezTo>
                  <a:pt x="96540" y="206345"/>
                  <a:pt x="103480" y="199405"/>
                  <a:pt x="103480" y="190884"/>
                </a:cubicBezTo>
                <a:lnTo>
                  <a:pt x="103480" y="15461"/>
                </a:lnTo>
                <a:cubicBezTo>
                  <a:pt x="103480" y="6941"/>
                  <a:pt x="96540" y="1"/>
                  <a:pt x="88019" y="1"/>
                </a:cubicBezTo>
                <a:close/>
              </a:path>
            </a:pathLst>
          </a:custGeom>
          <a:noFill/>
          <a:ln w="19050" cap="flat" cmpd="sng">
            <a:solidFill>
              <a:srgbClr val="5353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5" name="Google Shape;835;p54"/>
          <p:cNvSpPr/>
          <p:nvPr/>
        </p:nvSpPr>
        <p:spPr>
          <a:xfrm>
            <a:off x="5523403" y="1781433"/>
            <a:ext cx="1929135" cy="329513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BA7C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Argumentación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Toma de decisiones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55"/>
          <p:cNvSpPr/>
          <p:nvPr/>
        </p:nvSpPr>
        <p:spPr>
          <a:xfrm>
            <a:off x="0" y="0"/>
            <a:ext cx="4259700" cy="6858000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41" name="Google Shape;841;p55"/>
          <p:cNvCxnSpPr/>
          <p:nvPr/>
        </p:nvCxnSpPr>
        <p:spPr>
          <a:xfrm>
            <a:off x="4694118" y="2992797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42" name="Google Shape;842;p55"/>
          <p:cNvSpPr txBox="1">
            <a:spLocks noGrp="1"/>
          </p:cNvSpPr>
          <p:nvPr>
            <p:ph type="title"/>
          </p:nvPr>
        </p:nvSpPr>
        <p:spPr>
          <a:xfrm>
            <a:off x="4598900" y="1169106"/>
            <a:ext cx="3872438" cy="16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 sz="3000"/>
              <a:t>3. Ferias educativas </a:t>
            </a:r>
            <a:endParaRPr sz="3000">
              <a:solidFill>
                <a:srgbClr val="434343"/>
              </a:solidFill>
            </a:endParaRPr>
          </a:p>
        </p:txBody>
      </p:sp>
      <p:sp>
        <p:nvSpPr>
          <p:cNvPr id="843" name="Google Shape;843;p55"/>
          <p:cNvSpPr txBox="1">
            <a:spLocks noGrp="1"/>
          </p:cNvSpPr>
          <p:nvPr>
            <p:ph type="subTitle" idx="1"/>
          </p:nvPr>
        </p:nvSpPr>
        <p:spPr>
          <a:xfrm>
            <a:off x="4598900" y="3429000"/>
            <a:ext cx="2920800" cy="21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2000"/>
              <a:t>Una dinámica interactiva para desarrollar pensamiento crítico a través de la </a:t>
            </a:r>
            <a:r>
              <a:rPr lang="es-ES" sz="2000" b="1"/>
              <a:t>transmisión de conocimientos</a:t>
            </a:r>
            <a:r>
              <a:rPr lang="es-ES" sz="2000"/>
              <a:t>.  </a:t>
            </a:r>
            <a:endParaRPr sz="200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56"/>
          <p:cNvSpPr/>
          <p:nvPr/>
        </p:nvSpPr>
        <p:spPr>
          <a:xfrm>
            <a:off x="406950" y="469600"/>
            <a:ext cx="4287900" cy="5748000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49" name="Google Shape;849;p56"/>
          <p:cNvCxnSpPr/>
          <p:nvPr/>
        </p:nvCxnSpPr>
        <p:spPr>
          <a:xfrm>
            <a:off x="2203050" y="2129967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50" name="Google Shape;850;p56"/>
          <p:cNvSpPr txBox="1">
            <a:spLocks noGrp="1"/>
          </p:cNvSpPr>
          <p:nvPr>
            <p:ph type="title"/>
          </p:nvPr>
        </p:nvSpPr>
        <p:spPr>
          <a:xfrm>
            <a:off x="737850" y="1307013"/>
            <a:ext cx="3571500" cy="7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800"/>
              <a:t>¿Qué son?</a:t>
            </a:r>
            <a:endParaRPr sz="2800">
              <a:solidFill>
                <a:srgbClr val="434343"/>
              </a:solidFill>
            </a:endParaRPr>
          </a:p>
        </p:txBody>
      </p:sp>
      <p:sp>
        <p:nvSpPr>
          <p:cNvPr id="851" name="Google Shape;851;p56"/>
          <p:cNvSpPr txBox="1">
            <a:spLocks noGrp="1"/>
          </p:cNvSpPr>
          <p:nvPr>
            <p:ph type="subTitle" idx="1"/>
          </p:nvPr>
        </p:nvSpPr>
        <p:spPr>
          <a:xfrm>
            <a:off x="737850" y="2305633"/>
            <a:ext cx="3671100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2200" b="1">
                <a:solidFill>
                  <a:srgbClr val="7F7F7F"/>
                </a:solidFill>
              </a:rPr>
              <a:t>Eventos </a:t>
            </a:r>
            <a:r>
              <a:rPr lang="es-ES" sz="2200">
                <a:solidFill>
                  <a:srgbClr val="7F7F7F"/>
                </a:solidFill>
              </a:rPr>
              <a:t>donde los estudiantes pueden mostrar al público su “mercancia”, en este caso la ciencia. </a:t>
            </a:r>
            <a:endParaRPr sz="2200">
              <a:solidFill>
                <a:srgbClr val="7F7F7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6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600">
              <a:solidFill>
                <a:srgbClr val="999999"/>
              </a:solidFill>
            </a:endParaRPr>
          </a:p>
        </p:txBody>
      </p:sp>
      <p:pic>
        <p:nvPicPr>
          <p:cNvPr id="852" name="Google Shape;852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71090" y="1951291"/>
            <a:ext cx="4272910" cy="3138709"/>
          </a:xfrm>
          <a:prstGeom prst="rect">
            <a:avLst/>
          </a:prstGeom>
          <a:noFill/>
          <a:ln>
            <a:noFill/>
          </a:ln>
        </p:spPr>
      </p:pic>
      <p:sp>
        <p:nvSpPr>
          <p:cNvPr id="853" name="Google Shape;853;p56"/>
          <p:cNvSpPr txBox="1"/>
          <p:nvPr/>
        </p:nvSpPr>
        <p:spPr>
          <a:xfrm>
            <a:off x="8040361" y="1563093"/>
            <a:ext cx="1103639" cy="258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1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Fuente: Propia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endParaRPr sz="1600" b="0" i="0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57"/>
          <p:cNvSpPr/>
          <p:nvPr/>
        </p:nvSpPr>
        <p:spPr>
          <a:xfrm>
            <a:off x="406950" y="469599"/>
            <a:ext cx="4333216" cy="6025793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59" name="Google Shape;859;p57"/>
          <p:cNvCxnSpPr/>
          <p:nvPr/>
        </p:nvCxnSpPr>
        <p:spPr>
          <a:xfrm>
            <a:off x="2203050" y="1418524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60" name="Google Shape;860;p57"/>
          <p:cNvSpPr txBox="1">
            <a:spLocks noGrp="1"/>
          </p:cNvSpPr>
          <p:nvPr>
            <p:ph type="title"/>
          </p:nvPr>
        </p:nvSpPr>
        <p:spPr>
          <a:xfrm>
            <a:off x="755400" y="616917"/>
            <a:ext cx="3571500" cy="7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800"/>
              <a:t>Características</a:t>
            </a:r>
            <a:endParaRPr sz="2800">
              <a:solidFill>
                <a:srgbClr val="434343"/>
              </a:solidFill>
            </a:endParaRPr>
          </a:p>
        </p:txBody>
      </p:sp>
      <p:sp>
        <p:nvSpPr>
          <p:cNvPr id="861" name="Google Shape;861;p57"/>
          <p:cNvSpPr txBox="1">
            <a:spLocks noGrp="1"/>
          </p:cNvSpPr>
          <p:nvPr>
            <p:ph type="subTitle" idx="1"/>
          </p:nvPr>
        </p:nvSpPr>
        <p:spPr>
          <a:xfrm>
            <a:off x="586928" y="1449856"/>
            <a:ext cx="4284161" cy="5045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s-ES" sz="2200" b="1">
                <a:solidFill>
                  <a:srgbClr val="7F7F7F"/>
                </a:solidFill>
              </a:rPr>
              <a:t>No</a:t>
            </a:r>
            <a:r>
              <a:rPr lang="es-ES" sz="2200">
                <a:solidFill>
                  <a:srgbClr val="7F7F7F"/>
                </a:solidFill>
              </a:rPr>
              <a:t> es un </a:t>
            </a:r>
            <a:r>
              <a:rPr lang="es-ES" sz="2200" b="1">
                <a:solidFill>
                  <a:srgbClr val="7F7F7F"/>
                </a:solidFill>
              </a:rPr>
              <a:t>formato nuevo </a:t>
            </a:r>
            <a:r>
              <a:rPr lang="es-ES" sz="2200">
                <a:solidFill>
                  <a:srgbClr val="7F7F7F"/>
                </a:solidFill>
              </a:rPr>
              <a:t>(desde años 50 en EEUU).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s-ES" sz="2200">
                <a:solidFill>
                  <a:srgbClr val="7F7F7F"/>
                </a:solidFill>
              </a:rPr>
              <a:t>Papel </a:t>
            </a:r>
            <a:r>
              <a:rPr lang="es-ES" sz="2200" b="1">
                <a:solidFill>
                  <a:srgbClr val="7F7F7F"/>
                </a:solidFill>
              </a:rPr>
              <a:t>protagonista</a:t>
            </a:r>
            <a:r>
              <a:rPr lang="es-ES" sz="2200">
                <a:solidFill>
                  <a:srgbClr val="7F7F7F"/>
                </a:solidFill>
              </a:rPr>
              <a:t> al estudiante.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s-ES" sz="2200">
                <a:solidFill>
                  <a:srgbClr val="7F7F7F"/>
                </a:solidFill>
              </a:rPr>
              <a:t>Favorecen el </a:t>
            </a:r>
            <a:r>
              <a:rPr lang="es-ES" sz="2200" b="1">
                <a:solidFill>
                  <a:srgbClr val="7F7F7F"/>
                </a:solidFill>
              </a:rPr>
              <a:t>diálogo</a:t>
            </a:r>
            <a:r>
              <a:rPr lang="es-ES" sz="2200">
                <a:solidFill>
                  <a:srgbClr val="7F7F7F"/>
                </a:solidFill>
              </a:rPr>
              <a:t> y la </a:t>
            </a:r>
            <a:r>
              <a:rPr lang="es-ES" sz="2200" b="1">
                <a:solidFill>
                  <a:srgbClr val="7F7F7F"/>
                </a:solidFill>
              </a:rPr>
              <a:t>comunicación</a:t>
            </a:r>
            <a:r>
              <a:rPr lang="es-ES" sz="2200">
                <a:solidFill>
                  <a:srgbClr val="7F7F7F"/>
                </a:solidFill>
              </a:rPr>
              <a:t>. 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s-ES" sz="2200">
                <a:solidFill>
                  <a:srgbClr val="7F7F7F"/>
                </a:solidFill>
              </a:rPr>
              <a:t>Favorecen la </a:t>
            </a:r>
            <a:r>
              <a:rPr lang="es-ES" sz="2200" b="1">
                <a:solidFill>
                  <a:srgbClr val="7F7F7F"/>
                </a:solidFill>
              </a:rPr>
              <a:t>creatividad</a:t>
            </a:r>
            <a:r>
              <a:rPr lang="es-ES" sz="2200">
                <a:solidFill>
                  <a:srgbClr val="7F7F7F"/>
                </a:solidFill>
              </a:rPr>
              <a:t>.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s-ES" sz="2200">
                <a:solidFill>
                  <a:srgbClr val="7F7F7F"/>
                </a:solidFill>
              </a:rPr>
              <a:t>Punto de </a:t>
            </a:r>
            <a:r>
              <a:rPr lang="es-ES" sz="2200" b="1">
                <a:solidFill>
                  <a:srgbClr val="7F7F7F"/>
                </a:solidFill>
              </a:rPr>
              <a:t>encuentro</a:t>
            </a:r>
            <a:r>
              <a:rPr lang="es-ES" sz="2200">
                <a:solidFill>
                  <a:srgbClr val="7F7F7F"/>
                </a:solidFill>
              </a:rPr>
              <a:t>. 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s-ES" sz="2100" b="1">
                <a:solidFill>
                  <a:srgbClr val="7F7F7F"/>
                </a:solidFill>
              </a:rPr>
              <a:t>Intercambio</a:t>
            </a:r>
            <a:r>
              <a:rPr lang="es-ES" sz="2100">
                <a:solidFill>
                  <a:srgbClr val="7F7F7F"/>
                </a:solidFill>
              </a:rPr>
              <a:t> de conocimientos.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s-ES" sz="2200" b="1">
                <a:solidFill>
                  <a:srgbClr val="7F7F7F"/>
                </a:solidFill>
              </a:rPr>
              <a:t>Interactividad</a:t>
            </a:r>
            <a:r>
              <a:rPr lang="es-ES" sz="2200">
                <a:solidFill>
                  <a:srgbClr val="7F7F7F"/>
                </a:solidFill>
              </a:rPr>
              <a:t> entre asistentes. 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s-ES" sz="2200">
                <a:solidFill>
                  <a:srgbClr val="7F7F7F"/>
                </a:solidFill>
              </a:rPr>
              <a:t>El estudiante produce el </a:t>
            </a:r>
            <a:r>
              <a:rPr lang="es-ES" sz="2200" b="1">
                <a:solidFill>
                  <a:srgbClr val="7F7F7F"/>
                </a:solidFill>
              </a:rPr>
              <a:t>material</a:t>
            </a:r>
            <a:r>
              <a:rPr lang="es-ES" sz="2200">
                <a:solidFill>
                  <a:srgbClr val="7F7F7F"/>
                </a:solidFill>
              </a:rPr>
              <a:t> al exponer. 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s-ES" sz="2200">
                <a:solidFill>
                  <a:srgbClr val="7F7F7F"/>
                </a:solidFill>
              </a:rPr>
              <a:t>Favorece la </a:t>
            </a:r>
            <a:r>
              <a:rPr lang="es-ES" sz="2200" b="1">
                <a:solidFill>
                  <a:srgbClr val="7F7F7F"/>
                </a:solidFill>
              </a:rPr>
              <a:t>transferencia</a:t>
            </a:r>
            <a:r>
              <a:rPr lang="es-ES" sz="2200">
                <a:solidFill>
                  <a:srgbClr val="7F7F7F"/>
                </a:solidFill>
              </a:rPr>
              <a:t>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2200"/>
              <a:t> </a:t>
            </a:r>
            <a:endParaRPr sz="2200">
              <a:solidFill>
                <a:srgbClr val="999999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6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600">
              <a:solidFill>
                <a:srgbClr val="999999"/>
              </a:solidFill>
            </a:endParaRPr>
          </a:p>
        </p:txBody>
      </p:sp>
      <p:pic>
        <p:nvPicPr>
          <p:cNvPr id="862" name="Google Shape;862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71090" y="1951291"/>
            <a:ext cx="4272910" cy="3138709"/>
          </a:xfrm>
          <a:prstGeom prst="rect">
            <a:avLst/>
          </a:prstGeom>
          <a:noFill/>
          <a:ln>
            <a:noFill/>
          </a:ln>
        </p:spPr>
      </p:pic>
      <p:sp>
        <p:nvSpPr>
          <p:cNvPr id="863" name="Google Shape;863;p57"/>
          <p:cNvSpPr txBox="1"/>
          <p:nvPr/>
        </p:nvSpPr>
        <p:spPr>
          <a:xfrm>
            <a:off x="8040361" y="1563093"/>
            <a:ext cx="1103639" cy="258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1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Fuente: Propia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endParaRPr sz="1600" b="0" i="0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58"/>
          <p:cNvSpPr/>
          <p:nvPr/>
        </p:nvSpPr>
        <p:spPr>
          <a:xfrm>
            <a:off x="406949" y="469600"/>
            <a:ext cx="8463781" cy="3219531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69" name="Google Shape;869;p58"/>
          <p:cNvCxnSpPr/>
          <p:nvPr/>
        </p:nvCxnSpPr>
        <p:spPr>
          <a:xfrm>
            <a:off x="2242440" y="1245405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70" name="Google Shape;870;p58"/>
          <p:cNvSpPr txBox="1">
            <a:spLocks noGrp="1"/>
          </p:cNvSpPr>
          <p:nvPr>
            <p:ph type="title"/>
          </p:nvPr>
        </p:nvSpPr>
        <p:spPr>
          <a:xfrm>
            <a:off x="681280" y="460494"/>
            <a:ext cx="3802618" cy="7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800"/>
              <a:t>Desarrollo de la feria</a:t>
            </a:r>
            <a:endParaRPr sz="2800">
              <a:solidFill>
                <a:srgbClr val="434343"/>
              </a:solidFill>
            </a:endParaRPr>
          </a:p>
        </p:txBody>
      </p:sp>
      <p:sp>
        <p:nvSpPr>
          <p:cNvPr id="871" name="Google Shape;871;p58"/>
          <p:cNvSpPr txBox="1">
            <a:spLocks noGrp="1"/>
          </p:cNvSpPr>
          <p:nvPr>
            <p:ph type="subTitle" idx="1"/>
          </p:nvPr>
        </p:nvSpPr>
        <p:spPr>
          <a:xfrm>
            <a:off x="635460" y="1367749"/>
            <a:ext cx="8132881" cy="2012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2100">
                <a:solidFill>
                  <a:srgbClr val="7F7F7F"/>
                </a:solidFill>
              </a:rPr>
              <a:t>Duración: </a:t>
            </a:r>
            <a:r>
              <a:rPr lang="es-ES" sz="2100" b="1">
                <a:solidFill>
                  <a:srgbClr val="7F7F7F"/>
                </a:solidFill>
              </a:rPr>
              <a:t>2 horas</a:t>
            </a:r>
            <a:r>
              <a:rPr lang="es-ES" sz="2100">
                <a:solidFill>
                  <a:srgbClr val="7F7F7F"/>
                </a:solidFill>
              </a:rPr>
              <a:t>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es-ES" sz="2100">
                <a:solidFill>
                  <a:srgbClr val="7F7F7F"/>
                </a:solidFill>
              </a:rPr>
              <a:t>Cada estudiante diseña su proyecto (1 semana), revisado por el docente.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es-ES" sz="2100">
                <a:solidFill>
                  <a:srgbClr val="7F7F7F"/>
                </a:solidFill>
              </a:rPr>
              <a:t>En la feria dispone de un </a:t>
            </a:r>
            <a:r>
              <a:rPr lang="es-ES" sz="2100" b="1">
                <a:solidFill>
                  <a:srgbClr val="7F7F7F"/>
                </a:solidFill>
              </a:rPr>
              <a:t>stand</a:t>
            </a:r>
            <a:r>
              <a:rPr lang="es-ES" sz="2100">
                <a:solidFill>
                  <a:srgbClr val="7F7F7F"/>
                </a:solidFill>
              </a:rPr>
              <a:t> con el material y un </a:t>
            </a:r>
            <a:r>
              <a:rPr lang="es-ES" sz="2100" b="1">
                <a:solidFill>
                  <a:srgbClr val="7F7F7F"/>
                </a:solidFill>
              </a:rPr>
              <a:t>póster.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400"/>
              <a:buNone/>
            </a:pPr>
            <a:r>
              <a:rPr lang="es-ES" sz="2100">
                <a:solidFill>
                  <a:srgbClr val="7F7F7F"/>
                </a:solidFill>
              </a:rPr>
              <a:t>Se establecen </a:t>
            </a:r>
            <a:r>
              <a:rPr lang="es-ES" sz="2100" b="1">
                <a:solidFill>
                  <a:srgbClr val="7F7F7F"/>
                </a:solidFill>
              </a:rPr>
              <a:t>turnos</a:t>
            </a:r>
            <a:r>
              <a:rPr lang="es-ES" sz="2100">
                <a:solidFill>
                  <a:srgbClr val="7F7F7F"/>
                </a:solidFill>
              </a:rPr>
              <a:t>. La mitad de los estudiantes presentan sus proyectos y la otra mitad visita la feria y propone mejoras.</a:t>
            </a:r>
            <a:endParaRPr sz="2100">
              <a:solidFill>
                <a:srgbClr val="7F7F7F"/>
              </a:solidFill>
            </a:endParaRPr>
          </a:p>
        </p:txBody>
      </p:sp>
      <p:pic>
        <p:nvPicPr>
          <p:cNvPr id="872" name="Google Shape;872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5459" y="3907552"/>
            <a:ext cx="3757865" cy="2747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3" name="Google Shape;873;p58"/>
          <p:cNvPicPr preferRelativeResize="0"/>
          <p:nvPr/>
        </p:nvPicPr>
        <p:blipFill rotWithShape="1">
          <a:blip r:embed="rId4">
            <a:alphaModFix/>
          </a:blip>
          <a:srcRect l="2442" t="9933" b="38409"/>
          <a:stretch/>
        </p:blipFill>
        <p:spPr>
          <a:xfrm>
            <a:off x="4638839" y="3907552"/>
            <a:ext cx="4129502" cy="2816728"/>
          </a:xfrm>
          <a:prstGeom prst="rect">
            <a:avLst/>
          </a:prstGeom>
          <a:noFill/>
          <a:ln>
            <a:noFill/>
          </a:ln>
        </p:spPr>
      </p:pic>
      <p:sp>
        <p:nvSpPr>
          <p:cNvPr id="874" name="Google Shape;874;p58"/>
          <p:cNvSpPr txBox="1"/>
          <p:nvPr/>
        </p:nvSpPr>
        <p:spPr>
          <a:xfrm rot="-5400000">
            <a:off x="-144871" y="5884574"/>
            <a:ext cx="1103639" cy="258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1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Fuente: Propia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endParaRPr sz="1600" b="0" i="0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59"/>
          <p:cNvSpPr/>
          <p:nvPr/>
        </p:nvSpPr>
        <p:spPr>
          <a:xfrm>
            <a:off x="406950" y="469600"/>
            <a:ext cx="4287900" cy="5748000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80" name="Google Shape;880;p59"/>
          <p:cNvCxnSpPr/>
          <p:nvPr/>
        </p:nvCxnSpPr>
        <p:spPr>
          <a:xfrm>
            <a:off x="2203050" y="2129967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81" name="Google Shape;881;p59"/>
          <p:cNvSpPr txBox="1">
            <a:spLocks noGrp="1"/>
          </p:cNvSpPr>
          <p:nvPr>
            <p:ph type="title"/>
          </p:nvPr>
        </p:nvSpPr>
        <p:spPr>
          <a:xfrm>
            <a:off x="737850" y="1307013"/>
            <a:ext cx="3571500" cy="7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800"/>
              <a:t>Tipos</a:t>
            </a:r>
            <a:endParaRPr sz="2800">
              <a:solidFill>
                <a:srgbClr val="434343"/>
              </a:solidFill>
            </a:endParaRPr>
          </a:p>
        </p:txBody>
      </p:sp>
      <p:sp>
        <p:nvSpPr>
          <p:cNvPr id="882" name="Google Shape;882;p59"/>
          <p:cNvSpPr txBox="1">
            <a:spLocks noGrp="1"/>
          </p:cNvSpPr>
          <p:nvPr>
            <p:ph type="subTitle" idx="1"/>
          </p:nvPr>
        </p:nvSpPr>
        <p:spPr>
          <a:xfrm>
            <a:off x="737850" y="2305633"/>
            <a:ext cx="3671100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s-ES" sz="2200">
                <a:solidFill>
                  <a:srgbClr val="7F7F7F"/>
                </a:solidFill>
              </a:rPr>
              <a:t>Transmisión de </a:t>
            </a:r>
            <a:r>
              <a:rPr lang="es-ES" sz="2200" b="1">
                <a:solidFill>
                  <a:srgbClr val="7F7F7F"/>
                </a:solidFill>
              </a:rPr>
              <a:t>conocimientos</a:t>
            </a:r>
            <a:r>
              <a:rPr lang="es-ES" sz="2200">
                <a:solidFill>
                  <a:srgbClr val="7F7F7F"/>
                </a:solidFill>
              </a:rPr>
              <a:t>.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s-ES" sz="2200" b="1">
                <a:solidFill>
                  <a:srgbClr val="7F7F7F"/>
                </a:solidFill>
              </a:rPr>
              <a:t>Recursos</a:t>
            </a:r>
            <a:r>
              <a:rPr lang="es-ES" sz="2200">
                <a:solidFill>
                  <a:srgbClr val="7F7F7F"/>
                </a:solidFill>
              </a:rPr>
              <a:t> educativos.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s-ES" sz="2200">
                <a:solidFill>
                  <a:srgbClr val="7F7F7F"/>
                </a:solidFill>
              </a:rPr>
              <a:t>Proyectos de </a:t>
            </a:r>
            <a:r>
              <a:rPr lang="es-ES" sz="2200" b="1">
                <a:solidFill>
                  <a:srgbClr val="7F7F7F"/>
                </a:solidFill>
              </a:rPr>
              <a:t>indagación</a:t>
            </a:r>
            <a:r>
              <a:rPr lang="es-ES" sz="2200">
                <a:solidFill>
                  <a:srgbClr val="7F7F7F"/>
                </a:solidFill>
              </a:rPr>
              <a:t>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es-ES" sz="2200"/>
              <a:t> </a:t>
            </a:r>
            <a:endParaRPr sz="2200">
              <a:solidFill>
                <a:srgbClr val="999999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6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600">
              <a:solidFill>
                <a:srgbClr val="999999"/>
              </a:solidFill>
            </a:endParaRPr>
          </a:p>
        </p:txBody>
      </p:sp>
      <p:pic>
        <p:nvPicPr>
          <p:cNvPr id="883" name="Google Shape;883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71090" y="1951291"/>
            <a:ext cx="4272910" cy="3138709"/>
          </a:xfrm>
          <a:prstGeom prst="rect">
            <a:avLst/>
          </a:prstGeom>
          <a:noFill/>
          <a:ln>
            <a:noFill/>
          </a:ln>
        </p:spPr>
      </p:pic>
      <p:sp>
        <p:nvSpPr>
          <p:cNvPr id="884" name="Google Shape;884;p59"/>
          <p:cNvSpPr txBox="1"/>
          <p:nvPr/>
        </p:nvSpPr>
        <p:spPr>
          <a:xfrm>
            <a:off x="8040361" y="1563093"/>
            <a:ext cx="1103639" cy="258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1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Fuente: Propia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endParaRPr sz="1600" b="0" i="0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"/>
          <p:cNvSpPr/>
          <p:nvPr/>
        </p:nvSpPr>
        <p:spPr>
          <a:xfrm>
            <a:off x="406950" y="469600"/>
            <a:ext cx="8407956" cy="2672993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1" name="Google Shape;251;p6"/>
          <p:cNvCxnSpPr/>
          <p:nvPr/>
        </p:nvCxnSpPr>
        <p:spPr>
          <a:xfrm>
            <a:off x="1185248" y="1426025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2" name="Google Shape;252;p6"/>
          <p:cNvSpPr txBox="1">
            <a:spLocks noGrp="1"/>
          </p:cNvSpPr>
          <p:nvPr>
            <p:ph type="title"/>
          </p:nvPr>
        </p:nvSpPr>
        <p:spPr>
          <a:xfrm>
            <a:off x="75698" y="616917"/>
            <a:ext cx="3571500" cy="7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800"/>
              <a:t>¿Qué es?</a:t>
            </a:r>
            <a:endParaRPr sz="2800">
              <a:solidFill>
                <a:srgbClr val="434343"/>
              </a:solidFill>
            </a:endParaRPr>
          </a:p>
        </p:txBody>
      </p:sp>
      <p:sp>
        <p:nvSpPr>
          <p:cNvPr id="253" name="Google Shape;253;p6"/>
          <p:cNvSpPr txBox="1">
            <a:spLocks noGrp="1"/>
          </p:cNvSpPr>
          <p:nvPr>
            <p:ph type="subTitle" idx="1"/>
          </p:nvPr>
        </p:nvSpPr>
        <p:spPr>
          <a:xfrm>
            <a:off x="7469901" y="6053724"/>
            <a:ext cx="1558485" cy="714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1100"/>
              <a:t>Fuente: Banco de imágenes y sonidos INTEF</a:t>
            </a:r>
            <a:endParaRPr sz="110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endParaRPr sz="1600">
              <a:solidFill>
                <a:srgbClr val="999999"/>
              </a:solidFill>
            </a:endParaRPr>
          </a:p>
        </p:txBody>
      </p:sp>
      <p:pic>
        <p:nvPicPr>
          <p:cNvPr id="254" name="Google Shape;25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61448" y="3289910"/>
            <a:ext cx="5449572" cy="3332024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6"/>
          <p:cNvSpPr txBox="1"/>
          <p:nvPr/>
        </p:nvSpPr>
        <p:spPr>
          <a:xfrm>
            <a:off x="1310663" y="1814464"/>
            <a:ext cx="8024504" cy="734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22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Un </a:t>
            </a:r>
            <a:r>
              <a:rPr lang="es-ES" sz="2200" b="1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concepto complejo</a:t>
            </a:r>
            <a:r>
              <a:rPr lang="es-ES" sz="22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22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Incluye aspectos cognitivos, actitudinales y afectivos.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endParaRPr sz="1600" b="0" i="0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endParaRPr sz="1600" b="0" i="0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60"/>
          <p:cNvSpPr/>
          <p:nvPr/>
        </p:nvSpPr>
        <p:spPr>
          <a:xfrm>
            <a:off x="406950" y="555000"/>
            <a:ext cx="8330100" cy="574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90" name="Google Shape;890;p60"/>
          <p:cNvCxnSpPr/>
          <p:nvPr/>
        </p:nvCxnSpPr>
        <p:spPr>
          <a:xfrm>
            <a:off x="939921" y="3021499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91" name="Google Shape;891;p60"/>
          <p:cNvSpPr/>
          <p:nvPr/>
        </p:nvSpPr>
        <p:spPr>
          <a:xfrm>
            <a:off x="3635075" y="910194"/>
            <a:ext cx="2352600" cy="2459700"/>
          </a:xfrm>
          <a:prstGeom prst="rect">
            <a:avLst/>
          </a:prstGeom>
          <a:noFill/>
          <a:ln w="28575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2" name="Google Shape;892;p60"/>
          <p:cNvSpPr/>
          <p:nvPr/>
        </p:nvSpPr>
        <p:spPr>
          <a:xfrm>
            <a:off x="6111750" y="910194"/>
            <a:ext cx="2352600" cy="2459700"/>
          </a:xfrm>
          <a:prstGeom prst="rect">
            <a:avLst/>
          </a:prstGeom>
          <a:noFill/>
          <a:ln w="28575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3" name="Google Shape;893;p60"/>
          <p:cNvSpPr/>
          <p:nvPr/>
        </p:nvSpPr>
        <p:spPr>
          <a:xfrm>
            <a:off x="6105000" y="3502757"/>
            <a:ext cx="2352600" cy="2459700"/>
          </a:xfrm>
          <a:prstGeom prst="rect">
            <a:avLst/>
          </a:prstGeom>
          <a:noFill/>
          <a:ln w="28575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4" name="Google Shape;894;p60"/>
          <p:cNvSpPr txBox="1"/>
          <p:nvPr/>
        </p:nvSpPr>
        <p:spPr>
          <a:xfrm>
            <a:off x="3802625" y="1138043"/>
            <a:ext cx="2017500" cy="15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ES" sz="2100" b="1" i="0" u="none" strike="noStrike" cap="none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OBJETIVO</a:t>
            </a:r>
            <a:r>
              <a:rPr lang="es-ES" sz="2100" b="0" i="0" u="none" strike="noStrike" cap="none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/>
            </a:r>
            <a:br>
              <a:rPr lang="es-ES" sz="2100" b="0" i="0" u="none" strike="noStrike" cap="none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lang="es-ES" sz="1800" b="0" i="0" u="none" strike="noStrike" cap="none">
                <a:solidFill>
                  <a:srgbClr val="7F7F7F"/>
                </a:solidFill>
                <a:latin typeface="Ubuntu"/>
                <a:ea typeface="Ubuntu"/>
                <a:cs typeface="Ubuntu"/>
                <a:sym typeface="Ubuntu"/>
              </a:rPr>
              <a:t>Transmitir conocimientos a los asistentes. </a:t>
            </a:r>
            <a:endParaRPr sz="1800" b="0" i="0" u="none" strike="noStrike" cap="none">
              <a:solidFill>
                <a:srgbClr val="7F7F7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895" name="Google Shape;895;p60"/>
          <p:cNvSpPr txBox="1"/>
          <p:nvPr/>
        </p:nvSpPr>
        <p:spPr>
          <a:xfrm>
            <a:off x="6284850" y="1118107"/>
            <a:ext cx="1992900" cy="15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ES" sz="2100" b="1" i="0" u="none" strike="noStrike" cap="none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MATERIALES</a:t>
            </a:r>
            <a:r>
              <a:rPr lang="es-ES" sz="1400" b="0" i="0" u="none" strike="noStrike" cap="none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/>
            </a:r>
            <a:br>
              <a:rPr lang="es-ES" sz="1400" b="0" i="0" u="none" strike="noStrike" cap="none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lang="es-ES" sz="1800" b="0" i="0" u="none" strike="noStrike" cap="none">
                <a:solidFill>
                  <a:srgbClr val="7F7F7F"/>
                </a:solidFill>
                <a:latin typeface="Ubuntu"/>
                <a:ea typeface="Ubuntu"/>
                <a:cs typeface="Ubuntu"/>
                <a:sym typeface="Ubuntu"/>
              </a:rPr>
              <a:t>Cada grupo elabora un </a:t>
            </a:r>
            <a:r>
              <a:rPr lang="es-ES" sz="1800" b="1" i="0" u="none" strike="noStrike" cap="none">
                <a:solidFill>
                  <a:srgbClr val="7F7F7F"/>
                </a:solidFill>
                <a:latin typeface="Ubuntu"/>
                <a:ea typeface="Ubuntu"/>
                <a:cs typeface="Ubuntu"/>
                <a:sym typeface="Ubuntu"/>
              </a:rPr>
              <a:t>rincón / ambiente </a:t>
            </a:r>
            <a:r>
              <a:rPr lang="es-ES" sz="1800" b="0" i="0" u="none" strike="noStrike" cap="none">
                <a:solidFill>
                  <a:srgbClr val="7F7F7F"/>
                </a:solidFill>
                <a:latin typeface="Ubuntu"/>
                <a:ea typeface="Ubuntu"/>
                <a:cs typeface="Ubuntu"/>
                <a:sym typeface="Ubuntu"/>
              </a:rPr>
              <a:t>para explicar los conocimientos. </a:t>
            </a:r>
            <a:endParaRPr sz="1800" b="0" i="0" u="none" strike="noStrike" cap="none">
              <a:solidFill>
                <a:srgbClr val="7F7F7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896" name="Google Shape;896;p60"/>
          <p:cNvSpPr txBox="1"/>
          <p:nvPr/>
        </p:nvSpPr>
        <p:spPr>
          <a:xfrm>
            <a:off x="6277125" y="3945197"/>
            <a:ext cx="2031849" cy="15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S" sz="2000" b="1" i="0" u="none" strike="noStrike" cap="none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DESARROLLO</a:t>
            </a:r>
            <a:r>
              <a:rPr lang="es-ES" sz="1400" b="0" i="0" u="none" strike="noStrike" cap="none">
                <a:solidFill>
                  <a:srgbClr val="B7B7B7"/>
                </a:solidFill>
                <a:latin typeface="Ubuntu"/>
                <a:ea typeface="Ubuntu"/>
                <a:cs typeface="Ubuntu"/>
                <a:sym typeface="Ubuntu"/>
              </a:rPr>
              <a:t/>
            </a:r>
            <a:br>
              <a:rPr lang="es-ES" sz="1400" b="0" i="0" u="none" strike="noStrike" cap="none">
                <a:solidFill>
                  <a:srgbClr val="B7B7B7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lang="es-ES" sz="1800" b="0" i="0" u="none" strike="noStrike" cap="none">
                <a:solidFill>
                  <a:srgbClr val="7F7F7F"/>
                </a:solidFill>
                <a:latin typeface="Ubuntu"/>
                <a:ea typeface="Ubuntu"/>
                <a:cs typeface="Ubuntu"/>
                <a:sym typeface="Ubuntu"/>
              </a:rPr>
              <a:t>Los asistentes realizan las actividades propuestas.</a:t>
            </a:r>
            <a:endParaRPr sz="1800" b="0" i="0" u="none" strike="noStrike" cap="none">
              <a:solidFill>
                <a:srgbClr val="7F7F7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897" name="Google Shape;897;p60"/>
          <p:cNvSpPr txBox="1">
            <a:spLocks noGrp="1"/>
          </p:cNvSpPr>
          <p:nvPr>
            <p:ph type="title"/>
          </p:nvPr>
        </p:nvSpPr>
        <p:spPr>
          <a:xfrm>
            <a:off x="816574" y="910194"/>
            <a:ext cx="2694425" cy="22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200"/>
              <a:t>Feria educativa </a:t>
            </a:r>
            <a:br>
              <a:rPr lang="es-ES" sz="2200"/>
            </a:br>
            <a:r>
              <a:rPr lang="es-ES" sz="2200"/>
              <a:t>de transmisión</a:t>
            </a:r>
            <a:br>
              <a:rPr lang="es-ES" sz="2200"/>
            </a:br>
            <a:r>
              <a:rPr lang="es-ES" sz="2200"/>
              <a:t>de conocimientos </a:t>
            </a:r>
            <a:endParaRPr sz="1000" b="0">
              <a:solidFill>
                <a:srgbClr val="99999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898" name="Google Shape;898;p60"/>
          <p:cNvSpPr/>
          <p:nvPr/>
        </p:nvSpPr>
        <p:spPr>
          <a:xfrm>
            <a:off x="273268" y="4019932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9" name="Google Shape;899;p60"/>
          <p:cNvPicPr preferRelativeResize="0"/>
          <p:nvPr/>
        </p:nvPicPr>
        <p:blipFill rotWithShape="1">
          <a:blip r:embed="rId3">
            <a:alphaModFix/>
          </a:blip>
          <a:srcRect l="23405" t="27617" r="19658" b="21082"/>
          <a:stretch/>
        </p:blipFill>
        <p:spPr>
          <a:xfrm>
            <a:off x="816574" y="3488687"/>
            <a:ext cx="5139799" cy="2609743"/>
          </a:xfrm>
          <a:prstGeom prst="rect">
            <a:avLst/>
          </a:prstGeom>
          <a:noFill/>
          <a:ln>
            <a:noFill/>
          </a:ln>
        </p:spPr>
      </p:pic>
      <p:sp>
        <p:nvSpPr>
          <p:cNvPr id="900" name="Google Shape;900;p60"/>
          <p:cNvSpPr/>
          <p:nvPr/>
        </p:nvSpPr>
        <p:spPr>
          <a:xfrm>
            <a:off x="454243" y="6217032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1" name="Google Shape;901;p60"/>
          <p:cNvSpPr txBox="1"/>
          <p:nvPr/>
        </p:nvSpPr>
        <p:spPr>
          <a:xfrm>
            <a:off x="816574" y="3208229"/>
            <a:ext cx="1103639" cy="258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1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Fuente: Propia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endParaRPr sz="1600" b="0" i="0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61"/>
          <p:cNvSpPr/>
          <p:nvPr/>
        </p:nvSpPr>
        <p:spPr>
          <a:xfrm>
            <a:off x="5279375" y="8"/>
            <a:ext cx="3954900" cy="69585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7" name="Google Shape;907;p61"/>
          <p:cNvSpPr txBox="1"/>
          <p:nvPr/>
        </p:nvSpPr>
        <p:spPr>
          <a:xfrm>
            <a:off x="16681609" y="5926801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s-ES" sz="1300" b="0" i="0" u="none" strike="noStrike" cap="none">
                <a:solidFill>
                  <a:srgbClr val="FFFFFF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61</a:t>
            </a:fld>
            <a:endParaRPr sz="1300" b="0" i="0" u="none" strike="noStrike" cap="none">
              <a:solidFill>
                <a:srgbClr val="FFFFFF"/>
              </a:solidFill>
              <a:latin typeface="Quicksand Light"/>
              <a:ea typeface="Quicksand Light"/>
              <a:cs typeface="Quicksand Light"/>
              <a:sym typeface="Quicksand Light"/>
            </a:endParaRPr>
          </a:p>
        </p:txBody>
      </p:sp>
      <p:sp>
        <p:nvSpPr>
          <p:cNvPr id="908" name="Google Shape;908;p61"/>
          <p:cNvSpPr txBox="1">
            <a:spLocks noGrp="1"/>
          </p:cNvSpPr>
          <p:nvPr>
            <p:ph type="body" idx="4294967295"/>
          </p:nvPr>
        </p:nvSpPr>
        <p:spPr>
          <a:xfrm>
            <a:off x="5763934" y="772605"/>
            <a:ext cx="2985782" cy="1731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000" b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ANTES DE LA FERIA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000" b="1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La respuesta mayoritaria es </a:t>
            </a:r>
            <a:r>
              <a:rPr lang="es-ES" sz="2000" b="1">
                <a:solidFill>
                  <a:srgbClr val="F7FFB3"/>
                </a:solidFill>
                <a:latin typeface="Ubuntu"/>
                <a:ea typeface="Ubuntu"/>
                <a:cs typeface="Ubuntu"/>
                <a:sym typeface="Ubuntu"/>
              </a:rPr>
              <a:t>sé un poco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b="1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909" name="Google Shape;909;p61"/>
          <p:cNvPicPr preferRelativeResize="0"/>
          <p:nvPr/>
        </p:nvPicPr>
        <p:blipFill rotWithShape="1">
          <a:blip r:embed="rId3">
            <a:alphaModFix/>
          </a:blip>
          <a:srcRect l="34721" t="27974" r="36409" b="45944"/>
          <a:stretch/>
        </p:blipFill>
        <p:spPr>
          <a:xfrm>
            <a:off x="235170" y="1416546"/>
            <a:ext cx="4821146" cy="2454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10" name="Google Shape;910;p61"/>
          <p:cNvPicPr preferRelativeResize="0"/>
          <p:nvPr/>
        </p:nvPicPr>
        <p:blipFill rotWithShape="1">
          <a:blip r:embed="rId3">
            <a:alphaModFix/>
          </a:blip>
          <a:srcRect l="34721" t="60869" r="36409" b="13538"/>
          <a:stretch/>
        </p:blipFill>
        <p:spPr>
          <a:xfrm>
            <a:off x="166424" y="4245429"/>
            <a:ext cx="5112951" cy="2516696"/>
          </a:xfrm>
          <a:prstGeom prst="rect">
            <a:avLst/>
          </a:prstGeom>
          <a:noFill/>
          <a:ln>
            <a:noFill/>
          </a:ln>
        </p:spPr>
      </p:pic>
      <p:sp>
        <p:nvSpPr>
          <p:cNvPr id="911" name="Google Shape;911;p61"/>
          <p:cNvSpPr/>
          <p:nvPr/>
        </p:nvSpPr>
        <p:spPr>
          <a:xfrm>
            <a:off x="-1" y="0"/>
            <a:ext cx="4833257" cy="611655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Transmisión de conocimientos</a:t>
            </a:r>
            <a:endParaRPr sz="2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2" name="Google Shape;912;p61"/>
          <p:cNvSpPr txBox="1"/>
          <p:nvPr/>
        </p:nvSpPr>
        <p:spPr>
          <a:xfrm>
            <a:off x="2645743" y="723496"/>
            <a:ext cx="3211140" cy="722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0" i="0" u="none" strike="noStrike" cap="none">
                <a:solidFill>
                  <a:srgbClr val="999999"/>
                </a:solidFill>
                <a:latin typeface="Ubuntu Light"/>
                <a:ea typeface="Ubuntu Light"/>
                <a:cs typeface="Ubuntu Light"/>
                <a:sym typeface="Ubuntu Light"/>
              </a:rPr>
              <a:t>Estudiantes de Educación Infantil</a:t>
            </a:r>
            <a:endParaRPr sz="2200" b="0" i="0" u="none" strike="noStrike" cap="none">
              <a:solidFill>
                <a:srgbClr val="99999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913" name="Google Shape;913;p61"/>
          <p:cNvSpPr txBox="1"/>
          <p:nvPr/>
        </p:nvSpPr>
        <p:spPr>
          <a:xfrm>
            <a:off x="2446335" y="3347550"/>
            <a:ext cx="3211140" cy="577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0" i="0" u="none" strike="noStrike" cap="none">
                <a:solidFill>
                  <a:srgbClr val="A5A5A5"/>
                </a:solidFill>
                <a:latin typeface="Ubuntu Light"/>
                <a:ea typeface="Ubuntu Light"/>
                <a:cs typeface="Ubuntu Light"/>
                <a:sym typeface="Ubuntu Light"/>
              </a:rPr>
              <a:t>Antes de la feria</a:t>
            </a:r>
            <a:endParaRPr sz="2200" b="0" i="0" u="none" strike="noStrike" cap="none">
              <a:solidFill>
                <a:srgbClr val="A5A5A5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914" name="Google Shape;914;p61"/>
          <p:cNvSpPr txBox="1"/>
          <p:nvPr/>
        </p:nvSpPr>
        <p:spPr>
          <a:xfrm>
            <a:off x="2634832" y="6090227"/>
            <a:ext cx="3211140" cy="577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0" i="0" u="none" strike="noStrike" cap="none">
                <a:solidFill>
                  <a:srgbClr val="A5A5A5"/>
                </a:solidFill>
                <a:latin typeface="Ubuntu Light"/>
                <a:ea typeface="Ubuntu Light"/>
                <a:cs typeface="Ubuntu Light"/>
                <a:sym typeface="Ubuntu Light"/>
              </a:rPr>
              <a:t>Después de la feria</a:t>
            </a:r>
            <a:endParaRPr sz="2200" b="0" i="0" u="none" strike="noStrike" cap="none">
              <a:solidFill>
                <a:srgbClr val="A5A5A5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915" name="Google Shape;915;p61"/>
          <p:cNvSpPr txBox="1"/>
          <p:nvPr/>
        </p:nvSpPr>
        <p:spPr>
          <a:xfrm>
            <a:off x="5774590" y="3040508"/>
            <a:ext cx="2985782" cy="8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000" b="1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DESPUÉS DE LA FERIA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000" b="1" i="0" u="none" strike="noStrike" cap="none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La respuesta mayoritaria </a:t>
            </a:r>
            <a:r>
              <a:rPr lang="es-ES" sz="2000" b="1" i="0" u="none" strike="noStrike" cap="none">
                <a:solidFill>
                  <a:srgbClr val="F7FFB3"/>
                </a:solidFill>
                <a:latin typeface="Ubuntu"/>
                <a:ea typeface="Ubuntu"/>
                <a:cs typeface="Ubuntu"/>
                <a:sym typeface="Ubuntu"/>
              </a:rPr>
              <a:t>puedo explicárselo a un amigo/a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b="1" i="0" u="none" strike="noStrike" cap="none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b="0" i="0" u="none" strike="noStrike" cap="none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916" name="Google Shape;916;p61"/>
          <p:cNvSpPr/>
          <p:nvPr/>
        </p:nvSpPr>
        <p:spPr>
          <a:xfrm>
            <a:off x="5377616" y="6073428"/>
            <a:ext cx="36934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Martín, C.; Hierrezuelo, J. M. y Franco-Mariscal, A.J. (2020). </a:t>
            </a:r>
            <a:r>
              <a:rPr lang="es-ES" sz="16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Cuadernos de Pedagogía</a:t>
            </a:r>
            <a:r>
              <a:rPr lang="es-E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507, 26-31.</a:t>
            </a:r>
            <a:endParaRPr/>
          </a:p>
        </p:txBody>
      </p:sp>
      <p:sp>
        <p:nvSpPr>
          <p:cNvPr id="917" name="Google Shape;917;p61"/>
          <p:cNvSpPr txBox="1"/>
          <p:nvPr/>
        </p:nvSpPr>
        <p:spPr>
          <a:xfrm>
            <a:off x="120253" y="723496"/>
            <a:ext cx="1103639" cy="258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1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Fuente: Propia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endParaRPr sz="1600" b="0" i="0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62"/>
          <p:cNvSpPr/>
          <p:nvPr/>
        </p:nvSpPr>
        <p:spPr>
          <a:xfrm>
            <a:off x="406950" y="533980"/>
            <a:ext cx="8330100" cy="574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23" name="Google Shape;923;p62"/>
          <p:cNvCxnSpPr/>
          <p:nvPr/>
        </p:nvCxnSpPr>
        <p:spPr>
          <a:xfrm>
            <a:off x="939921" y="3021499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24" name="Google Shape;924;p62"/>
          <p:cNvSpPr/>
          <p:nvPr/>
        </p:nvSpPr>
        <p:spPr>
          <a:xfrm>
            <a:off x="3635075" y="910194"/>
            <a:ext cx="2352600" cy="2459700"/>
          </a:xfrm>
          <a:prstGeom prst="rect">
            <a:avLst/>
          </a:prstGeom>
          <a:noFill/>
          <a:ln w="28575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5" name="Google Shape;925;p62"/>
          <p:cNvSpPr/>
          <p:nvPr/>
        </p:nvSpPr>
        <p:spPr>
          <a:xfrm>
            <a:off x="6111750" y="910194"/>
            <a:ext cx="2352600" cy="2459700"/>
          </a:xfrm>
          <a:prstGeom prst="rect">
            <a:avLst/>
          </a:prstGeom>
          <a:noFill/>
          <a:ln w="28575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6" name="Google Shape;926;p62"/>
          <p:cNvSpPr/>
          <p:nvPr/>
        </p:nvSpPr>
        <p:spPr>
          <a:xfrm>
            <a:off x="6105000" y="3502757"/>
            <a:ext cx="2352600" cy="2459700"/>
          </a:xfrm>
          <a:prstGeom prst="rect">
            <a:avLst/>
          </a:prstGeom>
          <a:noFill/>
          <a:ln w="28575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7" name="Google Shape;927;p62"/>
          <p:cNvSpPr txBox="1"/>
          <p:nvPr/>
        </p:nvSpPr>
        <p:spPr>
          <a:xfrm>
            <a:off x="3807201" y="1335625"/>
            <a:ext cx="2017500" cy="15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ES" sz="2100" b="1" i="0" u="none" strike="noStrike" cap="none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OBJETIVO</a:t>
            </a:r>
            <a:r>
              <a:rPr lang="es-ES" sz="2100" b="0" i="0" u="none" strike="noStrike" cap="none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/>
            </a:r>
            <a:br>
              <a:rPr lang="es-ES" sz="2100" b="0" i="0" u="none" strike="noStrike" cap="none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lang="es-ES" sz="1800" b="0" i="0" u="none" strike="noStrike" cap="none">
                <a:solidFill>
                  <a:srgbClr val="7F7F7F"/>
                </a:solidFill>
                <a:latin typeface="Ubuntu"/>
                <a:ea typeface="Ubuntu"/>
                <a:cs typeface="Ubuntu"/>
                <a:sym typeface="Ubuntu"/>
              </a:rPr>
              <a:t>Diseñar recursos innovadores para el aula.  </a:t>
            </a:r>
            <a:endParaRPr sz="1800" b="0" i="0" u="none" strike="noStrike" cap="none">
              <a:solidFill>
                <a:srgbClr val="7F7F7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928" name="Google Shape;928;p62"/>
          <p:cNvSpPr txBox="1"/>
          <p:nvPr/>
        </p:nvSpPr>
        <p:spPr>
          <a:xfrm>
            <a:off x="6285450" y="1335628"/>
            <a:ext cx="1992900" cy="15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ES" sz="2100" b="1" i="0" u="none" strike="noStrike" cap="none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MATERIALES</a:t>
            </a:r>
            <a:r>
              <a:rPr lang="es-ES" sz="1400" b="0" i="0" u="none" strike="noStrike" cap="none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/>
            </a:r>
            <a:br>
              <a:rPr lang="es-ES" sz="1400" b="0" i="0" u="none" strike="noStrike" cap="none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lang="es-ES" sz="1800" b="0" i="0" u="none" strike="noStrike" cap="none">
                <a:solidFill>
                  <a:srgbClr val="7F7F7F"/>
                </a:solidFill>
                <a:latin typeface="Ubuntu"/>
                <a:ea typeface="Ubuntu"/>
                <a:cs typeface="Ubuntu"/>
                <a:sym typeface="Ubuntu"/>
              </a:rPr>
              <a:t>Cada estudiante  elabora un recurso innovador. </a:t>
            </a:r>
            <a:endParaRPr sz="1800" b="0" i="0" u="none" strike="noStrike" cap="none">
              <a:solidFill>
                <a:srgbClr val="7F7F7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929" name="Google Shape;929;p62"/>
          <p:cNvSpPr txBox="1"/>
          <p:nvPr/>
        </p:nvSpPr>
        <p:spPr>
          <a:xfrm>
            <a:off x="6277125" y="3945197"/>
            <a:ext cx="2031849" cy="15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S" sz="2000" b="1" i="0" u="none" strike="noStrike" cap="none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DESARROLLO</a:t>
            </a:r>
            <a:r>
              <a:rPr lang="es-ES" sz="1400" b="0" i="0" u="none" strike="noStrike" cap="none">
                <a:solidFill>
                  <a:srgbClr val="B7B7B7"/>
                </a:solidFill>
                <a:latin typeface="Ubuntu"/>
                <a:ea typeface="Ubuntu"/>
                <a:cs typeface="Ubuntu"/>
                <a:sym typeface="Ubuntu"/>
              </a:rPr>
              <a:t/>
            </a:r>
            <a:br>
              <a:rPr lang="es-ES" sz="1400" b="0" i="0" u="none" strike="noStrike" cap="none">
                <a:solidFill>
                  <a:srgbClr val="B7B7B7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lang="es-ES" sz="1800" b="0" i="0" u="none" strike="noStrike" cap="none">
                <a:solidFill>
                  <a:srgbClr val="7F7F7F"/>
                </a:solidFill>
                <a:latin typeface="Ubuntu"/>
                <a:ea typeface="Ubuntu"/>
                <a:cs typeface="Ubuntu"/>
                <a:sym typeface="Ubuntu"/>
              </a:rPr>
              <a:t>Los asistentes interactúan con el recurso propuesto. </a:t>
            </a:r>
            <a:endParaRPr sz="1800" b="0" i="0" u="none" strike="noStrike" cap="none">
              <a:solidFill>
                <a:srgbClr val="7F7F7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930" name="Google Shape;930;p62"/>
          <p:cNvSpPr txBox="1">
            <a:spLocks noGrp="1"/>
          </p:cNvSpPr>
          <p:nvPr>
            <p:ph type="title"/>
          </p:nvPr>
        </p:nvSpPr>
        <p:spPr>
          <a:xfrm>
            <a:off x="816574" y="910194"/>
            <a:ext cx="2694425" cy="22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200"/>
              <a:t>Feria  </a:t>
            </a:r>
            <a:br>
              <a:rPr lang="es-ES" sz="2200"/>
            </a:br>
            <a:r>
              <a:rPr lang="es-ES" sz="2200"/>
              <a:t>de recursos educativos </a:t>
            </a:r>
            <a:endParaRPr sz="1000" b="0">
              <a:solidFill>
                <a:srgbClr val="99999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931" name="Google Shape;931;p62"/>
          <p:cNvSpPr/>
          <p:nvPr/>
        </p:nvSpPr>
        <p:spPr>
          <a:xfrm>
            <a:off x="454243" y="6217032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2" name="Google Shape;932;p62"/>
          <p:cNvPicPr preferRelativeResize="0"/>
          <p:nvPr/>
        </p:nvPicPr>
        <p:blipFill rotWithShape="1">
          <a:blip r:embed="rId3">
            <a:alphaModFix/>
          </a:blip>
          <a:srcRect l="67705" t="29887" r="-48" b="37589"/>
          <a:stretch/>
        </p:blipFill>
        <p:spPr>
          <a:xfrm>
            <a:off x="3699641" y="3607419"/>
            <a:ext cx="2338518" cy="2321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3" name="Google Shape;933;p62"/>
          <p:cNvPicPr preferRelativeResize="0"/>
          <p:nvPr/>
        </p:nvPicPr>
        <p:blipFill rotWithShape="1">
          <a:blip r:embed="rId3">
            <a:alphaModFix/>
          </a:blip>
          <a:srcRect l="63417" t="1" r="-48" b="71384"/>
          <a:stretch/>
        </p:blipFill>
        <p:spPr>
          <a:xfrm>
            <a:off x="693683" y="3607419"/>
            <a:ext cx="2926376" cy="2321630"/>
          </a:xfrm>
          <a:prstGeom prst="rect">
            <a:avLst/>
          </a:prstGeom>
          <a:noFill/>
          <a:ln>
            <a:noFill/>
          </a:ln>
        </p:spPr>
      </p:pic>
      <p:sp>
        <p:nvSpPr>
          <p:cNvPr id="934" name="Google Shape;934;p62"/>
          <p:cNvSpPr txBox="1"/>
          <p:nvPr/>
        </p:nvSpPr>
        <p:spPr>
          <a:xfrm>
            <a:off x="693683" y="5925085"/>
            <a:ext cx="1103639" cy="258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1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Fuente: Propia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endParaRPr sz="1600" b="0" i="0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63"/>
          <p:cNvSpPr/>
          <p:nvPr/>
        </p:nvSpPr>
        <p:spPr>
          <a:xfrm>
            <a:off x="406950" y="544490"/>
            <a:ext cx="8330100" cy="574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40" name="Google Shape;940;p63"/>
          <p:cNvCxnSpPr/>
          <p:nvPr/>
        </p:nvCxnSpPr>
        <p:spPr>
          <a:xfrm>
            <a:off x="939921" y="3021499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41" name="Google Shape;941;p63"/>
          <p:cNvSpPr/>
          <p:nvPr/>
        </p:nvSpPr>
        <p:spPr>
          <a:xfrm>
            <a:off x="673436" y="4891067"/>
            <a:ext cx="1779481" cy="1022851"/>
          </a:xfrm>
          <a:prstGeom prst="rect">
            <a:avLst/>
          </a:prstGeom>
          <a:noFill/>
          <a:ln w="28575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2" name="Google Shape;942;p63"/>
          <p:cNvSpPr txBox="1"/>
          <p:nvPr/>
        </p:nvSpPr>
        <p:spPr>
          <a:xfrm>
            <a:off x="762930" y="4927419"/>
            <a:ext cx="2017500" cy="738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ES" sz="2100" b="1" i="0" u="none" strike="noStrike" cap="none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Recursos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ES" sz="2100" b="1" i="0" u="none" strike="noStrike" cap="none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gamificados</a:t>
            </a:r>
            <a:r>
              <a:rPr lang="es-ES" sz="2100" b="0" i="0" u="none" strike="noStrike" cap="none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/>
            </a:r>
            <a:br>
              <a:rPr lang="es-ES" sz="2100" b="0" i="0" u="none" strike="noStrike" cap="none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</a:br>
            <a:endParaRPr sz="1800" b="0" i="0" u="none" strike="noStrike" cap="none">
              <a:solidFill>
                <a:srgbClr val="99999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943" name="Google Shape;943;p63"/>
          <p:cNvSpPr txBox="1">
            <a:spLocks noGrp="1"/>
          </p:cNvSpPr>
          <p:nvPr>
            <p:ph type="title"/>
          </p:nvPr>
        </p:nvSpPr>
        <p:spPr>
          <a:xfrm>
            <a:off x="816574" y="910194"/>
            <a:ext cx="2694425" cy="22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200"/>
              <a:t>Feria</a:t>
            </a:r>
            <a:br>
              <a:rPr lang="es-ES" sz="2200"/>
            </a:br>
            <a:r>
              <a:rPr lang="es-ES" sz="2200"/>
              <a:t>de recursos educativos </a:t>
            </a:r>
            <a:endParaRPr sz="1000" b="0">
              <a:solidFill>
                <a:srgbClr val="99999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944" name="Google Shape;944;p63"/>
          <p:cNvSpPr/>
          <p:nvPr/>
        </p:nvSpPr>
        <p:spPr>
          <a:xfrm>
            <a:off x="273268" y="4019932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5" name="Google Shape;945;p63"/>
          <p:cNvSpPr/>
          <p:nvPr/>
        </p:nvSpPr>
        <p:spPr>
          <a:xfrm>
            <a:off x="454243" y="6217032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6" name="Google Shape;946;p63"/>
          <p:cNvPicPr preferRelativeResize="0"/>
          <p:nvPr/>
        </p:nvPicPr>
        <p:blipFill rotWithShape="1">
          <a:blip r:embed="rId3">
            <a:alphaModFix/>
          </a:blip>
          <a:srcRect r="36451" b="36472"/>
          <a:stretch/>
        </p:blipFill>
        <p:spPr>
          <a:xfrm>
            <a:off x="2719402" y="910194"/>
            <a:ext cx="6007313" cy="5061800"/>
          </a:xfrm>
          <a:prstGeom prst="rect">
            <a:avLst/>
          </a:prstGeom>
          <a:noFill/>
          <a:ln>
            <a:noFill/>
          </a:ln>
        </p:spPr>
      </p:pic>
      <p:sp>
        <p:nvSpPr>
          <p:cNvPr id="947" name="Google Shape;947;p63"/>
          <p:cNvSpPr txBox="1"/>
          <p:nvPr/>
        </p:nvSpPr>
        <p:spPr>
          <a:xfrm>
            <a:off x="7623076" y="5936206"/>
            <a:ext cx="1103639" cy="258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1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Fuente: Propia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endParaRPr sz="1600" b="0" i="0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64"/>
          <p:cNvSpPr/>
          <p:nvPr/>
        </p:nvSpPr>
        <p:spPr>
          <a:xfrm>
            <a:off x="406950" y="523470"/>
            <a:ext cx="8330100" cy="574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53" name="Google Shape;953;p64"/>
          <p:cNvCxnSpPr/>
          <p:nvPr/>
        </p:nvCxnSpPr>
        <p:spPr>
          <a:xfrm>
            <a:off x="939921" y="3021499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54" name="Google Shape;954;p64"/>
          <p:cNvSpPr/>
          <p:nvPr/>
        </p:nvSpPr>
        <p:spPr>
          <a:xfrm>
            <a:off x="673436" y="4891067"/>
            <a:ext cx="1779481" cy="1022851"/>
          </a:xfrm>
          <a:prstGeom prst="rect">
            <a:avLst/>
          </a:prstGeom>
          <a:noFill/>
          <a:ln w="28575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5" name="Google Shape;955;p64"/>
          <p:cNvSpPr txBox="1"/>
          <p:nvPr/>
        </p:nvSpPr>
        <p:spPr>
          <a:xfrm>
            <a:off x="762930" y="4927419"/>
            <a:ext cx="2017500" cy="738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ES" sz="2100" b="1" i="0" u="none" strike="noStrike" cap="none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Recursos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ES" sz="2100" b="1" i="0" u="none" strike="noStrike" cap="none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gamificados</a:t>
            </a:r>
            <a:r>
              <a:rPr lang="es-ES" sz="2100" b="0" i="0" u="none" strike="noStrike" cap="none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/>
            </a:r>
            <a:br>
              <a:rPr lang="es-ES" sz="2100" b="0" i="0" u="none" strike="noStrike" cap="none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</a:br>
            <a:endParaRPr sz="1800" b="0" i="0" u="none" strike="noStrike" cap="none">
              <a:solidFill>
                <a:srgbClr val="99999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956" name="Google Shape;956;p64"/>
          <p:cNvSpPr txBox="1">
            <a:spLocks noGrp="1"/>
          </p:cNvSpPr>
          <p:nvPr>
            <p:ph type="title"/>
          </p:nvPr>
        </p:nvSpPr>
        <p:spPr>
          <a:xfrm>
            <a:off x="816574" y="910194"/>
            <a:ext cx="2694425" cy="22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200"/>
              <a:t>Feria</a:t>
            </a:r>
            <a:br>
              <a:rPr lang="es-ES" sz="2200"/>
            </a:br>
            <a:r>
              <a:rPr lang="es-ES" sz="2200"/>
              <a:t>de recursos educativos </a:t>
            </a:r>
            <a:endParaRPr sz="1000" b="0">
              <a:solidFill>
                <a:srgbClr val="99999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957" name="Google Shape;957;p64"/>
          <p:cNvSpPr/>
          <p:nvPr/>
        </p:nvSpPr>
        <p:spPr>
          <a:xfrm>
            <a:off x="273268" y="4019932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8" name="Google Shape;958;p64"/>
          <p:cNvSpPr/>
          <p:nvPr/>
        </p:nvSpPr>
        <p:spPr>
          <a:xfrm>
            <a:off x="454243" y="6217032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9" name="Google Shape;959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44681" y="910194"/>
            <a:ext cx="3889373" cy="326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0" name="Google Shape;960;p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42411" y="4455682"/>
            <a:ext cx="1817690" cy="159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1" name="Google Shape;961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60101" y="4477132"/>
            <a:ext cx="2050008" cy="157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2" name="Google Shape;962;p6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10109" y="4492623"/>
            <a:ext cx="2210345" cy="1630637"/>
          </a:xfrm>
          <a:prstGeom prst="rect">
            <a:avLst/>
          </a:prstGeom>
          <a:noFill/>
          <a:ln>
            <a:noFill/>
          </a:ln>
        </p:spPr>
      </p:pic>
      <p:sp>
        <p:nvSpPr>
          <p:cNvPr id="963" name="Google Shape;963;p64"/>
          <p:cNvSpPr txBox="1"/>
          <p:nvPr/>
        </p:nvSpPr>
        <p:spPr>
          <a:xfrm>
            <a:off x="7583732" y="4043337"/>
            <a:ext cx="1103639" cy="258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1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Fuente: Propia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endParaRPr sz="1600" b="0" i="0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p65"/>
          <p:cNvSpPr/>
          <p:nvPr/>
        </p:nvSpPr>
        <p:spPr>
          <a:xfrm>
            <a:off x="406950" y="533980"/>
            <a:ext cx="8330100" cy="574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69" name="Google Shape;969;p65"/>
          <p:cNvCxnSpPr/>
          <p:nvPr/>
        </p:nvCxnSpPr>
        <p:spPr>
          <a:xfrm>
            <a:off x="939921" y="3021499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70" name="Google Shape;970;p65"/>
          <p:cNvSpPr/>
          <p:nvPr/>
        </p:nvSpPr>
        <p:spPr>
          <a:xfrm>
            <a:off x="816574" y="4942761"/>
            <a:ext cx="1779481" cy="808642"/>
          </a:xfrm>
          <a:prstGeom prst="rect">
            <a:avLst/>
          </a:prstGeom>
          <a:noFill/>
          <a:ln w="28575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1" name="Google Shape;971;p65"/>
          <p:cNvSpPr txBox="1"/>
          <p:nvPr/>
        </p:nvSpPr>
        <p:spPr>
          <a:xfrm>
            <a:off x="972925" y="4879280"/>
            <a:ext cx="2017500" cy="808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ES" sz="2100" b="1" i="0" u="none" strike="noStrike" cap="none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Recursos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ES" sz="2100" b="1" i="0" u="none" strike="noStrike" cap="none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STEAM</a:t>
            </a:r>
            <a:r>
              <a:rPr lang="es-ES" sz="2100" b="0" i="0" u="none" strike="noStrike" cap="none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/>
            </a:r>
            <a:br>
              <a:rPr lang="es-ES" sz="2100" b="0" i="0" u="none" strike="noStrike" cap="none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</a:br>
            <a:endParaRPr sz="1800" b="0" i="0" u="none" strike="noStrike" cap="none">
              <a:solidFill>
                <a:srgbClr val="99999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972" name="Google Shape;972;p65"/>
          <p:cNvSpPr txBox="1">
            <a:spLocks noGrp="1"/>
          </p:cNvSpPr>
          <p:nvPr>
            <p:ph type="title"/>
          </p:nvPr>
        </p:nvSpPr>
        <p:spPr>
          <a:xfrm>
            <a:off x="816574" y="910194"/>
            <a:ext cx="2694425" cy="22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200"/>
              <a:t>Feria</a:t>
            </a:r>
            <a:br>
              <a:rPr lang="es-ES" sz="2200"/>
            </a:br>
            <a:r>
              <a:rPr lang="es-ES" sz="2200"/>
              <a:t>de recursos educativos </a:t>
            </a:r>
            <a:endParaRPr sz="1000" b="0">
              <a:solidFill>
                <a:srgbClr val="99999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973" name="Google Shape;973;p65"/>
          <p:cNvSpPr/>
          <p:nvPr/>
        </p:nvSpPr>
        <p:spPr>
          <a:xfrm>
            <a:off x="273268" y="4019932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4" name="Google Shape;974;p65"/>
          <p:cNvSpPr/>
          <p:nvPr/>
        </p:nvSpPr>
        <p:spPr>
          <a:xfrm>
            <a:off x="454243" y="6217032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5" name="Google Shape;975;p65"/>
          <p:cNvPicPr preferRelativeResize="0"/>
          <p:nvPr/>
        </p:nvPicPr>
        <p:blipFill rotWithShape="1">
          <a:blip r:embed="rId3">
            <a:alphaModFix/>
          </a:blip>
          <a:srcRect l="53885" t="27597" r="6612" b="20806"/>
          <a:stretch/>
        </p:blipFill>
        <p:spPr>
          <a:xfrm>
            <a:off x="2842868" y="1038641"/>
            <a:ext cx="5751817" cy="4803827"/>
          </a:xfrm>
          <a:prstGeom prst="rect">
            <a:avLst/>
          </a:prstGeom>
          <a:noFill/>
          <a:ln>
            <a:noFill/>
          </a:ln>
        </p:spPr>
      </p:pic>
      <p:sp>
        <p:nvSpPr>
          <p:cNvPr id="976" name="Google Shape;976;p65"/>
          <p:cNvSpPr txBox="1"/>
          <p:nvPr/>
        </p:nvSpPr>
        <p:spPr>
          <a:xfrm>
            <a:off x="7491046" y="5745672"/>
            <a:ext cx="1103639" cy="258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1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Fuente: Propia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endParaRPr sz="1600" b="0" i="0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66"/>
          <p:cNvSpPr/>
          <p:nvPr/>
        </p:nvSpPr>
        <p:spPr>
          <a:xfrm>
            <a:off x="406950" y="533980"/>
            <a:ext cx="8330100" cy="574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82" name="Google Shape;982;p66"/>
          <p:cNvCxnSpPr/>
          <p:nvPr/>
        </p:nvCxnSpPr>
        <p:spPr>
          <a:xfrm>
            <a:off x="939921" y="3021499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83" name="Google Shape;983;p66"/>
          <p:cNvSpPr/>
          <p:nvPr/>
        </p:nvSpPr>
        <p:spPr>
          <a:xfrm>
            <a:off x="816574" y="3508058"/>
            <a:ext cx="1926626" cy="2199059"/>
          </a:xfrm>
          <a:prstGeom prst="rect">
            <a:avLst/>
          </a:prstGeom>
          <a:noFill/>
          <a:ln w="28575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4" name="Google Shape;984;p66"/>
          <p:cNvSpPr txBox="1"/>
          <p:nvPr/>
        </p:nvSpPr>
        <p:spPr>
          <a:xfrm>
            <a:off x="939921" y="3850237"/>
            <a:ext cx="1924204" cy="15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ES" sz="2100" b="1" i="0" u="none" strike="noStrike" cap="none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Recursos para la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ES" sz="2100" b="1" i="0" u="none" strike="noStrike" cap="none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salud y alimentación</a:t>
            </a:r>
            <a:r>
              <a:rPr lang="es-ES" sz="2100" b="0" i="0" u="none" strike="noStrike" cap="none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/>
            </a:r>
            <a:br>
              <a:rPr lang="es-ES" sz="2100" b="0" i="0" u="none" strike="noStrike" cap="none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</a:br>
            <a:endParaRPr sz="1800" b="0" i="0" u="none" strike="noStrike" cap="none">
              <a:solidFill>
                <a:srgbClr val="99999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985" name="Google Shape;985;p66"/>
          <p:cNvSpPr txBox="1">
            <a:spLocks noGrp="1"/>
          </p:cNvSpPr>
          <p:nvPr>
            <p:ph type="title"/>
          </p:nvPr>
        </p:nvSpPr>
        <p:spPr>
          <a:xfrm>
            <a:off x="816574" y="910194"/>
            <a:ext cx="2694425" cy="22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200"/>
              <a:t>Feria</a:t>
            </a:r>
            <a:br>
              <a:rPr lang="es-ES" sz="2200"/>
            </a:br>
            <a:r>
              <a:rPr lang="es-ES" sz="2200"/>
              <a:t>de recursos educativos </a:t>
            </a:r>
            <a:endParaRPr sz="1000" b="0">
              <a:solidFill>
                <a:srgbClr val="99999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986" name="Google Shape;986;p66"/>
          <p:cNvSpPr/>
          <p:nvPr/>
        </p:nvSpPr>
        <p:spPr>
          <a:xfrm>
            <a:off x="454243" y="6217032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7" name="Google Shape;987;p66"/>
          <p:cNvPicPr preferRelativeResize="0"/>
          <p:nvPr/>
        </p:nvPicPr>
        <p:blipFill rotWithShape="1">
          <a:blip r:embed="rId3">
            <a:alphaModFix/>
          </a:blip>
          <a:srcRect l="35535" t="24180" r="37262" b="14760"/>
          <a:stretch/>
        </p:blipFill>
        <p:spPr>
          <a:xfrm>
            <a:off x="3664762" y="711325"/>
            <a:ext cx="4271651" cy="5393309"/>
          </a:xfrm>
          <a:prstGeom prst="rect">
            <a:avLst/>
          </a:prstGeom>
          <a:noFill/>
          <a:ln>
            <a:noFill/>
          </a:ln>
        </p:spPr>
      </p:pic>
      <p:sp>
        <p:nvSpPr>
          <p:cNvPr id="988" name="Google Shape;988;p66"/>
          <p:cNvSpPr txBox="1"/>
          <p:nvPr/>
        </p:nvSpPr>
        <p:spPr>
          <a:xfrm rot="5400000">
            <a:off x="7595432" y="5322792"/>
            <a:ext cx="1103639" cy="258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1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Fuente: Propia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endParaRPr sz="1600" b="0" i="0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700"/>
        </a:solidFill>
        <a:effectLst/>
      </p:bgPr>
    </p:bg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67"/>
          <p:cNvSpPr txBox="1">
            <a:spLocks noGrp="1"/>
          </p:cNvSpPr>
          <p:nvPr>
            <p:ph type="title"/>
          </p:nvPr>
        </p:nvSpPr>
        <p:spPr>
          <a:xfrm>
            <a:off x="472800" y="-603267"/>
            <a:ext cx="49437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>
                <a:solidFill>
                  <a:srgbClr val="FFFFFF"/>
                </a:solidFill>
              </a:rPr>
              <a:t>Recursos en formato virtual 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994" name="Google Shape;994;p67"/>
          <p:cNvCxnSpPr/>
          <p:nvPr/>
        </p:nvCxnSpPr>
        <p:spPr>
          <a:xfrm>
            <a:off x="574764" y="883238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995" name="Google Shape;995;p67"/>
          <p:cNvPicPr preferRelativeResize="0"/>
          <p:nvPr/>
        </p:nvPicPr>
        <p:blipFill rotWithShape="1">
          <a:blip r:embed="rId3">
            <a:alphaModFix/>
          </a:blip>
          <a:srcRect t="12281" b="4379"/>
          <a:stretch/>
        </p:blipFill>
        <p:spPr>
          <a:xfrm>
            <a:off x="286160" y="1418897"/>
            <a:ext cx="8721526" cy="4393323"/>
          </a:xfrm>
          <a:prstGeom prst="rect">
            <a:avLst/>
          </a:prstGeom>
          <a:noFill/>
          <a:ln>
            <a:noFill/>
          </a:ln>
        </p:spPr>
      </p:pic>
      <p:sp>
        <p:nvSpPr>
          <p:cNvPr id="996" name="Google Shape;996;p67"/>
          <p:cNvSpPr/>
          <p:nvPr/>
        </p:nvSpPr>
        <p:spPr>
          <a:xfrm>
            <a:off x="6884276" y="3878317"/>
            <a:ext cx="1072055" cy="210207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7" name="Google Shape;997;p67"/>
          <p:cNvSpPr txBox="1"/>
          <p:nvPr/>
        </p:nvSpPr>
        <p:spPr>
          <a:xfrm>
            <a:off x="7788113" y="1500031"/>
            <a:ext cx="1103639" cy="258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1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Fuente: Propia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endParaRPr sz="1600" b="0" i="0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700"/>
        </a:solidFill>
        <a:effectLst/>
      </p:bgPr>
    </p:bg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p68"/>
          <p:cNvSpPr txBox="1">
            <a:spLocks noGrp="1"/>
          </p:cNvSpPr>
          <p:nvPr>
            <p:ph type="title"/>
          </p:nvPr>
        </p:nvSpPr>
        <p:spPr>
          <a:xfrm>
            <a:off x="472800" y="-603267"/>
            <a:ext cx="49437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>
                <a:solidFill>
                  <a:srgbClr val="FFFFFF"/>
                </a:solidFill>
              </a:rPr>
              <a:t>Recursos en formato virtual 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1003" name="Google Shape;1003;p68"/>
          <p:cNvCxnSpPr/>
          <p:nvPr/>
        </p:nvCxnSpPr>
        <p:spPr>
          <a:xfrm>
            <a:off x="574764" y="883238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004" name="Google Shape;1004;p68"/>
          <p:cNvPicPr preferRelativeResize="0"/>
          <p:nvPr/>
        </p:nvPicPr>
        <p:blipFill rotWithShape="1">
          <a:blip r:embed="rId3">
            <a:alphaModFix/>
          </a:blip>
          <a:srcRect l="19682" t="7966" r="19583" b="7623"/>
          <a:stretch/>
        </p:blipFill>
        <p:spPr>
          <a:xfrm>
            <a:off x="2285313" y="1059503"/>
            <a:ext cx="4832131" cy="4832132"/>
          </a:xfrm>
          <a:prstGeom prst="rect">
            <a:avLst/>
          </a:prstGeom>
          <a:noFill/>
          <a:ln>
            <a:noFill/>
          </a:ln>
        </p:spPr>
      </p:pic>
      <p:sp>
        <p:nvSpPr>
          <p:cNvPr id="1005" name="Google Shape;1005;p68"/>
          <p:cNvSpPr/>
          <p:nvPr/>
        </p:nvSpPr>
        <p:spPr>
          <a:xfrm rot="-9426716">
            <a:off x="2107201" y="2255737"/>
            <a:ext cx="663980" cy="376027"/>
          </a:xfrm>
          <a:prstGeom prst="leftArrow">
            <a:avLst>
              <a:gd name="adj1" fmla="val 100000"/>
              <a:gd name="adj2" fmla="val 83248"/>
            </a:avLst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06" name="Google Shape;1006;p68"/>
          <p:cNvGrpSpPr/>
          <p:nvPr/>
        </p:nvGrpSpPr>
        <p:grpSpPr>
          <a:xfrm>
            <a:off x="1093362" y="4124908"/>
            <a:ext cx="744064" cy="775974"/>
            <a:chOff x="1457816" y="4356877"/>
            <a:chExt cx="992085" cy="1034632"/>
          </a:xfrm>
        </p:grpSpPr>
        <p:sp>
          <p:nvSpPr>
            <p:cNvPr id="1007" name="Google Shape;1007;p68"/>
            <p:cNvSpPr/>
            <p:nvPr/>
          </p:nvSpPr>
          <p:spPr>
            <a:xfrm>
              <a:off x="1457816" y="4356877"/>
              <a:ext cx="992085" cy="1034632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BA7C2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68"/>
            <p:cNvSpPr/>
            <p:nvPr/>
          </p:nvSpPr>
          <p:spPr>
            <a:xfrm>
              <a:off x="1534015" y="4433077"/>
              <a:ext cx="839685" cy="882232"/>
            </a:xfrm>
            <a:prstGeom prst="ellipse">
              <a:avLst/>
            </a:prstGeom>
            <a:solidFill>
              <a:srgbClr val="505050"/>
            </a:solidFill>
            <a:ln w="25400" cap="flat" cmpd="sng">
              <a:solidFill>
                <a:srgbClr val="BA7C2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09" name="Google Shape;1009;p68"/>
          <p:cNvSpPr txBox="1"/>
          <p:nvPr/>
        </p:nvSpPr>
        <p:spPr>
          <a:xfrm>
            <a:off x="7956278" y="6366321"/>
            <a:ext cx="1103639" cy="258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1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Fuente: Propia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endParaRPr sz="1600" b="0" i="0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000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700"/>
        </a:solidFill>
        <a:effectLst/>
      </p:bgPr>
    </p:bg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69"/>
          <p:cNvSpPr txBox="1">
            <a:spLocks noGrp="1"/>
          </p:cNvSpPr>
          <p:nvPr>
            <p:ph type="title"/>
          </p:nvPr>
        </p:nvSpPr>
        <p:spPr>
          <a:xfrm>
            <a:off x="472800" y="-603267"/>
            <a:ext cx="49437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>
                <a:solidFill>
                  <a:srgbClr val="FFFFFF"/>
                </a:solidFill>
              </a:rPr>
              <a:t>Recursos en formato virtual 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1015" name="Google Shape;1015;p69"/>
          <p:cNvCxnSpPr/>
          <p:nvPr/>
        </p:nvCxnSpPr>
        <p:spPr>
          <a:xfrm>
            <a:off x="574764" y="883238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016" name="Google Shape;1016;p69"/>
          <p:cNvPicPr preferRelativeResize="0"/>
          <p:nvPr/>
        </p:nvPicPr>
        <p:blipFill rotWithShape="1">
          <a:blip r:embed="rId3">
            <a:alphaModFix/>
          </a:blip>
          <a:srcRect l="19513" t="7877" r="19810" b="8109"/>
          <a:stretch/>
        </p:blipFill>
        <p:spPr>
          <a:xfrm>
            <a:off x="2146465" y="1017567"/>
            <a:ext cx="4827320" cy="4809507"/>
          </a:xfrm>
          <a:prstGeom prst="rect">
            <a:avLst/>
          </a:prstGeom>
          <a:noFill/>
          <a:ln>
            <a:noFill/>
          </a:ln>
        </p:spPr>
      </p:pic>
      <p:sp>
        <p:nvSpPr>
          <p:cNvPr id="1017" name="Google Shape;1017;p69"/>
          <p:cNvSpPr/>
          <p:nvPr/>
        </p:nvSpPr>
        <p:spPr>
          <a:xfrm rot="-9426716">
            <a:off x="2107201" y="2255737"/>
            <a:ext cx="663980" cy="376027"/>
          </a:xfrm>
          <a:prstGeom prst="leftArrow">
            <a:avLst>
              <a:gd name="adj1" fmla="val 100000"/>
              <a:gd name="adj2" fmla="val 83248"/>
            </a:avLst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18" name="Google Shape;1018;p69"/>
          <p:cNvGrpSpPr/>
          <p:nvPr/>
        </p:nvGrpSpPr>
        <p:grpSpPr>
          <a:xfrm>
            <a:off x="1093362" y="4124908"/>
            <a:ext cx="744064" cy="775974"/>
            <a:chOff x="1457816" y="4356877"/>
            <a:chExt cx="992085" cy="1034632"/>
          </a:xfrm>
        </p:grpSpPr>
        <p:sp>
          <p:nvSpPr>
            <p:cNvPr id="1019" name="Google Shape;1019;p69"/>
            <p:cNvSpPr/>
            <p:nvPr/>
          </p:nvSpPr>
          <p:spPr>
            <a:xfrm>
              <a:off x="1457816" y="4356877"/>
              <a:ext cx="992085" cy="1034632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BA7C2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69"/>
            <p:cNvSpPr/>
            <p:nvPr/>
          </p:nvSpPr>
          <p:spPr>
            <a:xfrm>
              <a:off x="1534015" y="4433077"/>
              <a:ext cx="839685" cy="882232"/>
            </a:xfrm>
            <a:prstGeom prst="ellipse">
              <a:avLst/>
            </a:prstGeom>
            <a:solidFill>
              <a:srgbClr val="505050"/>
            </a:solidFill>
            <a:ln w="25400" cap="flat" cmpd="sng">
              <a:solidFill>
                <a:srgbClr val="BA7C2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21" name="Google Shape;1021;p69">
            <a:hlinkClick r:id="" action="ppaction://hlinkshowjump?jump=previousslide"/>
          </p:cNvPr>
          <p:cNvSpPr/>
          <p:nvPr/>
        </p:nvSpPr>
        <p:spPr>
          <a:xfrm>
            <a:off x="7282824" y="5581868"/>
            <a:ext cx="1080120" cy="792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27000" y="60000"/>
                </a:moveTo>
                <a:lnTo>
                  <a:pt x="93000" y="15000"/>
                </a:lnTo>
                <a:lnTo>
                  <a:pt x="93000" y="105000"/>
                </a:lnTo>
                <a:close/>
              </a:path>
              <a:path w="120000" h="120000" fill="darken" extrusionOk="0">
                <a:moveTo>
                  <a:pt x="27000" y="60000"/>
                </a:moveTo>
                <a:lnTo>
                  <a:pt x="93000" y="15000"/>
                </a:lnTo>
                <a:lnTo>
                  <a:pt x="93000" y="105000"/>
                </a:lnTo>
                <a:close/>
              </a:path>
              <a:path w="120000" h="120000" fill="none" extrusionOk="0">
                <a:moveTo>
                  <a:pt x="27000" y="60000"/>
                </a:moveTo>
                <a:lnTo>
                  <a:pt x="93000" y="15000"/>
                </a:lnTo>
                <a:lnTo>
                  <a:pt x="93000" y="105000"/>
                </a:lnTo>
                <a:close/>
              </a:path>
              <a:path w="120000" h="120000" fill="none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gradFill>
            <a:gsLst>
              <a:gs pos="0">
                <a:srgbClr val="FFFF24"/>
              </a:gs>
              <a:gs pos="100000">
                <a:srgbClr val="FFFF6C"/>
              </a:gs>
            </a:gsLst>
            <a:lin ang="16200000" scaled="0"/>
          </a:gradFill>
          <a:ln w="9525" cap="flat" cmpd="sng">
            <a:solidFill>
              <a:srgbClr val="EBFD3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2" name="Google Shape;1022;p69"/>
          <p:cNvSpPr txBox="1"/>
          <p:nvPr/>
        </p:nvSpPr>
        <p:spPr>
          <a:xfrm>
            <a:off x="7811124" y="6502955"/>
            <a:ext cx="1103639" cy="258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1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Fuente: Propia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endParaRPr sz="1600" b="0" i="0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000" fill="hold"/>
                                        <p:tgtEl>
                                          <p:spTgt spid="10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7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7"/>
          <p:cNvSpPr txBox="1">
            <a:spLocks noGrp="1"/>
          </p:cNvSpPr>
          <p:nvPr>
            <p:ph type="title" idx="4"/>
          </p:nvPr>
        </p:nvSpPr>
        <p:spPr>
          <a:xfrm>
            <a:off x="-46650" y="1236100"/>
            <a:ext cx="91440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s-ES" sz="2600"/>
              <a:t>Algunas definiciones</a:t>
            </a:r>
            <a:endParaRPr sz="2600">
              <a:solidFill>
                <a:srgbClr val="434343"/>
              </a:solidFill>
            </a:endParaRPr>
          </a:p>
        </p:txBody>
      </p:sp>
      <p:cxnSp>
        <p:nvCxnSpPr>
          <p:cNvPr id="262" name="Google Shape;262;p7"/>
          <p:cNvCxnSpPr/>
          <p:nvPr/>
        </p:nvCxnSpPr>
        <p:spPr>
          <a:xfrm>
            <a:off x="4550550" y="2588567"/>
            <a:ext cx="0" cy="2570100"/>
          </a:xfrm>
          <a:prstGeom prst="straightConnector1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63" name="Google Shape;263;p7"/>
          <p:cNvGrpSpPr/>
          <p:nvPr/>
        </p:nvGrpSpPr>
        <p:grpSpPr>
          <a:xfrm>
            <a:off x="715836" y="2569600"/>
            <a:ext cx="3717695" cy="3497008"/>
            <a:chOff x="612773" y="2459504"/>
            <a:chExt cx="8016996" cy="3497008"/>
          </a:xfrm>
        </p:grpSpPr>
        <p:sp>
          <p:nvSpPr>
            <p:cNvPr id="264" name="Google Shape;264;p7"/>
            <p:cNvSpPr/>
            <p:nvPr/>
          </p:nvSpPr>
          <p:spPr>
            <a:xfrm>
              <a:off x="709586" y="4140630"/>
              <a:ext cx="7823364" cy="18158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600" b="0" i="0" u="none" strike="noStrike" cap="none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Ennis, R. H. (1987). A taxonomy of critical thinking dispositions and abilities. En J. B. Baron, &amp; R. J. Sternberg (Eds.), Teaching Thinking Skills, 9-26.  New York: Freeman and Company.</a:t>
              </a:r>
              <a:endParaRPr sz="16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7"/>
            <p:cNvSpPr/>
            <p:nvPr/>
          </p:nvSpPr>
          <p:spPr>
            <a:xfrm>
              <a:off x="612773" y="2459504"/>
              <a:ext cx="8016996" cy="1015663"/>
            </a:xfrm>
            <a:prstGeom prst="rect">
              <a:avLst/>
            </a:prstGeom>
            <a:gradFill>
              <a:gsLst>
                <a:gs pos="0">
                  <a:srgbClr val="EAFF1D"/>
                </a:gs>
                <a:gs pos="23000">
                  <a:srgbClr val="EAFF1D"/>
                </a:gs>
                <a:gs pos="69000">
                  <a:srgbClr val="DAF000"/>
                </a:gs>
                <a:gs pos="97000">
                  <a:srgbClr val="CBE000"/>
                </a:gs>
                <a:gs pos="100000">
                  <a:srgbClr val="CBE000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rgbClr val="20202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Pensamiento razonable y reflexivo que se centra en decidir qué creer o qué hacer </a:t>
              </a:r>
              <a:endPara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700"/>
        </a:solidFill>
        <a:effectLst/>
      </p:bgPr>
    </p:bg>
    <p:spTree>
      <p:nvGrpSpPr>
        <p:cNvPr id="1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p70"/>
          <p:cNvSpPr txBox="1">
            <a:spLocks noGrp="1"/>
          </p:cNvSpPr>
          <p:nvPr>
            <p:ph type="title"/>
          </p:nvPr>
        </p:nvSpPr>
        <p:spPr>
          <a:xfrm>
            <a:off x="241738" y="4531482"/>
            <a:ext cx="1818289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>
                <a:solidFill>
                  <a:srgbClr val="FFFFFF"/>
                </a:solidFill>
              </a:rPr>
              <a:t>Recursos en formato virtual 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1028" name="Google Shape;1028;p70"/>
          <p:cNvCxnSpPr/>
          <p:nvPr/>
        </p:nvCxnSpPr>
        <p:spPr>
          <a:xfrm>
            <a:off x="251755" y="6107115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029" name="Google Shape;1029;p70"/>
          <p:cNvPicPr preferRelativeResize="0"/>
          <p:nvPr/>
        </p:nvPicPr>
        <p:blipFill rotWithShape="1">
          <a:blip r:embed="rId3">
            <a:alphaModFix/>
          </a:blip>
          <a:srcRect t="8574" b="8087"/>
          <a:stretch/>
        </p:blipFill>
        <p:spPr>
          <a:xfrm>
            <a:off x="570371" y="241738"/>
            <a:ext cx="6501909" cy="304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Google Shape;1030;p70"/>
          <p:cNvPicPr preferRelativeResize="0"/>
          <p:nvPr/>
        </p:nvPicPr>
        <p:blipFill rotWithShape="1">
          <a:blip r:embed="rId3">
            <a:alphaModFix/>
          </a:blip>
          <a:srcRect l="42632" t="38104" r="25777" b="29680"/>
          <a:stretch/>
        </p:blipFill>
        <p:spPr>
          <a:xfrm>
            <a:off x="2291255" y="2953407"/>
            <a:ext cx="6641925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1" name="Google Shape;1031;p70"/>
          <p:cNvSpPr/>
          <p:nvPr/>
        </p:nvSpPr>
        <p:spPr>
          <a:xfrm>
            <a:off x="5459816" y="2081049"/>
            <a:ext cx="987973" cy="126124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2" name="Google Shape;1032;p70"/>
          <p:cNvSpPr txBox="1"/>
          <p:nvPr/>
        </p:nvSpPr>
        <p:spPr>
          <a:xfrm>
            <a:off x="7609437" y="2593107"/>
            <a:ext cx="1103639" cy="258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1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Fuente: Propia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endParaRPr sz="1600" b="0" i="0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700"/>
        </a:solidFill>
        <a:effectLst/>
      </p:bgPr>
    </p:bg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p71"/>
          <p:cNvSpPr txBox="1">
            <a:spLocks noGrp="1"/>
          </p:cNvSpPr>
          <p:nvPr>
            <p:ph type="title"/>
          </p:nvPr>
        </p:nvSpPr>
        <p:spPr>
          <a:xfrm>
            <a:off x="589855" y="4838345"/>
            <a:ext cx="303749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>
                <a:solidFill>
                  <a:srgbClr val="FFFFFF"/>
                </a:solidFill>
              </a:rPr>
              <a:t>Recursos en formato virtual 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1038" name="Google Shape;1038;p71"/>
          <p:cNvCxnSpPr/>
          <p:nvPr/>
        </p:nvCxnSpPr>
        <p:spPr>
          <a:xfrm>
            <a:off x="703700" y="6335360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039" name="Google Shape;1039;p71"/>
          <p:cNvPicPr preferRelativeResize="0"/>
          <p:nvPr/>
        </p:nvPicPr>
        <p:blipFill rotWithShape="1">
          <a:blip r:embed="rId3">
            <a:alphaModFix/>
          </a:blip>
          <a:srcRect t="20245" r="25844" b="14493"/>
          <a:stretch/>
        </p:blipFill>
        <p:spPr>
          <a:xfrm>
            <a:off x="507542" y="662152"/>
            <a:ext cx="8167412" cy="4393323"/>
          </a:xfrm>
          <a:prstGeom prst="rect">
            <a:avLst/>
          </a:prstGeom>
          <a:noFill/>
          <a:ln>
            <a:noFill/>
          </a:ln>
        </p:spPr>
      </p:pic>
      <p:sp>
        <p:nvSpPr>
          <p:cNvPr id="1040" name="Google Shape;1040;p71"/>
          <p:cNvSpPr txBox="1"/>
          <p:nvPr/>
        </p:nvSpPr>
        <p:spPr>
          <a:xfrm>
            <a:off x="7571315" y="5147121"/>
            <a:ext cx="1103639" cy="258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1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Fuente: Propia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endParaRPr sz="1600" b="0" i="0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700"/>
        </a:solidFill>
        <a:effectLst/>
      </p:bgPr>
    </p:bg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72"/>
          <p:cNvSpPr txBox="1">
            <a:spLocks noGrp="1"/>
          </p:cNvSpPr>
          <p:nvPr>
            <p:ph type="title"/>
          </p:nvPr>
        </p:nvSpPr>
        <p:spPr>
          <a:xfrm>
            <a:off x="589854" y="4838345"/>
            <a:ext cx="501216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>
                <a:solidFill>
                  <a:srgbClr val="FFFFFF"/>
                </a:solidFill>
              </a:rPr>
              <a:t>Recursos en formato virtual 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1046" name="Google Shape;1046;p72"/>
          <p:cNvCxnSpPr/>
          <p:nvPr/>
        </p:nvCxnSpPr>
        <p:spPr>
          <a:xfrm>
            <a:off x="703700" y="6335360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047" name="Google Shape;1047;p72"/>
          <p:cNvPicPr preferRelativeResize="0"/>
          <p:nvPr/>
        </p:nvPicPr>
        <p:blipFill rotWithShape="1">
          <a:blip r:embed="rId3">
            <a:alphaModFix/>
          </a:blip>
          <a:srcRect t="20551" r="50867" b="16585"/>
          <a:stretch/>
        </p:blipFill>
        <p:spPr>
          <a:xfrm>
            <a:off x="1041800" y="283780"/>
            <a:ext cx="7274254" cy="5235278"/>
          </a:xfrm>
          <a:prstGeom prst="rect">
            <a:avLst/>
          </a:prstGeom>
          <a:noFill/>
          <a:ln>
            <a:noFill/>
          </a:ln>
        </p:spPr>
      </p:pic>
      <p:sp>
        <p:nvSpPr>
          <p:cNvPr id="1048" name="Google Shape;1048;p72"/>
          <p:cNvSpPr txBox="1"/>
          <p:nvPr/>
        </p:nvSpPr>
        <p:spPr>
          <a:xfrm>
            <a:off x="7212415" y="5533843"/>
            <a:ext cx="1103639" cy="258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1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Fuente: Propia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endParaRPr sz="1600" b="0" i="0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700"/>
        </a:solidFill>
        <a:effectLst/>
      </p:bgPr>
    </p:bg>
    <p:spTree>
      <p:nvGrpSpPr>
        <p:cNvPr id="1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p73"/>
          <p:cNvSpPr txBox="1">
            <a:spLocks noGrp="1"/>
          </p:cNvSpPr>
          <p:nvPr>
            <p:ph type="title"/>
          </p:nvPr>
        </p:nvSpPr>
        <p:spPr>
          <a:xfrm>
            <a:off x="956276" y="4626075"/>
            <a:ext cx="49437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>
                <a:solidFill>
                  <a:srgbClr val="FFFFFF"/>
                </a:solidFill>
              </a:rPr>
              <a:t>Recursos en formato virtual 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1054" name="Google Shape;1054;p73"/>
          <p:cNvCxnSpPr/>
          <p:nvPr/>
        </p:nvCxnSpPr>
        <p:spPr>
          <a:xfrm>
            <a:off x="1068750" y="6159667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055" name="Google Shape;1055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8750" y="1964602"/>
            <a:ext cx="7438124" cy="2985772"/>
          </a:xfrm>
          <a:prstGeom prst="rect">
            <a:avLst/>
          </a:prstGeom>
          <a:noFill/>
          <a:ln>
            <a:noFill/>
          </a:ln>
        </p:spPr>
      </p:pic>
      <p:sp>
        <p:nvSpPr>
          <p:cNvPr id="1056" name="Google Shape;1056;p73"/>
          <p:cNvSpPr txBox="1"/>
          <p:nvPr/>
        </p:nvSpPr>
        <p:spPr>
          <a:xfrm>
            <a:off x="7449267" y="5110486"/>
            <a:ext cx="1103639" cy="258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1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Fuente: Propia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endParaRPr sz="1600" b="0" i="0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700"/>
        </a:solidFill>
        <a:effectLst/>
      </p:bgPr>
    </p:bg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p74"/>
          <p:cNvSpPr txBox="1">
            <a:spLocks noGrp="1"/>
          </p:cNvSpPr>
          <p:nvPr>
            <p:ph type="title"/>
          </p:nvPr>
        </p:nvSpPr>
        <p:spPr>
          <a:xfrm>
            <a:off x="956276" y="4626075"/>
            <a:ext cx="49437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>
                <a:solidFill>
                  <a:srgbClr val="FFFFFF"/>
                </a:solidFill>
              </a:rPr>
              <a:t>Recursos en formato virtual 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1062" name="Google Shape;1062;p74"/>
          <p:cNvCxnSpPr/>
          <p:nvPr/>
        </p:nvCxnSpPr>
        <p:spPr>
          <a:xfrm>
            <a:off x="1068750" y="6159667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063" name="Google Shape;1063;p74"/>
          <p:cNvPicPr preferRelativeResize="0"/>
          <p:nvPr/>
        </p:nvPicPr>
        <p:blipFill rotWithShape="1">
          <a:blip r:embed="rId3">
            <a:alphaModFix/>
          </a:blip>
          <a:srcRect t="8660" r="1609" b="14105"/>
          <a:stretch/>
        </p:blipFill>
        <p:spPr>
          <a:xfrm>
            <a:off x="178300" y="893379"/>
            <a:ext cx="8830940" cy="4309242"/>
          </a:xfrm>
          <a:prstGeom prst="rect">
            <a:avLst/>
          </a:prstGeom>
          <a:noFill/>
          <a:ln>
            <a:noFill/>
          </a:ln>
        </p:spPr>
      </p:pic>
      <p:sp>
        <p:nvSpPr>
          <p:cNvPr id="1064" name="Google Shape;1064;p74"/>
          <p:cNvSpPr/>
          <p:nvPr/>
        </p:nvSpPr>
        <p:spPr>
          <a:xfrm>
            <a:off x="6968359" y="3710152"/>
            <a:ext cx="1387365" cy="199696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5" name="Google Shape;1065;p74"/>
          <p:cNvSpPr txBox="1"/>
          <p:nvPr/>
        </p:nvSpPr>
        <p:spPr>
          <a:xfrm>
            <a:off x="7803904" y="985024"/>
            <a:ext cx="1103639" cy="258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1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Fuente: Propia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endParaRPr sz="1600" b="0" i="0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75"/>
          <p:cNvSpPr/>
          <p:nvPr/>
        </p:nvSpPr>
        <p:spPr>
          <a:xfrm>
            <a:off x="5279375" y="8"/>
            <a:ext cx="3954900" cy="69585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1" name="Google Shape;1071;p75"/>
          <p:cNvSpPr txBox="1"/>
          <p:nvPr/>
        </p:nvSpPr>
        <p:spPr>
          <a:xfrm>
            <a:off x="16681609" y="5926801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s-ES" sz="1300" b="0" i="0" u="none" strike="noStrike" cap="none">
                <a:solidFill>
                  <a:srgbClr val="FFFFFF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75</a:t>
            </a:fld>
            <a:endParaRPr sz="1300" b="0" i="0" u="none" strike="noStrike" cap="none">
              <a:solidFill>
                <a:srgbClr val="FFFFFF"/>
              </a:solidFill>
              <a:latin typeface="Quicksand Light"/>
              <a:ea typeface="Quicksand Light"/>
              <a:cs typeface="Quicksand Light"/>
              <a:sym typeface="Quicksand Light"/>
            </a:endParaRPr>
          </a:p>
        </p:txBody>
      </p:sp>
      <p:sp>
        <p:nvSpPr>
          <p:cNvPr id="1072" name="Google Shape;1072;p75"/>
          <p:cNvSpPr/>
          <p:nvPr/>
        </p:nvSpPr>
        <p:spPr>
          <a:xfrm>
            <a:off x="-2" y="0"/>
            <a:ext cx="5486401" cy="611655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Algunos resultados de los recursos</a:t>
            </a:r>
            <a:endParaRPr sz="2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3" name="Google Shape;1073;p75"/>
          <p:cNvSpPr txBox="1"/>
          <p:nvPr/>
        </p:nvSpPr>
        <p:spPr>
          <a:xfrm>
            <a:off x="457713" y="826340"/>
            <a:ext cx="3787715" cy="722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0" i="0" u="none" strike="noStrike" cap="none">
                <a:solidFill>
                  <a:srgbClr val="7F7F7F"/>
                </a:solidFill>
                <a:latin typeface="Ubuntu Light"/>
                <a:ea typeface="Ubuntu Light"/>
                <a:cs typeface="Ubuntu Light"/>
                <a:sym typeface="Ubuntu Light"/>
              </a:rPr>
              <a:t>Recurso “</a:t>
            </a:r>
            <a:r>
              <a:rPr lang="es-ES" sz="2200" b="1" i="0" u="none" strike="noStrike" cap="none">
                <a:solidFill>
                  <a:srgbClr val="7F7F7F"/>
                </a:solidFill>
                <a:latin typeface="Ubuntu Light"/>
                <a:ea typeface="Ubuntu Light"/>
                <a:cs typeface="Ubuntu Light"/>
                <a:sym typeface="Ubuntu Light"/>
              </a:rPr>
              <a:t>GeneticsHome</a:t>
            </a:r>
            <a:r>
              <a:rPr lang="es-ES" sz="2200" b="0" i="0" u="none" strike="noStrike" cap="none">
                <a:solidFill>
                  <a:srgbClr val="7F7F7F"/>
                </a:solidFill>
                <a:latin typeface="Ubuntu Light"/>
                <a:ea typeface="Ubuntu Light"/>
                <a:cs typeface="Ubuntu Light"/>
                <a:sym typeface="Ubuntu Light"/>
              </a:rPr>
              <a:t>”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0" i="0" u="none" strike="noStrike" cap="none">
                <a:solidFill>
                  <a:srgbClr val="7F7F7F"/>
                </a:solidFill>
                <a:latin typeface="Ubuntu Light"/>
                <a:ea typeface="Ubuntu Light"/>
                <a:cs typeface="Ubuntu Light"/>
                <a:sym typeface="Ubuntu Light"/>
              </a:rPr>
              <a:t>Estudiantes de secundaria</a:t>
            </a:r>
            <a:endParaRPr sz="2200" b="0" i="0" u="none" strike="noStrike" cap="none">
              <a:solidFill>
                <a:srgbClr val="7F7F7F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1074" name="Google Shape;1074;p75"/>
          <p:cNvSpPr txBox="1"/>
          <p:nvPr/>
        </p:nvSpPr>
        <p:spPr>
          <a:xfrm>
            <a:off x="2634832" y="6090227"/>
            <a:ext cx="3211140" cy="577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0" i="0" u="none" strike="noStrike" cap="none">
                <a:solidFill>
                  <a:srgbClr val="999999"/>
                </a:solidFill>
                <a:latin typeface="Ubuntu Light"/>
                <a:ea typeface="Ubuntu Light"/>
                <a:cs typeface="Ubuntu Light"/>
                <a:sym typeface="Ubuntu Light"/>
              </a:rPr>
              <a:t>Después de la feria</a:t>
            </a:r>
            <a:endParaRPr sz="2200" b="0" i="0" u="none" strike="noStrike" cap="none">
              <a:solidFill>
                <a:srgbClr val="99999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1075" name="Google Shape;1075;p75"/>
          <p:cNvSpPr/>
          <p:nvPr/>
        </p:nvSpPr>
        <p:spPr>
          <a:xfrm>
            <a:off x="5486399" y="303499"/>
            <a:ext cx="36934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López-Fernández, M.M. y Franco-Mariscal, A.J. (2019). </a:t>
            </a:r>
            <a:r>
              <a:rPr lang="es-ES" sz="16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Revista Ludus Scientiae, 3(2), </a:t>
            </a:r>
            <a:r>
              <a:rPr lang="es-E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1-11.</a:t>
            </a:r>
            <a:r>
              <a:rPr lang="es-ES" sz="16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6" name="Google Shape;1076;p75"/>
          <p:cNvPicPr preferRelativeResize="0"/>
          <p:nvPr/>
        </p:nvPicPr>
        <p:blipFill rotWithShape="1">
          <a:blip r:embed="rId3">
            <a:alphaModFix/>
          </a:blip>
          <a:srcRect l="32262" t="21640" r="28094" b="28518"/>
          <a:stretch/>
        </p:blipFill>
        <p:spPr>
          <a:xfrm>
            <a:off x="1137458" y="1654629"/>
            <a:ext cx="7249887" cy="5127171"/>
          </a:xfrm>
          <a:prstGeom prst="rect">
            <a:avLst/>
          </a:prstGeom>
          <a:noFill/>
          <a:ln>
            <a:noFill/>
          </a:ln>
        </p:spPr>
      </p:pic>
      <p:sp>
        <p:nvSpPr>
          <p:cNvPr id="1077" name="Google Shape;1077;p75"/>
          <p:cNvSpPr txBox="1"/>
          <p:nvPr/>
        </p:nvSpPr>
        <p:spPr>
          <a:xfrm>
            <a:off x="208921" y="6322231"/>
            <a:ext cx="1103639" cy="258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1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Fuente: Propia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endParaRPr sz="1600" b="0" i="0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76"/>
          <p:cNvSpPr/>
          <p:nvPr/>
        </p:nvSpPr>
        <p:spPr>
          <a:xfrm>
            <a:off x="5279375" y="8"/>
            <a:ext cx="3954900" cy="69585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3" name="Google Shape;1083;p76"/>
          <p:cNvSpPr txBox="1"/>
          <p:nvPr/>
        </p:nvSpPr>
        <p:spPr>
          <a:xfrm>
            <a:off x="16681609" y="5926801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s-ES" sz="1300" b="0" i="0" u="none" strike="noStrike" cap="none">
                <a:solidFill>
                  <a:srgbClr val="FFFFFF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76</a:t>
            </a:fld>
            <a:endParaRPr sz="1300" b="0" i="0" u="none" strike="noStrike" cap="none">
              <a:solidFill>
                <a:srgbClr val="FFFFFF"/>
              </a:solidFill>
              <a:latin typeface="Quicksand Light"/>
              <a:ea typeface="Quicksand Light"/>
              <a:cs typeface="Quicksand Light"/>
              <a:sym typeface="Quicksand Light"/>
            </a:endParaRPr>
          </a:p>
        </p:txBody>
      </p:sp>
      <p:sp>
        <p:nvSpPr>
          <p:cNvPr id="1084" name="Google Shape;1084;p76"/>
          <p:cNvSpPr/>
          <p:nvPr/>
        </p:nvSpPr>
        <p:spPr>
          <a:xfrm>
            <a:off x="-2" y="0"/>
            <a:ext cx="5486401" cy="611655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Algunos resultados de los recursos</a:t>
            </a:r>
            <a:endParaRPr sz="2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5" name="Google Shape;1085;p76"/>
          <p:cNvSpPr txBox="1"/>
          <p:nvPr/>
        </p:nvSpPr>
        <p:spPr>
          <a:xfrm>
            <a:off x="457713" y="826340"/>
            <a:ext cx="3787715" cy="722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0" i="0" u="none" strike="noStrike" cap="none">
                <a:solidFill>
                  <a:srgbClr val="7F7F7F"/>
                </a:solidFill>
                <a:latin typeface="Ubuntu Light"/>
                <a:ea typeface="Ubuntu Light"/>
                <a:cs typeface="Ubuntu Light"/>
                <a:sym typeface="Ubuntu Light"/>
              </a:rPr>
              <a:t>Recurso “</a:t>
            </a:r>
            <a:r>
              <a:rPr lang="es-ES" sz="2200" b="1" i="0" u="none" strike="noStrike" cap="none">
                <a:solidFill>
                  <a:srgbClr val="7F7F7F"/>
                </a:solidFill>
                <a:latin typeface="Ubuntu Light"/>
                <a:ea typeface="Ubuntu Light"/>
                <a:cs typeface="Ubuntu Light"/>
                <a:sym typeface="Ubuntu Light"/>
              </a:rPr>
              <a:t>GeneticsHome</a:t>
            </a:r>
            <a:r>
              <a:rPr lang="es-ES" sz="2200" b="0" i="0" u="none" strike="noStrike" cap="none">
                <a:solidFill>
                  <a:srgbClr val="7F7F7F"/>
                </a:solidFill>
                <a:latin typeface="Ubuntu Light"/>
                <a:ea typeface="Ubuntu Light"/>
                <a:cs typeface="Ubuntu Light"/>
                <a:sym typeface="Ubuntu Light"/>
              </a:rPr>
              <a:t>”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0" i="0" u="none" strike="noStrike" cap="none">
                <a:solidFill>
                  <a:srgbClr val="7F7F7F"/>
                </a:solidFill>
                <a:latin typeface="Ubuntu Light"/>
                <a:ea typeface="Ubuntu Light"/>
                <a:cs typeface="Ubuntu Light"/>
                <a:sym typeface="Ubuntu Light"/>
              </a:rPr>
              <a:t>Estudiantes de secundaria</a:t>
            </a:r>
            <a:endParaRPr sz="2200" b="0" i="0" u="none" strike="noStrike" cap="none">
              <a:solidFill>
                <a:srgbClr val="7F7F7F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1086" name="Google Shape;1086;p76"/>
          <p:cNvSpPr txBox="1"/>
          <p:nvPr/>
        </p:nvSpPr>
        <p:spPr>
          <a:xfrm>
            <a:off x="2634832" y="6090227"/>
            <a:ext cx="3211140" cy="577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0" i="0" u="none" strike="noStrike" cap="none">
                <a:solidFill>
                  <a:srgbClr val="999999"/>
                </a:solidFill>
                <a:latin typeface="Ubuntu Light"/>
                <a:ea typeface="Ubuntu Light"/>
                <a:cs typeface="Ubuntu Light"/>
                <a:sym typeface="Ubuntu Light"/>
              </a:rPr>
              <a:t>Después de la feria</a:t>
            </a:r>
            <a:endParaRPr sz="2200" b="0" i="0" u="none" strike="noStrike" cap="none">
              <a:solidFill>
                <a:srgbClr val="99999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1087" name="Google Shape;1087;p76"/>
          <p:cNvSpPr/>
          <p:nvPr/>
        </p:nvSpPr>
        <p:spPr>
          <a:xfrm>
            <a:off x="5486399" y="303499"/>
            <a:ext cx="36934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López-Fernández, M.M. y Franco-Mariscal, A.J. (2019). </a:t>
            </a:r>
            <a:r>
              <a:rPr lang="es-ES" sz="16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Revista Ludus Scientiae, 3(2), </a:t>
            </a:r>
            <a:r>
              <a:rPr lang="es-E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1-11.</a:t>
            </a:r>
            <a:r>
              <a:rPr lang="es-ES" sz="16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8" name="Google Shape;1088;p76"/>
          <p:cNvPicPr preferRelativeResize="0"/>
          <p:nvPr/>
        </p:nvPicPr>
        <p:blipFill rotWithShape="1">
          <a:blip r:embed="rId3">
            <a:alphaModFix/>
          </a:blip>
          <a:srcRect l="30059" t="30846" r="28393" b="20688"/>
          <a:stretch/>
        </p:blipFill>
        <p:spPr>
          <a:xfrm>
            <a:off x="538989" y="1583157"/>
            <a:ext cx="8038953" cy="5274843"/>
          </a:xfrm>
          <a:prstGeom prst="rect">
            <a:avLst/>
          </a:prstGeom>
          <a:noFill/>
          <a:ln>
            <a:noFill/>
          </a:ln>
        </p:spPr>
      </p:pic>
      <p:sp>
        <p:nvSpPr>
          <p:cNvPr id="1089" name="Google Shape;1089;p76"/>
          <p:cNvSpPr txBox="1"/>
          <p:nvPr/>
        </p:nvSpPr>
        <p:spPr>
          <a:xfrm>
            <a:off x="-12831" y="2891151"/>
            <a:ext cx="1103639" cy="258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1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Fuente: Propia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endParaRPr sz="1600" b="0" i="0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77"/>
          <p:cNvSpPr/>
          <p:nvPr/>
        </p:nvSpPr>
        <p:spPr>
          <a:xfrm>
            <a:off x="406950" y="555000"/>
            <a:ext cx="8330100" cy="574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95" name="Google Shape;1095;p77"/>
          <p:cNvCxnSpPr/>
          <p:nvPr/>
        </p:nvCxnSpPr>
        <p:spPr>
          <a:xfrm>
            <a:off x="939921" y="3021499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96" name="Google Shape;1096;p77"/>
          <p:cNvSpPr/>
          <p:nvPr/>
        </p:nvSpPr>
        <p:spPr>
          <a:xfrm>
            <a:off x="3635075" y="910194"/>
            <a:ext cx="2352600" cy="2459700"/>
          </a:xfrm>
          <a:prstGeom prst="rect">
            <a:avLst/>
          </a:prstGeom>
          <a:noFill/>
          <a:ln w="28575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7" name="Google Shape;1097;p77"/>
          <p:cNvSpPr/>
          <p:nvPr/>
        </p:nvSpPr>
        <p:spPr>
          <a:xfrm>
            <a:off x="6111750" y="910194"/>
            <a:ext cx="2352600" cy="2459700"/>
          </a:xfrm>
          <a:prstGeom prst="rect">
            <a:avLst/>
          </a:prstGeom>
          <a:noFill/>
          <a:ln w="28575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8" name="Google Shape;1098;p77"/>
          <p:cNvSpPr/>
          <p:nvPr/>
        </p:nvSpPr>
        <p:spPr>
          <a:xfrm>
            <a:off x="6105000" y="3502757"/>
            <a:ext cx="2352600" cy="2459700"/>
          </a:xfrm>
          <a:prstGeom prst="rect">
            <a:avLst/>
          </a:prstGeom>
          <a:noFill/>
          <a:ln w="28575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9" name="Google Shape;1099;p77"/>
          <p:cNvSpPr txBox="1"/>
          <p:nvPr/>
        </p:nvSpPr>
        <p:spPr>
          <a:xfrm>
            <a:off x="3807201" y="1335625"/>
            <a:ext cx="2017500" cy="15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ES" sz="2100" b="1" i="0" u="none" strike="noStrike" cap="none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OBJETIVO</a:t>
            </a:r>
            <a:r>
              <a:rPr lang="es-ES" sz="2100" b="0" i="0" u="none" strike="noStrike" cap="none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/>
            </a:r>
            <a:br>
              <a:rPr lang="es-ES" sz="2100" b="0" i="0" u="none" strike="noStrike" cap="none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lang="es-ES" sz="1800" b="0" i="0" u="none" strike="noStrike" cap="none">
                <a:solidFill>
                  <a:srgbClr val="7F7F7F"/>
                </a:solidFill>
                <a:latin typeface="Ubuntu"/>
                <a:ea typeface="Ubuntu"/>
                <a:cs typeface="Ubuntu"/>
                <a:sym typeface="Ubuntu"/>
              </a:rPr>
              <a:t>Diseñar un proyecto de indagación. </a:t>
            </a:r>
            <a:endParaRPr sz="1800" b="0" i="0" u="none" strike="noStrike" cap="none">
              <a:solidFill>
                <a:srgbClr val="7F7F7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100" name="Google Shape;1100;p77"/>
          <p:cNvSpPr txBox="1"/>
          <p:nvPr/>
        </p:nvSpPr>
        <p:spPr>
          <a:xfrm>
            <a:off x="6285450" y="1335628"/>
            <a:ext cx="1992900" cy="15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ES" sz="2100" b="1" i="0" u="none" strike="noStrike" cap="none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MATERIALES</a:t>
            </a:r>
            <a:r>
              <a:rPr lang="es-ES" sz="1400" b="0" i="0" u="none" strike="noStrike" cap="none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/>
            </a:r>
            <a:br>
              <a:rPr lang="es-ES" sz="1400" b="0" i="0" u="none" strike="noStrike" cap="none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lang="es-ES" sz="1800" b="0" i="0" u="none" strike="noStrike" cap="none">
                <a:solidFill>
                  <a:srgbClr val="7F7F7F"/>
                </a:solidFill>
                <a:latin typeface="Ubuntu"/>
                <a:ea typeface="Ubuntu"/>
                <a:cs typeface="Ubuntu"/>
                <a:sym typeface="Ubuntu"/>
              </a:rPr>
              <a:t>Cada pareja diseña e implementa una indagación.  </a:t>
            </a:r>
            <a:endParaRPr sz="1800" b="0" i="0" u="none" strike="noStrike" cap="none">
              <a:solidFill>
                <a:srgbClr val="7F7F7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101" name="Google Shape;1101;p77"/>
          <p:cNvSpPr txBox="1"/>
          <p:nvPr/>
        </p:nvSpPr>
        <p:spPr>
          <a:xfrm>
            <a:off x="6277125" y="3945197"/>
            <a:ext cx="2031849" cy="15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S" sz="2000" b="1" i="0" u="none" strike="noStrike" cap="none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DESARROLLO</a:t>
            </a:r>
            <a:r>
              <a:rPr lang="es-ES" sz="1400" b="0" i="0" u="none" strike="noStrike" cap="none">
                <a:solidFill>
                  <a:srgbClr val="B7B7B7"/>
                </a:solidFill>
                <a:latin typeface="Ubuntu"/>
                <a:ea typeface="Ubuntu"/>
                <a:cs typeface="Ubuntu"/>
                <a:sym typeface="Ubuntu"/>
              </a:rPr>
              <a:t/>
            </a:r>
            <a:br>
              <a:rPr lang="es-ES" sz="1400" b="0" i="0" u="none" strike="noStrike" cap="none">
                <a:solidFill>
                  <a:srgbClr val="B7B7B7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lang="es-ES" sz="1800" b="0" i="0" u="none" strike="noStrike" cap="none">
                <a:solidFill>
                  <a:srgbClr val="A5A5A5"/>
                </a:solidFill>
                <a:latin typeface="Ubuntu"/>
                <a:ea typeface="Ubuntu"/>
                <a:cs typeface="Ubuntu"/>
                <a:sym typeface="Ubuntu"/>
              </a:rPr>
              <a:t>Los asistentes realizan las experiencias propuestas en la indagación. </a:t>
            </a:r>
            <a:endParaRPr sz="1800" b="0" i="0" u="none" strike="noStrike" cap="none">
              <a:solidFill>
                <a:srgbClr val="A5A5A5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102" name="Google Shape;1102;p77"/>
          <p:cNvSpPr txBox="1">
            <a:spLocks noGrp="1"/>
          </p:cNvSpPr>
          <p:nvPr>
            <p:ph type="title"/>
          </p:nvPr>
        </p:nvSpPr>
        <p:spPr>
          <a:xfrm>
            <a:off x="816574" y="910194"/>
            <a:ext cx="2694425" cy="22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200"/>
              <a:t>Feria educativa </a:t>
            </a:r>
            <a:br>
              <a:rPr lang="es-ES" sz="2200"/>
            </a:br>
            <a:r>
              <a:rPr lang="es-ES" sz="2200"/>
              <a:t>de proyectos de indagación</a:t>
            </a:r>
            <a:endParaRPr sz="1000" b="0">
              <a:solidFill>
                <a:srgbClr val="99999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1103" name="Google Shape;1103;p77"/>
          <p:cNvSpPr/>
          <p:nvPr/>
        </p:nvSpPr>
        <p:spPr>
          <a:xfrm>
            <a:off x="273268" y="4019932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4" name="Google Shape;1104;p77"/>
          <p:cNvSpPr/>
          <p:nvPr/>
        </p:nvSpPr>
        <p:spPr>
          <a:xfrm>
            <a:off x="454243" y="6217032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5" name="Google Shape;1105;p77"/>
          <p:cNvPicPr preferRelativeResize="0"/>
          <p:nvPr/>
        </p:nvPicPr>
        <p:blipFill rotWithShape="1">
          <a:blip r:embed="rId3">
            <a:alphaModFix/>
          </a:blip>
          <a:srcRect l="30467" t="24423" r="42916" b="26475"/>
          <a:stretch/>
        </p:blipFill>
        <p:spPr>
          <a:xfrm>
            <a:off x="594007" y="3530841"/>
            <a:ext cx="2203621" cy="2347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6" name="Google Shape;1106;p77"/>
          <p:cNvPicPr preferRelativeResize="0"/>
          <p:nvPr/>
        </p:nvPicPr>
        <p:blipFill rotWithShape="1">
          <a:blip r:embed="rId4">
            <a:alphaModFix/>
          </a:blip>
          <a:srcRect l="32703" t="47605" r="33705" b="7540"/>
          <a:stretch/>
        </p:blipFill>
        <p:spPr>
          <a:xfrm>
            <a:off x="2827464" y="3502757"/>
            <a:ext cx="3274748" cy="245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7" name="Google Shape;1107;p77"/>
          <p:cNvSpPr txBox="1"/>
          <p:nvPr/>
        </p:nvSpPr>
        <p:spPr>
          <a:xfrm>
            <a:off x="592178" y="5831205"/>
            <a:ext cx="1103639" cy="258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1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Fuente: Propia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endParaRPr sz="1600" b="0" i="0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p78"/>
          <p:cNvSpPr/>
          <p:nvPr/>
        </p:nvSpPr>
        <p:spPr>
          <a:xfrm>
            <a:off x="4609950" y="-14867"/>
            <a:ext cx="4545300" cy="69585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13" name="Google Shape;1113;p78"/>
          <p:cNvCxnSpPr/>
          <p:nvPr/>
        </p:nvCxnSpPr>
        <p:spPr>
          <a:xfrm>
            <a:off x="737850" y="2129967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14" name="Google Shape;1114;p78"/>
          <p:cNvSpPr txBox="1">
            <a:spLocks noGrp="1"/>
          </p:cNvSpPr>
          <p:nvPr>
            <p:ph type="title"/>
          </p:nvPr>
        </p:nvSpPr>
        <p:spPr>
          <a:xfrm>
            <a:off x="626079" y="1307013"/>
            <a:ext cx="3571500" cy="7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/>
              <a:t>¿Qué es una indagación?</a:t>
            </a:r>
            <a:endParaRPr b="1"/>
          </a:p>
        </p:txBody>
      </p:sp>
      <p:sp>
        <p:nvSpPr>
          <p:cNvPr id="1115" name="Google Shape;1115;p78"/>
          <p:cNvSpPr txBox="1">
            <a:spLocks noGrp="1"/>
          </p:cNvSpPr>
          <p:nvPr>
            <p:ph type="subTitle" idx="2"/>
          </p:nvPr>
        </p:nvSpPr>
        <p:spPr>
          <a:xfrm>
            <a:off x="5457673" y="783063"/>
            <a:ext cx="3606600" cy="5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2100" b="1">
                <a:solidFill>
                  <a:srgbClr val="666666"/>
                </a:solidFill>
              </a:rPr>
              <a:t>Plantear un problema </a:t>
            </a:r>
            <a:endParaRPr sz="2100" b="1"/>
          </a:p>
        </p:txBody>
      </p:sp>
      <p:sp>
        <p:nvSpPr>
          <p:cNvPr id="1116" name="Google Shape;1116;p78"/>
          <p:cNvSpPr txBox="1">
            <a:spLocks noGrp="1"/>
          </p:cNvSpPr>
          <p:nvPr>
            <p:ph type="subTitle" idx="1"/>
          </p:nvPr>
        </p:nvSpPr>
        <p:spPr>
          <a:xfrm>
            <a:off x="590779" y="2478636"/>
            <a:ext cx="3606800" cy="258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s-ES" sz="2100">
                <a:solidFill>
                  <a:srgbClr val="7F7F7F"/>
                </a:solidFill>
                <a:latin typeface="Ubuntu"/>
                <a:ea typeface="Ubuntu"/>
                <a:cs typeface="Ubuntu"/>
                <a:sym typeface="Ubuntu"/>
              </a:rPr>
              <a:t>Una </a:t>
            </a:r>
            <a:r>
              <a:rPr lang="es-ES" sz="2100" b="1">
                <a:solidFill>
                  <a:srgbClr val="7F7F7F"/>
                </a:solidFill>
                <a:latin typeface="Ubuntu"/>
                <a:ea typeface="Ubuntu"/>
                <a:cs typeface="Ubuntu"/>
                <a:sym typeface="Ubuntu"/>
              </a:rPr>
              <a:t>práctica científica </a:t>
            </a:r>
            <a:r>
              <a:rPr lang="es-ES" sz="2100">
                <a:solidFill>
                  <a:srgbClr val="7F7F7F"/>
                </a:solidFill>
                <a:latin typeface="Ubuntu"/>
                <a:ea typeface="Ubuntu"/>
                <a:cs typeface="Ubuntu"/>
                <a:sym typeface="Ubuntu"/>
              </a:rPr>
              <a:t>recomendada por la UE para la enseñanza-aprendizaje de las ciencias. 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s-ES" sz="2100">
                <a:solidFill>
                  <a:srgbClr val="7F7F7F"/>
                </a:solidFill>
                <a:latin typeface="Ubuntu"/>
                <a:ea typeface="Ubuntu"/>
                <a:cs typeface="Ubuntu"/>
                <a:sym typeface="Ubuntu"/>
              </a:rPr>
              <a:t>Los proyectos están basados en una </a:t>
            </a:r>
            <a:r>
              <a:rPr lang="es-ES" sz="2100" b="1">
                <a:solidFill>
                  <a:srgbClr val="7F7F7F"/>
                </a:solidFill>
                <a:latin typeface="Ubuntu"/>
                <a:ea typeface="Ubuntu"/>
                <a:cs typeface="Ubuntu"/>
                <a:sym typeface="Ubuntu"/>
              </a:rPr>
              <a:t>investigación escolar </a:t>
            </a:r>
            <a:r>
              <a:rPr lang="es-ES" sz="2100">
                <a:solidFill>
                  <a:srgbClr val="7F7F7F"/>
                </a:solidFill>
                <a:latin typeface="Ubuntu"/>
                <a:ea typeface="Ubuntu"/>
                <a:cs typeface="Ubuntu"/>
                <a:sym typeface="Ubuntu"/>
              </a:rPr>
              <a:t>y cubren todos las etapas de la metodología científica. </a:t>
            </a:r>
            <a:endParaRPr sz="1800">
              <a:solidFill>
                <a:srgbClr val="7F7F7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117" name="Google Shape;1117;p78"/>
          <p:cNvSpPr txBox="1"/>
          <p:nvPr/>
        </p:nvSpPr>
        <p:spPr>
          <a:xfrm>
            <a:off x="5457673" y="1430388"/>
            <a:ext cx="3606600" cy="5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2100" b="1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Emitir hipótesis  </a:t>
            </a:r>
            <a:endParaRPr sz="2100" b="1" i="0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8" name="Google Shape;1118;p78"/>
          <p:cNvSpPr txBox="1"/>
          <p:nvPr/>
        </p:nvSpPr>
        <p:spPr>
          <a:xfrm>
            <a:off x="5457673" y="2129967"/>
            <a:ext cx="3606600" cy="5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2100" b="1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Diseñar experimentos   </a:t>
            </a:r>
            <a:endParaRPr sz="2100" b="1" i="0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9" name="Google Shape;1119;p78"/>
          <p:cNvSpPr txBox="1"/>
          <p:nvPr/>
        </p:nvSpPr>
        <p:spPr>
          <a:xfrm>
            <a:off x="5457673" y="2824297"/>
            <a:ext cx="3606600" cy="5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2100" b="1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Recoger y analizar datos </a:t>
            </a:r>
            <a:endParaRPr sz="2100" b="1" i="0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0" name="Google Shape;1120;p78"/>
          <p:cNvSpPr txBox="1"/>
          <p:nvPr/>
        </p:nvSpPr>
        <p:spPr>
          <a:xfrm>
            <a:off x="5457673" y="3520255"/>
            <a:ext cx="3606600" cy="5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2100" b="1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Emitir conclusiones   </a:t>
            </a:r>
            <a:endParaRPr sz="2100" b="1" i="0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1" name="Google Shape;1121;p78"/>
          <p:cNvSpPr txBox="1"/>
          <p:nvPr/>
        </p:nvSpPr>
        <p:spPr>
          <a:xfrm>
            <a:off x="5457673" y="4254919"/>
            <a:ext cx="3606600" cy="5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21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2100" b="0" i="0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79"/>
          <p:cNvSpPr/>
          <p:nvPr/>
        </p:nvSpPr>
        <p:spPr>
          <a:xfrm>
            <a:off x="4609950" y="-4357"/>
            <a:ext cx="4545300" cy="69585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27" name="Google Shape;1127;p79"/>
          <p:cNvCxnSpPr/>
          <p:nvPr/>
        </p:nvCxnSpPr>
        <p:spPr>
          <a:xfrm>
            <a:off x="727340" y="1483652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28" name="Google Shape;1128;p79"/>
          <p:cNvSpPr txBox="1">
            <a:spLocks noGrp="1"/>
          </p:cNvSpPr>
          <p:nvPr>
            <p:ph type="title"/>
          </p:nvPr>
        </p:nvSpPr>
        <p:spPr>
          <a:xfrm>
            <a:off x="626079" y="664033"/>
            <a:ext cx="3571500" cy="7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/>
              <a:t>Feria de proyectos de indagación</a:t>
            </a:r>
            <a:endParaRPr b="1"/>
          </a:p>
        </p:txBody>
      </p:sp>
      <p:pic>
        <p:nvPicPr>
          <p:cNvPr id="1129" name="Google Shape;1129;p79"/>
          <p:cNvPicPr preferRelativeResize="0"/>
          <p:nvPr/>
        </p:nvPicPr>
        <p:blipFill rotWithShape="1">
          <a:blip r:embed="rId3">
            <a:alphaModFix/>
          </a:blip>
          <a:srcRect l="26561" t="21139" r="974" b="19939"/>
          <a:stretch/>
        </p:blipFill>
        <p:spPr>
          <a:xfrm>
            <a:off x="506991" y="2200291"/>
            <a:ext cx="8438021" cy="4173349"/>
          </a:xfrm>
          <a:prstGeom prst="rect">
            <a:avLst/>
          </a:prstGeom>
          <a:noFill/>
          <a:ln>
            <a:noFill/>
          </a:ln>
        </p:spPr>
      </p:pic>
      <p:sp>
        <p:nvSpPr>
          <p:cNvPr id="1130" name="Google Shape;1130;p79"/>
          <p:cNvSpPr txBox="1">
            <a:spLocks noGrp="1"/>
          </p:cNvSpPr>
          <p:nvPr>
            <p:ph type="subTitle" idx="1"/>
          </p:nvPr>
        </p:nvSpPr>
        <p:spPr>
          <a:xfrm>
            <a:off x="4993320" y="921366"/>
            <a:ext cx="3435976" cy="734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ts val="1400"/>
              <a:buNone/>
            </a:pPr>
            <a:r>
              <a:rPr lang="es-ES" sz="2100" b="1">
                <a:solidFill>
                  <a:srgbClr val="7F7F7F"/>
                </a:solidFill>
                <a:latin typeface="Ubuntu"/>
                <a:ea typeface="Ubuntu"/>
                <a:cs typeface="Ubuntu"/>
                <a:sym typeface="Ubuntu"/>
              </a:rPr>
              <a:t>Indagación sobre quitar manchas en la ropa</a:t>
            </a:r>
            <a:endParaRPr sz="1800" b="1">
              <a:solidFill>
                <a:srgbClr val="7F7F7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131" name="Google Shape;1131;p79"/>
          <p:cNvSpPr/>
          <p:nvPr/>
        </p:nvSpPr>
        <p:spPr>
          <a:xfrm>
            <a:off x="5986094" y="4657537"/>
            <a:ext cx="785898" cy="231334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2" name="Google Shape;1132;p79"/>
          <p:cNvSpPr txBox="1"/>
          <p:nvPr/>
        </p:nvSpPr>
        <p:spPr>
          <a:xfrm>
            <a:off x="7787056" y="2200292"/>
            <a:ext cx="1103639" cy="258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1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Fuente: Propia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endParaRPr sz="1600" b="0" i="0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8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8"/>
          <p:cNvSpPr txBox="1">
            <a:spLocks noGrp="1"/>
          </p:cNvSpPr>
          <p:nvPr>
            <p:ph type="title" idx="4"/>
          </p:nvPr>
        </p:nvSpPr>
        <p:spPr>
          <a:xfrm>
            <a:off x="-46650" y="1236100"/>
            <a:ext cx="91440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s-ES" sz="2600"/>
              <a:t>Algunas definiciones</a:t>
            </a:r>
            <a:endParaRPr sz="2600">
              <a:solidFill>
                <a:srgbClr val="434343"/>
              </a:solidFill>
            </a:endParaRPr>
          </a:p>
        </p:txBody>
      </p:sp>
      <p:cxnSp>
        <p:nvCxnSpPr>
          <p:cNvPr id="272" name="Google Shape;272;p8"/>
          <p:cNvCxnSpPr/>
          <p:nvPr/>
        </p:nvCxnSpPr>
        <p:spPr>
          <a:xfrm>
            <a:off x="4550550" y="2588567"/>
            <a:ext cx="0" cy="2570100"/>
          </a:xfrm>
          <a:prstGeom prst="straightConnector1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73" name="Google Shape;273;p8"/>
          <p:cNvGrpSpPr/>
          <p:nvPr/>
        </p:nvGrpSpPr>
        <p:grpSpPr>
          <a:xfrm>
            <a:off x="715836" y="2569600"/>
            <a:ext cx="3717695" cy="3497008"/>
            <a:chOff x="612773" y="2459504"/>
            <a:chExt cx="8016996" cy="3497008"/>
          </a:xfrm>
        </p:grpSpPr>
        <p:sp>
          <p:nvSpPr>
            <p:cNvPr id="274" name="Google Shape;274;p8"/>
            <p:cNvSpPr/>
            <p:nvPr/>
          </p:nvSpPr>
          <p:spPr>
            <a:xfrm>
              <a:off x="709586" y="4140630"/>
              <a:ext cx="7823364" cy="18158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600" b="0" i="0" u="none" strike="noStrike" cap="none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Ennis, R. H. (1987). A taxonomy of critical thinking dispositions and abilities. En J. B. Baron, &amp; R. J. Sternberg (Eds.), Teaching Thinking Skills, 9-26.  New York: Freeman and Company.</a:t>
              </a:r>
              <a:endParaRPr sz="16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612773" y="2459504"/>
              <a:ext cx="8016996" cy="1015663"/>
            </a:xfrm>
            <a:prstGeom prst="rect">
              <a:avLst/>
            </a:prstGeom>
            <a:gradFill>
              <a:gsLst>
                <a:gs pos="0">
                  <a:srgbClr val="EAFF1D"/>
                </a:gs>
                <a:gs pos="23000">
                  <a:srgbClr val="EAFF1D"/>
                </a:gs>
                <a:gs pos="69000">
                  <a:srgbClr val="DAF000"/>
                </a:gs>
                <a:gs pos="97000">
                  <a:srgbClr val="CBE000"/>
                </a:gs>
                <a:gs pos="100000">
                  <a:srgbClr val="CBE000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rgbClr val="20202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Pensamiento razonable y reflexivo que se centra en decidir qué creer o qué hacer </a:t>
              </a:r>
              <a:endPara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6" name="Google Shape;276;p8"/>
          <p:cNvGrpSpPr/>
          <p:nvPr/>
        </p:nvGrpSpPr>
        <p:grpSpPr>
          <a:xfrm>
            <a:off x="4667570" y="2581373"/>
            <a:ext cx="3714430" cy="3450000"/>
            <a:chOff x="539552" y="4294837"/>
            <a:chExt cx="7806844" cy="3450000"/>
          </a:xfrm>
        </p:grpSpPr>
        <p:sp>
          <p:nvSpPr>
            <p:cNvPr id="277" name="Google Shape;277;p8"/>
            <p:cNvSpPr/>
            <p:nvPr/>
          </p:nvSpPr>
          <p:spPr>
            <a:xfrm>
              <a:off x="539552" y="5436513"/>
              <a:ext cx="7806844" cy="23083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600" b="0" i="0" u="none" strike="noStrike" cap="none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Lipman, M. (2003). Thinking in education (2nd Ed.). Cambridge, MA: Cambridge University Press.</a:t>
              </a:r>
              <a:endParaRPr sz="16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8"/>
            <p:cNvSpPr/>
            <p:nvPr/>
          </p:nvSpPr>
          <p:spPr>
            <a:xfrm>
              <a:off x="612773" y="4294837"/>
              <a:ext cx="7733621" cy="1938992"/>
            </a:xfrm>
            <a:prstGeom prst="rect">
              <a:avLst/>
            </a:prstGeom>
            <a:gradFill>
              <a:gsLst>
                <a:gs pos="0">
                  <a:srgbClr val="F7FFB3"/>
                </a:gs>
                <a:gs pos="46000">
                  <a:srgbClr val="EEFE4A"/>
                </a:gs>
                <a:gs pos="100000">
                  <a:srgbClr val="AEC000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rgbClr val="20202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Es el pensamiento que facilita la realización de buenos juicios confiando en y por medio de criterios, es auto-correctivo y sensible al contexto. </a:t>
              </a:r>
              <a:endParaRPr/>
            </a:p>
          </p:txBody>
        </p:sp>
      </p:grp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p80"/>
          <p:cNvSpPr/>
          <p:nvPr/>
        </p:nvSpPr>
        <p:spPr>
          <a:xfrm>
            <a:off x="4609950" y="-4357"/>
            <a:ext cx="4545300" cy="69585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38" name="Google Shape;1138;p80"/>
          <p:cNvCxnSpPr/>
          <p:nvPr/>
        </p:nvCxnSpPr>
        <p:spPr>
          <a:xfrm>
            <a:off x="727340" y="1483652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39" name="Google Shape;1139;p80"/>
          <p:cNvSpPr txBox="1">
            <a:spLocks noGrp="1"/>
          </p:cNvSpPr>
          <p:nvPr>
            <p:ph type="title"/>
          </p:nvPr>
        </p:nvSpPr>
        <p:spPr>
          <a:xfrm>
            <a:off x="626079" y="664033"/>
            <a:ext cx="3571500" cy="7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/>
              <a:t>Feria de proyectos de indagación</a:t>
            </a:r>
            <a:endParaRPr b="1"/>
          </a:p>
        </p:txBody>
      </p:sp>
      <p:pic>
        <p:nvPicPr>
          <p:cNvPr id="1140" name="Google Shape;1140;p80"/>
          <p:cNvPicPr preferRelativeResize="0"/>
          <p:nvPr/>
        </p:nvPicPr>
        <p:blipFill rotWithShape="1">
          <a:blip r:embed="rId3">
            <a:alphaModFix/>
          </a:blip>
          <a:srcRect t="7745" b="15018"/>
          <a:stretch/>
        </p:blipFill>
        <p:spPr>
          <a:xfrm>
            <a:off x="255312" y="2112579"/>
            <a:ext cx="8709276" cy="3783724"/>
          </a:xfrm>
          <a:prstGeom prst="rect">
            <a:avLst/>
          </a:prstGeom>
          <a:noFill/>
          <a:ln>
            <a:noFill/>
          </a:ln>
        </p:spPr>
      </p:pic>
      <p:sp>
        <p:nvSpPr>
          <p:cNvPr id="1141" name="Google Shape;1141;p80"/>
          <p:cNvSpPr txBox="1">
            <a:spLocks noGrp="1"/>
          </p:cNvSpPr>
          <p:nvPr>
            <p:ph type="subTitle" idx="1"/>
          </p:nvPr>
        </p:nvSpPr>
        <p:spPr>
          <a:xfrm>
            <a:off x="4993319" y="921366"/>
            <a:ext cx="3824859" cy="734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ts val="1400"/>
              <a:buNone/>
            </a:pPr>
            <a:r>
              <a:rPr lang="es-ES" sz="2100" b="1">
                <a:solidFill>
                  <a:srgbClr val="7F7F7F"/>
                </a:solidFill>
                <a:latin typeface="Ubuntu"/>
                <a:ea typeface="Ubuntu"/>
                <a:cs typeface="Ubuntu"/>
                <a:sym typeface="Ubuntu"/>
              </a:rPr>
              <a:t>Indagación sobre teñir ropa</a:t>
            </a:r>
            <a:endParaRPr sz="1800" b="1">
              <a:solidFill>
                <a:srgbClr val="7F7F7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142" name="Google Shape;1142;p80"/>
          <p:cNvSpPr/>
          <p:nvPr/>
        </p:nvSpPr>
        <p:spPr>
          <a:xfrm>
            <a:off x="7577959" y="3678621"/>
            <a:ext cx="388882" cy="199696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BA7C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3" name="Google Shape;1143;p80"/>
          <p:cNvSpPr/>
          <p:nvPr/>
        </p:nvSpPr>
        <p:spPr>
          <a:xfrm>
            <a:off x="6684579" y="4487917"/>
            <a:ext cx="819807" cy="136635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4" name="Google Shape;1144;p80"/>
          <p:cNvSpPr txBox="1"/>
          <p:nvPr/>
        </p:nvSpPr>
        <p:spPr>
          <a:xfrm>
            <a:off x="7772400" y="2204026"/>
            <a:ext cx="1103639" cy="258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1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Fuente: Propia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endParaRPr sz="1600" b="0" i="0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p81"/>
          <p:cNvSpPr/>
          <p:nvPr/>
        </p:nvSpPr>
        <p:spPr>
          <a:xfrm>
            <a:off x="4609950" y="-14867"/>
            <a:ext cx="4545300" cy="69585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50" name="Google Shape;1150;p81"/>
          <p:cNvCxnSpPr/>
          <p:nvPr/>
        </p:nvCxnSpPr>
        <p:spPr>
          <a:xfrm>
            <a:off x="727340" y="1483652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51" name="Google Shape;1151;p81"/>
          <p:cNvSpPr txBox="1">
            <a:spLocks noGrp="1"/>
          </p:cNvSpPr>
          <p:nvPr>
            <p:ph type="title"/>
          </p:nvPr>
        </p:nvSpPr>
        <p:spPr>
          <a:xfrm>
            <a:off x="626079" y="664033"/>
            <a:ext cx="3571500" cy="7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/>
              <a:t>Feria de proyectos de indagación</a:t>
            </a:r>
            <a:endParaRPr b="1"/>
          </a:p>
        </p:txBody>
      </p:sp>
      <p:sp>
        <p:nvSpPr>
          <p:cNvPr id="1152" name="Google Shape;1152;p81"/>
          <p:cNvSpPr txBox="1">
            <a:spLocks noGrp="1"/>
          </p:cNvSpPr>
          <p:nvPr>
            <p:ph type="subTitle" idx="1"/>
          </p:nvPr>
        </p:nvSpPr>
        <p:spPr>
          <a:xfrm>
            <a:off x="5035361" y="406987"/>
            <a:ext cx="3435976" cy="734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ts val="1400"/>
              <a:buNone/>
            </a:pPr>
            <a:r>
              <a:rPr lang="es-ES" sz="2100" b="1">
                <a:solidFill>
                  <a:srgbClr val="7F7F7F"/>
                </a:solidFill>
                <a:latin typeface="Ubuntu"/>
                <a:ea typeface="Ubuntu"/>
                <a:cs typeface="Ubuntu"/>
                <a:sym typeface="Ubuntu"/>
              </a:rPr>
              <a:t>Indagación sobre elaboración del mejor sandwich mixto</a:t>
            </a:r>
            <a:endParaRPr sz="1800" b="1">
              <a:solidFill>
                <a:srgbClr val="7F7F7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153" name="Google Shape;1153;p81"/>
          <p:cNvPicPr preferRelativeResize="0"/>
          <p:nvPr/>
        </p:nvPicPr>
        <p:blipFill rotWithShape="1">
          <a:blip r:embed="rId3">
            <a:alphaModFix/>
          </a:blip>
          <a:srcRect l="22310" t="14555" r="46636" b="21480"/>
          <a:stretch/>
        </p:blipFill>
        <p:spPr>
          <a:xfrm>
            <a:off x="73570" y="1678251"/>
            <a:ext cx="4470490" cy="5179749"/>
          </a:xfrm>
          <a:prstGeom prst="rect">
            <a:avLst/>
          </a:prstGeom>
          <a:noFill/>
          <a:ln>
            <a:noFill/>
          </a:ln>
        </p:spPr>
      </p:pic>
      <p:sp>
        <p:nvSpPr>
          <p:cNvPr id="1154" name="Google Shape;1154;p81"/>
          <p:cNvSpPr txBox="1"/>
          <p:nvPr/>
        </p:nvSpPr>
        <p:spPr>
          <a:xfrm>
            <a:off x="2921547" y="1370792"/>
            <a:ext cx="1103639" cy="258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1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Fuente: Propia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endParaRPr sz="1600" b="0" i="0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p82"/>
          <p:cNvSpPr/>
          <p:nvPr/>
        </p:nvSpPr>
        <p:spPr>
          <a:xfrm>
            <a:off x="4609950" y="-4357"/>
            <a:ext cx="4545300" cy="69585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60" name="Google Shape;1160;p82"/>
          <p:cNvCxnSpPr/>
          <p:nvPr/>
        </p:nvCxnSpPr>
        <p:spPr>
          <a:xfrm>
            <a:off x="727340" y="1483652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61" name="Google Shape;1161;p82"/>
          <p:cNvSpPr txBox="1">
            <a:spLocks noGrp="1"/>
          </p:cNvSpPr>
          <p:nvPr>
            <p:ph type="title"/>
          </p:nvPr>
        </p:nvSpPr>
        <p:spPr>
          <a:xfrm>
            <a:off x="626079" y="664033"/>
            <a:ext cx="3571500" cy="7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/>
              <a:t>Feria de proyectos de indagación</a:t>
            </a:r>
            <a:endParaRPr b="1"/>
          </a:p>
        </p:txBody>
      </p:sp>
      <p:sp>
        <p:nvSpPr>
          <p:cNvPr id="1162" name="Google Shape;1162;p82"/>
          <p:cNvSpPr txBox="1">
            <a:spLocks noGrp="1"/>
          </p:cNvSpPr>
          <p:nvPr>
            <p:ph type="subTitle" idx="1"/>
          </p:nvPr>
        </p:nvSpPr>
        <p:spPr>
          <a:xfrm>
            <a:off x="4993320" y="472833"/>
            <a:ext cx="3435976" cy="734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ts val="1400"/>
              <a:buNone/>
            </a:pPr>
            <a:r>
              <a:rPr lang="es-ES" sz="2100" b="1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Indagación sobre elaboración del mejor sandwich mixto</a:t>
            </a:r>
            <a:endParaRPr sz="1800" b="1">
              <a:solidFill>
                <a:srgbClr val="99999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163" name="Google Shape;1163;p82"/>
          <p:cNvPicPr preferRelativeResize="0"/>
          <p:nvPr/>
        </p:nvPicPr>
        <p:blipFill rotWithShape="1">
          <a:blip r:embed="rId3">
            <a:alphaModFix/>
          </a:blip>
          <a:srcRect t="16271" b="14720"/>
          <a:stretch/>
        </p:blipFill>
        <p:spPr>
          <a:xfrm>
            <a:off x="521335" y="2428700"/>
            <a:ext cx="8177229" cy="3741683"/>
          </a:xfrm>
          <a:prstGeom prst="rect">
            <a:avLst/>
          </a:prstGeom>
          <a:noFill/>
          <a:ln>
            <a:noFill/>
          </a:ln>
        </p:spPr>
      </p:pic>
      <p:sp>
        <p:nvSpPr>
          <p:cNvPr id="1164" name="Google Shape;1164;p82"/>
          <p:cNvSpPr/>
          <p:nvPr/>
        </p:nvSpPr>
        <p:spPr>
          <a:xfrm>
            <a:off x="7556938" y="4025462"/>
            <a:ext cx="388882" cy="199696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BA7C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5" name="Google Shape;1165;p82"/>
          <p:cNvSpPr/>
          <p:nvPr/>
        </p:nvSpPr>
        <p:spPr>
          <a:xfrm>
            <a:off x="6674069" y="4813738"/>
            <a:ext cx="420414" cy="94593"/>
          </a:xfrm>
          <a:prstGeom prst="rect">
            <a:avLst/>
          </a:prstGeom>
          <a:solidFill>
            <a:srgbClr val="D8D8D8"/>
          </a:solidFill>
          <a:ln w="25400" cap="flat" cmpd="sng">
            <a:solidFill>
              <a:srgbClr val="BA7C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6" name="Google Shape;1166;p82"/>
          <p:cNvSpPr txBox="1"/>
          <p:nvPr/>
        </p:nvSpPr>
        <p:spPr>
          <a:xfrm>
            <a:off x="7556938" y="2545140"/>
            <a:ext cx="1103639" cy="258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1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Fuente: Propia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endParaRPr sz="1600" b="0" i="0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p83"/>
          <p:cNvSpPr/>
          <p:nvPr/>
        </p:nvSpPr>
        <p:spPr>
          <a:xfrm>
            <a:off x="4609950" y="-14867"/>
            <a:ext cx="4545300" cy="69585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72" name="Google Shape;1172;p83"/>
          <p:cNvCxnSpPr/>
          <p:nvPr/>
        </p:nvCxnSpPr>
        <p:spPr>
          <a:xfrm>
            <a:off x="727340" y="1483652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73" name="Google Shape;1173;p83"/>
          <p:cNvSpPr txBox="1">
            <a:spLocks noGrp="1"/>
          </p:cNvSpPr>
          <p:nvPr>
            <p:ph type="title"/>
          </p:nvPr>
        </p:nvSpPr>
        <p:spPr>
          <a:xfrm>
            <a:off x="626079" y="664033"/>
            <a:ext cx="3571500" cy="7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/>
              <a:t>Feria de proyectos de indagación </a:t>
            </a:r>
            <a:endParaRPr b="1"/>
          </a:p>
        </p:txBody>
      </p:sp>
      <p:sp>
        <p:nvSpPr>
          <p:cNvPr id="1174" name="Google Shape;1174;p83"/>
          <p:cNvSpPr txBox="1">
            <a:spLocks noGrp="1"/>
          </p:cNvSpPr>
          <p:nvPr>
            <p:ph type="subTitle" idx="1"/>
          </p:nvPr>
        </p:nvSpPr>
        <p:spPr>
          <a:xfrm>
            <a:off x="4993320" y="472833"/>
            <a:ext cx="3435976" cy="734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ts val="1400"/>
              <a:buNone/>
            </a:pPr>
            <a:r>
              <a:rPr lang="es-ES" sz="2100" b="1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Indagación sobre elaboración del mejor sandwich mixto</a:t>
            </a:r>
            <a:endParaRPr sz="1800" b="1">
              <a:solidFill>
                <a:srgbClr val="99999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175" name="Google Shape;1175;p83"/>
          <p:cNvPicPr preferRelativeResize="0"/>
          <p:nvPr/>
        </p:nvPicPr>
        <p:blipFill rotWithShape="1">
          <a:blip r:embed="rId3">
            <a:alphaModFix/>
          </a:blip>
          <a:srcRect l="1722" t="9066" b="14494"/>
          <a:stretch/>
        </p:blipFill>
        <p:spPr>
          <a:xfrm>
            <a:off x="213632" y="2312275"/>
            <a:ext cx="8792635" cy="3846787"/>
          </a:xfrm>
          <a:prstGeom prst="rect">
            <a:avLst/>
          </a:prstGeom>
          <a:noFill/>
          <a:ln>
            <a:noFill/>
          </a:ln>
        </p:spPr>
      </p:pic>
      <p:sp>
        <p:nvSpPr>
          <p:cNvPr id="1176" name="Google Shape;1176;p83"/>
          <p:cNvSpPr/>
          <p:nvPr/>
        </p:nvSpPr>
        <p:spPr>
          <a:xfrm>
            <a:off x="7577959" y="4035972"/>
            <a:ext cx="388882" cy="199696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BA7C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7" name="Google Shape;1177;p83"/>
          <p:cNvSpPr/>
          <p:nvPr/>
        </p:nvSpPr>
        <p:spPr>
          <a:xfrm>
            <a:off x="6672393" y="4719145"/>
            <a:ext cx="420414" cy="94593"/>
          </a:xfrm>
          <a:prstGeom prst="rect">
            <a:avLst/>
          </a:prstGeom>
          <a:solidFill>
            <a:srgbClr val="D8D8D8"/>
          </a:solidFill>
          <a:ln w="25400" cap="flat" cmpd="sng">
            <a:solidFill>
              <a:srgbClr val="BA7C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8" name="Google Shape;1178;p83"/>
          <p:cNvSpPr txBox="1"/>
          <p:nvPr/>
        </p:nvSpPr>
        <p:spPr>
          <a:xfrm>
            <a:off x="7772400" y="2403921"/>
            <a:ext cx="1103639" cy="258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1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Fuente: Propia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endParaRPr sz="1600" b="0" i="0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84"/>
          <p:cNvSpPr/>
          <p:nvPr/>
        </p:nvSpPr>
        <p:spPr>
          <a:xfrm>
            <a:off x="4609950" y="-14867"/>
            <a:ext cx="4545300" cy="69585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84" name="Google Shape;1184;p84"/>
          <p:cNvCxnSpPr/>
          <p:nvPr/>
        </p:nvCxnSpPr>
        <p:spPr>
          <a:xfrm>
            <a:off x="737850" y="2129967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85" name="Google Shape;1185;p84"/>
          <p:cNvSpPr txBox="1">
            <a:spLocks noGrp="1"/>
          </p:cNvSpPr>
          <p:nvPr>
            <p:ph type="title"/>
          </p:nvPr>
        </p:nvSpPr>
        <p:spPr>
          <a:xfrm>
            <a:off x="626079" y="1307013"/>
            <a:ext cx="3571500" cy="7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/>
              <a:t>Evaluar los proyectos</a:t>
            </a:r>
            <a:endParaRPr b="1"/>
          </a:p>
        </p:txBody>
      </p:sp>
      <p:sp>
        <p:nvSpPr>
          <p:cNvPr id="1186" name="Google Shape;1186;p84"/>
          <p:cNvSpPr txBox="1">
            <a:spLocks noGrp="1"/>
          </p:cNvSpPr>
          <p:nvPr>
            <p:ph type="subTitle" idx="1"/>
          </p:nvPr>
        </p:nvSpPr>
        <p:spPr>
          <a:xfrm>
            <a:off x="590779" y="2478636"/>
            <a:ext cx="3606800" cy="258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ts val="1400"/>
              <a:buFont typeface="Arial"/>
              <a:buChar char="•"/>
            </a:pPr>
            <a:r>
              <a:rPr lang="es-ES" sz="2100">
                <a:solidFill>
                  <a:srgbClr val="7F7F7F"/>
                </a:solidFill>
                <a:latin typeface="Ubuntu"/>
                <a:ea typeface="Ubuntu"/>
                <a:cs typeface="Ubuntu"/>
                <a:sym typeface="Ubuntu"/>
              </a:rPr>
              <a:t>Se recomienda que los estudiantes evalúen los proyectos al visitar la feria, lo que repercutirá en mejoras del mismo.</a:t>
            </a:r>
            <a:endParaRPr sz="1800">
              <a:solidFill>
                <a:srgbClr val="7F7F7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187" name="Google Shape;1187;p84"/>
          <p:cNvSpPr txBox="1"/>
          <p:nvPr/>
        </p:nvSpPr>
        <p:spPr>
          <a:xfrm>
            <a:off x="5457673" y="4254919"/>
            <a:ext cx="3606600" cy="5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21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2100" b="0" i="0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8" name="Google Shape;1188;p84"/>
          <p:cNvPicPr preferRelativeResize="0"/>
          <p:nvPr/>
        </p:nvPicPr>
        <p:blipFill rotWithShape="1">
          <a:blip r:embed="rId3">
            <a:alphaModFix/>
          </a:blip>
          <a:srcRect r="5793"/>
          <a:stretch/>
        </p:blipFill>
        <p:spPr>
          <a:xfrm rot="5400000">
            <a:off x="3745900" y="815125"/>
            <a:ext cx="7030600" cy="530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9" name="Google Shape;1189;p84"/>
          <p:cNvSpPr txBox="1"/>
          <p:nvPr/>
        </p:nvSpPr>
        <p:spPr>
          <a:xfrm>
            <a:off x="3495060" y="6418872"/>
            <a:ext cx="1103639" cy="258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1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Fuente: Propia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endParaRPr sz="1600" b="0" i="0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p85"/>
          <p:cNvSpPr/>
          <p:nvPr/>
        </p:nvSpPr>
        <p:spPr>
          <a:xfrm>
            <a:off x="386513" y="271311"/>
            <a:ext cx="8599831" cy="2377297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5" name="Google Shape;1195;p85"/>
          <p:cNvSpPr txBox="1">
            <a:spLocks noGrp="1"/>
          </p:cNvSpPr>
          <p:nvPr>
            <p:ph type="subTitle" idx="1"/>
          </p:nvPr>
        </p:nvSpPr>
        <p:spPr>
          <a:xfrm>
            <a:off x="805053" y="733742"/>
            <a:ext cx="5397600" cy="28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2700">
                <a:latin typeface="Arial"/>
                <a:ea typeface="Arial"/>
                <a:cs typeface="Arial"/>
                <a:sym typeface="Arial"/>
              </a:rPr>
              <a:t>Ferias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2700">
                <a:latin typeface="Arial"/>
                <a:ea typeface="Arial"/>
                <a:cs typeface="Arial"/>
                <a:sym typeface="Arial"/>
              </a:rPr>
              <a:t>virtuales</a:t>
            </a:r>
            <a:endParaRPr sz="2700" i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6" name="Google Shape;1196;p85"/>
          <p:cNvSpPr txBox="1">
            <a:spLocks noGrp="1"/>
          </p:cNvSpPr>
          <p:nvPr>
            <p:ph type="subTitle" idx="2"/>
          </p:nvPr>
        </p:nvSpPr>
        <p:spPr>
          <a:xfrm>
            <a:off x="591843" y="3072658"/>
            <a:ext cx="2920800" cy="631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2400" b="1">
                <a:solidFill>
                  <a:schemeClr val="dk1"/>
                </a:solidFill>
              </a:rPr>
              <a:t>Ventajas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1197" name="Google Shape;1197;p85"/>
          <p:cNvSpPr/>
          <p:nvPr/>
        </p:nvSpPr>
        <p:spPr>
          <a:xfrm>
            <a:off x="445205" y="2877737"/>
            <a:ext cx="4206687" cy="3764801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98" name="Google Shape;1198;p85"/>
          <p:cNvCxnSpPr/>
          <p:nvPr/>
        </p:nvCxnSpPr>
        <p:spPr>
          <a:xfrm>
            <a:off x="717009" y="3703694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99" name="Google Shape;1199;p85"/>
          <p:cNvSpPr txBox="1"/>
          <p:nvPr/>
        </p:nvSpPr>
        <p:spPr>
          <a:xfrm>
            <a:off x="591843" y="3850360"/>
            <a:ext cx="3854991" cy="631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Accesibilidad.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Aprendizaje desde casa.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Evita desplazamientos.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Se puede grabar la feria y dejar el vídeo en un repositorio.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Se pueden visitar todos los stands.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Retroalimentación / mejoras. 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8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200" name="Google Shape;1200;p85"/>
          <p:cNvSpPr txBox="1"/>
          <p:nvPr/>
        </p:nvSpPr>
        <p:spPr>
          <a:xfrm>
            <a:off x="4924100" y="3061565"/>
            <a:ext cx="2920800" cy="631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Inconvenientes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1" name="Google Shape;1201;p85"/>
          <p:cNvSpPr/>
          <p:nvPr/>
        </p:nvSpPr>
        <p:spPr>
          <a:xfrm>
            <a:off x="4819833" y="2877738"/>
            <a:ext cx="4101987" cy="3764800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02" name="Google Shape;1202;p85"/>
          <p:cNvCxnSpPr/>
          <p:nvPr/>
        </p:nvCxnSpPr>
        <p:spPr>
          <a:xfrm>
            <a:off x="5031504" y="3692601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203" name="Google Shape;1203;p85"/>
          <p:cNvPicPr preferRelativeResize="0"/>
          <p:nvPr/>
        </p:nvPicPr>
        <p:blipFill rotWithShape="1">
          <a:blip r:embed="rId3">
            <a:alphaModFix/>
          </a:blip>
          <a:srcRect l="28413" t="31023" r="24828" b="21724"/>
          <a:stretch/>
        </p:blipFill>
        <p:spPr>
          <a:xfrm>
            <a:off x="4924100" y="330299"/>
            <a:ext cx="3791961" cy="2316223"/>
          </a:xfrm>
          <a:prstGeom prst="rect">
            <a:avLst/>
          </a:prstGeom>
          <a:noFill/>
          <a:ln>
            <a:noFill/>
          </a:ln>
        </p:spPr>
      </p:pic>
      <p:sp>
        <p:nvSpPr>
          <p:cNvPr id="1204" name="Google Shape;1204;p85"/>
          <p:cNvSpPr txBox="1"/>
          <p:nvPr/>
        </p:nvSpPr>
        <p:spPr>
          <a:xfrm>
            <a:off x="3820461" y="2303680"/>
            <a:ext cx="1103639" cy="258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1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Fuente: Propia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endParaRPr sz="1600" b="0" i="0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p86"/>
          <p:cNvSpPr/>
          <p:nvPr/>
        </p:nvSpPr>
        <p:spPr>
          <a:xfrm>
            <a:off x="386513" y="271311"/>
            <a:ext cx="8599831" cy="2377297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0" name="Google Shape;1210;p86"/>
          <p:cNvSpPr txBox="1">
            <a:spLocks noGrp="1"/>
          </p:cNvSpPr>
          <p:nvPr>
            <p:ph type="subTitle" idx="1"/>
          </p:nvPr>
        </p:nvSpPr>
        <p:spPr>
          <a:xfrm>
            <a:off x="805053" y="733742"/>
            <a:ext cx="5397600" cy="28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2700">
                <a:latin typeface="Arial"/>
                <a:ea typeface="Arial"/>
                <a:cs typeface="Arial"/>
                <a:sym typeface="Arial"/>
              </a:rPr>
              <a:t>Ferias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2700">
                <a:latin typeface="Arial"/>
                <a:ea typeface="Arial"/>
                <a:cs typeface="Arial"/>
                <a:sym typeface="Arial"/>
              </a:rPr>
              <a:t>virtuales</a:t>
            </a:r>
            <a:endParaRPr sz="2700" i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1" name="Google Shape;1211;p86"/>
          <p:cNvSpPr txBox="1">
            <a:spLocks noGrp="1"/>
          </p:cNvSpPr>
          <p:nvPr>
            <p:ph type="subTitle" idx="2"/>
          </p:nvPr>
        </p:nvSpPr>
        <p:spPr>
          <a:xfrm>
            <a:off x="591843" y="3072658"/>
            <a:ext cx="2920800" cy="631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2400" b="1">
                <a:solidFill>
                  <a:schemeClr val="dk1"/>
                </a:solidFill>
              </a:rPr>
              <a:t>Ventajas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1212" name="Google Shape;1212;p86"/>
          <p:cNvSpPr/>
          <p:nvPr/>
        </p:nvSpPr>
        <p:spPr>
          <a:xfrm>
            <a:off x="445205" y="2877737"/>
            <a:ext cx="4206687" cy="3764801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13" name="Google Shape;1213;p86"/>
          <p:cNvCxnSpPr/>
          <p:nvPr/>
        </p:nvCxnSpPr>
        <p:spPr>
          <a:xfrm>
            <a:off x="717009" y="3703694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14" name="Google Shape;1214;p86"/>
          <p:cNvSpPr txBox="1"/>
          <p:nvPr/>
        </p:nvSpPr>
        <p:spPr>
          <a:xfrm>
            <a:off x="591843" y="3850360"/>
            <a:ext cx="3854991" cy="631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Accesibilidad.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Aprendizaje desde casa.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Evita desplazamientos.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Se puede grabar la feria y dejar el vídeo en un repositorio.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Se pueden visitar todos los stands.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Retroalimentación / mejoras. 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8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215" name="Google Shape;1215;p86"/>
          <p:cNvSpPr txBox="1"/>
          <p:nvPr/>
        </p:nvSpPr>
        <p:spPr>
          <a:xfrm>
            <a:off x="4924100" y="3061565"/>
            <a:ext cx="2920800" cy="631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Inconvenientes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6" name="Google Shape;1216;p86"/>
          <p:cNvSpPr/>
          <p:nvPr/>
        </p:nvSpPr>
        <p:spPr>
          <a:xfrm>
            <a:off x="4819833" y="2877738"/>
            <a:ext cx="4101987" cy="3764800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17" name="Google Shape;1217;p86"/>
          <p:cNvCxnSpPr/>
          <p:nvPr/>
        </p:nvCxnSpPr>
        <p:spPr>
          <a:xfrm>
            <a:off x="5031504" y="3692601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18" name="Google Shape;1218;p86"/>
          <p:cNvSpPr txBox="1"/>
          <p:nvPr/>
        </p:nvSpPr>
        <p:spPr>
          <a:xfrm>
            <a:off x="4924100" y="3850360"/>
            <a:ext cx="4496121" cy="631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Requiere acceso a tecnología.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Se pierde el cara a cara/ interacción.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Se pierde la manipulación.</a:t>
            </a:r>
            <a:endParaRPr sz="18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Mayor exposición a pantallas.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999999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9" name="Google Shape;1219;p86"/>
          <p:cNvPicPr preferRelativeResize="0"/>
          <p:nvPr/>
        </p:nvPicPr>
        <p:blipFill rotWithShape="1">
          <a:blip r:embed="rId3">
            <a:alphaModFix/>
          </a:blip>
          <a:srcRect l="28413" t="31023" r="24828" b="21724"/>
          <a:stretch/>
        </p:blipFill>
        <p:spPr>
          <a:xfrm>
            <a:off x="4924100" y="330299"/>
            <a:ext cx="3791961" cy="2316223"/>
          </a:xfrm>
          <a:prstGeom prst="rect">
            <a:avLst/>
          </a:prstGeom>
          <a:noFill/>
          <a:ln>
            <a:noFill/>
          </a:ln>
        </p:spPr>
      </p:pic>
      <p:sp>
        <p:nvSpPr>
          <p:cNvPr id="1220" name="Google Shape;1220;p86"/>
          <p:cNvSpPr txBox="1"/>
          <p:nvPr/>
        </p:nvSpPr>
        <p:spPr>
          <a:xfrm>
            <a:off x="3820461" y="2288207"/>
            <a:ext cx="1103639" cy="258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1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Fuente: Propia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endParaRPr sz="1600" b="0" i="0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p87"/>
          <p:cNvSpPr/>
          <p:nvPr/>
        </p:nvSpPr>
        <p:spPr>
          <a:xfrm>
            <a:off x="891005" y="1221447"/>
            <a:ext cx="6352800" cy="2215434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6" name="Google Shape;1226;p87"/>
          <p:cNvSpPr txBox="1">
            <a:spLocks noGrp="1"/>
          </p:cNvSpPr>
          <p:nvPr>
            <p:ph type="subTitle" idx="1"/>
          </p:nvPr>
        </p:nvSpPr>
        <p:spPr>
          <a:xfrm>
            <a:off x="1389980" y="1221447"/>
            <a:ext cx="5397600" cy="28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s-ES" sz="2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s-ES" sz="2100">
                <a:solidFill>
                  <a:schemeClr val="lt1"/>
                </a:solidFill>
              </a:rPr>
              <a:t>Había oído hablar un poco sobre la indagación, pero nada en comparación con lo que ahora sé. He aprendido qué es una experiencia de indagación, qué elementos la constituyen y cómo llevar a cabo una indagación en el aula”</a:t>
            </a:r>
            <a:endParaRPr sz="210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7" name="Google Shape;1227;p87"/>
          <p:cNvSpPr/>
          <p:nvPr/>
        </p:nvSpPr>
        <p:spPr>
          <a:xfrm>
            <a:off x="2336178" y="3780719"/>
            <a:ext cx="6352800" cy="2215434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8" name="Google Shape;1228;p87"/>
          <p:cNvSpPr txBox="1">
            <a:spLocks noGrp="1"/>
          </p:cNvSpPr>
          <p:nvPr>
            <p:ph type="subTitle" idx="1"/>
          </p:nvPr>
        </p:nvSpPr>
        <p:spPr>
          <a:xfrm>
            <a:off x="2813778" y="3927864"/>
            <a:ext cx="5397600" cy="28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s-ES"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s-ES" sz="2200">
                <a:solidFill>
                  <a:schemeClr val="lt1"/>
                </a:solidFill>
              </a:rPr>
              <a:t>Puedo confirmar que se aprende mucho más cuando es uno mismo el que investiga y hace las cosas, que si solo te lo cuentan”</a:t>
            </a:r>
            <a:endParaRPr sz="220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9" name="Google Shape;1229;p87"/>
          <p:cNvSpPr/>
          <p:nvPr/>
        </p:nvSpPr>
        <p:spPr>
          <a:xfrm>
            <a:off x="-2" y="0"/>
            <a:ext cx="5486401" cy="611655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Algunas percepciones</a:t>
            </a:r>
            <a:endParaRPr sz="2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p88"/>
          <p:cNvSpPr/>
          <p:nvPr/>
        </p:nvSpPr>
        <p:spPr>
          <a:xfrm>
            <a:off x="0" y="1369800"/>
            <a:ext cx="9144000" cy="41184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5" name="Google Shape;1235;p88"/>
          <p:cNvSpPr txBox="1">
            <a:spLocks noGrp="1"/>
          </p:cNvSpPr>
          <p:nvPr>
            <p:ph type="title"/>
          </p:nvPr>
        </p:nvSpPr>
        <p:spPr>
          <a:xfrm>
            <a:off x="1210413" y="3162449"/>
            <a:ext cx="375047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>
                <a:solidFill>
                  <a:srgbClr val="FFFFFF"/>
                </a:solidFill>
              </a:rPr>
              <a:t>¿Cómo contribuyen las ferias educativas al desarrollo de habilidades de pensamiento crítico?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236" name="Google Shape;1236;p88"/>
          <p:cNvSpPr/>
          <p:nvPr/>
        </p:nvSpPr>
        <p:spPr>
          <a:xfrm>
            <a:off x="5476325" y="1411725"/>
            <a:ext cx="2023293" cy="4034561"/>
          </a:xfrm>
          <a:custGeom>
            <a:avLst/>
            <a:gdLst/>
            <a:ahLst/>
            <a:cxnLst/>
            <a:rect l="l" t="t" r="r" b="b"/>
            <a:pathLst>
              <a:path w="103480" h="206345" extrusionOk="0">
                <a:moveTo>
                  <a:pt x="61741" y="8558"/>
                </a:moveTo>
                <a:cubicBezTo>
                  <a:pt x="62649" y="8558"/>
                  <a:pt x="62637" y="9975"/>
                  <a:pt x="61704" y="9975"/>
                </a:cubicBezTo>
                <a:cubicBezTo>
                  <a:pt x="61677" y="9975"/>
                  <a:pt x="61650" y="9973"/>
                  <a:pt x="61623" y="9971"/>
                </a:cubicBezTo>
                <a:lnTo>
                  <a:pt x="40979" y="9971"/>
                </a:lnTo>
                <a:cubicBezTo>
                  <a:pt x="40952" y="9973"/>
                  <a:pt x="40925" y="9975"/>
                  <a:pt x="40898" y="9975"/>
                </a:cubicBezTo>
                <a:cubicBezTo>
                  <a:pt x="39965" y="9975"/>
                  <a:pt x="39952" y="8558"/>
                  <a:pt x="40861" y="8558"/>
                </a:cubicBezTo>
                <a:cubicBezTo>
                  <a:pt x="40899" y="8558"/>
                  <a:pt x="40938" y="8561"/>
                  <a:pt x="40979" y="8566"/>
                </a:cubicBezTo>
                <a:lnTo>
                  <a:pt x="61623" y="8566"/>
                </a:lnTo>
                <a:cubicBezTo>
                  <a:pt x="61664" y="8561"/>
                  <a:pt x="61703" y="8558"/>
                  <a:pt x="61741" y="8558"/>
                </a:cubicBezTo>
                <a:close/>
                <a:moveTo>
                  <a:pt x="100713" y="16164"/>
                </a:moveTo>
                <a:lnTo>
                  <a:pt x="100713" y="189567"/>
                </a:lnTo>
                <a:lnTo>
                  <a:pt x="2987" y="189567"/>
                </a:lnTo>
                <a:lnTo>
                  <a:pt x="2987" y="16164"/>
                </a:lnTo>
                <a:close/>
                <a:moveTo>
                  <a:pt x="22357" y="196638"/>
                </a:moveTo>
                <a:lnTo>
                  <a:pt x="22313" y="197165"/>
                </a:lnTo>
                <a:lnTo>
                  <a:pt x="18448" y="197165"/>
                </a:lnTo>
                <a:lnTo>
                  <a:pt x="18448" y="196638"/>
                </a:lnTo>
                <a:close/>
                <a:moveTo>
                  <a:pt x="53277" y="196726"/>
                </a:moveTo>
                <a:cubicBezTo>
                  <a:pt x="53365" y="196726"/>
                  <a:pt x="53453" y="196814"/>
                  <a:pt x="53453" y="196945"/>
                </a:cubicBezTo>
                <a:lnTo>
                  <a:pt x="53453" y="199976"/>
                </a:lnTo>
                <a:cubicBezTo>
                  <a:pt x="53453" y="200064"/>
                  <a:pt x="53365" y="200152"/>
                  <a:pt x="53234" y="200152"/>
                </a:cubicBezTo>
                <a:lnTo>
                  <a:pt x="50203" y="200152"/>
                </a:lnTo>
                <a:cubicBezTo>
                  <a:pt x="50071" y="200152"/>
                  <a:pt x="49983" y="200064"/>
                  <a:pt x="49983" y="199976"/>
                </a:cubicBezTo>
                <a:lnTo>
                  <a:pt x="49983" y="196945"/>
                </a:lnTo>
                <a:cubicBezTo>
                  <a:pt x="49983" y="196814"/>
                  <a:pt x="50071" y="196726"/>
                  <a:pt x="50203" y="196726"/>
                </a:cubicBezTo>
                <a:close/>
                <a:moveTo>
                  <a:pt x="80706" y="196517"/>
                </a:moveTo>
                <a:cubicBezTo>
                  <a:pt x="80761" y="196517"/>
                  <a:pt x="80816" y="196528"/>
                  <a:pt x="80860" y="196550"/>
                </a:cubicBezTo>
                <a:cubicBezTo>
                  <a:pt x="80948" y="196638"/>
                  <a:pt x="80948" y="196770"/>
                  <a:pt x="80860" y="196858"/>
                </a:cubicBezTo>
                <a:lnTo>
                  <a:pt x="79455" y="198263"/>
                </a:lnTo>
                <a:cubicBezTo>
                  <a:pt x="79367" y="198351"/>
                  <a:pt x="79323" y="198439"/>
                  <a:pt x="79323" y="198527"/>
                </a:cubicBezTo>
                <a:cubicBezTo>
                  <a:pt x="79323" y="198614"/>
                  <a:pt x="79367" y="198702"/>
                  <a:pt x="79455" y="198790"/>
                </a:cubicBezTo>
                <a:lnTo>
                  <a:pt x="80860" y="200196"/>
                </a:lnTo>
                <a:cubicBezTo>
                  <a:pt x="80948" y="200284"/>
                  <a:pt x="80948" y="200415"/>
                  <a:pt x="80860" y="200503"/>
                </a:cubicBezTo>
                <a:cubicBezTo>
                  <a:pt x="80816" y="200547"/>
                  <a:pt x="80761" y="200569"/>
                  <a:pt x="80706" y="200569"/>
                </a:cubicBezTo>
                <a:cubicBezTo>
                  <a:pt x="80652" y="200569"/>
                  <a:pt x="80597" y="200547"/>
                  <a:pt x="80553" y="200503"/>
                </a:cubicBezTo>
                <a:lnTo>
                  <a:pt x="79147" y="199098"/>
                </a:lnTo>
                <a:cubicBezTo>
                  <a:pt x="79015" y="198922"/>
                  <a:pt x="78928" y="198746"/>
                  <a:pt x="78928" y="198527"/>
                </a:cubicBezTo>
                <a:cubicBezTo>
                  <a:pt x="78928" y="198307"/>
                  <a:pt x="79015" y="198131"/>
                  <a:pt x="79147" y="198000"/>
                </a:cubicBezTo>
                <a:lnTo>
                  <a:pt x="80553" y="196550"/>
                </a:lnTo>
                <a:cubicBezTo>
                  <a:pt x="80597" y="196528"/>
                  <a:pt x="80652" y="196517"/>
                  <a:pt x="80706" y="196517"/>
                </a:cubicBezTo>
                <a:close/>
                <a:moveTo>
                  <a:pt x="15461" y="1"/>
                </a:moveTo>
                <a:cubicBezTo>
                  <a:pt x="6940" y="1"/>
                  <a:pt x="1" y="6941"/>
                  <a:pt x="1" y="15461"/>
                </a:cubicBezTo>
                <a:lnTo>
                  <a:pt x="1" y="190884"/>
                </a:lnTo>
                <a:cubicBezTo>
                  <a:pt x="1" y="199405"/>
                  <a:pt x="6940" y="206345"/>
                  <a:pt x="15461" y="206345"/>
                </a:cubicBezTo>
                <a:lnTo>
                  <a:pt x="88019" y="206345"/>
                </a:lnTo>
                <a:cubicBezTo>
                  <a:pt x="96540" y="206345"/>
                  <a:pt x="103480" y="199405"/>
                  <a:pt x="103480" y="190884"/>
                </a:cubicBezTo>
                <a:lnTo>
                  <a:pt x="103480" y="15461"/>
                </a:lnTo>
                <a:cubicBezTo>
                  <a:pt x="103480" y="6941"/>
                  <a:pt x="96540" y="1"/>
                  <a:pt x="88019" y="1"/>
                </a:cubicBezTo>
                <a:close/>
              </a:path>
            </a:pathLst>
          </a:custGeom>
          <a:noFill/>
          <a:ln w="19050" cap="flat" cmpd="sng">
            <a:solidFill>
              <a:srgbClr val="5353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7" name="Google Shape;1237;p88"/>
          <p:cNvSpPr/>
          <p:nvPr/>
        </p:nvSpPr>
        <p:spPr>
          <a:xfrm>
            <a:off x="5523403" y="1781433"/>
            <a:ext cx="1929135" cy="329513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BA7C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Dialogar con los asistentes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E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Reflexión crítica sobre el proyecto diseñado</a:t>
            </a:r>
            <a:endParaRPr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p89"/>
          <p:cNvSpPr/>
          <p:nvPr/>
        </p:nvSpPr>
        <p:spPr>
          <a:xfrm>
            <a:off x="406950" y="555000"/>
            <a:ext cx="8330100" cy="57480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3" name="Google Shape;1243;p89"/>
          <p:cNvSpPr txBox="1">
            <a:spLocks noGrp="1"/>
          </p:cNvSpPr>
          <p:nvPr>
            <p:ph type="ctrTitle"/>
          </p:nvPr>
        </p:nvSpPr>
        <p:spPr>
          <a:xfrm>
            <a:off x="1603625" y="2401725"/>
            <a:ext cx="6205200" cy="1137900"/>
          </a:xfrm>
          <a:prstGeom prst="rect">
            <a:avLst/>
          </a:prstGeom>
          <a:noFill/>
          <a:ln w="38100" cap="flat" cmpd="sng">
            <a:solidFill>
              <a:srgbClr val="5353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4800"/>
              <a:t>¡Muchas gracias!</a:t>
            </a:r>
            <a:endParaRPr sz="4800" i="1">
              <a:solidFill>
                <a:srgbClr val="434343"/>
              </a:solidFill>
            </a:endParaRPr>
          </a:p>
        </p:txBody>
      </p:sp>
      <p:sp>
        <p:nvSpPr>
          <p:cNvPr id="1244" name="Google Shape;1244;p89"/>
          <p:cNvSpPr txBox="1"/>
          <p:nvPr/>
        </p:nvSpPr>
        <p:spPr>
          <a:xfrm>
            <a:off x="1851544" y="3844415"/>
            <a:ext cx="5475600" cy="8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0" i="0" u="none" strike="noStrike" cap="none">
                <a:solidFill>
                  <a:srgbClr val="43434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#WEBINARSUNIA </a:t>
            </a:r>
            <a:endParaRPr sz="2400" b="0" i="0" u="none" strike="noStrike" cap="none">
              <a:solidFill>
                <a:srgbClr val="43434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S" sz="2000" b="0" i="0" u="none" strike="noStrike" cap="none">
                <a:solidFill>
                  <a:srgbClr val="43434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@UNIAINNOVA @UNIAUNIVERSIDAD</a:t>
            </a:r>
            <a:endParaRPr sz="2000" b="0" i="0" u="none" strike="noStrike" cap="none">
              <a:solidFill>
                <a:srgbClr val="43434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9"/>
          <p:cNvSpPr/>
          <p:nvPr/>
        </p:nvSpPr>
        <p:spPr>
          <a:xfrm>
            <a:off x="406950" y="469600"/>
            <a:ext cx="4287900" cy="5748000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4" name="Google Shape;284;p9"/>
          <p:cNvCxnSpPr/>
          <p:nvPr/>
        </p:nvCxnSpPr>
        <p:spPr>
          <a:xfrm>
            <a:off x="2203050" y="2129967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5" name="Google Shape;285;p9"/>
          <p:cNvSpPr txBox="1">
            <a:spLocks noGrp="1"/>
          </p:cNvSpPr>
          <p:nvPr>
            <p:ph type="title"/>
          </p:nvPr>
        </p:nvSpPr>
        <p:spPr>
          <a:xfrm>
            <a:off x="737850" y="1307013"/>
            <a:ext cx="3571500" cy="7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/>
              <a:t>¿Por qué es necesario desarrollarlo?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286" name="Google Shape;286;p9"/>
          <p:cNvSpPr txBox="1">
            <a:spLocks noGrp="1"/>
          </p:cNvSpPr>
          <p:nvPr>
            <p:ph type="subTitle" idx="1"/>
          </p:nvPr>
        </p:nvSpPr>
        <p:spPr>
          <a:xfrm>
            <a:off x="739132" y="3725693"/>
            <a:ext cx="3671100" cy="2110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1600" b="1">
                <a:solidFill>
                  <a:srgbClr val="7F7F7F"/>
                </a:solidFill>
              </a:rPr>
              <a:t>“En un mundo inundado de información irrelevante, la claridad es poder”</a:t>
            </a:r>
            <a:endParaRPr/>
          </a:p>
          <a:p>
            <a:pPr marL="457200" lvl="0" indent="-317500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400"/>
              <a:buNone/>
            </a:pPr>
            <a:r>
              <a:rPr lang="es-ES" sz="1600"/>
              <a:t>(Y.N. Harari. “21 lecciones para el siglo XXI”. Editorial Debate)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600">
              <a:solidFill>
                <a:srgbClr val="999999"/>
              </a:solidFill>
            </a:endParaRPr>
          </a:p>
        </p:txBody>
      </p:sp>
      <p:pic>
        <p:nvPicPr>
          <p:cNvPr id="287" name="Google Shape;287;p9"/>
          <p:cNvPicPr preferRelativeResize="0"/>
          <p:nvPr/>
        </p:nvPicPr>
        <p:blipFill rotWithShape="1">
          <a:blip r:embed="rId3">
            <a:alphaModFix/>
          </a:blip>
          <a:srcRect l="6713" r="7312"/>
          <a:stretch/>
        </p:blipFill>
        <p:spPr>
          <a:xfrm>
            <a:off x="4741627" y="469600"/>
            <a:ext cx="4433901" cy="59242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8" name="Google Shape;288;p9"/>
          <p:cNvGrpSpPr/>
          <p:nvPr/>
        </p:nvGrpSpPr>
        <p:grpSpPr>
          <a:xfrm>
            <a:off x="715836" y="2654905"/>
            <a:ext cx="3717695" cy="520441"/>
            <a:chOff x="612773" y="2459504"/>
            <a:chExt cx="8016996" cy="2019680"/>
          </a:xfrm>
        </p:grpSpPr>
        <p:sp>
          <p:nvSpPr>
            <p:cNvPr id="289" name="Google Shape;289;p9"/>
            <p:cNvSpPr/>
            <p:nvPr/>
          </p:nvSpPr>
          <p:spPr>
            <a:xfrm>
              <a:off x="709586" y="4140630"/>
              <a:ext cx="7823365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9"/>
            <p:cNvSpPr/>
            <p:nvPr/>
          </p:nvSpPr>
          <p:spPr>
            <a:xfrm>
              <a:off x="612773" y="2459504"/>
              <a:ext cx="8016996" cy="1851308"/>
            </a:xfrm>
            <a:prstGeom prst="rect">
              <a:avLst/>
            </a:prstGeom>
            <a:gradFill>
              <a:gsLst>
                <a:gs pos="0">
                  <a:srgbClr val="EAFF1D"/>
                </a:gs>
                <a:gs pos="23000">
                  <a:srgbClr val="EAFF1D"/>
                </a:gs>
                <a:gs pos="69000">
                  <a:srgbClr val="DAF000"/>
                </a:gs>
                <a:gs pos="97000">
                  <a:srgbClr val="CBE000"/>
                </a:gs>
                <a:gs pos="100000">
                  <a:srgbClr val="CBE000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rgbClr val="20202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5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INFOXICACIÓN</a:t>
              </a:r>
              <a:endParaRPr sz="2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1" name="Google Shape;291;p9"/>
          <p:cNvSpPr txBox="1"/>
          <p:nvPr/>
        </p:nvSpPr>
        <p:spPr>
          <a:xfrm>
            <a:off x="7585515" y="6217600"/>
            <a:ext cx="1558485" cy="4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None/>
            </a:pPr>
            <a:r>
              <a:rPr lang="es-ES" sz="11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Fuente: sp.depositphotos.com</a:t>
            </a:r>
            <a:endParaRPr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p90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w="381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0" name="Google Shape;1250;p90"/>
          <p:cNvSpPr txBox="1">
            <a:spLocks noGrp="1"/>
          </p:cNvSpPr>
          <p:nvPr>
            <p:ph type="title"/>
          </p:nvPr>
        </p:nvSpPr>
        <p:spPr>
          <a:xfrm>
            <a:off x="2789300" y="794667"/>
            <a:ext cx="3498600" cy="6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/>
              <a:t>Créditos</a:t>
            </a:r>
            <a:endParaRPr>
              <a:solidFill>
                <a:srgbClr val="434343"/>
              </a:solidFill>
            </a:endParaRPr>
          </a:p>
        </p:txBody>
      </p:sp>
      <p:cxnSp>
        <p:nvCxnSpPr>
          <p:cNvPr id="1251" name="Google Shape;1251;p90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52" name="Google Shape;1252;p90"/>
          <p:cNvGrpSpPr/>
          <p:nvPr/>
        </p:nvGrpSpPr>
        <p:grpSpPr>
          <a:xfrm>
            <a:off x="1106145" y="3219238"/>
            <a:ext cx="6815050" cy="884100"/>
            <a:chOff x="1106145" y="3524038"/>
            <a:chExt cx="6815050" cy="884100"/>
          </a:xfrm>
        </p:grpSpPr>
        <p:grpSp>
          <p:nvGrpSpPr>
            <p:cNvPr id="1253" name="Google Shape;1253;p90"/>
            <p:cNvGrpSpPr/>
            <p:nvPr/>
          </p:nvGrpSpPr>
          <p:grpSpPr>
            <a:xfrm>
              <a:off x="5521733" y="3524038"/>
              <a:ext cx="927600" cy="884100"/>
              <a:chOff x="3668942" y="4493813"/>
              <a:chExt cx="927600" cy="884100"/>
            </a:xfrm>
          </p:grpSpPr>
          <p:sp>
            <p:nvSpPr>
              <p:cNvPr id="1254" name="Google Shape;1254;p90"/>
              <p:cNvSpPr/>
              <p:nvPr/>
            </p:nvSpPr>
            <p:spPr>
              <a:xfrm>
                <a:off x="3668942" y="4493813"/>
                <a:ext cx="927600" cy="884100"/>
              </a:xfrm>
              <a:prstGeom prst="roundRect">
                <a:avLst>
                  <a:gd name="adj" fmla="val 16667"/>
                </a:avLst>
              </a:prstGeom>
              <a:solidFill>
                <a:srgbClr val="D6D64D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5" name="Google Shape;1255;p90"/>
              <p:cNvSpPr txBox="1"/>
              <p:nvPr/>
            </p:nvSpPr>
            <p:spPr>
              <a:xfrm>
                <a:off x="3668942" y="4677905"/>
                <a:ext cx="927600" cy="516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lang="es-ES" sz="1000" b="0" i="0" u="none" strike="noStrike" cap="none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rPr>
                  <a:t>#d6d64d</a:t>
                </a:r>
                <a:endParaRPr sz="1000" b="0" i="0" u="none" strike="noStrike" cap="none">
                  <a:solidFill>
                    <a:srgbClr val="434343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56" name="Google Shape;1256;p90"/>
            <p:cNvGrpSpPr/>
            <p:nvPr/>
          </p:nvGrpSpPr>
          <p:grpSpPr>
            <a:xfrm>
              <a:off x="2578008" y="3524038"/>
              <a:ext cx="927600" cy="884100"/>
              <a:chOff x="2424283" y="4493813"/>
              <a:chExt cx="927600" cy="884100"/>
            </a:xfrm>
          </p:grpSpPr>
          <p:sp>
            <p:nvSpPr>
              <p:cNvPr id="1257" name="Google Shape;1257;p90"/>
              <p:cNvSpPr/>
              <p:nvPr/>
            </p:nvSpPr>
            <p:spPr>
              <a:xfrm>
                <a:off x="2424283" y="4493813"/>
                <a:ext cx="927600" cy="884100"/>
              </a:xfrm>
              <a:prstGeom prst="roundRect">
                <a:avLst>
                  <a:gd name="adj" fmla="val 16667"/>
                </a:avLst>
              </a:prstGeom>
              <a:solidFill>
                <a:srgbClr val="999999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8" name="Google Shape;1258;p90"/>
              <p:cNvSpPr txBox="1"/>
              <p:nvPr/>
            </p:nvSpPr>
            <p:spPr>
              <a:xfrm>
                <a:off x="2424283" y="4677905"/>
                <a:ext cx="927600" cy="516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lang="es-ES" sz="1000" b="0" i="0" u="none" strike="noStrike" cap="none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rPr>
                  <a:t>#999999</a:t>
                </a:r>
                <a:endParaRPr sz="1000" b="0" i="0" u="none" strike="noStrike" cap="none">
                  <a:solidFill>
                    <a:srgbClr val="434343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59" name="Google Shape;1259;p90"/>
            <p:cNvGrpSpPr/>
            <p:nvPr/>
          </p:nvGrpSpPr>
          <p:grpSpPr>
            <a:xfrm>
              <a:off x="1106145" y="3524038"/>
              <a:ext cx="927600" cy="884100"/>
              <a:chOff x="1179625" y="4493813"/>
              <a:chExt cx="927600" cy="884100"/>
            </a:xfrm>
          </p:grpSpPr>
          <p:sp>
            <p:nvSpPr>
              <p:cNvPr id="1260" name="Google Shape;1260;p90"/>
              <p:cNvSpPr/>
              <p:nvPr/>
            </p:nvSpPr>
            <p:spPr>
              <a:xfrm>
                <a:off x="1179625" y="4493813"/>
                <a:ext cx="927600" cy="884100"/>
              </a:xfrm>
              <a:prstGeom prst="roundRect">
                <a:avLst>
                  <a:gd name="adj" fmla="val 16667"/>
                </a:avLst>
              </a:prstGeom>
              <a:solidFill>
                <a:srgbClr val="434343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1" name="Google Shape;1261;p90"/>
              <p:cNvSpPr txBox="1"/>
              <p:nvPr/>
            </p:nvSpPr>
            <p:spPr>
              <a:xfrm>
                <a:off x="1179625" y="4677905"/>
                <a:ext cx="927600" cy="516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lang="es-ES" sz="10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#434343</a:t>
                </a:r>
                <a:endParaRPr sz="10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62" name="Google Shape;1262;p90"/>
            <p:cNvGrpSpPr/>
            <p:nvPr/>
          </p:nvGrpSpPr>
          <p:grpSpPr>
            <a:xfrm>
              <a:off x="6993595" y="3524038"/>
              <a:ext cx="927600" cy="884100"/>
              <a:chOff x="4913600" y="4493813"/>
              <a:chExt cx="927600" cy="884100"/>
            </a:xfrm>
          </p:grpSpPr>
          <p:sp>
            <p:nvSpPr>
              <p:cNvPr id="1263" name="Google Shape;1263;p90"/>
              <p:cNvSpPr/>
              <p:nvPr/>
            </p:nvSpPr>
            <p:spPr>
              <a:xfrm>
                <a:off x="4913600" y="4493813"/>
                <a:ext cx="927600" cy="884100"/>
              </a:xfrm>
              <a:prstGeom prst="roundRect">
                <a:avLst>
                  <a:gd name="adj" fmla="val 16667"/>
                </a:avLst>
              </a:prstGeom>
              <a:solidFill>
                <a:srgbClr val="F6FF87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4" name="Google Shape;1264;p90"/>
              <p:cNvSpPr txBox="1"/>
              <p:nvPr/>
            </p:nvSpPr>
            <p:spPr>
              <a:xfrm>
                <a:off x="4913600" y="4677905"/>
                <a:ext cx="927600" cy="516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lang="es-ES" sz="1000" b="0" i="0" u="none" strike="noStrike" cap="none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rPr>
                  <a:t>#f6ff87</a:t>
                </a:r>
                <a:endParaRPr sz="1000" b="0" i="0" u="none" strike="noStrike" cap="none">
                  <a:solidFill>
                    <a:srgbClr val="434343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65" name="Google Shape;1265;p90"/>
            <p:cNvGrpSpPr/>
            <p:nvPr/>
          </p:nvGrpSpPr>
          <p:grpSpPr>
            <a:xfrm>
              <a:off x="4049870" y="3524038"/>
              <a:ext cx="927600" cy="884100"/>
              <a:chOff x="3668942" y="4493813"/>
              <a:chExt cx="927600" cy="884100"/>
            </a:xfrm>
          </p:grpSpPr>
          <p:sp>
            <p:nvSpPr>
              <p:cNvPr id="1266" name="Google Shape;1266;p90"/>
              <p:cNvSpPr/>
              <p:nvPr/>
            </p:nvSpPr>
            <p:spPr>
              <a:xfrm>
                <a:off x="3668942" y="4493813"/>
                <a:ext cx="927600" cy="884100"/>
              </a:xfrm>
              <a:prstGeom prst="roundRect">
                <a:avLst>
                  <a:gd name="adj" fmla="val 16667"/>
                </a:avLst>
              </a:prstGeom>
              <a:solidFill>
                <a:srgbClr val="93C01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7" name="Google Shape;1267;p90"/>
              <p:cNvSpPr txBox="1"/>
              <p:nvPr/>
            </p:nvSpPr>
            <p:spPr>
              <a:xfrm>
                <a:off x="3668942" y="4677905"/>
                <a:ext cx="927600" cy="516000"/>
              </a:xfrm>
              <a:prstGeom prst="rect">
                <a:avLst/>
              </a:prstGeom>
              <a:solidFill>
                <a:srgbClr val="93C0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lang="es-ES" sz="1000" b="0" i="0" u="none" strike="noStrike" cap="none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rPr>
                  <a:t>#93c01f</a:t>
                </a:r>
                <a:endParaRPr sz="1000" b="0" i="0" u="none" strike="noStrike" cap="none">
                  <a:solidFill>
                    <a:srgbClr val="434343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268" name="Google Shape;1268;p90"/>
          <p:cNvSpPr txBox="1">
            <a:spLocks noGrp="1"/>
          </p:cNvSpPr>
          <p:nvPr>
            <p:ph type="body" idx="1"/>
          </p:nvPr>
        </p:nvSpPr>
        <p:spPr>
          <a:xfrm>
            <a:off x="803100" y="1783375"/>
            <a:ext cx="7537800" cy="14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es-ES">
                <a:solidFill>
                  <a:srgbClr val="666666"/>
                </a:solidFill>
                <a:highlight>
                  <a:schemeClr val="lt1"/>
                </a:highlight>
              </a:rPr>
              <a:t>Presentación diseñada a partir de plantilla adaptada de </a:t>
            </a:r>
            <a:r>
              <a:rPr lang="es-ES" u="sng">
                <a:solidFill>
                  <a:srgbClr val="666666"/>
                </a:solidFill>
                <a:highlight>
                  <a:schemeClr val="lt1"/>
                </a:highlight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lang="es-ES"/>
              <a:t>, </a:t>
            </a:r>
            <a:r>
              <a:rPr lang="es-ES">
                <a:solidFill>
                  <a:srgbClr val="666666"/>
                </a:solidFill>
                <a:highlight>
                  <a:schemeClr val="lt1"/>
                </a:highlight>
              </a:rPr>
              <a:t>con</a:t>
            </a:r>
            <a:r>
              <a:rPr lang="es-ES"/>
              <a:t> </a:t>
            </a:r>
            <a:r>
              <a:rPr lang="es-ES">
                <a:solidFill>
                  <a:srgbClr val="666666"/>
                </a:solidFill>
                <a:highlight>
                  <a:schemeClr val="lt1"/>
                </a:highlight>
              </a:rPr>
              <a:t>iconos</a:t>
            </a:r>
            <a:r>
              <a:rPr lang="es-ES"/>
              <a:t> </a:t>
            </a:r>
            <a:r>
              <a:rPr lang="es-ES">
                <a:solidFill>
                  <a:srgbClr val="666666"/>
                </a:solidFill>
                <a:highlight>
                  <a:schemeClr val="lt1"/>
                </a:highlight>
              </a:rPr>
              <a:t>de</a:t>
            </a:r>
            <a:r>
              <a:rPr lang="es-ES"/>
              <a:t> </a:t>
            </a:r>
            <a:r>
              <a:rPr lang="es-ES" u="sng">
                <a:solidFill>
                  <a:srgbClr val="666666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lang="es-ES">
                <a:solidFill>
                  <a:srgbClr val="666666"/>
                </a:solidFill>
              </a:rPr>
              <a:t> e imágenes e infografías de </a:t>
            </a:r>
            <a:r>
              <a:rPr lang="es-ES" u="sng">
                <a:solidFill>
                  <a:srgbClr val="666666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r>
              <a:rPr lang="es-ES" u="sng">
                <a:solidFill>
                  <a:srgbClr val="666666"/>
                </a:solidFill>
              </a:rPr>
              <a:t> y Pixabay.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es-ES">
                <a:solidFill>
                  <a:srgbClr val="666666"/>
                </a:solidFill>
              </a:rPr>
              <a:t>Fuentes usadas: Arial 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es-ES">
                <a:solidFill>
                  <a:srgbClr val="666666"/>
                </a:solidFill>
              </a:rPr>
              <a:t>Colores usados: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endParaRPr sz="1600">
              <a:solidFill>
                <a:srgbClr val="666666"/>
              </a:solidFill>
            </a:endParaRPr>
          </a:p>
        </p:txBody>
      </p:sp>
      <p:sp>
        <p:nvSpPr>
          <p:cNvPr id="1269" name="Google Shape;1269;p90"/>
          <p:cNvSpPr txBox="1">
            <a:spLocks noGrp="1"/>
          </p:cNvSpPr>
          <p:nvPr>
            <p:ph type="body" idx="1"/>
          </p:nvPr>
        </p:nvSpPr>
        <p:spPr>
          <a:xfrm>
            <a:off x="879300" y="5010150"/>
            <a:ext cx="7537800" cy="11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es-ES">
                <a:solidFill>
                  <a:srgbClr val="666666"/>
                </a:solidFill>
                <a:highlight>
                  <a:schemeClr val="lt1"/>
                </a:highlight>
              </a:rPr>
              <a:t>Contenido publicado bajo licencia Creative Commons: Reconocimiento-NoComercial-SinObraDerivada 4.0 Internacional (CC BY-NC-ND 4.0)</a:t>
            </a:r>
            <a:endParaRPr>
              <a:solidFill>
                <a:srgbClr val="666666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endParaRPr>
              <a:solidFill>
                <a:srgbClr val="666666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endParaRPr sz="1600">
              <a:solidFill>
                <a:srgbClr val="666666"/>
              </a:solidFill>
            </a:endParaRPr>
          </a:p>
        </p:txBody>
      </p:sp>
      <p:pic>
        <p:nvPicPr>
          <p:cNvPr id="1270" name="Google Shape;1270;p9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28725" y="4774348"/>
            <a:ext cx="668151" cy="23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inimal Charm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inimal Charm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4052</Words>
  <Application>Microsoft Office PowerPoint</Application>
  <PresentationFormat>Presentación en pantalla (4:3)</PresentationFormat>
  <Paragraphs>488</Paragraphs>
  <Slides>90</Slides>
  <Notes>90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90</vt:i4>
      </vt:variant>
    </vt:vector>
  </HeadingPairs>
  <TitlesOfParts>
    <vt:vector size="100" baseType="lpstr">
      <vt:lpstr>Ubuntu</vt:lpstr>
      <vt:lpstr>Bodoni</vt:lpstr>
      <vt:lpstr>Arial</vt:lpstr>
      <vt:lpstr>Arvo</vt:lpstr>
      <vt:lpstr>Quicksand Light</vt:lpstr>
      <vt:lpstr>Noto Sans Symbols</vt:lpstr>
      <vt:lpstr>Ubuntu Light</vt:lpstr>
      <vt:lpstr>Times New Roman</vt:lpstr>
      <vt:lpstr>Minimal Charm</vt:lpstr>
      <vt:lpstr>Minimal Charm</vt:lpstr>
      <vt:lpstr>Presentación de PowerPoint</vt:lpstr>
      <vt:lpstr>Ant. Joaquín Franco Mariscal</vt:lpstr>
      <vt:lpstr>Aportar herramientas (juegos de rol  y ferias educativas) para que los  docentes puedan desarrollar en sus estudiantes dinámicas interactivas online para desarrollar pensamiento crítico.   </vt:lpstr>
      <vt:lpstr>Contenidos</vt:lpstr>
      <vt:lpstr>1. ¿Qué es el pensamiento crítico?</vt:lpstr>
      <vt:lpstr>¿Qué es?</vt:lpstr>
      <vt:lpstr>Algunas definiciones</vt:lpstr>
      <vt:lpstr>Algunas definiciones</vt:lpstr>
      <vt:lpstr>¿Por qué es necesario desarrollarlo?</vt:lpstr>
      <vt:lpstr>A nivel educativo</vt:lpstr>
      <vt:lpstr>A nivel educativo</vt:lpstr>
      <vt:lpstr>A nivel educativo</vt:lpstr>
      <vt:lpstr>A nivel educativo</vt:lpstr>
      <vt:lpstr>A nivel educativo</vt:lpstr>
      <vt:lpstr>A nivel educativo</vt:lpstr>
      <vt:lpstr>A nivel educativo</vt:lpstr>
      <vt:lpstr>Esquema de concepto de pensamiento crítico</vt:lpstr>
      <vt:lpstr>¿Cómo? </vt:lpstr>
      <vt:lpstr>Tratamiento de problemas de la vida diaria</vt:lpstr>
      <vt:lpstr>Tratamiento de problemas de la vida diaria</vt:lpstr>
      <vt:lpstr>Estrategias para desarrollar el pensamiento crítico </vt:lpstr>
      <vt:lpstr>Contexto </vt:lpstr>
      <vt:lpstr>2. Juegos de rol </vt:lpstr>
      <vt:lpstr>¿Qué son?</vt:lpstr>
      <vt:lpstr>Características</vt:lpstr>
      <vt:lpstr>¿Cómo diseñarlos?</vt:lpstr>
      <vt:lpstr>Isla de plástico en el Océano Pacífico </vt:lpstr>
      <vt:lpstr>Presentación de PowerPoint</vt:lpstr>
      <vt:lpstr>¿Prohibimos los plásticos de un solo uso?</vt:lpstr>
      <vt:lpstr>Definir los roles</vt:lpstr>
      <vt:lpstr>Definir los roles (A favor de la prohibición)</vt:lpstr>
      <vt:lpstr>Definir los roles (A favor de la prohibición)</vt:lpstr>
      <vt:lpstr>Definir los roles (En contra de la prohibición)</vt:lpstr>
      <vt:lpstr>Definir los roles (En contra de la prohibición)</vt:lpstr>
      <vt:lpstr>Definir los roles </vt:lpstr>
      <vt:lpstr>Las tareas</vt:lpstr>
      <vt:lpstr>Prepa-ración</vt:lpstr>
      <vt:lpstr>Cuestionarios</vt:lpstr>
      <vt:lpstr>Presentación de PowerPoint</vt:lpstr>
      <vt:lpstr>Presentación de PowerPoint</vt:lpstr>
      <vt:lpstr>Presentación de PowerPoint</vt:lpstr>
      <vt:lpstr>Presentación de PowerPoint</vt:lpstr>
      <vt:lpstr>La calidad de los argumentos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Toma de decisiones</vt:lpstr>
      <vt:lpstr>Conocimientos </vt:lpstr>
      <vt:lpstr>¿Cómo contribuyen los juegos de rol al desarrollo de habilidades de pensamiento crítico?</vt:lpstr>
      <vt:lpstr>3. Ferias educativas </vt:lpstr>
      <vt:lpstr>¿Qué son?</vt:lpstr>
      <vt:lpstr>Características</vt:lpstr>
      <vt:lpstr>Desarrollo de la feria</vt:lpstr>
      <vt:lpstr>Tipos</vt:lpstr>
      <vt:lpstr>Feria educativa  de transmisión de conocimientos </vt:lpstr>
      <vt:lpstr>Presentación de PowerPoint</vt:lpstr>
      <vt:lpstr>Feria   de recursos educativos </vt:lpstr>
      <vt:lpstr>Feria de recursos educativos </vt:lpstr>
      <vt:lpstr>Feria de recursos educativos </vt:lpstr>
      <vt:lpstr>Feria de recursos educativos </vt:lpstr>
      <vt:lpstr>Feria de recursos educativos </vt:lpstr>
      <vt:lpstr>Recursos en formato virtual </vt:lpstr>
      <vt:lpstr>Recursos en formato virtual </vt:lpstr>
      <vt:lpstr>Recursos en formato virtual </vt:lpstr>
      <vt:lpstr>Recursos en formato virtual </vt:lpstr>
      <vt:lpstr>Recursos en formato virtual </vt:lpstr>
      <vt:lpstr>Recursos en formato virtual </vt:lpstr>
      <vt:lpstr>Recursos en formato virtual </vt:lpstr>
      <vt:lpstr>Recursos en formato virtual </vt:lpstr>
      <vt:lpstr>Presentación de PowerPoint</vt:lpstr>
      <vt:lpstr>Presentación de PowerPoint</vt:lpstr>
      <vt:lpstr>Feria educativa  de proyectos de indagación</vt:lpstr>
      <vt:lpstr>¿Qué es una indagación?</vt:lpstr>
      <vt:lpstr>Feria de proyectos de indagación</vt:lpstr>
      <vt:lpstr>Feria de proyectos de indagación</vt:lpstr>
      <vt:lpstr>Feria de proyectos de indagación</vt:lpstr>
      <vt:lpstr>Feria de proyectos de indagación</vt:lpstr>
      <vt:lpstr>Feria de proyectos de indagación </vt:lpstr>
      <vt:lpstr>Evaluar los proyectos</vt:lpstr>
      <vt:lpstr>Presentación de PowerPoint</vt:lpstr>
      <vt:lpstr>Presentación de PowerPoint</vt:lpstr>
      <vt:lpstr>Presentación de PowerPoint</vt:lpstr>
      <vt:lpstr>¿Cómo contribuyen las ferias educativas al desarrollo de habilidades de pensamiento crítico?</vt:lpstr>
      <vt:lpstr>¡Muchas gracias!</vt:lpstr>
      <vt:lpstr>Créditos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María Sánchez González</dc:creator>
  <cp:lastModifiedBy>María Sánchez González</cp:lastModifiedBy>
  <cp:revision>2</cp:revision>
  <dcterms:modified xsi:type="dcterms:W3CDTF">2021-10-20T07:04:09Z</dcterms:modified>
</cp:coreProperties>
</file>